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63" r:id="rId2"/>
    <p:sldId id="285" r:id="rId3"/>
    <p:sldId id="286" r:id="rId4"/>
    <p:sldId id="287" r:id="rId5"/>
    <p:sldId id="288" r:id="rId6"/>
    <p:sldId id="289" r:id="rId7"/>
    <p:sldId id="290" r:id="rId8"/>
    <p:sldId id="292" r:id="rId9"/>
    <p:sldId id="299" r:id="rId10"/>
    <p:sldId id="291" r:id="rId11"/>
    <p:sldId id="294" r:id="rId12"/>
    <p:sldId id="300" r:id="rId13"/>
    <p:sldId id="301" r:id="rId14"/>
    <p:sldId id="302" r:id="rId15"/>
    <p:sldId id="295" r:id="rId16"/>
    <p:sldId id="303" r:id="rId17"/>
    <p:sldId id="293" r:id="rId18"/>
    <p:sldId id="304" r:id="rId19"/>
    <p:sldId id="305" r:id="rId20"/>
    <p:sldId id="296" r:id="rId21"/>
    <p:sldId id="297" r:id="rId22"/>
    <p:sldId id="298" r:id="rId23"/>
    <p:sldId id="266" r:id="rId24"/>
    <p:sldId id="276" r:id="rId25"/>
    <p:sldId id="277" r:id="rId26"/>
    <p:sldId id="267" r:id="rId27"/>
    <p:sldId id="268" r:id="rId28"/>
    <p:sldId id="271" r:id="rId29"/>
    <p:sldId id="270" r:id="rId30"/>
    <p:sldId id="273" r:id="rId31"/>
    <p:sldId id="274" r:id="rId32"/>
    <p:sldId id="278" r:id="rId33"/>
    <p:sldId id="279" r:id="rId34"/>
    <p:sldId id="281" r:id="rId35"/>
    <p:sldId id="282" r:id="rId36"/>
    <p:sldId id="283" r:id="rId37"/>
    <p:sldId id="284" r:id="rId38"/>
  </p:sldIdLst>
  <p:sldSz cx="9144000" cy="6858000" type="screen4x3"/>
  <p:notesSz cx="6858000" cy="9144000"/>
  <p:defaultTextStyle>
    <a:defPPr>
      <a:defRPr lang="it-IT"/>
    </a:defPPr>
    <a:lvl1pPr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78364B"/>
    <a:srgbClr val="006778"/>
    <a:srgbClr val="AAC9B6"/>
    <a:srgbClr val="822433"/>
    <a:srgbClr val="830022"/>
    <a:srgbClr val="7900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Stile medio 2 - Color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02" autoAdjust="0"/>
    <p:restoredTop sz="78333" autoAdjust="0"/>
  </p:normalViewPr>
  <p:slideViewPr>
    <p:cSldViewPr>
      <p:cViewPr varScale="1">
        <p:scale>
          <a:sx n="87" d="100"/>
          <a:sy n="87" d="100"/>
        </p:scale>
        <p:origin x="2052" y="84"/>
      </p:cViewPr>
      <p:guideLst>
        <p:guide orient="horz" pos="2160"/>
        <p:guide pos="2880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10" d="100"/>
          <a:sy n="110" d="100"/>
        </p:scale>
        <p:origin x="-1688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812E55EB-21FE-4355-BF4B-8CFDCE6A07D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5884A3D8-82D8-406D-AE77-85A07DF4E1E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F7215AAB-996D-4F84-BDCB-BDD6EE316991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3146A847-D07C-492B-B675-ED550D9E6D9F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2CB2309-DEF8-49E9-BC1E-F4F22FC7BE1C}" type="slidenum">
              <a:rPr lang="it-IT" altLang="it-IT"/>
              <a:pPr>
                <a:defRPr/>
              </a:pPr>
              <a:t>‹#›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93C255EA-2895-4348-9711-EE4506355D4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557E82AA-A9E2-41F7-AFDD-F694C689D5C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2052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563E4E19-A835-4BA0-83E4-DD90A91F627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 noProof="0"/>
              <a:t>Fare clic per modificare gli stili del testo dello schema</a:t>
            </a:r>
          </a:p>
          <a:p>
            <a:pPr lvl="1"/>
            <a:r>
              <a:rPr lang="it-IT" altLang="it-IT" noProof="0"/>
              <a:t>Secondo livello</a:t>
            </a:r>
          </a:p>
          <a:p>
            <a:pPr lvl="2"/>
            <a:r>
              <a:rPr lang="it-IT" altLang="it-IT" noProof="0"/>
              <a:t>Terzo livello</a:t>
            </a:r>
          </a:p>
          <a:p>
            <a:pPr lvl="3"/>
            <a:r>
              <a:rPr lang="it-IT" altLang="it-IT" noProof="0"/>
              <a:t>Quarto livello</a:t>
            </a:r>
          </a:p>
          <a:p>
            <a:pPr lvl="4"/>
            <a:r>
              <a:rPr lang="it-IT" altLang="it-IT" noProof="0"/>
              <a:t>Quinto livello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6C70CE83-D827-44F8-B24F-B034C73B629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B42D10D8-7FB3-48EB-9933-A324622737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BD935CA-3C3B-47B5-B52B-F13E37D8C3A5}" type="slidenum">
              <a:rPr lang="it-IT" altLang="it-IT"/>
              <a:pPr>
                <a:defRPr/>
              </a:pPr>
              <a:t>‹#›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61C2232-5BC2-473E-8A7C-7360F971B0B5}" type="slidenum">
              <a:rPr lang="it-IT" altLang="it-IT" sz="1200" smtClean="0">
                <a:solidFill>
                  <a:schemeClr val="tx1"/>
                </a:solidFill>
              </a:rPr>
              <a:pPr/>
              <a:t>1</a:t>
            </a:fld>
            <a:endParaRPr lang="it-IT" altLang="it-IT" sz="1200" smtClean="0">
              <a:solidFill>
                <a:schemeClr val="tx1"/>
              </a:solidFill>
            </a:endParaRPr>
          </a:p>
        </p:txBody>
      </p:sp>
      <p:sp>
        <p:nvSpPr>
          <p:cNvPr id="512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it-IT" altLang="it-IT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D935CA-3C3B-47B5-B52B-F13E37D8C3A5}" type="slidenum">
              <a:rPr lang="it-IT" altLang="it-IT" smtClean="0"/>
              <a:pPr>
                <a:defRPr/>
              </a:pPr>
              <a:t>13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9903124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D935CA-3C3B-47B5-B52B-F13E37D8C3A5}" type="slidenum">
              <a:rPr lang="it-IT" altLang="it-IT" smtClean="0"/>
              <a:pPr>
                <a:defRPr/>
              </a:pPr>
              <a:t>14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9800588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D935CA-3C3B-47B5-B52B-F13E37D8C3A5}" type="slidenum">
              <a:rPr lang="it-IT" altLang="it-IT" smtClean="0"/>
              <a:pPr>
                <a:defRPr/>
              </a:pPr>
              <a:t>15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0497895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D935CA-3C3B-47B5-B52B-F13E37D8C3A5}" type="slidenum">
              <a:rPr lang="it-IT" altLang="it-IT" smtClean="0"/>
              <a:pPr>
                <a:defRPr/>
              </a:pPr>
              <a:t>16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6621836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D935CA-3C3B-47B5-B52B-F13E37D8C3A5}" type="slidenum">
              <a:rPr lang="it-IT" altLang="it-IT" smtClean="0"/>
              <a:pPr>
                <a:defRPr/>
              </a:pPr>
              <a:t>17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2232521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D935CA-3C3B-47B5-B52B-F13E37D8C3A5}" type="slidenum">
              <a:rPr lang="it-IT" altLang="it-IT" smtClean="0"/>
              <a:pPr>
                <a:defRPr/>
              </a:pPr>
              <a:t>18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7588016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D935CA-3C3B-47B5-B52B-F13E37D8C3A5}" type="slidenum">
              <a:rPr lang="it-IT" altLang="it-IT" smtClean="0"/>
              <a:pPr>
                <a:defRPr/>
              </a:pPr>
              <a:t>19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3573615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Talk about</a:t>
            </a:r>
            <a:r>
              <a:rPr lang="en-US" baseline="0" dirty="0" smtClean="0"/>
              <a:t> contact and non contact, invasiveness.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D935CA-3C3B-47B5-B52B-F13E37D8C3A5}" type="slidenum">
              <a:rPr lang="it-IT" altLang="it-IT" smtClean="0"/>
              <a:pPr>
                <a:defRPr/>
              </a:pPr>
              <a:t>5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5445668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Can we identify</a:t>
            </a:r>
            <a:r>
              <a:rPr lang="en-US" baseline="0" dirty="0" smtClean="0"/>
              <a:t> a pattern for truth and lies by decomposing them into their fundamental muscle movements?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D935CA-3C3B-47B5-B52B-F13E37D8C3A5}" type="slidenum">
              <a:rPr lang="it-IT" altLang="it-IT" smtClean="0"/>
              <a:pPr>
                <a:defRPr/>
              </a:pPr>
              <a:t>6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2234877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D935CA-3C3B-47B5-B52B-F13E37D8C3A5}" type="slidenum">
              <a:rPr lang="it-IT" altLang="it-IT" smtClean="0"/>
              <a:pPr>
                <a:defRPr/>
              </a:pPr>
              <a:t>7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522313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D935CA-3C3B-47B5-B52B-F13E37D8C3A5}" type="slidenum">
              <a:rPr lang="it-IT" altLang="it-IT" smtClean="0"/>
              <a:pPr>
                <a:defRPr/>
              </a:pPr>
              <a:t>8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1723193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Slde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kinda</a:t>
            </a:r>
            <a:r>
              <a:rPr lang="en-US" baseline="0" dirty="0" smtClean="0"/>
              <a:t> like this? Needed?</a:t>
            </a:r>
          </a:p>
          <a:p>
            <a:r>
              <a:rPr lang="en-US" baseline="0" dirty="0" smtClean="0"/>
              <a:t>If not DELETE this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D935CA-3C3B-47B5-B52B-F13E37D8C3A5}" type="slidenum">
              <a:rPr lang="it-IT" altLang="it-IT" smtClean="0"/>
              <a:pPr>
                <a:defRPr/>
              </a:pPr>
              <a:t>9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5604051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“Work on cutting…” keep it? Say</a:t>
            </a:r>
            <a:r>
              <a:rPr lang="en-US" baseline="0" dirty="0" smtClean="0"/>
              <a:t> it better? How much to talk about it?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D935CA-3C3B-47B5-B52B-F13E37D8C3A5}" type="slidenum">
              <a:rPr lang="it-IT" altLang="it-IT" smtClean="0"/>
              <a:pPr>
                <a:defRPr/>
              </a:pPr>
              <a:t>10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8274560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Is this too much? Should I</a:t>
            </a:r>
            <a:r>
              <a:rPr lang="en-US" baseline="0" dirty="0" smtClean="0"/>
              <a:t> skip it since I don’t know too much about this?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D935CA-3C3B-47B5-B52B-F13E37D8C3A5}" type="slidenum">
              <a:rPr lang="it-IT" altLang="it-IT" smtClean="0"/>
              <a:pPr>
                <a:defRPr/>
              </a:pPr>
              <a:t>11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5131740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Is this too much? Should I</a:t>
            </a:r>
            <a:r>
              <a:rPr lang="en-US" baseline="0" dirty="0" smtClean="0"/>
              <a:t> skip it since I don’t know too much about this?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D935CA-3C3B-47B5-B52B-F13E37D8C3A5}" type="slidenum">
              <a:rPr lang="it-IT" altLang="it-IT" smtClean="0"/>
              <a:pPr>
                <a:defRPr/>
              </a:pPr>
              <a:t>12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4207373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7C267A1-2AF1-4BAB-899A-BAEE6EA5E9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F4811D-486D-461A-B107-6F0D162538D5}" type="datetime1">
              <a:rPr lang="it-IT" altLang="it-IT"/>
              <a:pPr>
                <a:defRPr/>
              </a:pPr>
              <a:t>24/12/2018</a:t>
            </a:fld>
            <a:endParaRPr lang="it-IT" altLang="it-I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3460F73-1466-40C4-8356-BFCECFE77E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Titolo Presentazione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7D44E63-9809-41ED-A8C1-E987F5F91B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FBCFEF54-2A48-4760-B0BD-A71091979AE4}" type="slidenum">
              <a:rPr lang="it-IT" altLang="it-IT" smtClean="0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568558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7C267A1-2AF1-4BAB-899A-BAEE6EA5E9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4E83E3-9036-47AC-A44A-4177237B58F0}" type="datetime1">
              <a:rPr lang="it-IT" altLang="it-IT"/>
              <a:pPr>
                <a:defRPr/>
              </a:pPr>
              <a:t>24/12/2018</a:t>
            </a:fld>
            <a:endParaRPr lang="it-IT" altLang="it-I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3460F73-1466-40C4-8356-BFCECFE77E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Titolo Presentazione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7D44E63-9809-41ED-A8C1-E987F5F91B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40047FD6-88A3-4BBF-8EE1-264368D400FF}" type="slidenum">
              <a:rPr lang="it-IT" altLang="it-IT" smtClean="0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4067966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786563" y="409575"/>
            <a:ext cx="1889125" cy="54578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116013" y="409575"/>
            <a:ext cx="5518150" cy="5457825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7C267A1-2AF1-4BAB-899A-BAEE6EA5E9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04150C-06DA-4B53-866C-CA322FFA4C1E}" type="datetime1">
              <a:rPr lang="it-IT" altLang="it-IT"/>
              <a:pPr>
                <a:defRPr/>
              </a:pPr>
              <a:t>24/12/2018</a:t>
            </a:fld>
            <a:endParaRPr lang="it-IT" altLang="it-I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3460F73-1466-40C4-8356-BFCECFE77E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Titolo Presentazione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7D44E63-9809-41ED-A8C1-E987F5F91B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FAA031AA-3B95-47C2-B986-74EB691A01F6}" type="slidenum">
              <a:rPr lang="it-IT" altLang="it-IT" smtClean="0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9763177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olo, test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16013" y="409575"/>
            <a:ext cx="7559675" cy="5048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1116013" y="1752600"/>
            <a:ext cx="3703637" cy="4114800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972050" y="1752600"/>
            <a:ext cx="3703638" cy="4114800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C267A1-2AF1-4BAB-899A-BAEE6EA5E9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F5EDCE-8BEC-423A-832A-CA72E25BB0B8}" type="datetime1">
              <a:rPr lang="it-IT" altLang="it-IT"/>
              <a:pPr>
                <a:defRPr/>
              </a:pPr>
              <a:t>24/12/2018</a:t>
            </a:fld>
            <a:endParaRPr lang="it-IT" altLang="it-I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460F73-1466-40C4-8356-BFCECFE77E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Titolo Presentazione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D44E63-9809-41ED-A8C1-E987F5F91B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7BC612DC-FCCB-4197-9D5A-478F1F3D6510}" type="slidenum">
              <a:rPr lang="it-IT" altLang="it-IT" smtClean="0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6782624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olo e tabe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16013" y="409575"/>
            <a:ext cx="7559675" cy="5048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abella 2"/>
          <p:cNvSpPr>
            <a:spLocks noGrp="1"/>
          </p:cNvSpPr>
          <p:nvPr>
            <p:ph type="tbl" idx="1"/>
          </p:nvPr>
        </p:nvSpPr>
        <p:spPr>
          <a:xfrm>
            <a:off x="1116013" y="1752600"/>
            <a:ext cx="7559675" cy="4114800"/>
          </a:xfrm>
        </p:spPr>
        <p:txBody>
          <a:bodyPr/>
          <a:lstStyle/>
          <a:p>
            <a:pPr lvl="0"/>
            <a:endParaRPr lang="it-IT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7C267A1-2AF1-4BAB-899A-BAEE6EA5E9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92EC3E-F89A-4A6A-96F9-B76D5C6561B8}" type="datetime1">
              <a:rPr lang="it-IT" altLang="it-IT"/>
              <a:pPr>
                <a:defRPr/>
              </a:pPr>
              <a:t>24/12/2018</a:t>
            </a:fld>
            <a:endParaRPr lang="it-IT" altLang="it-I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3460F73-1466-40C4-8356-BFCECFE77E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Titolo Presentazione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7D44E63-9809-41ED-A8C1-E987F5F91B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622D9AAA-C693-4799-9A21-894A6B6830B9}" type="slidenum">
              <a:rPr lang="it-IT" altLang="it-IT" smtClean="0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8151530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olo e 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16013" y="409575"/>
            <a:ext cx="7559675" cy="5048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grafico 2"/>
          <p:cNvSpPr>
            <a:spLocks noGrp="1"/>
          </p:cNvSpPr>
          <p:nvPr>
            <p:ph type="chart" idx="1"/>
          </p:nvPr>
        </p:nvSpPr>
        <p:spPr>
          <a:xfrm>
            <a:off x="1116013" y="1752600"/>
            <a:ext cx="7559675" cy="4114800"/>
          </a:xfrm>
        </p:spPr>
        <p:txBody>
          <a:bodyPr/>
          <a:lstStyle/>
          <a:p>
            <a:pPr lvl="0"/>
            <a:endParaRPr lang="it-IT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7C267A1-2AF1-4BAB-899A-BAEE6EA5E9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79E087-FC4F-4F56-8367-F07AA807F4B2}" type="datetime1">
              <a:rPr lang="it-IT" altLang="it-IT"/>
              <a:pPr>
                <a:defRPr/>
              </a:pPr>
              <a:t>24/12/2018</a:t>
            </a:fld>
            <a:endParaRPr lang="it-IT" altLang="it-I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3460F73-1466-40C4-8356-BFCECFE77E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Titolo Presentazione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7D44E63-9809-41ED-A8C1-E987F5F91B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EE0E3056-DEFC-4CF3-9905-FABC7FE50DB1}" type="slidenum">
              <a:rPr lang="it-IT" altLang="it-IT" smtClean="0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155488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7C267A1-2AF1-4BAB-899A-BAEE6EA5E9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30D388-5B29-4126-AC54-A0FD22452F77}" type="datetime1">
              <a:rPr lang="it-IT" altLang="it-IT"/>
              <a:pPr>
                <a:defRPr/>
              </a:pPr>
              <a:t>24/12/2018</a:t>
            </a:fld>
            <a:endParaRPr lang="it-IT" altLang="it-I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3460F73-1466-40C4-8356-BFCECFE77E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Titolo Presentazione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7D44E63-9809-41ED-A8C1-E987F5F91B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874671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7C267A1-2AF1-4BAB-899A-BAEE6EA5E9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DFAE6B-C81A-46E6-A48A-8E14BB65AC90}" type="datetime1">
              <a:rPr lang="it-IT" altLang="it-IT"/>
              <a:pPr>
                <a:defRPr/>
              </a:pPr>
              <a:t>24/12/2018</a:t>
            </a:fld>
            <a:endParaRPr lang="it-IT" altLang="it-I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3460F73-1466-40C4-8356-BFCECFE77E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Titolo Presentazione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7D44E63-9809-41ED-A8C1-E987F5F91B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C3BB1B77-E563-4241-9838-BC403B1B6688}" type="slidenum">
              <a:rPr lang="it-IT" altLang="it-IT" smtClean="0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022653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116013" y="1752600"/>
            <a:ext cx="3703637" cy="4114800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972050" y="1752600"/>
            <a:ext cx="3703638" cy="4114800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C267A1-2AF1-4BAB-899A-BAEE6EA5E9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1D720E-D8E6-431C-8AFF-6EA57AD58F34}" type="datetime1">
              <a:rPr lang="it-IT" altLang="it-IT"/>
              <a:pPr>
                <a:defRPr/>
              </a:pPr>
              <a:t>24/12/2018</a:t>
            </a:fld>
            <a:endParaRPr lang="it-IT" altLang="it-I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460F73-1466-40C4-8356-BFCECFE77E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Titolo Presentazione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D44E63-9809-41ED-A8C1-E987F5F91B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D70459BF-2520-4954-B3AF-F754A4D6E629}" type="slidenum">
              <a:rPr lang="it-IT" altLang="it-IT" smtClean="0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23255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7C267A1-2AF1-4BAB-899A-BAEE6EA5E9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9553BD-7364-44D9-A9A0-938E4A93DED6}" type="datetime1">
              <a:rPr lang="it-IT" altLang="it-IT"/>
              <a:pPr>
                <a:defRPr/>
              </a:pPr>
              <a:t>24/12/2018</a:t>
            </a:fld>
            <a:endParaRPr lang="it-IT" altLang="it-IT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3460F73-1466-40C4-8356-BFCECFE77E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Titolo Presentazione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27D44E63-9809-41ED-A8C1-E987F5F91B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E3EF6F23-C562-4F3B-9CF3-ADA437569AE9}" type="slidenum">
              <a:rPr lang="it-IT" altLang="it-IT" smtClean="0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444848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27C267A1-2AF1-4BAB-899A-BAEE6EA5E9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E8F1EE-4340-48A5-B994-C3EBF40811D6}" type="datetime1">
              <a:rPr lang="it-IT" altLang="it-IT"/>
              <a:pPr>
                <a:defRPr/>
              </a:pPr>
              <a:t>24/12/2018</a:t>
            </a:fld>
            <a:endParaRPr lang="it-IT" altLang="it-IT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3460F73-1466-40C4-8356-BFCECFE77E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Titolo Presentazione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7D44E63-9809-41ED-A8C1-E987F5F91B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86699BD1-C124-435D-82FD-D7F1E84D3433}" type="slidenum">
              <a:rPr lang="it-IT" altLang="it-IT" smtClean="0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913362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27C267A1-2AF1-4BAB-899A-BAEE6EA5E9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DDE939-F12B-4313-8986-1D19EC2F13AC}" type="datetime1">
              <a:rPr lang="it-IT" altLang="it-IT"/>
              <a:pPr>
                <a:defRPr/>
              </a:pPr>
              <a:t>24/12/2018</a:t>
            </a:fld>
            <a:endParaRPr lang="it-IT" altLang="it-IT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93460F73-1466-40C4-8356-BFCECFE77E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Titolo Presentazione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7D44E63-9809-41ED-A8C1-E987F5F91B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BB9D0E64-0C6C-41EF-B116-39664D9D5AD7}" type="slidenum">
              <a:rPr lang="it-IT" altLang="it-IT" smtClean="0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601037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C267A1-2AF1-4BAB-899A-BAEE6EA5E9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E798C5-49A6-4454-AB28-06523AEB90BC}" type="datetime1">
              <a:rPr lang="it-IT" altLang="it-IT"/>
              <a:pPr>
                <a:defRPr/>
              </a:pPr>
              <a:t>24/12/2018</a:t>
            </a:fld>
            <a:endParaRPr lang="it-IT" altLang="it-I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460F73-1466-40C4-8356-BFCECFE77E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Titolo Presentazione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D44E63-9809-41ED-A8C1-E987F5F91B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7352CAC7-0F05-439A-A705-8A037CF0DF3B}" type="slidenum">
              <a:rPr lang="it-IT" altLang="it-IT" smtClean="0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02221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C267A1-2AF1-4BAB-899A-BAEE6EA5E9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3A8EB0-505B-4560-885C-747EAAAEEB8E}" type="datetime1">
              <a:rPr lang="it-IT" altLang="it-IT"/>
              <a:pPr>
                <a:defRPr/>
              </a:pPr>
              <a:t>24/12/2018</a:t>
            </a:fld>
            <a:endParaRPr lang="it-IT" altLang="it-I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460F73-1466-40C4-8356-BFCECFE77E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Titolo Presentazione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D44E63-9809-41ED-A8C1-E987F5F91B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B656DF81-EB0F-4E87-9AD3-AEF8346176C3}" type="slidenum">
              <a:rPr lang="it-IT" altLang="it-IT" smtClean="0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472636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5"/>
          <p:cNvGrpSpPr>
            <a:grpSpLocks/>
          </p:cNvGrpSpPr>
          <p:nvPr/>
        </p:nvGrpSpPr>
        <p:grpSpPr bwMode="auto">
          <a:xfrm>
            <a:off x="0" y="6096000"/>
            <a:ext cx="9144000" cy="762000"/>
            <a:chOff x="0" y="3840"/>
            <a:chExt cx="5760" cy="480"/>
          </a:xfrm>
        </p:grpSpPr>
        <p:sp>
          <p:nvSpPr>
            <p:cNvPr id="1032" name="Rectangle 13">
              <a:extLst>
                <a:ext uri="{FF2B5EF4-FFF2-40B4-BE49-F238E27FC236}">
                  <a16:creationId xmlns:a16="http://schemas.microsoft.com/office/drawing/2014/main" id="{33D257D8-5DC4-496A-B549-2D094B51090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3984"/>
              <a:ext cx="5760" cy="336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it-IT" altLang="it-IT"/>
            </a:p>
          </p:txBody>
        </p:sp>
        <p:sp>
          <p:nvSpPr>
            <p:cNvPr id="1033" name="Rectangle 14">
              <a:extLst>
                <a:ext uri="{FF2B5EF4-FFF2-40B4-BE49-F238E27FC236}">
                  <a16:creationId xmlns:a16="http://schemas.microsoft.com/office/drawing/2014/main" id="{F29AF15B-B57D-42E2-9922-6F933E21285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8" y="3840"/>
              <a:ext cx="4992" cy="480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it-IT" altLang="it-IT"/>
            </a:p>
          </p:txBody>
        </p:sp>
      </p:grp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16013" y="409575"/>
            <a:ext cx="755967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 smtClean="0"/>
              <a:t>Fare clic per modificare stile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16013" y="1752600"/>
            <a:ext cx="755967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 smtClean="0"/>
              <a:t>Fare clic per modificare gli stili del testo dello schema</a:t>
            </a:r>
          </a:p>
          <a:p>
            <a:pPr lvl="1"/>
            <a:r>
              <a:rPr lang="it-IT" altLang="it-IT" smtClean="0"/>
              <a:t>Secondo livello</a:t>
            </a:r>
          </a:p>
          <a:p>
            <a:pPr lvl="2"/>
            <a:r>
              <a:rPr lang="it-IT" altLang="it-IT" smtClean="0"/>
              <a:t>Terzo livello</a:t>
            </a:r>
          </a:p>
          <a:p>
            <a:pPr lvl="3"/>
            <a:r>
              <a:rPr lang="it-IT" altLang="it-IT" smtClean="0"/>
              <a:t>Quarto livello</a:t>
            </a:r>
          </a:p>
          <a:p>
            <a:pPr lvl="4"/>
            <a:r>
              <a:rPr lang="it-IT" altLang="it-IT" smtClean="0"/>
              <a:t>Quinto livello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27C267A1-2AF1-4BAB-899A-BAEE6EA5E9F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100"/>
            </a:lvl1pPr>
          </a:lstStyle>
          <a:p>
            <a:pPr>
              <a:defRPr/>
            </a:pPr>
            <a:fld id="{AF3C24D0-4835-4595-92AB-691CE84E783C}" type="datetime1">
              <a:rPr lang="it-IT" altLang="it-IT"/>
              <a:pPr>
                <a:defRPr/>
              </a:pPr>
              <a:t>24/12/2018</a:t>
            </a:fld>
            <a:endParaRPr lang="it-IT" altLang="it-IT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93460F73-1466-40C4-8356-BFCECFE77ED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/>
            </a:lvl1pPr>
          </a:lstStyle>
          <a:p>
            <a:pPr>
              <a:defRPr/>
            </a:pPr>
            <a:r>
              <a:rPr lang="it-IT" altLang="it-IT"/>
              <a:t>Titolo Presentazione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7D44E63-9809-41ED-A8C1-E987F5F91BE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F003CCC9-0827-4905-9AB2-E29909038FD8}" type="slidenum">
              <a:rPr lang="it-IT" altLang="it-IT" smtClean="0"/>
              <a:pPr>
                <a:defRPr/>
              </a:pPr>
              <a:t>‹#›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rgbClr val="82243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822433"/>
        </a:buClr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 kern="1200">
          <a:solidFill>
            <a:srgbClr val="000000"/>
          </a:solidFill>
          <a:latin typeface="+mn-lt"/>
          <a:ea typeface="+mn-ea"/>
          <a:cs typeface="+mn-cs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 kern="1200">
          <a:solidFill>
            <a:srgbClr val="000000"/>
          </a:solidFill>
          <a:latin typeface="+mn-lt"/>
          <a:ea typeface="+mn-ea"/>
          <a:cs typeface="+mn-cs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1"/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00677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it-IT" altLang="it-IT" sz="900">
              <a:solidFill>
                <a:schemeClr val="bg1"/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247900" y="409575"/>
            <a:ext cx="6096000" cy="581025"/>
          </a:xfrm>
        </p:spPr>
        <p:txBody>
          <a:bodyPr anchor="t"/>
          <a:lstStyle/>
          <a:p>
            <a:pPr algn="l" eaLnBrk="1" hangingPunct="1"/>
            <a:r>
              <a:rPr lang="it-IT" altLang="it-IT" sz="2400" dirty="0" smtClean="0">
                <a:solidFill>
                  <a:schemeClr val="bg1"/>
                </a:solidFill>
              </a:rPr>
              <a:t>Deception Detection using Facial Action Units</a:t>
            </a:r>
            <a:endParaRPr lang="it-IT" altLang="it-IT" sz="2400" dirty="0" smtClean="0">
              <a:solidFill>
                <a:schemeClr val="bg1"/>
              </a:solidFill>
            </a:endParaRPr>
          </a:p>
        </p:txBody>
      </p:sp>
      <p:grpSp>
        <p:nvGrpSpPr>
          <p:cNvPr id="4100" name="Group 17"/>
          <p:cNvGrpSpPr>
            <a:grpSpLocks/>
          </p:cNvGrpSpPr>
          <p:nvPr/>
        </p:nvGrpSpPr>
        <p:grpSpPr bwMode="auto">
          <a:xfrm>
            <a:off x="0" y="2759075"/>
            <a:ext cx="9145588" cy="4098925"/>
            <a:chOff x="0" y="1738"/>
            <a:chExt cx="5761" cy="2582"/>
          </a:xfrm>
        </p:grpSpPr>
        <p:pic>
          <p:nvPicPr>
            <p:cNvPr id="4102" name="Picture 15" descr="Fondin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158"/>
              <a:ext cx="5760" cy="2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03" name="Picture 13" descr="logo +marchio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160"/>
              <a:ext cx="5761" cy="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04" name="Picture 16" descr="fascia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6" y="1738"/>
              <a:ext cx="4444" cy="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101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247900" y="4868863"/>
            <a:ext cx="6427788" cy="1319212"/>
          </a:xfrm>
        </p:spPr>
        <p:txBody>
          <a:bodyPr/>
          <a:lstStyle/>
          <a:p>
            <a:pPr algn="l" eaLnBrk="1" hangingPunct="1"/>
            <a:r>
              <a:rPr lang="it-IT" altLang="it-IT" sz="1800" dirty="0" smtClean="0">
                <a:solidFill>
                  <a:schemeClr val="bg1"/>
                </a:solidFill>
              </a:rPr>
              <a:t>Candidato</a:t>
            </a:r>
            <a:r>
              <a:rPr lang="it-IT" altLang="it-IT" sz="1800" dirty="0" smtClean="0">
                <a:solidFill>
                  <a:schemeClr val="bg1"/>
                </a:solidFill>
              </a:rPr>
              <a:t>: Orfanelli Emanuele</a:t>
            </a:r>
            <a:endParaRPr lang="it-IT" altLang="it-IT" sz="1800" dirty="0" smtClean="0">
              <a:solidFill>
                <a:schemeClr val="bg1"/>
              </a:solidFill>
            </a:endParaRPr>
          </a:p>
          <a:p>
            <a:pPr algn="l" eaLnBrk="1" hangingPunct="1"/>
            <a:endParaRPr lang="it-IT" altLang="it-IT" sz="1800" dirty="0" smtClean="0">
              <a:solidFill>
                <a:schemeClr val="bg1"/>
              </a:solidFill>
            </a:endParaRPr>
          </a:p>
          <a:p>
            <a:pPr algn="l" eaLnBrk="1" hangingPunct="1"/>
            <a:r>
              <a:rPr lang="it-IT" altLang="it-IT" sz="1800" dirty="0" smtClean="0">
                <a:solidFill>
                  <a:schemeClr val="bg1"/>
                </a:solidFill>
              </a:rPr>
              <a:t>Relatore: Luigi Cinque                </a:t>
            </a:r>
            <a:endParaRPr lang="it-IT" altLang="it-IT" sz="1800" dirty="0" smtClean="0">
              <a:solidFill>
                <a:schemeClr val="bg1"/>
              </a:solidFill>
            </a:endParaRPr>
          </a:p>
          <a:p>
            <a:pPr algn="l" eaLnBrk="1" hangingPunct="1"/>
            <a:r>
              <a:rPr lang="it-IT" altLang="it-IT" sz="1800" dirty="0" smtClean="0">
                <a:solidFill>
                  <a:schemeClr val="bg1"/>
                </a:solidFill>
              </a:rPr>
              <a:t>Correlatore</a:t>
            </a:r>
            <a:r>
              <a:rPr lang="it-IT" altLang="it-IT" sz="1800" dirty="0" smtClean="0">
                <a:solidFill>
                  <a:schemeClr val="bg1"/>
                </a:solidFill>
              </a:rPr>
              <a:t>: Danilo Avola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013" y="1203672"/>
            <a:ext cx="7559675" cy="4385568"/>
          </a:xfrm>
        </p:spPr>
        <p:txBody>
          <a:bodyPr/>
          <a:lstStyle/>
          <a:p>
            <a:r>
              <a:rPr lang="en-US" dirty="0" smtClean="0"/>
              <a:t>Real life trial videos. </a:t>
            </a:r>
            <a:r>
              <a:rPr lang="en-US" i="1" dirty="0" smtClean="0"/>
              <a:t>High stakes.</a:t>
            </a:r>
          </a:p>
          <a:p>
            <a:r>
              <a:rPr lang="en-US" dirty="0" smtClean="0"/>
              <a:t>121 videos.</a:t>
            </a:r>
          </a:p>
          <a:p>
            <a:pPr lvl="1"/>
            <a:r>
              <a:rPr lang="en-US" dirty="0" smtClean="0"/>
              <a:t>61 deceptive, 60 truthful.</a:t>
            </a:r>
          </a:p>
          <a:p>
            <a:r>
              <a:rPr lang="en-US" dirty="0" smtClean="0"/>
              <a:t>Defendant or witness can be clearly identified.</a:t>
            </a:r>
          </a:p>
          <a:p>
            <a:r>
              <a:rPr lang="en-US" dirty="0" smtClean="0"/>
              <a:t>Three outcomes to label the videos as deceptive or truthful.</a:t>
            </a:r>
          </a:p>
          <a:p>
            <a:pPr lvl="1"/>
            <a:r>
              <a:rPr lang="en-US" dirty="0" smtClean="0"/>
              <a:t>Guilty, Non-guilty</a:t>
            </a:r>
            <a:r>
              <a:rPr lang="en-US" dirty="0" smtClean="0"/>
              <a:t>, </a:t>
            </a:r>
            <a:r>
              <a:rPr lang="en-US" dirty="0" smtClean="0"/>
              <a:t>Exonerated (reversal of the sentence).</a:t>
            </a:r>
          </a:p>
          <a:p>
            <a:r>
              <a:rPr lang="en-US" dirty="0" smtClean="0"/>
              <a:t>Testimony were verified by police officers.</a:t>
            </a:r>
          </a:p>
          <a:p>
            <a:r>
              <a:rPr lang="en-US" dirty="0" smtClean="0"/>
              <a:t>Work on cutting and removing videos.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0D388-5B29-4126-AC54-A0FD22452F77}" type="datetime1">
              <a:rPr lang="it-IT" altLang="it-IT" smtClean="0"/>
              <a:pPr>
                <a:defRPr/>
              </a:pPr>
              <a:t>28/12/2018</a:t>
            </a:fld>
            <a:endParaRPr lang="it-IT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Titolo Presentazione</a:t>
            </a:r>
            <a:endParaRPr lang="it-IT" alt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10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49099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Facial Landmark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013" y="1203672"/>
            <a:ext cx="7559675" cy="4385568"/>
          </a:xfrm>
        </p:spPr>
        <p:txBody>
          <a:bodyPr/>
          <a:lstStyle/>
          <a:p>
            <a:r>
              <a:rPr lang="en-US" dirty="0" smtClean="0"/>
              <a:t>Two Phases:</a:t>
            </a:r>
          </a:p>
          <a:p>
            <a:pPr lvl="1"/>
            <a:r>
              <a:rPr lang="en-US" dirty="0" smtClean="0"/>
              <a:t>Response map computation using Convolutional Experts Network</a:t>
            </a:r>
          </a:p>
          <a:p>
            <a:pPr lvl="1"/>
            <a:r>
              <a:rPr lang="en-US" dirty="0" smtClean="0"/>
              <a:t>Shape parameter update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0D388-5B29-4126-AC54-A0FD22452F77}" type="datetime1">
              <a:rPr lang="it-IT" altLang="it-IT" smtClean="0"/>
              <a:pPr>
                <a:defRPr/>
              </a:pPr>
              <a:t>28/12/2018</a:t>
            </a:fld>
            <a:endParaRPr lang="it-IT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Titolo Presentazione</a:t>
            </a:r>
            <a:endParaRPr lang="it-IT" alt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11</a:t>
            </a:fld>
            <a:endParaRPr lang="it-IT" altLang="it-IT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013" y="3105091"/>
            <a:ext cx="7342187" cy="2484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32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Facial Landmark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013" y="1203672"/>
            <a:ext cx="7559675" cy="4385568"/>
          </a:xfrm>
        </p:spPr>
        <p:txBody>
          <a:bodyPr/>
          <a:lstStyle/>
          <a:p>
            <a:r>
              <a:rPr lang="en-US" dirty="0" smtClean="0"/>
              <a:t>Convolutional Experts Constrained Local Model (CE-CLM) </a:t>
            </a:r>
          </a:p>
          <a:p>
            <a:pPr lvl="1"/>
            <a:r>
              <a:rPr lang="en-US" dirty="0" smtClean="0"/>
              <a:t>Convolutional Experts Network as local detector</a:t>
            </a:r>
          </a:p>
          <a:p>
            <a:pPr lvl="2"/>
            <a:r>
              <a:rPr lang="en-US" dirty="0" smtClean="0"/>
              <a:t>Computes a response map to accurately localize individual landmarks by evaluating the landmark alignment probability at individual pixel locations. </a:t>
            </a:r>
          </a:p>
          <a:p>
            <a:pPr lvl="2"/>
            <a:r>
              <a:rPr lang="en-US" dirty="0" smtClean="0"/>
              <a:t>Individual landmark alignment is estimated independently of the position of other landmarks. </a:t>
            </a:r>
          </a:p>
          <a:p>
            <a:pPr lvl="1"/>
            <a:r>
              <a:rPr lang="en-US" dirty="0" smtClean="0"/>
              <a:t>Constrained Local Model for shape parameter update</a:t>
            </a:r>
          </a:p>
          <a:p>
            <a:pPr lvl="2"/>
            <a:r>
              <a:rPr lang="en-US" dirty="0" smtClean="0"/>
              <a:t>During the parameter update, the positions of all landmarks are updated jointly and penalized for misaligned landmarks and irregular shapes using a point distribution model </a:t>
            </a:r>
          </a:p>
          <a:p>
            <a:pPr lvl="2"/>
            <a:r>
              <a:rPr lang="en-US" dirty="0" smtClean="0"/>
              <a:t>Control the landmark locations and to regularize the shape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0D388-5B29-4126-AC54-A0FD22452F77}" type="datetime1">
              <a:rPr lang="it-IT" altLang="it-IT" smtClean="0"/>
              <a:pPr>
                <a:defRPr/>
              </a:pPr>
              <a:t>28/12/2018</a:t>
            </a:fld>
            <a:endParaRPr lang="it-IT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Titolo Presentazione</a:t>
            </a:r>
            <a:endParaRPr lang="it-IT" alt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12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87522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Extraction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013" y="1203672"/>
            <a:ext cx="7559675" cy="4385568"/>
          </a:xfrm>
        </p:spPr>
        <p:txBody>
          <a:bodyPr/>
          <a:lstStyle/>
          <a:p>
            <a:r>
              <a:rPr lang="en-US" dirty="0" smtClean="0"/>
              <a:t>Feature Extraction:</a:t>
            </a:r>
          </a:p>
          <a:p>
            <a:pPr lvl="1"/>
            <a:r>
              <a:rPr lang="en-US" dirty="0" smtClean="0"/>
              <a:t>Appearance Features: Histogram of Oriented Gradients.</a:t>
            </a:r>
          </a:p>
          <a:p>
            <a:pPr lvl="1"/>
            <a:r>
              <a:rPr lang="en-US" dirty="0" smtClean="0"/>
              <a:t>Geometry Features: Landmark Location and Shape parameters.</a:t>
            </a:r>
          </a:p>
          <a:p>
            <a:r>
              <a:rPr lang="en-US" dirty="0" smtClean="0"/>
              <a:t>Alignment and Masking</a:t>
            </a:r>
          </a:p>
          <a:p>
            <a:pPr lvl="1"/>
            <a:r>
              <a:rPr lang="en-US" dirty="0" smtClean="0"/>
              <a:t>Need for a mapping to a common reference frame.</a:t>
            </a:r>
          </a:p>
          <a:p>
            <a:pPr lvl="1"/>
            <a:r>
              <a:rPr lang="en-US" dirty="0" smtClean="0"/>
              <a:t>﻿Similarity transform from the currently detected landmarks to a representation of frontal landmarks from a neutral expression</a:t>
            </a:r>
          </a:p>
          <a:p>
            <a:pPr lvl="1"/>
            <a:r>
              <a:rPr lang="en-US" dirty="0" smtClean="0"/>
              <a:t>Procrustes superimposition that minimized the mean square error between aligned pixels </a:t>
            </a:r>
          </a:p>
          <a:p>
            <a:pPr lvl="1"/>
            <a:r>
              <a:rPr lang="en-US" dirty="0" smtClean="0"/>
              <a:t>﻿Masking is performed using a convex hull surrounding the feature points</a:t>
            </a:r>
          </a:p>
          <a:p>
            <a:r>
              <a:rPr lang="en-US" dirty="0" smtClean="0"/>
              <a:t>Results in a 112x112 pixel image of the face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0D388-5B29-4126-AC54-A0FD22452F77}" type="datetime1">
              <a:rPr lang="it-IT" altLang="it-IT" smtClean="0"/>
              <a:pPr>
                <a:defRPr/>
              </a:pPr>
              <a:t>28/12/2018</a:t>
            </a:fld>
            <a:endParaRPr lang="it-IT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Titolo Presentazione</a:t>
            </a:r>
            <a:endParaRPr lang="it-IT" alt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13</a:t>
            </a:fld>
            <a:endParaRPr lang="it-IT" altLang="it-IT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5900" y="1772816"/>
            <a:ext cx="3007876" cy="1263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324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Extraction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013" y="1203672"/>
            <a:ext cx="7559675" cy="4385568"/>
          </a:xfrm>
        </p:spPr>
        <p:txBody>
          <a:bodyPr/>
          <a:lstStyle/>
          <a:p>
            <a:r>
              <a:rPr lang="en-US" dirty="0" smtClean="0"/>
              <a:t>Appearance Features:</a:t>
            </a:r>
          </a:p>
          <a:p>
            <a:pPr lvl="1"/>
            <a:r>
              <a:rPr lang="en-US" dirty="0" smtClean="0"/>
              <a:t>12x12 block of 31 dimensional Histogram of Oriented Gradients are extracted.</a:t>
            </a:r>
          </a:p>
          <a:p>
            <a:pPr lvl="1"/>
            <a:r>
              <a:rPr lang="en-US" dirty="0" smtClean="0"/>
              <a:t>4464 dimensional vector for the face.</a:t>
            </a:r>
          </a:p>
          <a:p>
            <a:pPr lvl="1"/>
            <a:r>
              <a:rPr lang="en-US" dirty="0" smtClean="0"/>
              <a:t>PCA to get a vector of 1379 features.</a:t>
            </a:r>
          </a:p>
          <a:p>
            <a:r>
              <a:rPr lang="en-US" dirty="0" smtClean="0"/>
              <a:t>Geometry Features:</a:t>
            </a:r>
          </a:p>
          <a:p>
            <a:pPr lvl="1"/>
            <a:r>
              <a:rPr lang="en-US" dirty="0" smtClean="0"/>
              <a:t>Vector of dimension 227 from landmark locations and shape parameters</a:t>
            </a:r>
          </a:p>
          <a:p>
            <a:r>
              <a:rPr lang="en-US" dirty="0" smtClean="0"/>
              <a:t>Total of </a:t>
            </a:r>
            <a:r>
              <a:rPr lang="is-IS" dirty="0" smtClean="0"/>
              <a:t>﻿1606 features that define the face.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0D388-5B29-4126-AC54-A0FD22452F77}" type="datetime1">
              <a:rPr lang="it-IT" altLang="it-IT" smtClean="0"/>
              <a:pPr>
                <a:defRPr/>
              </a:pPr>
              <a:t>28/12/2018</a:t>
            </a:fld>
            <a:endParaRPr lang="it-IT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Titolo Presentazione</a:t>
            </a:r>
            <a:endParaRPr lang="it-IT" alt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14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57453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Unit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013" y="1203672"/>
            <a:ext cx="7559675" cy="4385568"/>
          </a:xfrm>
        </p:spPr>
        <p:txBody>
          <a:bodyPr/>
          <a:lstStyle/>
          <a:p>
            <a:r>
              <a:rPr lang="en-US" dirty="0" smtClean="0"/>
              <a:t>Trained on three dataset: ﻿DISFA, BP4D-Spontaneous and SEMAINE. </a:t>
            </a:r>
          </a:p>
          <a:p>
            <a:r>
              <a:rPr lang="en-US" dirty="0" smtClean="0"/>
              <a:t>Datasets consist of videos of people subject to emotion inducing tasks.</a:t>
            </a:r>
          </a:p>
          <a:p>
            <a:r>
              <a:rPr lang="en-US" dirty="0" smtClean="0"/>
              <a:t>﻿BP4D, SEMAINE and DISFA have three AUs in common: 2, 12, and 17.</a:t>
            </a:r>
          </a:p>
          <a:p>
            <a:r>
              <a:rPr lang="en-US" dirty="0" smtClean="0"/>
              <a:t>SEMAINE and DISFA share AUs 2, 12, 17, 25. </a:t>
            </a:r>
          </a:p>
          <a:p>
            <a:r>
              <a:rPr lang="en-US" dirty="0" smtClean="0"/>
              <a:t>BP4D and DISFA share AUs 1, 2, 4, 6, 12, 15, 17.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0D388-5B29-4126-AC54-A0FD22452F77}" type="datetime1">
              <a:rPr lang="it-IT" altLang="it-IT" smtClean="0"/>
              <a:pPr>
                <a:defRPr/>
              </a:pPr>
              <a:t>28/12/2018</a:t>
            </a:fld>
            <a:endParaRPr lang="it-IT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Titolo Presentazione</a:t>
            </a:r>
            <a:endParaRPr lang="it-IT" alt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15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31777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Unit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013" y="1203672"/>
            <a:ext cx="7559675" cy="4385568"/>
          </a:xfrm>
        </p:spPr>
        <p:txBody>
          <a:bodyPr/>
          <a:lstStyle/>
          <a:p>
            <a:r>
              <a:rPr lang="en-US" dirty="0" smtClean="0"/>
              <a:t>Action Unit Classification and Regression.</a:t>
            </a:r>
          </a:p>
          <a:p>
            <a:pPr lvl="1"/>
            <a:r>
              <a:rPr lang="en-US" dirty="0" smtClean="0"/>
              <a:t>For AU </a:t>
            </a:r>
            <a:r>
              <a:rPr lang="en-US" i="1" dirty="0" smtClean="0"/>
              <a:t>occurrence</a:t>
            </a:r>
            <a:r>
              <a:rPr lang="en-US" dirty="0" smtClean="0"/>
              <a:t> detection Support Vector Machines.</a:t>
            </a:r>
          </a:p>
          <a:p>
            <a:pPr lvl="1"/>
            <a:r>
              <a:rPr lang="en-US" dirty="0" smtClean="0"/>
              <a:t>For AU </a:t>
            </a:r>
            <a:r>
              <a:rPr lang="en-US" i="1" dirty="0" smtClean="0"/>
              <a:t>intensity</a:t>
            </a:r>
            <a:r>
              <a:rPr lang="en-US" dirty="0" smtClean="0"/>
              <a:t> estimation Support Vector Regression.</a:t>
            </a:r>
          </a:p>
          <a:p>
            <a:r>
              <a:rPr lang="en-US" dirty="0" smtClean="0"/>
              <a:t>Linear Kernel in both cases.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0D388-5B29-4126-AC54-A0FD22452F77}" type="datetime1">
              <a:rPr lang="it-IT" altLang="it-IT" smtClean="0"/>
              <a:pPr>
                <a:defRPr/>
              </a:pPr>
              <a:t>28/12/2018</a:t>
            </a:fld>
            <a:endParaRPr lang="it-IT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Titolo Presentazione</a:t>
            </a:r>
            <a:endParaRPr lang="it-IT" alt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16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39768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Unit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013" y="1203672"/>
            <a:ext cx="7559675" cy="4385568"/>
          </a:xfrm>
        </p:spPr>
        <p:txBody>
          <a:bodyPr/>
          <a:lstStyle/>
          <a:p>
            <a:r>
              <a:rPr lang="en-US" dirty="0" smtClean="0"/>
              <a:t>We can recognize the following AUs: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0D388-5B29-4126-AC54-A0FD22452F77}" type="datetime1">
              <a:rPr lang="it-IT" altLang="it-IT" smtClean="0"/>
              <a:pPr>
                <a:defRPr/>
              </a:pPr>
              <a:t>28/12/2018</a:t>
            </a:fld>
            <a:endParaRPr lang="it-IT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Titolo Presentazione</a:t>
            </a:r>
            <a:endParaRPr lang="it-IT" alt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17</a:t>
            </a:fld>
            <a:endParaRPr lang="it-IT" altLang="it-IT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997" y="1806231"/>
            <a:ext cx="3187706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86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Facial Landmark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013" y="1203672"/>
            <a:ext cx="7559675" cy="4385568"/>
          </a:xfrm>
        </p:spPr>
        <p:txBody>
          <a:bodyPr/>
          <a:lstStyle/>
          <a:p>
            <a:r>
              <a:rPr lang="en-US" dirty="0" smtClean="0"/>
              <a:t>Convolutional Experts Constrained Local Model (CE-CLM) </a:t>
            </a:r>
          </a:p>
          <a:p>
            <a:pPr lvl="1"/>
            <a:r>
              <a:rPr lang="en-US" dirty="0" smtClean="0"/>
              <a:t>Convolutional Experts Network as local detector</a:t>
            </a:r>
          </a:p>
          <a:p>
            <a:pPr lvl="2"/>
            <a:r>
              <a:rPr lang="en-US" dirty="0" smtClean="0"/>
              <a:t>Computes a response map to accurately localize individual landmarks by evaluating the landmark alignment probability at individual pixel locations. </a:t>
            </a:r>
          </a:p>
          <a:p>
            <a:pPr lvl="2"/>
            <a:r>
              <a:rPr lang="en-US" dirty="0" smtClean="0"/>
              <a:t>Individual landmark alignment is estimated independently of the position of other landmarks. </a:t>
            </a:r>
          </a:p>
          <a:p>
            <a:pPr lvl="1"/>
            <a:r>
              <a:rPr lang="en-US" dirty="0" smtClean="0"/>
              <a:t>Constrained Local Model for shape parameter update</a:t>
            </a:r>
          </a:p>
          <a:p>
            <a:pPr lvl="2"/>
            <a:r>
              <a:rPr lang="en-US" dirty="0" smtClean="0"/>
              <a:t>During the parameter update, the positions of all landmarks are updated jointly and penalized for misaligned landmarks and irregular shapes using a point distribution model </a:t>
            </a:r>
          </a:p>
          <a:p>
            <a:pPr lvl="2"/>
            <a:r>
              <a:rPr lang="en-US" dirty="0" smtClean="0"/>
              <a:t>Control the landmark locations and to regularize the shape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0D388-5B29-4126-AC54-A0FD22452F77}" type="datetime1">
              <a:rPr lang="it-IT" altLang="it-IT" smtClean="0"/>
              <a:pPr>
                <a:defRPr/>
              </a:pPr>
              <a:t>28/12/2018</a:t>
            </a:fld>
            <a:endParaRPr lang="it-IT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Titolo Presentazione</a:t>
            </a:r>
            <a:endParaRPr lang="it-IT" alt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18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425276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Facial Landmark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013" y="1203672"/>
            <a:ext cx="7559675" cy="4385568"/>
          </a:xfrm>
        </p:spPr>
        <p:txBody>
          <a:bodyPr/>
          <a:lstStyle/>
          <a:p>
            <a:r>
              <a:rPr lang="en-US" dirty="0" smtClean="0"/>
              <a:t>Convolutional Experts Constrained Local Model (CE-CLM) </a:t>
            </a:r>
          </a:p>
          <a:p>
            <a:pPr lvl="1"/>
            <a:r>
              <a:rPr lang="en-US" dirty="0" smtClean="0"/>
              <a:t>Convolutional Experts Network as local detector</a:t>
            </a:r>
          </a:p>
          <a:p>
            <a:pPr lvl="2"/>
            <a:r>
              <a:rPr lang="en-US" dirty="0" smtClean="0"/>
              <a:t>Computes a response map to accurately localize individual landmarks by evaluating the landmark alignment probability at individual pixel locations. </a:t>
            </a:r>
          </a:p>
          <a:p>
            <a:pPr lvl="2"/>
            <a:r>
              <a:rPr lang="en-US" dirty="0" smtClean="0"/>
              <a:t>Individual landmark alignment is estimated independently of the position of other landmarks. </a:t>
            </a:r>
          </a:p>
          <a:p>
            <a:pPr lvl="1"/>
            <a:r>
              <a:rPr lang="en-US" dirty="0" smtClean="0"/>
              <a:t>Constrained Local Model for shape parameter update</a:t>
            </a:r>
          </a:p>
          <a:p>
            <a:pPr lvl="2"/>
            <a:r>
              <a:rPr lang="en-US" dirty="0" smtClean="0"/>
              <a:t>During the parameter update, the positions of all landmarks are updated jointly and penalized for misaligned landmarks and irregular shapes using a point distribution model </a:t>
            </a:r>
          </a:p>
          <a:p>
            <a:pPr lvl="2"/>
            <a:r>
              <a:rPr lang="en-US" dirty="0" smtClean="0"/>
              <a:t>Control the landmark locations and to regularize the shape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0D388-5B29-4126-AC54-A0FD22452F77}" type="datetime1">
              <a:rPr lang="it-IT" altLang="it-IT" smtClean="0"/>
              <a:pPr>
                <a:defRPr/>
              </a:pPr>
              <a:t>28/12/2018</a:t>
            </a:fld>
            <a:endParaRPr lang="it-IT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Titolo Presentazione</a:t>
            </a:r>
            <a:endParaRPr lang="it-IT" alt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19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15483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6013" y="476672"/>
            <a:ext cx="7559675" cy="504825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1196752"/>
            <a:ext cx="7559675" cy="4535735"/>
          </a:xfrm>
        </p:spPr>
        <p:txBody>
          <a:bodyPr/>
          <a:lstStyle/>
          <a:p>
            <a:r>
              <a:rPr lang="en-US" dirty="0" smtClean="0"/>
              <a:t>Aim of the thesis</a:t>
            </a:r>
          </a:p>
          <a:p>
            <a:r>
              <a:rPr lang="en-US" dirty="0" smtClean="0"/>
              <a:t>Use cases</a:t>
            </a:r>
          </a:p>
          <a:p>
            <a:r>
              <a:rPr lang="en-US" dirty="0" smtClean="0"/>
              <a:t>System Architecture</a:t>
            </a:r>
          </a:p>
          <a:p>
            <a:r>
              <a:rPr lang="en-US" dirty="0" smtClean="0"/>
              <a:t>Experiments and Results</a:t>
            </a:r>
          </a:p>
          <a:p>
            <a:r>
              <a:rPr lang="en-US" dirty="0" smtClean="0"/>
              <a:t>Future work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0D388-5B29-4126-AC54-A0FD22452F77}" type="datetime1">
              <a:rPr lang="it-IT" altLang="it-IT" smtClean="0"/>
              <a:pPr>
                <a:defRPr/>
              </a:pPr>
              <a:t>26/12/2018</a:t>
            </a:fld>
            <a:endParaRPr lang="it-IT" alt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it-IT" dirty="0"/>
              <a:t>Deception Detection using Facial Action Units</a:t>
            </a:r>
            <a:endParaRPr lang="it-IT" alt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2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70281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013" y="1203672"/>
            <a:ext cx="7559675" cy="4385568"/>
          </a:xfrm>
        </p:spPr>
        <p:txBody>
          <a:bodyPr/>
          <a:lstStyle/>
          <a:p>
            <a:r>
              <a:rPr lang="en-US" dirty="0" smtClean="0"/>
              <a:t>Security checks (airport, train stations…);</a:t>
            </a:r>
          </a:p>
          <a:p>
            <a:r>
              <a:rPr lang="en-US" dirty="0" smtClean="0"/>
              <a:t>Interviews;</a:t>
            </a:r>
          </a:p>
          <a:p>
            <a:r>
              <a:rPr lang="en-US" dirty="0" smtClean="0"/>
              <a:t>Police interrogation;</a:t>
            </a:r>
          </a:p>
          <a:p>
            <a:r>
              <a:rPr lang="en-US" dirty="0" smtClean="0"/>
              <a:t>Speech analysis (political).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0D388-5B29-4126-AC54-A0FD22452F77}" type="datetime1">
              <a:rPr lang="it-IT" altLang="it-IT" smtClean="0"/>
              <a:pPr>
                <a:defRPr/>
              </a:pPr>
              <a:t>28/12/2018</a:t>
            </a:fld>
            <a:endParaRPr lang="it-IT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Titolo Presentazione</a:t>
            </a:r>
            <a:endParaRPr lang="it-IT" alt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20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426361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013" y="1203672"/>
            <a:ext cx="7559675" cy="4385568"/>
          </a:xfrm>
        </p:spPr>
        <p:txBody>
          <a:bodyPr/>
          <a:lstStyle/>
          <a:p>
            <a:r>
              <a:rPr lang="en-US" dirty="0" smtClean="0"/>
              <a:t>Security checks (airport, train stations…);</a:t>
            </a:r>
          </a:p>
          <a:p>
            <a:r>
              <a:rPr lang="en-US" dirty="0" smtClean="0"/>
              <a:t>Interviews;</a:t>
            </a:r>
          </a:p>
          <a:p>
            <a:r>
              <a:rPr lang="en-US" dirty="0" smtClean="0"/>
              <a:t>Police interrogation;</a:t>
            </a:r>
          </a:p>
          <a:p>
            <a:r>
              <a:rPr lang="en-US" dirty="0" smtClean="0"/>
              <a:t>Speech analysis (political).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0D388-5B29-4126-AC54-A0FD22452F77}" type="datetime1">
              <a:rPr lang="it-IT" altLang="it-IT" smtClean="0"/>
              <a:pPr>
                <a:defRPr/>
              </a:pPr>
              <a:t>28/12/2018</a:t>
            </a:fld>
            <a:endParaRPr lang="it-IT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Titolo Presentazione</a:t>
            </a:r>
            <a:endParaRPr lang="it-IT" alt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21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98606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013" y="1203672"/>
            <a:ext cx="7559675" cy="4385568"/>
          </a:xfrm>
        </p:spPr>
        <p:txBody>
          <a:bodyPr/>
          <a:lstStyle/>
          <a:p>
            <a:r>
              <a:rPr lang="en-US" dirty="0" smtClean="0"/>
              <a:t>Security checks (airport, train stations…);</a:t>
            </a:r>
          </a:p>
          <a:p>
            <a:r>
              <a:rPr lang="en-US" dirty="0" smtClean="0"/>
              <a:t>Interviews;</a:t>
            </a:r>
          </a:p>
          <a:p>
            <a:r>
              <a:rPr lang="en-US" dirty="0" smtClean="0"/>
              <a:t>Police interrogation;</a:t>
            </a:r>
          </a:p>
          <a:p>
            <a:r>
              <a:rPr lang="en-US" dirty="0" smtClean="0"/>
              <a:t>Speech analysis (political).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0D388-5B29-4126-AC54-A0FD22452F77}" type="datetime1">
              <a:rPr lang="it-IT" altLang="it-IT" smtClean="0"/>
              <a:pPr>
                <a:defRPr/>
              </a:pPr>
              <a:t>28/12/2018</a:t>
            </a:fld>
            <a:endParaRPr lang="it-IT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Titolo Presentazione</a:t>
            </a:r>
            <a:endParaRPr lang="it-IT" alt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22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71368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egnaposto data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3D74E9F-63EF-4753-ADED-2EAD5D1B7989}" type="datetime1">
              <a:rPr lang="it-IT" altLang="it-IT" sz="11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24/12/2018</a:t>
            </a:fld>
            <a:endParaRPr lang="it-IT" altLang="it-IT" sz="1100" smtClean="0">
              <a:solidFill>
                <a:schemeClr val="bg1"/>
              </a:solidFill>
            </a:endParaRPr>
          </a:p>
        </p:txBody>
      </p:sp>
      <p:sp>
        <p:nvSpPr>
          <p:cNvPr id="8195" name="Segnaposto piè di pagina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it-IT" sz="1100" dirty="0" smtClean="0">
                <a:solidFill>
                  <a:schemeClr val="bg1"/>
                </a:solidFill>
              </a:rPr>
              <a:t>Deception Detection using Facial Action Units</a:t>
            </a:r>
            <a:endParaRPr lang="it-IT" altLang="it-IT" sz="1100" dirty="0" smtClean="0">
              <a:solidFill>
                <a:schemeClr val="bg1"/>
              </a:solidFill>
            </a:endParaRPr>
          </a:p>
        </p:txBody>
      </p:sp>
      <p:sp>
        <p:nvSpPr>
          <p:cNvPr id="8196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100" smtClean="0">
                <a:solidFill>
                  <a:schemeClr val="bg1"/>
                </a:solidFill>
              </a:rPr>
              <a:t>Pagina </a:t>
            </a:r>
            <a:fld id="{1C010E3F-8105-4E76-BFAE-3604E43C9B4A}" type="slidenum">
              <a:rPr lang="it-IT" altLang="it-IT" sz="11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it-IT" altLang="it-IT" sz="1100" smtClean="0">
              <a:solidFill>
                <a:schemeClr val="bg1"/>
              </a:solidFill>
            </a:endParaRPr>
          </a:p>
        </p:txBody>
      </p:sp>
      <p:sp>
        <p:nvSpPr>
          <p:cNvPr id="8197" name="Titolo 1">
            <a:extLst>
              <a:ext uri="{FF2B5EF4-FFF2-40B4-BE49-F238E27FC236}">
                <a16:creationId xmlns:a16="http://schemas.microsoft.com/office/drawing/2014/main" id="{63805060-A15F-4595-9401-B0E10251BC7A}"/>
              </a:ext>
            </a:extLst>
          </p:cNvPr>
          <p:cNvSpPr txBox="1">
            <a:spLocks/>
          </p:cNvSpPr>
          <p:nvPr/>
        </p:nvSpPr>
        <p:spPr bwMode="auto">
          <a:xfrm>
            <a:off x="450850" y="917575"/>
            <a:ext cx="7559675" cy="207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5621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9812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4384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895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352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10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it-IT" altLang="it-IT" sz="2000" dirty="0"/>
              <a:t>Classi di comportamento ed interazione</a:t>
            </a:r>
          </a:p>
          <a:p>
            <a:pPr marL="342900" indent="-342900" eaLnBrk="1" hangingPunct="1">
              <a:defRPr/>
            </a:pPr>
            <a:r>
              <a:rPr lang="it-IT" altLang="it-IT" sz="2000" dirty="0"/>
              <a:t>Quando nella scena è presente un solo agente, classificarne il comportamento come «calmo», «anomalo» o «agitato»</a:t>
            </a:r>
          </a:p>
          <a:p>
            <a:pPr marL="342900" indent="-342900" eaLnBrk="1" hangingPunct="1">
              <a:defRPr/>
            </a:pPr>
            <a:r>
              <a:rPr lang="it-IT" altLang="it-IT" sz="2000" dirty="0"/>
              <a:t>Se sono presenti due agenti, classificare l’interazione tra di essi come «assente», «amichevole» o «ostile»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endParaRPr lang="it-IT" altLang="it-IT" sz="2000" dirty="0"/>
          </a:p>
        </p:txBody>
      </p:sp>
      <p:sp>
        <p:nvSpPr>
          <p:cNvPr id="8198" name="Segnaposto contenuto 2"/>
          <p:cNvSpPr txBox="1">
            <a:spLocks/>
          </p:cNvSpPr>
          <p:nvPr/>
        </p:nvSpPr>
        <p:spPr bwMode="auto">
          <a:xfrm>
            <a:off x="684213" y="1649413"/>
            <a:ext cx="7577137" cy="1293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5621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9812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4384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895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352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10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it-IT" altLang="it-IT" sz="2000"/>
          </a:p>
        </p:txBody>
      </p:sp>
      <p:pic>
        <p:nvPicPr>
          <p:cNvPr id="8199" name="Immagin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18" t="20074" r="26375" b="9050"/>
          <a:stretch>
            <a:fillRect/>
          </a:stretch>
        </p:blipFill>
        <p:spPr bwMode="auto">
          <a:xfrm>
            <a:off x="5292725" y="2787650"/>
            <a:ext cx="3362325" cy="285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0" name="Immagin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1" t="11580" r="34644" b="7475"/>
          <a:stretch>
            <a:fillRect/>
          </a:stretch>
        </p:blipFill>
        <p:spPr bwMode="auto">
          <a:xfrm>
            <a:off x="3109913" y="2787650"/>
            <a:ext cx="1843087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1" name="Immagin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87" t="17052" r="35826" b="18095"/>
          <a:stretch>
            <a:fillRect/>
          </a:stretch>
        </p:blipFill>
        <p:spPr bwMode="auto">
          <a:xfrm>
            <a:off x="971550" y="2801938"/>
            <a:ext cx="1695450" cy="317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02" name="Titolo 1"/>
          <p:cNvSpPr>
            <a:spLocks noGrp="1" noChangeArrowheads="1"/>
          </p:cNvSpPr>
          <p:nvPr>
            <p:ph type="title"/>
          </p:nvPr>
        </p:nvSpPr>
        <p:spPr>
          <a:xfrm>
            <a:off x="250825" y="273050"/>
            <a:ext cx="7559675" cy="504825"/>
          </a:xfrm>
        </p:spPr>
        <p:txBody>
          <a:bodyPr/>
          <a:lstStyle/>
          <a:p>
            <a:pPr eaLnBrk="1" hangingPunct="1"/>
            <a:r>
              <a:rPr lang="it-IT" altLang="it-IT" smtClean="0"/>
              <a:t>Scopo e ambito del lavoro [..continuazione]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olo 1"/>
          <p:cNvSpPr>
            <a:spLocks noGrp="1" noChangeArrowheads="1"/>
          </p:cNvSpPr>
          <p:nvPr>
            <p:ph type="title"/>
          </p:nvPr>
        </p:nvSpPr>
        <p:spPr>
          <a:xfrm>
            <a:off x="255588" y="260350"/>
            <a:ext cx="7559675" cy="504825"/>
          </a:xfrm>
        </p:spPr>
        <p:txBody>
          <a:bodyPr/>
          <a:lstStyle/>
          <a:p>
            <a:pPr eaLnBrk="1" hangingPunct="1"/>
            <a:r>
              <a:rPr lang="it-IT" altLang="it-IT" smtClean="0"/>
              <a:t>Idea risolutiva ed architettura</a:t>
            </a:r>
          </a:p>
        </p:txBody>
      </p:sp>
      <p:sp>
        <p:nvSpPr>
          <p:cNvPr id="9219" name="Segnaposto contenuto 2">
            <a:extLst>
              <a:ext uri="{FF2B5EF4-FFF2-40B4-BE49-F238E27FC236}">
                <a16:creationId xmlns:a16="http://schemas.microsoft.com/office/drawing/2014/main" id="{365D6A88-6537-4AC8-B0CC-D9A13CF9D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2838" y="1341438"/>
            <a:ext cx="7345362" cy="3484562"/>
          </a:xfrm>
        </p:spPr>
        <p:txBody>
          <a:bodyPr/>
          <a:lstStyle/>
          <a:p>
            <a:pPr eaLnBrk="1" hangingPunct="1">
              <a:defRPr/>
            </a:pPr>
            <a:r>
              <a:rPr lang="it-IT" altLang="it-IT" sz="2200" dirty="0"/>
              <a:t>Comportamento come sequenza di unità fondamentali</a:t>
            </a:r>
          </a:p>
          <a:p>
            <a:pPr eaLnBrk="1" hangingPunct="1">
              <a:defRPr/>
            </a:pPr>
            <a:r>
              <a:rPr lang="it-IT" altLang="it-IT" sz="2200" dirty="0"/>
              <a:t>Comportamenti differenti presentano differenti unità fondamentali e/o con frequenza diversa</a:t>
            </a:r>
          </a:p>
          <a:p>
            <a:pPr eaLnBrk="1" hangingPunct="1">
              <a:defRPr/>
            </a:pPr>
            <a:endParaRPr lang="it-IT" altLang="it-IT" sz="2200" dirty="0"/>
          </a:p>
          <a:p>
            <a:pPr marL="0" indent="0">
              <a:buFontTx/>
              <a:buNone/>
              <a:defRPr/>
            </a:pPr>
            <a:r>
              <a:rPr lang="it-IT" sz="2200" dirty="0"/>
              <a:t>Il sistema deve essere in grado di: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it-IT" sz="2200" dirty="0"/>
              <a:t>Individuare autonomamente le unità fondamentali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it-IT" sz="2200" dirty="0"/>
              <a:t>Effettuare la classificazione il più velocemente possibile</a:t>
            </a:r>
          </a:p>
          <a:p>
            <a:pPr eaLnBrk="1" hangingPunct="1">
              <a:defRPr/>
            </a:pPr>
            <a:endParaRPr lang="it-IT" altLang="it-IT" sz="2200" dirty="0"/>
          </a:p>
        </p:txBody>
      </p:sp>
      <p:sp>
        <p:nvSpPr>
          <p:cNvPr id="9220" name="Segnaposto data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6E1B9C2-BA25-4FE6-B1B8-6382842E69B9}" type="datetime1">
              <a:rPr lang="it-IT" altLang="it-IT" sz="11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24/12/2018</a:t>
            </a:fld>
            <a:endParaRPr lang="it-IT" altLang="it-IT" sz="1100" smtClean="0">
              <a:solidFill>
                <a:schemeClr val="bg1"/>
              </a:solidFill>
            </a:endParaRPr>
          </a:p>
        </p:txBody>
      </p:sp>
      <p:sp>
        <p:nvSpPr>
          <p:cNvPr id="9221" name="Segnaposto piè di pagina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it-IT" sz="1100" dirty="0" smtClean="0">
                <a:solidFill>
                  <a:schemeClr val="bg1"/>
                </a:solidFill>
              </a:rPr>
              <a:t>Deception Detection using Facial Action Units</a:t>
            </a:r>
            <a:endParaRPr lang="it-IT" altLang="it-IT" sz="1100" dirty="0" smtClean="0">
              <a:solidFill>
                <a:schemeClr val="bg1"/>
              </a:solidFill>
            </a:endParaRPr>
          </a:p>
        </p:txBody>
      </p:sp>
      <p:sp>
        <p:nvSpPr>
          <p:cNvPr id="9222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100" smtClean="0">
                <a:solidFill>
                  <a:schemeClr val="bg1"/>
                </a:solidFill>
              </a:rPr>
              <a:t>Pagina </a:t>
            </a:r>
            <a:fld id="{5538567D-DE4D-4FCE-BA43-10F71D40BCD7}" type="slidenum">
              <a:rPr lang="it-IT" altLang="it-IT" sz="11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it-IT" altLang="it-IT" sz="110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>
            <a:extLst>
              <a:ext uri="{FF2B5EF4-FFF2-40B4-BE49-F238E27FC236}">
                <a16:creationId xmlns:a16="http://schemas.microsoft.com/office/drawing/2014/main" id="{3760A1EC-8422-410D-A7F2-6253E8CFB9DC}"/>
              </a:ext>
            </a:extLst>
          </p:cNvPr>
          <p:cNvSpPr/>
          <p:nvPr/>
        </p:nvSpPr>
        <p:spPr bwMode="auto">
          <a:xfrm>
            <a:off x="3132138" y="5276850"/>
            <a:ext cx="2509837" cy="7239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05406F8B-D0D1-4E85-940B-262D1F256ABD}"/>
              </a:ext>
            </a:extLst>
          </p:cNvPr>
          <p:cNvSpPr/>
          <p:nvPr/>
        </p:nvSpPr>
        <p:spPr bwMode="auto">
          <a:xfrm>
            <a:off x="4030663" y="4276725"/>
            <a:ext cx="2509837" cy="10969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8D6F4570-F205-42CF-9798-AA4426F3461E}"/>
              </a:ext>
            </a:extLst>
          </p:cNvPr>
          <p:cNvSpPr/>
          <p:nvPr/>
        </p:nvSpPr>
        <p:spPr bwMode="auto">
          <a:xfrm>
            <a:off x="538163" y="4202113"/>
            <a:ext cx="3386137" cy="8826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5387C801-FFCE-49BB-A902-742CD8DAE0DF}"/>
              </a:ext>
            </a:extLst>
          </p:cNvPr>
          <p:cNvSpPr/>
          <p:nvPr/>
        </p:nvSpPr>
        <p:spPr bwMode="auto">
          <a:xfrm>
            <a:off x="539750" y="2562225"/>
            <a:ext cx="4968875" cy="16589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10246" name="Titolo 1"/>
          <p:cNvSpPr>
            <a:spLocks noGrp="1" noChangeArrowheads="1"/>
          </p:cNvSpPr>
          <p:nvPr>
            <p:ph type="title"/>
          </p:nvPr>
        </p:nvSpPr>
        <p:spPr>
          <a:xfrm>
            <a:off x="250825" y="257175"/>
            <a:ext cx="7559675" cy="504825"/>
          </a:xfrm>
        </p:spPr>
        <p:txBody>
          <a:bodyPr/>
          <a:lstStyle/>
          <a:p>
            <a:pPr eaLnBrk="1" hangingPunct="1"/>
            <a:r>
              <a:rPr lang="it-IT" altLang="it-IT" smtClean="0"/>
              <a:t>Idea risolutiva ed architettura […continuazione]</a:t>
            </a:r>
          </a:p>
        </p:txBody>
      </p:sp>
      <p:sp>
        <p:nvSpPr>
          <p:cNvPr id="10247" name="Segnaposto data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983792C-0752-43BF-A826-FF1AD272DFA7}" type="datetime1">
              <a:rPr lang="it-IT" altLang="it-IT" sz="11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24/12/2018</a:t>
            </a:fld>
            <a:endParaRPr lang="it-IT" altLang="it-IT" sz="1100" smtClean="0">
              <a:solidFill>
                <a:schemeClr val="bg1"/>
              </a:solidFill>
            </a:endParaRPr>
          </a:p>
        </p:txBody>
      </p:sp>
      <p:sp>
        <p:nvSpPr>
          <p:cNvPr id="10248" name="Segnaposto piè di pagina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it-IT" sz="1100" dirty="0" smtClean="0">
                <a:solidFill>
                  <a:schemeClr val="bg1"/>
                </a:solidFill>
              </a:rPr>
              <a:t>Deception Detection using Facial Action Units</a:t>
            </a:r>
            <a:endParaRPr lang="it-IT" altLang="it-IT" sz="1100" dirty="0" smtClean="0">
              <a:solidFill>
                <a:schemeClr val="bg1"/>
              </a:solidFill>
            </a:endParaRPr>
          </a:p>
        </p:txBody>
      </p:sp>
      <p:sp>
        <p:nvSpPr>
          <p:cNvPr id="10249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100" smtClean="0">
                <a:solidFill>
                  <a:schemeClr val="bg1"/>
                </a:solidFill>
              </a:rPr>
              <a:t>Pagina </a:t>
            </a:r>
            <a:fld id="{B40B17F6-7BE7-40C6-84E9-3AACEE5718DA}" type="slidenum">
              <a:rPr lang="it-IT" altLang="it-IT" sz="11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lang="it-IT" altLang="it-IT" sz="1100" smtClean="0">
              <a:solidFill>
                <a:schemeClr val="bg1"/>
              </a:solidFill>
            </a:endParaRP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E1379B48-4846-4540-86BF-4318D6047467}"/>
              </a:ext>
            </a:extLst>
          </p:cNvPr>
          <p:cNvSpPr/>
          <p:nvPr/>
        </p:nvSpPr>
        <p:spPr bwMode="auto">
          <a:xfrm>
            <a:off x="539750" y="692150"/>
            <a:ext cx="4537075" cy="18002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extLst/>
        </p:spPr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883B9400-EC9F-46F6-9DCE-596B7A97A598}"/>
              </a:ext>
            </a:extLst>
          </p:cNvPr>
          <p:cNvSpPr/>
          <p:nvPr/>
        </p:nvSpPr>
        <p:spPr bwMode="auto">
          <a:xfrm>
            <a:off x="5641975" y="1773238"/>
            <a:ext cx="2890838" cy="42275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/>
          <a:lstStyle/>
          <a:p>
            <a:pPr>
              <a:defRPr/>
            </a:pPr>
            <a:endParaRPr lang="it-IT"/>
          </a:p>
        </p:txBody>
      </p:sp>
      <p:pic>
        <p:nvPicPr>
          <p:cNvPr id="1025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00" y="738188"/>
            <a:ext cx="7785100" cy="521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691F807C-9E18-41F2-ADE6-1C7DDE59F09B}"/>
              </a:ext>
            </a:extLst>
          </p:cNvPr>
          <p:cNvSpPr txBox="1"/>
          <p:nvPr/>
        </p:nvSpPr>
        <p:spPr>
          <a:xfrm>
            <a:off x="538163" y="744538"/>
            <a:ext cx="1335087" cy="5222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it-IT" sz="1400" dirty="0">
                <a:solidFill>
                  <a:schemeClr val="tx1">
                    <a:lumMod val="50000"/>
                  </a:schemeClr>
                </a:solidFill>
              </a:rPr>
              <a:t>Estrazione delle feature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olo 1"/>
          <p:cNvSpPr>
            <a:spLocks noGrp="1" noChangeArrowheads="1"/>
          </p:cNvSpPr>
          <p:nvPr>
            <p:ph type="title"/>
          </p:nvPr>
        </p:nvSpPr>
        <p:spPr>
          <a:xfrm>
            <a:off x="250825" y="257175"/>
            <a:ext cx="7559675" cy="504825"/>
          </a:xfrm>
        </p:spPr>
        <p:txBody>
          <a:bodyPr/>
          <a:lstStyle/>
          <a:p>
            <a:pPr eaLnBrk="1" hangingPunct="1"/>
            <a:r>
              <a:rPr lang="it-IT" altLang="it-IT" smtClean="0"/>
              <a:t>Caratteristiche descrittive (</a:t>
            </a:r>
            <a:r>
              <a:rPr lang="it-IT" altLang="it-IT" i="1" smtClean="0"/>
              <a:t>features)</a:t>
            </a:r>
            <a:endParaRPr lang="it-IT" altLang="it-IT" smtClean="0"/>
          </a:p>
        </p:txBody>
      </p:sp>
      <p:sp>
        <p:nvSpPr>
          <p:cNvPr id="11267" name="Segnaposto data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548D6A0-2893-41C6-8A9D-68471DE8CFE9}" type="datetime1">
              <a:rPr lang="it-IT" altLang="it-IT" sz="11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24/12/2018</a:t>
            </a:fld>
            <a:endParaRPr lang="it-IT" altLang="it-IT" sz="1100" smtClean="0">
              <a:solidFill>
                <a:schemeClr val="bg1"/>
              </a:solidFill>
            </a:endParaRPr>
          </a:p>
        </p:txBody>
      </p:sp>
      <p:sp>
        <p:nvSpPr>
          <p:cNvPr id="11268" name="Segnaposto piè di pagina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it-IT" sz="1100" dirty="0" smtClean="0">
                <a:solidFill>
                  <a:schemeClr val="bg1"/>
                </a:solidFill>
              </a:rPr>
              <a:t>Deception Detection using Facial Action Units</a:t>
            </a:r>
            <a:endParaRPr lang="it-IT" altLang="it-IT" sz="1100" dirty="0" smtClean="0">
              <a:solidFill>
                <a:schemeClr val="bg1"/>
              </a:solidFill>
            </a:endParaRPr>
          </a:p>
        </p:txBody>
      </p:sp>
      <p:sp>
        <p:nvSpPr>
          <p:cNvPr id="11269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100" smtClean="0">
                <a:solidFill>
                  <a:schemeClr val="bg1"/>
                </a:solidFill>
              </a:rPr>
              <a:t>Pagina </a:t>
            </a:r>
            <a:fld id="{5D7C181C-1B0C-442F-B04C-BC15064CD958}" type="slidenum">
              <a:rPr lang="it-IT" altLang="it-IT" sz="11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lang="it-IT" altLang="it-IT" sz="1100" smtClean="0">
              <a:solidFill>
                <a:schemeClr val="bg1"/>
              </a:solidFill>
            </a:endParaRPr>
          </a:p>
        </p:txBody>
      </p:sp>
      <p:sp>
        <p:nvSpPr>
          <p:cNvPr id="11270" name="CasellaDiTesto 3"/>
          <p:cNvSpPr txBox="1">
            <a:spLocks noChangeArrowheads="1"/>
          </p:cNvSpPr>
          <p:nvPr/>
        </p:nvSpPr>
        <p:spPr bwMode="auto">
          <a:xfrm>
            <a:off x="825500" y="1103313"/>
            <a:ext cx="75612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/>
              <a:t> </a:t>
            </a:r>
          </a:p>
        </p:txBody>
      </p:sp>
      <p:pic>
        <p:nvPicPr>
          <p:cNvPr id="11271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325" y="1347788"/>
            <a:ext cx="2401888" cy="395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2" name="CasellaDiTesto 5">
            <a:extLst>
              <a:ext uri="{FF2B5EF4-FFF2-40B4-BE49-F238E27FC236}">
                <a16:creationId xmlns:a16="http://schemas.microsoft.com/office/drawing/2014/main" id="{DAD999E0-811A-4B6E-8DD7-6ECFC381B5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923925"/>
            <a:ext cx="6637338" cy="178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indent="0">
              <a:spcBef>
                <a:spcPct val="0"/>
              </a:spcBef>
              <a:buClrTx/>
              <a:buFontTx/>
              <a:buNone/>
              <a:defRPr/>
            </a:pPr>
            <a:r>
              <a:rPr lang="it-IT" altLang="it-IT" sz="2200" b="1" dirty="0"/>
              <a:t>Modello del corpo umano</a:t>
            </a:r>
          </a:p>
          <a:p>
            <a:pPr>
              <a:spcBef>
                <a:spcPct val="0"/>
              </a:spcBef>
              <a:buClrTx/>
              <a:defRPr/>
            </a:pPr>
            <a:r>
              <a:rPr lang="it-IT" altLang="it-IT" sz="2200" dirty="0"/>
              <a:t>20 giunture (</a:t>
            </a:r>
            <a:r>
              <a:rPr lang="it-IT" altLang="it-IT" sz="2200" i="1" dirty="0" err="1"/>
              <a:t>joints</a:t>
            </a:r>
            <a:r>
              <a:rPr lang="it-IT" altLang="it-IT" sz="2200" dirty="0"/>
              <a:t>) nello spazio tridimensionale</a:t>
            </a:r>
          </a:p>
          <a:p>
            <a:pPr>
              <a:spcBef>
                <a:spcPct val="0"/>
              </a:spcBef>
              <a:buClrTx/>
              <a:defRPr/>
            </a:pPr>
            <a:r>
              <a:rPr lang="it-IT" altLang="it-IT" sz="2200" dirty="0"/>
              <a:t>Tracking ID</a:t>
            </a:r>
          </a:p>
          <a:p>
            <a:pPr>
              <a:spcBef>
                <a:spcPct val="0"/>
              </a:spcBef>
              <a:buClrTx/>
              <a:defRPr/>
            </a:pPr>
            <a:endParaRPr lang="it-IT" altLang="it-IT" sz="2200" dirty="0"/>
          </a:p>
          <a:p>
            <a:pPr>
              <a:spcBef>
                <a:spcPct val="0"/>
              </a:spcBef>
              <a:buClrTx/>
              <a:defRPr/>
            </a:pPr>
            <a:endParaRPr lang="it-IT" altLang="it-IT" sz="2200" dirty="0"/>
          </a:p>
        </p:txBody>
      </p:sp>
      <p:pic>
        <p:nvPicPr>
          <p:cNvPr id="11273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00" y="2708275"/>
            <a:ext cx="4894263" cy="2506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4" name="CasellaDiTesto 2"/>
          <p:cNvSpPr txBox="1">
            <a:spLocks noChangeArrowheads="1"/>
          </p:cNvSpPr>
          <p:nvPr/>
        </p:nvSpPr>
        <p:spPr bwMode="auto">
          <a:xfrm>
            <a:off x="825500" y="5214938"/>
            <a:ext cx="3124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600"/>
              <a:t>Figura 1 – Sequenza di skeleton</a:t>
            </a:r>
          </a:p>
        </p:txBody>
      </p:sp>
      <p:sp>
        <p:nvSpPr>
          <p:cNvPr id="11275" name="CasellaDiTesto 11"/>
          <p:cNvSpPr txBox="1">
            <a:spLocks noChangeArrowheads="1"/>
          </p:cNvSpPr>
          <p:nvPr/>
        </p:nvSpPr>
        <p:spPr bwMode="auto">
          <a:xfrm>
            <a:off x="6262688" y="5302250"/>
            <a:ext cx="19621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600"/>
              <a:t>Figura 2 – Skeleton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olo 1"/>
          <p:cNvSpPr>
            <a:spLocks noGrp="1" noChangeArrowheads="1"/>
          </p:cNvSpPr>
          <p:nvPr>
            <p:ph type="title"/>
          </p:nvPr>
        </p:nvSpPr>
        <p:spPr>
          <a:xfrm>
            <a:off x="250825" y="274638"/>
            <a:ext cx="8207375" cy="504825"/>
          </a:xfrm>
        </p:spPr>
        <p:txBody>
          <a:bodyPr/>
          <a:lstStyle/>
          <a:p>
            <a:pPr eaLnBrk="1" hangingPunct="1"/>
            <a:r>
              <a:rPr lang="it-IT" altLang="it-IT" smtClean="0"/>
              <a:t>Caratteristiche descrittive (</a:t>
            </a:r>
            <a:r>
              <a:rPr lang="it-IT" altLang="it-IT" i="1" smtClean="0"/>
              <a:t>features</a:t>
            </a:r>
            <a:r>
              <a:rPr lang="it-IT" altLang="it-IT" smtClean="0"/>
              <a:t>)</a:t>
            </a:r>
            <a:r>
              <a:rPr lang="it-IT" altLang="it-IT" i="1" smtClean="0"/>
              <a:t> </a:t>
            </a:r>
            <a:r>
              <a:rPr lang="it-IT" altLang="it-IT" smtClean="0"/>
              <a:t>[..continuazione]</a:t>
            </a:r>
          </a:p>
        </p:txBody>
      </p:sp>
      <p:sp>
        <p:nvSpPr>
          <p:cNvPr id="12291" name="Segnaposto contenuto 2">
            <a:extLst>
              <a:ext uri="{FF2B5EF4-FFF2-40B4-BE49-F238E27FC236}">
                <a16:creationId xmlns:a16="http://schemas.microsoft.com/office/drawing/2014/main" id="{77912789-D422-47D2-96E8-4BA2F650F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1314450"/>
            <a:ext cx="6157913" cy="3014663"/>
          </a:xfrm>
        </p:spPr>
        <p:txBody>
          <a:bodyPr/>
          <a:lstStyle/>
          <a:p>
            <a:pPr marL="0" indent="0" eaLnBrk="1" hangingPunct="1">
              <a:buFontTx/>
              <a:buNone/>
              <a:defRPr/>
            </a:pPr>
            <a:r>
              <a:rPr lang="it-IT" altLang="it-IT" sz="2200" b="1" dirty="0"/>
              <a:t>Feature descrittive del comportamento</a:t>
            </a:r>
          </a:p>
          <a:p>
            <a:pPr eaLnBrk="1" hangingPunct="1">
              <a:defRPr/>
            </a:pPr>
            <a:r>
              <a:rPr lang="it-IT" altLang="it-IT" sz="2200" dirty="0"/>
              <a:t>Intensità spostamento articolazioni</a:t>
            </a:r>
          </a:p>
          <a:p>
            <a:pPr eaLnBrk="1" hangingPunct="1">
              <a:defRPr/>
            </a:pPr>
            <a:r>
              <a:rPr lang="it-IT" altLang="it-IT" sz="2200" dirty="0"/>
              <a:t>Velocità articolazioni</a:t>
            </a:r>
          </a:p>
          <a:p>
            <a:pPr eaLnBrk="1" hangingPunct="1">
              <a:defRPr/>
            </a:pPr>
            <a:r>
              <a:rPr lang="it-IT" altLang="it-IT" sz="2200" dirty="0"/>
              <a:t>Accelerazione articolazioni</a:t>
            </a:r>
          </a:p>
          <a:p>
            <a:pPr eaLnBrk="1" hangingPunct="1">
              <a:defRPr/>
            </a:pPr>
            <a:r>
              <a:rPr lang="it-IT" altLang="it-IT" sz="2200" dirty="0"/>
              <a:t>Angoli notevoli</a:t>
            </a:r>
          </a:p>
          <a:p>
            <a:pPr eaLnBrk="1" hangingPunct="1">
              <a:defRPr/>
            </a:pPr>
            <a:r>
              <a:rPr lang="it-IT" altLang="it-IT" sz="2200" i="1" dirty="0"/>
              <a:t>Self </a:t>
            </a:r>
            <a:r>
              <a:rPr lang="it-IT" altLang="it-IT" sz="2200" i="1" dirty="0" err="1"/>
              <a:t>touching</a:t>
            </a:r>
            <a:r>
              <a:rPr lang="it-IT" altLang="it-IT" sz="2200" i="1" dirty="0"/>
              <a:t>: </a:t>
            </a:r>
            <a:r>
              <a:rPr lang="it-IT" altLang="it-IT" sz="2200" dirty="0"/>
              <a:t>viene calcolata la distanza tra mani e spalle, testa, gomiti, petto, e la rapidità con cui questa varia</a:t>
            </a:r>
            <a:endParaRPr lang="it-IT" altLang="it-IT" sz="1800" i="1" dirty="0"/>
          </a:p>
          <a:p>
            <a:pPr eaLnBrk="1" hangingPunct="1">
              <a:defRPr/>
            </a:pPr>
            <a:endParaRPr lang="it-IT" altLang="it-IT" sz="2200" dirty="0"/>
          </a:p>
        </p:txBody>
      </p:sp>
      <p:sp>
        <p:nvSpPr>
          <p:cNvPr id="12292" name="Segnaposto data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8DDDF80-FFA2-4AC8-8995-E0765126E27A}" type="datetime1">
              <a:rPr lang="it-IT" altLang="it-IT" sz="11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24/12/2018</a:t>
            </a:fld>
            <a:endParaRPr lang="it-IT" altLang="it-IT" sz="1100" smtClean="0">
              <a:solidFill>
                <a:schemeClr val="bg1"/>
              </a:solidFill>
            </a:endParaRPr>
          </a:p>
        </p:txBody>
      </p:sp>
      <p:sp>
        <p:nvSpPr>
          <p:cNvPr id="12293" name="Segnaposto piè di pagina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it-IT" sz="1100" dirty="0" smtClean="0">
                <a:solidFill>
                  <a:schemeClr val="bg1"/>
                </a:solidFill>
              </a:rPr>
              <a:t>Deception Detection using Facial Action Units</a:t>
            </a:r>
            <a:endParaRPr lang="it-IT" altLang="it-IT" sz="1100" dirty="0" smtClean="0">
              <a:solidFill>
                <a:schemeClr val="bg1"/>
              </a:solidFill>
            </a:endParaRPr>
          </a:p>
        </p:txBody>
      </p:sp>
      <p:sp>
        <p:nvSpPr>
          <p:cNvPr id="12294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100" smtClean="0">
                <a:solidFill>
                  <a:schemeClr val="bg1"/>
                </a:solidFill>
              </a:rPr>
              <a:t>Pagina </a:t>
            </a:r>
            <a:fld id="{EDC66FD3-AC81-46E8-B954-726A80810409}" type="slidenum">
              <a:rPr lang="it-IT" altLang="it-IT" sz="11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27</a:t>
            </a:fld>
            <a:endParaRPr lang="it-IT" altLang="it-IT" sz="1100" smtClean="0">
              <a:solidFill>
                <a:schemeClr val="bg1"/>
              </a:solidFill>
            </a:endParaRPr>
          </a:p>
        </p:txBody>
      </p:sp>
      <p:pic>
        <p:nvPicPr>
          <p:cNvPr id="12295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2038" y="1225550"/>
            <a:ext cx="2219325" cy="395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6" name="CasellaDiTesto 1"/>
          <p:cNvSpPr txBox="1">
            <a:spLocks noChangeArrowheads="1"/>
          </p:cNvSpPr>
          <p:nvPr/>
        </p:nvSpPr>
        <p:spPr bwMode="auto">
          <a:xfrm>
            <a:off x="6572250" y="5187950"/>
            <a:ext cx="21066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600"/>
              <a:t>Alcuni angoli notevoli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olo 1"/>
          <p:cNvSpPr>
            <a:spLocks noGrp="1" noChangeArrowheads="1"/>
          </p:cNvSpPr>
          <p:nvPr>
            <p:ph type="title"/>
          </p:nvPr>
        </p:nvSpPr>
        <p:spPr>
          <a:xfrm>
            <a:off x="179388" y="228600"/>
            <a:ext cx="8278812" cy="504825"/>
          </a:xfrm>
        </p:spPr>
        <p:txBody>
          <a:bodyPr/>
          <a:lstStyle/>
          <a:p>
            <a:pPr eaLnBrk="1" hangingPunct="1"/>
            <a:r>
              <a:rPr lang="it-IT" altLang="it-IT" smtClean="0"/>
              <a:t>Caratteristiche descrittive (</a:t>
            </a:r>
            <a:r>
              <a:rPr lang="it-IT" altLang="it-IT" i="1" smtClean="0"/>
              <a:t>features</a:t>
            </a:r>
            <a:r>
              <a:rPr lang="it-IT" altLang="it-IT" smtClean="0"/>
              <a:t>) […continuazione]</a:t>
            </a:r>
          </a:p>
        </p:txBody>
      </p:sp>
      <p:sp>
        <p:nvSpPr>
          <p:cNvPr id="13315" name="Segnaposto contenuto 2">
            <a:extLst>
              <a:ext uri="{FF2B5EF4-FFF2-40B4-BE49-F238E27FC236}">
                <a16:creationId xmlns:a16="http://schemas.microsoft.com/office/drawing/2014/main" id="{08E1EDF5-59A4-42F6-A817-75CF80E66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3" y="855663"/>
            <a:ext cx="6553200" cy="3014662"/>
          </a:xfrm>
        </p:spPr>
        <p:txBody>
          <a:bodyPr/>
          <a:lstStyle/>
          <a:p>
            <a:pPr marL="0" indent="0" eaLnBrk="1" hangingPunct="1">
              <a:buFontTx/>
              <a:buNone/>
              <a:defRPr/>
            </a:pPr>
            <a:r>
              <a:rPr lang="it-IT" altLang="it-IT" sz="2200" b="1" dirty="0"/>
              <a:t>Features descriventi l’interazione</a:t>
            </a:r>
          </a:p>
          <a:p>
            <a:pPr eaLnBrk="1" hangingPunct="1">
              <a:defRPr/>
            </a:pPr>
            <a:r>
              <a:rPr lang="it-IT" altLang="it-IT" sz="2200" dirty="0"/>
              <a:t>Deviazione standard della distanza tra i rispettivi joint dei due </a:t>
            </a:r>
            <a:r>
              <a:rPr lang="it-IT" altLang="it-IT" sz="2200" dirty="0" err="1"/>
              <a:t>skeleton</a:t>
            </a:r>
            <a:endParaRPr lang="it-IT" altLang="it-IT" sz="2200" dirty="0"/>
          </a:p>
          <a:p>
            <a:pPr eaLnBrk="1" hangingPunct="1">
              <a:defRPr/>
            </a:pPr>
            <a:r>
              <a:rPr lang="it-IT" altLang="it-IT" sz="2200" dirty="0"/>
              <a:t>Angoli di orientamento degli agenti</a:t>
            </a:r>
          </a:p>
          <a:p>
            <a:pPr eaLnBrk="1" hangingPunct="1">
              <a:defRPr/>
            </a:pPr>
            <a:r>
              <a:rPr lang="it-IT" altLang="it-IT" sz="2200" dirty="0" err="1"/>
              <a:t>Matching</a:t>
            </a:r>
            <a:endParaRPr lang="it-IT" altLang="it-IT" sz="2200" dirty="0"/>
          </a:p>
        </p:txBody>
      </p:sp>
      <p:sp>
        <p:nvSpPr>
          <p:cNvPr id="13316" name="Segnaposto data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72557B1-DE30-42BE-BBAA-192750E3D5CB}" type="datetime1">
              <a:rPr lang="it-IT" altLang="it-IT" sz="11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24/12/2018</a:t>
            </a:fld>
            <a:endParaRPr lang="it-IT" altLang="it-IT" sz="1100" smtClean="0">
              <a:solidFill>
                <a:schemeClr val="bg1"/>
              </a:solidFill>
            </a:endParaRPr>
          </a:p>
        </p:txBody>
      </p:sp>
      <p:sp>
        <p:nvSpPr>
          <p:cNvPr id="13317" name="Segnaposto piè di pagina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it-IT" sz="1100" dirty="0" smtClean="0">
                <a:solidFill>
                  <a:schemeClr val="bg1"/>
                </a:solidFill>
              </a:rPr>
              <a:t>Deception Detection using Facial Action Units</a:t>
            </a:r>
            <a:endParaRPr lang="it-IT" altLang="it-IT" sz="1100" dirty="0" smtClean="0">
              <a:solidFill>
                <a:schemeClr val="bg1"/>
              </a:solidFill>
            </a:endParaRPr>
          </a:p>
        </p:txBody>
      </p:sp>
      <p:sp>
        <p:nvSpPr>
          <p:cNvPr id="13318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100" smtClean="0">
                <a:solidFill>
                  <a:schemeClr val="bg1"/>
                </a:solidFill>
              </a:rPr>
              <a:t>Pagina </a:t>
            </a:r>
            <a:fld id="{F7A44E35-58A8-454F-A69E-F7EBC9FA8C53}" type="slidenum">
              <a:rPr lang="it-IT" altLang="it-IT" sz="11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28</a:t>
            </a:fld>
            <a:endParaRPr lang="it-IT" altLang="it-IT" sz="1100" smtClean="0">
              <a:solidFill>
                <a:schemeClr val="bg1"/>
              </a:solidFill>
            </a:endParaRPr>
          </a:p>
        </p:txBody>
      </p:sp>
      <p:pic>
        <p:nvPicPr>
          <p:cNvPr id="13319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700" y="2781300"/>
            <a:ext cx="5848350" cy="268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egnaposto data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FD8FD2F-8130-4225-8459-78CF09CC9DB1}" type="datetime1">
              <a:rPr lang="it-IT" altLang="it-IT" sz="11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24/12/2018</a:t>
            </a:fld>
            <a:endParaRPr lang="it-IT" altLang="it-IT" sz="1100" smtClean="0">
              <a:solidFill>
                <a:schemeClr val="bg1"/>
              </a:solidFill>
            </a:endParaRPr>
          </a:p>
        </p:txBody>
      </p:sp>
      <p:sp>
        <p:nvSpPr>
          <p:cNvPr id="14339" name="Segnaposto piè di pagina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it-IT" sz="1100" dirty="0" smtClean="0">
                <a:solidFill>
                  <a:schemeClr val="bg1"/>
                </a:solidFill>
              </a:rPr>
              <a:t>Deception Detection using Facial Action Units</a:t>
            </a:r>
            <a:endParaRPr lang="it-IT" altLang="it-IT" sz="1100" dirty="0" smtClean="0">
              <a:solidFill>
                <a:schemeClr val="bg1"/>
              </a:solidFill>
            </a:endParaRPr>
          </a:p>
        </p:txBody>
      </p:sp>
      <p:sp>
        <p:nvSpPr>
          <p:cNvPr id="14340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100" smtClean="0">
                <a:solidFill>
                  <a:schemeClr val="bg1"/>
                </a:solidFill>
              </a:rPr>
              <a:t>Pagina </a:t>
            </a:r>
            <a:fld id="{530171FD-F550-41FF-9D8F-DE452D61E8BE}" type="slidenum">
              <a:rPr lang="it-IT" altLang="it-IT" sz="11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29</a:t>
            </a:fld>
            <a:endParaRPr lang="it-IT" altLang="it-IT" sz="1100" smtClean="0">
              <a:solidFill>
                <a:schemeClr val="bg1"/>
              </a:solidFill>
            </a:endParaRPr>
          </a:p>
        </p:txBody>
      </p:sp>
      <p:pic>
        <p:nvPicPr>
          <p:cNvPr id="14341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813" y="1844675"/>
            <a:ext cx="2952750" cy="380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2" name="Immagin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513" y="2133600"/>
            <a:ext cx="3736975" cy="3675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3" name="Titolo 1"/>
          <p:cNvSpPr txBox="1">
            <a:spLocks/>
          </p:cNvSpPr>
          <p:nvPr/>
        </p:nvSpPr>
        <p:spPr bwMode="auto">
          <a:xfrm>
            <a:off x="179388" y="228600"/>
            <a:ext cx="8278812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5621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9812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4384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895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352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10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b="1">
                <a:solidFill>
                  <a:srgbClr val="822433"/>
                </a:solidFill>
              </a:rPr>
              <a:t>Caratteristiche descrittive (</a:t>
            </a:r>
            <a:r>
              <a:rPr lang="it-IT" altLang="it-IT" b="1" i="1">
                <a:solidFill>
                  <a:srgbClr val="822433"/>
                </a:solidFill>
              </a:rPr>
              <a:t>features</a:t>
            </a:r>
            <a:r>
              <a:rPr lang="it-IT" altLang="it-IT" b="1">
                <a:solidFill>
                  <a:srgbClr val="822433"/>
                </a:solidFill>
              </a:rPr>
              <a:t>) […continuazione]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4787F2C2-C535-496E-B7F7-209ABF1DB83E}"/>
              </a:ext>
            </a:extLst>
          </p:cNvPr>
          <p:cNvSpPr txBox="1"/>
          <p:nvPr/>
        </p:nvSpPr>
        <p:spPr>
          <a:xfrm>
            <a:off x="306388" y="842963"/>
            <a:ext cx="4721225" cy="17843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it-IT" altLang="it-IT" sz="2200" b="1" dirty="0">
                <a:solidFill>
                  <a:srgbClr val="000000"/>
                </a:solidFill>
              </a:rPr>
              <a:t>Features descriventi l’interazione</a:t>
            </a:r>
          </a:p>
          <a:p>
            <a:pPr eaLnBrk="1" hangingPunct="1">
              <a:defRPr/>
            </a:pPr>
            <a:endParaRPr lang="it-IT" altLang="it-IT" sz="2200" b="1" dirty="0">
              <a:solidFill>
                <a:srgbClr val="000000"/>
              </a:solidFill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it-IT" altLang="it-IT" sz="2200" dirty="0">
                <a:solidFill>
                  <a:srgbClr val="000000"/>
                </a:solidFill>
              </a:rPr>
              <a:t>Velocità ed accelerazione relative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it-IT" altLang="it-IT" sz="2200" dirty="0">
                <a:solidFill>
                  <a:srgbClr val="000000"/>
                </a:solidFill>
              </a:rPr>
              <a:t>Congruenza posturale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it-IT" sz="2200" dirty="0">
              <a:solidFill>
                <a:srgbClr val="000000"/>
              </a:solidFill>
            </a:endParaRPr>
          </a:p>
        </p:txBody>
      </p:sp>
      <p:sp>
        <p:nvSpPr>
          <p:cNvPr id="14345" name="CasellaDiTesto 3"/>
          <p:cNvSpPr txBox="1">
            <a:spLocks noChangeArrowheads="1"/>
          </p:cNvSpPr>
          <p:nvPr/>
        </p:nvSpPr>
        <p:spPr bwMode="auto">
          <a:xfrm>
            <a:off x="1552575" y="5589588"/>
            <a:ext cx="2174875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500"/>
              <a:t>Fig 1 – Velocità relative</a:t>
            </a:r>
          </a:p>
        </p:txBody>
      </p:sp>
      <p:sp>
        <p:nvSpPr>
          <p:cNvPr id="14346" name="CasellaDiTesto 12"/>
          <p:cNvSpPr txBox="1">
            <a:spLocks noChangeArrowheads="1"/>
          </p:cNvSpPr>
          <p:nvPr/>
        </p:nvSpPr>
        <p:spPr bwMode="auto">
          <a:xfrm>
            <a:off x="6011863" y="5497513"/>
            <a:ext cx="20066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500"/>
              <a:t>Fig 2 – Bounding box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Aim of the 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013" y="1203672"/>
            <a:ext cx="7559675" cy="4385568"/>
          </a:xfrm>
        </p:spPr>
        <p:txBody>
          <a:bodyPr/>
          <a:lstStyle/>
          <a:p>
            <a:r>
              <a:rPr lang="en-US" b="1" dirty="0" smtClean="0"/>
              <a:t>Goal:</a:t>
            </a:r>
            <a:r>
              <a:rPr lang="en-US" dirty="0" smtClean="0"/>
              <a:t> understand if it’s possible to classify videos containing truthful or deceptive statements.</a:t>
            </a:r>
          </a:p>
          <a:p>
            <a:pPr lvl="1"/>
            <a:r>
              <a:rPr lang="en-US" dirty="0" smtClean="0"/>
              <a:t>In particular by performing the analysis of facial muscle movements.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0D388-5B29-4126-AC54-A0FD22452F77}" type="datetime1">
              <a:rPr lang="it-IT" altLang="it-IT" smtClean="0"/>
              <a:pPr>
                <a:defRPr/>
              </a:pPr>
              <a:t>26/12/2018</a:t>
            </a:fld>
            <a:endParaRPr lang="it-IT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Titolo Presentazione</a:t>
            </a:r>
            <a:endParaRPr lang="it-IT" alt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3</a:t>
            </a:fld>
            <a:endParaRPr lang="it-IT" altLang="it-IT"/>
          </a:p>
        </p:txBody>
      </p:sp>
      <p:pic>
        <p:nvPicPr>
          <p:cNvPr id="7" name="Content Placeholder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2852936"/>
            <a:ext cx="5788953" cy="2582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735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egnaposto data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5FC66E4-0A29-48B3-822D-657ABD5C2793}" type="datetime1">
              <a:rPr lang="it-IT" altLang="it-IT" sz="11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24/12/2018</a:t>
            </a:fld>
            <a:endParaRPr lang="it-IT" altLang="it-IT" sz="1100" smtClean="0">
              <a:solidFill>
                <a:schemeClr val="bg1"/>
              </a:solidFill>
            </a:endParaRPr>
          </a:p>
        </p:txBody>
      </p:sp>
      <p:sp>
        <p:nvSpPr>
          <p:cNvPr id="15363" name="Segnaposto piè di pagina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it-IT" sz="1100" dirty="0" smtClean="0">
                <a:solidFill>
                  <a:schemeClr val="bg1"/>
                </a:solidFill>
              </a:rPr>
              <a:t>Deception Detection using Facial Action Units</a:t>
            </a:r>
            <a:endParaRPr lang="it-IT" altLang="it-IT" sz="1100" dirty="0" smtClean="0">
              <a:solidFill>
                <a:schemeClr val="bg1"/>
              </a:solidFill>
            </a:endParaRPr>
          </a:p>
        </p:txBody>
      </p:sp>
      <p:sp>
        <p:nvSpPr>
          <p:cNvPr id="15364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100" smtClean="0">
                <a:solidFill>
                  <a:schemeClr val="bg1"/>
                </a:solidFill>
              </a:rPr>
              <a:t>Pagina </a:t>
            </a:r>
            <a:fld id="{D8BD2684-AE48-40DE-9B11-A10EC0EF8A40}" type="slidenum">
              <a:rPr lang="it-IT" altLang="it-IT" sz="11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30</a:t>
            </a:fld>
            <a:endParaRPr lang="it-IT" altLang="it-IT" sz="1100" smtClean="0">
              <a:solidFill>
                <a:schemeClr val="bg1"/>
              </a:solidFill>
            </a:endParaRPr>
          </a:p>
        </p:txBody>
      </p:sp>
      <p:pic>
        <p:nvPicPr>
          <p:cNvPr id="15365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773238"/>
            <a:ext cx="8328025" cy="3744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6" name="Titolo 1"/>
          <p:cNvSpPr txBox="1">
            <a:spLocks/>
          </p:cNvSpPr>
          <p:nvPr/>
        </p:nvSpPr>
        <p:spPr bwMode="auto">
          <a:xfrm>
            <a:off x="179388" y="228600"/>
            <a:ext cx="8278812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5621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9812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4384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895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352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10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b="1">
                <a:solidFill>
                  <a:srgbClr val="822433"/>
                </a:solidFill>
              </a:rPr>
              <a:t>Caratteristiche descrittive (</a:t>
            </a:r>
            <a:r>
              <a:rPr lang="it-IT" altLang="it-IT" b="1" i="1">
                <a:solidFill>
                  <a:srgbClr val="822433"/>
                </a:solidFill>
              </a:rPr>
              <a:t>features</a:t>
            </a:r>
            <a:r>
              <a:rPr lang="it-IT" altLang="it-IT" b="1">
                <a:solidFill>
                  <a:srgbClr val="822433"/>
                </a:solidFill>
              </a:rPr>
              <a:t>) […continuazione]</a:t>
            </a:r>
          </a:p>
        </p:txBody>
      </p:sp>
      <p:sp>
        <p:nvSpPr>
          <p:cNvPr id="15367" name="CasellaDiTesto 2"/>
          <p:cNvSpPr txBox="1">
            <a:spLocks noChangeArrowheads="1"/>
          </p:cNvSpPr>
          <p:nvPr/>
        </p:nvSpPr>
        <p:spPr bwMode="auto">
          <a:xfrm>
            <a:off x="323850" y="815975"/>
            <a:ext cx="792003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2000"/>
              <a:t>Le feature sono estratte dalla sequenza di frame utilizzando una finestra scorrevole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olo 1"/>
          <p:cNvSpPr>
            <a:spLocks noGrp="1" noChangeArrowheads="1"/>
          </p:cNvSpPr>
          <p:nvPr>
            <p:ph type="title"/>
          </p:nvPr>
        </p:nvSpPr>
        <p:spPr>
          <a:xfrm>
            <a:off x="250825" y="246063"/>
            <a:ext cx="7559675" cy="504825"/>
          </a:xfrm>
        </p:spPr>
        <p:txBody>
          <a:bodyPr/>
          <a:lstStyle/>
          <a:p>
            <a:pPr eaLnBrk="1" hangingPunct="1"/>
            <a:r>
              <a:rPr lang="it-IT" altLang="it-IT" smtClean="0"/>
              <a:t>Unità fondamentali di comportamento</a:t>
            </a:r>
          </a:p>
        </p:txBody>
      </p:sp>
      <p:sp>
        <p:nvSpPr>
          <p:cNvPr id="16387" name="Segnaposto data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9B636D8-6547-4A14-B9B4-852B49D734CA}" type="datetime1">
              <a:rPr lang="it-IT" altLang="it-IT" sz="11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24/12/2018</a:t>
            </a:fld>
            <a:endParaRPr lang="it-IT" altLang="it-IT" sz="1100" smtClean="0">
              <a:solidFill>
                <a:schemeClr val="bg1"/>
              </a:solidFill>
            </a:endParaRPr>
          </a:p>
        </p:txBody>
      </p:sp>
      <p:sp>
        <p:nvSpPr>
          <p:cNvPr id="16388" name="Segnaposto piè di pagina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it-IT" sz="1100" dirty="0" smtClean="0">
                <a:solidFill>
                  <a:schemeClr val="bg1"/>
                </a:solidFill>
              </a:rPr>
              <a:t>Deception Detection using Facial Action Units</a:t>
            </a:r>
            <a:endParaRPr lang="it-IT" altLang="it-IT" sz="1100" dirty="0" smtClean="0">
              <a:solidFill>
                <a:schemeClr val="bg1"/>
              </a:solidFill>
            </a:endParaRPr>
          </a:p>
        </p:txBody>
      </p:sp>
      <p:sp>
        <p:nvSpPr>
          <p:cNvPr id="16389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100" smtClean="0">
                <a:solidFill>
                  <a:schemeClr val="bg1"/>
                </a:solidFill>
              </a:rPr>
              <a:t>Pagina </a:t>
            </a:r>
            <a:fld id="{47F809FF-9706-4251-B577-B96439B3878C}" type="slidenum">
              <a:rPr lang="it-IT" altLang="it-IT" sz="11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31</a:t>
            </a:fld>
            <a:endParaRPr lang="it-IT" altLang="it-IT" sz="1100" smtClean="0">
              <a:solidFill>
                <a:schemeClr val="bg1"/>
              </a:solidFill>
            </a:endParaRPr>
          </a:p>
        </p:txBody>
      </p:sp>
      <p:sp>
        <p:nvSpPr>
          <p:cNvPr id="16390" name="CasellaDiTesto 2"/>
          <p:cNvSpPr txBox="1">
            <a:spLocks noChangeArrowheads="1"/>
          </p:cNvSpPr>
          <p:nvPr/>
        </p:nvSpPr>
        <p:spPr bwMode="auto">
          <a:xfrm>
            <a:off x="369888" y="950913"/>
            <a:ext cx="86661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2000"/>
              <a:t>Quantizzazione delle possibili unità fondamentali in input tramite clustering</a:t>
            </a:r>
          </a:p>
        </p:txBody>
      </p:sp>
      <p:pic>
        <p:nvPicPr>
          <p:cNvPr id="16391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288" y="1350963"/>
            <a:ext cx="6477000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olo 1"/>
          <p:cNvSpPr>
            <a:spLocks noGrp="1" noChangeArrowheads="1"/>
          </p:cNvSpPr>
          <p:nvPr>
            <p:ph type="title"/>
          </p:nvPr>
        </p:nvSpPr>
        <p:spPr>
          <a:xfrm>
            <a:off x="250825" y="241300"/>
            <a:ext cx="8555038" cy="504825"/>
          </a:xfrm>
        </p:spPr>
        <p:txBody>
          <a:bodyPr/>
          <a:lstStyle/>
          <a:p>
            <a:pPr eaLnBrk="1" hangingPunct="1"/>
            <a:r>
              <a:rPr lang="it-IT" altLang="it-IT" smtClean="0"/>
              <a:t>Unità fondamentali di comportamento […continuazione]</a:t>
            </a:r>
          </a:p>
        </p:txBody>
      </p:sp>
      <p:sp>
        <p:nvSpPr>
          <p:cNvPr id="17411" name="Segnaposto data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D64F6DA-A40F-42E4-90BF-0D36EEB11432}" type="datetime1">
              <a:rPr lang="it-IT" altLang="it-IT" sz="11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24/12/2018</a:t>
            </a:fld>
            <a:endParaRPr lang="it-IT" altLang="it-IT" sz="1100" smtClean="0">
              <a:solidFill>
                <a:schemeClr val="bg1"/>
              </a:solidFill>
            </a:endParaRPr>
          </a:p>
        </p:txBody>
      </p:sp>
      <p:sp>
        <p:nvSpPr>
          <p:cNvPr id="17412" name="Segnaposto piè di pagina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it-IT" sz="1100" dirty="0" smtClean="0">
                <a:solidFill>
                  <a:schemeClr val="bg1"/>
                </a:solidFill>
              </a:rPr>
              <a:t>Deception Detection using Facial Action Units</a:t>
            </a:r>
            <a:endParaRPr lang="it-IT" altLang="it-IT" sz="1100" dirty="0" smtClean="0">
              <a:solidFill>
                <a:schemeClr val="bg1"/>
              </a:solidFill>
            </a:endParaRPr>
          </a:p>
        </p:txBody>
      </p:sp>
      <p:sp>
        <p:nvSpPr>
          <p:cNvPr id="17413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100" smtClean="0">
                <a:solidFill>
                  <a:schemeClr val="bg1"/>
                </a:solidFill>
              </a:rPr>
              <a:t>Pagina </a:t>
            </a:r>
            <a:fld id="{2B0740B1-D020-473F-A5E2-EFE288590721}" type="slidenum">
              <a:rPr lang="it-IT" altLang="it-IT" sz="11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32</a:t>
            </a:fld>
            <a:endParaRPr lang="it-IT" altLang="it-IT" sz="1100" smtClean="0">
              <a:solidFill>
                <a:schemeClr val="bg1"/>
              </a:solidFill>
            </a:endParaRPr>
          </a:p>
        </p:txBody>
      </p:sp>
      <p:pic>
        <p:nvPicPr>
          <p:cNvPr id="1741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862013"/>
            <a:ext cx="8329613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5" name="CasellaDiTesto 3"/>
          <p:cNvSpPr txBox="1">
            <a:spLocks noChangeArrowheads="1"/>
          </p:cNvSpPr>
          <p:nvPr/>
        </p:nvSpPr>
        <p:spPr bwMode="auto">
          <a:xfrm>
            <a:off x="1079500" y="4605338"/>
            <a:ext cx="60229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/>
              <a:t>a         b         b         c         c         a         b </a:t>
            </a:r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43391C26-4E13-4179-9F73-69F4A9A10366}"/>
              </a:ext>
            </a:extLst>
          </p:cNvPr>
          <p:cNvCxnSpPr/>
          <p:nvPr/>
        </p:nvCxnSpPr>
        <p:spPr bwMode="auto">
          <a:xfrm>
            <a:off x="7210425" y="4318000"/>
            <a:ext cx="914400" cy="914400"/>
          </a:xfrm>
          <a:prstGeom prst="straightConnector1">
            <a:avLst/>
          </a:prstGeom>
          <a:noFill/>
          <a:ln>
            <a:noFill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7417" name="CasellaDiTesto 9"/>
          <p:cNvSpPr txBox="1">
            <a:spLocks noChangeArrowheads="1"/>
          </p:cNvSpPr>
          <p:nvPr/>
        </p:nvSpPr>
        <p:spPr bwMode="auto">
          <a:xfrm>
            <a:off x="7124700" y="3895725"/>
            <a:ext cx="16811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600"/>
              <a:t>Vettori di feature</a:t>
            </a:r>
          </a:p>
        </p:txBody>
      </p:sp>
      <p:sp>
        <p:nvSpPr>
          <p:cNvPr id="17418" name="CasellaDiTesto 14"/>
          <p:cNvSpPr txBox="1">
            <a:spLocks noChangeArrowheads="1"/>
          </p:cNvSpPr>
          <p:nvPr/>
        </p:nvSpPr>
        <p:spPr bwMode="auto">
          <a:xfrm>
            <a:off x="7018338" y="4667250"/>
            <a:ext cx="189388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600"/>
              <a:t>Unità fondamentali</a:t>
            </a:r>
          </a:p>
        </p:txBody>
      </p:sp>
      <p:pic>
        <p:nvPicPr>
          <p:cNvPr id="17419" name="Immagin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650" y="4300538"/>
            <a:ext cx="5859463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olo 1"/>
          <p:cNvSpPr>
            <a:spLocks noGrp="1" noChangeArrowheads="1"/>
          </p:cNvSpPr>
          <p:nvPr>
            <p:ph type="title"/>
          </p:nvPr>
        </p:nvSpPr>
        <p:spPr>
          <a:xfrm>
            <a:off x="179388" y="174625"/>
            <a:ext cx="7559675" cy="504825"/>
          </a:xfrm>
        </p:spPr>
        <p:txBody>
          <a:bodyPr/>
          <a:lstStyle/>
          <a:p>
            <a:pPr eaLnBrk="1" hangingPunct="1"/>
            <a:r>
              <a:rPr lang="it-IT" altLang="it-IT" smtClean="0"/>
              <a:t>Apprendimento</a:t>
            </a:r>
          </a:p>
        </p:txBody>
      </p:sp>
      <p:sp>
        <p:nvSpPr>
          <p:cNvPr id="18435" name="Segnaposto data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DD66D4B-0EC1-40B9-AB1C-FBFA11B55559}" type="datetime1">
              <a:rPr lang="it-IT" altLang="it-IT" sz="11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24/12/2018</a:t>
            </a:fld>
            <a:endParaRPr lang="it-IT" altLang="it-IT" sz="1100" smtClean="0">
              <a:solidFill>
                <a:schemeClr val="bg1"/>
              </a:solidFill>
            </a:endParaRPr>
          </a:p>
        </p:txBody>
      </p:sp>
      <p:sp>
        <p:nvSpPr>
          <p:cNvPr id="18436" name="Segnaposto piè di pagina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it-IT" sz="1100" dirty="0" smtClean="0">
                <a:solidFill>
                  <a:schemeClr val="bg1"/>
                </a:solidFill>
              </a:rPr>
              <a:t>Deception Detection using Facial Action Units</a:t>
            </a:r>
            <a:endParaRPr lang="it-IT" altLang="it-IT" sz="1100" dirty="0" smtClean="0">
              <a:solidFill>
                <a:schemeClr val="bg1"/>
              </a:solidFill>
            </a:endParaRPr>
          </a:p>
        </p:txBody>
      </p:sp>
      <p:sp>
        <p:nvSpPr>
          <p:cNvPr id="18437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100" smtClean="0">
                <a:solidFill>
                  <a:schemeClr val="bg1"/>
                </a:solidFill>
              </a:rPr>
              <a:t>Pagina </a:t>
            </a:r>
            <a:fld id="{B7EA73B4-FACB-44C7-973B-AA68097E172F}" type="slidenum">
              <a:rPr lang="it-IT" altLang="it-IT" sz="11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33</a:t>
            </a:fld>
            <a:endParaRPr lang="it-IT" altLang="it-IT" sz="1100" smtClean="0">
              <a:solidFill>
                <a:schemeClr val="bg1"/>
              </a:solidFill>
            </a:endParaRPr>
          </a:p>
        </p:txBody>
      </p:sp>
      <p:pic>
        <p:nvPicPr>
          <p:cNvPr id="18438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204913"/>
            <a:ext cx="3243263" cy="243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9" name="Immagin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9900" y="1136650"/>
            <a:ext cx="3295650" cy="247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0" name="Immagin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1013" y="3409950"/>
            <a:ext cx="3314700" cy="248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riangolo isoscele 4">
            <a:extLst>
              <a:ext uri="{FF2B5EF4-FFF2-40B4-BE49-F238E27FC236}">
                <a16:creationId xmlns:a16="http://schemas.microsoft.com/office/drawing/2014/main" id="{FFB7BCFA-FFF8-4424-9669-E806B6E2C5A0}"/>
              </a:ext>
            </a:extLst>
          </p:cNvPr>
          <p:cNvSpPr/>
          <p:nvPr/>
        </p:nvSpPr>
        <p:spPr bwMode="auto">
          <a:xfrm>
            <a:off x="1260475" y="4135438"/>
            <a:ext cx="1060450" cy="914400"/>
          </a:xfrm>
          <a:prstGeom prst="triangl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18442" name="CasellaDiTesto 5"/>
          <p:cNvSpPr txBox="1">
            <a:spLocks noChangeArrowheads="1"/>
          </p:cNvSpPr>
          <p:nvPr/>
        </p:nvSpPr>
        <p:spPr bwMode="auto">
          <a:xfrm>
            <a:off x="1371600" y="3516313"/>
            <a:ext cx="15065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800"/>
              <a:t>Fig. 1: calmo</a:t>
            </a:r>
          </a:p>
        </p:txBody>
      </p:sp>
      <p:sp>
        <p:nvSpPr>
          <p:cNvPr id="18443" name="CasellaDiTesto 11"/>
          <p:cNvSpPr txBox="1">
            <a:spLocks noChangeArrowheads="1"/>
          </p:cNvSpPr>
          <p:nvPr/>
        </p:nvSpPr>
        <p:spPr bwMode="auto">
          <a:xfrm>
            <a:off x="6478588" y="3489325"/>
            <a:ext cx="17748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800"/>
              <a:t>Fig. 2: anomalo</a:t>
            </a:r>
          </a:p>
        </p:txBody>
      </p:sp>
      <p:sp>
        <p:nvSpPr>
          <p:cNvPr id="18444" name="CasellaDiTesto 12"/>
          <p:cNvSpPr txBox="1">
            <a:spLocks noChangeArrowheads="1"/>
          </p:cNvSpPr>
          <p:nvPr/>
        </p:nvSpPr>
        <p:spPr bwMode="auto">
          <a:xfrm>
            <a:off x="3783013" y="5776913"/>
            <a:ext cx="1581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800"/>
              <a:t>Fig. 3: agitato</a:t>
            </a:r>
          </a:p>
        </p:txBody>
      </p:sp>
      <p:sp>
        <p:nvSpPr>
          <p:cNvPr id="18445" name="CasellaDiTesto 6"/>
          <p:cNvSpPr txBox="1">
            <a:spLocks noChangeArrowheads="1"/>
          </p:cNvSpPr>
          <p:nvPr/>
        </p:nvSpPr>
        <p:spPr bwMode="auto">
          <a:xfrm>
            <a:off x="468313" y="600075"/>
            <a:ext cx="86407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2000"/>
              <a:t>Il modello di ogni classe di comportamento è una distribuzione di probabilità sull’insieme delle unità fondamentali.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olo 1"/>
          <p:cNvSpPr>
            <a:spLocks noGrp="1" noChangeArrowheads="1"/>
          </p:cNvSpPr>
          <p:nvPr>
            <p:ph type="title"/>
          </p:nvPr>
        </p:nvSpPr>
        <p:spPr>
          <a:xfrm>
            <a:off x="250825" y="187325"/>
            <a:ext cx="7559675" cy="504825"/>
          </a:xfrm>
        </p:spPr>
        <p:txBody>
          <a:bodyPr/>
          <a:lstStyle/>
          <a:p>
            <a:pPr eaLnBrk="1" hangingPunct="1"/>
            <a:r>
              <a:rPr lang="it-IT" altLang="it-IT" smtClean="0"/>
              <a:t>Classificazione</a:t>
            </a:r>
          </a:p>
        </p:txBody>
      </p:sp>
      <p:sp>
        <p:nvSpPr>
          <p:cNvPr id="19459" name="Segnaposto data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8134701-550D-4366-93CE-4CC83D71C1BD}" type="datetime1">
              <a:rPr lang="it-IT" altLang="it-IT" sz="11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24/12/2018</a:t>
            </a:fld>
            <a:endParaRPr lang="it-IT" altLang="it-IT" sz="1100" smtClean="0">
              <a:solidFill>
                <a:schemeClr val="bg1"/>
              </a:solidFill>
            </a:endParaRPr>
          </a:p>
        </p:txBody>
      </p:sp>
      <p:sp>
        <p:nvSpPr>
          <p:cNvPr id="19460" name="Segnaposto piè di pagina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it-IT" sz="1100" dirty="0" smtClean="0">
                <a:solidFill>
                  <a:schemeClr val="bg1"/>
                </a:solidFill>
              </a:rPr>
              <a:t>Deception Detection using Facial Action Units</a:t>
            </a:r>
            <a:endParaRPr lang="it-IT" altLang="it-IT" sz="1100" dirty="0" smtClean="0">
              <a:solidFill>
                <a:schemeClr val="bg1"/>
              </a:solidFill>
            </a:endParaRPr>
          </a:p>
        </p:txBody>
      </p:sp>
      <p:sp>
        <p:nvSpPr>
          <p:cNvPr id="19461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100" smtClean="0">
                <a:solidFill>
                  <a:schemeClr val="bg1"/>
                </a:solidFill>
              </a:rPr>
              <a:t>Pagina </a:t>
            </a:r>
            <a:fld id="{A1A5038C-80BA-43EA-A3C5-7D33DE4D8FFB}" type="slidenum">
              <a:rPr lang="it-IT" altLang="it-IT" sz="11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34</a:t>
            </a:fld>
            <a:endParaRPr lang="it-IT" altLang="it-IT" sz="1100" smtClean="0">
              <a:solidFill>
                <a:schemeClr val="bg1"/>
              </a:solidFill>
            </a:endParaRPr>
          </a:p>
        </p:txBody>
      </p:sp>
      <p:pic>
        <p:nvPicPr>
          <p:cNvPr id="19462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285875"/>
            <a:ext cx="6478587" cy="475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3" name="CasellaDiTesto 2"/>
          <p:cNvSpPr txBox="1">
            <a:spLocks noChangeArrowheads="1"/>
          </p:cNvSpPr>
          <p:nvPr/>
        </p:nvSpPr>
        <p:spPr bwMode="auto">
          <a:xfrm>
            <a:off x="5795963" y="2708275"/>
            <a:ext cx="2946400" cy="9540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2800"/>
              <a:t>Condizione: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2800"/>
              <a:t>d1 &lt;= d2 * (1 – </a:t>
            </a:r>
            <a:r>
              <a:rPr lang="el-GR" altLang="it-IT" sz="2800">
                <a:latin typeface="Arial Narrow" panose="020B0606020202030204" pitchFamily="34" charset="0"/>
              </a:rPr>
              <a:t>δ</a:t>
            </a:r>
            <a:r>
              <a:rPr lang="it-IT" altLang="it-IT" sz="2800"/>
              <a:t>)</a:t>
            </a:r>
          </a:p>
        </p:txBody>
      </p:sp>
      <p:sp>
        <p:nvSpPr>
          <p:cNvPr id="19464" name="CasellaDiTesto 1"/>
          <p:cNvSpPr txBox="1">
            <a:spLocks noChangeArrowheads="1"/>
          </p:cNvSpPr>
          <p:nvPr/>
        </p:nvSpPr>
        <p:spPr bwMode="auto">
          <a:xfrm>
            <a:off x="431800" y="831850"/>
            <a:ext cx="7566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2000"/>
              <a:t>Prendere una decisione considerando gli istrogrammi come punti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olo 1"/>
          <p:cNvSpPr>
            <a:spLocks noGrp="1" noChangeArrowheads="1"/>
          </p:cNvSpPr>
          <p:nvPr>
            <p:ph type="title"/>
          </p:nvPr>
        </p:nvSpPr>
        <p:spPr>
          <a:xfrm>
            <a:off x="468313" y="357188"/>
            <a:ext cx="7559675" cy="504825"/>
          </a:xfrm>
        </p:spPr>
        <p:txBody>
          <a:bodyPr/>
          <a:lstStyle/>
          <a:p>
            <a:pPr eaLnBrk="1" hangingPunct="1"/>
            <a:r>
              <a:rPr lang="it-IT" altLang="it-IT" smtClean="0"/>
              <a:t>Risultati sperimentali</a:t>
            </a:r>
          </a:p>
        </p:txBody>
      </p:sp>
      <p:sp>
        <p:nvSpPr>
          <p:cNvPr id="20483" name="Segnaposto data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5B08FF0-4689-4613-8224-78AFB68DFD8F}" type="datetime1">
              <a:rPr lang="it-IT" altLang="it-IT" sz="11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24/12/2018</a:t>
            </a:fld>
            <a:endParaRPr lang="it-IT" altLang="it-IT" sz="1100" smtClean="0">
              <a:solidFill>
                <a:schemeClr val="bg1"/>
              </a:solidFill>
            </a:endParaRPr>
          </a:p>
        </p:txBody>
      </p:sp>
      <p:sp>
        <p:nvSpPr>
          <p:cNvPr id="20484" name="Segnaposto piè di pagina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it-IT" sz="1100" dirty="0" smtClean="0">
                <a:solidFill>
                  <a:schemeClr val="bg1"/>
                </a:solidFill>
              </a:rPr>
              <a:t>Deception Detection using Facial Action Units</a:t>
            </a:r>
            <a:endParaRPr lang="it-IT" altLang="it-IT" sz="1100" dirty="0" smtClean="0">
              <a:solidFill>
                <a:schemeClr val="bg1"/>
              </a:solidFill>
            </a:endParaRPr>
          </a:p>
        </p:txBody>
      </p:sp>
      <p:sp>
        <p:nvSpPr>
          <p:cNvPr id="20485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100" smtClean="0">
                <a:solidFill>
                  <a:schemeClr val="bg1"/>
                </a:solidFill>
              </a:rPr>
              <a:t>Pagina </a:t>
            </a:r>
            <a:fld id="{91491DA5-C4A0-4DCE-A896-33960264221F}" type="slidenum">
              <a:rPr lang="it-IT" altLang="it-IT" sz="11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35</a:t>
            </a:fld>
            <a:endParaRPr lang="it-IT" altLang="it-IT" sz="1100" smtClean="0">
              <a:solidFill>
                <a:schemeClr val="bg1"/>
              </a:solidFill>
            </a:endParaRPr>
          </a:p>
        </p:txBody>
      </p:sp>
      <p:sp>
        <p:nvSpPr>
          <p:cNvPr id="20486" name="CasellaDiTesto 1"/>
          <p:cNvSpPr txBox="1">
            <a:spLocks noChangeArrowheads="1"/>
          </p:cNvSpPr>
          <p:nvPr/>
        </p:nvSpPr>
        <p:spPr bwMode="auto">
          <a:xfrm>
            <a:off x="488950" y="1052513"/>
            <a:ext cx="6715125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2200"/>
              <a:t>Classificazione comportamento di un singolo agente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it-IT" altLang="it-IT" sz="2200"/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A22806C2-E12D-453B-B08D-CC63424C7B3F}"/>
              </a:ext>
            </a:extLst>
          </p:cNvPr>
          <p:cNvGraphicFramePr>
            <a:graphicFrameLocks noGrp="1"/>
          </p:cNvGraphicFramePr>
          <p:nvPr/>
        </p:nvGraphicFramePr>
        <p:xfrm>
          <a:off x="592138" y="1651000"/>
          <a:ext cx="4149726" cy="11414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74863">
                  <a:extLst>
                    <a:ext uri="{9D8B030D-6E8A-4147-A177-3AD203B41FA5}">
                      <a16:colId xmlns:a16="http://schemas.microsoft.com/office/drawing/2014/main" val="3610326425"/>
                    </a:ext>
                  </a:extLst>
                </a:gridCol>
                <a:gridCol w="2074863">
                  <a:extLst>
                    <a:ext uri="{9D8B030D-6E8A-4147-A177-3AD203B41FA5}">
                      <a16:colId xmlns:a16="http://schemas.microsoft.com/office/drawing/2014/main" val="116815225"/>
                    </a:ext>
                  </a:extLst>
                </a:gridCol>
              </a:tblGrid>
              <a:tr h="410089">
                <a:tc>
                  <a:txBody>
                    <a:bodyPr/>
                    <a:lstStyle/>
                    <a:p>
                      <a:r>
                        <a:rPr lang="it-IT" sz="1800" dirty="0">
                          <a:solidFill>
                            <a:srgbClr val="000000"/>
                          </a:solidFill>
                        </a:rPr>
                        <a:t>Numero scene</a:t>
                      </a:r>
                      <a:endParaRPr lang="it-IT" sz="18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15" marR="91415" marT="45672" marB="45672"/>
                </a:tc>
                <a:tc>
                  <a:txBody>
                    <a:bodyPr/>
                    <a:lstStyle/>
                    <a:p>
                      <a:r>
                        <a:rPr lang="it-IT" sz="1800" dirty="0">
                          <a:solidFill>
                            <a:srgbClr val="000000"/>
                          </a:solidFill>
                        </a:rPr>
                        <a:t>55</a:t>
                      </a:r>
                      <a:endParaRPr lang="it-IT" sz="18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15" marR="91415" marT="45672" marB="45672"/>
                </a:tc>
                <a:extLst>
                  <a:ext uri="{0D108BD9-81ED-4DB2-BD59-A6C34878D82A}">
                    <a16:rowId xmlns:a16="http://schemas.microsoft.com/office/drawing/2014/main" val="2806011404"/>
                  </a:ext>
                </a:extLst>
              </a:tr>
              <a:tr h="365662">
                <a:tc>
                  <a:txBody>
                    <a:bodyPr/>
                    <a:lstStyle/>
                    <a:p>
                      <a:r>
                        <a:rPr lang="it-IT" sz="1800" dirty="0">
                          <a:solidFill>
                            <a:srgbClr val="000000"/>
                          </a:solidFill>
                        </a:rPr>
                        <a:t>Class.</a:t>
                      </a:r>
                      <a:r>
                        <a:rPr lang="it-IT" sz="1800" baseline="0" dirty="0">
                          <a:solidFill>
                            <a:srgbClr val="000000"/>
                          </a:solidFill>
                        </a:rPr>
                        <a:t> Corrette</a:t>
                      </a:r>
                      <a:endParaRPr lang="it-IT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15" marR="91415" marT="45672" marB="45672"/>
                </a:tc>
                <a:tc>
                  <a:txBody>
                    <a:bodyPr/>
                    <a:lstStyle/>
                    <a:p>
                      <a:r>
                        <a:rPr lang="it-IT" sz="1800" dirty="0">
                          <a:solidFill>
                            <a:srgbClr val="000000"/>
                          </a:solidFill>
                        </a:rPr>
                        <a:t>51 (92.72%)</a:t>
                      </a:r>
                    </a:p>
                  </a:txBody>
                  <a:tcPr marL="91415" marR="91415" marT="45672" marB="45672"/>
                </a:tc>
                <a:extLst>
                  <a:ext uri="{0D108BD9-81ED-4DB2-BD59-A6C34878D82A}">
                    <a16:rowId xmlns:a16="http://schemas.microsoft.com/office/drawing/2014/main" val="2156760080"/>
                  </a:ext>
                </a:extLst>
              </a:tr>
              <a:tr h="365662">
                <a:tc>
                  <a:txBody>
                    <a:bodyPr/>
                    <a:lstStyle/>
                    <a:p>
                      <a:r>
                        <a:rPr lang="it-IT" sz="1800" dirty="0">
                          <a:solidFill>
                            <a:srgbClr val="000000"/>
                          </a:solidFill>
                        </a:rPr>
                        <a:t>Class. Errate</a:t>
                      </a:r>
                    </a:p>
                  </a:txBody>
                  <a:tcPr marL="91415" marR="91415" marT="45672" marB="45672"/>
                </a:tc>
                <a:tc>
                  <a:txBody>
                    <a:bodyPr/>
                    <a:lstStyle/>
                    <a:p>
                      <a:r>
                        <a:rPr lang="it-IT" sz="1800" dirty="0">
                          <a:solidFill>
                            <a:srgbClr val="000000"/>
                          </a:solidFill>
                        </a:rPr>
                        <a:t>4 (7.28%)</a:t>
                      </a:r>
                    </a:p>
                  </a:txBody>
                  <a:tcPr marL="91415" marR="91415" marT="45672" marB="45672"/>
                </a:tc>
                <a:extLst>
                  <a:ext uri="{0D108BD9-81ED-4DB2-BD59-A6C34878D82A}">
                    <a16:rowId xmlns:a16="http://schemas.microsoft.com/office/drawing/2014/main" val="1683747179"/>
                  </a:ext>
                </a:extLst>
              </a:tr>
            </a:tbl>
          </a:graphicData>
        </a:graphic>
      </p:graphicFrame>
      <p:sp>
        <p:nvSpPr>
          <p:cNvPr id="20494" name="CasellaDiTesto 7"/>
          <p:cNvSpPr txBox="1">
            <a:spLocks noChangeArrowheads="1"/>
          </p:cNvSpPr>
          <p:nvPr/>
        </p:nvSpPr>
        <p:spPr bwMode="auto">
          <a:xfrm>
            <a:off x="488950" y="3582988"/>
            <a:ext cx="5332413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2200"/>
              <a:t>Classificazione interazione tra due agenti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it-IT" altLang="it-IT" sz="2200"/>
          </a:p>
        </p:txBody>
      </p:sp>
      <p:graphicFrame>
        <p:nvGraphicFramePr>
          <p:cNvPr id="9" name="Tabella 8">
            <a:extLst>
              <a:ext uri="{FF2B5EF4-FFF2-40B4-BE49-F238E27FC236}">
                <a16:creationId xmlns:a16="http://schemas.microsoft.com/office/drawing/2014/main" id="{D388E79B-FF40-4DDB-AC31-B60F71AEAE56}"/>
              </a:ext>
            </a:extLst>
          </p:cNvPr>
          <p:cNvGraphicFramePr>
            <a:graphicFrameLocks noGrp="1"/>
          </p:cNvGraphicFramePr>
          <p:nvPr/>
        </p:nvGraphicFramePr>
        <p:xfrm>
          <a:off x="592138" y="4181475"/>
          <a:ext cx="4149726" cy="11414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74863">
                  <a:extLst>
                    <a:ext uri="{9D8B030D-6E8A-4147-A177-3AD203B41FA5}">
                      <a16:colId xmlns:a16="http://schemas.microsoft.com/office/drawing/2014/main" val="3610326425"/>
                    </a:ext>
                  </a:extLst>
                </a:gridCol>
                <a:gridCol w="2074863">
                  <a:extLst>
                    <a:ext uri="{9D8B030D-6E8A-4147-A177-3AD203B41FA5}">
                      <a16:colId xmlns:a16="http://schemas.microsoft.com/office/drawing/2014/main" val="116815225"/>
                    </a:ext>
                  </a:extLst>
                </a:gridCol>
              </a:tblGrid>
              <a:tr h="410089">
                <a:tc>
                  <a:txBody>
                    <a:bodyPr/>
                    <a:lstStyle/>
                    <a:p>
                      <a:r>
                        <a:rPr lang="it-IT" sz="1800" dirty="0">
                          <a:solidFill>
                            <a:srgbClr val="000000"/>
                          </a:solidFill>
                        </a:rPr>
                        <a:t>Numero scene</a:t>
                      </a:r>
                      <a:endParaRPr lang="it-IT" sz="18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15" marR="91415" marT="45672" marB="45672"/>
                </a:tc>
                <a:tc>
                  <a:txBody>
                    <a:bodyPr/>
                    <a:lstStyle/>
                    <a:p>
                      <a:r>
                        <a:rPr lang="it-IT" sz="1800" b="0" dirty="0">
                          <a:solidFill>
                            <a:srgbClr val="000000"/>
                          </a:solidFill>
                        </a:rPr>
                        <a:t>36</a:t>
                      </a:r>
                    </a:p>
                  </a:txBody>
                  <a:tcPr marL="91415" marR="91415" marT="45672" marB="45672"/>
                </a:tc>
                <a:extLst>
                  <a:ext uri="{0D108BD9-81ED-4DB2-BD59-A6C34878D82A}">
                    <a16:rowId xmlns:a16="http://schemas.microsoft.com/office/drawing/2014/main" val="2806011404"/>
                  </a:ext>
                </a:extLst>
              </a:tr>
              <a:tr h="365662">
                <a:tc>
                  <a:txBody>
                    <a:bodyPr/>
                    <a:lstStyle/>
                    <a:p>
                      <a:r>
                        <a:rPr lang="it-IT" sz="1800" dirty="0">
                          <a:solidFill>
                            <a:srgbClr val="000000"/>
                          </a:solidFill>
                        </a:rPr>
                        <a:t>Class.</a:t>
                      </a:r>
                      <a:r>
                        <a:rPr lang="it-IT" sz="1800" baseline="0" dirty="0">
                          <a:solidFill>
                            <a:srgbClr val="000000"/>
                          </a:solidFill>
                        </a:rPr>
                        <a:t> Corrette</a:t>
                      </a:r>
                      <a:endParaRPr lang="it-IT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15" marR="91415" marT="45672" marB="45672"/>
                </a:tc>
                <a:tc>
                  <a:txBody>
                    <a:bodyPr/>
                    <a:lstStyle/>
                    <a:p>
                      <a:r>
                        <a:rPr lang="it-IT" sz="1800" dirty="0">
                          <a:solidFill>
                            <a:srgbClr val="000000"/>
                          </a:solidFill>
                        </a:rPr>
                        <a:t>30 (83.33%)</a:t>
                      </a:r>
                    </a:p>
                  </a:txBody>
                  <a:tcPr marL="91415" marR="91415" marT="45672" marB="45672"/>
                </a:tc>
                <a:extLst>
                  <a:ext uri="{0D108BD9-81ED-4DB2-BD59-A6C34878D82A}">
                    <a16:rowId xmlns:a16="http://schemas.microsoft.com/office/drawing/2014/main" val="2156760080"/>
                  </a:ext>
                </a:extLst>
              </a:tr>
              <a:tr h="365662">
                <a:tc>
                  <a:txBody>
                    <a:bodyPr/>
                    <a:lstStyle/>
                    <a:p>
                      <a:r>
                        <a:rPr lang="it-IT" sz="1800" dirty="0">
                          <a:solidFill>
                            <a:srgbClr val="000000"/>
                          </a:solidFill>
                        </a:rPr>
                        <a:t>Class. Errate</a:t>
                      </a:r>
                    </a:p>
                  </a:txBody>
                  <a:tcPr marL="91415" marR="91415" marT="45672" marB="45672"/>
                </a:tc>
                <a:tc>
                  <a:txBody>
                    <a:bodyPr/>
                    <a:lstStyle/>
                    <a:p>
                      <a:r>
                        <a:rPr lang="it-IT" sz="1800" dirty="0">
                          <a:solidFill>
                            <a:srgbClr val="000000"/>
                          </a:solidFill>
                        </a:rPr>
                        <a:t>6</a:t>
                      </a:r>
                      <a:r>
                        <a:rPr lang="it-IT" sz="1800" baseline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it-IT" sz="1800" dirty="0">
                          <a:solidFill>
                            <a:srgbClr val="000000"/>
                          </a:solidFill>
                        </a:rPr>
                        <a:t>(16.67%)</a:t>
                      </a:r>
                    </a:p>
                  </a:txBody>
                  <a:tcPr marL="91415" marR="91415" marT="45672" marB="45672"/>
                </a:tc>
                <a:extLst>
                  <a:ext uri="{0D108BD9-81ED-4DB2-BD59-A6C34878D82A}">
                    <a16:rowId xmlns:a16="http://schemas.microsoft.com/office/drawing/2014/main" val="1683747179"/>
                  </a:ext>
                </a:extLst>
              </a:tr>
            </a:tbl>
          </a:graphicData>
        </a:graphic>
      </p:graphicFrame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C02DDC95-785D-4D5A-AEB5-0F4588210E11}"/>
              </a:ext>
            </a:extLst>
          </p:cNvPr>
          <p:cNvGraphicFramePr>
            <a:graphicFrameLocks noGrp="1"/>
          </p:cNvGraphicFramePr>
          <p:nvPr/>
        </p:nvGraphicFramePr>
        <p:xfrm>
          <a:off x="5635625" y="1804988"/>
          <a:ext cx="1512888" cy="1295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04296">
                  <a:extLst>
                    <a:ext uri="{9D8B030D-6E8A-4147-A177-3AD203B41FA5}">
                      <a16:colId xmlns:a16="http://schemas.microsoft.com/office/drawing/2014/main" val="1518746133"/>
                    </a:ext>
                  </a:extLst>
                </a:gridCol>
                <a:gridCol w="504296">
                  <a:extLst>
                    <a:ext uri="{9D8B030D-6E8A-4147-A177-3AD203B41FA5}">
                      <a16:colId xmlns:a16="http://schemas.microsoft.com/office/drawing/2014/main" val="3546020296"/>
                    </a:ext>
                  </a:extLst>
                </a:gridCol>
                <a:gridCol w="504296">
                  <a:extLst>
                    <a:ext uri="{9D8B030D-6E8A-4147-A177-3AD203B41FA5}">
                      <a16:colId xmlns:a16="http://schemas.microsoft.com/office/drawing/2014/main" val="3995826226"/>
                    </a:ext>
                  </a:extLst>
                </a:gridCol>
              </a:tblGrid>
              <a:tr h="429973">
                <a:tc>
                  <a:txBody>
                    <a:bodyPr/>
                    <a:lstStyle/>
                    <a:p>
                      <a:pPr algn="ctr"/>
                      <a:r>
                        <a:rPr lang="it-IT" sz="1800" b="0" dirty="0">
                          <a:solidFill>
                            <a:srgbClr val="000000"/>
                          </a:solidFill>
                        </a:rPr>
                        <a:t>15</a:t>
                      </a:r>
                    </a:p>
                  </a:txBody>
                  <a:tcPr marL="91484" marR="91484" marT="45694" marB="456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 marL="91484" marR="91484" marT="45694" marB="456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91484" marR="91484" marT="45694" marB="456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3944605"/>
                  </a:ext>
                </a:extLst>
              </a:tr>
              <a:tr h="443080">
                <a:tc>
                  <a:txBody>
                    <a:bodyPr/>
                    <a:lstStyle/>
                    <a:p>
                      <a:pPr algn="ctr"/>
                      <a:r>
                        <a:rPr lang="it-IT" sz="1800" b="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91484" marR="91484" marT="45694" marB="456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dirty="0">
                          <a:solidFill>
                            <a:srgbClr val="000000"/>
                          </a:solidFill>
                        </a:rPr>
                        <a:t>17</a:t>
                      </a:r>
                    </a:p>
                  </a:txBody>
                  <a:tcPr marL="91484" marR="91484" marT="45694" marB="456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dirty="0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</a:txBody>
                  <a:tcPr marL="91484" marR="91484" marT="45694" marB="456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374342"/>
                  </a:ext>
                </a:extLst>
              </a:tr>
              <a:tr h="422347">
                <a:tc>
                  <a:txBody>
                    <a:bodyPr/>
                    <a:lstStyle/>
                    <a:p>
                      <a:pPr algn="ctr"/>
                      <a:r>
                        <a:rPr lang="it-IT" sz="1800" b="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91484" marR="91484" marT="45694" marB="456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 marL="91484" marR="91484" marT="45694" marB="456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dirty="0">
                          <a:solidFill>
                            <a:srgbClr val="000000"/>
                          </a:solidFill>
                        </a:rPr>
                        <a:t>19</a:t>
                      </a:r>
                    </a:p>
                  </a:txBody>
                  <a:tcPr marL="91484" marR="91484" marT="45694" marB="456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1816535"/>
                  </a:ext>
                </a:extLst>
              </a:tr>
            </a:tbl>
          </a:graphicData>
        </a:graphic>
      </p:graphicFrame>
      <p:graphicFrame>
        <p:nvGraphicFramePr>
          <p:cNvPr id="11" name="Tabella 10">
            <a:extLst>
              <a:ext uri="{FF2B5EF4-FFF2-40B4-BE49-F238E27FC236}">
                <a16:creationId xmlns:a16="http://schemas.microsoft.com/office/drawing/2014/main" id="{26500804-D3A0-44FF-B7D6-FDFF6EC9C1B8}"/>
              </a:ext>
            </a:extLst>
          </p:cNvPr>
          <p:cNvGraphicFramePr>
            <a:graphicFrameLocks noGrp="1"/>
          </p:cNvGraphicFramePr>
          <p:nvPr/>
        </p:nvGraphicFramePr>
        <p:xfrm>
          <a:off x="5641975" y="4214813"/>
          <a:ext cx="1511301" cy="1295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03767">
                  <a:extLst>
                    <a:ext uri="{9D8B030D-6E8A-4147-A177-3AD203B41FA5}">
                      <a16:colId xmlns:a16="http://schemas.microsoft.com/office/drawing/2014/main" val="1518746133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3546020296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3995826226"/>
                    </a:ext>
                  </a:extLst>
                </a:gridCol>
              </a:tblGrid>
              <a:tr h="453368">
                <a:tc>
                  <a:txBody>
                    <a:bodyPr/>
                    <a:lstStyle/>
                    <a:p>
                      <a:pPr algn="ctr"/>
                      <a:r>
                        <a:rPr lang="it-IT" sz="1800" b="0" dirty="0">
                          <a:solidFill>
                            <a:srgbClr val="000000"/>
                          </a:solidFill>
                        </a:rPr>
                        <a:t>7</a:t>
                      </a:r>
                    </a:p>
                  </a:txBody>
                  <a:tcPr marL="91388" marR="91388" marT="45694" marB="456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91388" marR="91388" marT="45694" marB="456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dirty="0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</a:txBody>
                  <a:tcPr marL="91388" marR="91388" marT="45694" marB="456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3944605"/>
                  </a:ext>
                </a:extLst>
              </a:tr>
              <a:tr h="421016">
                <a:tc>
                  <a:txBody>
                    <a:bodyPr/>
                    <a:lstStyle/>
                    <a:p>
                      <a:pPr algn="ctr"/>
                      <a:r>
                        <a:rPr lang="it-IT" sz="1800" b="0" dirty="0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</a:txBody>
                  <a:tcPr marL="91388" marR="91388" marT="45694" marB="456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dirty="0">
                          <a:solidFill>
                            <a:srgbClr val="000000"/>
                          </a:solidFill>
                        </a:rPr>
                        <a:t>10</a:t>
                      </a:r>
                    </a:p>
                  </a:txBody>
                  <a:tcPr marL="91388" marR="91388" marT="45694" marB="456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dirty="0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</a:txBody>
                  <a:tcPr marL="91388" marR="91388" marT="45694" marB="456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374342"/>
                  </a:ext>
                </a:extLst>
              </a:tr>
              <a:tr h="421016">
                <a:tc>
                  <a:txBody>
                    <a:bodyPr/>
                    <a:lstStyle/>
                    <a:p>
                      <a:pPr algn="ctr"/>
                      <a:r>
                        <a:rPr lang="it-IT" sz="1800" b="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91388" marR="91388" marT="45694" marB="456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91388" marR="91388" marT="45694" marB="456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dirty="0">
                          <a:solidFill>
                            <a:srgbClr val="000000"/>
                          </a:solidFill>
                        </a:rPr>
                        <a:t>13</a:t>
                      </a:r>
                    </a:p>
                  </a:txBody>
                  <a:tcPr marL="91388" marR="91388" marT="45694" marB="456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1816535"/>
                  </a:ext>
                </a:extLst>
              </a:tr>
            </a:tbl>
          </a:graphicData>
        </a:graphic>
      </p:graphicFrame>
      <p:sp>
        <p:nvSpPr>
          <p:cNvPr id="20538" name="CasellaDiTesto 4"/>
          <p:cNvSpPr txBox="1">
            <a:spLocks noChangeArrowheads="1"/>
          </p:cNvSpPr>
          <p:nvPr/>
        </p:nvSpPr>
        <p:spPr bwMode="auto">
          <a:xfrm>
            <a:off x="7178675" y="1800225"/>
            <a:ext cx="7318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600"/>
              <a:t>calmo</a:t>
            </a:r>
          </a:p>
        </p:txBody>
      </p:sp>
      <p:sp>
        <p:nvSpPr>
          <p:cNvPr id="20539" name="CasellaDiTesto 12"/>
          <p:cNvSpPr txBox="1">
            <a:spLocks noChangeArrowheads="1"/>
          </p:cNvSpPr>
          <p:nvPr/>
        </p:nvSpPr>
        <p:spPr bwMode="auto">
          <a:xfrm>
            <a:off x="7178675" y="2209800"/>
            <a:ext cx="971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600"/>
              <a:t>anomalo</a:t>
            </a:r>
          </a:p>
        </p:txBody>
      </p:sp>
      <p:sp>
        <p:nvSpPr>
          <p:cNvPr id="20540" name="CasellaDiTesto 13"/>
          <p:cNvSpPr txBox="1">
            <a:spLocks noChangeArrowheads="1"/>
          </p:cNvSpPr>
          <p:nvPr/>
        </p:nvSpPr>
        <p:spPr bwMode="auto">
          <a:xfrm>
            <a:off x="7178675" y="2679700"/>
            <a:ext cx="8016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600"/>
              <a:t>agitato</a:t>
            </a:r>
          </a:p>
        </p:txBody>
      </p:sp>
      <p:sp>
        <p:nvSpPr>
          <p:cNvPr id="20541" name="CasellaDiTesto 14"/>
          <p:cNvSpPr txBox="1">
            <a:spLocks noChangeArrowheads="1"/>
          </p:cNvSpPr>
          <p:nvPr/>
        </p:nvSpPr>
        <p:spPr bwMode="auto">
          <a:xfrm>
            <a:off x="7196138" y="4214813"/>
            <a:ext cx="9017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600"/>
              <a:t>assente</a:t>
            </a:r>
          </a:p>
        </p:txBody>
      </p:sp>
      <p:sp>
        <p:nvSpPr>
          <p:cNvPr id="20542" name="CasellaDiTesto 15"/>
          <p:cNvSpPr txBox="1">
            <a:spLocks noChangeArrowheads="1"/>
          </p:cNvSpPr>
          <p:nvPr/>
        </p:nvSpPr>
        <p:spPr bwMode="auto">
          <a:xfrm>
            <a:off x="7196138" y="4624388"/>
            <a:ext cx="121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600"/>
              <a:t>amichevole</a:t>
            </a:r>
          </a:p>
        </p:txBody>
      </p:sp>
      <p:sp>
        <p:nvSpPr>
          <p:cNvPr id="20543" name="CasellaDiTesto 16"/>
          <p:cNvSpPr txBox="1">
            <a:spLocks noChangeArrowheads="1"/>
          </p:cNvSpPr>
          <p:nvPr/>
        </p:nvSpPr>
        <p:spPr bwMode="auto">
          <a:xfrm>
            <a:off x="7196138" y="5094288"/>
            <a:ext cx="66198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600"/>
              <a:t>ostile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olo 1"/>
          <p:cNvSpPr>
            <a:spLocks noGrp="1" noChangeArrowheads="1"/>
          </p:cNvSpPr>
          <p:nvPr>
            <p:ph type="title"/>
          </p:nvPr>
        </p:nvSpPr>
        <p:spPr>
          <a:xfrm>
            <a:off x="468313" y="357188"/>
            <a:ext cx="7559675" cy="504825"/>
          </a:xfrm>
        </p:spPr>
        <p:txBody>
          <a:bodyPr/>
          <a:lstStyle/>
          <a:p>
            <a:pPr eaLnBrk="1" hangingPunct="1"/>
            <a:r>
              <a:rPr lang="it-IT" altLang="it-IT" smtClean="0"/>
              <a:t>Conclusioni e sviluppi futuri</a:t>
            </a:r>
          </a:p>
        </p:txBody>
      </p:sp>
      <p:sp>
        <p:nvSpPr>
          <p:cNvPr id="21507" name="Segnaposto data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23826B3-0174-46DA-8C30-65E2A5944188}" type="datetime1">
              <a:rPr lang="it-IT" altLang="it-IT" sz="11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24/12/2018</a:t>
            </a:fld>
            <a:endParaRPr lang="it-IT" altLang="it-IT" sz="1100" smtClean="0">
              <a:solidFill>
                <a:schemeClr val="bg1"/>
              </a:solidFill>
            </a:endParaRPr>
          </a:p>
        </p:txBody>
      </p:sp>
      <p:sp>
        <p:nvSpPr>
          <p:cNvPr id="21508" name="Segnaposto piè di pagina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it-IT" sz="1100" dirty="0" smtClean="0">
                <a:solidFill>
                  <a:schemeClr val="bg1"/>
                </a:solidFill>
              </a:rPr>
              <a:t>Deception Detection using Facial Action Units</a:t>
            </a:r>
            <a:endParaRPr lang="it-IT" altLang="it-IT" sz="1100" dirty="0" smtClean="0">
              <a:solidFill>
                <a:schemeClr val="bg1"/>
              </a:solidFill>
            </a:endParaRPr>
          </a:p>
        </p:txBody>
      </p:sp>
      <p:sp>
        <p:nvSpPr>
          <p:cNvPr id="21509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100" smtClean="0">
                <a:solidFill>
                  <a:schemeClr val="bg1"/>
                </a:solidFill>
              </a:rPr>
              <a:t>Pagina </a:t>
            </a:r>
            <a:fld id="{C73AA81F-89AD-4689-AFB5-DBEA654B7877}" type="slidenum">
              <a:rPr lang="it-IT" altLang="it-IT" sz="11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36</a:t>
            </a:fld>
            <a:endParaRPr lang="it-IT" altLang="it-IT" sz="1100" smtClean="0">
              <a:solidFill>
                <a:schemeClr val="bg1"/>
              </a:solidFill>
            </a:endParaRPr>
          </a:p>
        </p:txBody>
      </p:sp>
      <p:sp>
        <p:nvSpPr>
          <p:cNvPr id="21510" name="CasellaDiTesto 1"/>
          <p:cNvSpPr txBox="1">
            <a:spLocks noChangeArrowheads="1"/>
          </p:cNvSpPr>
          <p:nvPr/>
        </p:nvSpPr>
        <p:spPr bwMode="auto">
          <a:xfrm>
            <a:off x="576263" y="981075"/>
            <a:ext cx="7343775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lang="it-IT" altLang="it-IT" sz="2200"/>
              <a:t>È possibile per un sistema software distinguere tra classi fondamentali di comportamento ed interazione in ambienti controllati.</a:t>
            </a:r>
          </a:p>
          <a:p>
            <a:pPr>
              <a:spcBef>
                <a:spcPct val="0"/>
              </a:spcBef>
              <a:buClrTx/>
            </a:pPr>
            <a:r>
              <a:rPr lang="it-IT" altLang="it-IT" sz="2200"/>
              <a:t>È possibile gestire più contesti?</a:t>
            </a:r>
          </a:p>
          <a:p>
            <a:pPr>
              <a:spcBef>
                <a:spcPct val="0"/>
              </a:spcBef>
              <a:buClrTx/>
            </a:pPr>
            <a:r>
              <a:rPr lang="it-IT" altLang="it-IT" sz="2200"/>
              <a:t>Quali altre comportamenti sono distinguibili?</a:t>
            </a:r>
          </a:p>
          <a:p>
            <a:pPr>
              <a:spcBef>
                <a:spcPct val="0"/>
              </a:spcBef>
              <a:buClrTx/>
            </a:pPr>
            <a:r>
              <a:rPr lang="it-IT" altLang="it-IT" sz="2200"/>
              <a:t>Come si possono combinare informazioni provenienti da diverse fonti non verbali? </a:t>
            </a:r>
          </a:p>
          <a:p>
            <a:pPr>
              <a:spcBef>
                <a:spcPct val="0"/>
              </a:spcBef>
              <a:buClrTx/>
            </a:pPr>
            <a:endParaRPr lang="it-IT" altLang="it-IT" sz="2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olo 1"/>
          <p:cNvSpPr>
            <a:spLocks noGrp="1" noChangeArrowheads="1"/>
          </p:cNvSpPr>
          <p:nvPr>
            <p:ph type="title"/>
          </p:nvPr>
        </p:nvSpPr>
        <p:spPr>
          <a:xfrm>
            <a:off x="3851275" y="2636838"/>
            <a:ext cx="1441450" cy="504825"/>
          </a:xfrm>
        </p:spPr>
        <p:txBody>
          <a:bodyPr/>
          <a:lstStyle/>
          <a:p>
            <a:pPr eaLnBrk="1" hangingPunct="1"/>
            <a:r>
              <a:rPr lang="it-IT" altLang="it-IT" smtClean="0"/>
              <a:t>Grazie.</a:t>
            </a:r>
          </a:p>
        </p:txBody>
      </p:sp>
      <p:sp>
        <p:nvSpPr>
          <p:cNvPr id="22531" name="Segnaposto data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47AB2A5-9669-4388-8D7B-CDAE687D139C}" type="datetime1">
              <a:rPr lang="it-IT" altLang="it-IT" sz="11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24/12/2018</a:t>
            </a:fld>
            <a:endParaRPr lang="it-IT" altLang="it-IT" sz="1100" smtClean="0">
              <a:solidFill>
                <a:schemeClr val="bg1"/>
              </a:solidFill>
            </a:endParaRPr>
          </a:p>
        </p:txBody>
      </p:sp>
      <p:sp>
        <p:nvSpPr>
          <p:cNvPr id="22532" name="Segnaposto piè di pagina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it-IT" sz="1100" dirty="0" smtClean="0">
                <a:solidFill>
                  <a:schemeClr val="bg1"/>
                </a:solidFill>
              </a:rPr>
              <a:t>Deception Detection using Facial Action Units</a:t>
            </a:r>
            <a:endParaRPr lang="it-IT" altLang="it-IT" sz="1100" dirty="0" smtClean="0">
              <a:solidFill>
                <a:schemeClr val="bg1"/>
              </a:solidFill>
            </a:endParaRPr>
          </a:p>
        </p:txBody>
      </p:sp>
      <p:sp>
        <p:nvSpPr>
          <p:cNvPr id="22533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100" smtClean="0">
                <a:solidFill>
                  <a:schemeClr val="bg1"/>
                </a:solidFill>
              </a:rPr>
              <a:t>Pagina </a:t>
            </a:r>
            <a:fld id="{1EACCB10-B3D8-4389-ADDC-506AF3C87384}" type="slidenum">
              <a:rPr lang="it-IT" altLang="it-IT" sz="11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37</a:t>
            </a:fld>
            <a:endParaRPr lang="it-IT" altLang="it-IT" sz="110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013" y="1203672"/>
            <a:ext cx="7559675" cy="4385568"/>
          </a:xfrm>
        </p:spPr>
        <p:txBody>
          <a:bodyPr/>
          <a:lstStyle/>
          <a:p>
            <a:r>
              <a:rPr lang="en-US" dirty="0" smtClean="0"/>
              <a:t>Security checks (airport, train stations…);</a:t>
            </a:r>
          </a:p>
          <a:p>
            <a:r>
              <a:rPr lang="en-US" dirty="0" smtClean="0"/>
              <a:t>Interviews;</a:t>
            </a:r>
          </a:p>
          <a:p>
            <a:r>
              <a:rPr lang="en-US" dirty="0" smtClean="0"/>
              <a:t>Police interrogation;</a:t>
            </a:r>
          </a:p>
          <a:p>
            <a:r>
              <a:rPr lang="en-US" dirty="0" smtClean="0"/>
              <a:t>Speech analysis (political).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0D388-5B29-4126-AC54-A0FD22452F77}" type="datetime1">
              <a:rPr lang="it-IT" altLang="it-IT" smtClean="0"/>
              <a:pPr>
                <a:defRPr/>
              </a:pPr>
              <a:t>26/12/2018</a:t>
            </a:fld>
            <a:endParaRPr lang="it-IT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Titolo Presentazione</a:t>
            </a:r>
            <a:endParaRPr lang="it-IT" alt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4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42994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ways to detect lies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013" y="1203672"/>
            <a:ext cx="7559675" cy="4385568"/>
          </a:xfrm>
        </p:spPr>
        <p:txBody>
          <a:bodyPr/>
          <a:lstStyle/>
          <a:p>
            <a:r>
              <a:rPr lang="en-US" dirty="0" smtClean="0"/>
              <a:t>Psychological</a:t>
            </a:r>
          </a:p>
          <a:p>
            <a:pPr lvl="1"/>
            <a:r>
              <a:rPr lang="en-US" dirty="0" smtClean="0"/>
              <a:t>Body language, micro-expressions, eye position;</a:t>
            </a:r>
          </a:p>
          <a:p>
            <a:r>
              <a:rPr lang="en-US" dirty="0" smtClean="0"/>
              <a:t>Speech analysis</a:t>
            </a:r>
          </a:p>
          <a:p>
            <a:pPr lvl="1"/>
            <a:r>
              <a:rPr lang="en-US" dirty="0" smtClean="0"/>
              <a:t>Speed, patterns, choice of words;</a:t>
            </a:r>
          </a:p>
          <a:p>
            <a:r>
              <a:rPr lang="en-US" dirty="0" smtClean="0"/>
              <a:t>Neuroscience</a:t>
            </a:r>
          </a:p>
          <a:p>
            <a:pPr lvl="1"/>
            <a:r>
              <a:rPr lang="en-US" dirty="0" smtClean="0"/>
              <a:t>EEG, fMRI;</a:t>
            </a:r>
          </a:p>
          <a:p>
            <a:r>
              <a:rPr lang="en-US" dirty="0" smtClean="0"/>
              <a:t>Thermal Imaging</a:t>
            </a:r>
          </a:p>
          <a:p>
            <a:r>
              <a:rPr lang="en-US" dirty="0" smtClean="0"/>
              <a:t>More….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0D388-5B29-4126-AC54-A0FD22452F77}" type="datetime1">
              <a:rPr lang="it-IT" altLang="it-IT" smtClean="0"/>
              <a:pPr>
                <a:defRPr/>
              </a:pPr>
              <a:t>27/12/2018</a:t>
            </a:fld>
            <a:endParaRPr lang="it-IT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Titolo Presentazione</a:t>
            </a:r>
            <a:endParaRPr lang="it-IT" alt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5</a:t>
            </a:fld>
            <a:endParaRPr lang="it-IT" altLang="it-IT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1" y="2898275"/>
            <a:ext cx="4343400" cy="2720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10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Units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013" y="1203672"/>
            <a:ext cx="3816027" cy="4385568"/>
          </a:xfrm>
        </p:spPr>
        <p:txBody>
          <a:bodyPr/>
          <a:lstStyle/>
          <a:p>
            <a:r>
              <a:rPr lang="en-US" dirty="0" smtClean="0"/>
              <a:t>Action Units (AU) are a contraction or relaxation of one or more muscles.</a:t>
            </a:r>
          </a:p>
          <a:p>
            <a:r>
              <a:rPr lang="en-US" dirty="0" smtClean="0"/>
              <a:t>AUs can be used to codify emotions through the muscles involved and the intensity of the movements.</a:t>
            </a:r>
          </a:p>
          <a:p>
            <a:r>
              <a:rPr lang="en-US" dirty="0" smtClean="0"/>
              <a:t>Facial Action Coding System manual</a:t>
            </a:r>
            <a:br>
              <a:rPr lang="en-US" dirty="0" smtClean="0"/>
            </a:br>
            <a:r>
              <a:rPr lang="en-US" dirty="0" smtClean="0"/>
              <a:t>for such classification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0D388-5B29-4126-AC54-A0FD22452F77}" type="datetime1">
              <a:rPr lang="it-IT" altLang="it-IT" smtClean="0"/>
              <a:pPr>
                <a:defRPr/>
              </a:pPr>
              <a:t>27/12/2018</a:t>
            </a:fld>
            <a:endParaRPr lang="it-IT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it-IT" dirty="0" smtClean="0"/>
              <a:t>Titolo Presentazione</a:t>
            </a:r>
            <a:endParaRPr lang="it-IT" alt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6</a:t>
            </a:fld>
            <a:endParaRPr lang="it-IT" altLang="it-IT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1153486"/>
            <a:ext cx="4113702" cy="2242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351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013" y="1203672"/>
            <a:ext cx="7559675" cy="4385568"/>
          </a:xfrm>
        </p:spPr>
        <p:txBody>
          <a:bodyPr/>
          <a:lstStyle/>
          <a:p>
            <a:r>
              <a:rPr lang="en-US" dirty="0" smtClean="0"/>
              <a:t>Decompose truthful and deceptive statements into Action Units.</a:t>
            </a:r>
          </a:p>
          <a:p>
            <a:r>
              <a:rPr lang="en-US" dirty="0" smtClean="0"/>
              <a:t>Truthful and deceptive statements should present different Action Units with diverse combinations and frequency.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0D388-5B29-4126-AC54-A0FD22452F77}" type="datetime1">
              <a:rPr lang="it-IT" altLang="it-IT" smtClean="0"/>
              <a:pPr>
                <a:defRPr/>
              </a:pPr>
              <a:t>27/12/2018</a:t>
            </a:fld>
            <a:endParaRPr lang="it-IT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Titolo Presentazione</a:t>
            </a:r>
            <a:endParaRPr lang="it-IT" alt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7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14929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013" y="1203672"/>
            <a:ext cx="7559675" cy="4385568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Input Video;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Face Detection;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Landmark Detection;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Feature Extraction;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AU Recognition;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SVM Classification;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0D388-5B29-4126-AC54-A0FD22452F77}" type="datetime1">
              <a:rPr lang="it-IT" altLang="it-IT" smtClean="0"/>
              <a:pPr>
                <a:defRPr/>
              </a:pPr>
              <a:t>28/12/2018</a:t>
            </a:fld>
            <a:endParaRPr lang="it-IT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Titolo Presentazione</a:t>
            </a:r>
            <a:endParaRPr lang="it-IT" alt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8</a:t>
            </a:fld>
            <a:endParaRPr lang="it-IT" altLang="it-IT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4095320"/>
            <a:ext cx="6848302" cy="147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69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0D388-5B29-4126-AC54-A0FD22452F77}" type="datetime1">
              <a:rPr lang="it-IT" altLang="it-IT" smtClean="0"/>
              <a:pPr>
                <a:defRPr/>
              </a:pPr>
              <a:t>28/12/2018</a:t>
            </a:fld>
            <a:endParaRPr lang="it-IT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Titolo Presentazione</a:t>
            </a:r>
            <a:endParaRPr lang="it-IT" alt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9</a:t>
            </a:fld>
            <a:endParaRPr lang="it-IT" altLang="it-IT"/>
          </a:p>
        </p:txBody>
      </p:sp>
      <p:pic>
        <p:nvPicPr>
          <p:cNvPr id="8" name="Immagine 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089" y="1203325"/>
            <a:ext cx="6545523" cy="438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23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 sapienza">
  <a:themeElements>
    <a:clrScheme name="">
      <a:dk1>
        <a:srgbClr val="822433"/>
      </a:dk1>
      <a:lt1>
        <a:srgbClr val="FFFFFF"/>
      </a:lt1>
      <a:dk2>
        <a:srgbClr val="822433"/>
      </a:dk2>
      <a:lt2>
        <a:srgbClr val="808080"/>
      </a:lt2>
      <a:accent1>
        <a:srgbClr val="BBE0E3"/>
      </a:accent1>
      <a:accent2>
        <a:srgbClr val="FFFF00"/>
      </a:accent2>
      <a:accent3>
        <a:srgbClr val="FFFFFF"/>
      </a:accent3>
      <a:accent4>
        <a:srgbClr val="6E1D2A"/>
      </a:accent4>
      <a:accent5>
        <a:srgbClr val="DAEDEF"/>
      </a:accent5>
      <a:accent6>
        <a:srgbClr val="E7E700"/>
      </a:accent6>
      <a:hlink>
        <a:srgbClr val="0000FF"/>
      </a:hlink>
      <a:folHlink>
        <a:srgbClr val="FF0000"/>
      </a:folHlink>
    </a:clrScheme>
    <a:fontScheme name="la sapienza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altLang="it-IT" sz="9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altLang="it-IT" sz="9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lnDef>
  </a:objectDefaults>
  <a:extraClrSchemeLst>
    <a:extraClrScheme>
      <a:clrScheme name="la sapienza 1">
        <a:dk1>
          <a:srgbClr val="000000"/>
        </a:dk1>
        <a:lt1>
          <a:srgbClr val="FFFFFF"/>
        </a:lt1>
        <a:dk2>
          <a:srgbClr val="FFFFFF"/>
        </a:dk2>
        <a:lt2>
          <a:srgbClr val="2D2015"/>
        </a:lt2>
        <a:accent1>
          <a:srgbClr val="7C7C7C"/>
        </a:accent1>
        <a:accent2>
          <a:srgbClr val="FFFF7E"/>
        </a:accent2>
        <a:accent3>
          <a:srgbClr val="FFFFFF"/>
        </a:accent3>
        <a:accent4>
          <a:srgbClr val="000000"/>
        </a:accent4>
        <a:accent5>
          <a:srgbClr val="BFBFBF"/>
        </a:accent5>
        <a:accent6>
          <a:srgbClr val="E7E772"/>
        </a:accent6>
        <a:hlink>
          <a:srgbClr val="066778"/>
        </a:hlink>
        <a:folHlink>
          <a:srgbClr val="83002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Marco:Applications:Microsoft Office 2004:Modelli:Modelli personali:la sapienza.pot</Template>
  <TotalTime>9729</TotalTime>
  <Words>1570</Words>
  <Application>Microsoft Office PowerPoint</Application>
  <PresentationFormat>On-screen Show (4:3)</PresentationFormat>
  <Paragraphs>359</Paragraphs>
  <Slides>37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Arial</vt:lpstr>
      <vt:lpstr>ＭＳ Ｐゴシック</vt:lpstr>
      <vt:lpstr>Arial Narrow</vt:lpstr>
      <vt:lpstr>la sapienza</vt:lpstr>
      <vt:lpstr>Deception Detection using Facial Action Units</vt:lpstr>
      <vt:lpstr>Outline</vt:lpstr>
      <vt:lpstr>Aim of the thesis</vt:lpstr>
      <vt:lpstr>Use cases</vt:lpstr>
      <vt:lpstr>Different ways to detect lies</vt:lpstr>
      <vt:lpstr>Action Units</vt:lpstr>
      <vt:lpstr>Idea</vt:lpstr>
      <vt:lpstr>Architecture</vt:lpstr>
      <vt:lpstr>Architecture</vt:lpstr>
      <vt:lpstr>Video Dataset</vt:lpstr>
      <vt:lpstr>Facial Landmark Detection</vt:lpstr>
      <vt:lpstr>Facial Landmark Detection</vt:lpstr>
      <vt:lpstr>Feature Extraction</vt:lpstr>
      <vt:lpstr>Feature Extraction</vt:lpstr>
      <vt:lpstr>Action Unit Detection</vt:lpstr>
      <vt:lpstr>Action Unit Detection</vt:lpstr>
      <vt:lpstr>Action Unit Detection</vt:lpstr>
      <vt:lpstr>Facial Landmark Detection</vt:lpstr>
      <vt:lpstr>Facial Landmark Detection</vt:lpstr>
      <vt:lpstr>Use cases</vt:lpstr>
      <vt:lpstr>Use cases</vt:lpstr>
      <vt:lpstr>Use cases</vt:lpstr>
      <vt:lpstr>Scopo e ambito del lavoro [..continuazione]</vt:lpstr>
      <vt:lpstr>Idea risolutiva ed architettura</vt:lpstr>
      <vt:lpstr>Idea risolutiva ed architettura […continuazione]</vt:lpstr>
      <vt:lpstr>Caratteristiche descrittive (features)</vt:lpstr>
      <vt:lpstr>Caratteristiche descrittive (features) [..continuazione]</vt:lpstr>
      <vt:lpstr>Caratteristiche descrittive (features) […continuazione]</vt:lpstr>
      <vt:lpstr>PowerPoint Presentation</vt:lpstr>
      <vt:lpstr>PowerPoint Presentation</vt:lpstr>
      <vt:lpstr>Unità fondamentali di comportamento</vt:lpstr>
      <vt:lpstr>Unità fondamentali di comportamento […continuazione]</vt:lpstr>
      <vt:lpstr>Apprendimento</vt:lpstr>
      <vt:lpstr>Classificazione</vt:lpstr>
      <vt:lpstr>Risultati sperimentali</vt:lpstr>
      <vt:lpstr>Conclusioni e sviluppi futuri</vt:lpstr>
      <vt:lpstr>Grazie.</vt:lpstr>
    </vt:vector>
  </TitlesOfParts>
  <Manager/>
  <Company>- -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subject/>
  <dc:creator>- -</dc:creator>
  <cp:keywords/>
  <dc:description/>
  <cp:lastModifiedBy>AscaL</cp:lastModifiedBy>
  <cp:revision>134</cp:revision>
  <dcterms:created xsi:type="dcterms:W3CDTF">2006-11-20T16:13:10Z</dcterms:created>
  <dcterms:modified xsi:type="dcterms:W3CDTF">2018-12-28T16:24:23Z</dcterms:modified>
  <cp:category/>
</cp:coreProperties>
</file>