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4" r:id="rId10"/>
    <p:sldId id="312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4" r:id="rId19"/>
    <p:sldId id="306" r:id="rId20"/>
    <p:sldId id="305" r:id="rId21"/>
    <p:sldId id="296" r:id="rId22"/>
    <p:sldId id="297" r:id="rId23"/>
    <p:sldId id="298" r:id="rId24"/>
    <p:sldId id="311" r:id="rId25"/>
    <p:sldId id="310" r:id="rId2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90" d="100"/>
          <a:sy n="90" d="100"/>
        </p:scale>
        <p:origin x="2454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SLIDE MAYBE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landmark…</a:t>
            </a:r>
          </a:p>
          <a:p>
            <a:r>
              <a:rPr lang="en-US" smtClean="0"/>
              <a:t>REVIEW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kind of features: appearance and geometry….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those dataset?</a:t>
            </a:r>
            <a:r>
              <a:rPr lang="en-US" baseline="0" dirty="0" smtClean="0"/>
              <a:t> Use full names: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“Work on cutting…” keep it? Say</a:t>
            </a:r>
            <a:r>
              <a:rPr lang="en-US" baseline="0" dirty="0" smtClean="0"/>
              <a:t> it better? How much to talk about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divisione</a:t>
            </a:r>
            <a:r>
              <a:rPr lang="en-US" dirty="0" smtClean="0"/>
              <a:t> in</a:t>
            </a:r>
            <a:r>
              <a:rPr lang="en-US" baseline="0" dirty="0" smtClean="0"/>
              <a:t> test e train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overfittava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parlero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dell’obiettivo</a:t>
            </a:r>
            <a:endParaRPr lang="en-US" baseline="0" dirty="0" smtClean="0"/>
          </a:p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matrix?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correttamente</a:t>
            </a:r>
            <a:r>
              <a:rPr lang="en-US" baseline="0" dirty="0" smtClean="0"/>
              <a:t> video 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 checks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controlli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endParaRPr lang="en-US" baseline="0" dirty="0" smtClean="0"/>
          </a:p>
          <a:p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come </a:t>
            </a:r>
            <a:r>
              <a:rPr lang="en-US" baseline="0" dirty="0" err="1" smtClean="0"/>
              <a:t>aiuto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interrogatori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’:</a:t>
            </a:r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Can </a:t>
            </a:r>
            <a:r>
              <a:rPr lang="en-US" dirty="0" smtClean="0"/>
              <a:t>we identify</a:t>
            </a:r>
            <a:r>
              <a:rPr lang="en-US" baseline="0" dirty="0" smtClean="0"/>
              <a:t> a pattern for truth and lies by decomposing them into their fundamental muscle </a:t>
            </a:r>
            <a:r>
              <a:rPr lang="en-US" baseline="0" dirty="0" smtClean="0"/>
              <a:t>movements?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Le 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pPr marL="0" indent="0">
              <a:buFontTx/>
              <a:buNone/>
            </a:pPr>
            <a:r>
              <a:rPr lang="en-US" dirty="0" smtClean="0"/>
              <a:t>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accenno</a:t>
            </a:r>
            <a:r>
              <a:rPr lang="en-US" baseline="0" dirty="0" smtClean="0"/>
              <a:t> a FACS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Decomporre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nelle</a:t>
            </a:r>
            <a:r>
              <a:rPr lang="en-US" baseline="0" dirty="0" smtClean="0"/>
              <a:t> Action Units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alto </a:t>
            </a:r>
            <a:r>
              <a:rPr lang="en-US" dirty="0" err="1" smtClean="0"/>
              <a:t>livello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nostro</a:t>
            </a:r>
            <a:r>
              <a:rPr lang="en-US" baseline="0" dirty="0" smtClean="0"/>
              <a:t> Sistema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</a:t>
            </a:r>
            <a:r>
              <a:rPr lang="en-US" baseline="0" dirty="0" smtClean="0"/>
              <a:t>? Should I say I use OF for this? “we use a library…”</a:t>
            </a:r>
          </a:p>
          <a:p>
            <a:r>
              <a:rPr lang="en-US" dirty="0" smtClean="0"/>
              <a:t>https://ibug.doc.ic.ac.uk/media/uploads/documents/tpami_alignment.pdf – </a:t>
            </a:r>
            <a:r>
              <a:rPr lang="en-US" dirty="0" err="1" smtClean="0"/>
              <a:t>spiega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</a:t>
            </a:r>
            <a:r>
              <a:rPr lang="en-US" dirty="0" err="1" smtClean="0"/>
              <a:t>resp</a:t>
            </a:r>
            <a:r>
              <a:rPr lang="en-US" dirty="0" smtClean="0"/>
              <a:t> map</a:t>
            </a:r>
          </a:p>
          <a:p>
            <a:r>
              <a:rPr lang="en-US" dirty="0" err="1" smtClean="0"/>
              <a:t>Riorganizzare</a:t>
            </a:r>
            <a:r>
              <a:rPr lang="en-US" baseline="0" dirty="0" smtClean="0"/>
              <a:t> slides per </a:t>
            </a:r>
            <a:r>
              <a:rPr lang="en-US" baseline="0" dirty="0" err="1" smtClean="0"/>
              <a:t>spiegare</a:t>
            </a:r>
            <a:r>
              <a:rPr lang="en-US" baseline="0" dirty="0" smtClean="0"/>
              <a:t> CE CLM </a:t>
            </a:r>
            <a:r>
              <a:rPr lang="en-US" baseline="0" dirty="0" err="1" smtClean="0"/>
              <a:t>cos’e</a:t>
            </a:r>
            <a:r>
              <a:rPr lang="en-US" baseline="0" dirty="0" smtClean="0"/>
              <a:t>’ un </a:t>
            </a:r>
            <a:r>
              <a:rPr lang="en-US" baseline="0" dirty="0" err="1" smtClean="0"/>
              <a:t>minimo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(CE-CLM) </a:t>
            </a:r>
          </a:p>
          <a:p>
            <a:pPr lvl="1"/>
            <a:r>
              <a:rPr lang="en-US" dirty="0"/>
              <a:t>Convolutional Experts Network as local detector</a:t>
            </a:r>
          </a:p>
          <a:p>
            <a:pPr lvl="2"/>
            <a:r>
              <a:rPr lang="en-US" dirty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/>
              <a:t>Individual landmark alignment is estimated independently of the position of other landmarks.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02/01/2019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01" y="3789040"/>
            <a:ext cx="53206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</a:t>
            </a:r>
            <a:r>
              <a:rPr lang="en-US" dirty="0" smtClean="0"/>
              <a:t>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</a:t>
            </a:r>
            <a:r>
              <a:rPr lang="en-US" dirty="0" smtClean="0"/>
              <a:t>frame to analyze the image.</a:t>
            </a:r>
            <a:endParaRPr lang="en-US" dirty="0"/>
          </a:p>
          <a:p>
            <a:pPr lvl="1"/>
            <a:r>
              <a:rPr lang="en-US" dirty="0"/>
              <a:t>﻿Similarity transform from the currently detected landmarks to a representation of frontal landmarks from a neutral </a:t>
            </a:r>
            <a:r>
              <a:rPr lang="en-US" dirty="0" smtClean="0"/>
              <a:t>expression (</a:t>
            </a:r>
            <a:r>
              <a:rPr lang="en-US" dirty="0"/>
              <a:t>a projection of mean shape from a 3D</a:t>
            </a:r>
            <a:br>
              <a:rPr lang="en-US" dirty="0"/>
            </a:br>
            <a:r>
              <a:rPr lang="en-US" dirty="0" smtClean="0"/>
              <a:t>PDM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02/01/2019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</a:t>
            </a:r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Action Unit Classification and Regression.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occurrence</a:t>
            </a:r>
            <a:r>
              <a:rPr lang="en-US" dirty="0" smtClean="0"/>
              <a:t> detection Support Vector Machines.</a:t>
            </a:r>
          </a:p>
          <a:p>
            <a:pPr lvl="1"/>
            <a:r>
              <a:rPr lang="en-US" dirty="0" smtClean="0"/>
              <a:t>For AU </a:t>
            </a:r>
            <a:r>
              <a:rPr lang="en-US" i="1" dirty="0" smtClean="0"/>
              <a:t>intensity</a:t>
            </a:r>
            <a:r>
              <a:rPr lang="en-US" dirty="0" smtClean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three dataset: ﻿DISFA, BP4D-Spontaneous and SEMAINE. </a:t>
            </a:r>
          </a:p>
          <a:p>
            <a:r>
              <a:rPr lang="en-US" dirty="0" smtClean="0"/>
              <a:t>Datasets consist of videos of people subject to emotion inducing tasks, with AUs annotated.</a:t>
            </a:r>
          </a:p>
          <a:p>
            <a:r>
              <a:rPr lang="en-US" dirty="0" smtClean="0"/>
              <a:t>﻿BP4D, SEMAINE and DISFA have three AUs in common: 2, 12, and 17.</a:t>
            </a:r>
          </a:p>
          <a:p>
            <a:r>
              <a:rPr lang="en-US" dirty="0" smtClean="0"/>
              <a:t>SEMAINE and DISFA share AUs 2, 12, 17, 25. </a:t>
            </a:r>
          </a:p>
          <a:p>
            <a:r>
              <a:rPr lang="en-US" dirty="0" smtClean="0"/>
              <a:t>BP4D and DISFA share AUs 1, 2, 4, 6, 12, 15, 17.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Defendant or witness can be clearly identified.</a:t>
            </a:r>
          </a:p>
          <a:p>
            <a:r>
              <a:rPr lang="en-US" dirty="0" smtClean="0"/>
              <a:t>Three outcomes to label the videos as deceptive or truthful.</a:t>
            </a:r>
          </a:p>
          <a:p>
            <a:pPr lvl="1"/>
            <a:r>
              <a:rPr lang="en-US" dirty="0" smtClean="0"/>
              <a:t>Guilty, Non-guilty, Exonerated (reversal of the sentence).</a:t>
            </a:r>
          </a:p>
          <a:p>
            <a:r>
              <a:rPr lang="en-US" dirty="0" smtClean="0"/>
              <a:t>Testimony were verified by police officers.</a:t>
            </a:r>
          </a:p>
          <a:p>
            <a:r>
              <a:rPr lang="en-US" dirty="0" smtClean="0"/>
              <a:t>Work on cutting and removing videos.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Pre-processing of data:</a:t>
            </a:r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Person specific division due to overfitting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170517" cy="31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2"/>
            <a:ext cx="2625080" cy="26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  <a:endParaRPr lang="en-US" dirty="0"/>
          </a:p>
          <a:p>
            <a:r>
              <a:rPr lang="en-US" dirty="0"/>
              <a:t>Extend extraction to more than one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</a:t>
            </a:r>
            <a:r>
              <a:rPr lang="en-US" dirty="0" smtClean="0"/>
              <a:t>possible correctly </a:t>
            </a:r>
            <a:r>
              <a:rPr lang="en-US" dirty="0" smtClean="0"/>
              <a:t>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</a:t>
            </a:r>
            <a:r>
              <a:rPr lang="en-US" dirty="0" smtClean="0"/>
              <a:t>movements during the video.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Polygraph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67876"/>
            <a:ext cx="4752528" cy="2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are a contraction or relaxation of one or more muscles.</a:t>
            </a:r>
          </a:p>
          <a:p>
            <a:r>
              <a:rPr lang="en-US" dirty="0" smtClean="0"/>
              <a:t>AUs can be used to codify </a:t>
            </a:r>
            <a:r>
              <a:rPr lang="en-US" dirty="0" smtClean="0"/>
              <a:t>emotions and expressions </a:t>
            </a:r>
            <a:r>
              <a:rPr lang="en-US" dirty="0" smtClean="0"/>
              <a:t>through the muscles involved and the intensity of the movements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" t="7689" r="2180"/>
          <a:stretch/>
        </p:blipFill>
        <p:spPr>
          <a:xfrm>
            <a:off x="3491881" y="3212976"/>
            <a:ext cx="4968552" cy="25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95320"/>
            <a:ext cx="6848302" cy="1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i="1" dirty="0"/>
              <a:t>Model based </a:t>
            </a:r>
            <a:r>
              <a:rPr lang="en-US" dirty="0" smtClean="0"/>
              <a:t>approach models </a:t>
            </a:r>
            <a:r>
              <a:rPr lang="en-US" dirty="0"/>
              <a:t>both appearance and shape of facial landmarks explicitly with the </a:t>
            </a:r>
            <a:r>
              <a:rPr lang="en-US" dirty="0" smtClean="0"/>
              <a:t>latter constraining </a:t>
            </a:r>
            <a:r>
              <a:rPr lang="en-US" dirty="0"/>
              <a:t>the search space and providing a form of </a:t>
            </a:r>
            <a:r>
              <a:rPr lang="en-US" dirty="0" smtClean="0"/>
              <a:t>regularization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01/01/2019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28" y="4376564"/>
            <a:ext cx="4534643" cy="1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11891</TotalTime>
  <Words>1293</Words>
  <Application>Microsoft Office PowerPoint</Application>
  <PresentationFormat>On-screen Show (4:3)</PresentationFormat>
  <Paragraphs>263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Facial Landmark Detection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Video Dataset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192</cp:revision>
  <dcterms:created xsi:type="dcterms:W3CDTF">2006-11-20T16:13:10Z</dcterms:created>
  <dcterms:modified xsi:type="dcterms:W3CDTF">2019-01-02T17:48:46Z</dcterms:modified>
  <cp:category/>
</cp:coreProperties>
</file>