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3" r:id="rId2"/>
    <p:sldId id="285" r:id="rId3"/>
    <p:sldId id="286" r:id="rId4"/>
    <p:sldId id="287" r:id="rId5"/>
    <p:sldId id="288" r:id="rId6"/>
    <p:sldId id="289" r:id="rId7"/>
    <p:sldId id="290" r:id="rId8"/>
    <p:sldId id="292" r:id="rId9"/>
    <p:sldId id="299" r:id="rId10"/>
    <p:sldId id="294" r:id="rId11"/>
    <p:sldId id="300" r:id="rId12"/>
    <p:sldId id="301" r:id="rId13"/>
    <p:sldId id="302" r:id="rId14"/>
    <p:sldId id="303" r:id="rId15"/>
    <p:sldId id="295" r:id="rId16"/>
    <p:sldId id="293" r:id="rId17"/>
    <p:sldId id="291" r:id="rId18"/>
    <p:sldId id="304" r:id="rId19"/>
    <p:sldId id="306" r:id="rId20"/>
    <p:sldId id="305" r:id="rId21"/>
    <p:sldId id="296" r:id="rId22"/>
    <p:sldId id="297" r:id="rId23"/>
    <p:sldId id="298" r:id="rId24"/>
    <p:sldId id="311" r:id="rId25"/>
    <p:sldId id="310" r:id="rId26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8364B"/>
    <a:srgbClr val="006778"/>
    <a:srgbClr val="AAC9B6"/>
    <a:srgbClr val="822433"/>
    <a:srgbClr val="830022"/>
    <a:srgbClr val="790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0" autoAdjust="0"/>
    <p:restoredTop sz="78333" autoAdjust="0"/>
  </p:normalViewPr>
  <p:slideViewPr>
    <p:cSldViewPr>
      <p:cViewPr varScale="1">
        <p:scale>
          <a:sx n="90" d="100"/>
          <a:sy n="90" d="100"/>
        </p:scale>
        <p:origin x="2454" y="90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12E55EB-21FE-4355-BF4B-8CFDCE6A07D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884A3D8-82D8-406D-AE77-85A07DF4E1E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7215AAB-996D-4F84-BDCB-BDD6EE3169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146A847-D07C-492B-B675-ED550D9E6D9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2CB2309-DEF8-49E9-BC1E-F4F22FC7BE1C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3C255EA-2895-4348-9711-EE4506355D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57E82AA-A9E2-41F7-AFDD-F694C689D5C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563E4E19-A835-4BA0-83E4-DD90A91F627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6C70CE83-D827-44F8-B24F-B034C73B62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B42D10D8-7FB3-48EB-9933-A324622737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BD935CA-3C3B-47B5-B52B-F13E37D8C3A5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1C2232-5BC2-473E-8A7C-7360F971B0B5}" type="slidenum">
              <a:rPr lang="it-IT" altLang="it-IT" sz="1200" smtClean="0">
                <a:solidFill>
                  <a:schemeClr val="tx1"/>
                </a:solidFill>
              </a:rPr>
              <a:pPr/>
              <a:t>1</a:t>
            </a:fld>
            <a:endParaRPr lang="it-IT" altLang="it-IT" sz="1200" smtClean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two kind of features: appearance and geometry….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80058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62183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those dataset?</a:t>
            </a:r>
            <a:r>
              <a:rPr lang="en-US" baseline="0" dirty="0" smtClean="0"/>
              <a:t> Use full names:</a:t>
            </a:r>
          </a:p>
          <a:p>
            <a:r>
              <a:rPr lang="en-US" baseline="0" dirty="0" smtClean="0"/>
              <a:t>- </a:t>
            </a:r>
          </a:p>
          <a:p>
            <a:r>
              <a:rPr lang="en-US" baseline="0" dirty="0" smtClean="0"/>
              <a:t>- </a:t>
            </a:r>
          </a:p>
          <a:p>
            <a:r>
              <a:rPr lang="en-US" baseline="0" dirty="0" smtClean="0"/>
              <a:t>-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Probably too detailed with the </a:t>
            </a:r>
            <a:r>
              <a:rPr lang="en-US" baseline="0" dirty="0" err="1" smtClean="0"/>
              <a:t>Aus</a:t>
            </a:r>
            <a:r>
              <a:rPr lang="en-US" baseline="0" dirty="0" smtClean="0"/>
              <a:t> in common?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49789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23252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“Work on cutting…” keep it? Say</a:t>
            </a:r>
            <a:r>
              <a:rPr lang="en-US" baseline="0" dirty="0" smtClean="0"/>
              <a:t> it better? How much to talk about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27456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58801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Dico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abbiamo</a:t>
            </a:r>
            <a:r>
              <a:rPr lang="en-US" dirty="0" smtClean="0"/>
              <a:t> </a:t>
            </a:r>
            <a:r>
              <a:rPr lang="en-US" dirty="0" err="1" smtClean="0"/>
              <a:t>visto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la </a:t>
            </a:r>
            <a:r>
              <a:rPr lang="en-US" dirty="0" err="1" smtClean="0"/>
              <a:t>divisione</a:t>
            </a:r>
            <a:r>
              <a:rPr lang="en-US" dirty="0" smtClean="0"/>
              <a:t> in</a:t>
            </a:r>
            <a:r>
              <a:rPr lang="en-US" baseline="0" dirty="0" smtClean="0"/>
              <a:t> test e train </a:t>
            </a:r>
            <a:r>
              <a:rPr lang="en-US" baseline="0" dirty="0" err="1" smtClean="0"/>
              <a:t>normale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overfittava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01048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57361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have</a:t>
            </a:r>
            <a:r>
              <a:rPr lang="en-US" baseline="0" dirty="0" smtClean="0"/>
              <a:t> much to say about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41693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confusion matrix?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32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Talk about</a:t>
            </a:r>
            <a:r>
              <a:rPr lang="en-US" baseline="0" dirty="0" smtClean="0"/>
              <a:t> contact and non contact, invasiveness.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445668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95757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Can we identify</a:t>
            </a:r>
            <a:r>
              <a:rPr lang="en-US" baseline="0" dirty="0" smtClean="0"/>
              <a:t> a pattern for truth and lies by decomposing them into their fundamental muscle movements?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23487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22313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72319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Slde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kinda</a:t>
            </a:r>
            <a:r>
              <a:rPr lang="en-US" baseline="0" dirty="0" smtClean="0"/>
              <a:t> like this? Needed?</a:t>
            </a:r>
          </a:p>
          <a:p>
            <a:r>
              <a:rPr lang="en-US" baseline="0" dirty="0" smtClean="0"/>
              <a:t>If not DELETE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60405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this too much? Should I</a:t>
            </a:r>
            <a:r>
              <a:rPr lang="en-US" baseline="0" dirty="0" smtClean="0"/>
              <a:t> skip it since I don’t know too much about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13174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this too much? Should I</a:t>
            </a:r>
            <a:r>
              <a:rPr lang="en-US" baseline="0" dirty="0" smtClean="0"/>
              <a:t> skip it since I don’t know too much about this? Maybe just reduce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07373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90312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4811D-486D-461A-B107-6F0D162538D5}" type="datetime1">
              <a:rPr lang="it-IT" altLang="it-IT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BCFEF54-2A48-4760-B0BD-A71091979AE4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6855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E83E3-9036-47AC-A44A-4177237B58F0}" type="datetime1">
              <a:rPr lang="it-IT" altLang="it-IT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40047FD6-88A3-4BBF-8EE1-264368D400FF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6796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409575"/>
            <a:ext cx="1889125" cy="54578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16013" y="409575"/>
            <a:ext cx="5518150" cy="54578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4150C-06DA-4B53-866C-CA322FFA4C1E}" type="datetime1">
              <a:rPr lang="it-IT" altLang="it-IT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AA031AA-3B95-47C2-B986-74EB691A01F6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76317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5EDCE-8BEC-423A-832A-CA72E25BB0B8}" type="datetime1">
              <a:rPr lang="it-IT" altLang="it-IT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7BC612DC-FCCB-4197-9D5A-478F1F3D6510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78262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2EC3E-F89A-4A6A-96F9-B76D5C6561B8}" type="datetime1">
              <a:rPr lang="it-IT" altLang="it-IT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622D9AAA-C693-4799-9A21-894A6B6830B9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15153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9E087-FC4F-4F56-8367-F07AA807F4B2}" type="datetime1">
              <a:rPr lang="it-IT" altLang="it-IT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EE0E3056-DEFC-4CF3-9905-FABC7FE50DB1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5548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0D388-5B29-4126-AC54-A0FD22452F77}" type="datetime1">
              <a:rPr lang="it-IT" altLang="it-IT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7467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FAE6B-C81A-46E6-A48A-8E14BB65AC90}" type="datetime1">
              <a:rPr lang="it-IT" altLang="it-IT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C3BB1B77-E563-4241-9838-BC403B1B6688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2265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D720E-D8E6-431C-8AFF-6EA57AD58F34}" type="datetime1">
              <a:rPr lang="it-IT" altLang="it-IT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D70459BF-2520-4954-B3AF-F754A4D6E629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325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553BD-7364-44D9-A9A0-938E4A93DED6}" type="datetime1">
              <a:rPr lang="it-IT" altLang="it-IT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E3EF6F23-C562-4F3B-9CF3-ADA437569AE9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4484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8F1EE-4340-48A5-B994-C3EBF40811D6}" type="datetime1">
              <a:rPr lang="it-IT" altLang="it-IT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86699BD1-C124-435D-82FD-D7F1E84D3433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1336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DE939-F12B-4313-8986-1D19EC2F13AC}" type="datetime1">
              <a:rPr lang="it-IT" altLang="it-IT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BB9D0E64-0C6C-41EF-B116-39664D9D5AD7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0103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798C5-49A6-4454-AB28-06523AEB90BC}" type="datetime1">
              <a:rPr lang="it-IT" altLang="it-IT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7352CAC7-0F05-439A-A705-8A037CF0DF3B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2221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A8EB0-505B-4560-885C-747EAAAEEB8E}" type="datetime1">
              <a:rPr lang="it-IT" altLang="it-IT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B656DF81-EB0F-4E87-9AD3-AEF8346176C3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7263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2" name="Rectangle 13">
              <a:extLst>
                <a:ext uri="{FF2B5EF4-FFF2-40B4-BE49-F238E27FC236}">
                  <a16:creationId xmlns:a16="http://schemas.microsoft.com/office/drawing/2014/main" id="{33D257D8-5DC4-496A-B549-2D094B5109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it-IT" altLang="it-IT"/>
            </a:p>
          </p:txBody>
        </p:sp>
        <p:sp>
          <p:nvSpPr>
            <p:cNvPr id="1033" name="Rectangle 14">
              <a:extLst>
                <a:ext uri="{FF2B5EF4-FFF2-40B4-BE49-F238E27FC236}">
                  <a16:creationId xmlns:a16="http://schemas.microsoft.com/office/drawing/2014/main" id="{F29AF15B-B57D-42E2-9922-6F933E2128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it-IT" altLang="it-IT"/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stile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gli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fld id="{AF3C24D0-4835-4595-92AB-691CE84E783C}" type="datetime1">
              <a:rPr lang="it-IT" altLang="it-IT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003CCC9-0827-4905-9AB2-E29909038FD8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8224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1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900">
              <a:solidFill>
                <a:schemeClr val="bg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47900" y="409575"/>
            <a:ext cx="6096000" cy="581025"/>
          </a:xfrm>
        </p:spPr>
        <p:txBody>
          <a:bodyPr anchor="t"/>
          <a:lstStyle/>
          <a:p>
            <a:pPr algn="l" eaLnBrk="1" hangingPunct="1"/>
            <a:r>
              <a:rPr lang="it-IT" altLang="it-IT" sz="2400" dirty="0" smtClean="0">
                <a:solidFill>
                  <a:schemeClr val="bg1"/>
                </a:solidFill>
              </a:rPr>
              <a:t>Deception Detection using Facial Action Units</a:t>
            </a:r>
          </a:p>
        </p:txBody>
      </p:sp>
      <p:grpSp>
        <p:nvGrpSpPr>
          <p:cNvPr id="4100" name="Group 17"/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4102" name="Picture 15" descr="Fondi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3" name="Picture 13" descr="logo +marchi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4" name="Picture 16" descr="fasci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47900" y="4868863"/>
            <a:ext cx="6427788" cy="1319212"/>
          </a:xfrm>
        </p:spPr>
        <p:txBody>
          <a:bodyPr/>
          <a:lstStyle/>
          <a:p>
            <a:pPr algn="l" eaLnBrk="1" hangingPunct="1"/>
            <a:r>
              <a:rPr lang="it-IT" altLang="it-IT" sz="1800" dirty="0" smtClean="0">
                <a:solidFill>
                  <a:schemeClr val="bg1"/>
                </a:solidFill>
              </a:rPr>
              <a:t>Candidato: Orfanelli Emanuele</a:t>
            </a:r>
          </a:p>
          <a:p>
            <a:pPr algn="l" eaLnBrk="1" hangingPunct="1"/>
            <a:endParaRPr lang="it-IT" altLang="it-IT" sz="1800" dirty="0" smtClean="0">
              <a:solidFill>
                <a:schemeClr val="bg1"/>
              </a:solidFill>
            </a:endParaRPr>
          </a:p>
          <a:p>
            <a:pPr algn="l" eaLnBrk="1" hangingPunct="1"/>
            <a:r>
              <a:rPr lang="it-IT" altLang="it-IT" sz="1800" dirty="0" smtClean="0">
                <a:solidFill>
                  <a:schemeClr val="bg1"/>
                </a:solidFill>
              </a:rPr>
              <a:t>Relatore: Luigi Cinque                </a:t>
            </a:r>
          </a:p>
          <a:p>
            <a:pPr algn="l" eaLnBrk="1" hangingPunct="1"/>
            <a:r>
              <a:rPr lang="it-IT" altLang="it-IT" sz="1800" dirty="0" smtClean="0">
                <a:solidFill>
                  <a:schemeClr val="bg1"/>
                </a:solidFill>
              </a:rPr>
              <a:t>Correlatore: Danilo Avola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Landmark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Two Phases:</a:t>
            </a:r>
          </a:p>
          <a:p>
            <a:pPr lvl="1"/>
            <a:r>
              <a:rPr lang="en-US" dirty="0" smtClean="0"/>
              <a:t>Response map computation using Convolutional Experts Network</a:t>
            </a:r>
          </a:p>
          <a:p>
            <a:pPr lvl="1"/>
            <a:r>
              <a:rPr lang="en-US" dirty="0" smtClean="0"/>
              <a:t>Shape parameter update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10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13" y="3105091"/>
            <a:ext cx="7342187" cy="248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Landmark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Convolutional Experts Constrained Local Model (CE-CLM) </a:t>
            </a:r>
          </a:p>
          <a:p>
            <a:pPr lvl="1"/>
            <a:r>
              <a:rPr lang="en-US" dirty="0" smtClean="0"/>
              <a:t>Convolutional Experts Network as local detector</a:t>
            </a:r>
          </a:p>
          <a:p>
            <a:pPr lvl="2"/>
            <a:r>
              <a:rPr lang="en-US" dirty="0" smtClean="0"/>
              <a:t>Computes a response map to accurately localize individual landmarks by evaluating the landmark alignment probability at individual pixel locations. </a:t>
            </a:r>
          </a:p>
          <a:p>
            <a:pPr lvl="2"/>
            <a:r>
              <a:rPr lang="en-US" dirty="0" smtClean="0"/>
              <a:t>Individual landmark alignment is estimated independently of the position of other landmarks. </a:t>
            </a:r>
          </a:p>
          <a:p>
            <a:pPr lvl="1"/>
            <a:r>
              <a:rPr lang="en-US" dirty="0" smtClean="0"/>
              <a:t>Constrained Local Model for shape parameter update</a:t>
            </a:r>
          </a:p>
          <a:p>
            <a:pPr lvl="2"/>
            <a:r>
              <a:rPr lang="en-US" dirty="0" smtClean="0"/>
              <a:t>During the parameter update, the positions of all landmarks are updated jointly and penalized for misaligned landmarks and irregular shapes using a point distribution model </a:t>
            </a:r>
          </a:p>
          <a:p>
            <a:pPr lvl="2"/>
            <a:r>
              <a:rPr lang="en-US" dirty="0" smtClean="0"/>
              <a:t>Control the landmark locations and to regularize the shape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7522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Alignment and Masking</a:t>
            </a:r>
          </a:p>
          <a:p>
            <a:pPr lvl="1"/>
            <a:r>
              <a:rPr lang="en-US" dirty="0"/>
              <a:t>Need for a mapping to a common reference frame.</a:t>
            </a:r>
          </a:p>
          <a:p>
            <a:pPr lvl="1"/>
            <a:r>
              <a:rPr lang="en-US" dirty="0"/>
              <a:t>﻿Similarity transform from the currently detected landmarks to a representation of frontal landmarks from a neutral expression</a:t>
            </a:r>
          </a:p>
          <a:p>
            <a:pPr lvl="1"/>
            <a:r>
              <a:rPr lang="en-US" dirty="0"/>
              <a:t>Procrustes superimposition that minimized the mean square error between aligned pixels </a:t>
            </a:r>
          </a:p>
          <a:p>
            <a:pPr lvl="1"/>
            <a:r>
              <a:rPr lang="en-US" dirty="0"/>
              <a:t>﻿Masking is performed using a convex hull surrounding the feature </a:t>
            </a:r>
            <a:r>
              <a:rPr lang="en-US" dirty="0" smtClean="0"/>
              <a:t>points</a:t>
            </a:r>
          </a:p>
          <a:p>
            <a:r>
              <a:rPr lang="en-US" dirty="0"/>
              <a:t>Results in a 112x112 pixel image of the </a:t>
            </a:r>
            <a:r>
              <a:rPr lang="en-US" dirty="0" smtClean="0"/>
              <a:t>face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01/01/2019</a:t>
            </a:fld>
            <a:endParaRPr lang="it-IT" alt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12</a:t>
            </a:fld>
            <a:endParaRPr lang="it-IT" altLang="it-I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928" y="328654"/>
            <a:ext cx="3007876" cy="126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2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Appearance Features:</a:t>
            </a:r>
          </a:p>
          <a:p>
            <a:pPr lvl="1"/>
            <a:r>
              <a:rPr lang="en-US" dirty="0" smtClean="0"/>
              <a:t>12x12 block of 31 dimensional Histogram of Oriented Gradients are extracted.</a:t>
            </a:r>
          </a:p>
          <a:p>
            <a:pPr lvl="1"/>
            <a:r>
              <a:rPr lang="en-US" dirty="0" smtClean="0"/>
              <a:t>4464 dimensional vector for the face.</a:t>
            </a:r>
          </a:p>
          <a:p>
            <a:pPr lvl="1"/>
            <a:r>
              <a:rPr lang="en-US" dirty="0" smtClean="0"/>
              <a:t>PCA to get a vector of 1379 features.</a:t>
            </a:r>
          </a:p>
          <a:p>
            <a:r>
              <a:rPr lang="en-US" dirty="0" smtClean="0"/>
              <a:t>Geometry Features:</a:t>
            </a:r>
          </a:p>
          <a:p>
            <a:pPr lvl="1"/>
            <a:r>
              <a:rPr lang="en-US" dirty="0" smtClean="0"/>
              <a:t>Vector of dimension 227 from landmark locations and shape parameters</a:t>
            </a:r>
          </a:p>
          <a:p>
            <a:r>
              <a:rPr lang="en-US" dirty="0" smtClean="0"/>
              <a:t>Total of </a:t>
            </a:r>
            <a:r>
              <a:rPr lang="is-IS" dirty="0" smtClean="0"/>
              <a:t>﻿1606 features that define the face.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7453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Action Unit Classification and Regression.</a:t>
            </a:r>
          </a:p>
          <a:p>
            <a:pPr lvl="1"/>
            <a:r>
              <a:rPr lang="en-US" dirty="0" smtClean="0"/>
              <a:t>For AU </a:t>
            </a:r>
            <a:r>
              <a:rPr lang="en-US" i="1" dirty="0" smtClean="0"/>
              <a:t>occurrence</a:t>
            </a:r>
            <a:r>
              <a:rPr lang="en-US" dirty="0" smtClean="0"/>
              <a:t> detection Support Vector Machines.</a:t>
            </a:r>
          </a:p>
          <a:p>
            <a:pPr lvl="1"/>
            <a:r>
              <a:rPr lang="en-US" dirty="0" smtClean="0"/>
              <a:t>For AU </a:t>
            </a:r>
            <a:r>
              <a:rPr lang="en-US" i="1" dirty="0" smtClean="0"/>
              <a:t>intensity</a:t>
            </a:r>
            <a:r>
              <a:rPr lang="en-US" dirty="0" smtClean="0"/>
              <a:t> estimation Support Vector Regression.</a:t>
            </a:r>
          </a:p>
          <a:p>
            <a:r>
              <a:rPr lang="en-US" dirty="0" smtClean="0"/>
              <a:t>Linear Kernel in both cases.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9768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Trained on three dataset: ﻿DISFA, BP4D-Spontaneous and SEMAINE. </a:t>
            </a:r>
          </a:p>
          <a:p>
            <a:r>
              <a:rPr lang="en-US" dirty="0" smtClean="0"/>
              <a:t>Datasets consist of videos of people subject to emotion inducing tasks, with AUs annotated.</a:t>
            </a:r>
          </a:p>
          <a:p>
            <a:r>
              <a:rPr lang="en-US" dirty="0" smtClean="0"/>
              <a:t>﻿BP4D, SEMAINE and DISFA have three AUs in common: 2, 12, and 17.</a:t>
            </a:r>
          </a:p>
          <a:p>
            <a:r>
              <a:rPr lang="en-US" dirty="0" smtClean="0"/>
              <a:t>SEMAINE and DISFA share AUs 2, 12, 17, 25. </a:t>
            </a:r>
          </a:p>
          <a:p>
            <a:r>
              <a:rPr lang="en-US" dirty="0" smtClean="0"/>
              <a:t>BP4D and DISFA share AUs 1, 2, 4, 6, 12, 15, 17.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177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Can recognize the following AUs: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16</a:t>
            </a:fld>
            <a:endParaRPr lang="it-IT" alt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7" y="1806231"/>
            <a:ext cx="3187706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6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Real life trial videos. </a:t>
            </a:r>
            <a:r>
              <a:rPr lang="en-US" i="1" dirty="0" smtClean="0"/>
              <a:t>High stakes.</a:t>
            </a:r>
          </a:p>
          <a:p>
            <a:r>
              <a:rPr lang="en-US" dirty="0" smtClean="0"/>
              <a:t>121 videos.</a:t>
            </a:r>
          </a:p>
          <a:p>
            <a:pPr lvl="1"/>
            <a:r>
              <a:rPr lang="en-US" dirty="0" smtClean="0"/>
              <a:t>61 deceptive, 60 truthful.</a:t>
            </a:r>
          </a:p>
          <a:p>
            <a:r>
              <a:rPr lang="en-US" dirty="0" smtClean="0"/>
              <a:t>Defendant or witness can be clearly identified.</a:t>
            </a:r>
          </a:p>
          <a:p>
            <a:r>
              <a:rPr lang="en-US" dirty="0" smtClean="0"/>
              <a:t>Three outcomes to label the videos as deceptive or truthful.</a:t>
            </a:r>
          </a:p>
          <a:p>
            <a:pPr lvl="1"/>
            <a:r>
              <a:rPr lang="en-US" dirty="0" smtClean="0"/>
              <a:t>Guilty, Non-guilty, Exonerated (reversal of the sentence).</a:t>
            </a:r>
          </a:p>
          <a:p>
            <a:r>
              <a:rPr lang="en-US" dirty="0" smtClean="0"/>
              <a:t>Testimony were verified by police officers.</a:t>
            </a:r>
          </a:p>
          <a:p>
            <a:r>
              <a:rPr lang="en-US" dirty="0" smtClean="0"/>
              <a:t>Work on cutting and removing videos.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9099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Deception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Pre-processing of data:</a:t>
            </a:r>
          </a:p>
          <a:p>
            <a:pPr lvl="1"/>
            <a:r>
              <a:rPr lang="en-US" dirty="0"/>
              <a:t>Removal of all 0s rows</a:t>
            </a:r>
          </a:p>
          <a:p>
            <a:pPr lvl="1"/>
            <a:r>
              <a:rPr lang="en-US" dirty="0"/>
              <a:t>Presence Boolean 0 or 1</a:t>
            </a:r>
          </a:p>
          <a:p>
            <a:pPr lvl="1"/>
            <a:r>
              <a:rPr lang="en-US" dirty="0"/>
              <a:t>Intensity from 0 to 5</a:t>
            </a:r>
          </a:p>
          <a:p>
            <a:pPr lvl="1"/>
            <a:r>
              <a:rPr lang="en-US" dirty="0"/>
              <a:t>Three sets of data for analysis</a:t>
            </a:r>
          </a:p>
          <a:p>
            <a:pPr lvl="2"/>
            <a:r>
              <a:rPr lang="en-US" dirty="0"/>
              <a:t>Only presence</a:t>
            </a:r>
          </a:p>
          <a:p>
            <a:pPr lvl="2"/>
            <a:r>
              <a:rPr lang="en-US" dirty="0"/>
              <a:t>Only intensity</a:t>
            </a:r>
          </a:p>
          <a:p>
            <a:pPr lvl="2"/>
            <a:r>
              <a:rPr lang="en-US" dirty="0" smtClean="0"/>
              <a:t>Presence &amp; Intensity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18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016" y="4035035"/>
            <a:ext cx="5901668" cy="154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6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Deception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Data stats:</a:t>
            </a:r>
          </a:p>
          <a:p>
            <a:r>
              <a:rPr lang="en-US" dirty="0" smtClean="0"/>
              <a:t>~86.000 total frames</a:t>
            </a:r>
          </a:p>
          <a:p>
            <a:r>
              <a:rPr lang="en-US" dirty="0" smtClean="0"/>
              <a:t>~72.000 frames for train set</a:t>
            </a:r>
          </a:p>
          <a:p>
            <a:r>
              <a:rPr lang="en-US" dirty="0" smtClean="0"/>
              <a:t>~14.000 frame test set</a:t>
            </a:r>
          </a:p>
          <a:p>
            <a:r>
              <a:rPr lang="en-US" dirty="0" smtClean="0"/>
              <a:t>Person specific division due to overfitting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0778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3" y="476672"/>
            <a:ext cx="7559675" cy="504825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196752"/>
            <a:ext cx="7559675" cy="4535735"/>
          </a:xfrm>
        </p:spPr>
        <p:txBody>
          <a:bodyPr/>
          <a:lstStyle/>
          <a:p>
            <a:r>
              <a:rPr lang="en-US" dirty="0" smtClean="0"/>
              <a:t>Aim of the thesis</a:t>
            </a:r>
          </a:p>
          <a:p>
            <a:r>
              <a:rPr lang="en-US" dirty="0" smtClean="0"/>
              <a:t>Use cases</a:t>
            </a:r>
          </a:p>
          <a:p>
            <a:r>
              <a:rPr lang="en-US" dirty="0" smtClean="0"/>
              <a:t>System Architecture</a:t>
            </a:r>
          </a:p>
          <a:p>
            <a:r>
              <a:rPr lang="en-US" dirty="0" smtClean="0"/>
              <a:t>Experiments and Results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01/01/2019</a:t>
            </a:fld>
            <a:endParaRPr lang="it-IT" alt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it-IT" dirty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0281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Frequency </a:t>
            </a:r>
            <a:r>
              <a:rPr lang="en-US" dirty="0" smtClean="0"/>
              <a:t>analysis </a:t>
            </a:r>
            <a:r>
              <a:rPr lang="en-US" dirty="0"/>
              <a:t>of AU occurrences in the train </a:t>
            </a:r>
            <a:r>
              <a:rPr lang="en-US" dirty="0" smtClean="0"/>
              <a:t>set.</a:t>
            </a:r>
            <a:endParaRPr lang="en-US" dirty="0"/>
          </a:p>
          <a:p>
            <a:r>
              <a:rPr lang="en-US" dirty="0"/>
              <a:t>Significant differences for truthful and deceptive in:</a:t>
            </a:r>
          </a:p>
          <a:p>
            <a:pPr lvl="1"/>
            <a:r>
              <a:rPr lang="en-US" dirty="0"/>
              <a:t>AU04</a:t>
            </a:r>
          </a:p>
          <a:p>
            <a:pPr lvl="1"/>
            <a:r>
              <a:rPr lang="en-US" dirty="0"/>
              <a:t>AU05</a:t>
            </a:r>
          </a:p>
          <a:p>
            <a:pPr lvl="1"/>
            <a:r>
              <a:rPr lang="en-US" dirty="0"/>
              <a:t>AU07</a:t>
            </a:r>
          </a:p>
          <a:p>
            <a:pPr lvl="1"/>
            <a:r>
              <a:rPr lang="en-US" dirty="0"/>
              <a:t>AU12</a:t>
            </a:r>
          </a:p>
          <a:p>
            <a:pPr lvl="1"/>
            <a:r>
              <a:rPr lang="en-US" dirty="0"/>
              <a:t>AU14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20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564904"/>
            <a:ext cx="5170517" cy="319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3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Variable Importance using Random Forests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21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80" y="1988840"/>
            <a:ext cx="6724438" cy="340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</a:t>
            </a:r>
            <a:r>
              <a:rPr lang="en-US" dirty="0" smtClean="0"/>
              <a:t>Detection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Classification with Radial Basis SVM</a:t>
            </a:r>
          </a:p>
          <a:p>
            <a:r>
              <a:rPr lang="en-US" dirty="0"/>
              <a:t>72% accuracy on the test set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22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2636912"/>
            <a:ext cx="2625080" cy="261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6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Bigger dataset containing videos of better quality;</a:t>
            </a:r>
          </a:p>
          <a:p>
            <a:r>
              <a:rPr lang="en-US" dirty="0"/>
              <a:t>Temporal information for Action Units using </a:t>
            </a:r>
            <a:r>
              <a:rPr lang="en-US" dirty="0" smtClean="0"/>
              <a:t>LSTM;</a:t>
            </a:r>
            <a:endParaRPr lang="en-US" dirty="0"/>
          </a:p>
          <a:p>
            <a:r>
              <a:rPr lang="en-US" dirty="0"/>
              <a:t>Extend extraction to more than one </a:t>
            </a:r>
            <a:r>
              <a:rPr lang="en-US" dirty="0" smtClean="0"/>
              <a:t>person;</a:t>
            </a:r>
            <a:endParaRPr lang="en-US" dirty="0"/>
          </a:p>
          <a:p>
            <a:r>
              <a:rPr lang="en-US" dirty="0"/>
              <a:t>Analyze </a:t>
            </a:r>
            <a:r>
              <a:rPr lang="en-US" dirty="0" smtClean="0"/>
              <a:t>interactions;</a:t>
            </a:r>
            <a:endParaRPr lang="en-US" dirty="0"/>
          </a:p>
          <a:p>
            <a:r>
              <a:rPr lang="en-US" dirty="0"/>
              <a:t>Multimodal approach (thermal, body, </a:t>
            </a:r>
            <a:r>
              <a:rPr lang="en-US" dirty="0" smtClean="0"/>
              <a:t>words).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1368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24</a:t>
            </a:fld>
            <a:endParaRPr lang="it-IT" altLang="it-IT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0" y="2636912"/>
            <a:ext cx="9144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4000" dirty="0" smtClean="0"/>
              <a:t>Thank 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9938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25</a:t>
            </a:fld>
            <a:endParaRPr lang="it-IT" altLang="it-IT"/>
          </a:p>
        </p:txBody>
      </p:sp>
      <p:pic>
        <p:nvPicPr>
          <p:cNvPr id="1028" name="Picture 4" descr="Image result for questions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40768"/>
            <a:ext cx="5703239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6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of the 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b="1" dirty="0" smtClean="0"/>
              <a:t>Goal:</a:t>
            </a:r>
            <a:r>
              <a:rPr lang="en-US" dirty="0" smtClean="0"/>
              <a:t> understand if it’s possible to classify videos containing truthful or deceptive statements.</a:t>
            </a:r>
          </a:p>
          <a:p>
            <a:pPr lvl="1"/>
            <a:r>
              <a:rPr lang="en-US" dirty="0" smtClean="0"/>
              <a:t>In particular by performing the analysis of facial muscle movements.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3</a:t>
            </a:fld>
            <a:endParaRPr lang="it-IT" altLang="it-IT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852936"/>
            <a:ext cx="5788953" cy="258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3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Security checks (airport, train stations…);</a:t>
            </a:r>
          </a:p>
          <a:p>
            <a:r>
              <a:rPr lang="en-US" dirty="0" smtClean="0"/>
              <a:t>Interviews;</a:t>
            </a:r>
          </a:p>
          <a:p>
            <a:r>
              <a:rPr lang="en-US" dirty="0" smtClean="0"/>
              <a:t>Police interrogation;</a:t>
            </a:r>
          </a:p>
          <a:p>
            <a:r>
              <a:rPr lang="en-US" dirty="0" smtClean="0"/>
              <a:t>Speech analysis (political).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4</a:t>
            </a:fld>
            <a:endParaRPr lang="it-IT" altLang="it-IT"/>
          </a:p>
        </p:txBody>
      </p:sp>
      <p:pic>
        <p:nvPicPr>
          <p:cNvPr id="2050" name="Picture 2" descr="Image result for surveill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07" y="3140968"/>
            <a:ext cx="4253086" cy="255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94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ways to detect 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Psychological</a:t>
            </a:r>
          </a:p>
          <a:p>
            <a:pPr lvl="1"/>
            <a:r>
              <a:rPr lang="en-US" dirty="0" smtClean="0"/>
              <a:t>Body language, micro-expressions, eye position;</a:t>
            </a:r>
          </a:p>
          <a:p>
            <a:r>
              <a:rPr lang="en-US" dirty="0" smtClean="0"/>
              <a:t>Speech analysis</a:t>
            </a:r>
          </a:p>
          <a:p>
            <a:pPr lvl="1"/>
            <a:r>
              <a:rPr lang="en-US" dirty="0" smtClean="0"/>
              <a:t>Speed, patterns, choice of words;</a:t>
            </a:r>
          </a:p>
          <a:p>
            <a:r>
              <a:rPr lang="en-US" dirty="0" smtClean="0"/>
              <a:t>Neuroscience</a:t>
            </a:r>
          </a:p>
          <a:p>
            <a:pPr lvl="1"/>
            <a:r>
              <a:rPr lang="en-US" dirty="0" smtClean="0"/>
              <a:t>EEG, fMRI;</a:t>
            </a:r>
          </a:p>
          <a:p>
            <a:r>
              <a:rPr lang="en-US" dirty="0" smtClean="0"/>
              <a:t>Thermal Imaging</a:t>
            </a:r>
          </a:p>
          <a:p>
            <a:r>
              <a:rPr lang="en-US" dirty="0" smtClean="0"/>
              <a:t>Polygraph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5</a:t>
            </a:fld>
            <a:endParaRPr lang="it-IT" alt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1" y="2898275"/>
            <a:ext cx="4343400" cy="272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3816027" cy="4385568"/>
          </a:xfrm>
        </p:spPr>
        <p:txBody>
          <a:bodyPr/>
          <a:lstStyle/>
          <a:p>
            <a:r>
              <a:rPr lang="en-US" dirty="0" smtClean="0"/>
              <a:t>Action Units (AU) are a contraction or relaxation of one or more muscles.</a:t>
            </a:r>
          </a:p>
          <a:p>
            <a:r>
              <a:rPr lang="en-US" dirty="0" smtClean="0"/>
              <a:t>AUs can be used to codify emotions through the muscles involved and the intensity of the movements.</a:t>
            </a:r>
          </a:p>
          <a:p>
            <a:r>
              <a:rPr lang="en-US" dirty="0" smtClean="0"/>
              <a:t>Facial Action Coding System manual</a:t>
            </a:r>
            <a:br>
              <a:rPr lang="en-US" dirty="0" smtClean="0"/>
            </a:br>
            <a:r>
              <a:rPr lang="en-US" dirty="0" smtClean="0"/>
              <a:t>for such classification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6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153486"/>
            <a:ext cx="4113702" cy="224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5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Decompose truthful and deceptive statements into Action Units.</a:t>
            </a:r>
          </a:p>
          <a:p>
            <a:r>
              <a:rPr lang="en-US" dirty="0" smtClean="0"/>
              <a:t>Truthful and deceptive statements should present different Action Units combinations and frequency.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492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Input Video;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Face Detection;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Landmark Detection;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Feature Extraction;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AU Recognition;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SVM Classification;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8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095320"/>
            <a:ext cx="6848302" cy="1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9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9</a:t>
            </a:fld>
            <a:endParaRPr lang="it-IT" altLang="it-IT"/>
          </a:p>
        </p:txBody>
      </p:sp>
      <p:pic>
        <p:nvPicPr>
          <p:cNvPr id="8" name="Immagine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89" y="1203325"/>
            <a:ext cx="6545523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3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Marco:Applications:Microsoft Office 2004:Modelli:Modelli personali:la sapienza.pot</Template>
  <TotalTime>10344</TotalTime>
  <Words>1023</Words>
  <Application>Microsoft Office PowerPoint</Application>
  <PresentationFormat>On-screen Show (4:3)</PresentationFormat>
  <Paragraphs>237</Paragraphs>
  <Slides>25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ＭＳ Ｐゴシック</vt:lpstr>
      <vt:lpstr>Arial</vt:lpstr>
      <vt:lpstr>la sapienza</vt:lpstr>
      <vt:lpstr>Deception Detection using Facial Action Units</vt:lpstr>
      <vt:lpstr>Outline</vt:lpstr>
      <vt:lpstr>Aim of the thesis</vt:lpstr>
      <vt:lpstr>Use cases</vt:lpstr>
      <vt:lpstr>Different ways to detect lies</vt:lpstr>
      <vt:lpstr>Action Units</vt:lpstr>
      <vt:lpstr>Idea</vt:lpstr>
      <vt:lpstr>Architecture</vt:lpstr>
      <vt:lpstr>Architecture</vt:lpstr>
      <vt:lpstr>Facial Landmark Detection</vt:lpstr>
      <vt:lpstr>Facial Landmark Detection</vt:lpstr>
      <vt:lpstr>Feature Extraction</vt:lpstr>
      <vt:lpstr>Feature Extraction</vt:lpstr>
      <vt:lpstr>Action Unit Detection</vt:lpstr>
      <vt:lpstr>Action Unit Detection</vt:lpstr>
      <vt:lpstr>Action Unit Detection</vt:lpstr>
      <vt:lpstr>Video Dataset</vt:lpstr>
      <vt:lpstr>Deception Detection</vt:lpstr>
      <vt:lpstr>Deception Detection</vt:lpstr>
      <vt:lpstr>Deception Detection</vt:lpstr>
      <vt:lpstr>Deception Detection</vt:lpstr>
      <vt:lpstr>Deception Detection Results</vt:lpstr>
      <vt:lpstr>Future Work</vt:lpstr>
      <vt:lpstr>PowerPoint Presentation</vt:lpstr>
      <vt:lpstr>Questions?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AscaL</cp:lastModifiedBy>
  <cp:revision>165</cp:revision>
  <dcterms:created xsi:type="dcterms:W3CDTF">2006-11-20T16:13:10Z</dcterms:created>
  <dcterms:modified xsi:type="dcterms:W3CDTF">2019-01-01T02:53:10Z</dcterms:modified>
  <cp:category/>
</cp:coreProperties>
</file>