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9" r:id="rId11"/>
    <p:sldId id="266" r:id="rId12"/>
    <p:sldId id="267" r:id="rId13"/>
    <p:sldId id="270" r:id="rId14"/>
    <p:sldId id="271" r:id="rId15"/>
    <p:sldId id="276" r:id="rId16"/>
    <p:sldId id="277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caL" initials="A" lastIdx="4" clrIdx="0">
    <p:extLst>
      <p:ext uri="{19B8F6BF-5375-455C-9EA6-DF929625EA0E}">
        <p15:presenceInfo xmlns:p15="http://schemas.microsoft.com/office/powerpoint/2012/main" userId="Asc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8T16:52:51.052" idx="3">
    <p:pos x="3189" y="2770"/>
    <p:text>Search Online https://www.wikiwand.com/en/Procrustes_analysis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8T17:08:50.857" idx="4">
    <p:pos x="1110" y="2482"/>
    <p:text>Is this useful?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DDC5-0E4A-4641-A748-4FB7315C8DE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0F3DD-5661-4988-92C0-46E53DF4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0F3DD-5661-4988-92C0-46E53DF49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1C63-F475-4904-B730-D2EF70A0C3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Deception Detection using Facial Action Units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5413"/>
            <a:ext cx="9144000" cy="1655762"/>
          </a:xfrm>
        </p:spPr>
        <p:txBody>
          <a:bodyPr/>
          <a:lstStyle/>
          <a:p>
            <a:r>
              <a:rPr lang="en-US" dirty="0" smtClean="0"/>
              <a:t>Emanuele </a:t>
            </a:r>
            <a:r>
              <a:rPr lang="en-US" dirty="0" err="1" smtClean="0"/>
              <a:t>Orfanelli</a:t>
            </a:r>
            <a:r>
              <a:rPr lang="en-US" dirty="0"/>
              <a:t> </a:t>
            </a:r>
            <a:r>
              <a:rPr lang="en-US" dirty="0" smtClean="0"/>
              <a:t>– Sapienza – </a:t>
            </a:r>
            <a:r>
              <a:rPr lang="en-US" dirty="0" err="1" smtClean="0"/>
              <a:t>Laurea</a:t>
            </a:r>
            <a:r>
              <a:rPr lang="en-US" dirty="0" smtClean="0"/>
              <a:t> </a:t>
            </a:r>
            <a:r>
              <a:rPr lang="en-US" dirty="0" err="1" smtClean="0"/>
              <a:t>Magistrale</a:t>
            </a:r>
            <a:r>
              <a:rPr lang="en-US" dirty="0" smtClean="0"/>
              <a:t> in </a:t>
            </a:r>
            <a:r>
              <a:rPr lang="en-US" dirty="0" err="1" smtClean="0"/>
              <a:t>Informatica</a:t>
            </a:r>
            <a:r>
              <a:rPr lang="en-US" dirty="0" smtClean="0"/>
              <a:t> AA. 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on three </a:t>
            </a:r>
            <a:r>
              <a:rPr lang="en-US" dirty="0"/>
              <a:t>dataset: ﻿</a:t>
            </a:r>
            <a:r>
              <a:rPr lang="en-US" dirty="0" smtClean="0"/>
              <a:t>DISFA, BP4D-Spontaneous and SEMAINE. </a:t>
            </a:r>
          </a:p>
          <a:p>
            <a:r>
              <a:rPr lang="en-US" dirty="0" smtClean="0"/>
              <a:t>Datasets consist </a:t>
            </a:r>
            <a:r>
              <a:rPr lang="en-US" dirty="0"/>
              <a:t>of videos of people subject to emotion inducing tasks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﻿BP4D, SEMAINE and DISFA have three AUs in </a:t>
            </a:r>
            <a:r>
              <a:rPr lang="en-US" dirty="0" smtClean="0"/>
              <a:t>common: 2</a:t>
            </a:r>
            <a:r>
              <a:rPr lang="en-US" dirty="0"/>
              <a:t>, 12, and </a:t>
            </a:r>
            <a:r>
              <a:rPr lang="en-US" dirty="0" smtClean="0"/>
              <a:t>17.</a:t>
            </a:r>
          </a:p>
          <a:p>
            <a:r>
              <a:rPr lang="en-US" dirty="0" smtClean="0"/>
              <a:t>SEMAINE </a:t>
            </a:r>
            <a:r>
              <a:rPr lang="en-US" dirty="0"/>
              <a:t>and DISFA share AUs 2, 12, 17, 25. </a:t>
            </a:r>
          </a:p>
          <a:p>
            <a:r>
              <a:rPr lang="en-US" dirty="0" smtClean="0"/>
              <a:t>BP4D </a:t>
            </a:r>
            <a:r>
              <a:rPr lang="en-US" dirty="0"/>
              <a:t>and DISFA share AUs 1, 2, 4, 6, 12, 15, 17.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13" y="1755081"/>
            <a:ext cx="3311034" cy="39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Appearance Features: Histogram of Oriented Gradients.</a:t>
            </a:r>
          </a:p>
          <a:p>
            <a:pPr lvl="1"/>
            <a:r>
              <a:rPr lang="en-US" dirty="0" smtClean="0"/>
              <a:t>Geometry Features: Landmark Location and Shape parameters.</a:t>
            </a:r>
          </a:p>
          <a:p>
            <a:r>
              <a:rPr lang="en-US" dirty="0" smtClean="0"/>
              <a:t>Alignment and Masking</a:t>
            </a:r>
          </a:p>
          <a:p>
            <a:pPr lvl="1"/>
            <a:r>
              <a:rPr lang="en-US" dirty="0" smtClean="0"/>
              <a:t>Need for a mapping to a common reference frame.</a:t>
            </a:r>
          </a:p>
          <a:p>
            <a:pPr lvl="1"/>
            <a:r>
              <a:rPr lang="en-US" dirty="0"/>
              <a:t>﻿</a:t>
            </a:r>
            <a:r>
              <a:rPr lang="en-US" dirty="0" smtClean="0"/>
              <a:t>Similarity </a:t>
            </a:r>
            <a:r>
              <a:rPr lang="en-US" dirty="0"/>
              <a:t>transform from the currently detected landmarks to a representation of frontal landmarks from a neutral </a:t>
            </a:r>
            <a:r>
              <a:rPr lang="en-US" dirty="0" smtClean="0"/>
              <a:t>expression</a:t>
            </a:r>
          </a:p>
          <a:p>
            <a:pPr lvl="1"/>
            <a:r>
              <a:rPr lang="en-US" dirty="0"/>
              <a:t>Procrustes superimposition </a:t>
            </a:r>
            <a:r>
              <a:rPr lang="en-US" dirty="0" smtClean="0"/>
              <a:t>that minimized </a:t>
            </a:r>
            <a:r>
              <a:rPr lang="en-US" dirty="0"/>
              <a:t>the mean square error between aligned pixels </a:t>
            </a:r>
            <a:endParaRPr lang="en-US" dirty="0" smtClean="0"/>
          </a:p>
          <a:p>
            <a:pPr lvl="1"/>
            <a:r>
              <a:rPr lang="en-US" dirty="0"/>
              <a:t>﻿</a:t>
            </a:r>
            <a:r>
              <a:rPr lang="en-US" dirty="0" smtClean="0"/>
              <a:t>Masking is performed </a:t>
            </a:r>
            <a:r>
              <a:rPr lang="en-US" dirty="0"/>
              <a:t>using a convex hull surrounding the feature points</a:t>
            </a:r>
            <a:endParaRPr lang="en-US" dirty="0" smtClean="0"/>
          </a:p>
          <a:p>
            <a:r>
              <a:rPr lang="en-US" dirty="0" smtClean="0"/>
              <a:t>Results in a 112x112 pixel image of the 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24" y="5048087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4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Unit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Appearance Features</a:t>
            </a:r>
          </a:p>
          <a:p>
            <a:pPr lvl="1"/>
            <a:r>
              <a:rPr lang="en-US" dirty="0" smtClean="0"/>
              <a:t>12x12 </a:t>
            </a:r>
            <a:r>
              <a:rPr lang="en-US" dirty="0"/>
              <a:t>block of 31 dimensional Histogram of Oriented </a:t>
            </a:r>
            <a:r>
              <a:rPr lang="en-US" dirty="0" smtClean="0"/>
              <a:t>Gradients </a:t>
            </a:r>
            <a:r>
              <a:rPr lang="en-US" dirty="0"/>
              <a:t>are </a:t>
            </a:r>
            <a:r>
              <a:rPr lang="en-US" dirty="0" smtClean="0"/>
              <a:t>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</a:t>
            </a:r>
          </a:p>
          <a:p>
            <a:r>
              <a:rPr lang="en-US" dirty="0" smtClean="0"/>
              <a:t>Total of </a:t>
            </a:r>
            <a:r>
              <a:rPr lang="is-IS" dirty="0"/>
              <a:t>﻿</a:t>
            </a:r>
            <a:r>
              <a:rPr lang="is-IS" dirty="0" smtClean="0"/>
              <a:t>1606 features that define the 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Unit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Unit Classification and Regression.</a:t>
            </a:r>
          </a:p>
          <a:p>
            <a:r>
              <a:rPr lang="en-US" dirty="0"/>
              <a:t>For AU </a:t>
            </a:r>
            <a:r>
              <a:rPr lang="en-US" i="1" dirty="0" smtClean="0"/>
              <a:t>occurrence</a:t>
            </a:r>
            <a:r>
              <a:rPr lang="en-US" dirty="0" smtClean="0"/>
              <a:t> detection Support Vector Machines.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AU </a:t>
            </a:r>
            <a:r>
              <a:rPr lang="en-US" i="1" dirty="0"/>
              <a:t>intensity</a:t>
            </a:r>
            <a:r>
              <a:rPr lang="en-US" dirty="0"/>
              <a:t> </a:t>
            </a:r>
            <a:r>
              <a:rPr lang="en-US" dirty="0" smtClean="0"/>
              <a:t>estimation Support </a:t>
            </a:r>
            <a:r>
              <a:rPr lang="en-US" dirty="0"/>
              <a:t>Vector </a:t>
            </a:r>
            <a:r>
              <a:rPr lang="en-US" dirty="0" smtClean="0"/>
              <a:t>Regression.</a:t>
            </a:r>
          </a:p>
          <a:p>
            <a:r>
              <a:rPr lang="en-US" dirty="0" smtClean="0"/>
              <a:t>Linear Kernel in both cases.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1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 of data:</a:t>
            </a:r>
          </a:p>
          <a:p>
            <a:pPr lvl="1"/>
            <a:r>
              <a:rPr lang="en-US" dirty="0" smtClean="0"/>
              <a:t>Removal of all 0s rows</a:t>
            </a:r>
          </a:p>
          <a:p>
            <a:pPr lvl="1"/>
            <a:r>
              <a:rPr lang="en-US" dirty="0" smtClean="0"/>
              <a:t>Presence Boolean 0 or 1</a:t>
            </a:r>
          </a:p>
          <a:p>
            <a:pPr lvl="1"/>
            <a:r>
              <a:rPr lang="en-US" dirty="0" smtClean="0"/>
              <a:t>Intensity from 0 to 5</a:t>
            </a:r>
          </a:p>
          <a:p>
            <a:pPr lvl="1"/>
            <a:r>
              <a:rPr lang="en-US" dirty="0" smtClean="0"/>
              <a:t>Three sets of data for analysis</a:t>
            </a:r>
          </a:p>
          <a:p>
            <a:pPr lvl="2"/>
            <a:r>
              <a:rPr lang="en-US" dirty="0" smtClean="0"/>
              <a:t>Only presence</a:t>
            </a:r>
          </a:p>
          <a:p>
            <a:pPr lvl="2"/>
            <a:r>
              <a:rPr lang="en-US" dirty="0" smtClean="0"/>
              <a:t>Only intensity</a:t>
            </a:r>
          </a:p>
          <a:p>
            <a:pPr lvl="2"/>
            <a:r>
              <a:rPr lang="en-US" dirty="0" smtClean="0"/>
              <a:t>Together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71" y="2328367"/>
            <a:ext cx="6402364" cy="16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3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Analysis of AU occurrences in the train set</a:t>
            </a:r>
          </a:p>
          <a:p>
            <a:r>
              <a:rPr lang="en-US" dirty="0" smtClean="0"/>
              <a:t>Significant differences for truthful and deceptive in:</a:t>
            </a:r>
          </a:p>
          <a:p>
            <a:pPr lvl="1"/>
            <a:r>
              <a:rPr lang="en-US" dirty="0" smtClean="0"/>
              <a:t>AU04</a:t>
            </a:r>
          </a:p>
          <a:p>
            <a:pPr lvl="1"/>
            <a:r>
              <a:rPr lang="en-US" dirty="0" smtClean="0"/>
              <a:t>AU05</a:t>
            </a:r>
          </a:p>
          <a:p>
            <a:pPr lvl="1"/>
            <a:r>
              <a:rPr lang="en-US" dirty="0" smtClean="0"/>
              <a:t>AU07</a:t>
            </a:r>
          </a:p>
          <a:p>
            <a:pPr lvl="1"/>
            <a:r>
              <a:rPr lang="en-US" dirty="0" smtClean="0"/>
              <a:t>AU12</a:t>
            </a:r>
          </a:p>
          <a:p>
            <a:pPr lvl="1"/>
            <a:r>
              <a:rPr lang="en-US" dirty="0" smtClean="0"/>
              <a:t>AU14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7" y="2867746"/>
            <a:ext cx="5170517" cy="3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Importance using Random Forests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6866"/>
            <a:ext cx="5870171" cy="29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with Radial Basis SVM</a:t>
            </a:r>
          </a:p>
          <a:p>
            <a:r>
              <a:rPr lang="en-US" dirty="0" smtClean="0"/>
              <a:t>72% accuracy on the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5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6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Bigger dataset containing videos of better quality;</a:t>
            </a:r>
          </a:p>
          <a:p>
            <a:r>
              <a:rPr lang="en-US" dirty="0" smtClean="0"/>
              <a:t>Temporal information for Action Units using LSTM</a:t>
            </a:r>
          </a:p>
          <a:p>
            <a:r>
              <a:rPr lang="en-US" dirty="0" smtClean="0"/>
              <a:t>Extend extraction to more than one person</a:t>
            </a:r>
          </a:p>
          <a:p>
            <a:r>
              <a:rPr lang="en-US" dirty="0" smtClean="0"/>
              <a:t>Analyze interactions</a:t>
            </a:r>
          </a:p>
          <a:p>
            <a:r>
              <a:rPr lang="en-US" dirty="0" smtClean="0"/>
              <a:t>Multimodal approach (thermal, body</a:t>
            </a:r>
            <a:r>
              <a:rPr lang="en-US" smtClean="0"/>
              <a:t>, words)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5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69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Deception Detection</a:t>
            </a:r>
          </a:p>
          <a:p>
            <a:r>
              <a:rPr lang="en-US" dirty="0" smtClean="0"/>
              <a:t>Many ways to detect lies</a:t>
            </a:r>
          </a:p>
          <a:p>
            <a:r>
              <a:rPr lang="en-US" dirty="0" smtClean="0"/>
              <a:t>FACS </a:t>
            </a:r>
          </a:p>
          <a:p>
            <a:r>
              <a:rPr lang="en-US" dirty="0" smtClean="0"/>
              <a:t>AUs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Facial Landmarks</a:t>
            </a:r>
          </a:p>
          <a:p>
            <a:r>
              <a:rPr lang="en-US" dirty="0" smtClean="0"/>
              <a:t>Extraction of Features</a:t>
            </a:r>
          </a:p>
          <a:p>
            <a:r>
              <a:rPr lang="en-US" dirty="0" smtClean="0"/>
              <a:t>Action Unit presence/intensity</a:t>
            </a:r>
          </a:p>
          <a:p>
            <a:r>
              <a:rPr lang="en-US" dirty="0" smtClean="0"/>
              <a:t>SVC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Thanks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recognize lies from truths?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72" y="2548814"/>
            <a:ext cx="6511992" cy="29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9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Psychology</a:t>
            </a:r>
          </a:p>
          <a:p>
            <a:pPr lvl="1"/>
            <a:r>
              <a:rPr lang="en-US" dirty="0" smtClean="0"/>
              <a:t>Body language, micro-expressions, eye position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words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</a:t>
            </a:r>
          </a:p>
          <a:p>
            <a:r>
              <a:rPr lang="en-US" dirty="0" smtClean="0"/>
              <a:t>Thermal Imaging</a:t>
            </a:r>
          </a:p>
          <a:p>
            <a:r>
              <a:rPr lang="en-US" dirty="0" smtClean="0"/>
              <a:t>More….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20" y="365125"/>
            <a:ext cx="1424479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Units (AU) are a contraction or relaxation of one or more muscles.</a:t>
            </a:r>
          </a:p>
          <a:p>
            <a:r>
              <a:rPr lang="en-US" dirty="0" smtClean="0"/>
              <a:t>AUs can be used to codify emotions through the muscles involved and the intensity of the movement.</a:t>
            </a:r>
          </a:p>
          <a:p>
            <a:r>
              <a:rPr lang="en-US" dirty="0" smtClean="0"/>
              <a:t>Facial Action Coding System manual</a:t>
            </a:r>
            <a:br>
              <a:rPr lang="en-US" dirty="0" smtClean="0"/>
            </a:br>
            <a:r>
              <a:rPr lang="en-US" dirty="0" smtClean="0"/>
              <a:t>for such classification.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69" y="3573953"/>
            <a:ext cx="4774031" cy="26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Action Coding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Codify all AUs into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Video</a:t>
            </a:r>
          </a:p>
          <a:p>
            <a:r>
              <a:rPr lang="en-US" dirty="0" smtClean="0"/>
              <a:t>Face Detection</a:t>
            </a:r>
          </a:p>
          <a:p>
            <a:r>
              <a:rPr lang="en-US" dirty="0" smtClean="0"/>
              <a:t>Landmark Detection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AU Recognition</a:t>
            </a:r>
          </a:p>
          <a:p>
            <a:r>
              <a:rPr lang="en-US" dirty="0" smtClean="0"/>
              <a:t>SVM Classification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98" y="1690688"/>
            <a:ext cx="6848302" cy="1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deceptive.</a:t>
            </a:r>
          </a:p>
          <a:p>
            <a:pPr lvl="1"/>
            <a:r>
              <a:rPr lang="en-US" dirty="0" smtClean="0"/>
              <a:t>60 truthful.</a:t>
            </a:r>
          </a:p>
          <a:p>
            <a:r>
              <a:rPr lang="en-US" dirty="0" smtClean="0"/>
              <a:t>Defendant </a:t>
            </a:r>
            <a:r>
              <a:rPr lang="en-US" dirty="0"/>
              <a:t>or witness </a:t>
            </a:r>
            <a:r>
              <a:rPr lang="en-US" dirty="0" smtClean="0"/>
              <a:t>can </a:t>
            </a:r>
            <a:r>
              <a:rPr lang="en-US" dirty="0"/>
              <a:t>be clearly </a:t>
            </a:r>
            <a:r>
              <a:rPr lang="en-US" dirty="0" smtClean="0"/>
              <a:t>identified.</a:t>
            </a:r>
          </a:p>
          <a:p>
            <a:r>
              <a:rPr lang="en-US" dirty="0" smtClean="0"/>
              <a:t>Three </a:t>
            </a:r>
            <a:r>
              <a:rPr lang="en-US" dirty="0"/>
              <a:t>outcomes </a:t>
            </a:r>
            <a:r>
              <a:rPr lang="en-US" dirty="0" smtClean="0"/>
              <a:t>to </a:t>
            </a:r>
            <a:r>
              <a:rPr lang="en-US" dirty="0"/>
              <a:t>label the videos as deceptive or </a:t>
            </a:r>
            <a:r>
              <a:rPr lang="en-US" dirty="0" smtClean="0"/>
              <a:t>truthful.</a:t>
            </a:r>
          </a:p>
          <a:p>
            <a:pPr lvl="1"/>
            <a:r>
              <a:rPr lang="en-US" dirty="0" smtClean="0"/>
              <a:t>Guilty.</a:t>
            </a:r>
          </a:p>
          <a:p>
            <a:pPr lvl="1"/>
            <a:r>
              <a:rPr lang="en-US" dirty="0" smtClean="0"/>
              <a:t>Non-guilty.</a:t>
            </a:r>
          </a:p>
          <a:p>
            <a:pPr lvl="1"/>
            <a:r>
              <a:rPr lang="en-US" dirty="0" smtClean="0"/>
              <a:t>Exonerated (reversal of the sentence).</a:t>
            </a:r>
          </a:p>
          <a:p>
            <a:r>
              <a:rPr lang="en-US" dirty="0" smtClean="0"/>
              <a:t>Testimony were verified by police officers.</a:t>
            </a:r>
          </a:p>
          <a:p>
            <a:r>
              <a:rPr lang="en-US" dirty="0" smtClean="0"/>
              <a:t>Work on cutting and removing videos.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27" y="4348163"/>
            <a:ext cx="39313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Phases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 </a:t>
            </a:r>
          </a:p>
          <a:p>
            <a:r>
              <a:rPr lang="en-US" dirty="0" smtClean="0"/>
              <a:t>Convolutional Experts </a:t>
            </a:r>
            <a:r>
              <a:rPr lang="en-US" dirty="0"/>
              <a:t>Constrained Local Model (CE-CLM) </a:t>
            </a:r>
            <a:endParaRPr lang="en-US" dirty="0" smtClean="0"/>
          </a:p>
          <a:p>
            <a:pPr lvl="1"/>
            <a:r>
              <a:rPr lang="en-US" dirty="0" smtClean="0"/>
              <a:t>Convolutional </a:t>
            </a:r>
            <a:r>
              <a:rPr lang="en-US" dirty="0"/>
              <a:t>Experts Network</a:t>
            </a:r>
            <a:r>
              <a:rPr lang="en-US" dirty="0" smtClean="0"/>
              <a:t> as local detector</a:t>
            </a:r>
          </a:p>
          <a:p>
            <a:pPr lvl="2"/>
            <a:r>
              <a:rPr lang="en-US" dirty="0" smtClean="0"/>
              <a:t>Computes </a:t>
            </a:r>
            <a:r>
              <a:rPr lang="en-US" dirty="0"/>
              <a:t>a response map </a:t>
            </a:r>
            <a:r>
              <a:rPr lang="en-US" dirty="0" smtClean="0"/>
              <a:t>to </a:t>
            </a:r>
            <a:r>
              <a:rPr lang="en-US" dirty="0"/>
              <a:t>accurately localize individual landmarks by evaluating the landmark alignment probability at individual pixel locations. </a:t>
            </a:r>
            <a:endParaRPr lang="en-US" dirty="0" smtClean="0"/>
          </a:p>
          <a:p>
            <a:pPr lvl="2"/>
            <a:r>
              <a:rPr lang="en-US" dirty="0" smtClean="0"/>
              <a:t>Individual landmark </a:t>
            </a:r>
            <a:r>
              <a:rPr lang="en-US" dirty="0"/>
              <a:t>alignment is estimated independently of the </a:t>
            </a:r>
            <a:r>
              <a:rPr lang="en-US" dirty="0" smtClean="0"/>
              <a:t>pos</a:t>
            </a:r>
            <a:r>
              <a:rPr lang="en-US" dirty="0"/>
              <a:t>i</a:t>
            </a:r>
            <a:r>
              <a:rPr lang="en-US" dirty="0" smtClean="0"/>
              <a:t>tion </a:t>
            </a:r>
            <a:r>
              <a:rPr lang="en-US" dirty="0"/>
              <a:t>of other landmarks. </a:t>
            </a:r>
            <a:endParaRPr lang="en-US" dirty="0" smtClean="0"/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/>
              <a:t>During the parameter update, the positions of all landmarks are updated jointly and penalized for misaligned landmarks and irregular shapes using a point distribution model </a:t>
            </a:r>
            <a:endParaRPr lang="en-US" dirty="0" smtClean="0"/>
          </a:p>
          <a:p>
            <a:pPr lvl="2"/>
            <a:r>
              <a:rPr lang="en-US" dirty="0" smtClean="0"/>
              <a:t>Control </a:t>
            </a:r>
            <a:r>
              <a:rPr lang="en-US" dirty="0"/>
              <a:t>the landmark locations and to regularize the </a:t>
            </a:r>
            <a:r>
              <a:rPr lang="en-US" dirty="0" smtClean="0"/>
              <a:t>shape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49" y="500649"/>
            <a:ext cx="3801109" cy="13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11387</TotalTime>
  <Words>508</Words>
  <Application>Microsoft Office PowerPoint</Application>
  <PresentationFormat>Widescreen</PresentationFormat>
  <Paragraphs>123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Deception Detection using Facial Action Units</vt:lpstr>
      <vt:lpstr>Introduction</vt:lpstr>
      <vt:lpstr>What is our goal?</vt:lpstr>
      <vt:lpstr>There are many ways to detect lies</vt:lpstr>
      <vt:lpstr>Action Units</vt:lpstr>
      <vt:lpstr>Facial Action Coding System</vt:lpstr>
      <vt:lpstr>Architecture</vt:lpstr>
      <vt:lpstr>Video Dataset</vt:lpstr>
      <vt:lpstr>Facial Landmark Detection</vt:lpstr>
      <vt:lpstr>Action Unit Detection</vt:lpstr>
      <vt:lpstr>Action Unit Detection</vt:lpstr>
      <vt:lpstr>Action Unit Detection</vt:lpstr>
      <vt:lpstr>Action Unit Detection</vt:lpstr>
      <vt:lpstr>Deception Detection</vt:lpstr>
      <vt:lpstr>Deception Detection</vt:lpstr>
      <vt:lpstr>Deception Detection</vt:lpstr>
      <vt:lpstr>Deception Detection</vt:lpstr>
      <vt:lpstr>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 Detection using Facial Action Units</dc:title>
  <dc:creator>Windows User</dc:creator>
  <cp:lastModifiedBy>AscaL</cp:lastModifiedBy>
  <cp:revision>59</cp:revision>
  <dcterms:created xsi:type="dcterms:W3CDTF">2018-12-08T16:51:10Z</dcterms:created>
  <dcterms:modified xsi:type="dcterms:W3CDTF">2018-12-29T23:05:48Z</dcterms:modified>
</cp:coreProperties>
</file>