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312" r:id="rId10"/>
    <p:sldId id="300" r:id="rId11"/>
    <p:sldId id="301" r:id="rId12"/>
    <p:sldId id="302" r:id="rId13"/>
    <p:sldId id="303" r:id="rId14"/>
    <p:sldId id="295" r:id="rId15"/>
    <p:sldId id="293" r:id="rId16"/>
    <p:sldId id="291" r:id="rId17"/>
    <p:sldId id="306" r:id="rId18"/>
    <p:sldId id="304" r:id="rId19"/>
    <p:sldId id="305" r:id="rId20"/>
    <p:sldId id="314" r:id="rId21"/>
    <p:sldId id="296" r:id="rId22"/>
    <p:sldId id="297" r:id="rId23"/>
    <p:sldId id="298" r:id="rId24"/>
    <p:sldId id="311" r:id="rId25"/>
    <p:sldId id="310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78365" autoAdjust="0"/>
  </p:normalViewPr>
  <p:slideViewPr>
    <p:cSldViewPr>
      <p:cViewPr varScale="1">
        <p:scale>
          <a:sx n="98" d="100"/>
          <a:sy n="98" d="100"/>
        </p:scale>
        <p:origin x="2600" y="1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it-IT" dirty="0" smtClean="0"/>
              <a:t>Ho collaborato con il lab</a:t>
            </a:r>
            <a:r>
              <a:rPr lang="it-IT" altLang="it-IT" baseline="0" dirty="0" smtClean="0"/>
              <a:t> di </a:t>
            </a:r>
            <a:r>
              <a:rPr lang="it-IT" altLang="it-IT" baseline="0" dirty="0" err="1" smtClean="0"/>
              <a:t>comp</a:t>
            </a:r>
            <a:r>
              <a:rPr lang="it-IT" altLang="it-IT" baseline="0" dirty="0" smtClean="0"/>
              <a:t> </a:t>
            </a:r>
            <a:r>
              <a:rPr lang="it-IT" altLang="it-IT" baseline="0" dirty="0" err="1" smtClean="0"/>
              <a:t>vision</a:t>
            </a:r>
            <a:r>
              <a:rPr lang="it-IT" altLang="it-IT" baseline="0" dirty="0" smtClean="0"/>
              <a:t> diretto dal prof 5 per questo progetto di tesi. Tale lavoro riguarda un sistema di riconoscimento delle menzogne usando Action Unit facciali.</a:t>
            </a:r>
            <a:endParaRPr lang="it-IT" altLang="it-IT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Constrained Local Model per </a:t>
            </a:r>
            <a:r>
              <a:rPr lang="en-US" baseline="0" dirty="0" err="1" smtClean="0"/>
              <a:t>aggiornare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simultaneamente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landmark.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COSA E’ CLM? PERCHE’ LO USO?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estratti</a:t>
            </a:r>
            <a:r>
              <a:rPr lang="en-US" dirty="0" smtClean="0"/>
              <a:t> I landmark, per </a:t>
            </a:r>
            <a:r>
              <a:rPr lang="en-US" dirty="0" err="1" smtClean="0"/>
              <a:t>procedere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estrazione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feature, ci e’ utile </a:t>
            </a:r>
            <a:r>
              <a:rPr lang="en-US" baseline="0" dirty="0" err="1" smtClean="0"/>
              <a:t>allineare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l’immagine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frame di reference </a:t>
            </a:r>
            <a:r>
              <a:rPr lang="en-US" baseline="0" dirty="0" err="1" smtClean="0"/>
              <a:t>frontale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mascherarla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quindi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rimuovere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tutti</a:t>
            </a:r>
            <a:r>
              <a:rPr lang="en-US" baseline="0" dirty="0" smtClean="0"/>
              <a:t> I pixel non </a:t>
            </a:r>
            <a:r>
              <a:rPr lang="en-US" baseline="0" dirty="0" err="1" smtClean="0"/>
              <a:t>necessari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all’analisi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applicando</a:t>
            </a:r>
            <a:r>
              <a:rPr lang="en-US" baseline="0" dirty="0" smtClean="0"/>
              <a:t> un convex hull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feature points.</a:t>
            </a:r>
          </a:p>
          <a:p>
            <a:endParaRPr lang="en-US" baseline="0" dirty="0" smtClean="0"/>
          </a:p>
          <a:p>
            <a:r>
              <a:rPr lang="en-US" dirty="0" smtClean="0"/>
              <a:t>COSA E’ CONVEX</a:t>
            </a:r>
            <a:r>
              <a:rPr lang="en-US" baseline="0" dirty="0" smtClean="0"/>
              <a:t> HULL?</a:t>
            </a:r>
            <a:endParaRPr lang="en-US" dirty="0" smtClean="0"/>
          </a:p>
          <a:p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specifico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baseline="0" dirty="0" smtClean="0"/>
              <a:t> reference frame. Non e’ </a:t>
            </a:r>
            <a:r>
              <a:rPr lang="en-US" baseline="0" dirty="0" err="1" smtClean="0"/>
              <a:t>specifica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l’utente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allineata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</a:t>
            </a:r>
            <a:r>
              <a:rPr lang="en-US" dirty="0" err="1" smtClean="0"/>
              <a:t>procediamo</a:t>
            </a:r>
            <a:r>
              <a:rPr lang="en-US" dirty="0" smtClean="0"/>
              <a:t> </a:t>
            </a:r>
            <a:r>
              <a:rPr lang="en-US" dirty="0" err="1" smtClean="0"/>
              <a:t>all’estrazione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due tipi di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estraiamo</a:t>
            </a:r>
            <a:r>
              <a:rPr lang="en-US" baseline="0" dirty="0" smtClean="0"/>
              <a:t>: appearance features e geometry features.</a:t>
            </a:r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appeareance</a:t>
            </a:r>
            <a:r>
              <a:rPr lang="en-US" baseline="0" dirty="0" smtClean="0"/>
              <a:t> features </a:t>
            </a:r>
            <a:r>
              <a:rPr lang="en-US" baseline="0" dirty="0" err="1" smtClean="0"/>
              <a:t>vengono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estratte</a:t>
            </a:r>
            <a:r>
              <a:rPr lang="en-US" baseline="0" dirty="0" smtClean="0"/>
              <a:t> sotto forma di </a:t>
            </a:r>
            <a:r>
              <a:rPr lang="en-US" baseline="0" dirty="0" err="1" smtClean="0"/>
              <a:t>HoG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utilizzando</a:t>
            </a:r>
            <a:r>
              <a:rPr lang="en-US" baseline="0" dirty="0" smtClean="0"/>
              <a:t> la PCA </a:t>
            </a:r>
            <a:r>
              <a:rPr lang="en-US" baseline="0" dirty="0" err="1" smtClean="0"/>
              <a:t>arriviamo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avere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di 1379 features</a:t>
            </a:r>
          </a:p>
          <a:p>
            <a:r>
              <a:rPr lang="en-US" baseline="0" dirty="0" smtClean="0"/>
              <a:t>Le geometry features </a:t>
            </a:r>
            <a:r>
              <a:rPr lang="en-US" baseline="0" dirty="0" err="1" smtClean="0"/>
              <a:t>invece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dipendono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landmark e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</a:t>
            </a:r>
            <a:r>
              <a:rPr lang="en-US" baseline="0" dirty="0" smtClean="0"/>
              <a:t> del PDM </a:t>
            </a:r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della</a:t>
            </a:r>
            <a:r>
              <a:rPr lang="en-US" baseline="0" dirty="0" smtClean="0"/>
              <a:t> landmark detection</a:t>
            </a:r>
          </a:p>
          <a:p>
            <a:r>
              <a:rPr lang="en-US" baseline="0" dirty="0" err="1" smtClean="0"/>
              <a:t>Arriviamo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cosi</a:t>
            </a:r>
            <a:r>
              <a:rPr lang="en-US" baseline="0" dirty="0" smtClean="0"/>
              <a:t>’ ad un </a:t>
            </a:r>
            <a:r>
              <a:rPr lang="en-US" baseline="0" dirty="0" err="1" smtClean="0"/>
              <a:t>totale</a:t>
            </a:r>
            <a:r>
              <a:rPr lang="en-US" baseline="0" dirty="0" smtClean="0"/>
              <a:t> di 1606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descrivono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COSA E’ LA PCA? COME LA USO?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passo</a:t>
            </a:r>
            <a:r>
              <a:rPr lang="en-US" baseline="0" dirty="0" smtClean="0"/>
              <a:t> successive e’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AU e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occorrenze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SVM, </a:t>
            </a:r>
            <a:r>
              <a:rPr lang="en-US" baseline="0" dirty="0" err="1" smtClean="0"/>
              <a:t>mentre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stimarne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l’intensita</a:t>
            </a:r>
            <a:r>
              <a:rPr lang="en-US" baseline="0" dirty="0" smtClean="0"/>
              <a:t>’ un SVR. In </a:t>
            </a:r>
            <a:r>
              <a:rPr lang="en-US" baseline="0" dirty="0" err="1" smtClean="0"/>
              <a:t>ambedue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utilizzano</a:t>
            </a:r>
            <a:r>
              <a:rPr lang="en-US" baseline="0" dirty="0" smtClean="0"/>
              <a:t> linear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Per la detection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alleniamo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un dataset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in video di </a:t>
            </a:r>
            <a:r>
              <a:rPr lang="en-US" baseline="0" dirty="0" err="1" smtClean="0"/>
              <a:t>persone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svolgono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risposta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emotiva</a:t>
            </a:r>
            <a:r>
              <a:rPr lang="en-US" baseline="0" dirty="0" smtClean="0"/>
              <a:t>. Le AU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state annotate </a:t>
            </a:r>
            <a:r>
              <a:rPr lang="en-US" baseline="0" dirty="0" err="1" smtClean="0"/>
              <a:t>compresa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l’azione</a:t>
            </a:r>
            <a:r>
              <a:rPr lang="en-US" dirty="0" smtClean="0"/>
              <a:t> di </a:t>
            </a:r>
            <a:r>
              <a:rPr lang="en-US" dirty="0" err="1" smtClean="0"/>
              <a:t>aprire</a:t>
            </a:r>
            <a:r>
              <a:rPr lang="en-US" dirty="0" smtClean="0"/>
              <a:t> e </a:t>
            </a:r>
            <a:r>
              <a:rPr lang="en-US" dirty="0" err="1" smtClean="0"/>
              <a:t>chiudere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r>
              <a:rPr lang="en-US" dirty="0" smtClean="0"/>
              <a:t>, </a:t>
            </a:r>
            <a:r>
              <a:rPr lang="en-US" dirty="0" err="1" smtClean="0"/>
              <a:t>alzare</a:t>
            </a:r>
            <a:r>
              <a:rPr lang="en-US" dirty="0" smtClean="0"/>
              <a:t> o </a:t>
            </a:r>
            <a:r>
              <a:rPr lang="en-US" dirty="0" err="1" smtClean="0"/>
              <a:t>abbassare</a:t>
            </a:r>
            <a:r>
              <a:rPr lang="en-US" dirty="0" smtClean="0"/>
              <a:t> le </a:t>
            </a:r>
            <a:r>
              <a:rPr lang="en-US" dirty="0" err="1" smtClean="0"/>
              <a:t>sopracciglia</a:t>
            </a:r>
            <a:r>
              <a:rPr lang="en-US" dirty="0" smtClean="0"/>
              <a:t>,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dividere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chiudere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labbra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smtClean="0"/>
              <a:t>dataset </a:t>
            </a:r>
            <a:r>
              <a:rPr lang="en-US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usiamo</a:t>
            </a:r>
            <a:r>
              <a:rPr lang="en-US" baseline="0" dirty="0" smtClean="0"/>
              <a:t> in input e’ </a:t>
            </a:r>
            <a:r>
              <a:rPr lang="en-US" baseline="0" dirty="0" err="1" smtClean="0"/>
              <a:t>composto</a:t>
            </a:r>
            <a:r>
              <a:rPr lang="en-US" baseline="0" dirty="0" smtClean="0"/>
              <a:t> da video di </a:t>
            </a:r>
            <a:r>
              <a:rPr lang="en-US" baseline="0" dirty="0" err="1" smtClean="0"/>
              <a:t>veri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tribunale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smtClean="0"/>
              <a:t>e’ </a:t>
            </a:r>
            <a:r>
              <a:rPr lang="en-US" baseline="0" dirty="0" err="1" smtClean="0"/>
              <a:t>fondamentale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molti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riconoscimento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menzogne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video non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spontanei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mentire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forte </a:t>
            </a:r>
            <a:r>
              <a:rPr lang="en-US" baseline="0" dirty="0" err="1" smtClean="0"/>
              <a:t>motivazione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r>
              <a:rPr lang="en-US" baseline="0" dirty="0" smtClean="0"/>
              <a:t>Questa e’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parte </a:t>
            </a:r>
            <a:r>
              <a:rPr lang="en-US" baseline="0" dirty="0" err="1" smtClean="0"/>
              <a:t>critica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progetto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l’unico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nello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dell’arte</a:t>
            </a:r>
            <a:r>
              <a:rPr lang="en-US" baseline="0" dirty="0" smtClean="0"/>
              <a:t> in cui ci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video di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spontaneamente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Speso</a:t>
            </a:r>
            <a:r>
              <a:rPr lang="en-US" baseline="0" dirty="0" smtClean="0"/>
              <a:t> tempo </a:t>
            </a:r>
            <a:r>
              <a:rPr lang="en-US" baseline="0" dirty="0" err="1" smtClean="0"/>
              <a:t>considerevole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label)</a:t>
            </a:r>
            <a:r>
              <a:rPr lang="mr-IN" baseline="0" dirty="0" smtClean="0"/>
              <a:t>…</a:t>
            </a:r>
            <a:endParaRPr lang="en-US" dirty="0" smtClean="0"/>
          </a:p>
          <a:p>
            <a:r>
              <a:rPr lang="en-US" dirty="0" smtClean="0"/>
              <a:t>Le label </a:t>
            </a:r>
            <a:r>
              <a:rPr lang="en-US" dirty="0" err="1" smtClean="0"/>
              <a:t>dei</a:t>
            </a:r>
            <a:r>
              <a:rPr lang="en-US" dirty="0" smtClean="0"/>
              <a:t> video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basate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del </a:t>
            </a:r>
            <a:r>
              <a:rPr lang="en-US" dirty="0" err="1" smtClean="0"/>
              <a:t>processo</a:t>
            </a:r>
            <a:r>
              <a:rPr lang="en-US" dirty="0" smtClean="0"/>
              <a:t> e le </a:t>
            </a:r>
            <a:r>
              <a:rPr lang="en-US" dirty="0" err="1" smtClean="0"/>
              <a:t>testimonianze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verificate</a:t>
            </a:r>
            <a:r>
              <a:rPr lang="en-US" dirty="0" smtClean="0"/>
              <a:t> da </a:t>
            </a:r>
            <a:r>
              <a:rPr lang="en-US" dirty="0" err="1" smtClean="0"/>
              <a:t>agenti</a:t>
            </a:r>
            <a:r>
              <a:rPr lang="en-US" dirty="0" smtClean="0"/>
              <a:t> di </a:t>
            </a:r>
            <a:r>
              <a:rPr lang="en-US" dirty="0" err="1" smtClean="0"/>
              <a:t>polizia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diviso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dataset in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all’identita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volevamo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evitare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degenerasse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reidentificazione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. Per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nessun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train set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test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D: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 </a:t>
            </a:r>
            <a:r>
              <a:rPr lang="en-US" dirty="0" err="1" smtClean="0"/>
              <a:t>delle</a:t>
            </a:r>
            <a:r>
              <a:rPr lang="en-US" dirty="0" smtClean="0"/>
              <a:t> AU?</a:t>
            </a:r>
          </a:p>
          <a:p>
            <a:r>
              <a:rPr lang="en-US" dirty="0" err="1" smtClean="0"/>
              <a:t>Altra</a:t>
            </a:r>
            <a:r>
              <a:rPr lang="en-US" baseline="0" dirty="0" smtClean="0"/>
              <a:t> con diff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Durante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presentazione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parlero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dell’obiettivo</a:t>
            </a:r>
            <a:endParaRPr lang="en-US" baseline="0" dirty="0" smtClean="0"/>
          </a:p>
          <a:p>
            <a:r>
              <a:rPr lang="en-US" baseline="0" dirty="0" err="1" smtClean="0"/>
              <a:t>Inizialmente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esporro</a:t>
            </a:r>
            <a:r>
              <a:rPr lang="en-US" baseline="0" dirty="0" smtClean="0"/>
              <a:t>’..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43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Aus</a:t>
            </a:r>
            <a:endParaRPr lang="en-US" dirty="0" smtClean="0"/>
          </a:p>
          <a:p>
            <a:r>
              <a:rPr lang="en-US" dirty="0" smtClean="0"/>
              <a:t>Keep it or </a:t>
            </a:r>
            <a:r>
              <a:rPr lang="en-US" smtClean="0"/>
              <a:t>just train?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67656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this</a:t>
            </a:r>
          </a:p>
          <a:p>
            <a:r>
              <a:rPr lang="en-US" baseline="0" dirty="0" smtClean="0"/>
              <a:t>Dire 58%?</a:t>
            </a:r>
          </a:p>
          <a:p>
            <a:r>
              <a:rPr lang="en-US" baseline="0" dirty="0" err="1" smtClean="0"/>
              <a:t>Elenco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sopra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confusion matrix?</a:t>
            </a:r>
          </a:p>
          <a:p>
            <a:r>
              <a:rPr lang="en-US" dirty="0" smtClean="0"/>
              <a:t>Dire di </a:t>
            </a:r>
            <a:r>
              <a:rPr lang="en-US" dirty="0" err="1" smtClean="0"/>
              <a:t>altri</a:t>
            </a:r>
            <a:r>
              <a:rPr lang="en-US" dirty="0" smtClean="0"/>
              <a:t> kernel?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smtClean="0"/>
              <a:t>SVM plot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207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piu</a:t>
            </a:r>
            <a:r>
              <a:rPr lang="en-US" dirty="0" smtClean="0"/>
              <a:t>’ </a:t>
            </a:r>
            <a:r>
              <a:rPr lang="en-US" dirty="0" err="1" smtClean="0"/>
              <a:t>grande</a:t>
            </a:r>
            <a:r>
              <a:rPr lang="en-US" dirty="0" smtClean="0"/>
              <a:t> e con video 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qualita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migliore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err="1" smtClean="0"/>
              <a:t>criticita</a:t>
            </a:r>
            <a:r>
              <a:rPr lang="en-US" baseline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8284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L’obiettivo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tesi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e’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classificare</a:t>
            </a:r>
            <a:r>
              <a:rPr lang="en-US" baseline="0" dirty="0" smtClean="0"/>
              <a:t> </a:t>
            </a:r>
            <a:r>
              <a:rPr lang="en-US" baseline="0" dirty="0" smtClean="0"/>
              <a:t>video </a:t>
            </a:r>
            <a:r>
              <a:rPr lang="en-US" baseline="0" dirty="0" smtClean="0"/>
              <a:t>in cui </a:t>
            </a:r>
            <a:r>
              <a:rPr lang="en-US" baseline="0" dirty="0" err="1" smtClean="0"/>
              <a:t>appaiono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bugie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in </a:t>
            </a:r>
            <a:r>
              <a:rPr lang="en-US" baseline="0" dirty="0" err="1" smtClean="0"/>
              <a:t>particolare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analizzandone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facciali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8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tale </a:t>
            </a:r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utilizzata</a:t>
            </a:r>
            <a:r>
              <a:rPr lang="en-US" baseline="0" dirty="0" smtClean="0"/>
              <a:t> per:</a:t>
            </a:r>
            <a:endParaRPr lang="en-US" dirty="0" smtClean="0"/>
          </a:p>
          <a:p>
            <a:r>
              <a:rPr lang="en-US" baseline="0" dirty="0" err="1" smtClean="0"/>
              <a:t>Effettuare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controlli</a:t>
            </a:r>
            <a:r>
              <a:rPr lang="en-US" baseline="0" dirty="0" smtClean="0"/>
              <a:t> </a:t>
            </a:r>
            <a:r>
              <a:rPr lang="en-US" baseline="0" dirty="0" smtClean="0"/>
              <a:t>di </a:t>
            </a:r>
            <a:r>
              <a:rPr lang="en-US" baseline="0" dirty="0" err="1" smtClean="0"/>
              <a:t>sicurezza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aereoporti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stazioni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treno</a:t>
            </a:r>
            <a:r>
              <a:rPr lang="en-US" baseline="0" dirty="0" smtClean="0"/>
              <a:t>,</a:t>
            </a:r>
            <a:endParaRPr lang="en-US" baseline="0" dirty="0" smtClean="0"/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aiutare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polizia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interrogare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criminali</a:t>
            </a:r>
            <a:r>
              <a:rPr lang="en-US" baseline="0" dirty="0" smtClean="0"/>
              <a:t> </a:t>
            </a:r>
            <a:r>
              <a:rPr lang="en-US" baseline="0" dirty="0" smtClean="0"/>
              <a:t>o </a:t>
            </a:r>
            <a:r>
              <a:rPr lang="en-US" baseline="0" dirty="0" err="1" smtClean="0"/>
              <a:t>sospettati</a:t>
            </a:r>
            <a:endParaRPr lang="en-US" baseline="0" dirty="0" smtClean="0"/>
          </a:p>
          <a:p>
            <a:r>
              <a:rPr lang="en-US" baseline="0" dirty="0" err="1" smtClean="0"/>
              <a:t>Analizzare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discorsi</a:t>
            </a:r>
            <a:r>
              <a:rPr lang="en-US" baseline="0" dirty="0" smtClean="0"/>
              <a:t> </a:t>
            </a:r>
            <a:r>
              <a:rPr lang="en-US" baseline="0" dirty="0" smtClean="0"/>
              <a:t>di </a:t>
            </a:r>
            <a:r>
              <a:rPr lang="en-US" baseline="0" dirty="0" err="1" smtClean="0"/>
              <a:t>candidati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ruoli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444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letteratura</a:t>
            </a:r>
            <a:r>
              <a:rPr lang="en-US" dirty="0" smtClean="0"/>
              <a:t> </a:t>
            </a:r>
            <a:r>
              <a:rPr lang="en-US" dirty="0" err="1" smtClean="0"/>
              <a:t>fornisce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o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</a:t>
            </a:r>
            <a:r>
              <a:rPr lang="en-US" baseline="0" dirty="0" err="1" smtClean="0"/>
              <a:t>alcuni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invasivi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cioe</a:t>
            </a:r>
            <a:r>
              <a:rPr lang="en-US" baseline="0" dirty="0" smtClean="0"/>
              <a:t>’ in cui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conoscenza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collaborare</a:t>
            </a:r>
            <a:endParaRPr lang="en-US" baseline="0" dirty="0" smtClean="0"/>
          </a:p>
          <a:p>
            <a:r>
              <a:rPr lang="en-US" dirty="0" err="1" smtClean="0"/>
              <a:t>Psicologici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Analisi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discorso</a:t>
            </a:r>
            <a:endParaRPr lang="en-US" baseline="0" dirty="0" smtClean="0"/>
          </a:p>
          <a:p>
            <a:r>
              <a:rPr lang="en-US" baseline="0" dirty="0" err="1" smtClean="0"/>
              <a:t>Neuroscientifici</a:t>
            </a:r>
            <a:endParaRPr lang="en-US" baseline="0" dirty="0" smtClean="0"/>
          </a:p>
          <a:p>
            <a:r>
              <a:rPr lang="en-US" baseline="0" dirty="0" err="1" smtClean="0"/>
              <a:t>Immagini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L’indicatore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scelto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utilizzare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persona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le Action Units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Le </a:t>
            </a:r>
            <a:r>
              <a:rPr lang="en-US" baseline="0" dirty="0" smtClean="0"/>
              <a:t>AU </a:t>
            </a:r>
            <a:r>
              <a:rPr lang="en-US" baseline="0" dirty="0" err="1" smtClean="0"/>
              <a:t>possono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utilizzate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codificare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emozioni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attraverso</a:t>
            </a:r>
            <a:r>
              <a:rPr lang="en-US" baseline="0" dirty="0" smtClean="0"/>
              <a:t> lo studio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muscolari</a:t>
            </a:r>
            <a:r>
              <a:rPr lang="en-US" baseline="0" dirty="0" smtClean="0"/>
              <a:t> 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video in cui I </a:t>
            </a:r>
            <a:r>
              <a:rPr lang="en-US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estrarre</a:t>
            </a:r>
            <a:r>
              <a:rPr lang="en-US" baseline="0" dirty="0" smtClean="0"/>
              <a:t> le AU </a:t>
            </a:r>
            <a:r>
              <a:rPr lang="en-US" baseline="0" dirty="0" err="1" smtClean="0"/>
              <a:t>analizzando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facce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assumendo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combinazioni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frequenze</a:t>
            </a:r>
            <a:r>
              <a:rPr lang="en-US" baseline="0" dirty="0" smtClean="0"/>
              <a:t> di AU </a:t>
            </a:r>
            <a:r>
              <a:rPr lang="en-US" baseline="0" dirty="0" err="1" smtClean="0"/>
              <a:t>differenti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L’architettura</a:t>
            </a:r>
            <a:r>
              <a:rPr lang="en-US" baseline="0" dirty="0" smtClean="0"/>
              <a:t> ad alto </a:t>
            </a:r>
            <a:r>
              <a:rPr lang="en-US" baseline="0" dirty="0" err="1" smtClean="0"/>
              <a:t>livello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suddivisa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seguenti</a:t>
            </a:r>
            <a:r>
              <a:rPr lang="en-US" baseline="0" dirty="0" smtClean="0"/>
              <a:t> step: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Individuiamo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Troviamo</a:t>
            </a:r>
            <a:r>
              <a:rPr lang="en-US" baseline="0" dirty="0" smtClean="0"/>
              <a:t> I Landmark: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punti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interesse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delimitano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feature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fondamentali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della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faccia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Estraiamo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feature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utilizzando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Dalle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feature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riconosciamo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 AU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allenando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un multiclass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svm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Utilizziamo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un SVM per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classificare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video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Specificare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tecnicismi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prossime</a:t>
            </a:r>
            <a:r>
              <a:rPr lang="en-US" baseline="0" dirty="0" smtClean="0"/>
              <a:t>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I landmarks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chiamao</a:t>
            </a:r>
            <a:r>
              <a:rPr lang="en-US" baseline="0" dirty="0" smtClean="0"/>
              <a:t> CE-CLM.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funziona</a:t>
            </a:r>
            <a:r>
              <a:rPr lang="en-US" baseline="0" dirty="0" smtClean="0"/>
              <a:t> in due </a:t>
            </a:r>
            <a:r>
              <a:rPr lang="en-US" baseline="0" dirty="0" err="1" smtClean="0"/>
              <a:t>fasi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Nella prima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utlilizziamo</a:t>
            </a:r>
            <a:r>
              <a:rPr lang="en-US" baseline="0" dirty="0" smtClean="0"/>
              <a:t> CEN: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Presa</a:t>
            </a:r>
            <a:r>
              <a:rPr lang="en-US" baseline="0" dirty="0" smtClean="0"/>
              <a:t> in input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dell’immagine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computiamo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response map per </a:t>
            </a:r>
            <a:r>
              <a:rPr lang="en-US" baseline="0" dirty="0" err="1" smtClean="0"/>
              <a:t>localizzare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singolo</a:t>
            </a:r>
            <a:r>
              <a:rPr lang="en-US" baseline="0" dirty="0" smtClean="0"/>
              <a:t> landmark, </a:t>
            </a:r>
            <a:r>
              <a:rPr lang="en-US" baseline="0" dirty="0" err="1" smtClean="0"/>
              <a:t>indipendentemente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dagli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altri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COSA e’ UNA CEN? PERCHE’ LA USO?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46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xmlns="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xmlns="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Constrained </a:t>
            </a:r>
            <a:r>
              <a:rPr lang="en-US" dirty="0" smtClean="0"/>
              <a:t>Local </a:t>
            </a:r>
            <a:r>
              <a:rPr lang="en-US" dirty="0" smtClean="0"/>
              <a:t>Model</a:t>
            </a:r>
            <a:endParaRPr lang="en-US" dirty="0" smtClean="0"/>
          </a:p>
          <a:p>
            <a:pPr lvl="2"/>
            <a:r>
              <a:rPr lang="en-US" dirty="0" smtClean="0"/>
              <a:t>The positions </a:t>
            </a:r>
            <a:r>
              <a:rPr lang="en-US" dirty="0" smtClean="0"/>
              <a:t>of all landmarks are updated </a:t>
            </a:r>
            <a:r>
              <a:rPr lang="en-US" dirty="0" smtClean="0"/>
              <a:t>jointly.</a:t>
            </a:r>
          </a:p>
          <a:p>
            <a:pPr lvl="2"/>
            <a:r>
              <a:rPr lang="en-US" dirty="0" smtClean="0"/>
              <a:t>Control </a:t>
            </a:r>
            <a:r>
              <a:rPr lang="en-US" dirty="0" smtClean="0"/>
              <a:t>the landmark locations and to regularize the </a:t>
            </a:r>
            <a:r>
              <a:rPr lang="en-US" dirty="0" smtClean="0"/>
              <a:t>shape.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Alignment and Masking</a:t>
            </a:r>
          </a:p>
          <a:p>
            <a:pPr lvl="1"/>
            <a:r>
              <a:rPr lang="en-US" dirty="0"/>
              <a:t>Need for a mapping to a common reference </a:t>
            </a:r>
            <a:r>
              <a:rPr lang="en-US" dirty="0" smtClean="0"/>
              <a:t>frame to better analyze the image.</a:t>
            </a:r>
            <a:endParaRPr lang="en-US" dirty="0"/>
          </a:p>
          <a:p>
            <a:pPr lvl="1"/>
            <a:r>
              <a:rPr lang="en-US" dirty="0" smtClean="0"/>
              <a:t>Masking </a:t>
            </a:r>
            <a:r>
              <a:rPr lang="en-US" dirty="0"/>
              <a:t>is performed using a convex hull surrounding the feature </a:t>
            </a:r>
            <a:r>
              <a:rPr lang="en-US" dirty="0" smtClean="0"/>
              <a:t>points.</a:t>
            </a:r>
            <a:endParaRPr lang="en-US" dirty="0" smtClean="0"/>
          </a:p>
          <a:p>
            <a:r>
              <a:rPr lang="en-US" dirty="0"/>
              <a:t>Results in a 112x112 pixel image of the </a:t>
            </a:r>
            <a:r>
              <a:rPr lang="en-US" dirty="0" smtClean="0"/>
              <a:t>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65533"/>
            <a:ext cx="4824536" cy="20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Histogram </a:t>
            </a:r>
            <a:r>
              <a:rPr lang="en-US" dirty="0" smtClean="0"/>
              <a:t>of Oriented </a:t>
            </a:r>
            <a:r>
              <a:rPr lang="en-US" dirty="0" smtClean="0"/>
              <a:t>Gradients.</a:t>
            </a:r>
          </a:p>
          <a:p>
            <a:pPr lvl="1"/>
            <a:r>
              <a:rPr lang="en-US" dirty="0" smtClean="0"/>
              <a:t>PCA </a:t>
            </a:r>
            <a:r>
              <a:rPr lang="en-US" dirty="0" smtClean="0"/>
              <a:t>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</a:t>
            </a:r>
            <a:r>
              <a:rPr lang="en-US" dirty="0" smtClean="0"/>
              <a:t>parameters </a:t>
            </a:r>
            <a:r>
              <a:rPr lang="en-US" dirty="0" smtClean="0"/>
              <a:t>from the </a:t>
            </a:r>
            <a:r>
              <a:rPr lang="en-US" dirty="0" smtClean="0"/>
              <a:t>CLM</a:t>
            </a:r>
            <a:endParaRPr lang="en-US" dirty="0" smtClean="0"/>
          </a:p>
          <a:p>
            <a:r>
              <a:rPr lang="en-US" dirty="0" smtClean="0"/>
              <a:t>Total of </a:t>
            </a:r>
            <a:r>
              <a:rPr lang="is-IS" dirty="0" smtClean="0"/>
              <a:t>1606 </a:t>
            </a:r>
            <a:r>
              <a:rPr lang="is-IS" dirty="0" smtClean="0"/>
              <a:t>features that define the 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Detect occurrence and intensity of Action Units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AU </a:t>
            </a:r>
            <a:r>
              <a:rPr lang="en-US" i="1" dirty="0"/>
              <a:t>occurrence</a:t>
            </a:r>
            <a:r>
              <a:rPr lang="en-US" dirty="0"/>
              <a:t> </a:t>
            </a:r>
            <a:r>
              <a:rPr lang="en-US" dirty="0" smtClean="0"/>
              <a:t>detection Multiclass </a:t>
            </a:r>
            <a:r>
              <a:rPr lang="en-US" dirty="0"/>
              <a:t>Support Vector Machines.</a:t>
            </a:r>
          </a:p>
          <a:p>
            <a:pPr lvl="1"/>
            <a:r>
              <a:rPr lang="en-US" dirty="0"/>
              <a:t>For AU </a:t>
            </a:r>
            <a:r>
              <a:rPr lang="en-US" i="1" dirty="0"/>
              <a:t>intensity</a:t>
            </a:r>
            <a:r>
              <a:rPr lang="en-US" dirty="0"/>
              <a:t> estimation </a:t>
            </a:r>
            <a:r>
              <a:rPr lang="en-US" dirty="0" smtClean="0"/>
              <a:t>Multiclass Support </a:t>
            </a:r>
            <a:r>
              <a:rPr lang="en-US" dirty="0"/>
              <a:t>Vector Regression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four </a:t>
            </a:r>
            <a:r>
              <a:rPr lang="en-US" dirty="0" smtClean="0"/>
              <a:t>dataset that </a:t>
            </a:r>
            <a:r>
              <a:rPr lang="en-US" dirty="0" smtClean="0"/>
              <a:t>consist of videos of people subject to emotion inducing tasks, with AUs annotated.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96325"/>
            <a:ext cx="6455207" cy="1256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83" y="4339644"/>
            <a:ext cx="6447046" cy="12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18 AUs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765635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Critical part of the project.</a:t>
            </a:r>
            <a:endParaRPr lang="en-US" dirty="0" smtClean="0"/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58 subjects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Label </a:t>
            </a:r>
            <a:r>
              <a:rPr lang="en-US" dirty="0" smtClean="0"/>
              <a:t>based on the outcome of the trial.</a:t>
            </a:r>
          </a:p>
          <a:p>
            <a:r>
              <a:rPr lang="en-US" dirty="0" smtClean="0"/>
              <a:t>Testimony were verified by police officers.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frame test set</a:t>
            </a:r>
          </a:p>
          <a:p>
            <a:r>
              <a:rPr lang="en-US" dirty="0" smtClean="0"/>
              <a:t>Identity specific </a:t>
            </a:r>
            <a:r>
              <a:rPr lang="en-US" dirty="0" smtClean="0"/>
              <a:t>division due to </a:t>
            </a:r>
            <a:r>
              <a:rPr lang="en-US" dirty="0" smtClean="0"/>
              <a:t>overfitting.</a:t>
            </a:r>
          </a:p>
          <a:p>
            <a:r>
              <a:rPr lang="en-US" dirty="0" smtClean="0"/>
              <a:t>Could degenerate </a:t>
            </a:r>
            <a:r>
              <a:rPr lang="en-US" dirty="0"/>
              <a:t>to person </a:t>
            </a:r>
            <a:r>
              <a:rPr lang="en-US" dirty="0" smtClean="0"/>
              <a:t>re-identification </a:t>
            </a:r>
            <a:r>
              <a:rPr lang="en-US" dirty="0"/>
              <a:t>if videos of the same person were included in both the training and </a:t>
            </a:r>
            <a:r>
              <a:rPr lang="en-US" dirty="0" smtClean="0"/>
              <a:t>test.</a:t>
            </a:r>
            <a:endParaRPr lang="en-US" dirty="0" smtClean="0"/>
          </a:p>
          <a:p>
            <a:pPr lvl="1"/>
            <a:r>
              <a:rPr lang="en-US" dirty="0"/>
              <a:t>40 train, 18 test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Structure of the data:</a:t>
            </a:r>
            <a:endParaRPr lang="en-US" dirty="0"/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</a:t>
            </a:r>
            <a:r>
              <a:rPr lang="en-US" dirty="0" smtClean="0"/>
              <a:t>for train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</a:t>
            </a:r>
            <a:r>
              <a:rPr lang="en-US" dirty="0" smtClean="0"/>
              <a:t>deceptive in:</a:t>
            </a:r>
          </a:p>
          <a:p>
            <a:pPr lvl="1"/>
            <a:r>
              <a:rPr lang="en-US" dirty="0" smtClean="0"/>
              <a:t>AU12: </a:t>
            </a:r>
            <a:r>
              <a:rPr lang="en-US" dirty="0" err="1" smtClean="0"/>
              <a:t>Movimento</a:t>
            </a:r>
            <a:r>
              <a:rPr lang="en-US" dirty="0" smtClean="0"/>
              <a:t> </a:t>
            </a:r>
            <a:r>
              <a:rPr lang="en-US" dirty="0" err="1" smtClean="0"/>
              <a:t>angolo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labra</a:t>
            </a:r>
            <a:endParaRPr lang="en-US" dirty="0" smtClean="0"/>
          </a:p>
          <a:p>
            <a:pPr lvl="1"/>
            <a:r>
              <a:rPr lang="en-US" dirty="0" smtClean="0"/>
              <a:t>AU04: </a:t>
            </a:r>
            <a:r>
              <a:rPr lang="en-US" dirty="0" err="1" smtClean="0"/>
              <a:t>Sopracciglia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bbassate</a:t>
            </a:r>
            <a:endParaRPr lang="en-US" dirty="0"/>
          </a:p>
          <a:p>
            <a:pPr lvl="1"/>
            <a:r>
              <a:rPr lang="en-US" dirty="0" smtClean="0"/>
              <a:t>AU05: </a:t>
            </a:r>
            <a:r>
              <a:rPr lang="en-US" dirty="0" err="1" smtClean="0"/>
              <a:t>Alzata</a:t>
            </a:r>
            <a:r>
              <a:rPr lang="en-US" dirty="0" smtClean="0"/>
              <a:t> </a:t>
            </a:r>
            <a:r>
              <a:rPr lang="en-US" dirty="0" err="1" smtClean="0"/>
              <a:t>palpebre</a:t>
            </a:r>
            <a:r>
              <a:rPr lang="en-US" dirty="0" smtClean="0"/>
              <a:t> </a:t>
            </a:r>
            <a:r>
              <a:rPr lang="en-US" dirty="0" err="1" smtClean="0"/>
              <a:t>superiori</a:t>
            </a:r>
            <a:endParaRPr lang="en-US" dirty="0"/>
          </a:p>
          <a:p>
            <a:pPr lvl="1"/>
            <a:r>
              <a:rPr lang="en-US" dirty="0" smtClean="0"/>
              <a:t>AU07: </a:t>
            </a:r>
            <a:r>
              <a:rPr lang="en-US" dirty="0" err="1" smtClean="0"/>
              <a:t>Stringere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occhi</a:t>
            </a:r>
            <a:endParaRPr lang="en-US" dirty="0"/>
          </a:p>
          <a:p>
            <a:pPr lvl="1"/>
            <a:r>
              <a:rPr lang="en-US" dirty="0" smtClean="0"/>
              <a:t>AU14: </a:t>
            </a:r>
            <a:r>
              <a:rPr lang="en-US" dirty="0" err="1" smtClean="0"/>
              <a:t>Fossette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3" y="3356992"/>
            <a:ext cx="361706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</a:t>
            </a:r>
            <a:r>
              <a:rPr lang="en-US" dirty="0" smtClean="0"/>
              <a:t>test 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66" y="2615588"/>
            <a:ext cx="5172750" cy="3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</a:t>
            </a:r>
            <a:r>
              <a:rPr lang="en-US" dirty="0" smtClean="0"/>
              <a:t>SVM</a:t>
            </a:r>
            <a:endParaRPr lang="en-US" dirty="0"/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</a:p>
          <a:p>
            <a:r>
              <a:rPr lang="en-US" dirty="0" smtClean="0"/>
              <a:t>Analyze </a:t>
            </a:r>
            <a:r>
              <a:rPr lang="en-US" dirty="0" smtClean="0"/>
              <a:t>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</a:t>
            </a:r>
            <a:r>
              <a:rPr lang="en-US" dirty="0" smtClean="0"/>
              <a:t>);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2636912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possible correctly 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movements during the video.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66247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 for sensitive positions;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4253086" cy="25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err="1" smtClean="0"/>
              <a:t>Pysiological</a:t>
            </a:r>
            <a:endParaRPr lang="en-US" dirty="0" smtClean="0"/>
          </a:p>
          <a:p>
            <a:pPr lvl="1"/>
            <a:r>
              <a:rPr lang="en-US" dirty="0" smtClean="0"/>
              <a:t>Body language, </a:t>
            </a:r>
            <a:r>
              <a:rPr lang="en-US" dirty="0" smtClean="0"/>
              <a:t>gesture, </a:t>
            </a:r>
            <a:r>
              <a:rPr lang="en-US" dirty="0" smtClean="0"/>
              <a:t>eye </a:t>
            </a:r>
            <a:r>
              <a:rPr lang="en-US" dirty="0" smtClean="0"/>
              <a:t>position, expressions;</a:t>
            </a:r>
            <a:endParaRPr lang="en-US" dirty="0" smtClean="0"/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</a:t>
            </a:r>
            <a:r>
              <a:rPr lang="en-US" dirty="0" smtClean="0"/>
              <a:t>fMRI, </a:t>
            </a:r>
            <a:br>
              <a:rPr lang="en-US" dirty="0" smtClean="0"/>
            </a:br>
            <a:r>
              <a:rPr lang="en-US" dirty="0" smtClean="0"/>
              <a:t>Polygraph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67876"/>
            <a:ext cx="4752528" cy="29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342187" cy="4385568"/>
          </a:xfrm>
        </p:spPr>
        <p:txBody>
          <a:bodyPr/>
          <a:lstStyle/>
          <a:p>
            <a:r>
              <a:rPr lang="en-US" dirty="0" smtClean="0"/>
              <a:t>Action Units (AU) correspond to contraction or relaxation of one or more muscles.</a:t>
            </a:r>
          </a:p>
          <a:p>
            <a:r>
              <a:rPr lang="en-US" dirty="0" smtClean="0"/>
              <a:t>AUs can be used to codify emotions and expressions through the muscles involved and the intensity of the movements.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9117"/>
            <a:ext cx="5041473" cy="25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combinations 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  <p:pic>
        <p:nvPicPr>
          <p:cNvPr id="1026" name="Picture 2" descr="Image result for truth l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14" y="3140968"/>
            <a:ext cx="4085686" cy="2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 / Frame;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6" y="4149080"/>
            <a:ext cx="7539108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/>
              <a:t>Experts Constrained Local Model (CE-CLM) </a:t>
            </a:r>
          </a:p>
          <a:p>
            <a:pPr lvl="1"/>
            <a:r>
              <a:rPr lang="en-US" dirty="0"/>
              <a:t>Convolutional Experts Network as local detector</a:t>
            </a:r>
          </a:p>
          <a:p>
            <a:pPr lvl="2"/>
            <a:r>
              <a:rPr lang="en-US" dirty="0" smtClean="0"/>
              <a:t>Response </a:t>
            </a:r>
            <a:r>
              <a:rPr lang="en-US" dirty="0"/>
              <a:t>map to </a:t>
            </a:r>
            <a:r>
              <a:rPr lang="en-US" dirty="0" smtClean="0"/>
              <a:t>localize </a:t>
            </a:r>
            <a:r>
              <a:rPr lang="en-US" dirty="0"/>
              <a:t>individual </a:t>
            </a:r>
            <a:r>
              <a:rPr lang="en-US" dirty="0" smtClean="0"/>
              <a:t>landmarks in a ROI.</a:t>
            </a:r>
            <a:endParaRPr lang="en-US" dirty="0"/>
          </a:p>
          <a:p>
            <a:pPr lvl="2"/>
            <a:r>
              <a:rPr lang="en-US" dirty="0"/>
              <a:t>Individual landmark alignment is estimated independently of the position of other landmarks.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501008"/>
            <a:ext cx="617201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12900</TotalTime>
  <Words>1770</Words>
  <Application>Microsoft Macintosh PowerPoint</Application>
  <PresentationFormat>On-screen Show (4:3)</PresentationFormat>
  <Paragraphs>288</Paragraphs>
  <Slides>25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Mangal</vt:lpstr>
      <vt:lpstr>ＭＳ Ｐゴシック</vt:lpstr>
      <vt:lpstr>Arial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Training Dataset</vt:lpstr>
      <vt:lpstr>Training Dataset</vt:lpstr>
      <vt:lpstr>Deception Detection</vt:lpstr>
      <vt:lpstr>Deception Detection</vt:lpstr>
      <vt:lpstr>Deception Detection</vt:lpstr>
      <vt:lpstr>Deception Detection</vt:lpstr>
      <vt:lpstr>Deception Detection Results</vt:lpstr>
      <vt:lpstr>Future Work</vt:lpstr>
      <vt:lpstr>PowerPoint Presentation</vt:lpstr>
      <vt:lpstr>Questions?</vt:lpstr>
    </vt:vector>
  </TitlesOfParts>
  <Manager/>
  <Company>- -</Company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Microsoft Office User</cp:lastModifiedBy>
  <cp:revision>344</cp:revision>
  <dcterms:created xsi:type="dcterms:W3CDTF">2006-11-20T16:13:10Z</dcterms:created>
  <dcterms:modified xsi:type="dcterms:W3CDTF">2019-01-07T15:04:21Z</dcterms:modified>
  <cp:category/>
</cp:coreProperties>
</file>