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315" r:id="rId6"/>
    <p:sldId id="289" r:id="rId7"/>
    <p:sldId id="290" r:id="rId8"/>
    <p:sldId id="292" r:id="rId9"/>
    <p:sldId id="312" r:id="rId10"/>
    <p:sldId id="300" r:id="rId11"/>
    <p:sldId id="301" r:id="rId12"/>
    <p:sldId id="302" r:id="rId13"/>
    <p:sldId id="303" r:id="rId14"/>
    <p:sldId id="295" r:id="rId15"/>
    <p:sldId id="293" r:id="rId16"/>
    <p:sldId id="291" r:id="rId17"/>
    <p:sldId id="306" r:id="rId18"/>
    <p:sldId id="304" r:id="rId19"/>
    <p:sldId id="305" r:id="rId20"/>
    <p:sldId id="314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 autoAdjust="0"/>
    <p:restoredTop sz="78365" autoAdjust="0"/>
  </p:normalViewPr>
  <p:slideViewPr>
    <p:cSldViewPr>
      <p:cViewPr varScale="1">
        <p:scale>
          <a:sx n="98" d="100"/>
          <a:sy n="98" d="100"/>
        </p:scale>
        <p:origin x="2600" y="1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 dirty="0" smtClean="0"/>
              <a:t>Ho collaborato con il lab</a:t>
            </a:r>
            <a:r>
              <a:rPr lang="it-IT" altLang="it-IT" baseline="0" dirty="0" smtClean="0"/>
              <a:t> di </a:t>
            </a:r>
            <a:r>
              <a:rPr lang="it-IT" altLang="it-IT" baseline="0" dirty="0" err="1" smtClean="0"/>
              <a:t>comp</a:t>
            </a:r>
            <a:r>
              <a:rPr lang="it-IT" altLang="it-IT" baseline="0" dirty="0" smtClean="0"/>
              <a:t> </a:t>
            </a:r>
            <a:r>
              <a:rPr lang="it-IT" altLang="it-IT" baseline="0" dirty="0" err="1" smtClean="0"/>
              <a:t>vision</a:t>
            </a:r>
            <a:r>
              <a:rPr lang="it-IT" altLang="it-IT" baseline="0" dirty="0" smtClean="0"/>
              <a:t> diretto dal prof 5 per questo progetto di tesi. Tale lavoro riguarda un sistema di riconoscimento delle menzogne usando Action Unit facciali.</a:t>
            </a:r>
          </a:p>
          <a:p>
            <a:pPr eaLnBrk="1" hangingPunct="1"/>
            <a:r>
              <a:rPr lang="it-IT" altLang="it-IT" baseline="0" dirty="0" smtClean="0"/>
              <a:t>Il lavoro che ho svolto riguarda un sistema di riconoscimento delle </a:t>
            </a:r>
            <a:r>
              <a:rPr lang="it-IT" altLang="it-IT" baseline="0" smtClean="0"/>
              <a:t>menzogne </a:t>
            </a:r>
            <a:r>
              <a:rPr lang="it-IT" altLang="it-IT" baseline="0" smtClean="0"/>
              <a:t>utilizzando </a:t>
            </a:r>
            <a:r>
              <a:rPr lang="it-IT" altLang="it-IT" baseline="0" dirty="0" smtClean="0"/>
              <a:t>dei piccoli movimenti facciali, le Action Unit. </a:t>
            </a:r>
            <a:r>
              <a:rPr lang="it-IT" altLang="it-IT" baseline="0" dirty="0" smtClean="0"/>
              <a:t>Le AU sono dei piccoli movimenti dei muscoli facciali.</a:t>
            </a:r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Constrained Local Model per </a:t>
            </a:r>
            <a:r>
              <a:rPr lang="en-US" baseline="0" dirty="0" err="1" smtClean="0"/>
              <a:t>aggiornare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landmark.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CLM? PERCHE’ LO USO?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landmark, per </a:t>
            </a:r>
            <a:r>
              <a:rPr lang="en-US" dirty="0" err="1" smtClean="0"/>
              <a:t>procedere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estrazione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feature, ci e’ utile </a:t>
            </a:r>
            <a:r>
              <a:rPr lang="en-US" baseline="0" dirty="0" err="1" smtClean="0"/>
              <a:t>allineare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l’immagine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frame di reference </a:t>
            </a:r>
            <a:r>
              <a:rPr lang="en-US" baseline="0" dirty="0" err="1" smtClean="0"/>
              <a:t>frontale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mascherarla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quindi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rimuovere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pixel non </a:t>
            </a:r>
            <a:r>
              <a:rPr lang="en-US" baseline="0" dirty="0" err="1" smtClean="0"/>
              <a:t>necessari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all’analisi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applicando</a:t>
            </a:r>
            <a:r>
              <a:rPr lang="en-US" baseline="0" dirty="0" smtClean="0"/>
              <a:t> un convex hull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feature points.</a:t>
            </a:r>
          </a:p>
          <a:p>
            <a:endParaRPr lang="en-US" baseline="0" dirty="0" smtClean="0"/>
          </a:p>
          <a:p>
            <a:r>
              <a:rPr lang="en-US" dirty="0" smtClean="0"/>
              <a:t>COSA E’ CONVEX</a:t>
            </a:r>
            <a:r>
              <a:rPr lang="en-US" baseline="0" dirty="0" smtClean="0"/>
              <a:t> HULL?</a:t>
            </a:r>
            <a:endParaRPr lang="en-US" dirty="0" smtClean="0"/>
          </a:p>
          <a:p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baseline="0" dirty="0" smtClean="0"/>
              <a:t> reference frame. Non e’ </a:t>
            </a:r>
            <a:r>
              <a:rPr lang="en-US" baseline="0" dirty="0" err="1" smtClean="0"/>
              <a:t>specifica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l’utente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allineata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</a:t>
            </a:r>
            <a:r>
              <a:rPr lang="en-US" dirty="0" err="1" smtClean="0"/>
              <a:t>procediamo</a:t>
            </a:r>
            <a:r>
              <a:rPr lang="en-US" dirty="0" smtClean="0"/>
              <a:t> </a:t>
            </a:r>
            <a:r>
              <a:rPr lang="en-US" dirty="0" err="1" smtClean="0"/>
              <a:t>all’estrazione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due tipi di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estraiamo</a:t>
            </a:r>
            <a:r>
              <a:rPr lang="en-US" baseline="0" dirty="0" smtClean="0"/>
              <a:t>: appearance features e geometry features.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appeareance</a:t>
            </a:r>
            <a:r>
              <a:rPr lang="en-US" baseline="0" dirty="0" smtClean="0"/>
              <a:t> features </a:t>
            </a:r>
            <a:r>
              <a:rPr lang="en-US" baseline="0" dirty="0" err="1" smtClean="0"/>
              <a:t>vengono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estratte</a:t>
            </a:r>
            <a:r>
              <a:rPr lang="en-US" baseline="0" dirty="0" smtClean="0"/>
              <a:t> sotto forma di </a:t>
            </a:r>
            <a:r>
              <a:rPr lang="en-US" baseline="0" dirty="0" err="1" smtClean="0"/>
              <a:t>HoG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utilizzando</a:t>
            </a:r>
            <a:r>
              <a:rPr lang="en-US" baseline="0" dirty="0" smtClean="0"/>
              <a:t> la PCA </a:t>
            </a:r>
            <a:r>
              <a:rPr lang="en-US" baseline="0" dirty="0" err="1" smtClean="0"/>
              <a:t>arriviamo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di 1379 features</a:t>
            </a:r>
          </a:p>
          <a:p>
            <a:r>
              <a:rPr lang="en-US" baseline="0" dirty="0" smtClean="0"/>
              <a:t>Le geometry features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dipendono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landmark e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 del PDM </a:t>
            </a:r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landmark detection</a:t>
            </a:r>
          </a:p>
          <a:p>
            <a:r>
              <a:rPr lang="en-US" baseline="0" dirty="0" err="1" smtClean="0"/>
              <a:t>Arriviamo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cosi</a:t>
            </a:r>
            <a:r>
              <a:rPr lang="en-US" baseline="0" dirty="0" smtClean="0"/>
              <a:t>’ ad un </a:t>
            </a:r>
            <a:r>
              <a:rPr lang="en-US" baseline="0" dirty="0" err="1" smtClean="0"/>
              <a:t>totale</a:t>
            </a:r>
            <a:r>
              <a:rPr lang="en-US" baseline="0" dirty="0" smtClean="0"/>
              <a:t> di 1606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descrivono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LA PCA? COME LA USO?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passo</a:t>
            </a:r>
            <a:r>
              <a:rPr lang="en-US" baseline="0" dirty="0" smtClean="0"/>
              <a:t> successive e’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AU e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occorrenze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SVM,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stimarne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l’intensita</a:t>
            </a:r>
            <a:r>
              <a:rPr lang="en-US" baseline="0" dirty="0" smtClean="0"/>
              <a:t>’ un SVR. In </a:t>
            </a:r>
            <a:r>
              <a:rPr lang="en-US" baseline="0" dirty="0" err="1" smtClean="0"/>
              <a:t>ambedue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utilizzano</a:t>
            </a:r>
            <a:r>
              <a:rPr lang="en-US" baseline="0" dirty="0" smtClean="0"/>
              <a:t> linear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Per la detection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alleniamo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un dataset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in video di </a:t>
            </a:r>
            <a:r>
              <a:rPr lang="en-US" baseline="0" dirty="0" err="1" smtClean="0"/>
              <a:t>persone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svolgono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risposta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emotiva</a:t>
            </a:r>
            <a:r>
              <a:rPr lang="en-US" baseline="0" dirty="0" smtClean="0"/>
              <a:t>. Le AU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state annotate </a:t>
            </a:r>
            <a:r>
              <a:rPr lang="en-US" baseline="0" dirty="0" err="1" smtClean="0"/>
              <a:t>compresa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l’azione</a:t>
            </a:r>
            <a:r>
              <a:rPr lang="en-US" dirty="0" smtClean="0"/>
              <a:t> di </a:t>
            </a:r>
            <a:r>
              <a:rPr lang="en-US" dirty="0" err="1" smtClean="0"/>
              <a:t>aprire</a:t>
            </a:r>
            <a:r>
              <a:rPr lang="en-US" dirty="0" smtClean="0"/>
              <a:t> e </a:t>
            </a:r>
            <a:r>
              <a:rPr lang="en-US" dirty="0" err="1" smtClean="0"/>
              <a:t>chiudere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r>
              <a:rPr lang="en-US" dirty="0" smtClean="0"/>
              <a:t>, </a:t>
            </a:r>
            <a:r>
              <a:rPr lang="en-US" dirty="0" err="1" smtClean="0"/>
              <a:t>alzare</a:t>
            </a:r>
            <a:r>
              <a:rPr lang="en-US" dirty="0" smtClean="0"/>
              <a:t> o </a:t>
            </a:r>
            <a:r>
              <a:rPr lang="en-US" dirty="0" err="1" smtClean="0"/>
              <a:t>abbassare</a:t>
            </a:r>
            <a:r>
              <a:rPr lang="en-US" dirty="0" smtClean="0"/>
              <a:t> le </a:t>
            </a:r>
            <a:r>
              <a:rPr lang="en-US" dirty="0" err="1" smtClean="0"/>
              <a:t>sopracciglia</a:t>
            </a:r>
            <a:r>
              <a:rPr lang="en-US" dirty="0" smtClean="0"/>
              <a:t>,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dividere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chiudere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labbra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dataset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usiamo</a:t>
            </a:r>
            <a:r>
              <a:rPr lang="en-US" baseline="0" dirty="0" smtClean="0"/>
              <a:t> in input e’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da video di </a:t>
            </a:r>
            <a:r>
              <a:rPr lang="en-US" baseline="0" dirty="0" err="1" smtClean="0"/>
              <a:t>veri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tribunale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fondamentale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molti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riconoscimento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video non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spontanei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mentire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forte </a:t>
            </a:r>
            <a:r>
              <a:rPr lang="en-US" baseline="0" dirty="0" err="1" smtClean="0"/>
              <a:t>motivazione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Questa e’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parte </a:t>
            </a:r>
            <a:r>
              <a:rPr lang="en-US" baseline="0" dirty="0" err="1" smtClean="0"/>
              <a:t>critica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progetto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l’unico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nello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dell’arte</a:t>
            </a:r>
            <a:r>
              <a:rPr lang="en-US" baseline="0" dirty="0" smtClean="0"/>
              <a:t> in cui ci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video di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spontaneamente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Speso</a:t>
            </a:r>
            <a:r>
              <a:rPr lang="en-US" baseline="0" dirty="0" smtClean="0"/>
              <a:t> tempo </a:t>
            </a:r>
            <a:r>
              <a:rPr lang="en-US" baseline="0" dirty="0" err="1" smtClean="0"/>
              <a:t>considerevole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label)</a:t>
            </a:r>
            <a:r>
              <a:rPr lang="mr-IN" baseline="0" dirty="0" smtClean="0"/>
              <a:t>…</a:t>
            </a:r>
            <a:endParaRPr lang="en-US" dirty="0" smtClean="0"/>
          </a:p>
          <a:p>
            <a:r>
              <a:rPr lang="en-US" dirty="0" smtClean="0"/>
              <a:t>Le label </a:t>
            </a:r>
            <a:r>
              <a:rPr lang="en-US" dirty="0" err="1" smtClean="0"/>
              <a:t>dei</a:t>
            </a:r>
            <a:r>
              <a:rPr lang="en-US" dirty="0" smtClean="0"/>
              <a:t> video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basate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del </a:t>
            </a:r>
            <a:r>
              <a:rPr lang="en-US" dirty="0" err="1" smtClean="0"/>
              <a:t>processo</a:t>
            </a:r>
            <a:r>
              <a:rPr lang="en-US" dirty="0" smtClean="0"/>
              <a:t> e le </a:t>
            </a:r>
            <a:r>
              <a:rPr lang="en-US" dirty="0" err="1" smtClean="0"/>
              <a:t>testimonianze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verificate</a:t>
            </a:r>
            <a:r>
              <a:rPr lang="en-US" dirty="0" smtClean="0"/>
              <a:t> da </a:t>
            </a:r>
            <a:r>
              <a:rPr lang="en-US" dirty="0" err="1" smtClean="0"/>
              <a:t>agenti</a:t>
            </a:r>
            <a:r>
              <a:rPr lang="en-US" dirty="0" smtClean="0"/>
              <a:t> di </a:t>
            </a:r>
            <a:r>
              <a:rPr lang="en-US" dirty="0" err="1" smtClean="0"/>
              <a:t>polizia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diviso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dataset in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all’identita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volevamo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evitare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degenerasse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reidentificazione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. Per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nessun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train 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test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 </a:t>
            </a:r>
            <a:r>
              <a:rPr lang="en-US" dirty="0" err="1" smtClean="0"/>
              <a:t>delle</a:t>
            </a:r>
            <a:r>
              <a:rPr lang="en-US" dirty="0" smtClean="0"/>
              <a:t> AU?</a:t>
            </a:r>
          </a:p>
          <a:p>
            <a:r>
              <a:rPr lang="en-US" dirty="0" err="1" smtClean="0"/>
              <a:t>Altra</a:t>
            </a:r>
            <a:r>
              <a:rPr lang="en-US" baseline="0" dirty="0" smtClean="0"/>
              <a:t> con diff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“PANORAMICA del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Aus</a:t>
            </a:r>
            <a:endParaRPr lang="en-US" dirty="0" smtClean="0"/>
          </a:p>
          <a:p>
            <a:r>
              <a:rPr lang="en-US" dirty="0" smtClean="0"/>
              <a:t>Keep it or </a:t>
            </a:r>
            <a:r>
              <a:rPr lang="en-US" smtClean="0"/>
              <a:t>just train?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67656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</a:p>
          <a:p>
            <a:r>
              <a:rPr lang="en-US" baseline="0" dirty="0" smtClean="0"/>
              <a:t>Dire 58%?</a:t>
            </a:r>
          </a:p>
          <a:p>
            <a:r>
              <a:rPr lang="en-US" baseline="0" dirty="0" err="1" smtClean="0"/>
              <a:t>Elenco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sopra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</a:p>
          <a:p>
            <a:r>
              <a:rPr lang="en-US" dirty="0" smtClean="0"/>
              <a:t>Dire di </a:t>
            </a:r>
            <a:r>
              <a:rPr lang="en-US" dirty="0" err="1" smtClean="0"/>
              <a:t>altri</a:t>
            </a:r>
            <a:r>
              <a:rPr lang="en-US" dirty="0" smtClean="0"/>
              <a:t> kernel?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Parametri</a:t>
            </a:r>
            <a:r>
              <a:rPr lang="en-US" dirty="0" smtClean="0"/>
              <a:t> SVM plot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grande</a:t>
            </a:r>
            <a:r>
              <a:rPr lang="en-US" dirty="0" smtClean="0"/>
              <a:t> e con video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migliore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err="1" smtClean="0"/>
              <a:t>criticita</a:t>
            </a:r>
            <a:r>
              <a:rPr lang="en-US" baseline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8284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video 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tale </a:t>
            </a: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baseline="0" dirty="0" smtClean="0"/>
              <a:t> per:</a:t>
            </a:r>
            <a:endParaRPr lang="en-US" dirty="0" smtClean="0"/>
          </a:p>
          <a:p>
            <a:r>
              <a:rPr lang="en-US" baseline="0" dirty="0" err="1" smtClean="0"/>
              <a:t>Effettuare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controlli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aereoporti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stazioni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treno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aiutare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interrogare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Analizzare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RIVEDERE DISCORSO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con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gradi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successo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alcuni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invasivi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cioe</a:t>
            </a:r>
            <a:r>
              <a:rPr lang="en-US" baseline="0" dirty="0" smtClean="0"/>
              <a:t>’ in cui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conoscenza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collaborare</a:t>
            </a:r>
            <a:endParaRPr lang="en-US" baseline="0" dirty="0" smtClean="0"/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286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L’indicatore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scelto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utilizzare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persona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le Action Units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Le 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metodo</a:t>
            </a:r>
            <a:r>
              <a:rPr lang="en-US" baseline="0" dirty="0" smtClean="0"/>
              <a:t> non e’ </a:t>
            </a:r>
            <a:r>
              <a:rPr lang="en-US" baseline="0" dirty="0" err="1" smtClean="0"/>
              <a:t>invasivo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infatti</a:t>
            </a:r>
            <a:r>
              <a:rPr lang="en-US" baseline="0" dirty="0" smtClean="0"/>
              <a:t> non e’ </a:t>
            </a:r>
            <a:r>
              <a:rPr lang="en-US" baseline="0" dirty="0" err="1" smtClean="0"/>
              <a:t>necessario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corrente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dell’analisi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effettuarla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Inoltre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necessaria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telecamera</a:t>
            </a:r>
            <a:r>
              <a:rPr lang="en-US" baseline="0" dirty="0" smtClean="0"/>
              <a:t> RGB. (RIVEDERE)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 in cui I </a:t>
            </a:r>
            <a:r>
              <a:rPr lang="en-US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estrarre</a:t>
            </a:r>
            <a:r>
              <a:rPr lang="en-US" baseline="0" dirty="0" smtClean="0"/>
              <a:t> le AU </a:t>
            </a:r>
            <a:r>
              <a:rPr lang="en-US" baseline="0" dirty="0" err="1" smtClean="0"/>
              <a:t>analizzando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facce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assumendo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combinazioni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frequenze</a:t>
            </a:r>
            <a:r>
              <a:rPr lang="en-US" baseline="0" dirty="0" smtClean="0"/>
              <a:t> di AU </a:t>
            </a:r>
            <a:r>
              <a:rPr lang="en-US" baseline="0" dirty="0" err="1" smtClean="0"/>
              <a:t>differenti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L’architettura</a:t>
            </a:r>
            <a:r>
              <a:rPr lang="en-US" baseline="0" dirty="0" smtClean="0"/>
              <a:t> ad alto </a:t>
            </a:r>
            <a:r>
              <a:rPr lang="en-US" baseline="0" dirty="0" err="1" smtClean="0"/>
              <a:t>livello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suddivisa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seguenti</a:t>
            </a:r>
            <a:r>
              <a:rPr lang="en-US" baseline="0" dirty="0" smtClean="0"/>
              <a:t> step: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Individuiamo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Troviamo</a:t>
            </a:r>
            <a:r>
              <a:rPr lang="en-US" baseline="0" dirty="0" smtClean="0"/>
              <a:t> I Landmark: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punti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interesse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delimitano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fondamentali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faccia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Estraiamo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utilizzando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feature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riconosciamo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AU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allenando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multiclass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svm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SVM per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classificare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video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I landmarks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chiamao</a:t>
            </a:r>
            <a:r>
              <a:rPr lang="en-US" baseline="0" dirty="0" smtClean="0"/>
              <a:t> CE-CLM.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in due </a:t>
            </a:r>
            <a:r>
              <a:rPr lang="en-US" baseline="0" dirty="0" err="1" smtClean="0"/>
              <a:t>fasi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Nella prima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utlilizziamo</a:t>
            </a:r>
            <a:r>
              <a:rPr lang="en-US" baseline="0" dirty="0" smtClean="0"/>
              <a:t> CEN: 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Presa</a:t>
            </a:r>
            <a:r>
              <a:rPr lang="en-US" baseline="0" dirty="0" smtClean="0"/>
              <a:t> in input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dell’immagine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computiamo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response map per </a:t>
            </a:r>
            <a:r>
              <a:rPr lang="en-US" baseline="0" dirty="0" err="1" smtClean="0"/>
              <a:t>localizzare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singolo</a:t>
            </a:r>
            <a:r>
              <a:rPr lang="en-US" baseline="0" dirty="0" smtClean="0"/>
              <a:t> landmark, </a:t>
            </a:r>
            <a:r>
              <a:rPr lang="en-US" baseline="0" dirty="0" err="1" smtClean="0"/>
              <a:t>indipendentemente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altri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Constrained Local Model per </a:t>
            </a:r>
            <a:r>
              <a:rPr lang="en-US" baseline="0" dirty="0" err="1" smtClean="0"/>
              <a:t>aggiornare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landmark.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(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un PDM </a:t>
            </a:r>
            <a:r>
              <a:rPr lang="en-US" baseline="0" dirty="0" err="1" smtClean="0"/>
              <a:t>regolarizzo</a:t>
            </a:r>
            <a:r>
              <a:rPr lang="en-US" baseline="0" dirty="0" smtClean="0"/>
              <a:t> la forma)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COSA e’ UNA CEN? PERCHE’ LA USO?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COSA E’ CLM? PERCHE’ LO USO?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xmlns="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xmlns="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Constrained Local Model</a:t>
            </a:r>
          </a:p>
          <a:p>
            <a:pPr lvl="2"/>
            <a:r>
              <a:rPr lang="en-US" dirty="0" err="1" smtClean="0"/>
              <a:t>Aggiorna</a:t>
            </a:r>
            <a:r>
              <a:rPr lang="en-US" dirty="0" smtClean="0"/>
              <a:t> la </a:t>
            </a:r>
            <a:r>
              <a:rPr lang="en-US" dirty="0" err="1" smtClean="0"/>
              <a:t>posizione</a:t>
            </a:r>
            <a:r>
              <a:rPr lang="en-US" dirty="0" smtClean="0"/>
              <a:t> di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landmark </a:t>
            </a:r>
            <a:r>
              <a:rPr lang="en-US" dirty="0" err="1" smtClean="0"/>
              <a:t>simultaneamente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Control the landmark locations and to regularize the shape.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Allineamento</a:t>
            </a:r>
            <a:r>
              <a:rPr lang="en-US" dirty="0" smtClean="0"/>
              <a:t> e </a:t>
            </a:r>
            <a:r>
              <a:rPr lang="en-US" dirty="0" err="1" smtClean="0"/>
              <a:t>Mascheramento</a:t>
            </a:r>
            <a:endParaRPr lang="en-US" dirty="0"/>
          </a:p>
          <a:p>
            <a:pPr lvl="1"/>
            <a:r>
              <a:rPr lang="en-US" dirty="0" smtClean="0"/>
              <a:t>Per </a:t>
            </a:r>
            <a:r>
              <a:rPr lang="en-US" dirty="0" err="1" smtClean="0"/>
              <a:t>estrarre</a:t>
            </a:r>
            <a:r>
              <a:rPr lang="en-US" dirty="0" smtClean="0"/>
              <a:t> le feature </a:t>
            </a:r>
            <a:r>
              <a:rPr lang="en-US" dirty="0" err="1" smtClean="0"/>
              <a:t>conviene</a:t>
            </a:r>
            <a:r>
              <a:rPr lang="en-US" dirty="0" smtClean="0"/>
              <a:t> </a:t>
            </a:r>
            <a:r>
              <a:rPr lang="en-US" dirty="0" err="1" smtClean="0"/>
              <a:t>allineare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frame di </a:t>
            </a:r>
            <a:r>
              <a:rPr lang="en-US" dirty="0" err="1" smtClean="0"/>
              <a:t>referenza</a:t>
            </a:r>
            <a:r>
              <a:rPr lang="en-US" dirty="0" smtClean="0"/>
              <a:t> </a:t>
            </a:r>
            <a:r>
              <a:rPr lang="en-US" dirty="0" err="1" smtClean="0"/>
              <a:t>frontale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Mascheramento</a:t>
            </a:r>
            <a:r>
              <a:rPr lang="en-US" dirty="0" smtClean="0"/>
              <a:t> </a:t>
            </a:r>
            <a:r>
              <a:rPr lang="en-US" dirty="0" err="1" smtClean="0"/>
              <a:t>rimuove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non </a:t>
            </a:r>
            <a:r>
              <a:rPr lang="en-US" dirty="0" err="1" smtClean="0"/>
              <a:t>necessarie</a:t>
            </a:r>
            <a:r>
              <a:rPr lang="en-US" dirty="0" smtClean="0"/>
              <a:t>. </a:t>
            </a:r>
            <a:r>
              <a:rPr lang="en-US" dirty="0" err="1" smtClean="0"/>
              <a:t>Utilizziamo</a:t>
            </a:r>
            <a:r>
              <a:rPr lang="en-US" dirty="0" smtClean="0"/>
              <a:t> un convex hull.</a:t>
            </a:r>
          </a:p>
          <a:p>
            <a:r>
              <a:rPr lang="en-US" dirty="0" err="1" smtClean="0"/>
              <a:t>Otteniamo</a:t>
            </a:r>
            <a:r>
              <a:rPr lang="en-US" dirty="0" smtClean="0"/>
              <a:t> </a:t>
            </a:r>
            <a:r>
              <a:rPr lang="en-US" dirty="0" err="1" smtClean="0"/>
              <a:t>un’immagine</a:t>
            </a:r>
            <a:r>
              <a:rPr lang="en-US" dirty="0" smtClean="0"/>
              <a:t> di 112x112 pixel.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65533"/>
            <a:ext cx="4824536" cy="20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Histogram of Oriented Gradients.</a:t>
            </a:r>
          </a:p>
          <a:p>
            <a:pPr lvl="1"/>
            <a:r>
              <a:rPr lang="en-US" dirty="0" smtClean="0"/>
              <a:t>PCA per un </a:t>
            </a:r>
            <a:r>
              <a:rPr lang="en-US" dirty="0" err="1" smtClean="0"/>
              <a:t>vettore</a:t>
            </a:r>
            <a:r>
              <a:rPr lang="en-US" dirty="0" smtClean="0"/>
              <a:t> di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di </a:t>
            </a:r>
            <a:r>
              <a:rPr lang="en-US" dirty="0" err="1" smtClean="0"/>
              <a:t>dimensione</a:t>
            </a:r>
            <a:r>
              <a:rPr lang="en-US" dirty="0" smtClean="0"/>
              <a:t> 227 </a:t>
            </a:r>
            <a:r>
              <a:rPr lang="en-US" dirty="0" err="1" smtClean="0"/>
              <a:t>derivante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landmark e </a:t>
            </a:r>
            <a:r>
              <a:rPr lang="en-US" dirty="0" err="1" smtClean="0"/>
              <a:t>dai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del Constrained Local Model.</a:t>
            </a:r>
          </a:p>
          <a:p>
            <a:r>
              <a:rPr lang="en-US" dirty="0" err="1" smtClean="0"/>
              <a:t>Totale</a:t>
            </a:r>
            <a:r>
              <a:rPr lang="en-US" dirty="0" smtClean="0"/>
              <a:t> di </a:t>
            </a:r>
            <a:r>
              <a:rPr lang="is-IS" dirty="0" smtClean="0"/>
              <a:t>1606 features che definiscono la faccia.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Identificare</a:t>
            </a:r>
            <a:r>
              <a:rPr lang="en-US" dirty="0" smtClean="0"/>
              <a:t> le </a:t>
            </a:r>
            <a:r>
              <a:rPr lang="en-US" dirty="0" err="1" smtClean="0"/>
              <a:t>occorrenze</a:t>
            </a:r>
            <a:r>
              <a:rPr lang="en-US" dirty="0" smtClean="0"/>
              <a:t> e </a:t>
            </a:r>
            <a:r>
              <a:rPr lang="en-US" dirty="0" err="1" smtClean="0"/>
              <a:t>l’intensita</a:t>
            </a:r>
            <a:r>
              <a:rPr lang="en-US" dirty="0" smtClean="0"/>
              <a:t>’ </a:t>
            </a:r>
            <a:r>
              <a:rPr lang="en-US" dirty="0" err="1" smtClean="0"/>
              <a:t>delle</a:t>
            </a:r>
            <a:r>
              <a:rPr lang="en-US" dirty="0" smtClean="0"/>
              <a:t> Action Units:</a:t>
            </a:r>
          </a:p>
          <a:p>
            <a:pPr lvl="1"/>
            <a:r>
              <a:rPr lang="en-US" dirty="0" smtClean="0"/>
              <a:t>Per le </a:t>
            </a:r>
            <a:r>
              <a:rPr lang="en-US" i="1" dirty="0" err="1"/>
              <a:t>occorrenze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AU Multiclass </a:t>
            </a:r>
            <a:r>
              <a:rPr lang="en-US" dirty="0"/>
              <a:t>Support Vector Machines.</a:t>
            </a:r>
          </a:p>
          <a:p>
            <a:pPr lvl="1"/>
            <a:r>
              <a:rPr lang="en-US" dirty="0" smtClean="0"/>
              <a:t>Per le </a:t>
            </a:r>
            <a:r>
              <a:rPr lang="en-US" i="1" dirty="0" err="1" smtClean="0"/>
              <a:t>intensita</a:t>
            </a:r>
            <a:r>
              <a:rPr lang="en-US" dirty="0" smtClean="0"/>
              <a:t>’ </a:t>
            </a:r>
            <a:r>
              <a:rPr lang="en-US" dirty="0" err="1" smtClean="0"/>
              <a:t>delle</a:t>
            </a:r>
            <a:r>
              <a:rPr lang="en-US" dirty="0" smtClean="0"/>
              <a:t> AU Support </a:t>
            </a:r>
            <a:r>
              <a:rPr lang="en-US" dirty="0"/>
              <a:t>Vector Regression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four dataset that consist of videos of people subject to emotion inducing tasks, with AUs annotated.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96325"/>
            <a:ext cx="6455207" cy="1256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83" y="4339644"/>
            <a:ext cx="6447046" cy="1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18 AUs: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765635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Critical part of the project.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58 subjects.</a:t>
            </a:r>
          </a:p>
          <a:p>
            <a:r>
              <a:rPr lang="en-US" dirty="0" smtClean="0"/>
              <a:t>Label based on the outcome of the trial.</a:t>
            </a:r>
          </a:p>
          <a:p>
            <a:r>
              <a:rPr lang="en-US" dirty="0" smtClean="0"/>
              <a:t>Testimony were verified by police officers.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Identity specific division due to overfitting.</a:t>
            </a:r>
          </a:p>
          <a:p>
            <a:r>
              <a:rPr lang="en-US" dirty="0" smtClean="0"/>
              <a:t>Could degenerate </a:t>
            </a:r>
            <a:r>
              <a:rPr lang="en-US" dirty="0"/>
              <a:t>to person </a:t>
            </a:r>
            <a:r>
              <a:rPr lang="en-US" dirty="0" smtClean="0"/>
              <a:t>re-identification </a:t>
            </a:r>
            <a:r>
              <a:rPr lang="en-US" dirty="0"/>
              <a:t>if videos of the same person were included in both the training and </a:t>
            </a:r>
            <a:r>
              <a:rPr lang="en-US" dirty="0" smtClean="0"/>
              <a:t>test.</a:t>
            </a:r>
          </a:p>
          <a:p>
            <a:pPr lvl="1"/>
            <a:r>
              <a:rPr lang="en-US" dirty="0"/>
              <a:t>40 train, 18 test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Structure of the data:</a:t>
            </a:r>
            <a:endParaRPr lang="en-US" dirty="0"/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</a:t>
            </a:r>
            <a:r>
              <a:rPr lang="en-US" dirty="0" smtClean="0"/>
              <a:t>for train set.</a:t>
            </a:r>
            <a:endParaRPr lang="en-US" dirty="0"/>
          </a:p>
          <a:p>
            <a:r>
              <a:rPr lang="en-US" dirty="0"/>
              <a:t>Significant differences for truthful and </a:t>
            </a:r>
            <a:r>
              <a:rPr lang="en-US" dirty="0" smtClean="0"/>
              <a:t>deceptive in:</a:t>
            </a:r>
          </a:p>
          <a:p>
            <a:pPr lvl="1"/>
            <a:r>
              <a:rPr lang="en-US" dirty="0" smtClean="0"/>
              <a:t>AU12: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labra</a:t>
            </a:r>
          </a:p>
          <a:p>
            <a:pPr lvl="1"/>
            <a:r>
              <a:rPr lang="en-US" dirty="0" smtClean="0"/>
              <a:t>AU04: </a:t>
            </a:r>
            <a:r>
              <a:rPr lang="en-US" dirty="0" err="1" smtClean="0"/>
              <a:t>Sopracciglia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bbassate</a:t>
            </a:r>
            <a:endParaRPr lang="en-US" dirty="0"/>
          </a:p>
          <a:p>
            <a:pPr lvl="1"/>
            <a:r>
              <a:rPr lang="en-US" dirty="0" smtClean="0"/>
              <a:t>AU05: </a:t>
            </a:r>
            <a:r>
              <a:rPr lang="en-US" dirty="0" err="1" smtClean="0"/>
              <a:t>Alzata</a:t>
            </a:r>
            <a:r>
              <a:rPr lang="en-US" dirty="0" smtClean="0"/>
              <a:t> </a:t>
            </a:r>
            <a:r>
              <a:rPr lang="en-US" dirty="0" err="1" smtClean="0"/>
              <a:t>palpebre</a:t>
            </a:r>
            <a:r>
              <a:rPr lang="en-US" dirty="0" smtClean="0"/>
              <a:t> </a:t>
            </a:r>
            <a:r>
              <a:rPr lang="en-US" dirty="0" err="1" smtClean="0"/>
              <a:t>superiori</a:t>
            </a:r>
            <a:endParaRPr lang="en-US" dirty="0"/>
          </a:p>
          <a:p>
            <a:pPr lvl="1"/>
            <a:r>
              <a:rPr lang="en-US" dirty="0" smtClean="0"/>
              <a:t>AU07: </a:t>
            </a:r>
            <a:r>
              <a:rPr lang="en-US" dirty="0" err="1" smtClean="0"/>
              <a:t>Stringere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endParaRPr lang="en-US" dirty="0"/>
          </a:p>
          <a:p>
            <a:pPr lvl="1"/>
            <a:r>
              <a:rPr lang="en-US" dirty="0" smtClean="0"/>
              <a:t>AU14: </a:t>
            </a:r>
            <a:r>
              <a:rPr lang="en-US" dirty="0" err="1" smtClean="0"/>
              <a:t>Fossette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3" y="3356992"/>
            <a:ext cx="361706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lavoro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Architettura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Esperimenti</a:t>
            </a:r>
            <a:r>
              <a:rPr lang="en-US" dirty="0" smtClean="0"/>
              <a:t> e </a:t>
            </a:r>
            <a:r>
              <a:rPr lang="en-US" dirty="0" err="1" smtClean="0"/>
              <a:t>risultati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Sviluppi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</a:t>
            </a:r>
            <a:r>
              <a:rPr lang="en-US" dirty="0" smtClean="0"/>
              <a:t>test 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66" y="2615588"/>
            <a:ext cx="5172750" cy="3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</a:t>
            </a:r>
            <a:r>
              <a:rPr lang="en-US" dirty="0" smtClean="0"/>
              <a:t>SVM</a:t>
            </a:r>
            <a:endParaRPr lang="en-US" dirty="0"/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</a:p>
          <a:p>
            <a:r>
              <a:rPr lang="en-US" dirty="0" smtClean="0"/>
              <a:t>Analyze 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lavoro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err="1" smtClean="0"/>
              <a:t>Obiettivo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Classificare</a:t>
            </a:r>
            <a:r>
              <a:rPr lang="en-US" dirty="0" smtClean="0"/>
              <a:t> video </a:t>
            </a:r>
            <a:r>
              <a:rPr lang="en-US" dirty="0" err="1" smtClean="0"/>
              <a:t>contenenti</a:t>
            </a:r>
            <a:r>
              <a:rPr lang="en-US" dirty="0" smtClean="0"/>
              <a:t> </a:t>
            </a:r>
            <a:r>
              <a:rPr lang="en-US" dirty="0" err="1" smtClean="0"/>
              <a:t>soggetti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mentono</a:t>
            </a:r>
            <a:r>
              <a:rPr lang="en-US" dirty="0" smtClean="0"/>
              <a:t> o </a:t>
            </a:r>
            <a:r>
              <a:rPr lang="en-US" dirty="0" err="1" smtClean="0"/>
              <a:t>dicono</a:t>
            </a:r>
            <a:r>
              <a:rPr lang="en-US" dirty="0" smtClean="0"/>
              <a:t> la </a:t>
            </a:r>
            <a:r>
              <a:rPr lang="en-US" dirty="0" err="1" smtClean="0"/>
              <a:t>verita</a:t>
            </a:r>
            <a:r>
              <a:rPr lang="en-US" dirty="0" smtClean="0"/>
              <a:t>’.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analizzandone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movimenti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facciali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Controlli</a:t>
            </a:r>
            <a:r>
              <a:rPr lang="en-US" dirty="0" smtClean="0"/>
              <a:t> di </a:t>
            </a:r>
            <a:r>
              <a:rPr lang="en-US" dirty="0" err="1" smtClean="0"/>
              <a:t>sicurezza</a:t>
            </a:r>
            <a:r>
              <a:rPr lang="en-US" dirty="0" smtClean="0"/>
              <a:t> (</a:t>
            </a:r>
            <a:r>
              <a:rPr lang="en-US" dirty="0" err="1" smtClean="0"/>
              <a:t>aereoporti</a:t>
            </a:r>
            <a:r>
              <a:rPr lang="en-US" dirty="0" smtClean="0"/>
              <a:t>, </a:t>
            </a:r>
            <a:r>
              <a:rPr lang="en-US" dirty="0" err="1" smtClean="0"/>
              <a:t>stazioni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Interrogazioni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polizia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Analisi</a:t>
            </a:r>
            <a:r>
              <a:rPr lang="en-US" dirty="0" smtClean="0"/>
              <a:t> di </a:t>
            </a:r>
            <a:r>
              <a:rPr lang="en-US" dirty="0" err="1" smtClean="0"/>
              <a:t>discorsi</a:t>
            </a:r>
            <a:r>
              <a:rPr lang="en-US" dirty="0" smtClean="0"/>
              <a:t> </a:t>
            </a:r>
            <a:r>
              <a:rPr lang="en-US" dirty="0" err="1" smtClean="0"/>
              <a:t>politici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80" y="2749355"/>
            <a:ext cx="4733139" cy="28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per </a:t>
            </a:r>
            <a:r>
              <a:rPr lang="en-US" dirty="0" err="1" smtClean="0"/>
              <a:t>scoprire</a:t>
            </a:r>
            <a:r>
              <a:rPr lang="en-US" dirty="0" smtClean="0"/>
              <a:t> le </a:t>
            </a:r>
            <a:r>
              <a:rPr lang="en-US" dirty="0" err="1" smtClean="0"/>
              <a:t>menzogne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Linguaggio</a:t>
            </a:r>
            <a:r>
              <a:rPr lang="en-US" dirty="0" smtClean="0"/>
              <a:t> del </a:t>
            </a:r>
            <a:r>
              <a:rPr lang="en-US" dirty="0" err="1" smtClean="0"/>
              <a:t>corpo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r>
              <a:rPr lang="en-US" dirty="0" smtClean="0"/>
              <a:t>;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spressioni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Tono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voce;</a:t>
            </a:r>
          </a:p>
          <a:p>
            <a:r>
              <a:rPr lang="en-US" dirty="0" err="1" smtClean="0"/>
              <a:t>Scelta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vocaboli</a:t>
            </a:r>
            <a:r>
              <a:rPr lang="en-US" dirty="0" smtClean="0"/>
              <a:t>;</a:t>
            </a:r>
          </a:p>
          <a:p>
            <a:r>
              <a:rPr lang="en-US" dirty="0" smtClean="0"/>
              <a:t>EEG;</a:t>
            </a:r>
          </a:p>
          <a:p>
            <a:r>
              <a:rPr lang="en-US" dirty="0" err="1" smtClean="0"/>
              <a:t>Poligrafo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80928"/>
            <a:ext cx="43665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</a:t>
            </a:r>
            <a:r>
              <a:rPr lang="en-US" dirty="0" err="1" smtClean="0"/>
              <a:t>correspondono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contrazione</a:t>
            </a:r>
            <a:r>
              <a:rPr lang="en-US" dirty="0" smtClean="0"/>
              <a:t> o </a:t>
            </a:r>
            <a:r>
              <a:rPr lang="en-US" dirty="0" err="1" smtClean="0"/>
              <a:t>rilassamento</a:t>
            </a:r>
            <a:r>
              <a:rPr lang="en-US" dirty="0" smtClean="0"/>
              <a:t> di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muscoli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AU </a:t>
            </a:r>
            <a:r>
              <a:rPr lang="en-US" dirty="0" err="1" smtClean="0"/>
              <a:t>usate</a:t>
            </a:r>
            <a:r>
              <a:rPr lang="en-US" dirty="0" smtClean="0"/>
              <a:t> per </a:t>
            </a:r>
            <a:r>
              <a:rPr lang="en-US" dirty="0" err="1" smtClean="0"/>
              <a:t>codificare</a:t>
            </a:r>
            <a:r>
              <a:rPr lang="en-US" dirty="0" smtClean="0"/>
              <a:t> </a:t>
            </a:r>
            <a:r>
              <a:rPr lang="en-US" dirty="0" err="1" smtClean="0"/>
              <a:t>emozioni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espressioni</a:t>
            </a:r>
            <a:r>
              <a:rPr lang="en-US" dirty="0" smtClean="0"/>
              <a:t> in base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utilizzati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 </a:t>
            </a:r>
            <a:r>
              <a:rPr lang="en-US" dirty="0" err="1" smtClean="0"/>
              <a:t>accompagnate</a:t>
            </a:r>
            <a:r>
              <a:rPr lang="en-US" dirty="0" smtClean="0"/>
              <a:t> </a:t>
            </a:r>
            <a:r>
              <a:rPr lang="en-US" dirty="0" err="1" smtClean="0"/>
              <a:t>dalle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intensita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9117"/>
            <a:ext cx="5041473" cy="25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Estrarre</a:t>
            </a:r>
            <a:r>
              <a:rPr lang="en-US" dirty="0" smtClean="0"/>
              <a:t> le AU da video di </a:t>
            </a:r>
            <a:r>
              <a:rPr lang="en-US" dirty="0" err="1" smtClean="0"/>
              <a:t>menzogne</a:t>
            </a:r>
            <a:r>
              <a:rPr lang="en-US" dirty="0" smtClean="0"/>
              <a:t> o </a:t>
            </a:r>
            <a:r>
              <a:rPr lang="en-US" dirty="0" err="1" smtClean="0"/>
              <a:t>verita</a:t>
            </a:r>
            <a:r>
              <a:rPr lang="en-US" dirty="0" smtClean="0"/>
              <a:t>’.</a:t>
            </a:r>
          </a:p>
          <a:p>
            <a:r>
              <a:rPr lang="en-US" dirty="0" err="1" smtClean="0"/>
              <a:t>Bugie</a:t>
            </a:r>
            <a:r>
              <a:rPr lang="en-US" dirty="0" smtClean="0"/>
              <a:t> e </a:t>
            </a:r>
            <a:r>
              <a:rPr lang="en-US" dirty="0" err="1" smtClean="0"/>
              <a:t>verita</a:t>
            </a:r>
            <a:r>
              <a:rPr lang="en-US" dirty="0" smtClean="0"/>
              <a:t>’ </a:t>
            </a:r>
            <a:r>
              <a:rPr lang="en-US" dirty="0" err="1" smtClean="0"/>
              <a:t>presentano</a:t>
            </a:r>
            <a:r>
              <a:rPr lang="en-US" dirty="0" smtClean="0"/>
              <a:t> </a:t>
            </a:r>
            <a:r>
              <a:rPr lang="en-US" dirty="0" err="1" smtClean="0"/>
              <a:t>combinazioni</a:t>
            </a:r>
            <a:r>
              <a:rPr lang="en-US" dirty="0" smtClean="0"/>
              <a:t> e </a:t>
            </a:r>
            <a:r>
              <a:rPr lang="en-US" dirty="0" err="1" smtClean="0"/>
              <a:t>frequenze</a:t>
            </a:r>
            <a:r>
              <a:rPr lang="en-US" dirty="0" smtClean="0"/>
              <a:t> </a:t>
            </a:r>
            <a:r>
              <a:rPr lang="en-US" dirty="0" err="1" smtClean="0"/>
              <a:t>differenti</a:t>
            </a:r>
            <a:r>
              <a:rPr lang="en-US" dirty="0" smtClean="0"/>
              <a:t> di AU.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1026" name="Picture 2" descr="Image result for truth 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60361"/>
            <a:ext cx="4454925" cy="28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Panoramica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 / Frame;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Individuazione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faccia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Rilevamento</a:t>
            </a:r>
            <a:r>
              <a:rPr lang="en-US" dirty="0" smtClean="0"/>
              <a:t> landmark </a:t>
            </a:r>
            <a:r>
              <a:rPr lang="en-US" dirty="0" err="1" smtClean="0"/>
              <a:t>facciali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Rconoscimento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AU;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Classificazione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SVM;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" y="4149080"/>
            <a:ext cx="7539108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</a:t>
            </a:r>
            <a:r>
              <a:rPr lang="en-US" dirty="0" smtClean="0"/>
              <a:t>). Due </a:t>
            </a:r>
            <a:r>
              <a:rPr lang="en-US" dirty="0" err="1" smtClean="0"/>
              <a:t>fasi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Convolutional Experts Network </a:t>
            </a:r>
            <a:r>
              <a:rPr lang="en-US" dirty="0" smtClean="0"/>
              <a:t>come detector locale</a:t>
            </a:r>
            <a:endParaRPr lang="en-US" dirty="0"/>
          </a:p>
          <a:p>
            <a:pPr lvl="2"/>
            <a:r>
              <a:rPr lang="en-US" dirty="0" smtClean="0"/>
              <a:t>ROI input, output response </a:t>
            </a:r>
            <a:r>
              <a:rPr lang="en-US" dirty="0"/>
              <a:t>map </a:t>
            </a:r>
            <a:r>
              <a:rPr lang="en-US" dirty="0" smtClean="0"/>
              <a:t>per </a:t>
            </a:r>
            <a:r>
              <a:rPr lang="en-US" dirty="0" err="1" smtClean="0"/>
              <a:t>localizzare</a:t>
            </a:r>
            <a:r>
              <a:rPr lang="en-US" dirty="0" smtClean="0"/>
              <a:t> la </a:t>
            </a:r>
            <a:r>
              <a:rPr lang="en-US" dirty="0" err="1" smtClean="0"/>
              <a:t>posizione</a:t>
            </a:r>
            <a:r>
              <a:rPr lang="en-US" dirty="0" smtClean="0"/>
              <a:t> di un </a:t>
            </a:r>
            <a:r>
              <a:rPr lang="en-US" dirty="0" err="1" smtClean="0"/>
              <a:t>singolo</a:t>
            </a:r>
            <a:r>
              <a:rPr lang="en-US" dirty="0" smtClean="0"/>
              <a:t> landmark </a:t>
            </a:r>
            <a:r>
              <a:rPr lang="en-US" dirty="0" err="1" smtClean="0"/>
              <a:t>indipendentemente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Constrained Local Model</a:t>
            </a:r>
          </a:p>
          <a:p>
            <a:pPr lvl="2"/>
            <a:r>
              <a:rPr lang="en-US" dirty="0" err="1"/>
              <a:t>Aggiorna</a:t>
            </a:r>
            <a:r>
              <a:rPr lang="en-US" dirty="0"/>
              <a:t> la </a:t>
            </a:r>
            <a:r>
              <a:rPr lang="en-US" dirty="0" err="1"/>
              <a:t>posizione</a:t>
            </a:r>
            <a:r>
              <a:rPr lang="en-US" dirty="0"/>
              <a:t> di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landmark </a:t>
            </a:r>
            <a:r>
              <a:rPr lang="en-US" dirty="0" err="1"/>
              <a:t>simultaneamente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12" y="3728695"/>
            <a:ext cx="3210676" cy="18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14544</TotalTime>
  <Words>1868</Words>
  <Application>Microsoft Macintosh PowerPoint</Application>
  <PresentationFormat>On-screen Show (4:3)</PresentationFormat>
  <Paragraphs>295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Mangal</vt:lpstr>
      <vt:lpstr>ＭＳ Ｐゴシック</vt:lpstr>
      <vt:lpstr>la sapienza</vt:lpstr>
      <vt:lpstr>Deception Detection using Facial Action Units</vt:lpstr>
      <vt:lpstr>Outline</vt:lpstr>
      <vt:lpstr>Scopo del lavoro</vt:lpstr>
      <vt:lpstr>Possibili applicazioni</vt:lpstr>
      <vt:lpstr>Differenti metodi per scoprire le menzogne</vt:lpstr>
      <vt:lpstr>Action Units</vt:lpstr>
      <vt:lpstr>Idea</vt:lpstr>
      <vt:lpstr>Panoramica del sistema</vt:lpstr>
      <vt:lpstr>Facial Landmark Detection</vt:lpstr>
      <vt:lpstr>Facial Landmark Detection</vt:lpstr>
      <vt:lpstr>Estrazione delle feature</vt:lpstr>
      <vt:lpstr>Estrazione delle feature</vt:lpstr>
      <vt:lpstr>Action Unit Detection</vt:lpstr>
      <vt:lpstr>Action Unit Detection</vt:lpstr>
      <vt:lpstr>Action Unit Detection</vt:lpstr>
      <vt:lpstr>Training Dataset</vt:lpstr>
      <vt:lpstr>Training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Microsoft Office User</cp:lastModifiedBy>
  <cp:revision>388</cp:revision>
  <dcterms:created xsi:type="dcterms:W3CDTF">2006-11-20T16:13:10Z</dcterms:created>
  <dcterms:modified xsi:type="dcterms:W3CDTF">2019-01-08T19:58:42Z</dcterms:modified>
  <cp:category/>
</cp:coreProperties>
</file>