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8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1C63-F475-4904-B730-D2EF70A0C39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1C63-F475-4904-B730-D2EF70A0C39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17FB-3D1B-4017-874B-553D57E5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3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Deception Detection using Facial Action Units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5413"/>
            <a:ext cx="9144000" cy="1655762"/>
          </a:xfrm>
        </p:spPr>
        <p:txBody>
          <a:bodyPr/>
          <a:lstStyle/>
          <a:p>
            <a:r>
              <a:rPr lang="en-US" dirty="0" smtClean="0"/>
              <a:t>Emanuele </a:t>
            </a:r>
            <a:r>
              <a:rPr lang="en-US" dirty="0" err="1" smtClean="0"/>
              <a:t>Orfanelli</a:t>
            </a:r>
            <a:r>
              <a:rPr lang="en-US" dirty="0"/>
              <a:t> </a:t>
            </a:r>
            <a:r>
              <a:rPr lang="en-US" dirty="0" smtClean="0"/>
              <a:t>– Sapienza – </a:t>
            </a:r>
            <a:r>
              <a:rPr lang="en-US" dirty="0" err="1" smtClean="0"/>
              <a:t>Laurea</a:t>
            </a:r>
            <a:r>
              <a:rPr lang="en-US" dirty="0" smtClean="0"/>
              <a:t> </a:t>
            </a:r>
            <a:r>
              <a:rPr lang="en-US" dirty="0" err="1" smtClean="0"/>
              <a:t>Magistrale</a:t>
            </a:r>
            <a:r>
              <a:rPr lang="en-US" dirty="0" smtClean="0"/>
              <a:t> in </a:t>
            </a:r>
            <a:r>
              <a:rPr lang="en-US" dirty="0" err="1" smtClean="0"/>
              <a:t>Informatica</a:t>
            </a:r>
            <a:r>
              <a:rPr lang="en-US" dirty="0" smtClean="0"/>
              <a:t> AA. 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2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2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on </a:t>
            </a:r>
            <a:r>
              <a:rPr lang="en-US" dirty="0"/>
              <a:t>four dataset: ﻿</a:t>
            </a:r>
            <a:r>
              <a:rPr lang="en-US" dirty="0" smtClean="0"/>
              <a:t>DISFA, BP4D-Spontaneous, </a:t>
            </a:r>
            <a:r>
              <a:rPr lang="en-US" dirty="0"/>
              <a:t>SEMAINE </a:t>
            </a:r>
            <a:r>
              <a:rPr lang="en-US" dirty="0" smtClean="0"/>
              <a:t>and </a:t>
            </a:r>
            <a:r>
              <a:rPr lang="en-US" dirty="0"/>
              <a:t>CK</a:t>
            </a:r>
            <a:r>
              <a:rPr lang="en-US" dirty="0" smtClean="0"/>
              <a:t>+. </a:t>
            </a:r>
          </a:p>
          <a:p>
            <a:r>
              <a:rPr lang="en-US" dirty="0" smtClean="0"/>
              <a:t>Datasets consist </a:t>
            </a:r>
            <a:r>
              <a:rPr lang="en-US" dirty="0"/>
              <a:t>of videos of people subject to emotion inducing tasks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﻿BP4D, SEMAINE and DISFA have three AUs in </a:t>
            </a:r>
            <a:r>
              <a:rPr lang="en-US" dirty="0" smtClean="0"/>
              <a:t>common: 2</a:t>
            </a:r>
            <a:r>
              <a:rPr lang="en-US" dirty="0"/>
              <a:t>, 12, and </a:t>
            </a:r>
            <a:r>
              <a:rPr lang="en-US" dirty="0" smtClean="0"/>
              <a:t>17.</a:t>
            </a:r>
          </a:p>
          <a:p>
            <a:r>
              <a:rPr lang="en-US" dirty="0" smtClean="0"/>
              <a:t>SEMAINE </a:t>
            </a:r>
            <a:r>
              <a:rPr lang="en-US" dirty="0"/>
              <a:t>and DISFA share AUs 2, 12, 17, 25. </a:t>
            </a:r>
          </a:p>
          <a:p>
            <a:r>
              <a:rPr lang="en-US" dirty="0" smtClean="0"/>
              <a:t>BP4D </a:t>
            </a:r>
            <a:r>
              <a:rPr lang="en-US" dirty="0"/>
              <a:t>and DISFA share AUs 1, 2, 4, 6, 12, 15, 17.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766" y="1266091"/>
            <a:ext cx="3311034" cy="39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3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 smtClean="0"/>
              <a:t>Appearance Features: Histogram of Oriented Gradients.</a:t>
            </a:r>
          </a:p>
          <a:p>
            <a:pPr lvl="1"/>
            <a:r>
              <a:rPr lang="en-US" dirty="0" smtClean="0"/>
              <a:t>Geometry Features: Landmark Location and Shape parameters.</a:t>
            </a:r>
          </a:p>
          <a:p>
            <a:r>
              <a:rPr lang="en-US" dirty="0" smtClean="0"/>
              <a:t>Alignment and Masking</a:t>
            </a:r>
          </a:p>
          <a:p>
            <a:pPr lvl="1"/>
            <a:r>
              <a:rPr lang="en-US" dirty="0" smtClean="0"/>
              <a:t>Need for a mapping to a common reference frame.</a:t>
            </a:r>
          </a:p>
          <a:p>
            <a:pPr lvl="1"/>
            <a:r>
              <a:rPr lang="en-US" dirty="0"/>
              <a:t>﻿</a:t>
            </a:r>
            <a:r>
              <a:rPr lang="en-US" dirty="0" smtClean="0"/>
              <a:t>Similarity </a:t>
            </a:r>
            <a:r>
              <a:rPr lang="en-US" dirty="0"/>
              <a:t>transform from the currently detected landmarks to a representation of frontal landmarks from a neutral </a:t>
            </a:r>
            <a:r>
              <a:rPr lang="en-US" dirty="0" smtClean="0"/>
              <a:t>expression</a:t>
            </a:r>
          </a:p>
          <a:p>
            <a:pPr lvl="1"/>
            <a:r>
              <a:rPr lang="en-US" dirty="0"/>
              <a:t>﻿</a:t>
            </a:r>
            <a:r>
              <a:rPr lang="en-US" dirty="0" smtClean="0"/>
              <a:t>Masking is performed </a:t>
            </a:r>
            <a:r>
              <a:rPr lang="en-US" dirty="0"/>
              <a:t>using a convex hull surrounding the feature points</a:t>
            </a:r>
            <a:endParaRPr lang="en-US" dirty="0" smtClean="0"/>
          </a:p>
          <a:p>
            <a:r>
              <a:rPr lang="en-US" dirty="0" smtClean="0"/>
              <a:t>Results in a 112x112 pixel image of the 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24" y="5048087"/>
            <a:ext cx="3007876" cy="12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4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Unit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smtClean="0"/>
              <a:t>Appearance Features</a:t>
            </a:r>
          </a:p>
          <a:p>
            <a:pPr lvl="1"/>
            <a:r>
              <a:rPr lang="en-US" dirty="0" smtClean="0"/>
              <a:t>12x12 </a:t>
            </a:r>
            <a:r>
              <a:rPr lang="en-US" dirty="0"/>
              <a:t>block of 31 dimensional Histogram of Oriented </a:t>
            </a:r>
            <a:r>
              <a:rPr lang="en-US" dirty="0" smtClean="0"/>
              <a:t>Gradients </a:t>
            </a:r>
            <a:r>
              <a:rPr lang="en-US" dirty="0"/>
              <a:t>are </a:t>
            </a:r>
            <a:r>
              <a:rPr lang="en-US" dirty="0" smtClean="0"/>
              <a:t>extracted.</a:t>
            </a:r>
          </a:p>
          <a:p>
            <a:pPr lvl="1"/>
            <a:r>
              <a:rPr lang="en-US" dirty="0" smtClean="0"/>
              <a:t>4464 dimensional vector for the face.</a:t>
            </a:r>
          </a:p>
          <a:p>
            <a:pPr lvl="1"/>
            <a:r>
              <a:rPr lang="en-US" dirty="0" smtClean="0"/>
              <a:t>PCA to get a vector of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of dimension 227 from landmark locations and shape parameters</a:t>
            </a:r>
          </a:p>
          <a:p>
            <a:r>
              <a:rPr lang="en-US" dirty="0" smtClean="0"/>
              <a:t>Total of </a:t>
            </a:r>
            <a:r>
              <a:rPr lang="is-IS" dirty="0"/>
              <a:t>﻿</a:t>
            </a:r>
            <a:r>
              <a:rPr lang="is-IS" dirty="0" smtClean="0"/>
              <a:t>1606 features that define the 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69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Deception Detection</a:t>
            </a:r>
          </a:p>
          <a:p>
            <a:r>
              <a:rPr lang="en-US" dirty="0" smtClean="0"/>
              <a:t>Many ways to detect lies</a:t>
            </a:r>
          </a:p>
          <a:p>
            <a:r>
              <a:rPr lang="en-US" dirty="0" smtClean="0"/>
              <a:t>FACS </a:t>
            </a:r>
          </a:p>
          <a:p>
            <a:r>
              <a:rPr lang="en-US" dirty="0" smtClean="0"/>
              <a:t>AUs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Facial Landmarks</a:t>
            </a:r>
          </a:p>
          <a:p>
            <a:r>
              <a:rPr lang="en-US" dirty="0" smtClean="0"/>
              <a:t>Extraction of Features</a:t>
            </a:r>
          </a:p>
          <a:p>
            <a:r>
              <a:rPr lang="en-US" dirty="0" smtClean="0"/>
              <a:t>Action Unit presence/intensity</a:t>
            </a:r>
          </a:p>
          <a:p>
            <a:r>
              <a:rPr lang="en-US" dirty="0" smtClean="0"/>
              <a:t>SVC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Future</a:t>
            </a:r>
          </a:p>
          <a:p>
            <a:r>
              <a:rPr lang="en-US" dirty="0" smtClean="0"/>
              <a:t>Thanks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Deception Detection?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70" y="1690688"/>
            <a:ext cx="5620430" cy="2507239"/>
          </a:xfrm>
        </p:spPr>
      </p:pic>
    </p:spTree>
    <p:extLst>
      <p:ext uri="{BB962C8B-B14F-4D97-AF65-F5344CB8AC3E}">
        <p14:creationId xmlns:p14="http://schemas.microsoft.com/office/powerpoint/2010/main" val="320999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Psychology</a:t>
            </a:r>
          </a:p>
          <a:p>
            <a:pPr lvl="1"/>
            <a:r>
              <a:rPr lang="en-US" dirty="0" smtClean="0"/>
              <a:t>Body language, micro-expressions, eye position</a:t>
            </a:r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words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fMRI</a:t>
            </a:r>
          </a:p>
          <a:p>
            <a:r>
              <a:rPr lang="en-US" dirty="0" smtClean="0"/>
              <a:t>Thermal Imaging</a:t>
            </a:r>
          </a:p>
          <a:p>
            <a:r>
              <a:rPr lang="en-US" dirty="0" smtClean="0"/>
              <a:t>More….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320" y="365125"/>
            <a:ext cx="1424479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1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Units (AU) are a contraction or relaxation of one or more muscles.</a:t>
            </a:r>
          </a:p>
          <a:p>
            <a:r>
              <a:rPr lang="en-US" dirty="0" smtClean="0"/>
              <a:t>AUs can be used to codify emotions through the muscles involved and the intensity of the movement.</a:t>
            </a:r>
          </a:p>
          <a:p>
            <a:r>
              <a:rPr lang="en-US" dirty="0" smtClean="0"/>
              <a:t>Facial Action Coding System manual</a:t>
            </a:r>
            <a:br>
              <a:rPr lang="en-US" dirty="0" smtClean="0"/>
            </a:br>
            <a:r>
              <a:rPr lang="en-US" dirty="0" smtClean="0"/>
              <a:t>for such classification.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69" y="3573953"/>
            <a:ext cx="4774031" cy="26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9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Action Coding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Codify all AUs into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Video</a:t>
            </a:r>
          </a:p>
          <a:p>
            <a:r>
              <a:rPr lang="en-US" dirty="0" smtClean="0"/>
              <a:t>Face Detection</a:t>
            </a:r>
          </a:p>
          <a:p>
            <a:r>
              <a:rPr lang="en-US" dirty="0" smtClean="0"/>
              <a:t>Landmark Detection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AU Recognition</a:t>
            </a:r>
          </a:p>
          <a:p>
            <a:r>
              <a:rPr lang="en-US" dirty="0" smtClean="0"/>
              <a:t>SVM Classification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98" y="1690688"/>
            <a:ext cx="6848302" cy="1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7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deceptive.</a:t>
            </a:r>
          </a:p>
          <a:p>
            <a:pPr lvl="1"/>
            <a:r>
              <a:rPr lang="en-US" dirty="0" smtClean="0"/>
              <a:t>60 truthful.</a:t>
            </a:r>
          </a:p>
          <a:p>
            <a:r>
              <a:rPr lang="en-US" dirty="0" smtClean="0"/>
              <a:t>Defendant </a:t>
            </a:r>
            <a:r>
              <a:rPr lang="en-US" dirty="0"/>
              <a:t>or witness </a:t>
            </a:r>
            <a:r>
              <a:rPr lang="en-US" dirty="0" smtClean="0"/>
              <a:t>can </a:t>
            </a:r>
            <a:r>
              <a:rPr lang="en-US" dirty="0"/>
              <a:t>be clearly </a:t>
            </a:r>
            <a:r>
              <a:rPr lang="en-US" dirty="0" smtClean="0"/>
              <a:t>identified.</a:t>
            </a:r>
          </a:p>
          <a:p>
            <a:r>
              <a:rPr lang="en-US" dirty="0" smtClean="0"/>
              <a:t>Three </a:t>
            </a:r>
            <a:r>
              <a:rPr lang="en-US" dirty="0"/>
              <a:t>outcomes </a:t>
            </a:r>
            <a:r>
              <a:rPr lang="en-US" dirty="0" smtClean="0"/>
              <a:t>to </a:t>
            </a:r>
            <a:r>
              <a:rPr lang="en-US" dirty="0"/>
              <a:t>label the videos as deceptive or </a:t>
            </a:r>
            <a:r>
              <a:rPr lang="en-US" dirty="0" smtClean="0"/>
              <a:t>truthful.</a:t>
            </a:r>
          </a:p>
          <a:p>
            <a:pPr lvl="1"/>
            <a:r>
              <a:rPr lang="en-US" dirty="0" smtClean="0"/>
              <a:t>Guilty.</a:t>
            </a:r>
          </a:p>
          <a:p>
            <a:pPr lvl="1"/>
            <a:r>
              <a:rPr lang="en-US" dirty="0" smtClean="0"/>
              <a:t>Non-guilty.</a:t>
            </a:r>
          </a:p>
          <a:p>
            <a:pPr lvl="1"/>
            <a:r>
              <a:rPr lang="en-US" dirty="0" smtClean="0"/>
              <a:t>Exonerated (reversal of the sentence).</a:t>
            </a:r>
          </a:p>
          <a:p>
            <a:r>
              <a:rPr lang="en-US" dirty="0" smtClean="0"/>
              <a:t>Testimony were verified by police officers.</a:t>
            </a:r>
          </a:p>
          <a:p>
            <a:r>
              <a:rPr lang="en-US" dirty="0" smtClean="0"/>
              <a:t>Work on cutting and removing videos.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27" y="4348163"/>
            <a:ext cx="39313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4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Phases</a:t>
            </a:r>
          </a:p>
          <a:p>
            <a:pPr lvl="1"/>
            <a:r>
              <a:rPr lang="en-US" dirty="0" smtClean="0"/>
              <a:t>Response map computation using Convolutional Experts Network</a:t>
            </a:r>
          </a:p>
          <a:p>
            <a:pPr lvl="1"/>
            <a:r>
              <a:rPr lang="en-US" dirty="0" smtClean="0"/>
              <a:t>Shape parameter update </a:t>
            </a:r>
          </a:p>
          <a:p>
            <a:r>
              <a:rPr lang="en-US" dirty="0" smtClean="0"/>
              <a:t>Convolutional </a:t>
            </a:r>
            <a:r>
              <a:rPr lang="en-US" dirty="0" smtClean="0"/>
              <a:t>Experts </a:t>
            </a:r>
            <a:r>
              <a:rPr lang="en-US" dirty="0"/>
              <a:t>Constrained Local Model (CE-CLM) </a:t>
            </a:r>
            <a:endParaRPr lang="en-US" dirty="0" smtClean="0"/>
          </a:p>
          <a:p>
            <a:pPr lvl="1"/>
            <a:r>
              <a:rPr lang="en-US" dirty="0" smtClean="0"/>
              <a:t>Convolutional </a:t>
            </a:r>
            <a:r>
              <a:rPr lang="en-US" dirty="0"/>
              <a:t>Experts Network</a:t>
            </a:r>
            <a:r>
              <a:rPr lang="en-US" dirty="0" smtClean="0"/>
              <a:t> as local </a:t>
            </a:r>
            <a:r>
              <a:rPr lang="en-US" dirty="0" smtClean="0"/>
              <a:t>detector</a:t>
            </a:r>
          </a:p>
          <a:p>
            <a:pPr lvl="2"/>
            <a:r>
              <a:rPr lang="en-US" dirty="0" smtClean="0"/>
              <a:t>Computes </a:t>
            </a:r>
            <a:r>
              <a:rPr lang="en-US" dirty="0"/>
              <a:t>a response map </a:t>
            </a:r>
            <a:r>
              <a:rPr lang="en-US" dirty="0" smtClean="0"/>
              <a:t>to </a:t>
            </a:r>
            <a:r>
              <a:rPr lang="en-US" dirty="0"/>
              <a:t>accurately localize individual landmarks by evaluating the landmark alignment probability at individual pixel locations. </a:t>
            </a:r>
            <a:endParaRPr lang="en-US" dirty="0" smtClean="0"/>
          </a:p>
          <a:p>
            <a:pPr lvl="2"/>
            <a:r>
              <a:rPr lang="en-US" dirty="0" smtClean="0"/>
              <a:t>Individual </a:t>
            </a:r>
            <a:r>
              <a:rPr lang="en-US" dirty="0" smtClean="0"/>
              <a:t>landmark </a:t>
            </a:r>
            <a:r>
              <a:rPr lang="en-US" dirty="0"/>
              <a:t>alignment is estimated independently of the </a:t>
            </a:r>
            <a:r>
              <a:rPr lang="en-US" dirty="0" smtClean="0"/>
              <a:t>pos</a:t>
            </a:r>
            <a:r>
              <a:rPr lang="en-US" dirty="0"/>
              <a:t>i</a:t>
            </a:r>
            <a:r>
              <a:rPr lang="en-US" dirty="0" smtClean="0"/>
              <a:t>tion </a:t>
            </a:r>
            <a:r>
              <a:rPr lang="en-US" dirty="0"/>
              <a:t>of other landmarks. </a:t>
            </a:r>
            <a:endParaRPr lang="en-US" dirty="0" smtClean="0"/>
          </a:p>
          <a:p>
            <a:pPr lvl="1"/>
            <a:r>
              <a:rPr lang="en-US" dirty="0" smtClean="0"/>
              <a:t>Constrained </a:t>
            </a:r>
            <a:r>
              <a:rPr lang="en-US" dirty="0" smtClean="0"/>
              <a:t>Local Model for shape parameter </a:t>
            </a:r>
            <a:r>
              <a:rPr lang="en-US" dirty="0" smtClean="0"/>
              <a:t>update</a:t>
            </a:r>
          </a:p>
          <a:p>
            <a:pPr lvl="2"/>
            <a:r>
              <a:rPr lang="en-US" dirty="0"/>
              <a:t>During the parameter update, the positions of all landmarks are updated jointly and penalized for misaligned landmarks and irregular shapes using a point distribution model </a:t>
            </a:r>
            <a:endParaRPr lang="en-US" dirty="0" smtClean="0"/>
          </a:p>
          <a:p>
            <a:pPr lvl="2"/>
            <a:r>
              <a:rPr lang="en-US" dirty="0" smtClean="0"/>
              <a:t>Control </a:t>
            </a:r>
            <a:r>
              <a:rPr lang="en-US" dirty="0"/>
              <a:t>the landmark locations and to regularize the </a:t>
            </a:r>
            <a:r>
              <a:rPr lang="en-US" dirty="0" smtClean="0"/>
              <a:t>shape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749" y="500649"/>
            <a:ext cx="3801109" cy="13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1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8235</TotalTime>
  <Words>354</Words>
  <Application>Microsoft Macintosh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Deception Detection using Facial Action Units</vt:lpstr>
      <vt:lpstr>Introduction</vt:lpstr>
      <vt:lpstr>What is Deception Detection?</vt:lpstr>
      <vt:lpstr>There are many ways to detect lies</vt:lpstr>
      <vt:lpstr>Action Units</vt:lpstr>
      <vt:lpstr>Facial Action Coding System</vt:lpstr>
      <vt:lpstr>Architecture</vt:lpstr>
      <vt:lpstr>Video Dataset</vt:lpstr>
      <vt:lpstr>Facial Landmark Detection</vt:lpstr>
      <vt:lpstr>PowerPoint Presentation</vt:lpstr>
      <vt:lpstr>Action Unit Detection</vt:lpstr>
      <vt:lpstr>Action Unit Detection</vt:lpstr>
      <vt:lpstr>Action Unit Detection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Deception Detection using Facial Action Units</dc:title>
  <dc:creator>Windows User</dc:creator>
  <cp:lastModifiedBy>Microsoft Office User</cp:lastModifiedBy>
  <cp:revision>45</cp:revision>
  <dcterms:created xsi:type="dcterms:W3CDTF">2018-12-08T16:51:10Z</dcterms:created>
  <dcterms:modified xsi:type="dcterms:W3CDTF">2018-12-17T19:42:38Z</dcterms:modified>
</cp:coreProperties>
</file>