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8" r:id="rId3"/>
    <p:sldId id="260" r:id="rId4"/>
    <p:sldId id="268" r:id="rId5"/>
    <p:sldId id="269" r:id="rId6"/>
    <p:sldId id="270" r:id="rId7"/>
    <p:sldId id="259" r:id="rId8"/>
    <p:sldId id="271" r:id="rId9"/>
    <p:sldId id="261" r:id="rId10"/>
    <p:sldId id="265" r:id="rId11"/>
    <p:sldId id="272" r:id="rId12"/>
    <p:sldId id="273" r:id="rId13"/>
    <p:sldId id="274" r:id="rId14"/>
    <p:sldId id="275" r:id="rId15"/>
    <p:sldId id="276" r:id="rId16"/>
    <p:sldId id="277" r:id="rId17"/>
    <p:sldId id="262" r:id="rId18"/>
    <p:sldId id="278" r:id="rId19"/>
    <p:sldId id="279" r:id="rId20"/>
    <p:sldId id="280" r:id="rId21"/>
    <p:sldId id="281" r:id="rId22"/>
    <p:sldId id="28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604" autoAdjust="0"/>
  </p:normalViewPr>
  <p:slideViewPr>
    <p:cSldViewPr snapToGrid="0">
      <p:cViewPr varScale="1">
        <p:scale>
          <a:sx n="64" d="100"/>
          <a:sy n="64" d="100"/>
        </p:scale>
        <p:origin x="46"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1D9B28-B58C-4310-9F91-B51B281727CA}" type="datetimeFigureOut">
              <a:rPr lang="en-GB" smtClean="0"/>
              <a:t>30/01/2020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710C6-F86C-47DB-9E4A-0E0159892CE5}" type="slidenum">
              <a:rPr lang="en-GB" smtClean="0"/>
              <a:t>‹#›</a:t>
            </a:fld>
            <a:endParaRPr lang="en-GB"/>
          </a:p>
        </p:txBody>
      </p:sp>
    </p:spTree>
    <p:extLst>
      <p:ext uri="{BB962C8B-B14F-4D97-AF65-F5344CB8AC3E}">
        <p14:creationId xmlns:p14="http://schemas.microsoft.com/office/powerpoint/2010/main" val="1476336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we start with sequential execution, one instruction/statement after another. We can track how values in variables change. No value can change without us knowing about it.</a:t>
            </a:r>
          </a:p>
          <a:p>
            <a:endParaRPr lang="en-GB" dirty="0"/>
          </a:p>
          <a:p>
            <a:r>
              <a:rPr lang="en-GB" dirty="0"/>
              <a:t>Stress:</a:t>
            </a:r>
          </a:p>
          <a:p>
            <a:r>
              <a:rPr lang="en-GB" dirty="0"/>
              <a:t>- Each process has an isolated address space, i.e. no process can access other process’ data.</a:t>
            </a:r>
          </a:p>
        </p:txBody>
      </p:sp>
      <p:sp>
        <p:nvSpPr>
          <p:cNvPr id="4" name="Slide Number Placeholder 3"/>
          <p:cNvSpPr>
            <a:spLocks noGrp="1"/>
          </p:cNvSpPr>
          <p:nvPr>
            <p:ph type="sldNum" sz="quarter" idx="5"/>
          </p:nvPr>
        </p:nvSpPr>
        <p:spPr/>
        <p:txBody>
          <a:bodyPr/>
          <a:lstStyle/>
          <a:p>
            <a:fld id="{174710C6-F86C-47DB-9E4A-0E0159892CE5}" type="slidenum">
              <a:rPr lang="en-GB" smtClean="0"/>
              <a:t>2</a:t>
            </a:fld>
            <a:endParaRPr lang="en-GB"/>
          </a:p>
        </p:txBody>
      </p:sp>
    </p:spTree>
    <p:extLst>
      <p:ext uri="{BB962C8B-B14F-4D97-AF65-F5344CB8AC3E}">
        <p14:creationId xmlns:p14="http://schemas.microsoft.com/office/powerpoint/2010/main" val="3007186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also time for people to take a short break.</a:t>
            </a:r>
          </a:p>
        </p:txBody>
      </p:sp>
      <p:sp>
        <p:nvSpPr>
          <p:cNvPr id="4" name="Slide Number Placeholder 3"/>
          <p:cNvSpPr>
            <a:spLocks noGrp="1"/>
          </p:cNvSpPr>
          <p:nvPr>
            <p:ph type="sldNum" sz="quarter" idx="5"/>
          </p:nvPr>
        </p:nvSpPr>
        <p:spPr/>
        <p:txBody>
          <a:bodyPr/>
          <a:lstStyle/>
          <a:p>
            <a:fld id="{174710C6-F86C-47DB-9E4A-0E0159892CE5}" type="slidenum">
              <a:rPr lang="en-GB" smtClean="0"/>
              <a:t>13</a:t>
            </a:fld>
            <a:endParaRPr lang="en-GB"/>
          </a:p>
        </p:txBody>
      </p:sp>
    </p:spTree>
    <p:extLst>
      <p:ext uri="{BB962C8B-B14F-4D97-AF65-F5344CB8AC3E}">
        <p14:creationId xmlns:p14="http://schemas.microsoft.com/office/powerpoint/2010/main" val="111413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Remind students about the previous array demo. That was data-parallel. This is not, everybody uses the same piece of data.</a:t>
            </a:r>
          </a:p>
          <a:p>
            <a:endParaRPr lang="en-GB" dirty="0"/>
          </a:p>
          <a:p>
            <a:r>
              <a:rPr lang="en-GB" dirty="0"/>
              <a:t>First, show program, ask what result they expect. Then, run the program, ask why the behaviour?</a:t>
            </a:r>
          </a:p>
          <a:p>
            <a:endParaRPr lang="en-GB" dirty="0"/>
          </a:p>
          <a:p>
            <a:r>
              <a:rPr lang="en-GB" dirty="0"/>
              <a:t>It would be great if they could come up with the explanation that counter++ is actually two memory operations that can be arbitrarily interleaved when running in parallel.</a:t>
            </a:r>
          </a:p>
          <a:p>
            <a:endParaRPr lang="en-GB" dirty="0"/>
          </a:p>
          <a:p>
            <a:r>
              <a:rPr lang="en-GB" dirty="0"/>
              <a:t>You can mention the concept of atomicity, i.e. that an operation is atomic if it executes completely or not at all. This means there is not partial results.</a:t>
            </a:r>
          </a:p>
          <a:p>
            <a:r>
              <a:rPr lang="en-GB" dirty="0"/>
              <a:t>E.g.</a:t>
            </a:r>
          </a:p>
          <a:p>
            <a:r>
              <a:rPr lang="en-GB" dirty="0"/>
              <a:t>int data = 0; is atomic (thank memory for allowing us to write 4 bytes atomically)</a:t>
            </a:r>
          </a:p>
          <a:p>
            <a:r>
              <a:rPr lang="en-GB" dirty="0"/>
              <a:t>Uint64_t data = 0; might not be atomic on a 32-bit processor (two writes would be required)</a:t>
            </a:r>
          </a:p>
          <a:p>
            <a:r>
              <a:rPr lang="en-GB" dirty="0"/>
              <a:t>Data++; is also not atomic as described before</a:t>
            </a:r>
          </a:p>
          <a:p>
            <a:endParaRPr lang="en-GB" dirty="0"/>
          </a:p>
        </p:txBody>
      </p:sp>
      <p:sp>
        <p:nvSpPr>
          <p:cNvPr id="4" name="Slide Number Placeholder 3"/>
          <p:cNvSpPr>
            <a:spLocks noGrp="1"/>
          </p:cNvSpPr>
          <p:nvPr>
            <p:ph type="sldNum" sz="quarter" idx="5"/>
          </p:nvPr>
        </p:nvSpPr>
        <p:spPr/>
        <p:txBody>
          <a:bodyPr/>
          <a:lstStyle/>
          <a:p>
            <a:fld id="{174710C6-F86C-47DB-9E4A-0E0159892CE5}" type="slidenum">
              <a:rPr lang="en-GB" smtClean="0"/>
              <a:t>14</a:t>
            </a:fld>
            <a:endParaRPr lang="en-GB"/>
          </a:p>
        </p:txBody>
      </p:sp>
    </p:spTree>
    <p:extLst>
      <p:ext uri="{BB962C8B-B14F-4D97-AF65-F5344CB8AC3E}">
        <p14:creationId xmlns:p14="http://schemas.microsoft.com/office/powerpoint/2010/main" val="3980614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Relate to the demo program.</a:t>
            </a:r>
          </a:p>
          <a:p>
            <a:endParaRPr lang="en-GB" dirty="0"/>
          </a:p>
          <a:p>
            <a:r>
              <a:rPr lang="en-GB" dirty="0"/>
              <a:t>Mention terminology:</a:t>
            </a:r>
          </a:p>
          <a:p>
            <a:r>
              <a:rPr lang="en-GB" dirty="0"/>
              <a:t>Data race – two concurrent memory accesses to the same location, at least one of which is write</a:t>
            </a:r>
          </a:p>
          <a:p>
            <a:r>
              <a:rPr lang="en-GB" dirty="0"/>
              <a:t>Critical sections – a section of code that contains possible data races</a:t>
            </a:r>
          </a:p>
          <a:p>
            <a:r>
              <a:rPr lang="en-GB" dirty="0"/>
              <a:t>Mutual exclusion – when you prevent more than one thread from executing in the critical section (i.e. ensure at most one critical section is active at a time), e.g. the middle and the right interleaving in the slide.</a:t>
            </a:r>
          </a:p>
        </p:txBody>
      </p:sp>
      <p:sp>
        <p:nvSpPr>
          <p:cNvPr id="4" name="Slide Number Placeholder 3"/>
          <p:cNvSpPr>
            <a:spLocks noGrp="1"/>
          </p:cNvSpPr>
          <p:nvPr>
            <p:ph type="sldNum" sz="quarter" idx="5"/>
          </p:nvPr>
        </p:nvSpPr>
        <p:spPr/>
        <p:txBody>
          <a:bodyPr/>
          <a:lstStyle/>
          <a:p>
            <a:fld id="{174710C6-F86C-47DB-9E4A-0E0159892CE5}" type="slidenum">
              <a:rPr lang="en-GB" smtClean="0"/>
              <a:t>15</a:t>
            </a:fld>
            <a:endParaRPr lang="en-GB"/>
          </a:p>
        </p:txBody>
      </p:sp>
    </p:spTree>
    <p:extLst>
      <p:ext uri="{BB962C8B-B14F-4D97-AF65-F5344CB8AC3E}">
        <p14:creationId xmlns:p14="http://schemas.microsoft.com/office/powerpoint/2010/main" val="3042117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Maybe ask if people understand the difference between stack and heap allocated data.</a:t>
            </a:r>
          </a:p>
        </p:txBody>
      </p:sp>
      <p:sp>
        <p:nvSpPr>
          <p:cNvPr id="4" name="Slide Number Placeholder 3"/>
          <p:cNvSpPr>
            <a:spLocks noGrp="1"/>
          </p:cNvSpPr>
          <p:nvPr>
            <p:ph type="sldNum" sz="quarter" idx="5"/>
          </p:nvPr>
        </p:nvSpPr>
        <p:spPr/>
        <p:txBody>
          <a:bodyPr/>
          <a:lstStyle/>
          <a:p>
            <a:fld id="{174710C6-F86C-47DB-9E4A-0E0159892CE5}" type="slidenum">
              <a:rPr lang="en-GB" smtClean="0"/>
              <a:t>16</a:t>
            </a:fld>
            <a:endParaRPr lang="en-GB"/>
          </a:p>
        </p:txBody>
      </p:sp>
    </p:spTree>
    <p:extLst>
      <p:ext uri="{BB962C8B-B14F-4D97-AF65-F5344CB8AC3E}">
        <p14:creationId xmlns:p14="http://schemas.microsoft.com/office/powerpoint/2010/main" val="3334609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can be used to build mutual exclusion for critical sections, that’s why they are sometimes called mutexes.</a:t>
            </a:r>
          </a:p>
        </p:txBody>
      </p:sp>
      <p:sp>
        <p:nvSpPr>
          <p:cNvPr id="4" name="Slide Number Placeholder 3"/>
          <p:cNvSpPr>
            <a:spLocks noGrp="1"/>
          </p:cNvSpPr>
          <p:nvPr>
            <p:ph type="sldNum" sz="quarter" idx="5"/>
          </p:nvPr>
        </p:nvSpPr>
        <p:spPr/>
        <p:txBody>
          <a:bodyPr/>
          <a:lstStyle/>
          <a:p>
            <a:fld id="{174710C6-F86C-47DB-9E4A-0E0159892CE5}" type="slidenum">
              <a:rPr lang="en-GB" smtClean="0"/>
              <a:t>18</a:t>
            </a:fld>
            <a:endParaRPr lang="en-GB"/>
          </a:p>
        </p:txBody>
      </p:sp>
    </p:spTree>
    <p:extLst>
      <p:ext uri="{BB962C8B-B14F-4D97-AF65-F5344CB8AC3E}">
        <p14:creationId xmlns:p14="http://schemas.microsoft.com/office/powerpoint/2010/main" val="2752549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4710C6-F86C-47DB-9E4A-0E0159892CE5}" type="slidenum">
              <a:rPr lang="en-GB" smtClean="0"/>
              <a:t>19</a:t>
            </a:fld>
            <a:endParaRPr lang="en-GB"/>
          </a:p>
        </p:txBody>
      </p:sp>
    </p:spTree>
    <p:extLst>
      <p:ext uri="{BB962C8B-B14F-4D97-AF65-F5344CB8AC3E}">
        <p14:creationId xmlns:p14="http://schemas.microsoft.com/office/powerpoint/2010/main" val="2137680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our lock abstraction and how it should be used.</a:t>
            </a:r>
          </a:p>
        </p:txBody>
      </p:sp>
      <p:sp>
        <p:nvSpPr>
          <p:cNvPr id="4" name="Slide Number Placeholder 3"/>
          <p:cNvSpPr>
            <a:spLocks noGrp="1"/>
          </p:cNvSpPr>
          <p:nvPr>
            <p:ph type="sldNum" sz="quarter" idx="5"/>
          </p:nvPr>
        </p:nvSpPr>
        <p:spPr/>
        <p:txBody>
          <a:bodyPr/>
          <a:lstStyle/>
          <a:p>
            <a:fld id="{174710C6-F86C-47DB-9E4A-0E0159892CE5}" type="slidenum">
              <a:rPr lang="en-GB" smtClean="0"/>
              <a:t>20</a:t>
            </a:fld>
            <a:endParaRPr lang="en-GB"/>
          </a:p>
        </p:txBody>
      </p:sp>
    </p:spTree>
    <p:extLst>
      <p:ext uri="{BB962C8B-B14F-4D97-AF65-F5344CB8AC3E}">
        <p14:creationId xmlns:p14="http://schemas.microsoft.com/office/powerpoint/2010/main" val="1373736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Also, explain that you can have different locks “guarding” different resources/data. It is important that threads use the same lock when accessing the same data.</a:t>
            </a:r>
          </a:p>
        </p:txBody>
      </p:sp>
      <p:sp>
        <p:nvSpPr>
          <p:cNvPr id="4" name="Slide Number Placeholder 3"/>
          <p:cNvSpPr>
            <a:spLocks noGrp="1"/>
          </p:cNvSpPr>
          <p:nvPr>
            <p:ph type="sldNum" sz="quarter" idx="5"/>
          </p:nvPr>
        </p:nvSpPr>
        <p:spPr/>
        <p:txBody>
          <a:bodyPr/>
          <a:lstStyle/>
          <a:p>
            <a:fld id="{174710C6-F86C-47DB-9E4A-0E0159892CE5}" type="slidenum">
              <a:rPr lang="en-GB" smtClean="0"/>
              <a:t>21</a:t>
            </a:fld>
            <a:endParaRPr lang="en-GB"/>
          </a:p>
        </p:txBody>
      </p:sp>
    </p:spTree>
    <p:extLst>
      <p:ext uri="{BB962C8B-B14F-4D97-AF65-F5344CB8AC3E}">
        <p14:creationId xmlns:p14="http://schemas.microsoft.com/office/powerpoint/2010/main" val="162955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 </a:t>
            </a:r>
            <a:r>
              <a:rPr lang="en-GB" dirty="0" err="1"/>
              <a:t>ScopedLock</a:t>
            </a:r>
            <a:r>
              <a:rPr lang="en-GB" dirty="0"/>
              <a:t> to be sure acquire/release are </a:t>
            </a:r>
            <a:r>
              <a:rPr lang="en-GB"/>
              <a:t>paired properly.</a:t>
            </a:r>
            <a:endParaRPr lang="en-GB" dirty="0"/>
          </a:p>
        </p:txBody>
      </p:sp>
      <p:sp>
        <p:nvSpPr>
          <p:cNvPr id="4" name="Slide Number Placeholder 3"/>
          <p:cNvSpPr>
            <a:spLocks noGrp="1"/>
          </p:cNvSpPr>
          <p:nvPr>
            <p:ph type="sldNum" sz="quarter" idx="5"/>
          </p:nvPr>
        </p:nvSpPr>
        <p:spPr/>
        <p:txBody>
          <a:bodyPr/>
          <a:lstStyle/>
          <a:p>
            <a:fld id="{174710C6-F86C-47DB-9E4A-0E0159892CE5}" type="slidenum">
              <a:rPr lang="en-GB" smtClean="0"/>
              <a:t>22</a:t>
            </a:fld>
            <a:endParaRPr lang="en-GB"/>
          </a:p>
        </p:txBody>
      </p:sp>
    </p:spTree>
    <p:extLst>
      <p:ext uri="{BB962C8B-B14F-4D97-AF65-F5344CB8AC3E}">
        <p14:creationId xmlns:p14="http://schemas.microsoft.com/office/powerpoint/2010/main" val="506700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Stack – for function calls, function arguments, local variables</a:t>
            </a:r>
          </a:p>
          <a:p>
            <a:r>
              <a:rPr lang="en-GB" dirty="0"/>
              <a:t>Heap -  when we call malloc/new</a:t>
            </a:r>
          </a:p>
          <a:p>
            <a:r>
              <a:rPr lang="en-GB" dirty="0"/>
              <a:t>PC = program counter, this is a value that points to the next instruction/statement to execute, i.e. it show where in program (static) the process (dynamic) is.</a:t>
            </a:r>
          </a:p>
        </p:txBody>
      </p:sp>
      <p:sp>
        <p:nvSpPr>
          <p:cNvPr id="4" name="Slide Number Placeholder 3"/>
          <p:cNvSpPr>
            <a:spLocks noGrp="1"/>
          </p:cNvSpPr>
          <p:nvPr>
            <p:ph type="sldNum" sz="quarter" idx="5"/>
          </p:nvPr>
        </p:nvSpPr>
        <p:spPr/>
        <p:txBody>
          <a:bodyPr/>
          <a:lstStyle/>
          <a:p>
            <a:fld id="{174710C6-F86C-47DB-9E4A-0E0159892CE5}" type="slidenum">
              <a:rPr lang="en-GB" smtClean="0"/>
              <a:t>3</a:t>
            </a:fld>
            <a:endParaRPr lang="en-GB"/>
          </a:p>
        </p:txBody>
      </p:sp>
    </p:spTree>
    <p:extLst>
      <p:ext uri="{BB962C8B-B14F-4D97-AF65-F5344CB8AC3E}">
        <p14:creationId xmlns:p14="http://schemas.microsoft.com/office/powerpoint/2010/main" val="1279770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Especially in single-core (BBB), many processes want to run (i.e. ready) but only one is running. Waiting happens when we e.g. wait to receive data from a networking socket.</a:t>
            </a:r>
          </a:p>
          <a:p>
            <a:endParaRPr lang="en-GB" dirty="0"/>
          </a:p>
          <a:p>
            <a:r>
              <a:rPr lang="en-GB" dirty="0" err="1"/>
              <a:t>Sidenote</a:t>
            </a:r>
            <a:r>
              <a:rPr lang="en-GB" dirty="0"/>
              <a:t>, busy-waiting is </a:t>
            </a:r>
            <a:r>
              <a:rPr lang="en-GB" b="1" dirty="0"/>
              <a:t>waiting</a:t>
            </a:r>
            <a:r>
              <a:rPr lang="en-GB" dirty="0"/>
              <a:t> for </a:t>
            </a:r>
            <a:r>
              <a:rPr lang="en-GB" b="0" dirty="0"/>
              <a:t>something</a:t>
            </a:r>
            <a:r>
              <a:rPr lang="en-GB" dirty="0"/>
              <a:t> by </a:t>
            </a:r>
            <a:r>
              <a:rPr lang="en-GB" b="1" dirty="0"/>
              <a:t>running</a:t>
            </a:r>
            <a:r>
              <a:rPr lang="en-GB" dirty="0"/>
              <a:t> repeated check if that something has happened. This wastes CPU time compared to blocked waiting, i.e. something else that is useful could be </a:t>
            </a:r>
            <a:r>
              <a:rPr lang="en-GB" b="1" dirty="0"/>
              <a:t>running</a:t>
            </a:r>
            <a:r>
              <a:rPr lang="en-GB" b="0" dirty="0"/>
              <a:t> on the CPU.</a:t>
            </a:r>
            <a:endParaRPr lang="en-GB" dirty="0"/>
          </a:p>
        </p:txBody>
      </p:sp>
      <p:sp>
        <p:nvSpPr>
          <p:cNvPr id="4" name="Slide Number Placeholder 3"/>
          <p:cNvSpPr>
            <a:spLocks noGrp="1"/>
          </p:cNvSpPr>
          <p:nvPr>
            <p:ph type="sldNum" sz="quarter" idx="5"/>
          </p:nvPr>
        </p:nvSpPr>
        <p:spPr/>
        <p:txBody>
          <a:bodyPr/>
          <a:lstStyle/>
          <a:p>
            <a:fld id="{174710C6-F86C-47DB-9E4A-0E0159892CE5}" type="slidenum">
              <a:rPr lang="en-GB" smtClean="0"/>
              <a:t>4</a:t>
            </a:fld>
            <a:endParaRPr lang="en-GB"/>
          </a:p>
        </p:txBody>
      </p:sp>
    </p:spTree>
    <p:extLst>
      <p:ext uri="{BB962C8B-B14F-4D97-AF65-F5344CB8AC3E}">
        <p14:creationId xmlns:p14="http://schemas.microsoft.com/office/powerpoint/2010/main" val="2681694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Point out things that are relevant to the thread of execution.</a:t>
            </a:r>
          </a:p>
        </p:txBody>
      </p:sp>
      <p:sp>
        <p:nvSpPr>
          <p:cNvPr id="4" name="Slide Number Placeholder 3"/>
          <p:cNvSpPr>
            <a:spLocks noGrp="1"/>
          </p:cNvSpPr>
          <p:nvPr>
            <p:ph type="sldNum" sz="quarter" idx="5"/>
          </p:nvPr>
        </p:nvSpPr>
        <p:spPr/>
        <p:txBody>
          <a:bodyPr/>
          <a:lstStyle/>
          <a:p>
            <a:fld id="{174710C6-F86C-47DB-9E4A-0E0159892CE5}" type="slidenum">
              <a:rPr lang="en-GB" smtClean="0"/>
              <a:t>6</a:t>
            </a:fld>
            <a:endParaRPr lang="en-GB"/>
          </a:p>
        </p:txBody>
      </p:sp>
    </p:spTree>
    <p:extLst>
      <p:ext uri="{BB962C8B-B14F-4D97-AF65-F5344CB8AC3E}">
        <p14:creationId xmlns:p14="http://schemas.microsoft.com/office/powerpoint/2010/main" val="554272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all Ts stand for Tasks.</a:t>
            </a:r>
          </a:p>
          <a:p>
            <a:endParaRPr lang="en-GB" dirty="0"/>
          </a:p>
          <a:p>
            <a:r>
              <a:rPr lang="en-GB" dirty="0"/>
              <a:t>First, mention how crucial it is to multi-task. Otherwise, you could run only one program at a time.</a:t>
            </a:r>
          </a:p>
          <a:p>
            <a:endParaRPr lang="en-GB" dirty="0"/>
          </a:p>
          <a:p>
            <a:r>
              <a:rPr lang="en-GB" dirty="0"/>
              <a:t>Then, multi-core systems can actually do multiple tasks at the same time. Single-core systems have to switch between tasks. In practice, nobody waits for the tasks to finish. Instead, each tasks is run for a certain time (100ms), then OS steps in, pauses the task and runs a different task from the ready queue.</a:t>
            </a:r>
          </a:p>
        </p:txBody>
      </p:sp>
      <p:sp>
        <p:nvSpPr>
          <p:cNvPr id="4" name="Slide Number Placeholder 3"/>
          <p:cNvSpPr>
            <a:spLocks noGrp="1"/>
          </p:cNvSpPr>
          <p:nvPr>
            <p:ph type="sldNum" sz="quarter" idx="5"/>
          </p:nvPr>
        </p:nvSpPr>
        <p:spPr/>
        <p:txBody>
          <a:bodyPr/>
          <a:lstStyle/>
          <a:p>
            <a:fld id="{174710C6-F86C-47DB-9E4A-0E0159892CE5}" type="slidenum">
              <a:rPr lang="en-GB" smtClean="0"/>
              <a:t>7</a:t>
            </a:fld>
            <a:endParaRPr lang="en-GB"/>
          </a:p>
        </p:txBody>
      </p:sp>
    </p:spTree>
    <p:extLst>
      <p:ext uri="{BB962C8B-B14F-4D97-AF65-F5344CB8AC3E}">
        <p14:creationId xmlns:p14="http://schemas.microsoft.com/office/powerpoint/2010/main" val="3077465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Stress: threads are like multiple programs running at the same time but everybody shares the same memory.</a:t>
            </a:r>
          </a:p>
        </p:txBody>
      </p:sp>
      <p:sp>
        <p:nvSpPr>
          <p:cNvPr id="4" name="Slide Number Placeholder 3"/>
          <p:cNvSpPr>
            <a:spLocks noGrp="1"/>
          </p:cNvSpPr>
          <p:nvPr>
            <p:ph type="sldNum" sz="quarter" idx="5"/>
          </p:nvPr>
        </p:nvSpPr>
        <p:spPr/>
        <p:txBody>
          <a:bodyPr/>
          <a:lstStyle/>
          <a:p>
            <a:fld id="{174710C6-F86C-47DB-9E4A-0E0159892CE5}" type="slidenum">
              <a:rPr lang="en-GB" smtClean="0"/>
              <a:t>8</a:t>
            </a:fld>
            <a:endParaRPr lang="en-GB"/>
          </a:p>
        </p:txBody>
      </p:sp>
    </p:spTree>
    <p:extLst>
      <p:ext uri="{BB962C8B-B14F-4D97-AF65-F5344CB8AC3E}">
        <p14:creationId xmlns:p14="http://schemas.microsoft.com/office/powerpoint/2010/main" val="2079887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4710C6-F86C-47DB-9E4A-0E0159892CE5}" type="slidenum">
              <a:rPr lang="en-GB" smtClean="0"/>
              <a:t>9</a:t>
            </a:fld>
            <a:endParaRPr lang="en-GB"/>
          </a:p>
        </p:txBody>
      </p:sp>
    </p:spTree>
    <p:extLst>
      <p:ext uri="{BB962C8B-B14F-4D97-AF65-F5344CB8AC3E}">
        <p14:creationId xmlns:p14="http://schemas.microsoft.com/office/powerpoint/2010/main" val="3055551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Please, take time to explain the code, starting with a single-threaded version and then moving to how multiple threads can split the workload, run it in parallel and then share the result.</a:t>
            </a:r>
          </a:p>
          <a:p>
            <a:endParaRPr lang="en-GB" dirty="0"/>
          </a:p>
          <a:p>
            <a:r>
              <a:rPr lang="en-GB" dirty="0"/>
              <a:t>Afterward, note this was a data-parallel execution, there was no need to communicate data between running threads (only the final results were communicated to the main thread). There are other scenarios where threads need to read and modify shared data. Another scenario is a task-parallel execution, where each thread mind do a different kind of task (e.g. telemetry thread takes care of sending acceleration to base station while navigation thread actually computes the acceleration).</a:t>
            </a:r>
          </a:p>
        </p:txBody>
      </p:sp>
      <p:sp>
        <p:nvSpPr>
          <p:cNvPr id="4" name="Slide Number Placeholder 3"/>
          <p:cNvSpPr>
            <a:spLocks noGrp="1"/>
          </p:cNvSpPr>
          <p:nvPr>
            <p:ph type="sldNum" sz="quarter" idx="5"/>
          </p:nvPr>
        </p:nvSpPr>
        <p:spPr/>
        <p:txBody>
          <a:bodyPr/>
          <a:lstStyle/>
          <a:p>
            <a:fld id="{174710C6-F86C-47DB-9E4A-0E0159892CE5}" type="slidenum">
              <a:rPr lang="en-GB" smtClean="0"/>
              <a:t>11</a:t>
            </a:fld>
            <a:endParaRPr lang="en-GB"/>
          </a:p>
        </p:txBody>
      </p:sp>
    </p:spTree>
    <p:extLst>
      <p:ext uri="{BB962C8B-B14F-4D97-AF65-F5344CB8AC3E}">
        <p14:creationId xmlns:p14="http://schemas.microsoft.com/office/powerpoint/2010/main" val="169258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4710C6-F86C-47DB-9E4A-0E0159892CE5}" type="slidenum">
              <a:rPr lang="en-GB" smtClean="0"/>
              <a:t>12</a:t>
            </a:fld>
            <a:endParaRPr lang="en-GB"/>
          </a:p>
        </p:txBody>
      </p:sp>
    </p:spTree>
    <p:extLst>
      <p:ext uri="{BB962C8B-B14F-4D97-AF65-F5344CB8AC3E}">
        <p14:creationId xmlns:p14="http://schemas.microsoft.com/office/powerpoint/2010/main" val="912485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21923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13802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95144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3527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6536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0102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5264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73879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41440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65867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21367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4601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82353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13895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94296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1/30/2020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4791510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51" r:id="rId13"/>
    <p:sldLayoutId id="2147483654" r:id="rId14"/>
    <p:sldLayoutId id="214748365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2.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D705-E61D-4B75-9FBF-5BC05F4FFFA6}"/>
              </a:ext>
            </a:extLst>
          </p:cNvPr>
          <p:cNvSpPr>
            <a:spLocks noGrp="1"/>
          </p:cNvSpPr>
          <p:nvPr>
            <p:ph type="ctrTitle"/>
          </p:nvPr>
        </p:nvSpPr>
        <p:spPr/>
        <p:txBody>
          <a:bodyPr>
            <a:normAutofit fontScale="90000"/>
          </a:bodyPr>
          <a:lstStyle/>
          <a:p>
            <a:r>
              <a:rPr lang="en-GB" dirty="0"/>
              <a:t>HYPED</a:t>
            </a:r>
            <a:br>
              <a:rPr lang="en-GB" dirty="0"/>
            </a:br>
            <a:r>
              <a:rPr lang="en-GB" dirty="0"/>
              <a:t>multithreading workshop</a:t>
            </a:r>
          </a:p>
        </p:txBody>
      </p:sp>
      <p:sp>
        <p:nvSpPr>
          <p:cNvPr id="3" name="Subtitle 2">
            <a:extLst>
              <a:ext uri="{FF2B5EF4-FFF2-40B4-BE49-F238E27FC236}">
                <a16:creationId xmlns:a16="http://schemas.microsoft.com/office/drawing/2014/main" id="{CD4429F3-FC09-4AA3-A230-326C8049BDB8}"/>
              </a:ext>
            </a:extLst>
          </p:cNvPr>
          <p:cNvSpPr>
            <a:spLocks noGrp="1"/>
          </p:cNvSpPr>
          <p:nvPr>
            <p:ph type="subTitle" idx="1"/>
          </p:nvPr>
        </p:nvSpPr>
        <p:spPr>
          <a:xfrm>
            <a:off x="1143000" y="4785814"/>
            <a:ext cx="6858000" cy="471985"/>
          </a:xfrm>
        </p:spPr>
        <p:txBody>
          <a:bodyPr/>
          <a:lstStyle/>
          <a:p>
            <a:r>
              <a:rPr lang="en-GB" dirty="0" err="1"/>
              <a:t>Kornelija</a:t>
            </a:r>
            <a:r>
              <a:rPr lang="en-GB" dirty="0"/>
              <a:t> </a:t>
            </a:r>
            <a:r>
              <a:rPr lang="en-GB" dirty="0" err="1"/>
              <a:t>Sukyte</a:t>
            </a:r>
            <a:r>
              <a:rPr lang="en-GB" dirty="0"/>
              <a:t>, Martin Kristien</a:t>
            </a:r>
          </a:p>
        </p:txBody>
      </p:sp>
    </p:spTree>
    <p:extLst>
      <p:ext uri="{BB962C8B-B14F-4D97-AF65-F5344CB8AC3E}">
        <p14:creationId xmlns:p14="http://schemas.microsoft.com/office/powerpoint/2010/main" val="3371483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5438" y="316281"/>
            <a:ext cx="6345106" cy="551433"/>
          </a:xfrm>
          <a:prstGeom prst="rect">
            <a:avLst/>
          </a:prstGeom>
        </p:spPr>
        <p:txBody>
          <a:bodyPr vert="horz" wrap="square" lIns="0" tIns="12700" rIns="0" bIns="0" rtlCol="0">
            <a:spAutoFit/>
          </a:bodyPr>
          <a:lstStyle/>
          <a:p>
            <a:pPr marL="12700">
              <a:lnSpc>
                <a:spcPct val="100000"/>
              </a:lnSpc>
              <a:spcBef>
                <a:spcPts val="100"/>
              </a:spcBef>
            </a:pPr>
            <a:r>
              <a:rPr sz="3500" b="1" spc="-30" dirty="0"/>
              <a:t>Single </a:t>
            </a:r>
            <a:r>
              <a:rPr sz="3500" b="1" spc="-10" dirty="0"/>
              <a:t>and </a:t>
            </a:r>
            <a:r>
              <a:rPr sz="3500" b="1" spc="-15" dirty="0"/>
              <a:t>Multithreaded</a:t>
            </a:r>
            <a:r>
              <a:rPr sz="3500" b="1" spc="325" dirty="0"/>
              <a:t> </a:t>
            </a:r>
            <a:r>
              <a:rPr sz="3500" b="1" spc="10" dirty="0"/>
              <a:t>Processes</a:t>
            </a:r>
            <a:endParaRPr sz="3500" b="1" dirty="0"/>
          </a:p>
        </p:txBody>
      </p:sp>
      <p:grpSp>
        <p:nvGrpSpPr>
          <p:cNvPr id="3" name="object 3"/>
          <p:cNvGrpSpPr/>
          <p:nvPr/>
        </p:nvGrpSpPr>
        <p:grpSpPr>
          <a:xfrm>
            <a:off x="1815487" y="1295425"/>
            <a:ext cx="2844165" cy="4085590"/>
            <a:chOff x="1815487" y="1295425"/>
            <a:chExt cx="2844165" cy="4085590"/>
          </a:xfrm>
        </p:grpSpPr>
        <p:sp>
          <p:nvSpPr>
            <p:cNvPr id="4" name="object 4"/>
            <p:cNvSpPr/>
            <p:nvPr/>
          </p:nvSpPr>
          <p:spPr>
            <a:xfrm>
              <a:off x="1821192" y="1301140"/>
              <a:ext cx="2832735" cy="1305560"/>
            </a:xfrm>
            <a:custGeom>
              <a:avLst/>
              <a:gdLst/>
              <a:ahLst/>
              <a:cxnLst/>
              <a:rect l="l" t="t" r="r" b="b"/>
              <a:pathLst>
                <a:path w="2832735" h="1305560">
                  <a:moveTo>
                    <a:pt x="2832303" y="0"/>
                  </a:moveTo>
                  <a:lnTo>
                    <a:pt x="0" y="0"/>
                  </a:lnTo>
                  <a:lnTo>
                    <a:pt x="0" y="1305318"/>
                  </a:lnTo>
                  <a:lnTo>
                    <a:pt x="2832303" y="1305318"/>
                  </a:lnTo>
                  <a:lnTo>
                    <a:pt x="2832303" y="0"/>
                  </a:lnTo>
                  <a:close/>
                </a:path>
              </a:pathLst>
            </a:custGeom>
            <a:solidFill>
              <a:srgbClr val="D1D3D4"/>
            </a:solidFill>
          </p:spPr>
          <p:txBody>
            <a:bodyPr wrap="square" lIns="0" tIns="0" rIns="0" bIns="0" rtlCol="0"/>
            <a:lstStyle/>
            <a:p>
              <a:endParaRPr/>
            </a:p>
          </p:txBody>
        </p:sp>
        <p:sp>
          <p:nvSpPr>
            <p:cNvPr id="5" name="object 5"/>
            <p:cNvSpPr/>
            <p:nvPr/>
          </p:nvSpPr>
          <p:spPr>
            <a:xfrm>
              <a:off x="1821202" y="1301140"/>
              <a:ext cx="2832735" cy="1305560"/>
            </a:xfrm>
            <a:custGeom>
              <a:avLst/>
              <a:gdLst/>
              <a:ahLst/>
              <a:cxnLst/>
              <a:rect l="l" t="t" r="r" b="b"/>
              <a:pathLst>
                <a:path w="2832735" h="1305560">
                  <a:moveTo>
                    <a:pt x="2832293" y="1305318"/>
                  </a:moveTo>
                  <a:lnTo>
                    <a:pt x="0" y="1305318"/>
                  </a:lnTo>
                  <a:lnTo>
                    <a:pt x="0" y="0"/>
                  </a:lnTo>
                  <a:lnTo>
                    <a:pt x="2832293" y="0"/>
                  </a:lnTo>
                  <a:lnTo>
                    <a:pt x="2832293" y="1305318"/>
                  </a:lnTo>
                  <a:close/>
                </a:path>
              </a:pathLst>
            </a:custGeom>
            <a:ln w="11244">
              <a:solidFill>
                <a:srgbClr val="231F20"/>
              </a:solidFill>
            </a:ln>
          </p:spPr>
          <p:txBody>
            <a:bodyPr wrap="square" lIns="0" tIns="0" rIns="0" bIns="0" rtlCol="0"/>
            <a:lstStyle/>
            <a:p>
              <a:endParaRPr/>
            </a:p>
          </p:txBody>
        </p:sp>
        <p:sp>
          <p:nvSpPr>
            <p:cNvPr id="6" name="object 6"/>
            <p:cNvSpPr/>
            <p:nvPr/>
          </p:nvSpPr>
          <p:spPr>
            <a:xfrm>
              <a:off x="1821202" y="1301143"/>
              <a:ext cx="2832735" cy="4074795"/>
            </a:xfrm>
            <a:custGeom>
              <a:avLst/>
              <a:gdLst/>
              <a:ahLst/>
              <a:cxnLst/>
              <a:rect l="l" t="t" r="r" b="b"/>
              <a:pathLst>
                <a:path w="2832735" h="4074795">
                  <a:moveTo>
                    <a:pt x="2832293" y="4074360"/>
                  </a:moveTo>
                  <a:lnTo>
                    <a:pt x="0" y="4074360"/>
                  </a:lnTo>
                  <a:lnTo>
                    <a:pt x="0" y="0"/>
                  </a:lnTo>
                  <a:lnTo>
                    <a:pt x="2832293" y="0"/>
                  </a:lnTo>
                  <a:lnTo>
                    <a:pt x="2832293" y="4074360"/>
                  </a:lnTo>
                  <a:close/>
                </a:path>
              </a:pathLst>
            </a:custGeom>
            <a:ln w="10605">
              <a:solidFill>
                <a:srgbClr val="231F20"/>
              </a:solidFill>
            </a:ln>
          </p:spPr>
          <p:txBody>
            <a:bodyPr wrap="square" lIns="0" tIns="0" rIns="0" bIns="0" rtlCol="0"/>
            <a:lstStyle/>
            <a:p>
              <a:endParaRPr/>
            </a:p>
          </p:txBody>
        </p:sp>
      </p:grpSp>
      <p:sp>
        <p:nvSpPr>
          <p:cNvPr id="7" name="object 7"/>
          <p:cNvSpPr txBox="1"/>
          <p:nvPr/>
        </p:nvSpPr>
        <p:spPr>
          <a:xfrm>
            <a:off x="1923082" y="2068483"/>
            <a:ext cx="808355" cy="423545"/>
          </a:xfrm>
          <a:prstGeom prst="rect">
            <a:avLst/>
          </a:prstGeom>
          <a:solidFill>
            <a:srgbClr val="FFFFFF"/>
          </a:solidFill>
          <a:ln w="11240">
            <a:solidFill>
              <a:srgbClr val="231F20"/>
            </a:solidFill>
          </a:ln>
        </p:spPr>
        <p:txBody>
          <a:bodyPr vert="horz" wrap="square" lIns="0" tIns="59690" rIns="0" bIns="0" rtlCol="0">
            <a:spAutoFit/>
          </a:bodyPr>
          <a:lstStyle/>
          <a:p>
            <a:pPr marL="48260">
              <a:lnSpc>
                <a:spcPct val="100000"/>
              </a:lnSpc>
              <a:spcBef>
                <a:spcPts val="470"/>
              </a:spcBef>
            </a:pPr>
            <a:r>
              <a:rPr sz="1600" spc="-70" dirty="0">
                <a:solidFill>
                  <a:srgbClr val="231F20"/>
                </a:solidFill>
                <a:latin typeface="Arial"/>
                <a:cs typeface="Arial"/>
              </a:rPr>
              <a:t>registers</a:t>
            </a:r>
            <a:endParaRPr sz="1600">
              <a:latin typeface="Arial"/>
              <a:cs typeface="Arial"/>
            </a:endParaRPr>
          </a:p>
        </p:txBody>
      </p:sp>
      <p:sp>
        <p:nvSpPr>
          <p:cNvPr id="8" name="object 8"/>
          <p:cNvSpPr txBox="1"/>
          <p:nvPr/>
        </p:nvSpPr>
        <p:spPr>
          <a:xfrm>
            <a:off x="1923082" y="1415824"/>
            <a:ext cx="808355" cy="423545"/>
          </a:xfrm>
          <a:prstGeom prst="rect">
            <a:avLst/>
          </a:prstGeom>
          <a:solidFill>
            <a:srgbClr val="FFFFFF"/>
          </a:solidFill>
          <a:ln w="11240">
            <a:solidFill>
              <a:srgbClr val="231F20"/>
            </a:solidFill>
          </a:ln>
        </p:spPr>
        <p:txBody>
          <a:bodyPr vert="horz" wrap="square" lIns="0" tIns="59690" rIns="0" bIns="0" rtlCol="0">
            <a:spAutoFit/>
          </a:bodyPr>
          <a:lstStyle/>
          <a:p>
            <a:pPr marL="201295">
              <a:lnSpc>
                <a:spcPct val="100000"/>
              </a:lnSpc>
              <a:spcBef>
                <a:spcPts val="470"/>
              </a:spcBef>
            </a:pPr>
            <a:r>
              <a:rPr sz="1600" spc="-85" dirty="0">
                <a:solidFill>
                  <a:srgbClr val="231F20"/>
                </a:solidFill>
                <a:latin typeface="Arial"/>
                <a:cs typeface="Arial"/>
              </a:rPr>
              <a:t>code</a:t>
            </a:r>
            <a:endParaRPr sz="1600">
              <a:latin typeface="Arial"/>
              <a:cs typeface="Arial"/>
            </a:endParaRPr>
          </a:p>
        </p:txBody>
      </p:sp>
      <p:sp>
        <p:nvSpPr>
          <p:cNvPr id="9" name="object 9"/>
          <p:cNvSpPr txBox="1"/>
          <p:nvPr/>
        </p:nvSpPr>
        <p:spPr>
          <a:xfrm>
            <a:off x="2833203" y="1415824"/>
            <a:ext cx="808355" cy="423545"/>
          </a:xfrm>
          <a:prstGeom prst="rect">
            <a:avLst/>
          </a:prstGeom>
          <a:solidFill>
            <a:srgbClr val="FFFFFF"/>
          </a:solidFill>
          <a:ln w="11240">
            <a:solidFill>
              <a:srgbClr val="231F20"/>
            </a:solidFill>
          </a:ln>
        </p:spPr>
        <p:txBody>
          <a:bodyPr vert="horz" wrap="square" lIns="0" tIns="59690" rIns="0" bIns="0" rtlCol="0">
            <a:spAutoFit/>
          </a:bodyPr>
          <a:lstStyle/>
          <a:p>
            <a:pPr marL="221615">
              <a:lnSpc>
                <a:spcPct val="100000"/>
              </a:lnSpc>
              <a:spcBef>
                <a:spcPts val="470"/>
              </a:spcBef>
            </a:pPr>
            <a:r>
              <a:rPr sz="1600" spc="-80" dirty="0">
                <a:solidFill>
                  <a:srgbClr val="231F20"/>
                </a:solidFill>
                <a:latin typeface="Arial"/>
                <a:cs typeface="Arial"/>
              </a:rPr>
              <a:t>data</a:t>
            </a:r>
            <a:endParaRPr sz="1600">
              <a:latin typeface="Arial"/>
              <a:cs typeface="Arial"/>
            </a:endParaRPr>
          </a:p>
        </p:txBody>
      </p:sp>
      <p:sp>
        <p:nvSpPr>
          <p:cNvPr id="10" name="object 10"/>
          <p:cNvSpPr txBox="1"/>
          <p:nvPr/>
        </p:nvSpPr>
        <p:spPr>
          <a:xfrm>
            <a:off x="3743345" y="1415824"/>
            <a:ext cx="808355" cy="423545"/>
          </a:xfrm>
          <a:prstGeom prst="rect">
            <a:avLst/>
          </a:prstGeom>
          <a:solidFill>
            <a:srgbClr val="FFFFFF"/>
          </a:solidFill>
          <a:ln w="11240">
            <a:solidFill>
              <a:srgbClr val="231F20"/>
            </a:solidFill>
          </a:ln>
        </p:spPr>
        <p:txBody>
          <a:bodyPr vert="horz" wrap="square" lIns="0" tIns="59690" rIns="0" bIns="0" rtlCol="0">
            <a:spAutoFit/>
          </a:bodyPr>
          <a:lstStyle/>
          <a:p>
            <a:pPr marL="236854">
              <a:lnSpc>
                <a:spcPct val="100000"/>
              </a:lnSpc>
              <a:spcBef>
                <a:spcPts val="470"/>
              </a:spcBef>
            </a:pPr>
            <a:r>
              <a:rPr sz="1600" spc="-60" dirty="0">
                <a:solidFill>
                  <a:srgbClr val="231F20"/>
                </a:solidFill>
                <a:latin typeface="Arial"/>
                <a:cs typeface="Arial"/>
              </a:rPr>
              <a:t>files</a:t>
            </a:r>
            <a:endParaRPr sz="1600">
              <a:latin typeface="Arial"/>
              <a:cs typeface="Arial"/>
            </a:endParaRPr>
          </a:p>
        </p:txBody>
      </p:sp>
      <p:sp>
        <p:nvSpPr>
          <p:cNvPr id="11" name="object 11"/>
          <p:cNvSpPr txBox="1"/>
          <p:nvPr/>
        </p:nvSpPr>
        <p:spPr>
          <a:xfrm>
            <a:off x="3743345" y="2068483"/>
            <a:ext cx="808355" cy="423545"/>
          </a:xfrm>
          <a:prstGeom prst="rect">
            <a:avLst/>
          </a:prstGeom>
          <a:solidFill>
            <a:srgbClr val="FFFFFF"/>
          </a:solidFill>
          <a:ln w="11240">
            <a:solidFill>
              <a:srgbClr val="231F20"/>
            </a:solidFill>
          </a:ln>
        </p:spPr>
        <p:txBody>
          <a:bodyPr vert="horz" wrap="square" lIns="0" tIns="59690" rIns="0" bIns="0" rtlCol="0">
            <a:spAutoFit/>
          </a:bodyPr>
          <a:lstStyle/>
          <a:p>
            <a:pPr marL="186055">
              <a:lnSpc>
                <a:spcPct val="100000"/>
              </a:lnSpc>
              <a:spcBef>
                <a:spcPts val="470"/>
              </a:spcBef>
            </a:pPr>
            <a:r>
              <a:rPr sz="1600" spc="-75" dirty="0">
                <a:solidFill>
                  <a:srgbClr val="231F20"/>
                </a:solidFill>
                <a:latin typeface="Arial"/>
                <a:cs typeface="Arial"/>
              </a:rPr>
              <a:t>stack</a:t>
            </a:r>
            <a:endParaRPr sz="1600">
              <a:latin typeface="Arial"/>
              <a:cs typeface="Arial"/>
            </a:endParaRPr>
          </a:p>
        </p:txBody>
      </p:sp>
      <p:grpSp>
        <p:nvGrpSpPr>
          <p:cNvPr id="12" name="object 12"/>
          <p:cNvGrpSpPr/>
          <p:nvPr/>
        </p:nvGrpSpPr>
        <p:grpSpPr>
          <a:xfrm>
            <a:off x="1821192" y="1948058"/>
            <a:ext cx="2832735" cy="2418080"/>
            <a:chOff x="1821192" y="1948058"/>
            <a:chExt cx="2832735" cy="2418080"/>
          </a:xfrm>
        </p:grpSpPr>
        <p:sp>
          <p:nvSpPr>
            <p:cNvPr id="13" name="object 13"/>
            <p:cNvSpPr/>
            <p:nvPr/>
          </p:nvSpPr>
          <p:spPr>
            <a:xfrm>
              <a:off x="1821192" y="1948058"/>
              <a:ext cx="2832735" cy="12065"/>
            </a:xfrm>
            <a:custGeom>
              <a:avLst/>
              <a:gdLst/>
              <a:ahLst/>
              <a:cxnLst/>
              <a:rect l="l" t="t" r="r" b="b"/>
              <a:pathLst>
                <a:path w="2832735" h="12064">
                  <a:moveTo>
                    <a:pt x="0" y="11468"/>
                  </a:moveTo>
                  <a:lnTo>
                    <a:pt x="2832293" y="11468"/>
                  </a:lnTo>
                  <a:lnTo>
                    <a:pt x="2832293" y="0"/>
                  </a:lnTo>
                  <a:lnTo>
                    <a:pt x="0" y="0"/>
                  </a:lnTo>
                  <a:lnTo>
                    <a:pt x="0" y="11468"/>
                  </a:lnTo>
                  <a:close/>
                </a:path>
              </a:pathLst>
            </a:custGeom>
            <a:solidFill>
              <a:srgbClr val="231F20"/>
            </a:solidFill>
          </p:spPr>
          <p:txBody>
            <a:bodyPr wrap="square" lIns="0" tIns="0" rIns="0" bIns="0" rtlCol="0"/>
            <a:lstStyle/>
            <a:p>
              <a:endParaRPr/>
            </a:p>
          </p:txBody>
        </p:sp>
        <p:sp>
          <p:nvSpPr>
            <p:cNvPr id="14" name="object 14"/>
            <p:cNvSpPr/>
            <p:nvPr/>
          </p:nvSpPr>
          <p:spPr>
            <a:xfrm>
              <a:off x="3138688" y="3473551"/>
              <a:ext cx="99060" cy="175895"/>
            </a:xfrm>
            <a:custGeom>
              <a:avLst/>
              <a:gdLst/>
              <a:ahLst/>
              <a:cxnLst/>
              <a:rect l="l" t="t" r="r" b="b"/>
              <a:pathLst>
                <a:path w="99060" h="175895">
                  <a:moveTo>
                    <a:pt x="98667" y="0"/>
                  </a:moveTo>
                  <a:lnTo>
                    <a:pt x="41625" y="18606"/>
                  </a:lnTo>
                  <a:lnTo>
                    <a:pt x="12333" y="33938"/>
                  </a:lnTo>
                  <a:lnTo>
                    <a:pt x="1541" y="54211"/>
                  </a:lnTo>
                  <a:lnTo>
                    <a:pt x="0" y="87643"/>
                  </a:lnTo>
                  <a:lnTo>
                    <a:pt x="15416" y="125387"/>
                  </a:lnTo>
                  <a:lnTo>
                    <a:pt x="49333" y="152851"/>
                  </a:lnTo>
                  <a:lnTo>
                    <a:pt x="83251" y="169627"/>
                  </a:lnTo>
                  <a:lnTo>
                    <a:pt x="98667" y="175310"/>
                  </a:lnTo>
                </a:path>
              </a:pathLst>
            </a:custGeom>
            <a:ln w="31489">
              <a:solidFill>
                <a:srgbClr val="00AEEF"/>
              </a:solidFill>
            </a:ln>
          </p:spPr>
          <p:txBody>
            <a:bodyPr wrap="square" lIns="0" tIns="0" rIns="0" bIns="0" rtlCol="0"/>
            <a:lstStyle/>
            <a:p>
              <a:endParaRPr/>
            </a:p>
          </p:txBody>
        </p:sp>
        <p:sp>
          <p:nvSpPr>
            <p:cNvPr id="15" name="object 15"/>
            <p:cNvSpPr/>
            <p:nvPr/>
          </p:nvSpPr>
          <p:spPr>
            <a:xfrm>
              <a:off x="3138688" y="3648860"/>
              <a:ext cx="197485" cy="351155"/>
            </a:xfrm>
            <a:custGeom>
              <a:avLst/>
              <a:gdLst/>
              <a:ahLst/>
              <a:cxnLst/>
              <a:rect l="l" t="t" r="r" b="b"/>
              <a:pathLst>
                <a:path w="197485" h="351154">
                  <a:moveTo>
                    <a:pt x="98667" y="175287"/>
                  </a:moveTo>
                  <a:lnTo>
                    <a:pt x="155710" y="156680"/>
                  </a:lnTo>
                  <a:lnTo>
                    <a:pt x="185002" y="141348"/>
                  </a:lnTo>
                  <a:lnTo>
                    <a:pt x="195794" y="121075"/>
                  </a:lnTo>
                  <a:lnTo>
                    <a:pt x="197336" y="87643"/>
                  </a:lnTo>
                  <a:lnTo>
                    <a:pt x="181919" y="49893"/>
                  </a:lnTo>
                  <a:lnTo>
                    <a:pt x="148001" y="22438"/>
                  </a:lnTo>
                  <a:lnTo>
                    <a:pt x="114084" y="5675"/>
                  </a:lnTo>
                  <a:lnTo>
                    <a:pt x="98667" y="0"/>
                  </a:lnTo>
                </a:path>
                <a:path w="197485" h="351154">
                  <a:moveTo>
                    <a:pt x="98667" y="175287"/>
                  </a:moveTo>
                  <a:lnTo>
                    <a:pt x="41625" y="193893"/>
                  </a:lnTo>
                  <a:lnTo>
                    <a:pt x="12333" y="209222"/>
                  </a:lnTo>
                  <a:lnTo>
                    <a:pt x="1541" y="229489"/>
                  </a:lnTo>
                  <a:lnTo>
                    <a:pt x="0" y="262907"/>
                  </a:lnTo>
                  <a:lnTo>
                    <a:pt x="15416" y="300648"/>
                  </a:lnTo>
                  <a:lnTo>
                    <a:pt x="49333" y="328104"/>
                  </a:lnTo>
                  <a:lnTo>
                    <a:pt x="83251" y="344872"/>
                  </a:lnTo>
                  <a:lnTo>
                    <a:pt x="98667" y="350551"/>
                  </a:lnTo>
                </a:path>
              </a:pathLst>
            </a:custGeom>
            <a:ln w="32486">
              <a:solidFill>
                <a:srgbClr val="00AEEF"/>
              </a:solidFill>
            </a:ln>
          </p:spPr>
          <p:txBody>
            <a:bodyPr wrap="square" lIns="0" tIns="0" rIns="0" bIns="0" rtlCol="0"/>
            <a:lstStyle/>
            <a:p>
              <a:endParaRPr/>
            </a:p>
          </p:txBody>
        </p:sp>
        <p:sp>
          <p:nvSpPr>
            <p:cNvPr id="16" name="object 16"/>
            <p:cNvSpPr/>
            <p:nvPr/>
          </p:nvSpPr>
          <p:spPr>
            <a:xfrm>
              <a:off x="3138688" y="3999418"/>
              <a:ext cx="197485" cy="351155"/>
            </a:xfrm>
            <a:custGeom>
              <a:avLst/>
              <a:gdLst/>
              <a:ahLst/>
              <a:cxnLst/>
              <a:rect l="l" t="t" r="r" b="b"/>
              <a:pathLst>
                <a:path w="197485" h="351154">
                  <a:moveTo>
                    <a:pt x="98667" y="175287"/>
                  </a:moveTo>
                  <a:lnTo>
                    <a:pt x="155710" y="156680"/>
                  </a:lnTo>
                  <a:lnTo>
                    <a:pt x="185002" y="141351"/>
                  </a:lnTo>
                  <a:lnTo>
                    <a:pt x="195794" y="121084"/>
                  </a:lnTo>
                  <a:lnTo>
                    <a:pt x="197336" y="87666"/>
                  </a:lnTo>
                  <a:lnTo>
                    <a:pt x="181919" y="49912"/>
                  </a:lnTo>
                  <a:lnTo>
                    <a:pt x="148001" y="22449"/>
                  </a:lnTo>
                  <a:lnTo>
                    <a:pt x="114084" y="5679"/>
                  </a:lnTo>
                  <a:lnTo>
                    <a:pt x="98667" y="0"/>
                  </a:lnTo>
                </a:path>
                <a:path w="197485" h="351154">
                  <a:moveTo>
                    <a:pt x="98667" y="175287"/>
                  </a:moveTo>
                  <a:lnTo>
                    <a:pt x="41625" y="193893"/>
                  </a:lnTo>
                  <a:lnTo>
                    <a:pt x="12333" y="209225"/>
                  </a:lnTo>
                  <a:lnTo>
                    <a:pt x="1541" y="229499"/>
                  </a:lnTo>
                  <a:lnTo>
                    <a:pt x="0" y="262930"/>
                  </a:lnTo>
                  <a:lnTo>
                    <a:pt x="15416" y="300671"/>
                  </a:lnTo>
                  <a:lnTo>
                    <a:pt x="49333" y="328127"/>
                  </a:lnTo>
                  <a:lnTo>
                    <a:pt x="83251" y="344895"/>
                  </a:lnTo>
                  <a:lnTo>
                    <a:pt x="98667" y="350574"/>
                  </a:lnTo>
                </a:path>
              </a:pathLst>
            </a:custGeom>
            <a:ln w="32486">
              <a:solidFill>
                <a:srgbClr val="00AEEF"/>
              </a:solidFill>
            </a:ln>
          </p:spPr>
          <p:txBody>
            <a:bodyPr wrap="square" lIns="0" tIns="0" rIns="0" bIns="0" rtlCol="0"/>
            <a:lstStyle/>
            <a:p>
              <a:endParaRPr/>
            </a:p>
          </p:txBody>
        </p:sp>
        <p:sp>
          <p:nvSpPr>
            <p:cNvPr id="17" name="object 17"/>
            <p:cNvSpPr/>
            <p:nvPr/>
          </p:nvSpPr>
          <p:spPr>
            <a:xfrm>
              <a:off x="2534310" y="3911752"/>
              <a:ext cx="455295" cy="0"/>
            </a:xfrm>
            <a:custGeom>
              <a:avLst/>
              <a:gdLst/>
              <a:ahLst/>
              <a:cxnLst/>
              <a:rect l="l" t="t" r="r" b="b"/>
              <a:pathLst>
                <a:path w="455294">
                  <a:moveTo>
                    <a:pt x="0" y="0"/>
                  </a:moveTo>
                  <a:lnTo>
                    <a:pt x="454724" y="0"/>
                  </a:lnTo>
                </a:path>
              </a:pathLst>
            </a:custGeom>
            <a:ln w="22937">
              <a:solidFill>
                <a:srgbClr val="231F20"/>
              </a:solidFill>
            </a:ln>
          </p:spPr>
          <p:txBody>
            <a:bodyPr wrap="square" lIns="0" tIns="0" rIns="0" bIns="0" rtlCol="0"/>
            <a:lstStyle/>
            <a:p>
              <a:endParaRPr/>
            </a:p>
          </p:txBody>
        </p:sp>
        <p:sp>
          <p:nvSpPr>
            <p:cNvPr id="18" name="object 18"/>
            <p:cNvSpPr/>
            <p:nvPr/>
          </p:nvSpPr>
          <p:spPr>
            <a:xfrm>
              <a:off x="2943237" y="3867315"/>
              <a:ext cx="93980" cy="88900"/>
            </a:xfrm>
            <a:custGeom>
              <a:avLst/>
              <a:gdLst/>
              <a:ahLst/>
              <a:cxnLst/>
              <a:rect l="l" t="t" r="r" b="b"/>
              <a:pathLst>
                <a:path w="93980" h="88900">
                  <a:moveTo>
                    <a:pt x="0" y="0"/>
                  </a:moveTo>
                  <a:lnTo>
                    <a:pt x="16751" y="44437"/>
                  </a:lnTo>
                  <a:lnTo>
                    <a:pt x="0" y="88887"/>
                  </a:lnTo>
                  <a:lnTo>
                    <a:pt x="93535" y="44437"/>
                  </a:lnTo>
                  <a:lnTo>
                    <a:pt x="0" y="0"/>
                  </a:lnTo>
                  <a:close/>
                </a:path>
              </a:pathLst>
            </a:custGeom>
            <a:solidFill>
              <a:srgbClr val="231F20"/>
            </a:solidFill>
          </p:spPr>
          <p:txBody>
            <a:bodyPr wrap="square" lIns="0" tIns="0" rIns="0" bIns="0" rtlCol="0"/>
            <a:lstStyle/>
            <a:p>
              <a:endParaRPr/>
            </a:p>
          </p:txBody>
        </p:sp>
      </p:grpSp>
      <p:grpSp>
        <p:nvGrpSpPr>
          <p:cNvPr id="19" name="object 19"/>
          <p:cNvGrpSpPr/>
          <p:nvPr/>
        </p:nvGrpSpPr>
        <p:grpSpPr>
          <a:xfrm>
            <a:off x="5157220" y="1295425"/>
            <a:ext cx="2844165" cy="4085590"/>
            <a:chOff x="5157220" y="1295425"/>
            <a:chExt cx="2844165" cy="4085590"/>
          </a:xfrm>
        </p:grpSpPr>
        <p:sp>
          <p:nvSpPr>
            <p:cNvPr id="20" name="object 20"/>
            <p:cNvSpPr/>
            <p:nvPr/>
          </p:nvSpPr>
          <p:spPr>
            <a:xfrm>
              <a:off x="5162931" y="1301140"/>
              <a:ext cx="2832735" cy="1843405"/>
            </a:xfrm>
            <a:custGeom>
              <a:avLst/>
              <a:gdLst/>
              <a:ahLst/>
              <a:cxnLst/>
              <a:rect l="l" t="t" r="r" b="b"/>
              <a:pathLst>
                <a:path w="2832734" h="1843405">
                  <a:moveTo>
                    <a:pt x="2832277" y="0"/>
                  </a:moveTo>
                  <a:lnTo>
                    <a:pt x="0" y="0"/>
                  </a:lnTo>
                  <a:lnTo>
                    <a:pt x="0" y="1843290"/>
                  </a:lnTo>
                  <a:lnTo>
                    <a:pt x="2832277" y="1843290"/>
                  </a:lnTo>
                  <a:lnTo>
                    <a:pt x="2832277" y="0"/>
                  </a:lnTo>
                  <a:close/>
                </a:path>
              </a:pathLst>
            </a:custGeom>
            <a:solidFill>
              <a:srgbClr val="D1D3D4"/>
            </a:solidFill>
          </p:spPr>
          <p:txBody>
            <a:bodyPr wrap="square" lIns="0" tIns="0" rIns="0" bIns="0" rtlCol="0"/>
            <a:lstStyle/>
            <a:p>
              <a:endParaRPr/>
            </a:p>
          </p:txBody>
        </p:sp>
        <p:sp>
          <p:nvSpPr>
            <p:cNvPr id="21" name="object 21"/>
            <p:cNvSpPr/>
            <p:nvPr/>
          </p:nvSpPr>
          <p:spPr>
            <a:xfrm>
              <a:off x="5162935" y="1301140"/>
              <a:ext cx="2832735" cy="1843405"/>
            </a:xfrm>
            <a:custGeom>
              <a:avLst/>
              <a:gdLst/>
              <a:ahLst/>
              <a:cxnLst/>
              <a:rect l="l" t="t" r="r" b="b"/>
              <a:pathLst>
                <a:path w="2832734" h="1843405">
                  <a:moveTo>
                    <a:pt x="2832272" y="1843290"/>
                  </a:moveTo>
                  <a:lnTo>
                    <a:pt x="0" y="1843290"/>
                  </a:lnTo>
                  <a:lnTo>
                    <a:pt x="0" y="0"/>
                  </a:lnTo>
                  <a:lnTo>
                    <a:pt x="2832272" y="0"/>
                  </a:lnTo>
                  <a:lnTo>
                    <a:pt x="2832272" y="1843290"/>
                  </a:lnTo>
                  <a:close/>
                </a:path>
              </a:pathLst>
            </a:custGeom>
            <a:ln w="11087">
              <a:solidFill>
                <a:srgbClr val="231F20"/>
              </a:solidFill>
            </a:ln>
          </p:spPr>
          <p:txBody>
            <a:bodyPr wrap="square" lIns="0" tIns="0" rIns="0" bIns="0" rtlCol="0"/>
            <a:lstStyle/>
            <a:p>
              <a:endParaRPr/>
            </a:p>
          </p:txBody>
        </p:sp>
        <p:sp>
          <p:nvSpPr>
            <p:cNvPr id="22" name="object 22"/>
            <p:cNvSpPr/>
            <p:nvPr/>
          </p:nvSpPr>
          <p:spPr>
            <a:xfrm>
              <a:off x="5162935" y="1301143"/>
              <a:ext cx="2832735" cy="4074795"/>
            </a:xfrm>
            <a:custGeom>
              <a:avLst/>
              <a:gdLst/>
              <a:ahLst/>
              <a:cxnLst/>
              <a:rect l="l" t="t" r="r" b="b"/>
              <a:pathLst>
                <a:path w="2832734" h="4074795">
                  <a:moveTo>
                    <a:pt x="2832272" y="4074360"/>
                  </a:moveTo>
                  <a:lnTo>
                    <a:pt x="0" y="4074360"/>
                  </a:lnTo>
                  <a:lnTo>
                    <a:pt x="0" y="0"/>
                  </a:lnTo>
                  <a:lnTo>
                    <a:pt x="2832272" y="0"/>
                  </a:lnTo>
                  <a:lnTo>
                    <a:pt x="2832272" y="4074360"/>
                  </a:lnTo>
                  <a:close/>
                </a:path>
              </a:pathLst>
            </a:custGeom>
            <a:ln w="10605">
              <a:solidFill>
                <a:srgbClr val="231F20"/>
              </a:solidFill>
            </a:ln>
          </p:spPr>
          <p:txBody>
            <a:bodyPr wrap="square" lIns="0" tIns="0" rIns="0" bIns="0" rtlCol="0"/>
            <a:lstStyle/>
            <a:p>
              <a:endParaRPr/>
            </a:p>
          </p:txBody>
        </p:sp>
      </p:grpSp>
      <p:sp>
        <p:nvSpPr>
          <p:cNvPr id="23" name="object 23"/>
          <p:cNvSpPr txBox="1"/>
          <p:nvPr/>
        </p:nvSpPr>
        <p:spPr>
          <a:xfrm>
            <a:off x="5264813" y="2068483"/>
            <a:ext cx="808355" cy="423545"/>
          </a:xfrm>
          <a:prstGeom prst="rect">
            <a:avLst/>
          </a:prstGeom>
          <a:solidFill>
            <a:srgbClr val="FFFFFF"/>
          </a:solidFill>
          <a:ln w="11240">
            <a:solidFill>
              <a:srgbClr val="231F20"/>
            </a:solidFill>
          </a:ln>
        </p:spPr>
        <p:txBody>
          <a:bodyPr vert="horz" wrap="square" lIns="0" tIns="59690" rIns="0" bIns="0" rtlCol="0">
            <a:spAutoFit/>
          </a:bodyPr>
          <a:lstStyle/>
          <a:p>
            <a:pPr marL="48260">
              <a:lnSpc>
                <a:spcPct val="100000"/>
              </a:lnSpc>
              <a:spcBef>
                <a:spcPts val="470"/>
              </a:spcBef>
            </a:pPr>
            <a:r>
              <a:rPr sz="1600" spc="-70" dirty="0">
                <a:solidFill>
                  <a:srgbClr val="231F20"/>
                </a:solidFill>
                <a:latin typeface="Arial"/>
                <a:cs typeface="Arial"/>
              </a:rPr>
              <a:t>registers</a:t>
            </a:r>
            <a:endParaRPr sz="1600">
              <a:latin typeface="Arial"/>
              <a:cs typeface="Arial"/>
            </a:endParaRPr>
          </a:p>
        </p:txBody>
      </p:sp>
      <p:sp>
        <p:nvSpPr>
          <p:cNvPr id="24" name="object 24"/>
          <p:cNvSpPr txBox="1"/>
          <p:nvPr/>
        </p:nvSpPr>
        <p:spPr>
          <a:xfrm>
            <a:off x="6174955" y="2068483"/>
            <a:ext cx="808355" cy="423545"/>
          </a:xfrm>
          <a:prstGeom prst="rect">
            <a:avLst/>
          </a:prstGeom>
          <a:solidFill>
            <a:srgbClr val="FFFFFF"/>
          </a:solidFill>
          <a:ln w="11240">
            <a:solidFill>
              <a:srgbClr val="231F20"/>
            </a:solidFill>
          </a:ln>
        </p:spPr>
        <p:txBody>
          <a:bodyPr vert="horz" wrap="square" lIns="0" tIns="59690" rIns="0" bIns="0" rtlCol="0">
            <a:spAutoFit/>
          </a:bodyPr>
          <a:lstStyle/>
          <a:p>
            <a:pPr marL="48260">
              <a:lnSpc>
                <a:spcPct val="100000"/>
              </a:lnSpc>
              <a:spcBef>
                <a:spcPts val="470"/>
              </a:spcBef>
            </a:pPr>
            <a:r>
              <a:rPr sz="1600" spc="-70" dirty="0">
                <a:solidFill>
                  <a:srgbClr val="231F20"/>
                </a:solidFill>
                <a:latin typeface="Arial"/>
                <a:cs typeface="Arial"/>
              </a:rPr>
              <a:t>registers</a:t>
            </a:r>
            <a:endParaRPr sz="1600">
              <a:latin typeface="Arial"/>
              <a:cs typeface="Arial"/>
            </a:endParaRPr>
          </a:p>
        </p:txBody>
      </p:sp>
      <p:sp>
        <p:nvSpPr>
          <p:cNvPr id="25" name="object 25"/>
          <p:cNvSpPr txBox="1"/>
          <p:nvPr/>
        </p:nvSpPr>
        <p:spPr>
          <a:xfrm>
            <a:off x="7085056" y="2068483"/>
            <a:ext cx="808355" cy="423545"/>
          </a:xfrm>
          <a:prstGeom prst="rect">
            <a:avLst/>
          </a:prstGeom>
          <a:solidFill>
            <a:srgbClr val="FFFFFF"/>
          </a:solidFill>
          <a:ln w="11240">
            <a:solidFill>
              <a:srgbClr val="231F20"/>
            </a:solidFill>
          </a:ln>
        </p:spPr>
        <p:txBody>
          <a:bodyPr vert="horz" wrap="square" lIns="0" tIns="59690" rIns="0" bIns="0" rtlCol="0">
            <a:spAutoFit/>
          </a:bodyPr>
          <a:lstStyle/>
          <a:p>
            <a:pPr marL="48260">
              <a:lnSpc>
                <a:spcPct val="100000"/>
              </a:lnSpc>
              <a:spcBef>
                <a:spcPts val="470"/>
              </a:spcBef>
            </a:pPr>
            <a:r>
              <a:rPr sz="1600" spc="-70" dirty="0">
                <a:solidFill>
                  <a:srgbClr val="231F20"/>
                </a:solidFill>
                <a:latin typeface="Arial"/>
                <a:cs typeface="Arial"/>
              </a:rPr>
              <a:t>registers</a:t>
            </a:r>
            <a:endParaRPr sz="1600">
              <a:latin typeface="Arial"/>
              <a:cs typeface="Arial"/>
            </a:endParaRPr>
          </a:p>
        </p:txBody>
      </p:sp>
      <p:sp>
        <p:nvSpPr>
          <p:cNvPr id="26" name="object 26"/>
          <p:cNvSpPr txBox="1"/>
          <p:nvPr/>
        </p:nvSpPr>
        <p:spPr>
          <a:xfrm>
            <a:off x="5264813" y="1415824"/>
            <a:ext cx="808355" cy="423545"/>
          </a:xfrm>
          <a:prstGeom prst="rect">
            <a:avLst/>
          </a:prstGeom>
          <a:solidFill>
            <a:srgbClr val="FFFFFF"/>
          </a:solidFill>
          <a:ln w="11240">
            <a:solidFill>
              <a:srgbClr val="231F20"/>
            </a:solidFill>
          </a:ln>
        </p:spPr>
        <p:txBody>
          <a:bodyPr vert="horz" wrap="square" lIns="0" tIns="59690" rIns="0" bIns="0" rtlCol="0">
            <a:spAutoFit/>
          </a:bodyPr>
          <a:lstStyle/>
          <a:p>
            <a:pPr marL="201295">
              <a:lnSpc>
                <a:spcPct val="100000"/>
              </a:lnSpc>
              <a:spcBef>
                <a:spcPts val="470"/>
              </a:spcBef>
            </a:pPr>
            <a:r>
              <a:rPr sz="1600" spc="-85" dirty="0">
                <a:solidFill>
                  <a:srgbClr val="231F20"/>
                </a:solidFill>
                <a:latin typeface="Arial"/>
                <a:cs typeface="Arial"/>
              </a:rPr>
              <a:t>code</a:t>
            </a:r>
            <a:endParaRPr sz="1600">
              <a:latin typeface="Arial"/>
              <a:cs typeface="Arial"/>
            </a:endParaRPr>
          </a:p>
        </p:txBody>
      </p:sp>
      <p:sp>
        <p:nvSpPr>
          <p:cNvPr id="27" name="object 27"/>
          <p:cNvSpPr txBox="1"/>
          <p:nvPr/>
        </p:nvSpPr>
        <p:spPr>
          <a:xfrm>
            <a:off x="6174955" y="1415824"/>
            <a:ext cx="808355" cy="423545"/>
          </a:xfrm>
          <a:prstGeom prst="rect">
            <a:avLst/>
          </a:prstGeom>
          <a:solidFill>
            <a:srgbClr val="FFFFFF"/>
          </a:solidFill>
          <a:ln w="11240">
            <a:solidFill>
              <a:srgbClr val="231F20"/>
            </a:solidFill>
          </a:ln>
        </p:spPr>
        <p:txBody>
          <a:bodyPr vert="horz" wrap="square" lIns="0" tIns="59690" rIns="0" bIns="0" rtlCol="0">
            <a:spAutoFit/>
          </a:bodyPr>
          <a:lstStyle/>
          <a:p>
            <a:pPr marL="221615">
              <a:lnSpc>
                <a:spcPct val="100000"/>
              </a:lnSpc>
              <a:spcBef>
                <a:spcPts val="470"/>
              </a:spcBef>
            </a:pPr>
            <a:r>
              <a:rPr sz="1600" spc="-80" dirty="0">
                <a:solidFill>
                  <a:srgbClr val="231F20"/>
                </a:solidFill>
                <a:latin typeface="Arial"/>
                <a:cs typeface="Arial"/>
              </a:rPr>
              <a:t>data</a:t>
            </a:r>
            <a:endParaRPr sz="1600">
              <a:latin typeface="Arial"/>
              <a:cs typeface="Arial"/>
            </a:endParaRPr>
          </a:p>
        </p:txBody>
      </p:sp>
      <p:sp>
        <p:nvSpPr>
          <p:cNvPr id="28" name="object 28"/>
          <p:cNvSpPr txBox="1"/>
          <p:nvPr/>
        </p:nvSpPr>
        <p:spPr>
          <a:xfrm>
            <a:off x="7085077" y="1415824"/>
            <a:ext cx="808355" cy="423545"/>
          </a:xfrm>
          <a:prstGeom prst="rect">
            <a:avLst/>
          </a:prstGeom>
          <a:solidFill>
            <a:srgbClr val="FFFFFF"/>
          </a:solidFill>
          <a:ln w="11240">
            <a:solidFill>
              <a:srgbClr val="231F20"/>
            </a:solidFill>
          </a:ln>
        </p:spPr>
        <p:txBody>
          <a:bodyPr vert="horz" wrap="square" lIns="0" tIns="59690" rIns="0" bIns="0" rtlCol="0">
            <a:spAutoFit/>
          </a:bodyPr>
          <a:lstStyle/>
          <a:p>
            <a:pPr marL="236854">
              <a:lnSpc>
                <a:spcPct val="100000"/>
              </a:lnSpc>
              <a:spcBef>
                <a:spcPts val="470"/>
              </a:spcBef>
            </a:pPr>
            <a:r>
              <a:rPr sz="1600" spc="-60" dirty="0">
                <a:solidFill>
                  <a:srgbClr val="231F20"/>
                </a:solidFill>
                <a:latin typeface="Arial"/>
                <a:cs typeface="Arial"/>
              </a:rPr>
              <a:t>files</a:t>
            </a:r>
            <a:endParaRPr sz="1600">
              <a:latin typeface="Arial"/>
              <a:cs typeface="Arial"/>
            </a:endParaRPr>
          </a:p>
        </p:txBody>
      </p:sp>
      <p:sp>
        <p:nvSpPr>
          <p:cNvPr id="29" name="object 29"/>
          <p:cNvSpPr txBox="1"/>
          <p:nvPr/>
        </p:nvSpPr>
        <p:spPr>
          <a:xfrm>
            <a:off x="7085077" y="2606456"/>
            <a:ext cx="808355" cy="423545"/>
          </a:xfrm>
          <a:prstGeom prst="rect">
            <a:avLst/>
          </a:prstGeom>
          <a:solidFill>
            <a:srgbClr val="FFFFFF"/>
          </a:solidFill>
          <a:ln w="11240">
            <a:solidFill>
              <a:srgbClr val="231F20"/>
            </a:solidFill>
          </a:ln>
        </p:spPr>
        <p:txBody>
          <a:bodyPr vert="horz" wrap="square" lIns="0" tIns="59690" rIns="0" bIns="0" rtlCol="0">
            <a:spAutoFit/>
          </a:bodyPr>
          <a:lstStyle/>
          <a:p>
            <a:pPr marL="186055">
              <a:lnSpc>
                <a:spcPct val="100000"/>
              </a:lnSpc>
              <a:spcBef>
                <a:spcPts val="470"/>
              </a:spcBef>
            </a:pPr>
            <a:r>
              <a:rPr sz="1600" spc="-75" dirty="0">
                <a:solidFill>
                  <a:srgbClr val="231F20"/>
                </a:solidFill>
                <a:latin typeface="Arial"/>
                <a:cs typeface="Arial"/>
              </a:rPr>
              <a:t>stack</a:t>
            </a:r>
            <a:endParaRPr sz="1600">
              <a:latin typeface="Arial"/>
              <a:cs typeface="Arial"/>
            </a:endParaRPr>
          </a:p>
        </p:txBody>
      </p:sp>
      <p:sp>
        <p:nvSpPr>
          <p:cNvPr id="30" name="object 30"/>
          <p:cNvSpPr txBox="1"/>
          <p:nvPr/>
        </p:nvSpPr>
        <p:spPr>
          <a:xfrm>
            <a:off x="6174976" y="2606456"/>
            <a:ext cx="808355" cy="423545"/>
          </a:xfrm>
          <a:prstGeom prst="rect">
            <a:avLst/>
          </a:prstGeom>
          <a:solidFill>
            <a:srgbClr val="FFFFFF"/>
          </a:solidFill>
          <a:ln w="11240">
            <a:solidFill>
              <a:srgbClr val="231F20"/>
            </a:solidFill>
          </a:ln>
        </p:spPr>
        <p:txBody>
          <a:bodyPr vert="horz" wrap="square" lIns="0" tIns="59690" rIns="0" bIns="0" rtlCol="0">
            <a:spAutoFit/>
          </a:bodyPr>
          <a:lstStyle/>
          <a:p>
            <a:pPr marL="186055">
              <a:lnSpc>
                <a:spcPct val="100000"/>
              </a:lnSpc>
              <a:spcBef>
                <a:spcPts val="470"/>
              </a:spcBef>
            </a:pPr>
            <a:r>
              <a:rPr sz="1600" spc="-75" dirty="0">
                <a:solidFill>
                  <a:srgbClr val="231F20"/>
                </a:solidFill>
                <a:latin typeface="Arial"/>
                <a:cs typeface="Arial"/>
              </a:rPr>
              <a:t>stack</a:t>
            </a:r>
            <a:endParaRPr sz="1600">
              <a:latin typeface="Arial"/>
              <a:cs typeface="Arial"/>
            </a:endParaRPr>
          </a:p>
        </p:txBody>
      </p:sp>
      <p:sp>
        <p:nvSpPr>
          <p:cNvPr id="31" name="object 31"/>
          <p:cNvSpPr txBox="1"/>
          <p:nvPr/>
        </p:nvSpPr>
        <p:spPr>
          <a:xfrm>
            <a:off x="5264834" y="2606456"/>
            <a:ext cx="808355" cy="423545"/>
          </a:xfrm>
          <a:prstGeom prst="rect">
            <a:avLst/>
          </a:prstGeom>
          <a:solidFill>
            <a:srgbClr val="FFFFFF"/>
          </a:solidFill>
          <a:ln w="11240">
            <a:solidFill>
              <a:srgbClr val="231F20"/>
            </a:solidFill>
          </a:ln>
        </p:spPr>
        <p:txBody>
          <a:bodyPr vert="horz" wrap="square" lIns="0" tIns="59690" rIns="0" bIns="0" rtlCol="0">
            <a:spAutoFit/>
          </a:bodyPr>
          <a:lstStyle/>
          <a:p>
            <a:pPr marL="186055">
              <a:lnSpc>
                <a:spcPct val="100000"/>
              </a:lnSpc>
              <a:spcBef>
                <a:spcPts val="470"/>
              </a:spcBef>
            </a:pPr>
            <a:r>
              <a:rPr sz="1600" spc="-75" dirty="0">
                <a:solidFill>
                  <a:srgbClr val="231F20"/>
                </a:solidFill>
                <a:latin typeface="Arial"/>
                <a:cs typeface="Arial"/>
              </a:rPr>
              <a:t>stack</a:t>
            </a:r>
            <a:endParaRPr sz="1600">
              <a:latin typeface="Arial"/>
              <a:cs typeface="Arial"/>
            </a:endParaRPr>
          </a:p>
        </p:txBody>
      </p:sp>
      <p:grpSp>
        <p:nvGrpSpPr>
          <p:cNvPr id="32" name="object 32"/>
          <p:cNvGrpSpPr/>
          <p:nvPr/>
        </p:nvGrpSpPr>
        <p:grpSpPr>
          <a:xfrm>
            <a:off x="5162930" y="1948058"/>
            <a:ext cx="2957195" cy="3427729"/>
            <a:chOff x="5162930" y="1948058"/>
            <a:chExt cx="2957195" cy="3427729"/>
          </a:xfrm>
        </p:grpSpPr>
        <p:sp>
          <p:nvSpPr>
            <p:cNvPr id="33" name="object 33"/>
            <p:cNvSpPr/>
            <p:nvPr/>
          </p:nvSpPr>
          <p:spPr>
            <a:xfrm>
              <a:off x="5162930" y="1948058"/>
              <a:ext cx="2832735" cy="12065"/>
            </a:xfrm>
            <a:custGeom>
              <a:avLst/>
              <a:gdLst/>
              <a:ahLst/>
              <a:cxnLst/>
              <a:rect l="l" t="t" r="r" b="b"/>
              <a:pathLst>
                <a:path w="2832734" h="12064">
                  <a:moveTo>
                    <a:pt x="0" y="11468"/>
                  </a:moveTo>
                  <a:lnTo>
                    <a:pt x="2832273" y="11468"/>
                  </a:lnTo>
                  <a:lnTo>
                    <a:pt x="2832273" y="0"/>
                  </a:lnTo>
                  <a:lnTo>
                    <a:pt x="0" y="0"/>
                  </a:lnTo>
                  <a:lnTo>
                    <a:pt x="0" y="11468"/>
                  </a:lnTo>
                  <a:close/>
                </a:path>
              </a:pathLst>
            </a:custGeom>
            <a:solidFill>
              <a:srgbClr val="231F20"/>
            </a:solidFill>
          </p:spPr>
          <p:txBody>
            <a:bodyPr wrap="square" lIns="0" tIns="0" rIns="0" bIns="0" rtlCol="0"/>
            <a:lstStyle/>
            <a:p>
              <a:endParaRPr/>
            </a:p>
          </p:txBody>
        </p:sp>
        <p:sp>
          <p:nvSpPr>
            <p:cNvPr id="34" name="object 34"/>
            <p:cNvSpPr/>
            <p:nvPr/>
          </p:nvSpPr>
          <p:spPr>
            <a:xfrm>
              <a:off x="6480427" y="3473551"/>
              <a:ext cx="99060" cy="175895"/>
            </a:xfrm>
            <a:custGeom>
              <a:avLst/>
              <a:gdLst/>
              <a:ahLst/>
              <a:cxnLst/>
              <a:rect l="l" t="t" r="r" b="b"/>
              <a:pathLst>
                <a:path w="99059" h="175895">
                  <a:moveTo>
                    <a:pt x="98667" y="0"/>
                  </a:moveTo>
                  <a:lnTo>
                    <a:pt x="41625" y="18606"/>
                  </a:lnTo>
                  <a:lnTo>
                    <a:pt x="12333" y="33938"/>
                  </a:lnTo>
                  <a:lnTo>
                    <a:pt x="1541" y="54211"/>
                  </a:lnTo>
                  <a:lnTo>
                    <a:pt x="0" y="87643"/>
                  </a:lnTo>
                  <a:lnTo>
                    <a:pt x="15416" y="125387"/>
                  </a:lnTo>
                  <a:lnTo>
                    <a:pt x="49333" y="152851"/>
                  </a:lnTo>
                  <a:lnTo>
                    <a:pt x="83251" y="169627"/>
                  </a:lnTo>
                  <a:lnTo>
                    <a:pt x="98667" y="175310"/>
                  </a:lnTo>
                </a:path>
              </a:pathLst>
            </a:custGeom>
            <a:ln w="31489">
              <a:solidFill>
                <a:srgbClr val="00AEEF"/>
              </a:solidFill>
            </a:ln>
          </p:spPr>
          <p:txBody>
            <a:bodyPr wrap="square" lIns="0" tIns="0" rIns="0" bIns="0" rtlCol="0"/>
            <a:lstStyle/>
            <a:p>
              <a:endParaRPr/>
            </a:p>
          </p:txBody>
        </p:sp>
        <p:sp>
          <p:nvSpPr>
            <p:cNvPr id="35" name="object 35"/>
            <p:cNvSpPr/>
            <p:nvPr/>
          </p:nvSpPr>
          <p:spPr>
            <a:xfrm>
              <a:off x="6480427" y="3648860"/>
              <a:ext cx="197485" cy="351155"/>
            </a:xfrm>
            <a:custGeom>
              <a:avLst/>
              <a:gdLst/>
              <a:ahLst/>
              <a:cxnLst/>
              <a:rect l="l" t="t" r="r" b="b"/>
              <a:pathLst>
                <a:path w="197484" h="351154">
                  <a:moveTo>
                    <a:pt x="98667" y="175287"/>
                  </a:moveTo>
                  <a:lnTo>
                    <a:pt x="155710" y="156680"/>
                  </a:lnTo>
                  <a:lnTo>
                    <a:pt x="185002" y="141348"/>
                  </a:lnTo>
                  <a:lnTo>
                    <a:pt x="195794" y="121075"/>
                  </a:lnTo>
                  <a:lnTo>
                    <a:pt x="197336" y="87643"/>
                  </a:lnTo>
                  <a:lnTo>
                    <a:pt x="181919" y="49893"/>
                  </a:lnTo>
                  <a:lnTo>
                    <a:pt x="148001" y="22438"/>
                  </a:lnTo>
                  <a:lnTo>
                    <a:pt x="114084" y="5675"/>
                  </a:lnTo>
                  <a:lnTo>
                    <a:pt x="98667" y="0"/>
                  </a:lnTo>
                </a:path>
                <a:path w="197484" h="351154">
                  <a:moveTo>
                    <a:pt x="98667" y="175287"/>
                  </a:moveTo>
                  <a:lnTo>
                    <a:pt x="41625" y="193893"/>
                  </a:lnTo>
                  <a:lnTo>
                    <a:pt x="12333" y="209222"/>
                  </a:lnTo>
                  <a:lnTo>
                    <a:pt x="1541" y="229489"/>
                  </a:lnTo>
                  <a:lnTo>
                    <a:pt x="0" y="262907"/>
                  </a:lnTo>
                  <a:lnTo>
                    <a:pt x="15416" y="300648"/>
                  </a:lnTo>
                  <a:lnTo>
                    <a:pt x="49333" y="328104"/>
                  </a:lnTo>
                  <a:lnTo>
                    <a:pt x="83251" y="344872"/>
                  </a:lnTo>
                  <a:lnTo>
                    <a:pt x="98667" y="350551"/>
                  </a:lnTo>
                </a:path>
              </a:pathLst>
            </a:custGeom>
            <a:ln w="32486">
              <a:solidFill>
                <a:srgbClr val="00AEEF"/>
              </a:solidFill>
            </a:ln>
          </p:spPr>
          <p:txBody>
            <a:bodyPr wrap="square" lIns="0" tIns="0" rIns="0" bIns="0" rtlCol="0"/>
            <a:lstStyle/>
            <a:p>
              <a:endParaRPr/>
            </a:p>
          </p:txBody>
        </p:sp>
        <p:sp>
          <p:nvSpPr>
            <p:cNvPr id="36" name="object 36"/>
            <p:cNvSpPr/>
            <p:nvPr/>
          </p:nvSpPr>
          <p:spPr>
            <a:xfrm>
              <a:off x="6480427" y="3999418"/>
              <a:ext cx="197485" cy="351155"/>
            </a:xfrm>
            <a:custGeom>
              <a:avLst/>
              <a:gdLst/>
              <a:ahLst/>
              <a:cxnLst/>
              <a:rect l="l" t="t" r="r" b="b"/>
              <a:pathLst>
                <a:path w="197484" h="351154">
                  <a:moveTo>
                    <a:pt x="98667" y="175287"/>
                  </a:moveTo>
                  <a:lnTo>
                    <a:pt x="155710" y="156680"/>
                  </a:lnTo>
                  <a:lnTo>
                    <a:pt x="185002" y="141351"/>
                  </a:lnTo>
                  <a:lnTo>
                    <a:pt x="195794" y="121084"/>
                  </a:lnTo>
                  <a:lnTo>
                    <a:pt x="197336" y="87666"/>
                  </a:lnTo>
                  <a:lnTo>
                    <a:pt x="181919" y="49912"/>
                  </a:lnTo>
                  <a:lnTo>
                    <a:pt x="148001" y="22449"/>
                  </a:lnTo>
                  <a:lnTo>
                    <a:pt x="114084" y="5679"/>
                  </a:lnTo>
                  <a:lnTo>
                    <a:pt x="98667" y="0"/>
                  </a:lnTo>
                </a:path>
                <a:path w="197484" h="351154">
                  <a:moveTo>
                    <a:pt x="98667" y="175287"/>
                  </a:moveTo>
                  <a:lnTo>
                    <a:pt x="41625" y="193893"/>
                  </a:lnTo>
                  <a:lnTo>
                    <a:pt x="12333" y="209225"/>
                  </a:lnTo>
                  <a:lnTo>
                    <a:pt x="1541" y="229499"/>
                  </a:lnTo>
                  <a:lnTo>
                    <a:pt x="0" y="262930"/>
                  </a:lnTo>
                  <a:lnTo>
                    <a:pt x="15416" y="300671"/>
                  </a:lnTo>
                  <a:lnTo>
                    <a:pt x="49333" y="328127"/>
                  </a:lnTo>
                  <a:lnTo>
                    <a:pt x="83251" y="344895"/>
                  </a:lnTo>
                  <a:lnTo>
                    <a:pt x="98667" y="350574"/>
                  </a:lnTo>
                </a:path>
              </a:pathLst>
            </a:custGeom>
            <a:ln w="32486">
              <a:solidFill>
                <a:srgbClr val="00AEEF"/>
              </a:solidFill>
            </a:ln>
          </p:spPr>
          <p:txBody>
            <a:bodyPr wrap="square" lIns="0" tIns="0" rIns="0" bIns="0" rtlCol="0"/>
            <a:lstStyle/>
            <a:p>
              <a:endParaRPr/>
            </a:p>
          </p:txBody>
        </p:sp>
        <p:sp>
          <p:nvSpPr>
            <p:cNvPr id="37" name="object 37"/>
            <p:cNvSpPr/>
            <p:nvPr/>
          </p:nvSpPr>
          <p:spPr>
            <a:xfrm>
              <a:off x="5544785" y="3473551"/>
              <a:ext cx="99060" cy="175895"/>
            </a:xfrm>
            <a:custGeom>
              <a:avLst/>
              <a:gdLst/>
              <a:ahLst/>
              <a:cxnLst/>
              <a:rect l="l" t="t" r="r" b="b"/>
              <a:pathLst>
                <a:path w="99060" h="175895">
                  <a:moveTo>
                    <a:pt x="98688" y="0"/>
                  </a:moveTo>
                  <a:lnTo>
                    <a:pt x="41634" y="18606"/>
                  </a:lnTo>
                  <a:lnTo>
                    <a:pt x="12336" y="33938"/>
                  </a:lnTo>
                  <a:lnTo>
                    <a:pt x="1542" y="54211"/>
                  </a:lnTo>
                  <a:lnTo>
                    <a:pt x="0" y="87643"/>
                  </a:lnTo>
                  <a:lnTo>
                    <a:pt x="15420" y="125387"/>
                  </a:lnTo>
                  <a:lnTo>
                    <a:pt x="49344" y="152851"/>
                  </a:lnTo>
                  <a:lnTo>
                    <a:pt x="83268" y="169627"/>
                  </a:lnTo>
                  <a:lnTo>
                    <a:pt x="98688" y="175310"/>
                  </a:lnTo>
                </a:path>
              </a:pathLst>
            </a:custGeom>
            <a:ln w="31490">
              <a:solidFill>
                <a:srgbClr val="00AEEF"/>
              </a:solidFill>
            </a:ln>
          </p:spPr>
          <p:txBody>
            <a:bodyPr wrap="square" lIns="0" tIns="0" rIns="0" bIns="0" rtlCol="0"/>
            <a:lstStyle/>
            <a:p>
              <a:endParaRPr/>
            </a:p>
          </p:txBody>
        </p:sp>
        <p:sp>
          <p:nvSpPr>
            <p:cNvPr id="38" name="object 38"/>
            <p:cNvSpPr/>
            <p:nvPr/>
          </p:nvSpPr>
          <p:spPr>
            <a:xfrm>
              <a:off x="5544785" y="3648860"/>
              <a:ext cx="197485" cy="351155"/>
            </a:xfrm>
            <a:custGeom>
              <a:avLst/>
              <a:gdLst/>
              <a:ahLst/>
              <a:cxnLst/>
              <a:rect l="l" t="t" r="r" b="b"/>
              <a:pathLst>
                <a:path w="197485" h="351154">
                  <a:moveTo>
                    <a:pt x="98688" y="175287"/>
                  </a:moveTo>
                  <a:lnTo>
                    <a:pt x="155730" y="156680"/>
                  </a:lnTo>
                  <a:lnTo>
                    <a:pt x="185022" y="141348"/>
                  </a:lnTo>
                  <a:lnTo>
                    <a:pt x="195814" y="121075"/>
                  </a:lnTo>
                  <a:lnTo>
                    <a:pt x="197356" y="87643"/>
                  </a:lnTo>
                  <a:lnTo>
                    <a:pt x="181939" y="49893"/>
                  </a:lnTo>
                  <a:lnTo>
                    <a:pt x="148022" y="22438"/>
                  </a:lnTo>
                  <a:lnTo>
                    <a:pt x="114105" y="5675"/>
                  </a:lnTo>
                  <a:lnTo>
                    <a:pt x="98688" y="0"/>
                  </a:lnTo>
                </a:path>
                <a:path w="197485" h="351154">
                  <a:moveTo>
                    <a:pt x="98688" y="175287"/>
                  </a:moveTo>
                  <a:lnTo>
                    <a:pt x="41634" y="193893"/>
                  </a:lnTo>
                  <a:lnTo>
                    <a:pt x="12336" y="209222"/>
                  </a:lnTo>
                  <a:lnTo>
                    <a:pt x="1542" y="229489"/>
                  </a:lnTo>
                  <a:lnTo>
                    <a:pt x="0" y="262907"/>
                  </a:lnTo>
                  <a:lnTo>
                    <a:pt x="15420" y="300648"/>
                  </a:lnTo>
                  <a:lnTo>
                    <a:pt x="49344" y="328104"/>
                  </a:lnTo>
                  <a:lnTo>
                    <a:pt x="83268" y="344872"/>
                  </a:lnTo>
                  <a:lnTo>
                    <a:pt x="98688" y="350551"/>
                  </a:lnTo>
                </a:path>
              </a:pathLst>
            </a:custGeom>
            <a:ln w="32486">
              <a:solidFill>
                <a:srgbClr val="00AEEF"/>
              </a:solidFill>
            </a:ln>
          </p:spPr>
          <p:txBody>
            <a:bodyPr wrap="square" lIns="0" tIns="0" rIns="0" bIns="0" rtlCol="0"/>
            <a:lstStyle/>
            <a:p>
              <a:endParaRPr/>
            </a:p>
          </p:txBody>
        </p:sp>
        <p:sp>
          <p:nvSpPr>
            <p:cNvPr id="39" name="object 39"/>
            <p:cNvSpPr/>
            <p:nvPr/>
          </p:nvSpPr>
          <p:spPr>
            <a:xfrm>
              <a:off x="5544785" y="3999418"/>
              <a:ext cx="197485" cy="351155"/>
            </a:xfrm>
            <a:custGeom>
              <a:avLst/>
              <a:gdLst/>
              <a:ahLst/>
              <a:cxnLst/>
              <a:rect l="l" t="t" r="r" b="b"/>
              <a:pathLst>
                <a:path w="197485" h="351154">
                  <a:moveTo>
                    <a:pt x="98688" y="175287"/>
                  </a:moveTo>
                  <a:lnTo>
                    <a:pt x="155730" y="156680"/>
                  </a:lnTo>
                  <a:lnTo>
                    <a:pt x="185022" y="141351"/>
                  </a:lnTo>
                  <a:lnTo>
                    <a:pt x="195814" y="121084"/>
                  </a:lnTo>
                  <a:lnTo>
                    <a:pt x="197356" y="87666"/>
                  </a:lnTo>
                  <a:lnTo>
                    <a:pt x="181939" y="49912"/>
                  </a:lnTo>
                  <a:lnTo>
                    <a:pt x="148022" y="22449"/>
                  </a:lnTo>
                  <a:lnTo>
                    <a:pt x="114105" y="5679"/>
                  </a:lnTo>
                  <a:lnTo>
                    <a:pt x="98688" y="0"/>
                  </a:lnTo>
                </a:path>
                <a:path w="197485" h="351154">
                  <a:moveTo>
                    <a:pt x="98688" y="175287"/>
                  </a:moveTo>
                  <a:lnTo>
                    <a:pt x="41634" y="193893"/>
                  </a:lnTo>
                  <a:lnTo>
                    <a:pt x="12336" y="209225"/>
                  </a:lnTo>
                  <a:lnTo>
                    <a:pt x="1542" y="229499"/>
                  </a:lnTo>
                  <a:lnTo>
                    <a:pt x="0" y="262930"/>
                  </a:lnTo>
                  <a:lnTo>
                    <a:pt x="15420" y="300671"/>
                  </a:lnTo>
                  <a:lnTo>
                    <a:pt x="49344" y="328127"/>
                  </a:lnTo>
                  <a:lnTo>
                    <a:pt x="83268" y="344895"/>
                  </a:lnTo>
                  <a:lnTo>
                    <a:pt x="98688" y="350574"/>
                  </a:lnTo>
                </a:path>
              </a:pathLst>
            </a:custGeom>
            <a:ln w="32486">
              <a:solidFill>
                <a:srgbClr val="00AEEF"/>
              </a:solidFill>
            </a:ln>
          </p:spPr>
          <p:txBody>
            <a:bodyPr wrap="square" lIns="0" tIns="0" rIns="0" bIns="0" rtlCol="0"/>
            <a:lstStyle/>
            <a:p>
              <a:endParaRPr/>
            </a:p>
          </p:txBody>
        </p:sp>
        <p:sp>
          <p:nvSpPr>
            <p:cNvPr id="40" name="object 40"/>
            <p:cNvSpPr/>
            <p:nvPr/>
          </p:nvSpPr>
          <p:spPr>
            <a:xfrm>
              <a:off x="7415997" y="3473551"/>
              <a:ext cx="99060" cy="175895"/>
            </a:xfrm>
            <a:custGeom>
              <a:avLst/>
              <a:gdLst/>
              <a:ahLst/>
              <a:cxnLst/>
              <a:rect l="l" t="t" r="r" b="b"/>
              <a:pathLst>
                <a:path w="99059" h="175895">
                  <a:moveTo>
                    <a:pt x="98668" y="0"/>
                  </a:moveTo>
                  <a:lnTo>
                    <a:pt x="41625" y="18606"/>
                  </a:lnTo>
                  <a:lnTo>
                    <a:pt x="12333" y="33938"/>
                  </a:lnTo>
                  <a:lnTo>
                    <a:pt x="1541" y="54211"/>
                  </a:lnTo>
                  <a:lnTo>
                    <a:pt x="0" y="87643"/>
                  </a:lnTo>
                  <a:lnTo>
                    <a:pt x="15416" y="125387"/>
                  </a:lnTo>
                  <a:lnTo>
                    <a:pt x="49334" y="152851"/>
                  </a:lnTo>
                  <a:lnTo>
                    <a:pt x="83251" y="169627"/>
                  </a:lnTo>
                  <a:lnTo>
                    <a:pt x="98668" y="175310"/>
                  </a:lnTo>
                </a:path>
              </a:pathLst>
            </a:custGeom>
            <a:ln w="31489">
              <a:solidFill>
                <a:srgbClr val="00AEEF"/>
              </a:solidFill>
            </a:ln>
          </p:spPr>
          <p:txBody>
            <a:bodyPr wrap="square" lIns="0" tIns="0" rIns="0" bIns="0" rtlCol="0"/>
            <a:lstStyle/>
            <a:p>
              <a:endParaRPr/>
            </a:p>
          </p:txBody>
        </p:sp>
        <p:sp>
          <p:nvSpPr>
            <p:cNvPr id="41" name="object 41"/>
            <p:cNvSpPr/>
            <p:nvPr/>
          </p:nvSpPr>
          <p:spPr>
            <a:xfrm>
              <a:off x="7415997" y="3648860"/>
              <a:ext cx="197485" cy="351155"/>
            </a:xfrm>
            <a:custGeom>
              <a:avLst/>
              <a:gdLst/>
              <a:ahLst/>
              <a:cxnLst/>
              <a:rect l="l" t="t" r="r" b="b"/>
              <a:pathLst>
                <a:path w="197484" h="351154">
                  <a:moveTo>
                    <a:pt x="98668" y="175287"/>
                  </a:moveTo>
                  <a:lnTo>
                    <a:pt x="155710" y="156680"/>
                  </a:lnTo>
                  <a:lnTo>
                    <a:pt x="185002" y="141348"/>
                  </a:lnTo>
                  <a:lnTo>
                    <a:pt x="195794" y="121075"/>
                  </a:lnTo>
                  <a:lnTo>
                    <a:pt x="197336" y="87643"/>
                  </a:lnTo>
                  <a:lnTo>
                    <a:pt x="181919" y="49893"/>
                  </a:lnTo>
                  <a:lnTo>
                    <a:pt x="148002" y="22438"/>
                  </a:lnTo>
                  <a:lnTo>
                    <a:pt x="114085" y="5675"/>
                  </a:lnTo>
                  <a:lnTo>
                    <a:pt x="98668" y="0"/>
                  </a:lnTo>
                </a:path>
                <a:path w="197484" h="351154">
                  <a:moveTo>
                    <a:pt x="98668" y="175287"/>
                  </a:moveTo>
                  <a:lnTo>
                    <a:pt x="41625" y="193893"/>
                  </a:lnTo>
                  <a:lnTo>
                    <a:pt x="12333" y="209222"/>
                  </a:lnTo>
                  <a:lnTo>
                    <a:pt x="1541" y="229489"/>
                  </a:lnTo>
                  <a:lnTo>
                    <a:pt x="0" y="262907"/>
                  </a:lnTo>
                  <a:lnTo>
                    <a:pt x="15416" y="300648"/>
                  </a:lnTo>
                  <a:lnTo>
                    <a:pt x="49334" y="328104"/>
                  </a:lnTo>
                  <a:lnTo>
                    <a:pt x="83251" y="344872"/>
                  </a:lnTo>
                  <a:lnTo>
                    <a:pt x="98668" y="350551"/>
                  </a:lnTo>
                </a:path>
              </a:pathLst>
            </a:custGeom>
            <a:ln w="32486">
              <a:solidFill>
                <a:srgbClr val="00AEEF"/>
              </a:solidFill>
            </a:ln>
          </p:spPr>
          <p:txBody>
            <a:bodyPr wrap="square" lIns="0" tIns="0" rIns="0" bIns="0" rtlCol="0"/>
            <a:lstStyle/>
            <a:p>
              <a:endParaRPr/>
            </a:p>
          </p:txBody>
        </p:sp>
        <p:sp>
          <p:nvSpPr>
            <p:cNvPr id="42" name="object 42"/>
            <p:cNvSpPr/>
            <p:nvPr/>
          </p:nvSpPr>
          <p:spPr>
            <a:xfrm>
              <a:off x="7415997" y="3999418"/>
              <a:ext cx="197485" cy="351155"/>
            </a:xfrm>
            <a:custGeom>
              <a:avLst/>
              <a:gdLst/>
              <a:ahLst/>
              <a:cxnLst/>
              <a:rect l="l" t="t" r="r" b="b"/>
              <a:pathLst>
                <a:path w="197484" h="351154">
                  <a:moveTo>
                    <a:pt x="98668" y="175287"/>
                  </a:moveTo>
                  <a:lnTo>
                    <a:pt x="155710" y="156680"/>
                  </a:lnTo>
                  <a:lnTo>
                    <a:pt x="185002" y="141351"/>
                  </a:lnTo>
                  <a:lnTo>
                    <a:pt x="195794" y="121084"/>
                  </a:lnTo>
                  <a:lnTo>
                    <a:pt x="197336" y="87666"/>
                  </a:lnTo>
                  <a:lnTo>
                    <a:pt x="181919" y="49912"/>
                  </a:lnTo>
                  <a:lnTo>
                    <a:pt x="148002" y="22449"/>
                  </a:lnTo>
                  <a:lnTo>
                    <a:pt x="114085" y="5679"/>
                  </a:lnTo>
                  <a:lnTo>
                    <a:pt x="98668" y="0"/>
                  </a:lnTo>
                </a:path>
                <a:path w="197484" h="351154">
                  <a:moveTo>
                    <a:pt x="98668" y="175287"/>
                  </a:moveTo>
                  <a:lnTo>
                    <a:pt x="41625" y="193893"/>
                  </a:lnTo>
                  <a:lnTo>
                    <a:pt x="12333" y="209225"/>
                  </a:lnTo>
                  <a:lnTo>
                    <a:pt x="1541" y="229499"/>
                  </a:lnTo>
                  <a:lnTo>
                    <a:pt x="0" y="262930"/>
                  </a:lnTo>
                  <a:lnTo>
                    <a:pt x="15416" y="300671"/>
                  </a:lnTo>
                  <a:lnTo>
                    <a:pt x="49334" y="328127"/>
                  </a:lnTo>
                  <a:lnTo>
                    <a:pt x="83251" y="344895"/>
                  </a:lnTo>
                  <a:lnTo>
                    <a:pt x="98668" y="350574"/>
                  </a:lnTo>
                </a:path>
              </a:pathLst>
            </a:custGeom>
            <a:ln w="32486">
              <a:solidFill>
                <a:srgbClr val="00AEEF"/>
              </a:solidFill>
            </a:ln>
          </p:spPr>
          <p:txBody>
            <a:bodyPr wrap="square" lIns="0" tIns="0" rIns="0" bIns="0" rtlCol="0"/>
            <a:lstStyle/>
            <a:p>
              <a:endParaRPr/>
            </a:p>
          </p:txBody>
        </p:sp>
        <p:sp>
          <p:nvSpPr>
            <p:cNvPr id="43" name="object 43"/>
            <p:cNvSpPr/>
            <p:nvPr/>
          </p:nvSpPr>
          <p:spPr>
            <a:xfrm>
              <a:off x="6124016" y="1953793"/>
              <a:ext cx="0" cy="3422015"/>
            </a:xfrm>
            <a:custGeom>
              <a:avLst/>
              <a:gdLst/>
              <a:ahLst/>
              <a:cxnLst/>
              <a:rect l="l" t="t" r="r" b="b"/>
              <a:pathLst>
                <a:path h="3422015">
                  <a:moveTo>
                    <a:pt x="0" y="0"/>
                  </a:moveTo>
                  <a:lnTo>
                    <a:pt x="0" y="3421701"/>
                  </a:lnTo>
                </a:path>
              </a:pathLst>
            </a:custGeom>
            <a:ln w="10188">
              <a:solidFill>
                <a:srgbClr val="231F20"/>
              </a:solidFill>
            </a:ln>
          </p:spPr>
          <p:txBody>
            <a:bodyPr wrap="square" lIns="0" tIns="0" rIns="0" bIns="0" rtlCol="0"/>
            <a:lstStyle/>
            <a:p>
              <a:endParaRPr/>
            </a:p>
          </p:txBody>
        </p:sp>
        <p:sp>
          <p:nvSpPr>
            <p:cNvPr id="44" name="object 44"/>
            <p:cNvSpPr/>
            <p:nvPr/>
          </p:nvSpPr>
          <p:spPr>
            <a:xfrm>
              <a:off x="7034136" y="1953793"/>
              <a:ext cx="0" cy="3422015"/>
            </a:xfrm>
            <a:custGeom>
              <a:avLst/>
              <a:gdLst/>
              <a:ahLst/>
              <a:cxnLst/>
              <a:rect l="l" t="t" r="r" b="b"/>
              <a:pathLst>
                <a:path h="3422015">
                  <a:moveTo>
                    <a:pt x="0" y="0"/>
                  </a:moveTo>
                  <a:lnTo>
                    <a:pt x="0" y="3421701"/>
                  </a:lnTo>
                </a:path>
              </a:pathLst>
            </a:custGeom>
            <a:ln w="10188">
              <a:solidFill>
                <a:srgbClr val="231F20"/>
              </a:solidFill>
            </a:ln>
          </p:spPr>
          <p:txBody>
            <a:bodyPr wrap="square" lIns="0" tIns="0" rIns="0" bIns="0" rtlCol="0"/>
            <a:lstStyle/>
            <a:p>
              <a:endParaRPr/>
            </a:p>
          </p:txBody>
        </p:sp>
        <p:sp>
          <p:nvSpPr>
            <p:cNvPr id="45" name="object 45"/>
            <p:cNvSpPr/>
            <p:nvPr/>
          </p:nvSpPr>
          <p:spPr>
            <a:xfrm>
              <a:off x="5162930" y="2549106"/>
              <a:ext cx="2832735" cy="0"/>
            </a:xfrm>
            <a:custGeom>
              <a:avLst/>
              <a:gdLst/>
              <a:ahLst/>
              <a:cxnLst/>
              <a:rect l="l" t="t" r="r" b="b"/>
              <a:pathLst>
                <a:path w="2832735">
                  <a:moveTo>
                    <a:pt x="0" y="0"/>
                  </a:moveTo>
                  <a:lnTo>
                    <a:pt x="2832273" y="0"/>
                  </a:lnTo>
                </a:path>
              </a:pathLst>
            </a:custGeom>
            <a:ln w="11468">
              <a:solidFill>
                <a:srgbClr val="231F20"/>
              </a:solidFill>
            </a:ln>
          </p:spPr>
          <p:txBody>
            <a:bodyPr wrap="square" lIns="0" tIns="0" rIns="0" bIns="0" rtlCol="0"/>
            <a:lstStyle/>
            <a:p>
              <a:endParaRPr/>
            </a:p>
          </p:txBody>
        </p:sp>
        <p:sp>
          <p:nvSpPr>
            <p:cNvPr id="46" name="object 46"/>
            <p:cNvSpPr/>
            <p:nvPr/>
          </p:nvSpPr>
          <p:spPr>
            <a:xfrm>
              <a:off x="7665249" y="3911752"/>
              <a:ext cx="455295" cy="0"/>
            </a:xfrm>
            <a:custGeom>
              <a:avLst/>
              <a:gdLst/>
              <a:ahLst/>
              <a:cxnLst/>
              <a:rect l="l" t="t" r="r" b="b"/>
              <a:pathLst>
                <a:path w="455295">
                  <a:moveTo>
                    <a:pt x="0" y="0"/>
                  </a:moveTo>
                  <a:lnTo>
                    <a:pt x="454724" y="0"/>
                  </a:lnTo>
                </a:path>
              </a:pathLst>
            </a:custGeom>
            <a:ln w="22937">
              <a:solidFill>
                <a:srgbClr val="231F20"/>
              </a:solidFill>
            </a:ln>
          </p:spPr>
          <p:txBody>
            <a:bodyPr wrap="square" lIns="0" tIns="0" rIns="0" bIns="0" rtlCol="0"/>
            <a:lstStyle/>
            <a:p>
              <a:endParaRPr/>
            </a:p>
          </p:txBody>
        </p:sp>
        <p:sp>
          <p:nvSpPr>
            <p:cNvPr id="47" name="object 47"/>
            <p:cNvSpPr/>
            <p:nvPr/>
          </p:nvSpPr>
          <p:spPr>
            <a:xfrm>
              <a:off x="7613332" y="3867315"/>
              <a:ext cx="93980" cy="88900"/>
            </a:xfrm>
            <a:custGeom>
              <a:avLst/>
              <a:gdLst/>
              <a:ahLst/>
              <a:cxnLst/>
              <a:rect l="l" t="t" r="r" b="b"/>
              <a:pathLst>
                <a:path w="93979" h="88900">
                  <a:moveTo>
                    <a:pt x="93535" y="0"/>
                  </a:moveTo>
                  <a:lnTo>
                    <a:pt x="0" y="44437"/>
                  </a:lnTo>
                  <a:lnTo>
                    <a:pt x="93535" y="88887"/>
                  </a:lnTo>
                  <a:lnTo>
                    <a:pt x="76784" y="44437"/>
                  </a:lnTo>
                  <a:lnTo>
                    <a:pt x="93535" y="0"/>
                  </a:lnTo>
                  <a:close/>
                </a:path>
              </a:pathLst>
            </a:custGeom>
            <a:solidFill>
              <a:srgbClr val="231F20"/>
            </a:solidFill>
          </p:spPr>
          <p:txBody>
            <a:bodyPr wrap="square" lIns="0" tIns="0" rIns="0" bIns="0" rtlCol="0"/>
            <a:lstStyle/>
            <a:p>
              <a:endParaRPr/>
            </a:p>
          </p:txBody>
        </p:sp>
      </p:grpSp>
      <p:sp>
        <p:nvSpPr>
          <p:cNvPr id="48" name="object 48"/>
          <p:cNvSpPr txBox="1"/>
          <p:nvPr/>
        </p:nvSpPr>
        <p:spPr>
          <a:xfrm>
            <a:off x="1963248" y="3763859"/>
            <a:ext cx="532765" cy="273685"/>
          </a:xfrm>
          <a:prstGeom prst="rect">
            <a:avLst/>
          </a:prstGeom>
        </p:spPr>
        <p:txBody>
          <a:bodyPr vert="horz" wrap="square" lIns="0" tIns="15875" rIns="0" bIns="0" rtlCol="0">
            <a:spAutoFit/>
          </a:bodyPr>
          <a:lstStyle/>
          <a:p>
            <a:pPr>
              <a:lnSpc>
                <a:spcPct val="100000"/>
              </a:lnSpc>
              <a:spcBef>
                <a:spcPts val="125"/>
              </a:spcBef>
            </a:pPr>
            <a:r>
              <a:rPr sz="1600" spc="-75" dirty="0">
                <a:solidFill>
                  <a:srgbClr val="231F20"/>
                </a:solidFill>
                <a:latin typeface="Arial"/>
                <a:cs typeface="Arial"/>
              </a:rPr>
              <a:t>thread</a:t>
            </a:r>
            <a:endParaRPr sz="1600">
              <a:latin typeface="Arial"/>
              <a:cs typeface="Arial"/>
            </a:endParaRPr>
          </a:p>
        </p:txBody>
      </p:sp>
      <p:sp>
        <p:nvSpPr>
          <p:cNvPr id="49" name="object 49"/>
          <p:cNvSpPr txBox="1"/>
          <p:nvPr/>
        </p:nvSpPr>
        <p:spPr>
          <a:xfrm>
            <a:off x="8166871" y="3763859"/>
            <a:ext cx="545465" cy="273685"/>
          </a:xfrm>
          <a:prstGeom prst="rect">
            <a:avLst/>
          </a:prstGeom>
        </p:spPr>
        <p:txBody>
          <a:bodyPr vert="horz" wrap="square" lIns="0" tIns="15875" rIns="0" bIns="0" rtlCol="0">
            <a:spAutoFit/>
          </a:bodyPr>
          <a:lstStyle/>
          <a:p>
            <a:pPr marL="12700">
              <a:lnSpc>
                <a:spcPct val="100000"/>
              </a:lnSpc>
              <a:spcBef>
                <a:spcPts val="125"/>
              </a:spcBef>
            </a:pPr>
            <a:r>
              <a:rPr sz="1600" spc="-75" dirty="0">
                <a:solidFill>
                  <a:srgbClr val="231F20"/>
                </a:solidFill>
                <a:latin typeface="Arial"/>
                <a:cs typeface="Arial"/>
              </a:rPr>
              <a:t>thread</a:t>
            </a:r>
            <a:endParaRPr sz="1600">
              <a:latin typeface="Arial"/>
              <a:cs typeface="Arial"/>
            </a:endParaRPr>
          </a:p>
        </p:txBody>
      </p:sp>
      <p:sp>
        <p:nvSpPr>
          <p:cNvPr id="50" name="object 50"/>
          <p:cNvSpPr txBox="1"/>
          <p:nvPr/>
        </p:nvSpPr>
        <p:spPr>
          <a:xfrm>
            <a:off x="2246130" y="5500146"/>
            <a:ext cx="1982470" cy="273685"/>
          </a:xfrm>
          <a:prstGeom prst="rect">
            <a:avLst/>
          </a:prstGeom>
        </p:spPr>
        <p:txBody>
          <a:bodyPr vert="horz" wrap="square" lIns="0" tIns="15875" rIns="0" bIns="0" rtlCol="0">
            <a:spAutoFit/>
          </a:bodyPr>
          <a:lstStyle/>
          <a:p>
            <a:pPr marL="12700">
              <a:lnSpc>
                <a:spcPct val="100000"/>
              </a:lnSpc>
              <a:spcBef>
                <a:spcPts val="125"/>
              </a:spcBef>
            </a:pPr>
            <a:r>
              <a:rPr sz="1600" spc="-75" dirty="0">
                <a:solidFill>
                  <a:srgbClr val="231F20"/>
                </a:solidFill>
                <a:latin typeface="Arial"/>
                <a:cs typeface="Arial"/>
              </a:rPr>
              <a:t>single-threaded</a:t>
            </a:r>
            <a:r>
              <a:rPr sz="1600" spc="-80" dirty="0">
                <a:solidFill>
                  <a:srgbClr val="231F20"/>
                </a:solidFill>
                <a:latin typeface="Arial"/>
                <a:cs typeface="Arial"/>
              </a:rPr>
              <a:t> process</a:t>
            </a:r>
            <a:endParaRPr sz="1600">
              <a:latin typeface="Arial"/>
              <a:cs typeface="Arial"/>
            </a:endParaRPr>
          </a:p>
        </p:txBody>
      </p:sp>
      <p:sp>
        <p:nvSpPr>
          <p:cNvPr id="51" name="object 51"/>
          <p:cNvSpPr txBox="1"/>
          <p:nvPr/>
        </p:nvSpPr>
        <p:spPr>
          <a:xfrm>
            <a:off x="5664330" y="5500188"/>
            <a:ext cx="1830070" cy="273685"/>
          </a:xfrm>
          <a:prstGeom prst="rect">
            <a:avLst/>
          </a:prstGeom>
        </p:spPr>
        <p:txBody>
          <a:bodyPr vert="horz" wrap="square" lIns="0" tIns="15875" rIns="0" bIns="0" rtlCol="0">
            <a:spAutoFit/>
          </a:bodyPr>
          <a:lstStyle/>
          <a:p>
            <a:pPr marL="12700">
              <a:lnSpc>
                <a:spcPct val="100000"/>
              </a:lnSpc>
              <a:spcBef>
                <a:spcPts val="125"/>
              </a:spcBef>
            </a:pPr>
            <a:r>
              <a:rPr sz="1600" spc="-75" dirty="0">
                <a:solidFill>
                  <a:srgbClr val="231F20"/>
                </a:solidFill>
                <a:latin typeface="Arial"/>
                <a:cs typeface="Arial"/>
              </a:rPr>
              <a:t>multithreaded</a:t>
            </a:r>
            <a:r>
              <a:rPr sz="1600" spc="-95" dirty="0">
                <a:solidFill>
                  <a:srgbClr val="231F20"/>
                </a:solidFill>
                <a:latin typeface="Arial"/>
                <a:cs typeface="Arial"/>
              </a:rPr>
              <a:t> </a:t>
            </a:r>
            <a:r>
              <a:rPr sz="1600" spc="-80" dirty="0">
                <a:solidFill>
                  <a:srgbClr val="231F20"/>
                </a:solidFill>
                <a:latin typeface="Arial"/>
                <a:cs typeface="Arial"/>
              </a:rPr>
              <a:t>process</a:t>
            </a:r>
            <a:endParaRPr sz="16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393E-768B-40E4-9DB6-271908C3FA31}"/>
              </a:ext>
            </a:extLst>
          </p:cNvPr>
          <p:cNvSpPr>
            <a:spLocks noGrp="1"/>
          </p:cNvSpPr>
          <p:nvPr>
            <p:ph type="title"/>
          </p:nvPr>
        </p:nvSpPr>
        <p:spPr/>
        <p:txBody>
          <a:bodyPr>
            <a:normAutofit/>
          </a:bodyPr>
          <a:lstStyle/>
          <a:p>
            <a:pPr algn="ctr"/>
            <a:r>
              <a:rPr lang="en-GB" sz="3500" b="1" dirty="0"/>
              <a:t>Demo1 – sum array in parallel</a:t>
            </a:r>
          </a:p>
        </p:txBody>
      </p:sp>
      <p:sp>
        <p:nvSpPr>
          <p:cNvPr id="3" name="Content Placeholder 2">
            <a:extLst>
              <a:ext uri="{FF2B5EF4-FFF2-40B4-BE49-F238E27FC236}">
                <a16:creationId xmlns:a16="http://schemas.microsoft.com/office/drawing/2014/main" id="{B7EF7D4C-3270-406B-96D0-313DD132FFA6}"/>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274675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8585275" y="6516897"/>
            <a:ext cx="306070" cy="196215"/>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98989"/>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9535">
              <a:lnSpc>
                <a:spcPts val="1425"/>
              </a:lnSpc>
            </a:pPr>
            <a:fld id="{81D60167-4931-47E6-BA6A-407CBD079E47}" type="slidenum">
              <a:rPr lang="en-GB" smtClean="0"/>
              <a:pPr marL="89535">
                <a:lnSpc>
                  <a:spcPts val="1425"/>
                </a:lnSpc>
              </a:pPr>
              <a:t>12</a:t>
            </a:fld>
            <a:endParaRPr dirty="0"/>
          </a:p>
        </p:txBody>
      </p:sp>
      <p:sp>
        <p:nvSpPr>
          <p:cNvPr id="2" name="object 2"/>
          <p:cNvSpPr txBox="1">
            <a:spLocks noGrp="1"/>
          </p:cNvSpPr>
          <p:nvPr>
            <p:ph type="title"/>
          </p:nvPr>
        </p:nvSpPr>
        <p:spPr>
          <a:xfrm>
            <a:off x="1264143" y="592685"/>
            <a:ext cx="6615713" cy="551433"/>
          </a:xfrm>
          <a:prstGeom prst="rect">
            <a:avLst/>
          </a:prstGeom>
        </p:spPr>
        <p:txBody>
          <a:bodyPr vert="horz" wrap="square" lIns="0" tIns="12700" rIns="0" bIns="0" rtlCol="0">
            <a:spAutoFit/>
          </a:bodyPr>
          <a:lstStyle/>
          <a:p>
            <a:pPr marL="12700">
              <a:lnSpc>
                <a:spcPct val="100000"/>
              </a:lnSpc>
              <a:spcBef>
                <a:spcPts val="100"/>
              </a:spcBef>
            </a:pPr>
            <a:r>
              <a:rPr sz="3500" b="1" spc="10" dirty="0"/>
              <a:t>Process/thread</a:t>
            </a:r>
            <a:r>
              <a:rPr sz="3500" b="1" spc="-229" dirty="0"/>
              <a:t> </a:t>
            </a:r>
            <a:r>
              <a:rPr sz="3500" b="1" spc="10" dirty="0"/>
              <a:t>separation</a:t>
            </a:r>
            <a:r>
              <a:rPr lang="en-GB" sz="3500" b="1" spc="10" dirty="0"/>
              <a:t> - summary</a:t>
            </a:r>
            <a:endParaRPr sz="3500" b="1" spc="10" dirty="0"/>
          </a:p>
        </p:txBody>
      </p:sp>
      <p:sp>
        <p:nvSpPr>
          <p:cNvPr id="3" name="object 3"/>
          <p:cNvSpPr txBox="1"/>
          <p:nvPr/>
        </p:nvSpPr>
        <p:spPr>
          <a:xfrm>
            <a:off x="333673" y="1430807"/>
            <a:ext cx="8648962" cy="4980594"/>
          </a:xfrm>
          <a:prstGeom prst="rect">
            <a:avLst/>
          </a:prstGeom>
        </p:spPr>
        <p:txBody>
          <a:bodyPr vert="horz" wrap="square" lIns="0" tIns="92075" rIns="0" bIns="0" rtlCol="0">
            <a:spAutoFit/>
          </a:bodyPr>
          <a:lstStyle/>
          <a:p>
            <a:pPr marL="355600" indent="-342900">
              <a:lnSpc>
                <a:spcPct val="100000"/>
              </a:lnSpc>
              <a:spcBef>
                <a:spcPts val="725"/>
              </a:spcBef>
              <a:buChar char="•"/>
              <a:tabLst>
                <a:tab pos="354965" algn="l"/>
                <a:tab pos="355600" algn="l"/>
                <a:tab pos="4381500" algn="l"/>
              </a:tabLst>
            </a:pPr>
            <a:r>
              <a:rPr sz="2400" spc="-20" dirty="0">
                <a:latin typeface="Arial"/>
                <a:cs typeface="Arial"/>
              </a:rPr>
              <a:t>Concurrency</a:t>
            </a:r>
            <a:r>
              <a:rPr sz="2400" spc="245" dirty="0">
                <a:latin typeface="Arial"/>
                <a:cs typeface="Arial"/>
              </a:rPr>
              <a:t> </a:t>
            </a:r>
            <a:r>
              <a:rPr sz="2400" spc="-20" dirty="0">
                <a:latin typeface="Arial"/>
                <a:cs typeface="Arial"/>
              </a:rPr>
              <a:t>(multithreading)	is </a:t>
            </a:r>
            <a:r>
              <a:rPr sz="2400" spc="-15" dirty="0">
                <a:latin typeface="Arial"/>
                <a:cs typeface="Arial"/>
              </a:rPr>
              <a:t>useful</a:t>
            </a:r>
            <a:r>
              <a:rPr sz="2400" spc="45" dirty="0">
                <a:latin typeface="Arial"/>
                <a:cs typeface="Arial"/>
              </a:rPr>
              <a:t> </a:t>
            </a:r>
            <a:r>
              <a:rPr sz="2400" spc="-5" dirty="0">
                <a:latin typeface="Arial"/>
                <a:cs typeface="Arial"/>
              </a:rPr>
              <a:t>for:</a:t>
            </a:r>
            <a:endParaRPr sz="2400" dirty="0">
              <a:latin typeface="Arial"/>
              <a:cs typeface="Arial"/>
            </a:endParaRPr>
          </a:p>
          <a:p>
            <a:pPr marL="762000" lvl="1" indent="-292100">
              <a:lnSpc>
                <a:spcPct val="100000"/>
              </a:lnSpc>
              <a:spcBef>
                <a:spcPts val="515"/>
              </a:spcBef>
              <a:buChar char="–"/>
              <a:tabLst>
                <a:tab pos="761365" algn="l"/>
                <a:tab pos="762000" algn="l"/>
              </a:tabLst>
            </a:pPr>
            <a:r>
              <a:rPr sz="2000" spc="-25" dirty="0">
                <a:latin typeface="Arial"/>
                <a:cs typeface="Arial"/>
              </a:rPr>
              <a:t>handling </a:t>
            </a:r>
            <a:r>
              <a:rPr sz="2000" spc="-5" dirty="0">
                <a:latin typeface="Arial"/>
                <a:cs typeface="Arial"/>
              </a:rPr>
              <a:t>concurrent events </a:t>
            </a:r>
            <a:r>
              <a:rPr sz="2000" spc="10" dirty="0">
                <a:latin typeface="Arial"/>
                <a:cs typeface="Arial"/>
              </a:rPr>
              <a:t>(e.g., </a:t>
            </a:r>
            <a:r>
              <a:rPr sz="2000" spc="-20" dirty="0">
                <a:latin typeface="Arial"/>
                <a:cs typeface="Arial"/>
              </a:rPr>
              <a:t>web </a:t>
            </a:r>
            <a:r>
              <a:rPr sz="2000" dirty="0">
                <a:latin typeface="Arial"/>
                <a:cs typeface="Arial"/>
              </a:rPr>
              <a:t>servers </a:t>
            </a:r>
            <a:r>
              <a:rPr sz="2000" spc="-10" dirty="0">
                <a:latin typeface="Arial"/>
                <a:cs typeface="Arial"/>
              </a:rPr>
              <a:t>and</a:t>
            </a:r>
            <a:r>
              <a:rPr sz="2000" spc="100" dirty="0">
                <a:latin typeface="Arial"/>
                <a:cs typeface="Arial"/>
              </a:rPr>
              <a:t> </a:t>
            </a:r>
            <a:r>
              <a:rPr sz="2000" spc="-10" dirty="0">
                <a:latin typeface="Arial"/>
                <a:cs typeface="Arial"/>
              </a:rPr>
              <a:t>clients)</a:t>
            </a:r>
            <a:endParaRPr sz="2000" dirty="0">
              <a:latin typeface="Arial"/>
              <a:cs typeface="Arial"/>
            </a:endParaRPr>
          </a:p>
          <a:p>
            <a:pPr marL="762000" lvl="1" indent="-292100">
              <a:lnSpc>
                <a:spcPct val="100000"/>
              </a:lnSpc>
              <a:spcBef>
                <a:spcPts val="505"/>
              </a:spcBef>
              <a:buChar char="–"/>
              <a:tabLst>
                <a:tab pos="761365" algn="l"/>
                <a:tab pos="762000" algn="l"/>
              </a:tabLst>
            </a:pPr>
            <a:r>
              <a:rPr sz="2000" spc="-25" dirty="0">
                <a:latin typeface="Arial"/>
                <a:cs typeface="Arial"/>
              </a:rPr>
              <a:t>building </a:t>
            </a:r>
            <a:r>
              <a:rPr sz="2000" spc="-15" dirty="0">
                <a:latin typeface="Arial"/>
                <a:cs typeface="Arial"/>
              </a:rPr>
              <a:t>parallel </a:t>
            </a:r>
            <a:r>
              <a:rPr sz="2000" dirty="0">
                <a:latin typeface="Arial"/>
                <a:cs typeface="Arial"/>
              </a:rPr>
              <a:t>programs </a:t>
            </a:r>
            <a:r>
              <a:rPr sz="2000" spc="10" dirty="0">
                <a:latin typeface="Arial"/>
                <a:cs typeface="Arial"/>
              </a:rPr>
              <a:t>(e.g., </a:t>
            </a:r>
            <a:r>
              <a:rPr sz="2000" spc="5" dirty="0">
                <a:latin typeface="Arial"/>
                <a:cs typeface="Arial"/>
              </a:rPr>
              <a:t>matrix </a:t>
            </a:r>
            <a:r>
              <a:rPr sz="2000" spc="-25" dirty="0">
                <a:latin typeface="Arial"/>
                <a:cs typeface="Arial"/>
              </a:rPr>
              <a:t>multiply, </a:t>
            </a:r>
            <a:r>
              <a:rPr sz="2000" spc="5" dirty="0">
                <a:latin typeface="Arial"/>
                <a:cs typeface="Arial"/>
              </a:rPr>
              <a:t>ray</a:t>
            </a:r>
            <a:r>
              <a:rPr sz="2000" spc="75" dirty="0">
                <a:latin typeface="Arial"/>
                <a:cs typeface="Arial"/>
              </a:rPr>
              <a:t> </a:t>
            </a:r>
            <a:r>
              <a:rPr sz="2000" spc="-5" dirty="0">
                <a:latin typeface="Arial"/>
                <a:cs typeface="Arial"/>
              </a:rPr>
              <a:t>tracing)</a:t>
            </a:r>
            <a:endParaRPr sz="2000" dirty="0">
              <a:latin typeface="Arial"/>
              <a:cs typeface="Arial"/>
            </a:endParaRPr>
          </a:p>
          <a:p>
            <a:pPr marL="762000" lvl="1" indent="-292100">
              <a:lnSpc>
                <a:spcPct val="100000"/>
              </a:lnSpc>
              <a:spcBef>
                <a:spcPts val="500"/>
              </a:spcBef>
              <a:buChar char="–"/>
              <a:tabLst>
                <a:tab pos="761365" algn="l"/>
                <a:tab pos="762000" algn="l"/>
              </a:tabLst>
            </a:pPr>
            <a:r>
              <a:rPr sz="2000" spc="-10" dirty="0">
                <a:latin typeface="Arial"/>
                <a:cs typeface="Arial"/>
              </a:rPr>
              <a:t>improving </a:t>
            </a:r>
            <a:r>
              <a:rPr sz="2000" dirty="0">
                <a:latin typeface="Arial"/>
                <a:cs typeface="Arial"/>
              </a:rPr>
              <a:t>program </a:t>
            </a:r>
            <a:r>
              <a:rPr sz="2000" spc="10" dirty="0">
                <a:latin typeface="Arial"/>
                <a:cs typeface="Arial"/>
              </a:rPr>
              <a:t>structure (the </a:t>
            </a:r>
            <a:r>
              <a:rPr sz="2000" spc="-5" dirty="0">
                <a:latin typeface="Arial"/>
                <a:cs typeface="Arial"/>
              </a:rPr>
              <a:t>Java</a:t>
            </a:r>
            <a:r>
              <a:rPr sz="2000" spc="-220" dirty="0">
                <a:latin typeface="Arial"/>
                <a:cs typeface="Arial"/>
              </a:rPr>
              <a:t> </a:t>
            </a:r>
            <a:r>
              <a:rPr sz="2000" dirty="0">
                <a:latin typeface="Arial"/>
                <a:cs typeface="Arial"/>
              </a:rPr>
              <a:t>argument)</a:t>
            </a:r>
          </a:p>
          <a:p>
            <a:pPr marL="355600" indent="-342900">
              <a:lnSpc>
                <a:spcPct val="100000"/>
              </a:lnSpc>
              <a:spcBef>
                <a:spcPts val="500"/>
              </a:spcBef>
              <a:buChar char="•"/>
              <a:tabLst>
                <a:tab pos="354965" algn="l"/>
                <a:tab pos="355600" algn="l"/>
              </a:tabLst>
            </a:pPr>
            <a:r>
              <a:rPr sz="2400" spc="-20" dirty="0">
                <a:latin typeface="Arial"/>
                <a:cs typeface="Arial"/>
              </a:rPr>
              <a:t>Multithreading is </a:t>
            </a:r>
            <a:r>
              <a:rPr sz="2400" spc="-15" dirty="0">
                <a:latin typeface="Arial"/>
                <a:cs typeface="Arial"/>
              </a:rPr>
              <a:t>useful </a:t>
            </a:r>
            <a:r>
              <a:rPr sz="2400" spc="-20" dirty="0">
                <a:latin typeface="Arial"/>
                <a:cs typeface="Arial"/>
              </a:rPr>
              <a:t>even on </a:t>
            </a:r>
            <a:r>
              <a:rPr sz="2400" dirty="0">
                <a:latin typeface="Arial"/>
                <a:cs typeface="Arial"/>
              </a:rPr>
              <a:t>a</a:t>
            </a:r>
            <a:r>
              <a:rPr sz="2400" spc="-40" dirty="0">
                <a:latin typeface="Arial"/>
                <a:cs typeface="Arial"/>
              </a:rPr>
              <a:t> </a:t>
            </a:r>
            <a:r>
              <a:rPr sz="2400" spc="-25" dirty="0">
                <a:latin typeface="Arial"/>
                <a:cs typeface="Arial"/>
              </a:rPr>
              <a:t>uniprocessor</a:t>
            </a:r>
            <a:endParaRPr sz="2400" dirty="0">
              <a:latin typeface="Arial"/>
              <a:cs typeface="Arial"/>
            </a:endParaRPr>
          </a:p>
          <a:p>
            <a:pPr marL="762000" lvl="1" indent="-292100">
              <a:lnSpc>
                <a:spcPct val="100000"/>
              </a:lnSpc>
              <a:spcBef>
                <a:spcPts val="515"/>
              </a:spcBef>
              <a:buChar char="–"/>
              <a:tabLst>
                <a:tab pos="761365" algn="l"/>
                <a:tab pos="762000" algn="l"/>
              </a:tabLst>
            </a:pPr>
            <a:r>
              <a:rPr sz="2000" spc="-10" dirty="0">
                <a:latin typeface="Arial"/>
                <a:cs typeface="Arial"/>
              </a:rPr>
              <a:t>even </a:t>
            </a:r>
            <a:r>
              <a:rPr sz="2000" spc="-5" dirty="0">
                <a:latin typeface="Arial"/>
                <a:cs typeface="Arial"/>
              </a:rPr>
              <a:t>though </a:t>
            </a:r>
            <a:r>
              <a:rPr sz="2000" spc="-20" dirty="0">
                <a:latin typeface="Arial"/>
                <a:cs typeface="Arial"/>
              </a:rPr>
              <a:t>only </a:t>
            </a:r>
            <a:r>
              <a:rPr sz="2000" spc="-10" dirty="0">
                <a:latin typeface="Arial"/>
                <a:cs typeface="Arial"/>
              </a:rPr>
              <a:t>one </a:t>
            </a:r>
            <a:r>
              <a:rPr sz="2000" dirty="0">
                <a:latin typeface="Arial"/>
                <a:cs typeface="Arial"/>
              </a:rPr>
              <a:t>thread </a:t>
            </a:r>
            <a:r>
              <a:rPr sz="2000" spc="-5" dirty="0">
                <a:latin typeface="Arial"/>
                <a:cs typeface="Arial"/>
              </a:rPr>
              <a:t>can </a:t>
            </a:r>
            <a:r>
              <a:rPr sz="2000" spc="5" dirty="0">
                <a:latin typeface="Arial"/>
                <a:cs typeface="Arial"/>
              </a:rPr>
              <a:t>run </a:t>
            </a:r>
            <a:r>
              <a:rPr sz="2000" spc="-10" dirty="0">
                <a:latin typeface="Arial"/>
                <a:cs typeface="Arial"/>
              </a:rPr>
              <a:t>at </a:t>
            </a:r>
            <a:r>
              <a:rPr sz="2000" dirty="0">
                <a:latin typeface="Arial"/>
                <a:cs typeface="Arial"/>
              </a:rPr>
              <a:t>a</a:t>
            </a:r>
            <a:r>
              <a:rPr sz="2000" spc="80" dirty="0">
                <a:latin typeface="Arial"/>
                <a:cs typeface="Arial"/>
              </a:rPr>
              <a:t> </a:t>
            </a:r>
            <a:r>
              <a:rPr sz="2000" spc="5" dirty="0">
                <a:latin typeface="Arial"/>
                <a:cs typeface="Arial"/>
              </a:rPr>
              <a:t>time</a:t>
            </a:r>
            <a:endParaRPr lang="en-GB" sz="2000" spc="5" dirty="0">
              <a:latin typeface="Arial"/>
              <a:cs typeface="Arial"/>
            </a:endParaRPr>
          </a:p>
          <a:p>
            <a:pPr marL="762000" lvl="1" indent="-292100">
              <a:lnSpc>
                <a:spcPct val="100000"/>
              </a:lnSpc>
              <a:spcBef>
                <a:spcPts val="515"/>
              </a:spcBef>
              <a:buChar char="–"/>
              <a:tabLst>
                <a:tab pos="761365" algn="l"/>
                <a:tab pos="762000" algn="l"/>
              </a:tabLst>
            </a:pPr>
            <a:r>
              <a:rPr lang="en-GB" sz="2000" spc="5" dirty="0">
                <a:latin typeface="Arial"/>
                <a:cs typeface="Arial"/>
              </a:rPr>
              <a:t>Still the same problems occur, you never know when you will be switched by another thread (i.e. in the middle of something important)</a:t>
            </a:r>
            <a:endParaRPr sz="2000" dirty="0">
              <a:latin typeface="Arial"/>
              <a:cs typeface="Arial"/>
            </a:endParaRPr>
          </a:p>
          <a:p>
            <a:pPr marL="355600" marR="5080" indent="-342900">
              <a:lnSpc>
                <a:spcPct val="99000"/>
              </a:lnSpc>
              <a:spcBef>
                <a:spcPts val="630"/>
              </a:spcBef>
              <a:buChar char="•"/>
              <a:tabLst>
                <a:tab pos="354965" algn="l"/>
                <a:tab pos="355600" algn="l"/>
              </a:tabLst>
            </a:pPr>
            <a:r>
              <a:rPr sz="2400" spc="-20" dirty="0">
                <a:latin typeface="Arial"/>
                <a:cs typeface="Arial"/>
              </a:rPr>
              <a:t>Supporting multithreading </a:t>
            </a:r>
            <a:r>
              <a:rPr sz="2400" dirty="0">
                <a:latin typeface="Arial"/>
                <a:cs typeface="Arial"/>
              </a:rPr>
              <a:t>– </a:t>
            </a:r>
            <a:r>
              <a:rPr sz="2400" spc="-10" dirty="0">
                <a:latin typeface="Arial"/>
                <a:cs typeface="Arial"/>
              </a:rPr>
              <a:t>that </a:t>
            </a:r>
            <a:r>
              <a:rPr sz="2400" spc="-15" dirty="0">
                <a:latin typeface="Arial"/>
                <a:cs typeface="Arial"/>
              </a:rPr>
              <a:t>is, </a:t>
            </a:r>
            <a:r>
              <a:rPr sz="2400" spc="-20" dirty="0">
                <a:latin typeface="Arial"/>
                <a:cs typeface="Arial"/>
              </a:rPr>
              <a:t>separating </a:t>
            </a:r>
            <a:r>
              <a:rPr sz="2400" spc="-5" dirty="0">
                <a:latin typeface="Arial"/>
                <a:cs typeface="Arial"/>
              </a:rPr>
              <a:t>the </a:t>
            </a:r>
            <a:r>
              <a:rPr sz="2400" spc="-20" dirty="0">
                <a:latin typeface="Arial"/>
                <a:cs typeface="Arial"/>
              </a:rPr>
              <a:t>concept  of </a:t>
            </a:r>
            <a:r>
              <a:rPr sz="2400" dirty="0">
                <a:latin typeface="Arial"/>
                <a:cs typeface="Arial"/>
              </a:rPr>
              <a:t>a </a:t>
            </a:r>
            <a:r>
              <a:rPr sz="2400" spc="-15" dirty="0">
                <a:solidFill>
                  <a:srgbClr val="FF0000"/>
                </a:solidFill>
                <a:latin typeface="Arial"/>
                <a:cs typeface="Arial"/>
              </a:rPr>
              <a:t>process </a:t>
            </a:r>
            <a:r>
              <a:rPr sz="2400" spc="-20" dirty="0">
                <a:latin typeface="Arial"/>
                <a:cs typeface="Arial"/>
              </a:rPr>
              <a:t>(address space, </a:t>
            </a:r>
            <a:r>
              <a:rPr sz="2400" spc="-15" dirty="0">
                <a:latin typeface="Arial"/>
                <a:cs typeface="Arial"/>
              </a:rPr>
              <a:t>files, </a:t>
            </a:r>
            <a:r>
              <a:rPr sz="2400" spc="5" dirty="0">
                <a:latin typeface="Arial"/>
                <a:cs typeface="Arial"/>
              </a:rPr>
              <a:t>etc.) </a:t>
            </a:r>
            <a:r>
              <a:rPr sz="2400" spc="-5" dirty="0">
                <a:latin typeface="Arial"/>
                <a:cs typeface="Arial"/>
              </a:rPr>
              <a:t>from </a:t>
            </a:r>
            <a:r>
              <a:rPr sz="2400" spc="-10" dirty="0">
                <a:latin typeface="Arial"/>
                <a:cs typeface="Arial"/>
              </a:rPr>
              <a:t>that </a:t>
            </a:r>
            <a:r>
              <a:rPr sz="2400" spc="-20" dirty="0">
                <a:latin typeface="Arial"/>
                <a:cs typeface="Arial"/>
              </a:rPr>
              <a:t>of </a:t>
            </a:r>
            <a:r>
              <a:rPr sz="2400" dirty="0">
                <a:latin typeface="Arial"/>
                <a:cs typeface="Arial"/>
              </a:rPr>
              <a:t>a  </a:t>
            </a:r>
            <a:r>
              <a:rPr sz="2400" spc="-25" dirty="0">
                <a:latin typeface="Arial"/>
                <a:cs typeface="Arial"/>
              </a:rPr>
              <a:t>minimal </a:t>
            </a:r>
            <a:r>
              <a:rPr sz="2400" spc="-15" dirty="0">
                <a:solidFill>
                  <a:srgbClr val="FF0000"/>
                </a:solidFill>
                <a:latin typeface="Arial"/>
                <a:cs typeface="Arial"/>
              </a:rPr>
              <a:t>thread </a:t>
            </a:r>
            <a:r>
              <a:rPr sz="2400" spc="-20" dirty="0">
                <a:solidFill>
                  <a:srgbClr val="FF0000"/>
                </a:solidFill>
                <a:latin typeface="Arial"/>
                <a:cs typeface="Arial"/>
              </a:rPr>
              <a:t>of </a:t>
            </a:r>
            <a:r>
              <a:rPr sz="2400" spc="-15" dirty="0">
                <a:solidFill>
                  <a:srgbClr val="FF0000"/>
                </a:solidFill>
                <a:latin typeface="Arial"/>
                <a:cs typeface="Arial"/>
              </a:rPr>
              <a:t>control </a:t>
            </a:r>
            <a:r>
              <a:rPr sz="2400" spc="-15" dirty="0">
                <a:latin typeface="Arial"/>
                <a:cs typeface="Arial"/>
              </a:rPr>
              <a:t>(execution </a:t>
            </a:r>
            <a:r>
              <a:rPr sz="2400" spc="-5" dirty="0">
                <a:latin typeface="Arial"/>
                <a:cs typeface="Arial"/>
              </a:rPr>
              <a:t>state), </a:t>
            </a:r>
            <a:r>
              <a:rPr sz="2400" spc="-20" dirty="0">
                <a:latin typeface="Arial"/>
                <a:cs typeface="Arial"/>
              </a:rPr>
              <a:t>is </a:t>
            </a:r>
            <a:r>
              <a:rPr sz="2400" dirty="0">
                <a:latin typeface="Arial"/>
                <a:cs typeface="Arial"/>
              </a:rPr>
              <a:t>a </a:t>
            </a:r>
            <a:r>
              <a:rPr sz="2400" spc="-25" dirty="0">
                <a:latin typeface="Arial"/>
                <a:cs typeface="Arial"/>
              </a:rPr>
              <a:t>big</a:t>
            </a:r>
            <a:r>
              <a:rPr sz="2400" spc="20" dirty="0">
                <a:latin typeface="Arial"/>
                <a:cs typeface="Arial"/>
              </a:rPr>
              <a:t> </a:t>
            </a:r>
            <a:r>
              <a:rPr sz="2400" spc="-25" dirty="0">
                <a:latin typeface="Arial"/>
                <a:cs typeface="Arial"/>
              </a:rPr>
              <a:t>win</a:t>
            </a:r>
            <a:endParaRPr sz="2400" dirty="0">
              <a:latin typeface="Arial"/>
              <a:cs typeface="Arial"/>
            </a:endParaRPr>
          </a:p>
          <a:p>
            <a:pPr marL="762000" lvl="1" indent="-292100">
              <a:lnSpc>
                <a:spcPct val="100000"/>
              </a:lnSpc>
              <a:spcBef>
                <a:spcPts val="520"/>
              </a:spcBef>
              <a:buChar char="–"/>
              <a:tabLst>
                <a:tab pos="761365" algn="l"/>
                <a:tab pos="762000" algn="l"/>
              </a:tabLst>
            </a:pPr>
            <a:r>
              <a:rPr sz="2000" spc="-5" dirty="0">
                <a:latin typeface="Arial"/>
                <a:cs typeface="Arial"/>
              </a:rPr>
              <a:t>creating concurrency </a:t>
            </a:r>
            <a:r>
              <a:rPr sz="2000" spc="-15" dirty="0">
                <a:latin typeface="Arial"/>
                <a:cs typeface="Arial"/>
              </a:rPr>
              <a:t>does </a:t>
            </a:r>
            <a:r>
              <a:rPr sz="2000" spc="-10" dirty="0">
                <a:latin typeface="Arial"/>
                <a:cs typeface="Arial"/>
              </a:rPr>
              <a:t>not </a:t>
            </a:r>
            <a:r>
              <a:rPr sz="2000" spc="-5" dirty="0">
                <a:latin typeface="Arial"/>
                <a:cs typeface="Arial"/>
              </a:rPr>
              <a:t>require creating </a:t>
            </a:r>
            <a:r>
              <a:rPr sz="2000" spc="-10" dirty="0">
                <a:latin typeface="Arial"/>
                <a:cs typeface="Arial"/>
              </a:rPr>
              <a:t>new</a:t>
            </a:r>
            <a:r>
              <a:rPr sz="2000" spc="105" dirty="0">
                <a:latin typeface="Arial"/>
                <a:cs typeface="Arial"/>
              </a:rPr>
              <a:t> </a:t>
            </a:r>
            <a:r>
              <a:rPr sz="2000" spc="-5" dirty="0">
                <a:latin typeface="Arial"/>
                <a:cs typeface="Arial"/>
              </a:rPr>
              <a:t>processes</a:t>
            </a:r>
            <a:endParaRPr sz="2000" dirty="0">
              <a:latin typeface="Arial"/>
              <a:cs typeface="Arial"/>
            </a:endParaRPr>
          </a:p>
          <a:p>
            <a:pPr marL="762000" lvl="1" indent="-292100">
              <a:lnSpc>
                <a:spcPct val="100000"/>
              </a:lnSpc>
              <a:spcBef>
                <a:spcPts val="500"/>
              </a:spcBef>
              <a:buChar char="–"/>
              <a:tabLst>
                <a:tab pos="761365" algn="l"/>
                <a:tab pos="762000" algn="l"/>
              </a:tabLst>
            </a:pPr>
            <a:r>
              <a:rPr sz="2000" spc="10" dirty="0">
                <a:latin typeface="Arial"/>
                <a:cs typeface="Arial"/>
              </a:rPr>
              <a:t>“faster </a:t>
            </a:r>
            <a:r>
              <a:rPr sz="2000" dirty="0">
                <a:latin typeface="Arial"/>
                <a:cs typeface="Arial"/>
              </a:rPr>
              <a:t>/ </a:t>
            </a:r>
            <a:r>
              <a:rPr sz="2000" spc="5" dirty="0">
                <a:latin typeface="Arial"/>
                <a:cs typeface="Arial"/>
              </a:rPr>
              <a:t>better </a:t>
            </a:r>
            <a:r>
              <a:rPr sz="2000" dirty="0">
                <a:latin typeface="Arial"/>
                <a:cs typeface="Arial"/>
              </a:rPr>
              <a:t>/</a:t>
            </a:r>
            <a:r>
              <a:rPr sz="2000" spc="-200" dirty="0">
                <a:latin typeface="Arial"/>
                <a:cs typeface="Arial"/>
              </a:rPr>
              <a:t> </a:t>
            </a:r>
            <a:r>
              <a:rPr sz="2000" spc="-10" dirty="0">
                <a:latin typeface="Arial"/>
                <a:cs typeface="Arial"/>
              </a:rPr>
              <a:t>cheaper”</a:t>
            </a:r>
            <a:endParaRPr sz="2000" dirty="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393E-768B-40E4-9DB6-271908C3FA31}"/>
              </a:ext>
            </a:extLst>
          </p:cNvPr>
          <p:cNvSpPr>
            <a:spLocks noGrp="1"/>
          </p:cNvSpPr>
          <p:nvPr>
            <p:ph type="title"/>
          </p:nvPr>
        </p:nvSpPr>
        <p:spPr/>
        <p:txBody>
          <a:bodyPr>
            <a:normAutofit/>
          </a:bodyPr>
          <a:lstStyle/>
          <a:p>
            <a:pPr algn="ctr"/>
            <a:r>
              <a:rPr lang="en-GB" sz="3500" b="1" dirty="0"/>
              <a:t>Question?</a:t>
            </a:r>
          </a:p>
        </p:txBody>
      </p:sp>
      <p:sp>
        <p:nvSpPr>
          <p:cNvPr id="3" name="Content Placeholder 2">
            <a:extLst>
              <a:ext uri="{FF2B5EF4-FFF2-40B4-BE49-F238E27FC236}">
                <a16:creationId xmlns:a16="http://schemas.microsoft.com/office/drawing/2014/main" id="{B7EF7D4C-3270-406B-96D0-313DD132FFA6}"/>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530822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393E-768B-40E4-9DB6-271908C3FA31}"/>
              </a:ext>
            </a:extLst>
          </p:cNvPr>
          <p:cNvSpPr>
            <a:spLocks noGrp="1"/>
          </p:cNvSpPr>
          <p:nvPr>
            <p:ph type="title"/>
          </p:nvPr>
        </p:nvSpPr>
        <p:spPr/>
        <p:txBody>
          <a:bodyPr>
            <a:normAutofit/>
          </a:bodyPr>
          <a:lstStyle/>
          <a:p>
            <a:pPr algn="ctr"/>
            <a:r>
              <a:rPr lang="en-GB" sz="3500" b="1" dirty="0"/>
              <a:t>Demo2 – shared counter</a:t>
            </a:r>
          </a:p>
        </p:txBody>
      </p:sp>
      <p:sp>
        <p:nvSpPr>
          <p:cNvPr id="3" name="Content Placeholder 2">
            <a:extLst>
              <a:ext uri="{FF2B5EF4-FFF2-40B4-BE49-F238E27FC236}">
                <a16:creationId xmlns:a16="http://schemas.microsoft.com/office/drawing/2014/main" id="{B7EF7D4C-3270-406B-96D0-313DD132FFA6}"/>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97794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04323" y="667352"/>
            <a:ext cx="2124075" cy="464184"/>
          </a:xfrm>
          <a:prstGeom prst="rect">
            <a:avLst/>
          </a:prstGeom>
        </p:spPr>
        <p:txBody>
          <a:bodyPr vert="horz" wrap="square" lIns="0" tIns="3810" rIns="0" bIns="0" rtlCol="0">
            <a:spAutoFit/>
          </a:bodyPr>
          <a:lstStyle/>
          <a:p>
            <a:pPr>
              <a:lnSpc>
                <a:spcPct val="100000"/>
              </a:lnSpc>
              <a:spcBef>
                <a:spcPts val="30"/>
              </a:spcBef>
            </a:pPr>
            <a:r>
              <a:rPr sz="3000" spc="-210" dirty="0">
                <a:solidFill>
                  <a:srgbClr val="006B6B"/>
                </a:solidFill>
                <a:latin typeface="Tahoma"/>
                <a:cs typeface="Tahoma"/>
              </a:rPr>
              <a:t>Critical</a:t>
            </a:r>
            <a:r>
              <a:rPr sz="3000" spc="-245" dirty="0">
                <a:solidFill>
                  <a:srgbClr val="006B6B"/>
                </a:solidFill>
                <a:latin typeface="Tahoma"/>
                <a:cs typeface="Tahoma"/>
              </a:rPr>
              <a:t> sections</a:t>
            </a:r>
            <a:endParaRPr sz="3000">
              <a:latin typeface="Tahoma"/>
              <a:cs typeface="Tahoma"/>
            </a:endParaRPr>
          </a:p>
        </p:txBody>
      </p:sp>
      <p:grpSp>
        <p:nvGrpSpPr>
          <p:cNvPr id="3" name="object 3"/>
          <p:cNvGrpSpPr/>
          <p:nvPr/>
        </p:nvGrpSpPr>
        <p:grpSpPr>
          <a:xfrm>
            <a:off x="2206627" y="2071610"/>
            <a:ext cx="182880" cy="3005455"/>
            <a:chOff x="2206627" y="2071610"/>
            <a:chExt cx="182880" cy="3005455"/>
          </a:xfrm>
        </p:grpSpPr>
        <p:sp>
          <p:nvSpPr>
            <p:cNvPr id="4" name="object 4"/>
            <p:cNvSpPr/>
            <p:nvPr/>
          </p:nvSpPr>
          <p:spPr>
            <a:xfrm>
              <a:off x="2283356" y="2071610"/>
              <a:ext cx="0" cy="3005455"/>
            </a:xfrm>
            <a:custGeom>
              <a:avLst/>
              <a:gdLst/>
              <a:ahLst/>
              <a:cxnLst/>
              <a:rect l="l" t="t" r="r" b="b"/>
              <a:pathLst>
                <a:path h="3005454">
                  <a:moveTo>
                    <a:pt x="0" y="0"/>
                  </a:moveTo>
                  <a:lnTo>
                    <a:pt x="0" y="3004876"/>
                  </a:lnTo>
                </a:path>
              </a:pathLst>
            </a:custGeom>
            <a:ln w="7267">
              <a:solidFill>
                <a:srgbClr val="000000"/>
              </a:solidFill>
            </a:ln>
          </p:spPr>
          <p:txBody>
            <a:bodyPr wrap="square" lIns="0" tIns="0" rIns="0" bIns="0" rtlCol="0"/>
            <a:lstStyle/>
            <a:p>
              <a:endParaRPr/>
            </a:p>
          </p:txBody>
        </p:sp>
        <p:sp>
          <p:nvSpPr>
            <p:cNvPr id="5" name="object 5"/>
            <p:cNvSpPr/>
            <p:nvPr/>
          </p:nvSpPr>
          <p:spPr>
            <a:xfrm>
              <a:off x="2206627" y="2523655"/>
              <a:ext cx="182528" cy="22273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206627" y="2791948"/>
              <a:ext cx="182528" cy="22273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206627" y="3060240"/>
              <a:ext cx="182528" cy="222739"/>
            </a:xfrm>
            <a:prstGeom prst="rect">
              <a:avLst/>
            </a:prstGeom>
            <a:blipFill>
              <a:blip r:embed="rId5" cstate="print"/>
              <a:stretch>
                <a:fillRect/>
              </a:stretch>
            </a:blipFill>
          </p:spPr>
          <p:txBody>
            <a:bodyPr wrap="square" lIns="0" tIns="0" rIns="0" bIns="0" rtlCol="0"/>
            <a:lstStyle/>
            <a:p>
              <a:endParaRPr/>
            </a:p>
          </p:txBody>
        </p:sp>
      </p:grpSp>
      <p:grpSp>
        <p:nvGrpSpPr>
          <p:cNvPr id="8" name="object 8"/>
          <p:cNvGrpSpPr/>
          <p:nvPr/>
        </p:nvGrpSpPr>
        <p:grpSpPr>
          <a:xfrm>
            <a:off x="2809840" y="2071610"/>
            <a:ext cx="182880" cy="3005455"/>
            <a:chOff x="2809840" y="2071610"/>
            <a:chExt cx="182880" cy="3005455"/>
          </a:xfrm>
        </p:grpSpPr>
        <p:sp>
          <p:nvSpPr>
            <p:cNvPr id="9" name="object 9"/>
            <p:cNvSpPr/>
            <p:nvPr/>
          </p:nvSpPr>
          <p:spPr>
            <a:xfrm>
              <a:off x="2893837" y="2071610"/>
              <a:ext cx="0" cy="3005455"/>
            </a:xfrm>
            <a:custGeom>
              <a:avLst/>
              <a:gdLst/>
              <a:ahLst/>
              <a:cxnLst/>
              <a:rect l="l" t="t" r="r" b="b"/>
              <a:pathLst>
                <a:path h="3005454">
                  <a:moveTo>
                    <a:pt x="0" y="0"/>
                  </a:moveTo>
                  <a:lnTo>
                    <a:pt x="0" y="3004876"/>
                  </a:lnTo>
                </a:path>
              </a:pathLst>
            </a:custGeom>
            <a:ln w="7267">
              <a:solidFill>
                <a:srgbClr val="000000"/>
              </a:solidFill>
            </a:ln>
          </p:spPr>
          <p:txBody>
            <a:bodyPr wrap="square" lIns="0" tIns="0" rIns="0" bIns="0" rtlCol="0"/>
            <a:lstStyle/>
            <a:p>
              <a:endParaRPr/>
            </a:p>
          </p:txBody>
        </p:sp>
        <p:sp>
          <p:nvSpPr>
            <p:cNvPr id="10" name="object 10"/>
            <p:cNvSpPr/>
            <p:nvPr/>
          </p:nvSpPr>
          <p:spPr>
            <a:xfrm>
              <a:off x="2809840" y="2863492"/>
              <a:ext cx="182528" cy="2227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809840" y="3131785"/>
              <a:ext cx="182528" cy="222739"/>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2809840" y="3400077"/>
              <a:ext cx="182528" cy="222739"/>
            </a:xfrm>
            <a:prstGeom prst="rect">
              <a:avLst/>
            </a:prstGeom>
            <a:blipFill>
              <a:blip r:embed="rId8" cstate="print"/>
              <a:stretch>
                <a:fillRect/>
              </a:stretch>
            </a:blipFill>
          </p:spPr>
          <p:txBody>
            <a:bodyPr wrap="square" lIns="0" tIns="0" rIns="0" bIns="0" rtlCol="0"/>
            <a:lstStyle/>
            <a:p>
              <a:endParaRPr/>
            </a:p>
          </p:txBody>
        </p:sp>
      </p:grpSp>
      <p:grpSp>
        <p:nvGrpSpPr>
          <p:cNvPr id="13" name="object 13"/>
          <p:cNvGrpSpPr/>
          <p:nvPr/>
        </p:nvGrpSpPr>
        <p:grpSpPr>
          <a:xfrm>
            <a:off x="4074407" y="2071610"/>
            <a:ext cx="182880" cy="3005455"/>
            <a:chOff x="4074407" y="2071610"/>
            <a:chExt cx="182880" cy="3005455"/>
          </a:xfrm>
        </p:grpSpPr>
        <p:sp>
          <p:nvSpPr>
            <p:cNvPr id="14" name="object 14"/>
            <p:cNvSpPr/>
            <p:nvPr/>
          </p:nvSpPr>
          <p:spPr>
            <a:xfrm>
              <a:off x="4151136" y="2071610"/>
              <a:ext cx="0" cy="3005455"/>
            </a:xfrm>
            <a:custGeom>
              <a:avLst/>
              <a:gdLst/>
              <a:ahLst/>
              <a:cxnLst/>
              <a:rect l="l" t="t" r="r" b="b"/>
              <a:pathLst>
                <a:path h="3005454">
                  <a:moveTo>
                    <a:pt x="0" y="0"/>
                  </a:moveTo>
                  <a:lnTo>
                    <a:pt x="0" y="3004876"/>
                  </a:lnTo>
                </a:path>
              </a:pathLst>
            </a:custGeom>
            <a:ln w="7267">
              <a:solidFill>
                <a:srgbClr val="000000"/>
              </a:solidFill>
            </a:ln>
          </p:spPr>
          <p:txBody>
            <a:bodyPr wrap="square" lIns="0" tIns="0" rIns="0" bIns="0" rtlCol="0"/>
            <a:lstStyle/>
            <a:p>
              <a:endParaRPr/>
            </a:p>
          </p:txBody>
        </p:sp>
        <p:sp>
          <p:nvSpPr>
            <p:cNvPr id="15" name="object 15"/>
            <p:cNvSpPr/>
            <p:nvPr/>
          </p:nvSpPr>
          <p:spPr>
            <a:xfrm>
              <a:off x="4074407" y="2523655"/>
              <a:ext cx="182528" cy="222739"/>
            </a:xfrm>
            <a:prstGeom prst="rect">
              <a:avLst/>
            </a:prstGeom>
            <a:blipFill>
              <a:blip r:embed="rId9" cstate="print"/>
              <a:stretch>
                <a:fillRect/>
              </a:stretch>
            </a:blipFill>
          </p:spPr>
          <p:txBody>
            <a:bodyPr wrap="square" lIns="0" tIns="0" rIns="0" bIns="0" rtlCol="0"/>
            <a:lstStyle/>
            <a:p>
              <a:endParaRPr/>
            </a:p>
          </p:txBody>
        </p:sp>
        <p:sp>
          <p:nvSpPr>
            <p:cNvPr id="16" name="object 16"/>
            <p:cNvSpPr/>
            <p:nvPr/>
          </p:nvSpPr>
          <p:spPr>
            <a:xfrm>
              <a:off x="4074407" y="2791948"/>
              <a:ext cx="182528" cy="222739"/>
            </a:xfrm>
            <a:prstGeom prst="rect">
              <a:avLst/>
            </a:prstGeom>
            <a:blipFill>
              <a:blip r:embed="rId10" cstate="print"/>
              <a:stretch>
                <a:fillRect/>
              </a:stretch>
            </a:blipFill>
          </p:spPr>
          <p:txBody>
            <a:bodyPr wrap="square" lIns="0" tIns="0" rIns="0" bIns="0" rtlCol="0"/>
            <a:lstStyle/>
            <a:p>
              <a:endParaRPr/>
            </a:p>
          </p:txBody>
        </p:sp>
        <p:sp>
          <p:nvSpPr>
            <p:cNvPr id="17" name="object 17"/>
            <p:cNvSpPr/>
            <p:nvPr/>
          </p:nvSpPr>
          <p:spPr>
            <a:xfrm>
              <a:off x="4074407" y="3060240"/>
              <a:ext cx="182528" cy="222739"/>
            </a:xfrm>
            <a:prstGeom prst="rect">
              <a:avLst/>
            </a:prstGeom>
            <a:blipFill>
              <a:blip r:embed="rId11" cstate="print"/>
              <a:stretch>
                <a:fillRect/>
              </a:stretch>
            </a:blipFill>
          </p:spPr>
          <p:txBody>
            <a:bodyPr wrap="square" lIns="0" tIns="0" rIns="0" bIns="0" rtlCol="0"/>
            <a:lstStyle/>
            <a:p>
              <a:endParaRPr/>
            </a:p>
          </p:txBody>
        </p:sp>
      </p:grpSp>
      <p:grpSp>
        <p:nvGrpSpPr>
          <p:cNvPr id="18" name="object 18"/>
          <p:cNvGrpSpPr/>
          <p:nvPr/>
        </p:nvGrpSpPr>
        <p:grpSpPr>
          <a:xfrm>
            <a:off x="4677620" y="2071610"/>
            <a:ext cx="182880" cy="3005455"/>
            <a:chOff x="4677620" y="2071610"/>
            <a:chExt cx="182880" cy="3005455"/>
          </a:xfrm>
        </p:grpSpPr>
        <p:sp>
          <p:nvSpPr>
            <p:cNvPr id="19" name="object 19"/>
            <p:cNvSpPr/>
            <p:nvPr/>
          </p:nvSpPr>
          <p:spPr>
            <a:xfrm>
              <a:off x="4761617" y="2071610"/>
              <a:ext cx="0" cy="3005455"/>
            </a:xfrm>
            <a:custGeom>
              <a:avLst/>
              <a:gdLst/>
              <a:ahLst/>
              <a:cxnLst/>
              <a:rect l="l" t="t" r="r" b="b"/>
              <a:pathLst>
                <a:path h="3005454">
                  <a:moveTo>
                    <a:pt x="0" y="0"/>
                  </a:moveTo>
                  <a:lnTo>
                    <a:pt x="0" y="3004876"/>
                  </a:lnTo>
                </a:path>
              </a:pathLst>
            </a:custGeom>
            <a:ln w="7267">
              <a:solidFill>
                <a:srgbClr val="000000"/>
              </a:solidFill>
            </a:ln>
          </p:spPr>
          <p:txBody>
            <a:bodyPr wrap="square" lIns="0" tIns="0" rIns="0" bIns="0" rtlCol="0"/>
            <a:lstStyle/>
            <a:p>
              <a:endParaRPr/>
            </a:p>
          </p:txBody>
        </p:sp>
        <p:sp>
          <p:nvSpPr>
            <p:cNvPr id="20" name="object 20"/>
            <p:cNvSpPr/>
            <p:nvPr/>
          </p:nvSpPr>
          <p:spPr>
            <a:xfrm>
              <a:off x="4677620" y="3301703"/>
              <a:ext cx="182528" cy="222739"/>
            </a:xfrm>
            <a:prstGeom prst="rect">
              <a:avLst/>
            </a:prstGeom>
            <a:blipFill>
              <a:blip r:embed="rId12" cstate="print"/>
              <a:stretch>
                <a:fillRect/>
              </a:stretch>
            </a:blipFill>
          </p:spPr>
          <p:txBody>
            <a:bodyPr wrap="square" lIns="0" tIns="0" rIns="0" bIns="0" rtlCol="0"/>
            <a:lstStyle/>
            <a:p>
              <a:endParaRPr/>
            </a:p>
          </p:txBody>
        </p:sp>
        <p:sp>
          <p:nvSpPr>
            <p:cNvPr id="21" name="object 21"/>
            <p:cNvSpPr/>
            <p:nvPr/>
          </p:nvSpPr>
          <p:spPr>
            <a:xfrm>
              <a:off x="4677620" y="3569996"/>
              <a:ext cx="182528" cy="222739"/>
            </a:xfrm>
            <a:prstGeom prst="rect">
              <a:avLst/>
            </a:prstGeom>
            <a:blipFill>
              <a:blip r:embed="rId13" cstate="print"/>
              <a:stretch>
                <a:fillRect/>
              </a:stretch>
            </a:blipFill>
          </p:spPr>
          <p:txBody>
            <a:bodyPr wrap="square" lIns="0" tIns="0" rIns="0" bIns="0" rtlCol="0"/>
            <a:lstStyle/>
            <a:p>
              <a:endParaRPr/>
            </a:p>
          </p:txBody>
        </p:sp>
        <p:sp>
          <p:nvSpPr>
            <p:cNvPr id="22" name="object 22"/>
            <p:cNvSpPr/>
            <p:nvPr/>
          </p:nvSpPr>
          <p:spPr>
            <a:xfrm>
              <a:off x="4677620" y="3838289"/>
              <a:ext cx="182528" cy="222739"/>
            </a:xfrm>
            <a:prstGeom prst="rect">
              <a:avLst/>
            </a:prstGeom>
            <a:blipFill>
              <a:blip r:embed="rId14" cstate="print"/>
              <a:stretch>
                <a:fillRect/>
              </a:stretch>
            </a:blipFill>
          </p:spPr>
          <p:txBody>
            <a:bodyPr wrap="square" lIns="0" tIns="0" rIns="0" bIns="0" rtlCol="0"/>
            <a:lstStyle/>
            <a:p>
              <a:endParaRPr/>
            </a:p>
          </p:txBody>
        </p:sp>
      </p:grpSp>
      <p:grpSp>
        <p:nvGrpSpPr>
          <p:cNvPr id="23" name="object 23"/>
          <p:cNvGrpSpPr/>
          <p:nvPr/>
        </p:nvGrpSpPr>
        <p:grpSpPr>
          <a:xfrm>
            <a:off x="5695088" y="2071610"/>
            <a:ext cx="182880" cy="3005455"/>
            <a:chOff x="5695088" y="2071610"/>
            <a:chExt cx="182880" cy="3005455"/>
          </a:xfrm>
        </p:grpSpPr>
        <p:sp>
          <p:nvSpPr>
            <p:cNvPr id="24" name="object 24"/>
            <p:cNvSpPr/>
            <p:nvPr/>
          </p:nvSpPr>
          <p:spPr>
            <a:xfrm>
              <a:off x="5771817" y="2071610"/>
              <a:ext cx="0" cy="3005455"/>
            </a:xfrm>
            <a:custGeom>
              <a:avLst/>
              <a:gdLst/>
              <a:ahLst/>
              <a:cxnLst/>
              <a:rect l="l" t="t" r="r" b="b"/>
              <a:pathLst>
                <a:path h="3005454">
                  <a:moveTo>
                    <a:pt x="0" y="0"/>
                  </a:moveTo>
                  <a:lnTo>
                    <a:pt x="0" y="3004876"/>
                  </a:lnTo>
                </a:path>
              </a:pathLst>
            </a:custGeom>
            <a:ln w="7267">
              <a:solidFill>
                <a:srgbClr val="000000"/>
              </a:solidFill>
            </a:ln>
          </p:spPr>
          <p:txBody>
            <a:bodyPr wrap="square" lIns="0" tIns="0" rIns="0" bIns="0" rtlCol="0"/>
            <a:lstStyle/>
            <a:p>
              <a:endParaRPr/>
            </a:p>
          </p:txBody>
        </p:sp>
        <p:sp>
          <p:nvSpPr>
            <p:cNvPr id="25" name="object 25"/>
            <p:cNvSpPr/>
            <p:nvPr/>
          </p:nvSpPr>
          <p:spPr>
            <a:xfrm>
              <a:off x="5695088" y="3265931"/>
              <a:ext cx="182528" cy="222739"/>
            </a:xfrm>
            <a:prstGeom prst="rect">
              <a:avLst/>
            </a:prstGeom>
            <a:blipFill>
              <a:blip r:embed="rId15" cstate="print"/>
              <a:stretch>
                <a:fillRect/>
              </a:stretch>
            </a:blipFill>
          </p:spPr>
          <p:txBody>
            <a:bodyPr wrap="square" lIns="0" tIns="0" rIns="0" bIns="0" rtlCol="0"/>
            <a:lstStyle/>
            <a:p>
              <a:endParaRPr/>
            </a:p>
          </p:txBody>
        </p:sp>
        <p:sp>
          <p:nvSpPr>
            <p:cNvPr id="26" name="object 26"/>
            <p:cNvSpPr/>
            <p:nvPr/>
          </p:nvSpPr>
          <p:spPr>
            <a:xfrm>
              <a:off x="5695088" y="3534224"/>
              <a:ext cx="182528" cy="222739"/>
            </a:xfrm>
            <a:prstGeom prst="rect">
              <a:avLst/>
            </a:prstGeom>
            <a:blipFill>
              <a:blip r:embed="rId16" cstate="print"/>
              <a:stretch>
                <a:fillRect/>
              </a:stretch>
            </a:blipFill>
          </p:spPr>
          <p:txBody>
            <a:bodyPr wrap="square" lIns="0" tIns="0" rIns="0" bIns="0" rtlCol="0"/>
            <a:lstStyle/>
            <a:p>
              <a:endParaRPr/>
            </a:p>
          </p:txBody>
        </p:sp>
        <p:sp>
          <p:nvSpPr>
            <p:cNvPr id="27" name="object 27"/>
            <p:cNvSpPr/>
            <p:nvPr/>
          </p:nvSpPr>
          <p:spPr>
            <a:xfrm>
              <a:off x="5695088" y="3802516"/>
              <a:ext cx="182528" cy="222739"/>
            </a:xfrm>
            <a:prstGeom prst="rect">
              <a:avLst/>
            </a:prstGeom>
            <a:blipFill>
              <a:blip r:embed="rId17" cstate="print"/>
              <a:stretch>
                <a:fillRect/>
              </a:stretch>
            </a:blipFill>
          </p:spPr>
          <p:txBody>
            <a:bodyPr wrap="square" lIns="0" tIns="0" rIns="0" bIns="0" rtlCol="0"/>
            <a:lstStyle/>
            <a:p>
              <a:endParaRPr/>
            </a:p>
          </p:txBody>
        </p:sp>
      </p:grpSp>
      <p:grpSp>
        <p:nvGrpSpPr>
          <p:cNvPr id="28" name="object 28"/>
          <p:cNvGrpSpPr/>
          <p:nvPr/>
        </p:nvGrpSpPr>
        <p:grpSpPr>
          <a:xfrm>
            <a:off x="6298301" y="2071610"/>
            <a:ext cx="182880" cy="3005455"/>
            <a:chOff x="6298301" y="2071610"/>
            <a:chExt cx="182880" cy="3005455"/>
          </a:xfrm>
        </p:grpSpPr>
        <p:sp>
          <p:nvSpPr>
            <p:cNvPr id="29" name="object 29"/>
            <p:cNvSpPr/>
            <p:nvPr/>
          </p:nvSpPr>
          <p:spPr>
            <a:xfrm>
              <a:off x="6382297" y="2071610"/>
              <a:ext cx="0" cy="3005455"/>
            </a:xfrm>
            <a:custGeom>
              <a:avLst/>
              <a:gdLst/>
              <a:ahLst/>
              <a:cxnLst/>
              <a:rect l="l" t="t" r="r" b="b"/>
              <a:pathLst>
                <a:path h="3005454">
                  <a:moveTo>
                    <a:pt x="0" y="0"/>
                  </a:moveTo>
                  <a:lnTo>
                    <a:pt x="0" y="3004876"/>
                  </a:lnTo>
                </a:path>
              </a:pathLst>
            </a:custGeom>
            <a:ln w="7267">
              <a:solidFill>
                <a:srgbClr val="000000"/>
              </a:solidFill>
            </a:ln>
          </p:spPr>
          <p:txBody>
            <a:bodyPr wrap="square" lIns="0" tIns="0" rIns="0" bIns="0" rtlCol="0"/>
            <a:lstStyle/>
            <a:p>
              <a:endParaRPr/>
            </a:p>
          </p:txBody>
        </p:sp>
        <p:sp>
          <p:nvSpPr>
            <p:cNvPr id="30" name="object 30"/>
            <p:cNvSpPr/>
            <p:nvPr/>
          </p:nvSpPr>
          <p:spPr>
            <a:xfrm>
              <a:off x="6298301" y="2282192"/>
              <a:ext cx="182528" cy="222739"/>
            </a:xfrm>
            <a:prstGeom prst="rect">
              <a:avLst/>
            </a:prstGeom>
            <a:blipFill>
              <a:blip r:embed="rId18" cstate="print"/>
              <a:stretch>
                <a:fillRect/>
              </a:stretch>
            </a:blipFill>
          </p:spPr>
          <p:txBody>
            <a:bodyPr wrap="square" lIns="0" tIns="0" rIns="0" bIns="0" rtlCol="0"/>
            <a:lstStyle/>
            <a:p>
              <a:endParaRPr/>
            </a:p>
          </p:txBody>
        </p:sp>
        <p:sp>
          <p:nvSpPr>
            <p:cNvPr id="31" name="object 31"/>
            <p:cNvSpPr/>
            <p:nvPr/>
          </p:nvSpPr>
          <p:spPr>
            <a:xfrm>
              <a:off x="6298301" y="2559427"/>
              <a:ext cx="182528" cy="222739"/>
            </a:xfrm>
            <a:prstGeom prst="rect">
              <a:avLst/>
            </a:prstGeom>
            <a:blipFill>
              <a:blip r:embed="rId19" cstate="print"/>
              <a:stretch>
                <a:fillRect/>
              </a:stretch>
            </a:blipFill>
          </p:spPr>
          <p:txBody>
            <a:bodyPr wrap="square" lIns="0" tIns="0" rIns="0" bIns="0" rtlCol="0"/>
            <a:lstStyle/>
            <a:p>
              <a:endParaRPr/>
            </a:p>
          </p:txBody>
        </p:sp>
        <p:sp>
          <p:nvSpPr>
            <p:cNvPr id="32" name="object 32"/>
            <p:cNvSpPr/>
            <p:nvPr/>
          </p:nvSpPr>
          <p:spPr>
            <a:xfrm>
              <a:off x="6298301" y="2827720"/>
              <a:ext cx="182528" cy="222739"/>
            </a:xfrm>
            <a:prstGeom prst="rect">
              <a:avLst/>
            </a:prstGeom>
            <a:blipFill>
              <a:blip r:embed="rId20" cstate="print"/>
              <a:stretch>
                <a:fillRect/>
              </a:stretch>
            </a:blipFill>
          </p:spPr>
          <p:txBody>
            <a:bodyPr wrap="square" lIns="0" tIns="0" rIns="0" bIns="0" rtlCol="0"/>
            <a:lstStyle/>
            <a:p>
              <a:endParaRPr/>
            </a:p>
          </p:txBody>
        </p:sp>
      </p:grpSp>
      <p:grpSp>
        <p:nvGrpSpPr>
          <p:cNvPr id="33" name="object 33"/>
          <p:cNvGrpSpPr/>
          <p:nvPr/>
        </p:nvGrpSpPr>
        <p:grpSpPr>
          <a:xfrm>
            <a:off x="4248551" y="3167278"/>
            <a:ext cx="433705" cy="246379"/>
            <a:chOff x="4248551" y="3167278"/>
            <a:chExt cx="433705" cy="246379"/>
          </a:xfrm>
        </p:grpSpPr>
        <p:sp>
          <p:nvSpPr>
            <p:cNvPr id="34" name="object 34"/>
            <p:cNvSpPr/>
            <p:nvPr/>
          </p:nvSpPr>
          <p:spPr>
            <a:xfrm>
              <a:off x="4252883" y="3171610"/>
              <a:ext cx="341630" cy="187960"/>
            </a:xfrm>
            <a:custGeom>
              <a:avLst/>
              <a:gdLst/>
              <a:ahLst/>
              <a:cxnLst/>
              <a:rect l="l" t="t" r="r" b="b"/>
              <a:pathLst>
                <a:path w="341629" h="187960">
                  <a:moveTo>
                    <a:pt x="0" y="0"/>
                  </a:moveTo>
                  <a:lnTo>
                    <a:pt x="341578" y="187804"/>
                  </a:lnTo>
                </a:path>
              </a:pathLst>
            </a:custGeom>
            <a:ln w="8554">
              <a:solidFill>
                <a:srgbClr val="000000"/>
              </a:solidFill>
            </a:ln>
          </p:spPr>
          <p:txBody>
            <a:bodyPr wrap="square" lIns="0" tIns="0" rIns="0" bIns="0" rtlCol="0"/>
            <a:lstStyle/>
            <a:p>
              <a:endParaRPr/>
            </a:p>
          </p:txBody>
        </p:sp>
        <p:sp>
          <p:nvSpPr>
            <p:cNvPr id="35" name="object 35"/>
            <p:cNvSpPr/>
            <p:nvPr/>
          </p:nvSpPr>
          <p:spPr>
            <a:xfrm>
              <a:off x="4550854" y="3305759"/>
              <a:ext cx="131445" cy="107314"/>
            </a:xfrm>
            <a:custGeom>
              <a:avLst/>
              <a:gdLst/>
              <a:ahLst/>
              <a:cxnLst/>
              <a:rect l="l" t="t" r="r" b="b"/>
              <a:pathLst>
                <a:path w="131445" h="107314">
                  <a:moveTo>
                    <a:pt x="36347" y="0"/>
                  </a:moveTo>
                  <a:lnTo>
                    <a:pt x="0" y="89433"/>
                  </a:lnTo>
                  <a:lnTo>
                    <a:pt x="130822" y="107314"/>
                  </a:lnTo>
                  <a:lnTo>
                    <a:pt x="36347" y="0"/>
                  </a:lnTo>
                  <a:close/>
                </a:path>
              </a:pathLst>
            </a:custGeom>
            <a:solidFill>
              <a:srgbClr val="000000"/>
            </a:solidFill>
          </p:spPr>
          <p:txBody>
            <a:bodyPr wrap="square" lIns="0" tIns="0" rIns="0" bIns="0" rtlCol="0"/>
            <a:lstStyle/>
            <a:p>
              <a:endParaRPr/>
            </a:p>
          </p:txBody>
        </p:sp>
      </p:grpSp>
      <p:grpSp>
        <p:nvGrpSpPr>
          <p:cNvPr id="36" name="object 36"/>
          <p:cNvGrpSpPr/>
          <p:nvPr/>
        </p:nvGrpSpPr>
        <p:grpSpPr>
          <a:xfrm>
            <a:off x="5873572" y="2934953"/>
            <a:ext cx="433070" cy="442595"/>
            <a:chOff x="5873572" y="2934953"/>
            <a:chExt cx="433070" cy="442595"/>
          </a:xfrm>
        </p:grpSpPr>
        <p:sp>
          <p:nvSpPr>
            <p:cNvPr id="37" name="object 37"/>
            <p:cNvSpPr/>
            <p:nvPr/>
          </p:nvSpPr>
          <p:spPr>
            <a:xfrm>
              <a:off x="5946240" y="2939090"/>
              <a:ext cx="356235" cy="358140"/>
            </a:xfrm>
            <a:custGeom>
              <a:avLst/>
              <a:gdLst/>
              <a:ahLst/>
              <a:cxnLst/>
              <a:rect l="l" t="t" r="r" b="b"/>
              <a:pathLst>
                <a:path w="356235" h="358139">
                  <a:moveTo>
                    <a:pt x="356113" y="0"/>
                  </a:moveTo>
                  <a:lnTo>
                    <a:pt x="0" y="357723"/>
                  </a:lnTo>
                </a:path>
              </a:pathLst>
            </a:custGeom>
            <a:ln w="8101">
              <a:solidFill>
                <a:srgbClr val="000000"/>
              </a:solidFill>
            </a:ln>
          </p:spPr>
          <p:txBody>
            <a:bodyPr wrap="square" lIns="0" tIns="0" rIns="0" bIns="0" rtlCol="0"/>
            <a:lstStyle/>
            <a:p>
              <a:endParaRPr/>
            </a:p>
          </p:txBody>
        </p:sp>
        <p:sp>
          <p:nvSpPr>
            <p:cNvPr id="38" name="object 38"/>
            <p:cNvSpPr/>
            <p:nvPr/>
          </p:nvSpPr>
          <p:spPr>
            <a:xfrm>
              <a:off x="5873572" y="3243160"/>
              <a:ext cx="123825" cy="134620"/>
            </a:xfrm>
            <a:custGeom>
              <a:avLst/>
              <a:gdLst/>
              <a:ahLst/>
              <a:cxnLst/>
              <a:rect l="l" t="t" r="r" b="b"/>
              <a:pathLst>
                <a:path w="123825" h="134620">
                  <a:moveTo>
                    <a:pt x="65405" y="0"/>
                  </a:moveTo>
                  <a:lnTo>
                    <a:pt x="0" y="134137"/>
                  </a:lnTo>
                  <a:lnTo>
                    <a:pt x="123545" y="71539"/>
                  </a:lnTo>
                  <a:lnTo>
                    <a:pt x="65405" y="0"/>
                  </a:lnTo>
                  <a:close/>
                </a:path>
              </a:pathLst>
            </a:custGeom>
            <a:solidFill>
              <a:srgbClr val="000000"/>
            </a:solidFill>
          </p:spPr>
          <p:txBody>
            <a:bodyPr wrap="square" lIns="0" tIns="0" rIns="0" bIns="0" rtlCol="0"/>
            <a:lstStyle/>
            <a:p>
              <a:endParaRPr/>
            </a:p>
          </p:txBody>
        </p:sp>
      </p:grpSp>
      <p:sp>
        <p:nvSpPr>
          <p:cNvPr id="39" name="object 39"/>
          <p:cNvSpPr/>
          <p:nvPr/>
        </p:nvSpPr>
        <p:spPr>
          <a:xfrm>
            <a:off x="2159807" y="5228520"/>
            <a:ext cx="836294" cy="429895"/>
          </a:xfrm>
          <a:custGeom>
            <a:avLst/>
            <a:gdLst/>
            <a:ahLst/>
            <a:cxnLst/>
            <a:rect l="l" t="t" r="r" b="b"/>
            <a:pathLst>
              <a:path w="836294" h="429895">
                <a:moveTo>
                  <a:pt x="835776" y="0"/>
                </a:moveTo>
                <a:lnTo>
                  <a:pt x="835776" y="17886"/>
                </a:lnTo>
                <a:lnTo>
                  <a:pt x="835776" y="35772"/>
                </a:lnTo>
                <a:lnTo>
                  <a:pt x="835776" y="53658"/>
                </a:lnTo>
                <a:lnTo>
                  <a:pt x="828509" y="80487"/>
                </a:lnTo>
                <a:lnTo>
                  <a:pt x="828509" y="98373"/>
                </a:lnTo>
                <a:lnTo>
                  <a:pt x="821241" y="116260"/>
                </a:lnTo>
                <a:lnTo>
                  <a:pt x="821241" y="125203"/>
                </a:lnTo>
                <a:lnTo>
                  <a:pt x="813974" y="143089"/>
                </a:lnTo>
                <a:lnTo>
                  <a:pt x="806706" y="160975"/>
                </a:lnTo>
                <a:lnTo>
                  <a:pt x="806706" y="169918"/>
                </a:lnTo>
                <a:lnTo>
                  <a:pt x="799438" y="187804"/>
                </a:lnTo>
                <a:lnTo>
                  <a:pt x="792171" y="196747"/>
                </a:lnTo>
                <a:lnTo>
                  <a:pt x="784903" y="205690"/>
                </a:lnTo>
                <a:lnTo>
                  <a:pt x="777635" y="205690"/>
                </a:lnTo>
                <a:lnTo>
                  <a:pt x="770368" y="214634"/>
                </a:lnTo>
                <a:lnTo>
                  <a:pt x="763100" y="214634"/>
                </a:lnTo>
                <a:lnTo>
                  <a:pt x="486930" y="214634"/>
                </a:lnTo>
                <a:lnTo>
                  <a:pt x="479663" y="214634"/>
                </a:lnTo>
                <a:lnTo>
                  <a:pt x="472395" y="214634"/>
                </a:lnTo>
                <a:lnTo>
                  <a:pt x="472395" y="223577"/>
                </a:lnTo>
                <a:lnTo>
                  <a:pt x="465128" y="223577"/>
                </a:lnTo>
                <a:lnTo>
                  <a:pt x="465128" y="232520"/>
                </a:lnTo>
                <a:lnTo>
                  <a:pt x="457860" y="241463"/>
                </a:lnTo>
                <a:lnTo>
                  <a:pt x="450592" y="250406"/>
                </a:lnTo>
                <a:lnTo>
                  <a:pt x="443325" y="268292"/>
                </a:lnTo>
                <a:lnTo>
                  <a:pt x="436057" y="277235"/>
                </a:lnTo>
                <a:lnTo>
                  <a:pt x="436057" y="295121"/>
                </a:lnTo>
                <a:lnTo>
                  <a:pt x="428789" y="313008"/>
                </a:lnTo>
                <a:lnTo>
                  <a:pt x="428789" y="330894"/>
                </a:lnTo>
                <a:lnTo>
                  <a:pt x="421522" y="348780"/>
                </a:lnTo>
                <a:lnTo>
                  <a:pt x="421522" y="366666"/>
                </a:lnTo>
                <a:lnTo>
                  <a:pt x="421522" y="384552"/>
                </a:lnTo>
                <a:lnTo>
                  <a:pt x="414254" y="402438"/>
                </a:lnTo>
                <a:lnTo>
                  <a:pt x="414254" y="429268"/>
                </a:lnTo>
                <a:lnTo>
                  <a:pt x="414254" y="402438"/>
                </a:lnTo>
                <a:lnTo>
                  <a:pt x="414254" y="384552"/>
                </a:lnTo>
                <a:lnTo>
                  <a:pt x="414254" y="366666"/>
                </a:lnTo>
                <a:lnTo>
                  <a:pt x="414254" y="348780"/>
                </a:lnTo>
                <a:lnTo>
                  <a:pt x="406987" y="330894"/>
                </a:lnTo>
                <a:lnTo>
                  <a:pt x="406987" y="313008"/>
                </a:lnTo>
                <a:lnTo>
                  <a:pt x="399719" y="295121"/>
                </a:lnTo>
                <a:lnTo>
                  <a:pt x="392451" y="277235"/>
                </a:lnTo>
                <a:lnTo>
                  <a:pt x="392451" y="268292"/>
                </a:lnTo>
                <a:lnTo>
                  <a:pt x="385184" y="250406"/>
                </a:lnTo>
                <a:lnTo>
                  <a:pt x="377916" y="241463"/>
                </a:lnTo>
                <a:lnTo>
                  <a:pt x="370648" y="232520"/>
                </a:lnTo>
                <a:lnTo>
                  <a:pt x="370648" y="223577"/>
                </a:lnTo>
                <a:lnTo>
                  <a:pt x="363381" y="223577"/>
                </a:lnTo>
                <a:lnTo>
                  <a:pt x="363381" y="214634"/>
                </a:lnTo>
                <a:lnTo>
                  <a:pt x="356113" y="214634"/>
                </a:lnTo>
                <a:lnTo>
                  <a:pt x="348846" y="214634"/>
                </a:lnTo>
                <a:lnTo>
                  <a:pt x="65408" y="214634"/>
                </a:lnTo>
                <a:lnTo>
                  <a:pt x="58141" y="205690"/>
                </a:lnTo>
                <a:lnTo>
                  <a:pt x="36338" y="187804"/>
                </a:lnTo>
                <a:lnTo>
                  <a:pt x="29070" y="169918"/>
                </a:lnTo>
                <a:lnTo>
                  <a:pt x="29070" y="160975"/>
                </a:lnTo>
                <a:lnTo>
                  <a:pt x="21802" y="143089"/>
                </a:lnTo>
                <a:lnTo>
                  <a:pt x="14535" y="125203"/>
                </a:lnTo>
                <a:lnTo>
                  <a:pt x="14535" y="116260"/>
                </a:lnTo>
                <a:lnTo>
                  <a:pt x="7267" y="98373"/>
                </a:lnTo>
                <a:lnTo>
                  <a:pt x="7267" y="80487"/>
                </a:lnTo>
                <a:lnTo>
                  <a:pt x="0" y="53658"/>
                </a:lnTo>
                <a:lnTo>
                  <a:pt x="0" y="35772"/>
                </a:lnTo>
                <a:lnTo>
                  <a:pt x="0" y="17886"/>
                </a:lnTo>
                <a:lnTo>
                  <a:pt x="0" y="0"/>
                </a:lnTo>
              </a:path>
            </a:pathLst>
          </a:custGeom>
          <a:ln w="8593">
            <a:solidFill>
              <a:srgbClr val="000000"/>
            </a:solidFill>
          </a:ln>
        </p:spPr>
        <p:txBody>
          <a:bodyPr wrap="square" lIns="0" tIns="0" rIns="0" bIns="0" rtlCol="0"/>
          <a:lstStyle/>
          <a:p>
            <a:endParaRPr/>
          </a:p>
        </p:txBody>
      </p:sp>
      <p:sp>
        <p:nvSpPr>
          <p:cNvPr id="40" name="object 40"/>
          <p:cNvSpPr txBox="1"/>
          <p:nvPr/>
        </p:nvSpPr>
        <p:spPr>
          <a:xfrm>
            <a:off x="1754657" y="5698747"/>
            <a:ext cx="1703705" cy="368935"/>
          </a:xfrm>
          <a:prstGeom prst="rect">
            <a:avLst/>
          </a:prstGeom>
        </p:spPr>
        <p:txBody>
          <a:bodyPr vert="horz" wrap="square" lIns="0" tIns="12700" rIns="0" bIns="0" rtlCol="0">
            <a:spAutoFit/>
          </a:bodyPr>
          <a:lstStyle/>
          <a:p>
            <a:pPr marL="12700">
              <a:lnSpc>
                <a:spcPct val="100000"/>
              </a:lnSpc>
              <a:spcBef>
                <a:spcPts val="100"/>
              </a:spcBef>
            </a:pPr>
            <a:r>
              <a:rPr sz="2250" spc="-175" dirty="0">
                <a:latin typeface="Times New Roman"/>
                <a:cs typeface="Times New Roman"/>
              </a:rPr>
              <a:t>Possibly</a:t>
            </a:r>
            <a:r>
              <a:rPr sz="2250" spc="-160" dirty="0">
                <a:latin typeface="Times New Roman"/>
                <a:cs typeface="Times New Roman"/>
              </a:rPr>
              <a:t> </a:t>
            </a:r>
            <a:r>
              <a:rPr sz="2250" spc="-170" dirty="0">
                <a:latin typeface="Times New Roman"/>
                <a:cs typeface="Times New Roman"/>
              </a:rPr>
              <a:t>incorrect</a:t>
            </a:r>
            <a:endParaRPr sz="2250">
              <a:latin typeface="Times New Roman"/>
              <a:cs typeface="Times New Roman"/>
            </a:endParaRPr>
          </a:p>
        </p:txBody>
      </p:sp>
      <p:sp>
        <p:nvSpPr>
          <p:cNvPr id="41" name="object 41"/>
          <p:cNvSpPr/>
          <p:nvPr/>
        </p:nvSpPr>
        <p:spPr>
          <a:xfrm>
            <a:off x="4078460" y="5228520"/>
            <a:ext cx="843280" cy="429895"/>
          </a:xfrm>
          <a:custGeom>
            <a:avLst/>
            <a:gdLst/>
            <a:ahLst/>
            <a:cxnLst/>
            <a:rect l="l" t="t" r="r" b="b"/>
            <a:pathLst>
              <a:path w="843279" h="429895">
                <a:moveTo>
                  <a:pt x="843044" y="0"/>
                </a:moveTo>
                <a:lnTo>
                  <a:pt x="843044" y="17886"/>
                </a:lnTo>
                <a:lnTo>
                  <a:pt x="835776" y="35772"/>
                </a:lnTo>
                <a:lnTo>
                  <a:pt x="835776" y="53658"/>
                </a:lnTo>
                <a:lnTo>
                  <a:pt x="835776" y="80487"/>
                </a:lnTo>
                <a:lnTo>
                  <a:pt x="828509" y="98373"/>
                </a:lnTo>
                <a:lnTo>
                  <a:pt x="828509" y="116260"/>
                </a:lnTo>
                <a:lnTo>
                  <a:pt x="821241" y="125203"/>
                </a:lnTo>
                <a:lnTo>
                  <a:pt x="821241" y="143089"/>
                </a:lnTo>
                <a:lnTo>
                  <a:pt x="813974" y="160975"/>
                </a:lnTo>
                <a:lnTo>
                  <a:pt x="806706" y="169918"/>
                </a:lnTo>
                <a:lnTo>
                  <a:pt x="799438" y="187804"/>
                </a:lnTo>
                <a:lnTo>
                  <a:pt x="799438" y="196747"/>
                </a:lnTo>
                <a:lnTo>
                  <a:pt x="792171" y="205690"/>
                </a:lnTo>
                <a:lnTo>
                  <a:pt x="784903" y="205690"/>
                </a:lnTo>
                <a:lnTo>
                  <a:pt x="777635" y="205690"/>
                </a:lnTo>
                <a:lnTo>
                  <a:pt x="777635" y="214634"/>
                </a:lnTo>
                <a:lnTo>
                  <a:pt x="770368" y="214634"/>
                </a:lnTo>
                <a:lnTo>
                  <a:pt x="494198" y="214634"/>
                </a:lnTo>
                <a:lnTo>
                  <a:pt x="486930" y="214634"/>
                </a:lnTo>
                <a:lnTo>
                  <a:pt x="479663" y="214634"/>
                </a:lnTo>
                <a:lnTo>
                  <a:pt x="472395" y="223577"/>
                </a:lnTo>
                <a:lnTo>
                  <a:pt x="465128" y="232520"/>
                </a:lnTo>
                <a:lnTo>
                  <a:pt x="457860" y="241463"/>
                </a:lnTo>
                <a:lnTo>
                  <a:pt x="450592" y="250406"/>
                </a:lnTo>
                <a:lnTo>
                  <a:pt x="450592" y="268292"/>
                </a:lnTo>
                <a:lnTo>
                  <a:pt x="443325" y="277235"/>
                </a:lnTo>
                <a:lnTo>
                  <a:pt x="436057" y="295121"/>
                </a:lnTo>
                <a:lnTo>
                  <a:pt x="436057" y="313008"/>
                </a:lnTo>
                <a:lnTo>
                  <a:pt x="428789" y="330894"/>
                </a:lnTo>
                <a:lnTo>
                  <a:pt x="428789" y="348780"/>
                </a:lnTo>
                <a:lnTo>
                  <a:pt x="421522" y="366666"/>
                </a:lnTo>
                <a:lnTo>
                  <a:pt x="421522" y="384552"/>
                </a:lnTo>
                <a:lnTo>
                  <a:pt x="421522" y="411381"/>
                </a:lnTo>
                <a:lnTo>
                  <a:pt x="421522" y="429268"/>
                </a:lnTo>
                <a:lnTo>
                  <a:pt x="421522" y="411381"/>
                </a:lnTo>
                <a:lnTo>
                  <a:pt x="421522" y="384552"/>
                </a:lnTo>
                <a:lnTo>
                  <a:pt x="421522" y="366666"/>
                </a:lnTo>
                <a:lnTo>
                  <a:pt x="414254" y="348780"/>
                </a:lnTo>
                <a:lnTo>
                  <a:pt x="414254" y="330894"/>
                </a:lnTo>
                <a:lnTo>
                  <a:pt x="406987" y="313008"/>
                </a:lnTo>
                <a:lnTo>
                  <a:pt x="406987" y="295121"/>
                </a:lnTo>
                <a:lnTo>
                  <a:pt x="399719" y="277235"/>
                </a:lnTo>
                <a:lnTo>
                  <a:pt x="392451" y="268292"/>
                </a:lnTo>
                <a:lnTo>
                  <a:pt x="392451" y="250406"/>
                </a:lnTo>
                <a:lnTo>
                  <a:pt x="363381" y="214634"/>
                </a:lnTo>
                <a:lnTo>
                  <a:pt x="356113" y="214634"/>
                </a:lnTo>
                <a:lnTo>
                  <a:pt x="348846" y="214634"/>
                </a:lnTo>
                <a:lnTo>
                  <a:pt x="72676" y="214634"/>
                </a:lnTo>
                <a:lnTo>
                  <a:pt x="65408" y="214634"/>
                </a:lnTo>
                <a:lnTo>
                  <a:pt x="65408" y="205690"/>
                </a:lnTo>
                <a:lnTo>
                  <a:pt x="58141" y="205690"/>
                </a:lnTo>
                <a:lnTo>
                  <a:pt x="50873" y="205690"/>
                </a:lnTo>
                <a:lnTo>
                  <a:pt x="50873" y="196747"/>
                </a:lnTo>
                <a:lnTo>
                  <a:pt x="43605" y="187804"/>
                </a:lnTo>
                <a:lnTo>
                  <a:pt x="36338" y="169918"/>
                </a:lnTo>
                <a:lnTo>
                  <a:pt x="29070" y="160975"/>
                </a:lnTo>
                <a:lnTo>
                  <a:pt x="21802" y="143089"/>
                </a:lnTo>
                <a:lnTo>
                  <a:pt x="21802" y="125203"/>
                </a:lnTo>
                <a:lnTo>
                  <a:pt x="14535" y="116260"/>
                </a:lnTo>
                <a:lnTo>
                  <a:pt x="14535" y="98373"/>
                </a:lnTo>
                <a:lnTo>
                  <a:pt x="7267" y="80487"/>
                </a:lnTo>
                <a:lnTo>
                  <a:pt x="7267" y="53658"/>
                </a:lnTo>
                <a:lnTo>
                  <a:pt x="7267" y="35772"/>
                </a:lnTo>
                <a:lnTo>
                  <a:pt x="0" y="17886"/>
                </a:lnTo>
                <a:lnTo>
                  <a:pt x="0" y="0"/>
                </a:lnTo>
              </a:path>
            </a:pathLst>
          </a:custGeom>
          <a:ln w="8598">
            <a:solidFill>
              <a:srgbClr val="000000"/>
            </a:solidFill>
          </a:ln>
        </p:spPr>
        <p:txBody>
          <a:bodyPr wrap="square" lIns="0" tIns="0" rIns="0" bIns="0" rtlCol="0"/>
          <a:lstStyle/>
          <a:p>
            <a:endParaRPr/>
          </a:p>
        </p:txBody>
      </p:sp>
      <p:sp>
        <p:nvSpPr>
          <p:cNvPr id="42" name="object 42"/>
          <p:cNvSpPr txBox="1"/>
          <p:nvPr/>
        </p:nvSpPr>
        <p:spPr>
          <a:xfrm>
            <a:off x="4116641" y="5698747"/>
            <a:ext cx="722630" cy="368935"/>
          </a:xfrm>
          <a:prstGeom prst="rect">
            <a:avLst/>
          </a:prstGeom>
        </p:spPr>
        <p:txBody>
          <a:bodyPr vert="horz" wrap="square" lIns="0" tIns="12700" rIns="0" bIns="0" rtlCol="0">
            <a:spAutoFit/>
          </a:bodyPr>
          <a:lstStyle/>
          <a:p>
            <a:pPr marL="12700">
              <a:lnSpc>
                <a:spcPct val="100000"/>
              </a:lnSpc>
              <a:spcBef>
                <a:spcPts val="100"/>
              </a:spcBef>
            </a:pPr>
            <a:r>
              <a:rPr sz="2250" spc="-300" dirty="0">
                <a:latin typeface="Times New Roman"/>
                <a:cs typeface="Times New Roman"/>
              </a:rPr>
              <a:t>C</a:t>
            </a:r>
            <a:r>
              <a:rPr sz="2250" spc="-210" dirty="0">
                <a:latin typeface="Times New Roman"/>
                <a:cs typeface="Times New Roman"/>
              </a:rPr>
              <a:t>o</a:t>
            </a:r>
            <a:r>
              <a:rPr sz="2250" spc="-125" dirty="0">
                <a:latin typeface="Times New Roman"/>
                <a:cs typeface="Times New Roman"/>
              </a:rPr>
              <a:t>rr</a:t>
            </a:r>
            <a:r>
              <a:rPr sz="2250" spc="-204" dirty="0">
                <a:latin typeface="Times New Roman"/>
                <a:cs typeface="Times New Roman"/>
              </a:rPr>
              <a:t>ec</a:t>
            </a:r>
            <a:r>
              <a:rPr sz="2250" spc="-120" dirty="0">
                <a:latin typeface="Times New Roman"/>
                <a:cs typeface="Times New Roman"/>
              </a:rPr>
              <a:t>t</a:t>
            </a:r>
            <a:endParaRPr sz="2250">
              <a:latin typeface="Times New Roman"/>
              <a:cs typeface="Times New Roman"/>
            </a:endParaRPr>
          </a:p>
        </p:txBody>
      </p:sp>
      <p:sp>
        <p:nvSpPr>
          <p:cNvPr id="43" name="object 43"/>
          <p:cNvSpPr/>
          <p:nvPr/>
        </p:nvSpPr>
        <p:spPr>
          <a:xfrm>
            <a:off x="5677337" y="5228520"/>
            <a:ext cx="836294" cy="429895"/>
          </a:xfrm>
          <a:custGeom>
            <a:avLst/>
            <a:gdLst/>
            <a:ahLst/>
            <a:cxnLst/>
            <a:rect l="l" t="t" r="r" b="b"/>
            <a:pathLst>
              <a:path w="836295" h="429895">
                <a:moveTo>
                  <a:pt x="835776" y="0"/>
                </a:moveTo>
                <a:lnTo>
                  <a:pt x="835776" y="17886"/>
                </a:lnTo>
                <a:lnTo>
                  <a:pt x="835776" y="35772"/>
                </a:lnTo>
                <a:lnTo>
                  <a:pt x="828509" y="53658"/>
                </a:lnTo>
                <a:lnTo>
                  <a:pt x="828509" y="80487"/>
                </a:lnTo>
                <a:lnTo>
                  <a:pt x="828509" y="98373"/>
                </a:lnTo>
                <a:lnTo>
                  <a:pt x="821241" y="116260"/>
                </a:lnTo>
                <a:lnTo>
                  <a:pt x="813974" y="134146"/>
                </a:lnTo>
                <a:lnTo>
                  <a:pt x="813974" y="143089"/>
                </a:lnTo>
                <a:lnTo>
                  <a:pt x="806706" y="160975"/>
                </a:lnTo>
                <a:lnTo>
                  <a:pt x="799438" y="169918"/>
                </a:lnTo>
                <a:lnTo>
                  <a:pt x="799438" y="187804"/>
                </a:lnTo>
                <a:lnTo>
                  <a:pt x="792171" y="196747"/>
                </a:lnTo>
                <a:lnTo>
                  <a:pt x="784903" y="205690"/>
                </a:lnTo>
                <a:lnTo>
                  <a:pt x="777635" y="205690"/>
                </a:lnTo>
                <a:lnTo>
                  <a:pt x="770368" y="214634"/>
                </a:lnTo>
                <a:lnTo>
                  <a:pt x="472395" y="214634"/>
                </a:lnTo>
                <a:lnTo>
                  <a:pt x="472395" y="223577"/>
                </a:lnTo>
                <a:lnTo>
                  <a:pt x="465128" y="223577"/>
                </a:lnTo>
                <a:lnTo>
                  <a:pt x="457860" y="232520"/>
                </a:lnTo>
                <a:lnTo>
                  <a:pt x="450592" y="241463"/>
                </a:lnTo>
                <a:lnTo>
                  <a:pt x="450592" y="250406"/>
                </a:lnTo>
                <a:lnTo>
                  <a:pt x="443325" y="268292"/>
                </a:lnTo>
                <a:lnTo>
                  <a:pt x="436057" y="277235"/>
                </a:lnTo>
                <a:lnTo>
                  <a:pt x="436057" y="295121"/>
                </a:lnTo>
                <a:lnTo>
                  <a:pt x="428789" y="313008"/>
                </a:lnTo>
                <a:lnTo>
                  <a:pt x="421522" y="330894"/>
                </a:lnTo>
                <a:lnTo>
                  <a:pt x="421522" y="348780"/>
                </a:lnTo>
                <a:lnTo>
                  <a:pt x="421522" y="366666"/>
                </a:lnTo>
                <a:lnTo>
                  <a:pt x="414254" y="384552"/>
                </a:lnTo>
                <a:lnTo>
                  <a:pt x="414254" y="411381"/>
                </a:lnTo>
                <a:lnTo>
                  <a:pt x="414254" y="429268"/>
                </a:lnTo>
                <a:lnTo>
                  <a:pt x="414254" y="411381"/>
                </a:lnTo>
                <a:lnTo>
                  <a:pt x="414254" y="384552"/>
                </a:lnTo>
                <a:lnTo>
                  <a:pt x="414254" y="366666"/>
                </a:lnTo>
                <a:lnTo>
                  <a:pt x="406987" y="348780"/>
                </a:lnTo>
                <a:lnTo>
                  <a:pt x="406987" y="330894"/>
                </a:lnTo>
                <a:lnTo>
                  <a:pt x="399719" y="313008"/>
                </a:lnTo>
                <a:lnTo>
                  <a:pt x="399719" y="295121"/>
                </a:lnTo>
                <a:lnTo>
                  <a:pt x="392451" y="277235"/>
                </a:lnTo>
                <a:lnTo>
                  <a:pt x="392451" y="268292"/>
                </a:lnTo>
                <a:lnTo>
                  <a:pt x="385184" y="250406"/>
                </a:lnTo>
                <a:lnTo>
                  <a:pt x="356113" y="214634"/>
                </a:lnTo>
                <a:lnTo>
                  <a:pt x="348846" y="214634"/>
                </a:lnTo>
                <a:lnTo>
                  <a:pt x="65408" y="214634"/>
                </a:lnTo>
                <a:lnTo>
                  <a:pt x="58141" y="214634"/>
                </a:lnTo>
                <a:lnTo>
                  <a:pt x="58141" y="205690"/>
                </a:lnTo>
                <a:lnTo>
                  <a:pt x="50873" y="205690"/>
                </a:lnTo>
                <a:lnTo>
                  <a:pt x="43605" y="196747"/>
                </a:lnTo>
                <a:lnTo>
                  <a:pt x="36338" y="187804"/>
                </a:lnTo>
                <a:lnTo>
                  <a:pt x="29070" y="169918"/>
                </a:lnTo>
                <a:lnTo>
                  <a:pt x="21802" y="160975"/>
                </a:lnTo>
                <a:lnTo>
                  <a:pt x="21802" y="143089"/>
                </a:lnTo>
                <a:lnTo>
                  <a:pt x="14535" y="134146"/>
                </a:lnTo>
                <a:lnTo>
                  <a:pt x="7267" y="116260"/>
                </a:lnTo>
                <a:lnTo>
                  <a:pt x="7267" y="98373"/>
                </a:lnTo>
                <a:lnTo>
                  <a:pt x="0" y="80487"/>
                </a:lnTo>
                <a:lnTo>
                  <a:pt x="0" y="53658"/>
                </a:lnTo>
                <a:lnTo>
                  <a:pt x="0" y="35772"/>
                </a:lnTo>
                <a:lnTo>
                  <a:pt x="0" y="17886"/>
                </a:lnTo>
                <a:lnTo>
                  <a:pt x="0" y="0"/>
                </a:lnTo>
              </a:path>
            </a:pathLst>
          </a:custGeom>
          <a:ln w="8593">
            <a:solidFill>
              <a:srgbClr val="000000"/>
            </a:solidFill>
          </a:ln>
        </p:spPr>
        <p:txBody>
          <a:bodyPr wrap="square" lIns="0" tIns="0" rIns="0" bIns="0" rtlCol="0"/>
          <a:lstStyle/>
          <a:p>
            <a:endParaRPr/>
          </a:p>
        </p:txBody>
      </p:sp>
      <p:sp>
        <p:nvSpPr>
          <p:cNvPr id="44" name="object 44"/>
          <p:cNvSpPr txBox="1"/>
          <p:nvPr/>
        </p:nvSpPr>
        <p:spPr>
          <a:xfrm>
            <a:off x="5715520" y="5698747"/>
            <a:ext cx="722630" cy="368935"/>
          </a:xfrm>
          <a:prstGeom prst="rect">
            <a:avLst/>
          </a:prstGeom>
        </p:spPr>
        <p:txBody>
          <a:bodyPr vert="horz" wrap="square" lIns="0" tIns="12700" rIns="0" bIns="0" rtlCol="0">
            <a:spAutoFit/>
          </a:bodyPr>
          <a:lstStyle/>
          <a:p>
            <a:pPr marL="12700">
              <a:lnSpc>
                <a:spcPct val="100000"/>
              </a:lnSpc>
              <a:spcBef>
                <a:spcPts val="100"/>
              </a:spcBef>
            </a:pPr>
            <a:r>
              <a:rPr sz="2250" spc="-300" dirty="0">
                <a:latin typeface="Times New Roman"/>
                <a:cs typeface="Times New Roman"/>
              </a:rPr>
              <a:t>C</a:t>
            </a:r>
            <a:r>
              <a:rPr sz="2250" spc="-210" dirty="0">
                <a:latin typeface="Times New Roman"/>
                <a:cs typeface="Times New Roman"/>
              </a:rPr>
              <a:t>o</a:t>
            </a:r>
            <a:r>
              <a:rPr sz="2250" spc="-125" dirty="0">
                <a:latin typeface="Times New Roman"/>
                <a:cs typeface="Times New Roman"/>
              </a:rPr>
              <a:t>rr</a:t>
            </a:r>
            <a:r>
              <a:rPr sz="2250" spc="-204" dirty="0">
                <a:latin typeface="Times New Roman"/>
                <a:cs typeface="Times New Roman"/>
              </a:rPr>
              <a:t>ec</a:t>
            </a:r>
            <a:r>
              <a:rPr sz="2250" spc="-120" dirty="0">
                <a:latin typeface="Times New Roman"/>
                <a:cs typeface="Times New Roman"/>
              </a:rPr>
              <a:t>t</a:t>
            </a:r>
            <a:endParaRPr sz="2250">
              <a:latin typeface="Times New Roman"/>
              <a:cs typeface="Times New Roman"/>
            </a:endParaRPr>
          </a:p>
        </p:txBody>
      </p:sp>
      <p:sp>
        <p:nvSpPr>
          <p:cNvPr id="45" name="object 45"/>
          <p:cNvSpPr txBox="1"/>
          <p:nvPr/>
        </p:nvSpPr>
        <p:spPr>
          <a:xfrm>
            <a:off x="2161641" y="1754851"/>
            <a:ext cx="839469" cy="368935"/>
          </a:xfrm>
          <a:prstGeom prst="rect">
            <a:avLst/>
          </a:prstGeom>
        </p:spPr>
        <p:txBody>
          <a:bodyPr vert="horz" wrap="square" lIns="0" tIns="12700" rIns="0" bIns="0" rtlCol="0">
            <a:spAutoFit/>
          </a:bodyPr>
          <a:lstStyle/>
          <a:p>
            <a:pPr marL="12700">
              <a:lnSpc>
                <a:spcPct val="100000"/>
              </a:lnSpc>
              <a:spcBef>
                <a:spcPts val="100"/>
              </a:spcBef>
              <a:tabLst>
                <a:tab pos="564515" algn="l"/>
              </a:tabLst>
            </a:pPr>
            <a:r>
              <a:rPr sz="2250" spc="-235" dirty="0">
                <a:latin typeface="Times New Roman"/>
                <a:cs typeface="Times New Roman"/>
              </a:rPr>
              <a:t>T</a:t>
            </a:r>
            <a:r>
              <a:rPr sz="2250" spc="-210" dirty="0">
                <a:latin typeface="Times New Roman"/>
                <a:cs typeface="Times New Roman"/>
              </a:rPr>
              <a:t>1</a:t>
            </a:r>
            <a:r>
              <a:rPr sz="2250" dirty="0">
                <a:latin typeface="Times New Roman"/>
                <a:cs typeface="Times New Roman"/>
              </a:rPr>
              <a:t>	</a:t>
            </a:r>
            <a:r>
              <a:rPr sz="2250" spc="-235" dirty="0">
                <a:latin typeface="Times New Roman"/>
                <a:cs typeface="Times New Roman"/>
              </a:rPr>
              <a:t>T</a:t>
            </a:r>
            <a:r>
              <a:rPr sz="2250" spc="-210" dirty="0">
                <a:latin typeface="Times New Roman"/>
                <a:cs typeface="Times New Roman"/>
              </a:rPr>
              <a:t>2</a:t>
            </a:r>
            <a:endParaRPr sz="2250">
              <a:latin typeface="Times New Roman"/>
              <a:cs typeface="Times New Roman"/>
            </a:endParaRPr>
          </a:p>
        </p:txBody>
      </p:sp>
      <p:sp>
        <p:nvSpPr>
          <p:cNvPr id="46" name="object 46"/>
          <p:cNvSpPr txBox="1"/>
          <p:nvPr/>
        </p:nvSpPr>
        <p:spPr>
          <a:xfrm>
            <a:off x="3041027" y="1149842"/>
            <a:ext cx="3419475" cy="974090"/>
          </a:xfrm>
          <a:prstGeom prst="rect">
            <a:avLst/>
          </a:prstGeom>
        </p:spPr>
        <p:txBody>
          <a:bodyPr vert="horz" wrap="square" lIns="0" tIns="160020" rIns="0" bIns="0" rtlCol="0">
            <a:spAutoFit/>
          </a:bodyPr>
          <a:lstStyle/>
          <a:p>
            <a:pPr marL="12700">
              <a:lnSpc>
                <a:spcPct val="100000"/>
              </a:lnSpc>
              <a:spcBef>
                <a:spcPts val="1260"/>
              </a:spcBef>
            </a:pPr>
            <a:r>
              <a:rPr sz="1700" i="1" spc="-210" dirty="0">
                <a:latin typeface="Courier New"/>
                <a:cs typeface="Courier New"/>
              </a:rPr>
              <a:t>is </a:t>
            </a:r>
            <a:r>
              <a:rPr sz="1700" i="1" spc="-215" dirty="0">
                <a:latin typeface="Courier New"/>
                <a:cs typeface="Courier New"/>
              </a:rPr>
              <a:t>the </a:t>
            </a:r>
            <a:r>
              <a:rPr sz="1700" i="1" spc="-220" dirty="0">
                <a:latin typeface="Courier New"/>
                <a:cs typeface="Courier New"/>
              </a:rPr>
              <a:t>“happens-before”</a:t>
            </a:r>
            <a:r>
              <a:rPr sz="1700" i="1" spc="-355" dirty="0">
                <a:latin typeface="Courier New"/>
                <a:cs typeface="Courier New"/>
              </a:rPr>
              <a:t> </a:t>
            </a:r>
            <a:r>
              <a:rPr sz="1700" i="1" spc="-220" dirty="0">
                <a:latin typeface="Courier New"/>
                <a:cs typeface="Courier New"/>
              </a:rPr>
              <a:t>relation</a:t>
            </a:r>
            <a:endParaRPr sz="1700">
              <a:latin typeface="Courier New"/>
              <a:cs typeface="Courier New"/>
            </a:endParaRPr>
          </a:p>
          <a:p>
            <a:pPr marL="1000760">
              <a:lnSpc>
                <a:spcPct val="100000"/>
              </a:lnSpc>
              <a:spcBef>
                <a:spcPts val="1565"/>
              </a:spcBef>
              <a:tabLst>
                <a:tab pos="1553210" algn="l"/>
                <a:tab pos="2599690" algn="l"/>
                <a:tab pos="3144520" algn="l"/>
              </a:tabLst>
            </a:pPr>
            <a:r>
              <a:rPr sz="2250" spc="-235" dirty="0">
                <a:latin typeface="Times New Roman"/>
                <a:cs typeface="Times New Roman"/>
              </a:rPr>
              <a:t>T</a:t>
            </a:r>
            <a:r>
              <a:rPr sz="2250" spc="-210" dirty="0">
                <a:latin typeface="Times New Roman"/>
                <a:cs typeface="Times New Roman"/>
              </a:rPr>
              <a:t>1</a:t>
            </a:r>
            <a:r>
              <a:rPr sz="2250" dirty="0">
                <a:latin typeface="Times New Roman"/>
                <a:cs typeface="Times New Roman"/>
              </a:rPr>
              <a:t>	</a:t>
            </a:r>
            <a:r>
              <a:rPr sz="2250" spc="-235" dirty="0">
                <a:latin typeface="Times New Roman"/>
                <a:cs typeface="Times New Roman"/>
              </a:rPr>
              <a:t>T</a:t>
            </a:r>
            <a:r>
              <a:rPr sz="2250" spc="-210" dirty="0">
                <a:latin typeface="Times New Roman"/>
                <a:cs typeface="Times New Roman"/>
              </a:rPr>
              <a:t>2</a:t>
            </a:r>
            <a:r>
              <a:rPr sz="2250" dirty="0">
                <a:latin typeface="Times New Roman"/>
                <a:cs typeface="Times New Roman"/>
              </a:rPr>
              <a:t>	</a:t>
            </a:r>
            <a:r>
              <a:rPr sz="2250" spc="-235" dirty="0">
                <a:latin typeface="Times New Roman"/>
                <a:cs typeface="Times New Roman"/>
              </a:rPr>
              <a:t>T</a:t>
            </a:r>
            <a:r>
              <a:rPr sz="2250" spc="-210" dirty="0">
                <a:latin typeface="Times New Roman"/>
                <a:cs typeface="Times New Roman"/>
              </a:rPr>
              <a:t>1</a:t>
            </a:r>
            <a:r>
              <a:rPr sz="2250" dirty="0">
                <a:latin typeface="Times New Roman"/>
                <a:cs typeface="Times New Roman"/>
              </a:rPr>
              <a:t>	</a:t>
            </a:r>
            <a:r>
              <a:rPr sz="2250" spc="-235" dirty="0">
                <a:latin typeface="Times New Roman"/>
                <a:cs typeface="Times New Roman"/>
              </a:rPr>
              <a:t>T</a:t>
            </a:r>
            <a:r>
              <a:rPr sz="2250" spc="-210" dirty="0">
                <a:latin typeface="Times New Roman"/>
                <a:cs typeface="Times New Roman"/>
              </a:rPr>
              <a:t>2</a:t>
            </a:r>
            <a:endParaRPr sz="2250">
              <a:latin typeface="Times New Roman"/>
              <a:cs typeface="Times New Roman"/>
            </a:endParaRPr>
          </a:p>
        </p:txBody>
      </p:sp>
      <p:grpSp>
        <p:nvGrpSpPr>
          <p:cNvPr id="47" name="object 47"/>
          <p:cNvGrpSpPr/>
          <p:nvPr/>
        </p:nvGrpSpPr>
        <p:grpSpPr>
          <a:xfrm>
            <a:off x="2421441" y="1427708"/>
            <a:ext cx="523875" cy="98425"/>
            <a:chOff x="2421441" y="1427708"/>
            <a:chExt cx="523875" cy="98425"/>
          </a:xfrm>
        </p:grpSpPr>
        <p:sp>
          <p:nvSpPr>
            <p:cNvPr id="48" name="object 48"/>
            <p:cNvSpPr/>
            <p:nvPr/>
          </p:nvSpPr>
          <p:spPr>
            <a:xfrm>
              <a:off x="2421441" y="1472424"/>
              <a:ext cx="429259" cy="0"/>
            </a:xfrm>
            <a:custGeom>
              <a:avLst/>
              <a:gdLst/>
              <a:ahLst/>
              <a:cxnLst/>
              <a:rect l="l" t="t" r="r" b="b"/>
              <a:pathLst>
                <a:path w="429260">
                  <a:moveTo>
                    <a:pt x="0" y="0"/>
                  </a:moveTo>
                  <a:lnTo>
                    <a:pt x="428789" y="0"/>
                  </a:lnTo>
                </a:path>
              </a:pathLst>
            </a:custGeom>
            <a:ln w="8943">
              <a:solidFill>
                <a:srgbClr val="000000"/>
              </a:solidFill>
            </a:ln>
          </p:spPr>
          <p:txBody>
            <a:bodyPr wrap="square" lIns="0" tIns="0" rIns="0" bIns="0" rtlCol="0"/>
            <a:lstStyle/>
            <a:p>
              <a:endParaRPr/>
            </a:p>
          </p:txBody>
        </p:sp>
        <p:sp>
          <p:nvSpPr>
            <p:cNvPr id="49" name="object 49"/>
            <p:cNvSpPr/>
            <p:nvPr/>
          </p:nvSpPr>
          <p:spPr>
            <a:xfrm>
              <a:off x="2821165" y="1427708"/>
              <a:ext cx="123825" cy="98425"/>
            </a:xfrm>
            <a:custGeom>
              <a:avLst/>
              <a:gdLst/>
              <a:ahLst/>
              <a:cxnLst/>
              <a:rect l="l" t="t" r="r" b="b"/>
              <a:pathLst>
                <a:path w="123825" h="98425">
                  <a:moveTo>
                    <a:pt x="0" y="0"/>
                  </a:moveTo>
                  <a:lnTo>
                    <a:pt x="0" y="98374"/>
                  </a:lnTo>
                  <a:lnTo>
                    <a:pt x="123545" y="44716"/>
                  </a:lnTo>
                  <a:lnTo>
                    <a:pt x="0" y="0"/>
                  </a:lnTo>
                  <a:close/>
                </a:path>
              </a:pathLst>
            </a:custGeom>
            <a:solidFill>
              <a:srgbClr val="000000"/>
            </a:solidFill>
          </p:spPr>
          <p:txBody>
            <a:bodyPr wrap="square" lIns="0" tIns="0" rIns="0" bIns="0" rtlCol="0"/>
            <a:lstStyle/>
            <a:p>
              <a:endParaRPr/>
            </a:p>
          </p:txBody>
        </p:sp>
      </p:grpSp>
      <p:sp>
        <p:nvSpPr>
          <p:cNvPr id="50" name="object 50"/>
          <p:cNvSpPr/>
          <p:nvPr/>
        </p:nvSpPr>
        <p:spPr>
          <a:xfrm>
            <a:off x="261039" y="128104"/>
            <a:ext cx="8622030" cy="1143000"/>
          </a:xfrm>
          <a:custGeom>
            <a:avLst/>
            <a:gdLst/>
            <a:ahLst/>
            <a:cxnLst/>
            <a:rect l="l" t="t" r="r" b="b"/>
            <a:pathLst>
              <a:path w="8622030" h="1143000">
                <a:moveTo>
                  <a:pt x="0" y="0"/>
                </a:moveTo>
                <a:lnTo>
                  <a:pt x="8621924" y="0"/>
                </a:lnTo>
                <a:lnTo>
                  <a:pt x="8621924" y="1143000"/>
                </a:lnTo>
                <a:lnTo>
                  <a:pt x="0" y="1143000"/>
                </a:lnTo>
                <a:lnTo>
                  <a:pt x="0" y="0"/>
                </a:lnTo>
                <a:close/>
              </a:path>
            </a:pathLst>
          </a:custGeom>
          <a:solidFill>
            <a:srgbClr val="FFFFFF"/>
          </a:solidFill>
        </p:spPr>
        <p:txBody>
          <a:bodyPr wrap="square" lIns="0" tIns="0" rIns="0" bIns="0" rtlCol="0"/>
          <a:lstStyle/>
          <a:p>
            <a:endParaRPr/>
          </a:p>
        </p:txBody>
      </p:sp>
      <p:sp>
        <p:nvSpPr>
          <p:cNvPr id="51" name="object 51"/>
          <p:cNvSpPr txBox="1">
            <a:spLocks noGrp="1"/>
          </p:cNvSpPr>
          <p:nvPr>
            <p:ph type="title"/>
          </p:nvPr>
        </p:nvSpPr>
        <p:spPr>
          <a:xfrm>
            <a:off x="3136900" y="399924"/>
            <a:ext cx="2871470" cy="551433"/>
          </a:xfrm>
          <a:prstGeom prst="rect">
            <a:avLst/>
          </a:prstGeom>
        </p:spPr>
        <p:txBody>
          <a:bodyPr vert="horz" wrap="square" lIns="0" tIns="12700" rIns="0" bIns="0" rtlCol="0">
            <a:spAutoFit/>
          </a:bodyPr>
          <a:lstStyle/>
          <a:p>
            <a:pPr marL="12700">
              <a:lnSpc>
                <a:spcPct val="100000"/>
              </a:lnSpc>
              <a:spcBef>
                <a:spcPts val="100"/>
              </a:spcBef>
            </a:pPr>
            <a:r>
              <a:rPr sz="3500" b="1" spc="-5" dirty="0"/>
              <a:t>Critical</a:t>
            </a:r>
            <a:r>
              <a:rPr sz="3500" b="1" spc="-30" dirty="0"/>
              <a:t> </a:t>
            </a:r>
            <a:r>
              <a:rPr sz="3500" b="1" spc="-5" dirty="0"/>
              <a:t>sections</a:t>
            </a:r>
          </a:p>
        </p:txBody>
      </p:sp>
      <p:sp>
        <p:nvSpPr>
          <p:cNvPr id="52" name="object 52"/>
          <p:cNvSpPr txBox="1">
            <a:spLocks noGrp="1"/>
          </p:cNvSpPr>
          <p:nvPr>
            <p:ph type="sldNum" sz="quarter" idx="7"/>
          </p:nvPr>
        </p:nvSpPr>
        <p:spPr>
          <a:xfrm>
            <a:off x="8634209" y="6510048"/>
            <a:ext cx="297815" cy="196215"/>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GB" smtClean="0"/>
              <a:pPr marL="38100">
                <a:lnSpc>
                  <a:spcPts val="1425"/>
                </a:lnSpc>
              </a:pPr>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8634209" y="6510048"/>
            <a:ext cx="297815" cy="196215"/>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GB" smtClean="0"/>
              <a:pPr marL="38100">
                <a:lnSpc>
                  <a:spcPts val="1425"/>
                </a:lnSpc>
              </a:pPr>
              <a:t>16</a:t>
            </a:fld>
            <a:endParaRPr dirty="0"/>
          </a:p>
        </p:txBody>
      </p:sp>
      <p:sp>
        <p:nvSpPr>
          <p:cNvPr id="2" name="object 2"/>
          <p:cNvSpPr txBox="1">
            <a:spLocks noGrp="1"/>
          </p:cNvSpPr>
          <p:nvPr>
            <p:ph type="title"/>
          </p:nvPr>
        </p:nvSpPr>
        <p:spPr>
          <a:xfrm>
            <a:off x="1701800" y="399924"/>
            <a:ext cx="5741035" cy="551433"/>
          </a:xfrm>
          <a:prstGeom prst="rect">
            <a:avLst/>
          </a:prstGeom>
        </p:spPr>
        <p:txBody>
          <a:bodyPr vert="horz" wrap="square" lIns="0" tIns="12700" rIns="0" bIns="0" rtlCol="0">
            <a:spAutoFit/>
          </a:bodyPr>
          <a:lstStyle/>
          <a:p>
            <a:pPr marL="12700">
              <a:lnSpc>
                <a:spcPct val="100000"/>
              </a:lnSpc>
              <a:spcBef>
                <a:spcPts val="100"/>
              </a:spcBef>
            </a:pPr>
            <a:r>
              <a:rPr sz="3500" b="1" spc="-5" dirty="0"/>
              <a:t>When </a:t>
            </a:r>
            <a:r>
              <a:rPr sz="3500" b="1" dirty="0"/>
              <a:t>do </a:t>
            </a:r>
            <a:r>
              <a:rPr sz="3500" b="1" spc="-5" dirty="0"/>
              <a:t>critical sections</a:t>
            </a:r>
            <a:r>
              <a:rPr sz="3500" b="1" spc="-10" dirty="0"/>
              <a:t> </a:t>
            </a:r>
            <a:r>
              <a:rPr sz="3500" b="1" dirty="0"/>
              <a:t>arise?</a:t>
            </a:r>
          </a:p>
        </p:txBody>
      </p:sp>
      <p:sp>
        <p:nvSpPr>
          <p:cNvPr id="3" name="object 3"/>
          <p:cNvSpPr txBox="1"/>
          <p:nvPr/>
        </p:nvSpPr>
        <p:spPr>
          <a:xfrm>
            <a:off x="292100" y="1434591"/>
            <a:ext cx="6537959" cy="3010535"/>
          </a:xfrm>
          <a:prstGeom prst="rect">
            <a:avLst/>
          </a:prstGeom>
        </p:spPr>
        <p:txBody>
          <a:bodyPr vert="horz" wrap="square" lIns="0" tIns="76200" rIns="0" bIns="0" rtlCol="0">
            <a:spAutoFit/>
          </a:bodyPr>
          <a:lstStyle/>
          <a:p>
            <a:pPr marL="355600" indent="-342900">
              <a:lnSpc>
                <a:spcPct val="100000"/>
              </a:lnSpc>
              <a:spcBef>
                <a:spcPts val="600"/>
              </a:spcBef>
              <a:buChar char="•"/>
              <a:tabLst>
                <a:tab pos="354965" algn="l"/>
                <a:tab pos="355600" algn="l"/>
              </a:tabLst>
            </a:pPr>
            <a:r>
              <a:rPr sz="2400" spc="-5" dirty="0">
                <a:latin typeface="Arial"/>
                <a:cs typeface="Arial"/>
              </a:rPr>
              <a:t>One </a:t>
            </a:r>
            <a:r>
              <a:rPr sz="2400" dirty="0">
                <a:latin typeface="Arial"/>
                <a:cs typeface="Arial"/>
              </a:rPr>
              <a:t>common </a:t>
            </a:r>
            <a:r>
              <a:rPr sz="2400" spc="-5" dirty="0">
                <a:latin typeface="Arial"/>
                <a:cs typeface="Arial"/>
              </a:rPr>
              <a:t>pattern:</a:t>
            </a:r>
            <a:endParaRPr sz="2400">
              <a:latin typeface="Arial"/>
              <a:cs typeface="Arial"/>
            </a:endParaRPr>
          </a:p>
          <a:p>
            <a:pPr marL="749300" lvl="1" indent="-279400">
              <a:lnSpc>
                <a:spcPct val="100000"/>
              </a:lnSpc>
              <a:spcBef>
                <a:spcPts val="420"/>
              </a:spcBef>
              <a:buChar char="–"/>
              <a:tabLst>
                <a:tab pos="748665" algn="l"/>
                <a:tab pos="749300" algn="l"/>
              </a:tabLst>
            </a:pPr>
            <a:r>
              <a:rPr sz="2000" spc="-5" dirty="0">
                <a:latin typeface="Arial"/>
                <a:cs typeface="Arial"/>
              </a:rPr>
              <a:t>read-modify-write </a:t>
            </a:r>
            <a:r>
              <a:rPr sz="2000" dirty="0">
                <a:latin typeface="Arial"/>
                <a:cs typeface="Arial"/>
              </a:rPr>
              <a:t>of</a:t>
            </a:r>
            <a:endParaRPr sz="2000">
              <a:latin typeface="Arial"/>
              <a:cs typeface="Arial"/>
            </a:endParaRPr>
          </a:p>
          <a:p>
            <a:pPr marL="749300" lvl="1" indent="-279400">
              <a:lnSpc>
                <a:spcPct val="100000"/>
              </a:lnSpc>
              <a:spcBef>
                <a:spcPts val="400"/>
              </a:spcBef>
              <a:buChar char="–"/>
              <a:tabLst>
                <a:tab pos="748665" algn="l"/>
                <a:tab pos="749300" algn="l"/>
              </a:tabLst>
            </a:pPr>
            <a:r>
              <a:rPr sz="2000" dirty="0">
                <a:latin typeface="Arial"/>
                <a:cs typeface="Arial"/>
              </a:rPr>
              <a:t>a shared value</a:t>
            </a:r>
            <a:r>
              <a:rPr sz="2000" spc="-10" dirty="0">
                <a:latin typeface="Arial"/>
                <a:cs typeface="Arial"/>
              </a:rPr>
              <a:t> </a:t>
            </a:r>
            <a:r>
              <a:rPr sz="2000" dirty="0">
                <a:latin typeface="Arial"/>
                <a:cs typeface="Arial"/>
              </a:rPr>
              <a:t>(variable)</a:t>
            </a:r>
            <a:endParaRPr sz="2000">
              <a:latin typeface="Arial"/>
              <a:cs typeface="Arial"/>
            </a:endParaRPr>
          </a:p>
          <a:p>
            <a:pPr marL="749300" lvl="1" indent="-279400">
              <a:lnSpc>
                <a:spcPct val="100000"/>
              </a:lnSpc>
              <a:spcBef>
                <a:spcPts val="300"/>
              </a:spcBef>
              <a:buChar char="–"/>
              <a:tabLst>
                <a:tab pos="748665" algn="l"/>
                <a:tab pos="749300" algn="l"/>
              </a:tabLst>
            </a:pPr>
            <a:r>
              <a:rPr sz="2000" dirty="0">
                <a:latin typeface="Arial"/>
                <a:cs typeface="Arial"/>
              </a:rPr>
              <a:t>in code </a:t>
            </a:r>
            <a:r>
              <a:rPr sz="2000" spc="-5" dirty="0">
                <a:latin typeface="Arial"/>
                <a:cs typeface="Arial"/>
              </a:rPr>
              <a:t>that </a:t>
            </a:r>
            <a:r>
              <a:rPr sz="2000" dirty="0">
                <a:latin typeface="Arial"/>
                <a:cs typeface="Arial"/>
              </a:rPr>
              <a:t>can be </a:t>
            </a:r>
            <a:r>
              <a:rPr sz="2000" spc="-5" dirty="0">
                <a:latin typeface="Arial"/>
                <a:cs typeface="Arial"/>
              </a:rPr>
              <a:t>executed </a:t>
            </a:r>
            <a:r>
              <a:rPr sz="2000" dirty="0">
                <a:latin typeface="Arial"/>
                <a:cs typeface="Arial"/>
              </a:rPr>
              <a:t>by concurrent</a:t>
            </a:r>
            <a:r>
              <a:rPr sz="2000" spc="-25" dirty="0">
                <a:latin typeface="Arial"/>
                <a:cs typeface="Arial"/>
              </a:rPr>
              <a:t> </a:t>
            </a:r>
            <a:r>
              <a:rPr sz="2000" spc="-5" dirty="0">
                <a:latin typeface="Arial"/>
                <a:cs typeface="Arial"/>
              </a:rPr>
              <a:t>threads</a:t>
            </a:r>
            <a:endParaRPr sz="2000">
              <a:latin typeface="Arial"/>
              <a:cs typeface="Arial"/>
            </a:endParaRPr>
          </a:p>
          <a:p>
            <a:pPr lvl="1">
              <a:lnSpc>
                <a:spcPct val="100000"/>
              </a:lnSpc>
              <a:spcBef>
                <a:spcPts val="25"/>
              </a:spcBef>
              <a:buFont typeface="Arial"/>
              <a:buChar char="–"/>
            </a:pPr>
            <a:endParaRPr sz="2850">
              <a:latin typeface="Arial"/>
              <a:cs typeface="Arial"/>
            </a:endParaRPr>
          </a:p>
          <a:p>
            <a:pPr marL="355600" indent="-342900">
              <a:lnSpc>
                <a:spcPct val="100000"/>
              </a:lnSpc>
              <a:buChar char="•"/>
              <a:tabLst>
                <a:tab pos="354965" algn="l"/>
                <a:tab pos="355600" algn="l"/>
              </a:tabLst>
            </a:pPr>
            <a:r>
              <a:rPr sz="2400" dirty="0">
                <a:latin typeface="Arial"/>
                <a:cs typeface="Arial"/>
              </a:rPr>
              <a:t>Shared</a:t>
            </a:r>
            <a:r>
              <a:rPr sz="2400" spc="-5" dirty="0">
                <a:latin typeface="Arial"/>
                <a:cs typeface="Arial"/>
              </a:rPr>
              <a:t> </a:t>
            </a:r>
            <a:r>
              <a:rPr sz="2400" dirty="0">
                <a:latin typeface="Arial"/>
                <a:cs typeface="Arial"/>
              </a:rPr>
              <a:t>variable:</a:t>
            </a:r>
            <a:endParaRPr sz="2400">
              <a:latin typeface="Arial"/>
              <a:cs typeface="Arial"/>
            </a:endParaRPr>
          </a:p>
          <a:p>
            <a:pPr marL="749300" lvl="1" indent="-279400">
              <a:lnSpc>
                <a:spcPct val="100000"/>
              </a:lnSpc>
              <a:spcBef>
                <a:spcPts val="420"/>
              </a:spcBef>
              <a:buChar char="–"/>
              <a:tabLst>
                <a:tab pos="748665" algn="l"/>
                <a:tab pos="749300" algn="l"/>
              </a:tabLst>
            </a:pPr>
            <a:r>
              <a:rPr sz="2000" spc="-5" dirty="0">
                <a:latin typeface="Arial"/>
                <a:cs typeface="Arial"/>
              </a:rPr>
              <a:t>Globals </a:t>
            </a:r>
            <a:r>
              <a:rPr sz="2000" dirty="0">
                <a:latin typeface="Arial"/>
                <a:cs typeface="Arial"/>
              </a:rPr>
              <a:t>and </a:t>
            </a:r>
            <a:r>
              <a:rPr sz="2000" spc="-5" dirty="0">
                <a:latin typeface="Arial"/>
                <a:cs typeface="Arial"/>
              </a:rPr>
              <a:t>heap-allocated </a:t>
            </a:r>
            <a:r>
              <a:rPr sz="2000" dirty="0">
                <a:latin typeface="Arial"/>
                <a:cs typeface="Arial"/>
              </a:rPr>
              <a:t>variables</a:t>
            </a:r>
            <a:endParaRPr sz="2000">
              <a:latin typeface="Arial"/>
              <a:cs typeface="Arial"/>
            </a:endParaRPr>
          </a:p>
          <a:p>
            <a:pPr marL="749300" lvl="1" indent="-279400">
              <a:lnSpc>
                <a:spcPct val="100000"/>
              </a:lnSpc>
              <a:spcBef>
                <a:spcPts val="400"/>
              </a:spcBef>
              <a:buChar char="–"/>
              <a:tabLst>
                <a:tab pos="748665" algn="l"/>
                <a:tab pos="749300" algn="l"/>
              </a:tabLst>
            </a:pPr>
            <a:r>
              <a:rPr sz="2000" spc="-5" dirty="0">
                <a:latin typeface="Arial"/>
                <a:cs typeface="Arial"/>
              </a:rPr>
              <a:t>NOT </a:t>
            </a:r>
            <a:r>
              <a:rPr sz="2000" dirty="0">
                <a:latin typeface="Arial"/>
                <a:cs typeface="Arial"/>
              </a:rPr>
              <a:t>local variables (which are on </a:t>
            </a:r>
            <a:r>
              <a:rPr sz="2000" spc="-5" dirty="0">
                <a:latin typeface="Arial"/>
                <a:cs typeface="Arial"/>
              </a:rPr>
              <a:t>the</a:t>
            </a:r>
            <a:r>
              <a:rPr sz="2000" spc="-65" dirty="0">
                <a:latin typeface="Arial"/>
                <a:cs typeface="Arial"/>
              </a:rPr>
              <a:t> </a:t>
            </a:r>
            <a:r>
              <a:rPr sz="2000" spc="-5" dirty="0">
                <a:latin typeface="Arial"/>
                <a:cs typeface="Arial"/>
              </a:rPr>
              <a:t>stack)</a:t>
            </a:r>
            <a:endParaRPr sz="20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8634209" y="6510048"/>
            <a:ext cx="297815" cy="196215"/>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GB" smtClean="0"/>
              <a:pPr marL="38100">
                <a:lnSpc>
                  <a:spcPts val="1425"/>
                </a:lnSpc>
              </a:pPr>
              <a:t>17</a:t>
            </a:fld>
            <a:endParaRPr dirty="0"/>
          </a:p>
        </p:txBody>
      </p:sp>
      <p:sp>
        <p:nvSpPr>
          <p:cNvPr id="2" name="object 2"/>
          <p:cNvSpPr txBox="1">
            <a:spLocks noGrp="1"/>
          </p:cNvSpPr>
          <p:nvPr>
            <p:ph type="title"/>
          </p:nvPr>
        </p:nvSpPr>
        <p:spPr>
          <a:xfrm>
            <a:off x="3111500" y="399924"/>
            <a:ext cx="2917825" cy="551433"/>
          </a:xfrm>
          <a:prstGeom prst="rect">
            <a:avLst/>
          </a:prstGeom>
        </p:spPr>
        <p:txBody>
          <a:bodyPr vert="horz" wrap="square" lIns="0" tIns="12700" rIns="0" bIns="0" rtlCol="0">
            <a:spAutoFit/>
          </a:bodyPr>
          <a:lstStyle/>
          <a:p>
            <a:pPr marL="12700">
              <a:lnSpc>
                <a:spcPct val="100000"/>
              </a:lnSpc>
              <a:spcBef>
                <a:spcPts val="100"/>
              </a:spcBef>
            </a:pPr>
            <a:r>
              <a:rPr sz="3500" b="1" dirty="0"/>
              <a:t>Race</a:t>
            </a:r>
            <a:r>
              <a:rPr sz="3500" b="1" spc="-50" dirty="0"/>
              <a:t> </a:t>
            </a:r>
            <a:r>
              <a:rPr sz="3500" b="1" spc="-5" dirty="0"/>
              <a:t>conditions</a:t>
            </a:r>
          </a:p>
        </p:txBody>
      </p:sp>
      <p:sp>
        <p:nvSpPr>
          <p:cNvPr id="3" name="object 3"/>
          <p:cNvSpPr txBox="1"/>
          <p:nvPr/>
        </p:nvSpPr>
        <p:spPr>
          <a:xfrm>
            <a:off x="292100" y="1498600"/>
            <a:ext cx="8484235" cy="3175000"/>
          </a:xfrm>
          <a:prstGeom prst="rect">
            <a:avLst/>
          </a:prstGeom>
        </p:spPr>
        <p:txBody>
          <a:bodyPr vert="horz" wrap="square" lIns="0" tIns="33020" rIns="0" bIns="0" rtlCol="0">
            <a:spAutoFit/>
          </a:bodyPr>
          <a:lstStyle/>
          <a:p>
            <a:pPr marL="355600" marR="5080" indent="-342900">
              <a:lnSpc>
                <a:spcPts val="2800"/>
              </a:lnSpc>
              <a:spcBef>
                <a:spcPts val="260"/>
              </a:spcBef>
              <a:buChar char="•"/>
              <a:tabLst>
                <a:tab pos="354965" algn="l"/>
                <a:tab pos="355600" algn="l"/>
              </a:tabLst>
            </a:pPr>
            <a:r>
              <a:rPr sz="2400" dirty="0">
                <a:latin typeface="Arial"/>
                <a:cs typeface="Arial"/>
              </a:rPr>
              <a:t>A program has a </a:t>
            </a:r>
            <a:r>
              <a:rPr sz="2400" dirty="0">
                <a:solidFill>
                  <a:srgbClr val="FF0000"/>
                </a:solidFill>
                <a:latin typeface="Arial"/>
                <a:cs typeface="Arial"/>
              </a:rPr>
              <a:t>race </a:t>
            </a:r>
            <a:r>
              <a:rPr sz="2400" spc="-5" dirty="0">
                <a:solidFill>
                  <a:srgbClr val="FF0000"/>
                </a:solidFill>
                <a:latin typeface="Arial"/>
                <a:cs typeface="Arial"/>
              </a:rPr>
              <a:t>condition </a:t>
            </a:r>
            <a:r>
              <a:rPr sz="2400" spc="-5" dirty="0">
                <a:latin typeface="Arial"/>
                <a:cs typeface="Arial"/>
              </a:rPr>
              <a:t>(data </a:t>
            </a:r>
            <a:r>
              <a:rPr sz="2400" dirty="0">
                <a:latin typeface="Arial"/>
                <a:cs typeface="Arial"/>
              </a:rPr>
              <a:t>race) if </a:t>
            </a:r>
            <a:r>
              <a:rPr sz="2400" spc="-5" dirty="0">
                <a:latin typeface="Arial"/>
                <a:cs typeface="Arial"/>
              </a:rPr>
              <a:t>the </a:t>
            </a:r>
            <a:r>
              <a:rPr sz="2400" dirty="0">
                <a:latin typeface="Arial"/>
                <a:cs typeface="Arial"/>
              </a:rPr>
              <a:t>result of</a:t>
            </a:r>
            <a:r>
              <a:rPr sz="2400" spc="-190" dirty="0">
                <a:latin typeface="Arial"/>
                <a:cs typeface="Arial"/>
              </a:rPr>
              <a:t> </a:t>
            </a:r>
            <a:r>
              <a:rPr sz="2400" dirty="0">
                <a:latin typeface="Arial"/>
                <a:cs typeface="Arial"/>
              </a:rPr>
              <a:t>an  </a:t>
            </a:r>
            <a:r>
              <a:rPr sz="2400" spc="-5" dirty="0">
                <a:latin typeface="Arial"/>
                <a:cs typeface="Arial"/>
              </a:rPr>
              <a:t>executing </a:t>
            </a:r>
            <a:r>
              <a:rPr sz="2400" dirty="0">
                <a:latin typeface="Arial"/>
                <a:cs typeface="Arial"/>
              </a:rPr>
              <a:t>depends on</a:t>
            </a:r>
            <a:r>
              <a:rPr sz="2400" spc="-5" dirty="0">
                <a:latin typeface="Arial"/>
                <a:cs typeface="Arial"/>
              </a:rPr>
              <a:t> timing</a:t>
            </a:r>
            <a:endParaRPr sz="2400">
              <a:latin typeface="Arial"/>
              <a:cs typeface="Arial"/>
            </a:endParaRPr>
          </a:p>
          <a:p>
            <a:pPr marL="749300" lvl="1" indent="-279400">
              <a:lnSpc>
                <a:spcPct val="100000"/>
              </a:lnSpc>
              <a:spcBef>
                <a:spcPts val="340"/>
              </a:spcBef>
              <a:buChar char="–"/>
              <a:tabLst>
                <a:tab pos="748665" algn="l"/>
                <a:tab pos="749300" algn="l"/>
              </a:tabLst>
            </a:pPr>
            <a:r>
              <a:rPr sz="2000" spc="-5" dirty="0">
                <a:latin typeface="Arial"/>
                <a:cs typeface="Arial"/>
              </a:rPr>
              <a:t>i.e., </a:t>
            </a:r>
            <a:r>
              <a:rPr sz="2000" dirty="0">
                <a:latin typeface="Arial"/>
                <a:cs typeface="Arial"/>
              </a:rPr>
              <a:t>is</a:t>
            </a:r>
            <a:r>
              <a:rPr sz="2000" spc="-10" dirty="0">
                <a:latin typeface="Arial"/>
                <a:cs typeface="Arial"/>
              </a:rPr>
              <a:t> </a:t>
            </a:r>
            <a:r>
              <a:rPr sz="2000" spc="-5" dirty="0">
                <a:latin typeface="Arial"/>
                <a:cs typeface="Arial"/>
              </a:rPr>
              <a:t>non-deterministic</a:t>
            </a:r>
            <a:endParaRPr sz="2000">
              <a:latin typeface="Arial"/>
              <a:cs typeface="Arial"/>
            </a:endParaRPr>
          </a:p>
          <a:p>
            <a:pPr lvl="1">
              <a:lnSpc>
                <a:spcPct val="100000"/>
              </a:lnSpc>
              <a:spcBef>
                <a:spcPts val="35"/>
              </a:spcBef>
              <a:buFont typeface="Arial"/>
              <a:buChar char="–"/>
            </a:pPr>
            <a:endParaRPr sz="2750">
              <a:latin typeface="Arial"/>
              <a:cs typeface="Arial"/>
            </a:endParaRPr>
          </a:p>
          <a:p>
            <a:pPr marL="355600" indent="-342900">
              <a:lnSpc>
                <a:spcPct val="100000"/>
              </a:lnSpc>
              <a:buChar char="•"/>
              <a:tabLst>
                <a:tab pos="354965" algn="l"/>
                <a:tab pos="355600" algn="l"/>
              </a:tabLst>
            </a:pPr>
            <a:r>
              <a:rPr sz="2400" spc="-20" dirty="0">
                <a:latin typeface="Arial"/>
                <a:cs typeface="Arial"/>
              </a:rPr>
              <a:t>Typical</a:t>
            </a:r>
            <a:r>
              <a:rPr sz="2400" spc="-5" dirty="0">
                <a:latin typeface="Arial"/>
                <a:cs typeface="Arial"/>
              </a:rPr>
              <a:t> symptoms</a:t>
            </a:r>
            <a:endParaRPr sz="2400">
              <a:latin typeface="Arial"/>
              <a:cs typeface="Arial"/>
            </a:endParaRPr>
          </a:p>
          <a:p>
            <a:pPr marL="749300" marR="32384" lvl="1" indent="-279400">
              <a:lnSpc>
                <a:spcPts val="2300"/>
              </a:lnSpc>
              <a:spcBef>
                <a:spcPts val="580"/>
              </a:spcBef>
              <a:buChar char="–"/>
              <a:tabLst>
                <a:tab pos="748665" algn="l"/>
                <a:tab pos="749300" algn="l"/>
              </a:tabLst>
            </a:pPr>
            <a:r>
              <a:rPr sz="2000" dirty="0">
                <a:latin typeface="Arial"/>
                <a:cs typeface="Arial"/>
              </a:rPr>
              <a:t>I run it on </a:t>
            </a:r>
            <a:r>
              <a:rPr sz="2000" spc="-5" dirty="0">
                <a:latin typeface="Arial"/>
                <a:cs typeface="Arial"/>
              </a:rPr>
              <a:t>the </a:t>
            </a:r>
            <a:r>
              <a:rPr sz="2000" dirty="0">
                <a:latin typeface="Arial"/>
                <a:cs typeface="Arial"/>
              </a:rPr>
              <a:t>same </a:t>
            </a:r>
            <a:r>
              <a:rPr sz="2000" spc="-5" dirty="0">
                <a:latin typeface="Arial"/>
                <a:cs typeface="Arial"/>
              </a:rPr>
              <a:t>data, </a:t>
            </a:r>
            <a:r>
              <a:rPr sz="2000" dirty="0">
                <a:latin typeface="Arial"/>
                <a:cs typeface="Arial"/>
              </a:rPr>
              <a:t>and </a:t>
            </a:r>
            <a:r>
              <a:rPr sz="2000" spc="-5" dirty="0">
                <a:latin typeface="Arial"/>
                <a:cs typeface="Arial"/>
              </a:rPr>
              <a:t>sometimes </a:t>
            </a:r>
            <a:r>
              <a:rPr sz="2000" dirty="0">
                <a:latin typeface="Arial"/>
                <a:cs typeface="Arial"/>
              </a:rPr>
              <a:t>it </a:t>
            </a:r>
            <a:r>
              <a:rPr sz="2000" spc="-5" dirty="0">
                <a:latin typeface="Arial"/>
                <a:cs typeface="Arial"/>
              </a:rPr>
              <a:t>prints </a:t>
            </a:r>
            <a:r>
              <a:rPr sz="2000" dirty="0">
                <a:latin typeface="Arial"/>
                <a:cs typeface="Arial"/>
              </a:rPr>
              <a:t>0 and </a:t>
            </a:r>
            <a:r>
              <a:rPr sz="2000" spc="-5" dirty="0">
                <a:latin typeface="Arial"/>
                <a:cs typeface="Arial"/>
              </a:rPr>
              <a:t>sometimes </a:t>
            </a:r>
            <a:r>
              <a:rPr sz="2000" dirty="0">
                <a:latin typeface="Arial"/>
                <a:cs typeface="Arial"/>
              </a:rPr>
              <a:t>it  </a:t>
            </a:r>
            <a:r>
              <a:rPr sz="2000" spc="-5" dirty="0">
                <a:latin typeface="Arial"/>
                <a:cs typeface="Arial"/>
              </a:rPr>
              <a:t>prints</a:t>
            </a:r>
            <a:r>
              <a:rPr sz="2000" spc="-10" dirty="0">
                <a:latin typeface="Arial"/>
                <a:cs typeface="Arial"/>
              </a:rPr>
              <a:t> </a:t>
            </a:r>
            <a:r>
              <a:rPr sz="2000" dirty="0">
                <a:latin typeface="Arial"/>
                <a:cs typeface="Arial"/>
              </a:rPr>
              <a:t>4</a:t>
            </a:r>
            <a:endParaRPr sz="2000">
              <a:latin typeface="Arial"/>
              <a:cs typeface="Arial"/>
            </a:endParaRPr>
          </a:p>
          <a:p>
            <a:pPr marL="749300" marR="32384" lvl="1" indent="-279400">
              <a:lnSpc>
                <a:spcPts val="2300"/>
              </a:lnSpc>
              <a:spcBef>
                <a:spcPts val="500"/>
              </a:spcBef>
              <a:buChar char="–"/>
              <a:tabLst>
                <a:tab pos="748665" algn="l"/>
                <a:tab pos="749300" algn="l"/>
              </a:tabLst>
            </a:pPr>
            <a:r>
              <a:rPr sz="2000" dirty="0">
                <a:latin typeface="Arial"/>
                <a:cs typeface="Arial"/>
              </a:rPr>
              <a:t>I run it on </a:t>
            </a:r>
            <a:r>
              <a:rPr sz="2000" spc="-5" dirty="0">
                <a:latin typeface="Arial"/>
                <a:cs typeface="Arial"/>
              </a:rPr>
              <a:t>the </a:t>
            </a:r>
            <a:r>
              <a:rPr sz="2000" dirty="0">
                <a:latin typeface="Arial"/>
                <a:cs typeface="Arial"/>
              </a:rPr>
              <a:t>same </a:t>
            </a:r>
            <a:r>
              <a:rPr sz="2000" spc="-5" dirty="0">
                <a:latin typeface="Arial"/>
                <a:cs typeface="Arial"/>
              </a:rPr>
              <a:t>data, </a:t>
            </a:r>
            <a:r>
              <a:rPr sz="2000" dirty="0">
                <a:latin typeface="Arial"/>
                <a:cs typeface="Arial"/>
              </a:rPr>
              <a:t>and </a:t>
            </a:r>
            <a:r>
              <a:rPr sz="2000" spc="-5" dirty="0">
                <a:latin typeface="Arial"/>
                <a:cs typeface="Arial"/>
              </a:rPr>
              <a:t>sometimes </a:t>
            </a:r>
            <a:r>
              <a:rPr sz="2000" dirty="0">
                <a:latin typeface="Arial"/>
                <a:cs typeface="Arial"/>
              </a:rPr>
              <a:t>it </a:t>
            </a:r>
            <a:r>
              <a:rPr sz="2000" spc="-5" dirty="0">
                <a:latin typeface="Arial"/>
                <a:cs typeface="Arial"/>
              </a:rPr>
              <a:t>prints </a:t>
            </a:r>
            <a:r>
              <a:rPr sz="2000" dirty="0">
                <a:latin typeface="Arial"/>
                <a:cs typeface="Arial"/>
              </a:rPr>
              <a:t>0 and </a:t>
            </a:r>
            <a:r>
              <a:rPr sz="2000" spc="-5" dirty="0">
                <a:latin typeface="Arial"/>
                <a:cs typeface="Arial"/>
              </a:rPr>
              <a:t>sometimes </a:t>
            </a:r>
            <a:r>
              <a:rPr sz="2000" dirty="0">
                <a:latin typeface="Arial"/>
                <a:cs typeface="Arial"/>
              </a:rPr>
              <a:t>it  crashes</a:t>
            </a:r>
            <a:endParaRPr sz="20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634209" y="6510048"/>
            <a:ext cx="297815" cy="196215"/>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GB" smtClean="0"/>
              <a:pPr marL="38100">
                <a:lnSpc>
                  <a:spcPts val="1425"/>
                </a:lnSpc>
              </a:pPr>
              <a:t>18</a:t>
            </a:fld>
            <a:endParaRPr dirty="0"/>
          </a:p>
        </p:txBody>
      </p:sp>
      <p:sp>
        <p:nvSpPr>
          <p:cNvPr id="2" name="object 2"/>
          <p:cNvSpPr txBox="1">
            <a:spLocks noGrp="1"/>
          </p:cNvSpPr>
          <p:nvPr>
            <p:ph type="title"/>
          </p:nvPr>
        </p:nvSpPr>
        <p:spPr>
          <a:xfrm>
            <a:off x="4025900" y="399924"/>
            <a:ext cx="1087120" cy="551433"/>
          </a:xfrm>
          <a:prstGeom prst="rect">
            <a:avLst/>
          </a:prstGeom>
        </p:spPr>
        <p:txBody>
          <a:bodyPr vert="horz" wrap="square" lIns="0" tIns="12700" rIns="0" bIns="0" rtlCol="0">
            <a:spAutoFit/>
          </a:bodyPr>
          <a:lstStyle/>
          <a:p>
            <a:pPr marL="12700">
              <a:lnSpc>
                <a:spcPct val="100000"/>
              </a:lnSpc>
              <a:spcBef>
                <a:spcPts val="100"/>
              </a:spcBef>
            </a:pPr>
            <a:r>
              <a:rPr sz="3500" b="1" dirty="0"/>
              <a:t>Locks</a:t>
            </a:r>
          </a:p>
        </p:txBody>
      </p:sp>
      <p:sp>
        <p:nvSpPr>
          <p:cNvPr id="3" name="object 3"/>
          <p:cNvSpPr txBox="1"/>
          <p:nvPr/>
        </p:nvSpPr>
        <p:spPr>
          <a:xfrm>
            <a:off x="292100" y="269240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latin typeface="Arial"/>
                <a:cs typeface="Arial"/>
              </a:rPr>
              <a:t>•</a:t>
            </a:r>
            <a:endParaRPr sz="2400">
              <a:latin typeface="Arial"/>
              <a:cs typeface="Arial"/>
            </a:endParaRPr>
          </a:p>
        </p:txBody>
      </p:sp>
      <p:sp>
        <p:nvSpPr>
          <p:cNvPr id="4" name="object 4"/>
          <p:cNvSpPr txBox="1"/>
          <p:nvPr/>
        </p:nvSpPr>
        <p:spPr>
          <a:xfrm>
            <a:off x="292100" y="1434591"/>
            <a:ext cx="8114665" cy="2449195"/>
          </a:xfrm>
          <a:prstGeom prst="rect">
            <a:avLst/>
          </a:prstGeom>
        </p:spPr>
        <p:txBody>
          <a:bodyPr vert="horz" wrap="square" lIns="0" tIns="76200" rIns="0" bIns="0" rtlCol="0">
            <a:spAutoFit/>
          </a:bodyPr>
          <a:lstStyle/>
          <a:p>
            <a:pPr marL="355600" indent="-342900">
              <a:lnSpc>
                <a:spcPct val="100000"/>
              </a:lnSpc>
              <a:spcBef>
                <a:spcPts val="600"/>
              </a:spcBef>
              <a:buChar char="•"/>
              <a:tabLst>
                <a:tab pos="354965" algn="l"/>
                <a:tab pos="355600" algn="l"/>
              </a:tabLst>
            </a:pPr>
            <a:r>
              <a:rPr sz="2400" dirty="0">
                <a:latin typeface="Arial"/>
                <a:cs typeface="Arial"/>
              </a:rPr>
              <a:t>A lock is a memory object </a:t>
            </a:r>
            <a:r>
              <a:rPr sz="2400" spc="-5" dirty="0">
                <a:latin typeface="Arial"/>
                <a:cs typeface="Arial"/>
              </a:rPr>
              <a:t>with two</a:t>
            </a:r>
            <a:r>
              <a:rPr sz="2400" spc="-160" dirty="0">
                <a:latin typeface="Arial"/>
                <a:cs typeface="Arial"/>
              </a:rPr>
              <a:t> </a:t>
            </a:r>
            <a:r>
              <a:rPr sz="2400" spc="-5" dirty="0">
                <a:latin typeface="Arial"/>
                <a:cs typeface="Arial"/>
              </a:rPr>
              <a:t>operations:</a:t>
            </a:r>
            <a:endParaRPr sz="2400">
              <a:latin typeface="Arial"/>
              <a:cs typeface="Arial"/>
            </a:endParaRPr>
          </a:p>
          <a:p>
            <a:pPr marL="749300" lvl="1" indent="-279400">
              <a:lnSpc>
                <a:spcPct val="100000"/>
              </a:lnSpc>
              <a:spcBef>
                <a:spcPts val="420"/>
              </a:spcBef>
              <a:buFont typeface="Arial"/>
              <a:buChar char="–"/>
              <a:tabLst>
                <a:tab pos="748665" algn="l"/>
                <a:tab pos="749300" algn="l"/>
              </a:tabLst>
            </a:pPr>
            <a:r>
              <a:rPr sz="2000" dirty="0">
                <a:solidFill>
                  <a:srgbClr val="FF0000"/>
                </a:solidFill>
                <a:latin typeface="Courier New"/>
                <a:cs typeface="Courier New"/>
              </a:rPr>
              <a:t>acquire()</a:t>
            </a:r>
            <a:r>
              <a:rPr sz="2000" dirty="0">
                <a:latin typeface="Arial"/>
                <a:cs typeface="Arial"/>
              </a:rPr>
              <a:t>: </a:t>
            </a:r>
            <a:r>
              <a:rPr sz="2000" spc="-5" dirty="0">
                <a:latin typeface="Arial"/>
                <a:cs typeface="Arial"/>
              </a:rPr>
              <a:t>obtain the </a:t>
            </a:r>
            <a:r>
              <a:rPr sz="2000" dirty="0">
                <a:latin typeface="Arial"/>
                <a:cs typeface="Arial"/>
              </a:rPr>
              <a:t>right </a:t>
            </a:r>
            <a:r>
              <a:rPr sz="2000" spc="-5" dirty="0">
                <a:latin typeface="Arial"/>
                <a:cs typeface="Arial"/>
              </a:rPr>
              <a:t>to enter the critical</a:t>
            </a:r>
            <a:r>
              <a:rPr sz="2000" spc="20" dirty="0">
                <a:latin typeface="Arial"/>
                <a:cs typeface="Arial"/>
              </a:rPr>
              <a:t> </a:t>
            </a:r>
            <a:r>
              <a:rPr sz="2000" spc="-5" dirty="0">
                <a:latin typeface="Arial"/>
                <a:cs typeface="Arial"/>
              </a:rPr>
              <a:t>section</a:t>
            </a:r>
            <a:endParaRPr sz="2000">
              <a:latin typeface="Arial"/>
              <a:cs typeface="Arial"/>
            </a:endParaRPr>
          </a:p>
          <a:p>
            <a:pPr marL="749300" lvl="1" indent="-279400">
              <a:lnSpc>
                <a:spcPct val="100000"/>
              </a:lnSpc>
              <a:spcBef>
                <a:spcPts val="500"/>
              </a:spcBef>
              <a:buFont typeface="Arial"/>
              <a:buChar char="–"/>
              <a:tabLst>
                <a:tab pos="748665" algn="l"/>
                <a:tab pos="749300" algn="l"/>
              </a:tabLst>
            </a:pPr>
            <a:r>
              <a:rPr sz="2000" dirty="0">
                <a:solidFill>
                  <a:srgbClr val="FF0000"/>
                </a:solidFill>
                <a:latin typeface="Courier New"/>
                <a:cs typeface="Courier New"/>
              </a:rPr>
              <a:t>release()</a:t>
            </a:r>
            <a:r>
              <a:rPr sz="2000" dirty="0">
                <a:latin typeface="Arial"/>
                <a:cs typeface="Arial"/>
              </a:rPr>
              <a:t>: give up </a:t>
            </a:r>
            <a:r>
              <a:rPr sz="2000" spc="-5" dirty="0">
                <a:latin typeface="Arial"/>
                <a:cs typeface="Arial"/>
              </a:rPr>
              <a:t>the </a:t>
            </a:r>
            <a:r>
              <a:rPr sz="2000" dirty="0">
                <a:latin typeface="Arial"/>
                <a:cs typeface="Arial"/>
              </a:rPr>
              <a:t>right </a:t>
            </a:r>
            <a:r>
              <a:rPr sz="2000" spc="-5" dirty="0">
                <a:latin typeface="Arial"/>
                <a:cs typeface="Arial"/>
              </a:rPr>
              <a:t>to </a:t>
            </a:r>
            <a:r>
              <a:rPr sz="2000" dirty="0">
                <a:latin typeface="Arial"/>
                <a:cs typeface="Arial"/>
              </a:rPr>
              <a:t>be in </a:t>
            </a:r>
            <a:r>
              <a:rPr sz="2000" spc="-5" dirty="0">
                <a:latin typeface="Arial"/>
                <a:cs typeface="Arial"/>
              </a:rPr>
              <a:t>the critical</a:t>
            </a:r>
            <a:r>
              <a:rPr sz="2000" dirty="0">
                <a:latin typeface="Arial"/>
                <a:cs typeface="Arial"/>
              </a:rPr>
              <a:t> </a:t>
            </a:r>
            <a:r>
              <a:rPr sz="2000" spc="-5" dirty="0">
                <a:latin typeface="Arial"/>
                <a:cs typeface="Arial"/>
              </a:rPr>
              <a:t>section</a:t>
            </a:r>
            <a:endParaRPr sz="2000">
              <a:latin typeface="Arial"/>
              <a:cs typeface="Arial"/>
            </a:endParaRPr>
          </a:p>
          <a:p>
            <a:pPr marL="355600" marR="5080">
              <a:lnSpc>
                <a:spcPct val="104200"/>
              </a:lnSpc>
              <a:spcBef>
                <a:spcPts val="580"/>
              </a:spcBef>
            </a:pPr>
            <a:r>
              <a:rPr sz="2400" dirty="0">
                <a:solidFill>
                  <a:srgbClr val="FF0000"/>
                </a:solidFill>
                <a:latin typeface="Courier New"/>
                <a:cs typeface="Courier New"/>
              </a:rPr>
              <a:t>acquire()</a:t>
            </a:r>
            <a:r>
              <a:rPr sz="2400" spc="-765" dirty="0">
                <a:solidFill>
                  <a:srgbClr val="FF0000"/>
                </a:solidFill>
                <a:latin typeface="Courier New"/>
                <a:cs typeface="Courier New"/>
              </a:rPr>
              <a:t> </a:t>
            </a:r>
            <a:r>
              <a:rPr sz="2400" spc="-5" dirty="0">
                <a:solidFill>
                  <a:srgbClr val="FF0000"/>
                </a:solidFill>
                <a:latin typeface="Arial"/>
                <a:cs typeface="Arial"/>
              </a:rPr>
              <a:t>prevents </a:t>
            </a:r>
            <a:r>
              <a:rPr sz="2400" dirty="0">
                <a:solidFill>
                  <a:srgbClr val="FF0000"/>
                </a:solidFill>
                <a:latin typeface="Arial"/>
                <a:cs typeface="Arial"/>
              </a:rPr>
              <a:t>progress of </a:t>
            </a:r>
            <a:r>
              <a:rPr sz="2400" spc="-5" dirty="0">
                <a:solidFill>
                  <a:srgbClr val="FF0000"/>
                </a:solidFill>
                <a:latin typeface="Arial"/>
                <a:cs typeface="Arial"/>
              </a:rPr>
              <a:t>the thread until the </a:t>
            </a:r>
            <a:r>
              <a:rPr sz="2400" dirty="0">
                <a:solidFill>
                  <a:srgbClr val="FF0000"/>
                </a:solidFill>
                <a:latin typeface="Arial"/>
                <a:cs typeface="Arial"/>
              </a:rPr>
              <a:t>lock  can be</a:t>
            </a:r>
            <a:r>
              <a:rPr sz="2400" spc="-5" dirty="0">
                <a:solidFill>
                  <a:srgbClr val="FF0000"/>
                </a:solidFill>
                <a:latin typeface="Arial"/>
                <a:cs typeface="Arial"/>
              </a:rPr>
              <a:t> </a:t>
            </a:r>
            <a:r>
              <a:rPr sz="2400" dirty="0">
                <a:solidFill>
                  <a:srgbClr val="FF0000"/>
                </a:solidFill>
                <a:latin typeface="Arial"/>
                <a:cs typeface="Arial"/>
              </a:rPr>
              <a:t>acquired</a:t>
            </a:r>
            <a:endParaRPr sz="2400">
              <a:latin typeface="Arial"/>
              <a:cs typeface="Arial"/>
            </a:endParaRPr>
          </a:p>
          <a:p>
            <a:pPr marL="355600" indent="-342900">
              <a:lnSpc>
                <a:spcPct val="100000"/>
              </a:lnSpc>
              <a:spcBef>
                <a:spcPts val="520"/>
              </a:spcBef>
              <a:buChar char="•"/>
              <a:tabLst>
                <a:tab pos="354965" algn="l"/>
                <a:tab pos="355600" algn="l"/>
                <a:tab pos="1252855" algn="l"/>
                <a:tab pos="3980815" algn="l"/>
              </a:tabLst>
            </a:pPr>
            <a:r>
              <a:rPr sz="2400" spc="-5" dirty="0">
                <a:latin typeface="Arial"/>
                <a:cs typeface="Arial"/>
              </a:rPr>
              <a:t>Note:	terminology</a:t>
            </a:r>
            <a:r>
              <a:rPr sz="2400" spc="10" dirty="0">
                <a:latin typeface="Arial"/>
                <a:cs typeface="Arial"/>
              </a:rPr>
              <a:t> </a:t>
            </a:r>
            <a:r>
              <a:rPr sz="2400" dirty="0">
                <a:latin typeface="Arial"/>
                <a:cs typeface="Arial"/>
              </a:rPr>
              <a:t>varies:	</a:t>
            </a:r>
            <a:r>
              <a:rPr sz="2400" spc="-5" dirty="0">
                <a:latin typeface="Arial"/>
                <a:cs typeface="Arial"/>
              </a:rPr>
              <a:t>acquire/release,</a:t>
            </a:r>
            <a:r>
              <a:rPr sz="2400" dirty="0">
                <a:latin typeface="Arial"/>
                <a:cs typeface="Arial"/>
              </a:rPr>
              <a:t> </a:t>
            </a:r>
            <a:r>
              <a:rPr sz="2400" spc="-5" dirty="0">
                <a:latin typeface="Arial"/>
                <a:cs typeface="Arial"/>
              </a:rPr>
              <a:t>lock/unlock</a:t>
            </a:r>
            <a:endParaRPr sz="24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57425" y="1018796"/>
            <a:ext cx="4638675" cy="494030"/>
          </a:xfrm>
          <a:prstGeom prst="rect">
            <a:avLst/>
          </a:prstGeom>
        </p:spPr>
        <p:txBody>
          <a:bodyPr vert="horz" wrap="square" lIns="0" tIns="2540" rIns="0" bIns="0" rtlCol="0">
            <a:spAutoFit/>
          </a:bodyPr>
          <a:lstStyle/>
          <a:p>
            <a:pPr>
              <a:lnSpc>
                <a:spcPct val="100000"/>
              </a:lnSpc>
              <a:spcBef>
                <a:spcPts val="20"/>
              </a:spcBef>
            </a:pPr>
            <a:r>
              <a:rPr sz="3200" spc="-5" dirty="0">
                <a:solidFill>
                  <a:srgbClr val="006B6B"/>
                </a:solidFill>
                <a:latin typeface="Tahoma"/>
                <a:cs typeface="Tahoma"/>
              </a:rPr>
              <a:t>Locks: </a:t>
            </a:r>
            <a:r>
              <a:rPr sz="3200" dirty="0">
                <a:solidFill>
                  <a:srgbClr val="006B6B"/>
                </a:solidFill>
                <a:latin typeface="Tahoma"/>
                <a:cs typeface="Tahoma"/>
              </a:rPr>
              <a:t>Example</a:t>
            </a:r>
            <a:r>
              <a:rPr sz="3200" spc="-105" dirty="0">
                <a:solidFill>
                  <a:srgbClr val="006B6B"/>
                </a:solidFill>
                <a:latin typeface="Tahoma"/>
                <a:cs typeface="Tahoma"/>
              </a:rPr>
              <a:t> </a:t>
            </a:r>
            <a:r>
              <a:rPr sz="3200" spc="10" dirty="0">
                <a:solidFill>
                  <a:srgbClr val="006B6B"/>
                </a:solidFill>
                <a:latin typeface="Tahoma"/>
                <a:cs typeface="Tahoma"/>
              </a:rPr>
              <a:t>execution</a:t>
            </a:r>
            <a:endParaRPr sz="3200">
              <a:latin typeface="Tahoma"/>
              <a:cs typeface="Tahoma"/>
            </a:endParaRPr>
          </a:p>
        </p:txBody>
      </p:sp>
      <p:sp>
        <p:nvSpPr>
          <p:cNvPr id="3" name="object 3"/>
          <p:cNvSpPr/>
          <p:nvPr/>
        </p:nvSpPr>
        <p:spPr>
          <a:xfrm>
            <a:off x="2081215" y="2964444"/>
            <a:ext cx="238119" cy="23783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081215" y="3249840"/>
            <a:ext cx="238119" cy="23783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2081215" y="3535236"/>
            <a:ext cx="238119" cy="237835"/>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1758950" y="2614032"/>
            <a:ext cx="829944" cy="299720"/>
          </a:xfrm>
          <a:prstGeom prst="rect">
            <a:avLst/>
          </a:prstGeom>
        </p:spPr>
        <p:txBody>
          <a:bodyPr vert="horz" wrap="square" lIns="0" tIns="12065" rIns="0" bIns="0" rtlCol="0">
            <a:spAutoFit/>
          </a:bodyPr>
          <a:lstStyle/>
          <a:p>
            <a:pPr marL="12700">
              <a:lnSpc>
                <a:spcPct val="100000"/>
              </a:lnSpc>
              <a:spcBef>
                <a:spcPts val="95"/>
              </a:spcBef>
            </a:pPr>
            <a:r>
              <a:rPr sz="1800" spc="-35" dirty="0">
                <a:solidFill>
                  <a:srgbClr val="FF0000"/>
                </a:solidFill>
                <a:latin typeface="Courier New"/>
                <a:cs typeface="Courier New"/>
              </a:rPr>
              <a:t>lock(</a:t>
            </a:r>
            <a:r>
              <a:rPr sz="1800" dirty="0">
                <a:solidFill>
                  <a:srgbClr val="FF0000"/>
                </a:solidFill>
                <a:latin typeface="Courier New"/>
                <a:cs typeface="Courier New"/>
              </a:rPr>
              <a:t>)</a:t>
            </a:r>
            <a:endParaRPr sz="1800">
              <a:latin typeface="Courier New"/>
              <a:cs typeface="Courier New"/>
            </a:endParaRPr>
          </a:p>
        </p:txBody>
      </p:sp>
      <p:sp>
        <p:nvSpPr>
          <p:cNvPr id="7" name="object 7"/>
          <p:cNvSpPr/>
          <p:nvPr/>
        </p:nvSpPr>
        <p:spPr>
          <a:xfrm>
            <a:off x="2200275" y="1656382"/>
            <a:ext cx="0" cy="913765"/>
          </a:xfrm>
          <a:custGeom>
            <a:avLst/>
            <a:gdLst/>
            <a:ahLst/>
            <a:cxnLst/>
            <a:rect l="l" t="t" r="r" b="b"/>
            <a:pathLst>
              <a:path h="913764">
                <a:moveTo>
                  <a:pt x="0" y="913267"/>
                </a:moveTo>
                <a:lnTo>
                  <a:pt x="0" y="0"/>
                </a:lnTo>
              </a:path>
            </a:pathLst>
          </a:custGeom>
          <a:ln w="9525">
            <a:solidFill>
              <a:srgbClr val="000000"/>
            </a:solidFill>
          </a:ln>
        </p:spPr>
        <p:txBody>
          <a:bodyPr wrap="square" lIns="0" tIns="0" rIns="0" bIns="0" rtlCol="0"/>
          <a:lstStyle/>
          <a:p>
            <a:endParaRPr/>
          </a:p>
        </p:txBody>
      </p:sp>
      <p:sp>
        <p:nvSpPr>
          <p:cNvPr id="8" name="object 8"/>
          <p:cNvSpPr/>
          <p:nvPr/>
        </p:nvSpPr>
        <p:spPr>
          <a:xfrm>
            <a:off x="2200275" y="4101275"/>
            <a:ext cx="0" cy="1893570"/>
          </a:xfrm>
          <a:custGeom>
            <a:avLst/>
            <a:gdLst/>
            <a:ahLst/>
            <a:cxnLst/>
            <a:rect l="l" t="t" r="r" b="b"/>
            <a:pathLst>
              <a:path h="1893570">
                <a:moveTo>
                  <a:pt x="0" y="1893127"/>
                </a:moveTo>
                <a:lnTo>
                  <a:pt x="0" y="0"/>
                </a:lnTo>
              </a:path>
            </a:pathLst>
          </a:custGeom>
          <a:ln w="9525">
            <a:solidFill>
              <a:srgbClr val="000000"/>
            </a:solidFill>
          </a:ln>
        </p:spPr>
        <p:txBody>
          <a:bodyPr wrap="square" lIns="0" tIns="0" rIns="0" bIns="0" rtlCol="0"/>
          <a:lstStyle/>
          <a:p>
            <a:endParaRPr/>
          </a:p>
        </p:txBody>
      </p:sp>
      <p:sp>
        <p:nvSpPr>
          <p:cNvPr id="9" name="object 9"/>
          <p:cNvSpPr/>
          <p:nvPr/>
        </p:nvSpPr>
        <p:spPr>
          <a:xfrm>
            <a:off x="4348165" y="4296293"/>
            <a:ext cx="238119" cy="237835"/>
          </a:xfrm>
          <a:prstGeom prst="rect">
            <a:avLst/>
          </a:prstGeom>
          <a:blipFill>
            <a:blip r:embed="rId6" cstate="print"/>
            <a:stretch>
              <a:fillRect/>
            </a:stretch>
          </a:blipFill>
        </p:spPr>
        <p:txBody>
          <a:bodyPr wrap="square" lIns="0" tIns="0" rIns="0" bIns="0" rtlCol="0"/>
          <a:lstStyle/>
          <a:p>
            <a:endParaRPr/>
          </a:p>
        </p:txBody>
      </p:sp>
      <p:sp>
        <p:nvSpPr>
          <p:cNvPr id="10" name="object 10"/>
          <p:cNvSpPr txBox="1"/>
          <p:nvPr/>
        </p:nvSpPr>
        <p:spPr>
          <a:xfrm>
            <a:off x="1597025" y="2975524"/>
            <a:ext cx="3258820" cy="1089025"/>
          </a:xfrm>
          <a:prstGeom prst="rect">
            <a:avLst/>
          </a:prstGeom>
        </p:spPr>
        <p:txBody>
          <a:bodyPr vert="horz" wrap="square" lIns="0" tIns="12065" rIns="0" bIns="0" rtlCol="0">
            <a:spAutoFit/>
          </a:bodyPr>
          <a:lstStyle/>
          <a:p>
            <a:pPr marR="5080" algn="r">
              <a:lnSpc>
                <a:spcPct val="100000"/>
              </a:lnSpc>
              <a:spcBef>
                <a:spcPts val="95"/>
              </a:spcBef>
            </a:pPr>
            <a:r>
              <a:rPr sz="1800" spc="-35" dirty="0">
                <a:solidFill>
                  <a:srgbClr val="FF0000"/>
                </a:solidFill>
                <a:latin typeface="Courier New"/>
                <a:cs typeface="Courier New"/>
              </a:rPr>
              <a:t>lock(</a:t>
            </a:r>
            <a:r>
              <a:rPr sz="1800" dirty="0">
                <a:solidFill>
                  <a:srgbClr val="FF0000"/>
                </a:solidFill>
                <a:latin typeface="Courier New"/>
                <a:cs typeface="Courier New"/>
              </a:rPr>
              <a:t>)</a:t>
            </a:r>
            <a:endParaRPr sz="1800">
              <a:latin typeface="Courier New"/>
              <a:cs typeface="Courier New"/>
            </a:endParaRPr>
          </a:p>
          <a:p>
            <a:pPr>
              <a:lnSpc>
                <a:spcPct val="100000"/>
              </a:lnSpc>
            </a:pPr>
            <a:endParaRPr sz="2000">
              <a:latin typeface="Courier New"/>
              <a:cs typeface="Courier New"/>
            </a:endParaRPr>
          </a:p>
          <a:p>
            <a:pPr marL="12700">
              <a:lnSpc>
                <a:spcPct val="100000"/>
              </a:lnSpc>
              <a:spcBef>
                <a:spcPts val="1795"/>
              </a:spcBef>
            </a:pPr>
            <a:r>
              <a:rPr sz="1800" spc="-35" dirty="0">
                <a:solidFill>
                  <a:srgbClr val="FF0000"/>
                </a:solidFill>
                <a:latin typeface="Courier New"/>
                <a:cs typeface="Courier New"/>
              </a:rPr>
              <a:t>unlock()</a:t>
            </a:r>
            <a:endParaRPr sz="1800">
              <a:latin typeface="Courier New"/>
              <a:cs typeface="Courier New"/>
            </a:endParaRPr>
          </a:p>
        </p:txBody>
      </p:sp>
      <p:sp>
        <p:nvSpPr>
          <p:cNvPr id="11" name="object 11"/>
          <p:cNvSpPr/>
          <p:nvPr/>
        </p:nvSpPr>
        <p:spPr>
          <a:xfrm>
            <a:off x="4348165" y="4581688"/>
            <a:ext cx="238119" cy="237835"/>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4348165" y="4867085"/>
            <a:ext cx="238119" cy="237835"/>
          </a:xfrm>
          <a:prstGeom prst="rect">
            <a:avLst/>
          </a:prstGeom>
          <a:blipFill>
            <a:blip r:embed="rId8" cstate="print"/>
            <a:stretch>
              <a:fillRect/>
            </a:stretch>
          </a:blipFill>
        </p:spPr>
        <p:txBody>
          <a:bodyPr wrap="square" lIns="0" tIns="0" rIns="0" bIns="0" rtlCol="0"/>
          <a:lstStyle/>
          <a:p>
            <a:endParaRPr/>
          </a:p>
        </p:txBody>
      </p:sp>
      <p:sp>
        <p:nvSpPr>
          <p:cNvPr id="13" name="object 13"/>
          <p:cNvSpPr txBox="1"/>
          <p:nvPr/>
        </p:nvSpPr>
        <p:spPr>
          <a:xfrm>
            <a:off x="3863975" y="5096971"/>
            <a:ext cx="1096645" cy="299720"/>
          </a:xfrm>
          <a:prstGeom prst="rect">
            <a:avLst/>
          </a:prstGeom>
        </p:spPr>
        <p:txBody>
          <a:bodyPr vert="horz" wrap="square" lIns="0" tIns="12065" rIns="0" bIns="0" rtlCol="0">
            <a:spAutoFit/>
          </a:bodyPr>
          <a:lstStyle/>
          <a:p>
            <a:pPr marL="12700">
              <a:lnSpc>
                <a:spcPct val="100000"/>
              </a:lnSpc>
              <a:spcBef>
                <a:spcPts val="95"/>
              </a:spcBef>
            </a:pPr>
            <a:r>
              <a:rPr sz="1800" spc="-35" dirty="0">
                <a:solidFill>
                  <a:srgbClr val="FF0000"/>
                </a:solidFill>
                <a:latin typeface="Courier New"/>
                <a:cs typeface="Courier New"/>
              </a:rPr>
              <a:t>unlock()</a:t>
            </a:r>
            <a:endParaRPr sz="1800">
              <a:latin typeface="Courier New"/>
              <a:cs typeface="Courier New"/>
            </a:endParaRPr>
          </a:p>
        </p:txBody>
      </p:sp>
      <p:sp>
        <p:nvSpPr>
          <p:cNvPr id="14" name="object 14"/>
          <p:cNvSpPr/>
          <p:nvPr/>
        </p:nvSpPr>
        <p:spPr>
          <a:xfrm>
            <a:off x="4476750" y="1656382"/>
            <a:ext cx="0" cy="1370330"/>
          </a:xfrm>
          <a:custGeom>
            <a:avLst/>
            <a:gdLst/>
            <a:ahLst/>
            <a:cxnLst/>
            <a:rect l="l" t="t" r="r" b="b"/>
            <a:pathLst>
              <a:path h="1370330">
                <a:moveTo>
                  <a:pt x="0" y="1369901"/>
                </a:moveTo>
                <a:lnTo>
                  <a:pt x="0" y="0"/>
                </a:lnTo>
              </a:path>
            </a:pathLst>
          </a:custGeom>
          <a:ln w="9525">
            <a:solidFill>
              <a:srgbClr val="000000"/>
            </a:solidFill>
          </a:ln>
        </p:spPr>
        <p:txBody>
          <a:bodyPr wrap="square" lIns="0" tIns="0" rIns="0" bIns="0" rtlCol="0"/>
          <a:lstStyle/>
          <a:p>
            <a:endParaRPr/>
          </a:p>
        </p:txBody>
      </p:sp>
      <p:sp>
        <p:nvSpPr>
          <p:cNvPr id="15" name="object 15"/>
          <p:cNvSpPr/>
          <p:nvPr/>
        </p:nvSpPr>
        <p:spPr>
          <a:xfrm>
            <a:off x="4476750" y="5309451"/>
            <a:ext cx="0" cy="685165"/>
          </a:xfrm>
          <a:custGeom>
            <a:avLst/>
            <a:gdLst/>
            <a:ahLst/>
            <a:cxnLst/>
            <a:rect l="l" t="t" r="r" b="b"/>
            <a:pathLst>
              <a:path h="685164">
                <a:moveTo>
                  <a:pt x="0" y="684950"/>
                </a:moveTo>
                <a:lnTo>
                  <a:pt x="0" y="0"/>
                </a:lnTo>
              </a:path>
            </a:pathLst>
          </a:custGeom>
          <a:ln w="9525">
            <a:solidFill>
              <a:srgbClr val="000000"/>
            </a:solidFill>
          </a:ln>
        </p:spPr>
        <p:txBody>
          <a:bodyPr wrap="square" lIns="0" tIns="0" rIns="0" bIns="0" rtlCol="0"/>
          <a:lstStyle/>
          <a:p>
            <a:endParaRPr/>
          </a:p>
        </p:txBody>
      </p:sp>
      <p:grpSp>
        <p:nvGrpSpPr>
          <p:cNvPr id="16" name="object 16"/>
          <p:cNvGrpSpPr/>
          <p:nvPr/>
        </p:nvGrpSpPr>
        <p:grpSpPr>
          <a:xfrm>
            <a:off x="2881312" y="3069087"/>
            <a:ext cx="5019675" cy="1137285"/>
            <a:chOff x="2881312" y="3069087"/>
            <a:chExt cx="5019675" cy="1137285"/>
          </a:xfrm>
        </p:grpSpPr>
        <p:sp>
          <p:nvSpPr>
            <p:cNvPr id="17" name="object 17"/>
            <p:cNvSpPr/>
            <p:nvPr/>
          </p:nvSpPr>
          <p:spPr>
            <a:xfrm>
              <a:off x="4476750" y="3264113"/>
              <a:ext cx="0" cy="904240"/>
            </a:xfrm>
            <a:custGeom>
              <a:avLst/>
              <a:gdLst/>
              <a:ahLst/>
              <a:cxnLst/>
              <a:rect l="l" t="t" r="r" b="b"/>
              <a:pathLst>
                <a:path h="904239">
                  <a:moveTo>
                    <a:pt x="0" y="0"/>
                  </a:moveTo>
                  <a:lnTo>
                    <a:pt x="0" y="903754"/>
                  </a:lnTo>
                </a:path>
              </a:pathLst>
            </a:custGeom>
            <a:ln w="9525">
              <a:solidFill>
                <a:srgbClr val="000000"/>
              </a:solidFill>
              <a:prstDash val="sysDot"/>
            </a:ln>
          </p:spPr>
          <p:txBody>
            <a:bodyPr wrap="square" lIns="0" tIns="0" rIns="0" bIns="0" rtlCol="0"/>
            <a:lstStyle/>
            <a:p>
              <a:endParaRPr/>
            </a:p>
          </p:txBody>
        </p:sp>
        <p:sp>
          <p:nvSpPr>
            <p:cNvPr id="18" name="object 18"/>
            <p:cNvSpPr/>
            <p:nvPr/>
          </p:nvSpPr>
          <p:spPr>
            <a:xfrm>
              <a:off x="2886075" y="4025169"/>
              <a:ext cx="1457325" cy="133350"/>
            </a:xfrm>
            <a:custGeom>
              <a:avLst/>
              <a:gdLst/>
              <a:ahLst/>
              <a:cxnLst/>
              <a:rect l="l" t="t" r="r" b="b"/>
              <a:pathLst>
                <a:path w="1457325" h="133350">
                  <a:moveTo>
                    <a:pt x="0" y="0"/>
                  </a:moveTo>
                  <a:lnTo>
                    <a:pt x="1457325" y="133184"/>
                  </a:lnTo>
                </a:path>
              </a:pathLst>
            </a:custGeom>
            <a:ln w="9513">
              <a:solidFill>
                <a:srgbClr val="000000"/>
              </a:solidFill>
            </a:ln>
          </p:spPr>
          <p:txBody>
            <a:bodyPr wrap="square" lIns="0" tIns="0" rIns="0" bIns="0" rtlCol="0"/>
            <a:lstStyle/>
            <a:p>
              <a:endParaRPr/>
            </a:p>
          </p:txBody>
        </p:sp>
        <p:sp>
          <p:nvSpPr>
            <p:cNvPr id="19" name="object 19"/>
            <p:cNvSpPr/>
            <p:nvPr/>
          </p:nvSpPr>
          <p:spPr>
            <a:xfrm>
              <a:off x="4305300" y="4101274"/>
              <a:ext cx="171450" cy="104775"/>
            </a:xfrm>
            <a:custGeom>
              <a:avLst/>
              <a:gdLst/>
              <a:ahLst/>
              <a:cxnLst/>
              <a:rect l="l" t="t" r="r" b="b"/>
              <a:pathLst>
                <a:path w="171450" h="104775">
                  <a:moveTo>
                    <a:pt x="9525" y="0"/>
                  </a:moveTo>
                  <a:lnTo>
                    <a:pt x="0" y="104648"/>
                  </a:lnTo>
                  <a:lnTo>
                    <a:pt x="171450" y="66586"/>
                  </a:lnTo>
                  <a:lnTo>
                    <a:pt x="9525" y="0"/>
                  </a:lnTo>
                  <a:close/>
                </a:path>
              </a:pathLst>
            </a:custGeom>
            <a:solidFill>
              <a:srgbClr val="000000"/>
            </a:solidFill>
          </p:spPr>
          <p:txBody>
            <a:bodyPr wrap="square" lIns="0" tIns="0" rIns="0" bIns="0" rtlCol="0"/>
            <a:lstStyle/>
            <a:p>
              <a:endParaRPr/>
            </a:p>
          </p:txBody>
        </p:sp>
        <p:sp>
          <p:nvSpPr>
            <p:cNvPr id="20" name="object 20"/>
            <p:cNvSpPr/>
            <p:nvPr/>
          </p:nvSpPr>
          <p:spPr>
            <a:xfrm>
              <a:off x="6038850" y="3073849"/>
              <a:ext cx="1857375" cy="1065530"/>
            </a:xfrm>
            <a:custGeom>
              <a:avLst/>
              <a:gdLst/>
              <a:ahLst/>
              <a:cxnLst/>
              <a:rect l="l" t="t" r="r" b="b"/>
              <a:pathLst>
                <a:path w="1857375" h="1065529">
                  <a:moveTo>
                    <a:pt x="923925" y="1065478"/>
                  </a:moveTo>
                  <a:lnTo>
                    <a:pt x="0" y="1065478"/>
                  </a:lnTo>
                  <a:lnTo>
                    <a:pt x="0" y="0"/>
                  </a:lnTo>
                  <a:lnTo>
                    <a:pt x="1857375" y="0"/>
                  </a:lnTo>
                  <a:lnTo>
                    <a:pt x="1857375" y="1065478"/>
                  </a:lnTo>
                  <a:lnTo>
                    <a:pt x="923925" y="1065478"/>
                  </a:lnTo>
                </a:path>
              </a:pathLst>
            </a:custGeom>
            <a:ln w="9516">
              <a:solidFill>
                <a:srgbClr val="0000FF"/>
              </a:solidFill>
            </a:ln>
          </p:spPr>
          <p:txBody>
            <a:bodyPr wrap="square" lIns="0" tIns="0" rIns="0" bIns="0" rtlCol="0"/>
            <a:lstStyle/>
            <a:p>
              <a:endParaRPr/>
            </a:p>
          </p:txBody>
        </p:sp>
      </p:grpSp>
      <p:sp>
        <p:nvSpPr>
          <p:cNvPr id="21" name="object 21"/>
          <p:cNvSpPr txBox="1"/>
          <p:nvPr/>
        </p:nvSpPr>
        <p:spPr>
          <a:xfrm>
            <a:off x="6124575" y="3140336"/>
            <a:ext cx="1695450" cy="956310"/>
          </a:xfrm>
          <a:prstGeom prst="rect">
            <a:avLst/>
          </a:prstGeom>
        </p:spPr>
        <p:txBody>
          <a:bodyPr vert="horz" wrap="square" lIns="0" tIns="0" rIns="0" bIns="0" rtlCol="0">
            <a:spAutoFit/>
          </a:bodyPr>
          <a:lstStyle/>
          <a:p>
            <a:pPr>
              <a:lnSpc>
                <a:spcPts val="1735"/>
              </a:lnSpc>
            </a:pPr>
            <a:r>
              <a:rPr sz="1550" spc="10" dirty="0">
                <a:solidFill>
                  <a:srgbClr val="0000FF"/>
                </a:solidFill>
                <a:latin typeface="Arial"/>
                <a:cs typeface="Arial"/>
              </a:rPr>
              <a:t>Two</a:t>
            </a:r>
            <a:r>
              <a:rPr sz="1550" spc="30" dirty="0">
                <a:solidFill>
                  <a:srgbClr val="0000FF"/>
                </a:solidFill>
                <a:latin typeface="Arial"/>
                <a:cs typeface="Arial"/>
              </a:rPr>
              <a:t> </a:t>
            </a:r>
            <a:r>
              <a:rPr sz="1550" spc="35" dirty="0">
                <a:solidFill>
                  <a:srgbClr val="0000FF"/>
                </a:solidFill>
                <a:latin typeface="Arial"/>
                <a:cs typeface="Arial"/>
              </a:rPr>
              <a:t>choices:</a:t>
            </a:r>
            <a:endParaRPr sz="1550">
              <a:latin typeface="Arial"/>
              <a:cs typeface="Arial"/>
            </a:endParaRPr>
          </a:p>
          <a:p>
            <a:pPr>
              <a:lnSpc>
                <a:spcPct val="100000"/>
              </a:lnSpc>
              <a:spcBef>
                <a:spcPts val="85"/>
              </a:spcBef>
            </a:pPr>
            <a:r>
              <a:rPr sz="2325" spc="7" baseline="5376" dirty="0">
                <a:latin typeface="Times New Roman"/>
                <a:cs typeface="Times New Roman"/>
              </a:rPr>
              <a:t>•</a:t>
            </a:r>
            <a:r>
              <a:rPr sz="2325" spc="157" baseline="5376" dirty="0">
                <a:latin typeface="Times New Roman"/>
                <a:cs typeface="Times New Roman"/>
              </a:rPr>
              <a:t> </a:t>
            </a:r>
            <a:r>
              <a:rPr sz="1550" spc="20" dirty="0">
                <a:solidFill>
                  <a:srgbClr val="0000FF"/>
                </a:solidFill>
                <a:latin typeface="Arial"/>
                <a:cs typeface="Arial"/>
              </a:rPr>
              <a:t>Spin</a:t>
            </a:r>
            <a:endParaRPr sz="1550">
              <a:latin typeface="Arial"/>
              <a:cs typeface="Arial"/>
            </a:endParaRPr>
          </a:p>
          <a:p>
            <a:pPr>
              <a:lnSpc>
                <a:spcPct val="100000"/>
              </a:lnSpc>
              <a:spcBef>
                <a:spcPts val="15"/>
              </a:spcBef>
            </a:pPr>
            <a:r>
              <a:rPr sz="2325" spc="7" baseline="1792" dirty="0">
                <a:latin typeface="Times New Roman"/>
                <a:cs typeface="Times New Roman"/>
              </a:rPr>
              <a:t>•</a:t>
            </a:r>
            <a:r>
              <a:rPr sz="2325" spc="157" baseline="1792" dirty="0">
                <a:latin typeface="Times New Roman"/>
                <a:cs typeface="Times New Roman"/>
              </a:rPr>
              <a:t> </a:t>
            </a:r>
            <a:r>
              <a:rPr sz="1550" spc="25" dirty="0">
                <a:solidFill>
                  <a:srgbClr val="0000FF"/>
                </a:solidFill>
                <a:latin typeface="Arial"/>
                <a:cs typeface="Arial"/>
              </a:rPr>
              <a:t>Block</a:t>
            </a:r>
            <a:endParaRPr sz="1550">
              <a:latin typeface="Arial"/>
              <a:cs typeface="Arial"/>
            </a:endParaRPr>
          </a:p>
          <a:p>
            <a:pPr>
              <a:lnSpc>
                <a:spcPct val="100000"/>
              </a:lnSpc>
              <a:spcBef>
                <a:spcPts val="85"/>
              </a:spcBef>
            </a:pPr>
            <a:r>
              <a:rPr sz="2325" spc="7" baseline="1792" dirty="0">
                <a:latin typeface="Times New Roman"/>
                <a:cs typeface="Times New Roman"/>
              </a:rPr>
              <a:t>•</a:t>
            </a:r>
            <a:r>
              <a:rPr sz="2325" spc="67" baseline="1792" dirty="0">
                <a:latin typeface="Times New Roman"/>
                <a:cs typeface="Times New Roman"/>
              </a:rPr>
              <a:t> </a:t>
            </a:r>
            <a:r>
              <a:rPr sz="1550" spc="25" dirty="0">
                <a:solidFill>
                  <a:srgbClr val="0000FF"/>
                </a:solidFill>
                <a:latin typeface="Arial"/>
                <a:cs typeface="Arial"/>
              </a:rPr>
              <a:t>(Spin-then-block)</a:t>
            </a:r>
            <a:endParaRPr sz="1550">
              <a:latin typeface="Arial"/>
              <a:cs typeface="Arial"/>
            </a:endParaRPr>
          </a:p>
        </p:txBody>
      </p:sp>
      <p:grpSp>
        <p:nvGrpSpPr>
          <p:cNvPr id="22" name="object 22"/>
          <p:cNvGrpSpPr/>
          <p:nvPr/>
        </p:nvGrpSpPr>
        <p:grpSpPr>
          <a:xfrm>
            <a:off x="4476750" y="2971800"/>
            <a:ext cx="3600450" cy="1371600"/>
            <a:chOff x="4476750" y="2971800"/>
            <a:chExt cx="3600450" cy="1371600"/>
          </a:xfrm>
        </p:grpSpPr>
        <p:sp>
          <p:nvSpPr>
            <p:cNvPr id="23" name="object 23"/>
            <p:cNvSpPr/>
            <p:nvPr/>
          </p:nvSpPr>
          <p:spPr>
            <a:xfrm>
              <a:off x="5400675" y="3644641"/>
              <a:ext cx="9525" cy="0"/>
            </a:xfrm>
            <a:custGeom>
              <a:avLst/>
              <a:gdLst/>
              <a:ahLst/>
              <a:cxnLst/>
              <a:rect l="l" t="t" r="r" b="b"/>
              <a:pathLst>
                <a:path w="9525">
                  <a:moveTo>
                    <a:pt x="0" y="0"/>
                  </a:moveTo>
                  <a:lnTo>
                    <a:pt x="9525" y="0"/>
                  </a:lnTo>
                </a:path>
              </a:pathLst>
            </a:custGeom>
            <a:ln w="9513">
              <a:solidFill>
                <a:srgbClr val="0000FF"/>
              </a:solidFill>
            </a:ln>
          </p:spPr>
          <p:txBody>
            <a:bodyPr wrap="square" lIns="0" tIns="0" rIns="0" bIns="0" rtlCol="0"/>
            <a:lstStyle/>
            <a:p>
              <a:endParaRPr/>
            </a:p>
          </p:txBody>
        </p:sp>
        <p:sp>
          <p:nvSpPr>
            <p:cNvPr id="24" name="object 24"/>
            <p:cNvSpPr/>
            <p:nvPr/>
          </p:nvSpPr>
          <p:spPr>
            <a:xfrm>
              <a:off x="4600575" y="3644641"/>
              <a:ext cx="781050" cy="57150"/>
            </a:xfrm>
            <a:custGeom>
              <a:avLst/>
              <a:gdLst/>
              <a:ahLst/>
              <a:cxnLst/>
              <a:rect l="l" t="t" r="r" b="b"/>
              <a:pathLst>
                <a:path w="781050" h="57150">
                  <a:moveTo>
                    <a:pt x="781050" y="0"/>
                  </a:moveTo>
                  <a:lnTo>
                    <a:pt x="762000" y="9513"/>
                  </a:lnTo>
                </a:path>
                <a:path w="781050" h="57150">
                  <a:moveTo>
                    <a:pt x="742950" y="9513"/>
                  </a:moveTo>
                  <a:lnTo>
                    <a:pt x="723900" y="9513"/>
                  </a:lnTo>
                </a:path>
                <a:path w="781050" h="57150">
                  <a:moveTo>
                    <a:pt x="704850" y="9513"/>
                  </a:moveTo>
                  <a:lnTo>
                    <a:pt x="685800" y="9513"/>
                  </a:lnTo>
                </a:path>
                <a:path w="781050" h="57150">
                  <a:moveTo>
                    <a:pt x="666750" y="9513"/>
                  </a:moveTo>
                  <a:lnTo>
                    <a:pt x="647700" y="9513"/>
                  </a:lnTo>
                </a:path>
                <a:path w="781050" h="57150">
                  <a:moveTo>
                    <a:pt x="628650" y="19026"/>
                  </a:moveTo>
                  <a:lnTo>
                    <a:pt x="609600" y="19026"/>
                  </a:lnTo>
                </a:path>
                <a:path w="781050" h="57150">
                  <a:moveTo>
                    <a:pt x="600075" y="19026"/>
                  </a:moveTo>
                  <a:lnTo>
                    <a:pt x="581025" y="19026"/>
                  </a:lnTo>
                </a:path>
                <a:path w="781050" h="57150">
                  <a:moveTo>
                    <a:pt x="561975" y="19026"/>
                  </a:moveTo>
                  <a:lnTo>
                    <a:pt x="542925" y="19026"/>
                  </a:lnTo>
                </a:path>
                <a:path w="781050" h="57150">
                  <a:moveTo>
                    <a:pt x="523875" y="19026"/>
                  </a:moveTo>
                  <a:lnTo>
                    <a:pt x="504825" y="19026"/>
                  </a:lnTo>
                </a:path>
                <a:path w="781050" h="57150">
                  <a:moveTo>
                    <a:pt x="485775" y="28539"/>
                  </a:moveTo>
                  <a:lnTo>
                    <a:pt x="466725" y="28539"/>
                  </a:lnTo>
                </a:path>
                <a:path w="781050" h="57150">
                  <a:moveTo>
                    <a:pt x="447675" y="28539"/>
                  </a:moveTo>
                  <a:lnTo>
                    <a:pt x="428625" y="28539"/>
                  </a:lnTo>
                </a:path>
                <a:path w="781050" h="57150">
                  <a:moveTo>
                    <a:pt x="409575" y="28539"/>
                  </a:moveTo>
                  <a:lnTo>
                    <a:pt x="390525" y="28539"/>
                  </a:lnTo>
                </a:path>
                <a:path w="781050" h="57150">
                  <a:moveTo>
                    <a:pt x="371475" y="28539"/>
                  </a:moveTo>
                  <a:lnTo>
                    <a:pt x="361950" y="28539"/>
                  </a:lnTo>
                </a:path>
                <a:path w="781050" h="57150">
                  <a:moveTo>
                    <a:pt x="342900" y="38052"/>
                  </a:moveTo>
                  <a:lnTo>
                    <a:pt x="323850" y="38052"/>
                  </a:lnTo>
                </a:path>
                <a:path w="781050" h="57150">
                  <a:moveTo>
                    <a:pt x="304800" y="38052"/>
                  </a:moveTo>
                  <a:lnTo>
                    <a:pt x="285750" y="38052"/>
                  </a:lnTo>
                </a:path>
                <a:path w="781050" h="57150">
                  <a:moveTo>
                    <a:pt x="266700" y="38052"/>
                  </a:moveTo>
                  <a:lnTo>
                    <a:pt x="247650" y="38052"/>
                  </a:lnTo>
                </a:path>
                <a:path w="781050" h="57150">
                  <a:moveTo>
                    <a:pt x="228600" y="38052"/>
                  </a:moveTo>
                  <a:lnTo>
                    <a:pt x="209550" y="47566"/>
                  </a:lnTo>
                </a:path>
                <a:path w="781050" h="57150">
                  <a:moveTo>
                    <a:pt x="190500" y="47566"/>
                  </a:moveTo>
                  <a:lnTo>
                    <a:pt x="171450" y="47566"/>
                  </a:lnTo>
                </a:path>
                <a:path w="781050" h="57150">
                  <a:moveTo>
                    <a:pt x="152400" y="47566"/>
                  </a:moveTo>
                  <a:lnTo>
                    <a:pt x="133350" y="47566"/>
                  </a:lnTo>
                </a:path>
                <a:path w="781050" h="57150">
                  <a:moveTo>
                    <a:pt x="123825" y="47566"/>
                  </a:moveTo>
                  <a:lnTo>
                    <a:pt x="104775" y="47566"/>
                  </a:lnTo>
                </a:path>
                <a:path w="781050" h="57150">
                  <a:moveTo>
                    <a:pt x="85725" y="47566"/>
                  </a:moveTo>
                  <a:lnTo>
                    <a:pt x="66675" y="57079"/>
                  </a:lnTo>
                </a:path>
                <a:path w="781050" h="57150">
                  <a:moveTo>
                    <a:pt x="47625" y="57079"/>
                  </a:moveTo>
                  <a:lnTo>
                    <a:pt x="28575" y="57079"/>
                  </a:lnTo>
                </a:path>
                <a:path w="781050" h="57150">
                  <a:moveTo>
                    <a:pt x="9525" y="57079"/>
                  </a:moveTo>
                  <a:lnTo>
                    <a:pt x="0" y="57079"/>
                  </a:lnTo>
                </a:path>
              </a:pathLst>
            </a:custGeom>
            <a:ln w="9519">
              <a:solidFill>
                <a:srgbClr val="0000FF"/>
              </a:solidFill>
            </a:ln>
          </p:spPr>
          <p:txBody>
            <a:bodyPr wrap="square" lIns="0" tIns="0" rIns="0" bIns="0" rtlCol="0"/>
            <a:lstStyle/>
            <a:p>
              <a:endParaRPr/>
            </a:p>
          </p:txBody>
        </p:sp>
        <p:sp>
          <p:nvSpPr>
            <p:cNvPr id="25" name="object 25"/>
            <p:cNvSpPr/>
            <p:nvPr/>
          </p:nvSpPr>
          <p:spPr>
            <a:xfrm>
              <a:off x="4476750" y="3644645"/>
              <a:ext cx="161925" cy="104775"/>
            </a:xfrm>
            <a:custGeom>
              <a:avLst/>
              <a:gdLst/>
              <a:ahLst/>
              <a:cxnLst/>
              <a:rect l="l" t="t" r="r" b="b"/>
              <a:pathLst>
                <a:path w="161925" h="104775">
                  <a:moveTo>
                    <a:pt x="152400" y="0"/>
                  </a:moveTo>
                  <a:lnTo>
                    <a:pt x="0" y="66586"/>
                  </a:lnTo>
                  <a:lnTo>
                    <a:pt x="161925" y="104635"/>
                  </a:lnTo>
                  <a:lnTo>
                    <a:pt x="152400" y="0"/>
                  </a:lnTo>
                  <a:close/>
                </a:path>
              </a:pathLst>
            </a:custGeom>
            <a:solidFill>
              <a:srgbClr val="0000FF"/>
            </a:solidFill>
          </p:spPr>
          <p:txBody>
            <a:bodyPr wrap="square" lIns="0" tIns="0" rIns="0" bIns="0" rtlCol="0"/>
            <a:lstStyle/>
            <a:p>
              <a:endParaRPr/>
            </a:p>
          </p:txBody>
        </p:sp>
        <p:sp>
          <p:nvSpPr>
            <p:cNvPr id="26" name="object 26"/>
            <p:cNvSpPr/>
            <p:nvPr/>
          </p:nvSpPr>
          <p:spPr>
            <a:xfrm>
              <a:off x="5505450" y="3616102"/>
              <a:ext cx="314325" cy="28575"/>
            </a:xfrm>
            <a:custGeom>
              <a:avLst/>
              <a:gdLst/>
              <a:ahLst/>
              <a:cxnLst/>
              <a:rect l="l" t="t" r="r" b="b"/>
              <a:pathLst>
                <a:path w="314325" h="28575">
                  <a:moveTo>
                    <a:pt x="314325" y="0"/>
                  </a:moveTo>
                  <a:lnTo>
                    <a:pt x="295275" y="9513"/>
                  </a:lnTo>
                </a:path>
                <a:path w="314325" h="28575">
                  <a:moveTo>
                    <a:pt x="171450" y="9513"/>
                  </a:moveTo>
                  <a:lnTo>
                    <a:pt x="152400" y="19026"/>
                  </a:lnTo>
                </a:path>
                <a:path w="314325" h="28575">
                  <a:moveTo>
                    <a:pt x="19050" y="19026"/>
                  </a:moveTo>
                  <a:lnTo>
                    <a:pt x="0" y="28539"/>
                  </a:lnTo>
                </a:path>
              </a:pathLst>
            </a:custGeom>
            <a:ln w="9519">
              <a:solidFill>
                <a:srgbClr val="0000FF"/>
              </a:solidFill>
            </a:ln>
          </p:spPr>
          <p:txBody>
            <a:bodyPr wrap="square" lIns="0" tIns="0" rIns="0" bIns="0" rtlCol="0"/>
            <a:lstStyle/>
            <a:p>
              <a:endParaRPr/>
            </a:p>
          </p:txBody>
        </p:sp>
        <p:sp>
          <p:nvSpPr>
            <p:cNvPr id="27" name="object 27"/>
            <p:cNvSpPr/>
            <p:nvPr/>
          </p:nvSpPr>
          <p:spPr>
            <a:xfrm>
              <a:off x="4497387" y="2971799"/>
              <a:ext cx="3580129" cy="1371600"/>
            </a:xfrm>
            <a:custGeom>
              <a:avLst/>
              <a:gdLst/>
              <a:ahLst/>
              <a:cxnLst/>
              <a:rect l="l" t="t" r="r" b="b"/>
              <a:pathLst>
                <a:path w="3580129" h="1371600">
                  <a:moveTo>
                    <a:pt x="3579812" y="0"/>
                  </a:moveTo>
                  <a:lnTo>
                    <a:pt x="912812" y="0"/>
                  </a:lnTo>
                  <a:lnTo>
                    <a:pt x="912812" y="533400"/>
                  </a:lnTo>
                  <a:lnTo>
                    <a:pt x="0" y="533400"/>
                  </a:lnTo>
                  <a:lnTo>
                    <a:pt x="0" y="914400"/>
                  </a:lnTo>
                  <a:lnTo>
                    <a:pt x="912812" y="914400"/>
                  </a:lnTo>
                  <a:lnTo>
                    <a:pt x="912812" y="1371600"/>
                  </a:lnTo>
                  <a:lnTo>
                    <a:pt x="3579812" y="1371600"/>
                  </a:lnTo>
                  <a:lnTo>
                    <a:pt x="3579812" y="0"/>
                  </a:lnTo>
                  <a:close/>
                </a:path>
              </a:pathLst>
            </a:custGeom>
            <a:solidFill>
              <a:srgbClr val="FFFFFF"/>
            </a:solidFill>
          </p:spPr>
          <p:txBody>
            <a:bodyPr wrap="square" lIns="0" tIns="0" rIns="0" bIns="0" rtlCol="0"/>
            <a:lstStyle/>
            <a:p>
              <a:endParaRPr/>
            </a:p>
          </p:txBody>
        </p:sp>
      </p:grpSp>
      <p:sp>
        <p:nvSpPr>
          <p:cNvPr id="28" name="object 28"/>
          <p:cNvSpPr/>
          <p:nvPr/>
        </p:nvSpPr>
        <p:spPr>
          <a:xfrm>
            <a:off x="261039" y="128104"/>
            <a:ext cx="8622030" cy="1143000"/>
          </a:xfrm>
          <a:custGeom>
            <a:avLst/>
            <a:gdLst/>
            <a:ahLst/>
            <a:cxnLst/>
            <a:rect l="l" t="t" r="r" b="b"/>
            <a:pathLst>
              <a:path w="8622030" h="1143000">
                <a:moveTo>
                  <a:pt x="0" y="0"/>
                </a:moveTo>
                <a:lnTo>
                  <a:pt x="8621924" y="0"/>
                </a:lnTo>
                <a:lnTo>
                  <a:pt x="8621924" y="1143000"/>
                </a:lnTo>
                <a:lnTo>
                  <a:pt x="0" y="1143000"/>
                </a:lnTo>
                <a:lnTo>
                  <a:pt x="0" y="0"/>
                </a:lnTo>
                <a:close/>
              </a:path>
            </a:pathLst>
          </a:custGeom>
          <a:solidFill>
            <a:srgbClr val="FFFFFF"/>
          </a:solidFill>
        </p:spPr>
        <p:txBody>
          <a:bodyPr wrap="square" lIns="0" tIns="0" rIns="0" bIns="0" rtlCol="0"/>
          <a:lstStyle/>
          <a:p>
            <a:endParaRPr/>
          </a:p>
        </p:txBody>
      </p:sp>
      <p:sp>
        <p:nvSpPr>
          <p:cNvPr id="29" name="object 29"/>
          <p:cNvSpPr txBox="1">
            <a:spLocks noGrp="1"/>
          </p:cNvSpPr>
          <p:nvPr>
            <p:ph type="title"/>
          </p:nvPr>
        </p:nvSpPr>
        <p:spPr>
          <a:xfrm>
            <a:off x="3073400" y="399924"/>
            <a:ext cx="3007360" cy="551433"/>
          </a:xfrm>
          <a:prstGeom prst="rect">
            <a:avLst/>
          </a:prstGeom>
        </p:spPr>
        <p:txBody>
          <a:bodyPr vert="horz" wrap="square" lIns="0" tIns="12700" rIns="0" bIns="0" rtlCol="0">
            <a:spAutoFit/>
          </a:bodyPr>
          <a:lstStyle/>
          <a:p>
            <a:pPr marL="12700">
              <a:lnSpc>
                <a:spcPct val="100000"/>
              </a:lnSpc>
              <a:spcBef>
                <a:spcPts val="100"/>
              </a:spcBef>
              <a:tabLst>
                <a:tab pos="1412875" algn="l"/>
              </a:tabLst>
            </a:pPr>
            <a:r>
              <a:rPr sz="3500" b="1" dirty="0"/>
              <a:t>Locks:	Example</a:t>
            </a:r>
          </a:p>
        </p:txBody>
      </p:sp>
      <p:sp>
        <p:nvSpPr>
          <p:cNvPr id="30" name="object 30"/>
          <p:cNvSpPr/>
          <p:nvPr/>
        </p:nvSpPr>
        <p:spPr>
          <a:xfrm>
            <a:off x="2213368" y="1129360"/>
            <a:ext cx="4772025" cy="438784"/>
          </a:xfrm>
          <a:custGeom>
            <a:avLst/>
            <a:gdLst/>
            <a:ahLst/>
            <a:cxnLst/>
            <a:rect l="l" t="t" r="r" b="b"/>
            <a:pathLst>
              <a:path w="4772025" h="438784">
                <a:moveTo>
                  <a:pt x="0" y="0"/>
                </a:moveTo>
                <a:lnTo>
                  <a:pt x="4771923" y="0"/>
                </a:lnTo>
                <a:lnTo>
                  <a:pt x="4771923" y="438391"/>
                </a:lnTo>
                <a:lnTo>
                  <a:pt x="0" y="438391"/>
                </a:lnTo>
                <a:lnTo>
                  <a:pt x="0" y="0"/>
                </a:lnTo>
                <a:close/>
              </a:path>
            </a:pathLst>
          </a:custGeom>
          <a:solidFill>
            <a:srgbClr val="FFFFFF"/>
          </a:solidFill>
        </p:spPr>
        <p:txBody>
          <a:bodyPr wrap="square" lIns="0" tIns="0" rIns="0" bIns="0" rtlCol="0"/>
          <a:lstStyle/>
          <a:p>
            <a:endParaRPr/>
          </a:p>
        </p:txBody>
      </p:sp>
      <p:sp>
        <p:nvSpPr>
          <p:cNvPr id="31" name="object 31"/>
          <p:cNvSpPr txBox="1">
            <a:spLocks noGrp="1"/>
          </p:cNvSpPr>
          <p:nvPr>
            <p:ph type="sldNum" sz="quarter" idx="7"/>
          </p:nvPr>
        </p:nvSpPr>
        <p:spPr>
          <a:xfrm>
            <a:off x="8634209" y="6510048"/>
            <a:ext cx="297815" cy="196215"/>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GB" smtClean="0"/>
              <a:pPr marL="38100">
                <a:lnSpc>
                  <a:spcPts val="1425"/>
                </a:lnSpc>
              </a:pPr>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8743" y="423888"/>
            <a:ext cx="3752215" cy="551433"/>
          </a:xfrm>
          <a:prstGeom prst="rect">
            <a:avLst/>
          </a:prstGeom>
        </p:spPr>
        <p:txBody>
          <a:bodyPr vert="horz" wrap="square" lIns="0" tIns="12700" rIns="0" bIns="0" rtlCol="0">
            <a:spAutoFit/>
          </a:bodyPr>
          <a:lstStyle/>
          <a:p>
            <a:pPr marL="12700">
              <a:lnSpc>
                <a:spcPct val="100000"/>
              </a:lnSpc>
              <a:spcBef>
                <a:spcPts val="100"/>
              </a:spcBef>
            </a:pPr>
            <a:r>
              <a:rPr sz="3500" b="1" spc="-5" dirty="0"/>
              <a:t>What </a:t>
            </a:r>
            <a:r>
              <a:rPr sz="3500" b="1" dirty="0"/>
              <a:t>is a</a:t>
            </a:r>
            <a:r>
              <a:rPr sz="3500" b="1" spc="-90" dirty="0"/>
              <a:t> </a:t>
            </a:r>
            <a:r>
              <a:rPr sz="3500" b="1" dirty="0"/>
              <a:t>“process”?</a:t>
            </a:r>
          </a:p>
        </p:txBody>
      </p:sp>
      <p:sp>
        <p:nvSpPr>
          <p:cNvPr id="3" name="object 3"/>
          <p:cNvSpPr txBox="1"/>
          <p:nvPr/>
        </p:nvSpPr>
        <p:spPr>
          <a:xfrm>
            <a:off x="333673" y="1461808"/>
            <a:ext cx="7037705" cy="1976120"/>
          </a:xfrm>
          <a:prstGeom prst="rect">
            <a:avLst/>
          </a:prstGeom>
        </p:spPr>
        <p:txBody>
          <a:bodyPr vert="horz" wrap="square" lIns="0" tIns="73660" rIns="0" bIns="0" rtlCol="0">
            <a:spAutoFit/>
          </a:bodyPr>
          <a:lstStyle/>
          <a:p>
            <a:pPr marL="355600" indent="-342900">
              <a:lnSpc>
                <a:spcPct val="100000"/>
              </a:lnSpc>
              <a:spcBef>
                <a:spcPts val="580"/>
              </a:spcBef>
              <a:buChar char="•"/>
              <a:tabLst>
                <a:tab pos="354965" algn="l"/>
                <a:tab pos="355600" algn="l"/>
              </a:tabLst>
            </a:pPr>
            <a:r>
              <a:rPr sz="2400" spc="-5" dirty="0">
                <a:latin typeface="Arial"/>
                <a:cs typeface="Arial"/>
              </a:rPr>
              <a:t>The </a:t>
            </a:r>
            <a:r>
              <a:rPr sz="2400" dirty="0">
                <a:latin typeface="Arial"/>
                <a:cs typeface="Arial"/>
              </a:rPr>
              <a:t>process is </a:t>
            </a:r>
            <a:r>
              <a:rPr sz="2400" spc="-5" dirty="0">
                <a:latin typeface="Arial"/>
                <a:cs typeface="Arial"/>
              </a:rPr>
              <a:t>the </a:t>
            </a:r>
            <a:r>
              <a:rPr sz="2400" spc="-15" dirty="0">
                <a:latin typeface="Arial"/>
                <a:cs typeface="Arial"/>
              </a:rPr>
              <a:t>OS’s </a:t>
            </a:r>
            <a:r>
              <a:rPr sz="2400" spc="-5" dirty="0">
                <a:latin typeface="Arial"/>
                <a:cs typeface="Arial"/>
              </a:rPr>
              <a:t>abstraction for</a:t>
            </a:r>
            <a:r>
              <a:rPr sz="2400" spc="30" dirty="0">
                <a:latin typeface="Arial"/>
                <a:cs typeface="Arial"/>
              </a:rPr>
              <a:t> </a:t>
            </a:r>
            <a:r>
              <a:rPr sz="2400" spc="-5" dirty="0">
                <a:latin typeface="Arial"/>
                <a:cs typeface="Arial"/>
              </a:rPr>
              <a:t>execution</a:t>
            </a:r>
            <a:endParaRPr sz="2400" dirty="0">
              <a:latin typeface="Arial"/>
              <a:cs typeface="Arial"/>
            </a:endParaRPr>
          </a:p>
          <a:p>
            <a:pPr marL="755650" lvl="1" indent="-285750">
              <a:lnSpc>
                <a:spcPct val="100000"/>
              </a:lnSpc>
              <a:spcBef>
                <a:spcPts val="400"/>
              </a:spcBef>
              <a:buChar char="–"/>
              <a:tabLst>
                <a:tab pos="755015" algn="l"/>
                <a:tab pos="755650" algn="l"/>
              </a:tabLst>
            </a:pPr>
            <a:r>
              <a:rPr sz="2000" dirty="0">
                <a:latin typeface="Arial"/>
                <a:cs typeface="Arial"/>
              </a:rPr>
              <a:t>A process is a program in</a:t>
            </a:r>
            <a:r>
              <a:rPr sz="2000" spc="-140" dirty="0">
                <a:latin typeface="Arial"/>
                <a:cs typeface="Arial"/>
              </a:rPr>
              <a:t> </a:t>
            </a:r>
            <a:r>
              <a:rPr sz="2000" spc="-5" dirty="0">
                <a:latin typeface="Arial"/>
                <a:cs typeface="Arial"/>
              </a:rPr>
              <a:t>execution</a:t>
            </a:r>
            <a:endParaRPr sz="2000" dirty="0">
              <a:latin typeface="Arial"/>
              <a:cs typeface="Arial"/>
            </a:endParaRPr>
          </a:p>
          <a:p>
            <a:pPr marL="355600" indent="-342900">
              <a:lnSpc>
                <a:spcPct val="100000"/>
              </a:lnSpc>
              <a:spcBef>
                <a:spcPts val="595"/>
              </a:spcBef>
              <a:buChar char="•"/>
              <a:tabLst>
                <a:tab pos="354965" algn="l"/>
                <a:tab pos="355600" algn="l"/>
                <a:tab pos="3709035" algn="l"/>
              </a:tabLst>
            </a:pPr>
            <a:r>
              <a:rPr sz="2400" dirty="0">
                <a:latin typeface="Arial"/>
                <a:cs typeface="Arial"/>
              </a:rPr>
              <a:t>Simplest</a:t>
            </a:r>
            <a:r>
              <a:rPr sz="2400" spc="-5" dirty="0">
                <a:latin typeface="Arial"/>
                <a:cs typeface="Arial"/>
              </a:rPr>
              <a:t> </a:t>
            </a:r>
            <a:r>
              <a:rPr sz="2400" dirty="0">
                <a:latin typeface="Arial"/>
                <a:cs typeface="Arial"/>
              </a:rPr>
              <a:t>(classic)</a:t>
            </a:r>
            <a:r>
              <a:rPr sz="2400" spc="-5" dirty="0">
                <a:latin typeface="Arial"/>
                <a:cs typeface="Arial"/>
              </a:rPr>
              <a:t> </a:t>
            </a:r>
            <a:r>
              <a:rPr sz="2400" dirty="0">
                <a:latin typeface="Arial"/>
                <a:cs typeface="Arial"/>
              </a:rPr>
              <a:t>case:	a </a:t>
            </a:r>
            <a:r>
              <a:rPr sz="2400" spc="-5" dirty="0">
                <a:solidFill>
                  <a:srgbClr val="FF0000"/>
                </a:solidFill>
                <a:latin typeface="Arial"/>
                <a:cs typeface="Arial"/>
              </a:rPr>
              <a:t>sequential</a:t>
            </a:r>
            <a:r>
              <a:rPr sz="2400" spc="-20" dirty="0">
                <a:solidFill>
                  <a:srgbClr val="FF0000"/>
                </a:solidFill>
                <a:latin typeface="Arial"/>
                <a:cs typeface="Arial"/>
              </a:rPr>
              <a:t> </a:t>
            </a:r>
            <a:r>
              <a:rPr sz="2400" dirty="0">
                <a:solidFill>
                  <a:srgbClr val="FF0000"/>
                </a:solidFill>
                <a:latin typeface="Arial"/>
                <a:cs typeface="Arial"/>
              </a:rPr>
              <a:t>process</a:t>
            </a:r>
            <a:endParaRPr sz="2400" dirty="0">
              <a:latin typeface="Arial"/>
              <a:cs typeface="Arial"/>
            </a:endParaRPr>
          </a:p>
          <a:p>
            <a:pPr marL="755650" lvl="1" indent="-285750">
              <a:lnSpc>
                <a:spcPct val="100000"/>
              </a:lnSpc>
              <a:spcBef>
                <a:spcPts val="525"/>
              </a:spcBef>
              <a:buChar char="–"/>
              <a:tabLst>
                <a:tab pos="755015" algn="l"/>
                <a:tab pos="755650" algn="l"/>
              </a:tabLst>
            </a:pPr>
            <a:r>
              <a:rPr sz="2000" dirty="0">
                <a:latin typeface="Arial"/>
                <a:cs typeface="Arial"/>
              </a:rPr>
              <a:t>An address space (an </a:t>
            </a:r>
            <a:r>
              <a:rPr sz="2000" spc="-5" dirty="0">
                <a:latin typeface="Arial"/>
                <a:cs typeface="Arial"/>
              </a:rPr>
              <a:t>abstraction </a:t>
            </a:r>
            <a:r>
              <a:rPr sz="2000" dirty="0">
                <a:latin typeface="Arial"/>
                <a:cs typeface="Arial"/>
              </a:rPr>
              <a:t>of</a:t>
            </a:r>
            <a:r>
              <a:rPr sz="2000" spc="-20" dirty="0">
                <a:latin typeface="Arial"/>
                <a:cs typeface="Arial"/>
              </a:rPr>
              <a:t> </a:t>
            </a:r>
            <a:r>
              <a:rPr sz="2000" dirty="0">
                <a:latin typeface="Arial"/>
                <a:cs typeface="Arial"/>
              </a:rPr>
              <a:t>memory)</a:t>
            </a:r>
          </a:p>
          <a:p>
            <a:pPr marL="755650" lvl="1" indent="-285750">
              <a:lnSpc>
                <a:spcPct val="100000"/>
              </a:lnSpc>
              <a:spcBef>
                <a:spcPts val="400"/>
              </a:spcBef>
              <a:buChar char="–"/>
              <a:tabLst>
                <a:tab pos="755015" algn="l"/>
                <a:tab pos="755650" algn="l"/>
              </a:tabLst>
            </a:pPr>
            <a:r>
              <a:rPr sz="2000" dirty="0">
                <a:latin typeface="Arial"/>
                <a:cs typeface="Arial"/>
              </a:rPr>
              <a:t>A single </a:t>
            </a:r>
            <a:r>
              <a:rPr sz="2000" spc="-5" dirty="0">
                <a:latin typeface="Arial"/>
                <a:cs typeface="Arial"/>
              </a:rPr>
              <a:t>thread </a:t>
            </a:r>
            <a:r>
              <a:rPr sz="2000" dirty="0">
                <a:latin typeface="Arial"/>
                <a:cs typeface="Arial"/>
              </a:rPr>
              <a:t>of </a:t>
            </a:r>
            <a:r>
              <a:rPr sz="2000" spc="-5" dirty="0">
                <a:latin typeface="Arial"/>
                <a:cs typeface="Arial"/>
              </a:rPr>
              <a:t>execution </a:t>
            </a:r>
            <a:r>
              <a:rPr sz="2000" dirty="0">
                <a:latin typeface="Arial"/>
                <a:cs typeface="Arial"/>
              </a:rPr>
              <a:t>(an </a:t>
            </a:r>
            <a:r>
              <a:rPr sz="2000" spc="-5" dirty="0">
                <a:latin typeface="Arial"/>
                <a:cs typeface="Arial"/>
              </a:rPr>
              <a:t>abstraction </a:t>
            </a:r>
            <a:r>
              <a:rPr sz="2000" dirty="0">
                <a:latin typeface="Arial"/>
                <a:cs typeface="Arial"/>
              </a:rPr>
              <a:t>of </a:t>
            </a:r>
            <a:r>
              <a:rPr sz="2000" spc="-5" dirty="0">
                <a:latin typeface="Arial"/>
                <a:cs typeface="Arial"/>
              </a:rPr>
              <a:t>the</a:t>
            </a:r>
            <a:r>
              <a:rPr sz="2000" spc="-95" dirty="0">
                <a:latin typeface="Arial"/>
                <a:cs typeface="Arial"/>
              </a:rPr>
              <a:t> </a:t>
            </a:r>
            <a:r>
              <a:rPr sz="2000" dirty="0">
                <a:latin typeface="Arial"/>
                <a:cs typeface="Arial"/>
              </a:rPr>
              <a:t>CPU)</a:t>
            </a:r>
          </a:p>
        </p:txBody>
      </p:sp>
      <p:sp>
        <p:nvSpPr>
          <p:cNvPr id="4" name="object 4"/>
          <p:cNvSpPr txBox="1"/>
          <p:nvPr/>
        </p:nvSpPr>
        <p:spPr>
          <a:xfrm>
            <a:off x="333673" y="3408362"/>
            <a:ext cx="6279515" cy="1934845"/>
          </a:xfrm>
          <a:prstGeom prst="rect">
            <a:avLst/>
          </a:prstGeom>
        </p:spPr>
        <p:txBody>
          <a:bodyPr vert="horz" wrap="square" lIns="0" tIns="92075" rIns="0" bIns="0" rtlCol="0">
            <a:spAutoFit/>
          </a:bodyPr>
          <a:lstStyle/>
          <a:p>
            <a:pPr marL="355600" indent="-342900">
              <a:lnSpc>
                <a:spcPct val="100000"/>
              </a:lnSpc>
              <a:spcBef>
                <a:spcPts val="725"/>
              </a:spcBef>
              <a:buChar char="•"/>
              <a:tabLst>
                <a:tab pos="354965" algn="l"/>
                <a:tab pos="355600" algn="l"/>
              </a:tabLst>
            </a:pPr>
            <a:r>
              <a:rPr sz="2400" dirty="0">
                <a:latin typeface="Arial"/>
                <a:cs typeface="Arial"/>
              </a:rPr>
              <a:t>A </a:t>
            </a:r>
            <a:r>
              <a:rPr sz="2400" spc="-5" dirty="0">
                <a:latin typeface="Arial"/>
                <a:cs typeface="Arial"/>
              </a:rPr>
              <a:t>sequential </a:t>
            </a:r>
            <a:r>
              <a:rPr sz="2400" dirty="0">
                <a:latin typeface="Arial"/>
                <a:cs typeface="Arial"/>
              </a:rPr>
              <a:t>process</a:t>
            </a:r>
            <a:r>
              <a:rPr sz="2400" spc="-140" dirty="0">
                <a:latin typeface="Arial"/>
                <a:cs typeface="Arial"/>
              </a:rPr>
              <a:t> </a:t>
            </a:r>
            <a:r>
              <a:rPr sz="2400" dirty="0">
                <a:latin typeface="Arial"/>
                <a:cs typeface="Arial"/>
              </a:rPr>
              <a:t>is:</a:t>
            </a:r>
          </a:p>
          <a:p>
            <a:pPr marL="755650" lvl="1" indent="-285750">
              <a:lnSpc>
                <a:spcPct val="100000"/>
              </a:lnSpc>
              <a:spcBef>
                <a:spcPts val="525"/>
              </a:spcBef>
              <a:buChar char="–"/>
              <a:tabLst>
                <a:tab pos="755015" algn="l"/>
                <a:tab pos="755650" algn="l"/>
              </a:tabLst>
            </a:pPr>
            <a:r>
              <a:rPr sz="2000" spc="-5" dirty="0">
                <a:latin typeface="Arial"/>
                <a:cs typeface="Arial"/>
              </a:rPr>
              <a:t>The </a:t>
            </a:r>
            <a:r>
              <a:rPr sz="2000" dirty="0">
                <a:latin typeface="Arial"/>
                <a:cs typeface="Arial"/>
              </a:rPr>
              <a:t>unit of</a:t>
            </a:r>
            <a:r>
              <a:rPr sz="2000" spc="-10" dirty="0">
                <a:latin typeface="Arial"/>
                <a:cs typeface="Arial"/>
              </a:rPr>
              <a:t> </a:t>
            </a:r>
            <a:r>
              <a:rPr sz="2000" spc="-5" dirty="0">
                <a:latin typeface="Arial"/>
                <a:cs typeface="Arial"/>
              </a:rPr>
              <a:t>execution</a:t>
            </a:r>
            <a:endParaRPr sz="2000" dirty="0">
              <a:latin typeface="Arial"/>
              <a:cs typeface="Arial"/>
            </a:endParaRPr>
          </a:p>
          <a:p>
            <a:pPr marL="755650" lvl="1" indent="-285750">
              <a:lnSpc>
                <a:spcPct val="100000"/>
              </a:lnSpc>
              <a:spcBef>
                <a:spcPts val="500"/>
              </a:spcBef>
              <a:buChar char="–"/>
              <a:tabLst>
                <a:tab pos="755015" algn="l"/>
                <a:tab pos="755650" algn="l"/>
              </a:tabLst>
            </a:pPr>
            <a:r>
              <a:rPr sz="2000" spc="-5" dirty="0">
                <a:latin typeface="Arial"/>
                <a:cs typeface="Arial"/>
              </a:rPr>
              <a:t>The </a:t>
            </a:r>
            <a:r>
              <a:rPr sz="2000" dirty="0">
                <a:latin typeface="Arial"/>
                <a:cs typeface="Arial"/>
              </a:rPr>
              <a:t>unit of</a:t>
            </a:r>
            <a:r>
              <a:rPr sz="2000" spc="-15" dirty="0">
                <a:latin typeface="Arial"/>
                <a:cs typeface="Arial"/>
              </a:rPr>
              <a:t> </a:t>
            </a:r>
            <a:r>
              <a:rPr sz="2000" dirty="0">
                <a:latin typeface="Arial"/>
                <a:cs typeface="Arial"/>
              </a:rPr>
              <a:t>scheduling</a:t>
            </a:r>
          </a:p>
          <a:p>
            <a:pPr marL="755650" lvl="1" indent="-285750">
              <a:lnSpc>
                <a:spcPct val="100000"/>
              </a:lnSpc>
              <a:spcBef>
                <a:spcPts val="400"/>
              </a:spcBef>
              <a:buChar char="–"/>
              <a:tabLst>
                <a:tab pos="755015" algn="l"/>
                <a:tab pos="755650" algn="l"/>
              </a:tabLst>
            </a:pPr>
            <a:r>
              <a:rPr sz="2000" spc="-5" dirty="0">
                <a:latin typeface="Arial"/>
                <a:cs typeface="Arial"/>
              </a:rPr>
              <a:t>The </a:t>
            </a:r>
            <a:r>
              <a:rPr sz="2000" dirty="0">
                <a:latin typeface="Arial"/>
                <a:cs typeface="Arial"/>
              </a:rPr>
              <a:t>dynamic </a:t>
            </a:r>
            <a:r>
              <a:rPr sz="2000" spc="-5" dirty="0">
                <a:latin typeface="Arial"/>
                <a:cs typeface="Arial"/>
              </a:rPr>
              <a:t>(active) execution</a:t>
            </a:r>
            <a:r>
              <a:rPr sz="2000" dirty="0">
                <a:latin typeface="Arial"/>
                <a:cs typeface="Arial"/>
              </a:rPr>
              <a:t> </a:t>
            </a:r>
            <a:r>
              <a:rPr sz="2000" spc="-5" dirty="0">
                <a:latin typeface="Arial"/>
                <a:cs typeface="Arial"/>
              </a:rPr>
              <a:t>context</a:t>
            </a:r>
            <a:endParaRPr sz="2000" dirty="0">
              <a:latin typeface="Arial"/>
              <a:cs typeface="Arial"/>
            </a:endParaRPr>
          </a:p>
          <a:p>
            <a:pPr marL="1155700" lvl="2" indent="-229235">
              <a:lnSpc>
                <a:spcPct val="100000"/>
              </a:lnSpc>
              <a:spcBef>
                <a:spcPts val="500"/>
              </a:spcBef>
              <a:buChar char="•"/>
              <a:tabLst>
                <a:tab pos="1155065" algn="l"/>
                <a:tab pos="1155700" algn="l"/>
              </a:tabLst>
            </a:pPr>
            <a:r>
              <a:rPr sz="2000" dirty="0">
                <a:latin typeface="Arial"/>
                <a:cs typeface="Arial"/>
              </a:rPr>
              <a:t>vs. </a:t>
            </a:r>
            <a:r>
              <a:rPr sz="2000" spc="-5" dirty="0">
                <a:latin typeface="Arial"/>
                <a:cs typeface="Arial"/>
              </a:rPr>
              <a:t>the </a:t>
            </a:r>
            <a:r>
              <a:rPr sz="2000" dirty="0">
                <a:latin typeface="Arial"/>
                <a:cs typeface="Arial"/>
              </a:rPr>
              <a:t>program – </a:t>
            </a:r>
            <a:r>
              <a:rPr sz="2000" spc="-5" dirty="0">
                <a:latin typeface="Arial"/>
                <a:cs typeface="Arial"/>
              </a:rPr>
              <a:t>static, </a:t>
            </a:r>
            <a:r>
              <a:rPr sz="2000" dirty="0">
                <a:latin typeface="Arial"/>
                <a:cs typeface="Arial"/>
              </a:rPr>
              <a:t>just a bunch of</a:t>
            </a:r>
            <a:r>
              <a:rPr sz="2000" spc="-60" dirty="0">
                <a:latin typeface="Arial"/>
                <a:cs typeface="Arial"/>
              </a:rPr>
              <a:t> </a:t>
            </a:r>
            <a:r>
              <a:rPr sz="2000" spc="-5" dirty="0">
                <a:latin typeface="Arial"/>
                <a:cs typeface="Arial"/>
              </a:rPr>
              <a:t>bytes</a:t>
            </a:r>
            <a:endParaRPr sz="2000" dirty="0">
              <a:latin typeface="Arial"/>
              <a:cs typeface="Arial"/>
            </a:endParaRPr>
          </a:p>
        </p:txBody>
      </p:sp>
      <p:grpSp>
        <p:nvGrpSpPr>
          <p:cNvPr id="5" name="object 5"/>
          <p:cNvGrpSpPr/>
          <p:nvPr/>
        </p:nvGrpSpPr>
        <p:grpSpPr>
          <a:xfrm>
            <a:off x="7010400" y="3581400"/>
            <a:ext cx="1524000" cy="1981200"/>
            <a:chOff x="7010400" y="3581400"/>
            <a:chExt cx="1524000" cy="1981200"/>
          </a:xfrm>
        </p:grpSpPr>
        <p:sp>
          <p:nvSpPr>
            <p:cNvPr id="6" name="object 6"/>
            <p:cNvSpPr/>
            <p:nvPr/>
          </p:nvSpPr>
          <p:spPr>
            <a:xfrm>
              <a:off x="7010400" y="3581400"/>
              <a:ext cx="1524000" cy="1981200"/>
            </a:xfrm>
            <a:custGeom>
              <a:avLst/>
              <a:gdLst/>
              <a:ahLst/>
              <a:cxnLst/>
              <a:rect l="l" t="t" r="r" b="b"/>
              <a:pathLst>
                <a:path w="1524000" h="1981200">
                  <a:moveTo>
                    <a:pt x="1524000" y="0"/>
                  </a:moveTo>
                  <a:lnTo>
                    <a:pt x="0" y="0"/>
                  </a:lnTo>
                  <a:lnTo>
                    <a:pt x="0" y="1981200"/>
                  </a:lnTo>
                  <a:lnTo>
                    <a:pt x="1524000" y="1981200"/>
                  </a:lnTo>
                  <a:lnTo>
                    <a:pt x="1524000" y="0"/>
                  </a:lnTo>
                  <a:close/>
                </a:path>
              </a:pathLst>
            </a:custGeom>
            <a:solidFill>
              <a:srgbClr val="EFF0FF"/>
            </a:solidFill>
          </p:spPr>
          <p:txBody>
            <a:bodyPr wrap="square" lIns="0" tIns="0" rIns="0" bIns="0" rtlCol="0"/>
            <a:lstStyle/>
            <a:p>
              <a:endParaRPr/>
            </a:p>
          </p:txBody>
        </p:sp>
        <p:sp>
          <p:nvSpPr>
            <p:cNvPr id="7" name="object 7"/>
            <p:cNvSpPr/>
            <p:nvPr/>
          </p:nvSpPr>
          <p:spPr>
            <a:xfrm>
              <a:off x="7696200" y="4114796"/>
              <a:ext cx="226060" cy="853440"/>
            </a:xfrm>
            <a:custGeom>
              <a:avLst/>
              <a:gdLst/>
              <a:ahLst/>
              <a:cxnLst/>
              <a:rect l="l" t="t" r="r" b="b"/>
              <a:pathLst>
                <a:path w="226059" h="853439">
                  <a:moveTo>
                    <a:pt x="0" y="0"/>
                  </a:moveTo>
                  <a:lnTo>
                    <a:pt x="0" y="0"/>
                  </a:lnTo>
                  <a:lnTo>
                    <a:pt x="0" y="153345"/>
                  </a:lnTo>
                  <a:lnTo>
                    <a:pt x="9831" y="182116"/>
                  </a:lnTo>
                  <a:lnTo>
                    <a:pt x="9831" y="201399"/>
                  </a:lnTo>
                  <a:lnTo>
                    <a:pt x="9831" y="230170"/>
                  </a:lnTo>
                  <a:lnTo>
                    <a:pt x="9831" y="249135"/>
                  </a:lnTo>
                  <a:lnTo>
                    <a:pt x="9831" y="268430"/>
                  </a:lnTo>
                  <a:lnTo>
                    <a:pt x="19661" y="287713"/>
                  </a:lnTo>
                  <a:lnTo>
                    <a:pt x="19661" y="306677"/>
                  </a:lnTo>
                  <a:lnTo>
                    <a:pt x="19661" y="325973"/>
                  </a:lnTo>
                  <a:lnTo>
                    <a:pt x="29493" y="345256"/>
                  </a:lnTo>
                  <a:lnTo>
                    <a:pt x="29493" y="354744"/>
                  </a:lnTo>
                  <a:lnTo>
                    <a:pt x="29493" y="374027"/>
                  </a:lnTo>
                  <a:lnTo>
                    <a:pt x="39323" y="383516"/>
                  </a:lnTo>
                  <a:lnTo>
                    <a:pt x="39323" y="392991"/>
                  </a:lnTo>
                  <a:lnTo>
                    <a:pt x="39323" y="402480"/>
                  </a:lnTo>
                  <a:lnTo>
                    <a:pt x="49155" y="412287"/>
                  </a:lnTo>
                  <a:lnTo>
                    <a:pt x="49155" y="421763"/>
                  </a:lnTo>
                  <a:lnTo>
                    <a:pt x="58986" y="431251"/>
                  </a:lnTo>
                  <a:lnTo>
                    <a:pt x="58986" y="441058"/>
                  </a:lnTo>
                  <a:lnTo>
                    <a:pt x="68816" y="450547"/>
                  </a:lnTo>
                  <a:lnTo>
                    <a:pt x="68816" y="469830"/>
                  </a:lnTo>
                  <a:lnTo>
                    <a:pt x="78647" y="479318"/>
                  </a:lnTo>
                  <a:lnTo>
                    <a:pt x="88161" y="488794"/>
                  </a:lnTo>
                  <a:lnTo>
                    <a:pt x="97993" y="498601"/>
                  </a:lnTo>
                  <a:lnTo>
                    <a:pt x="117654" y="517565"/>
                  </a:lnTo>
                  <a:lnTo>
                    <a:pt x="127485" y="527372"/>
                  </a:lnTo>
                  <a:lnTo>
                    <a:pt x="137316" y="536861"/>
                  </a:lnTo>
                  <a:lnTo>
                    <a:pt x="147152" y="546337"/>
                  </a:lnTo>
                  <a:lnTo>
                    <a:pt x="156976" y="565632"/>
                  </a:lnTo>
                  <a:lnTo>
                    <a:pt x="166813" y="575108"/>
                  </a:lnTo>
                  <a:lnTo>
                    <a:pt x="176637" y="584915"/>
                  </a:lnTo>
                  <a:lnTo>
                    <a:pt x="176637" y="594404"/>
                  </a:lnTo>
                  <a:lnTo>
                    <a:pt x="186473" y="603879"/>
                  </a:lnTo>
                  <a:lnTo>
                    <a:pt x="186473" y="613686"/>
                  </a:lnTo>
                  <a:lnTo>
                    <a:pt x="186473" y="623175"/>
                  </a:lnTo>
                  <a:lnTo>
                    <a:pt x="196297" y="632651"/>
                  </a:lnTo>
                  <a:lnTo>
                    <a:pt x="196297" y="642458"/>
                  </a:lnTo>
                  <a:lnTo>
                    <a:pt x="196297" y="661422"/>
                  </a:lnTo>
                  <a:lnTo>
                    <a:pt x="206134" y="670911"/>
                  </a:lnTo>
                  <a:lnTo>
                    <a:pt x="206134" y="690193"/>
                  </a:lnTo>
                  <a:lnTo>
                    <a:pt x="206134" y="709489"/>
                  </a:lnTo>
                  <a:lnTo>
                    <a:pt x="215957" y="718978"/>
                  </a:lnTo>
                  <a:lnTo>
                    <a:pt x="215957" y="738260"/>
                  </a:lnTo>
                  <a:lnTo>
                    <a:pt x="215957" y="757225"/>
                  </a:lnTo>
                  <a:lnTo>
                    <a:pt x="215957" y="776520"/>
                  </a:lnTo>
                  <a:lnTo>
                    <a:pt x="225794" y="805292"/>
                  </a:lnTo>
                  <a:lnTo>
                    <a:pt x="225794" y="824574"/>
                  </a:lnTo>
                  <a:lnTo>
                    <a:pt x="225794" y="853346"/>
                  </a:lnTo>
                </a:path>
              </a:pathLst>
            </a:custGeom>
            <a:ln w="9829">
              <a:solidFill>
                <a:srgbClr val="000000"/>
              </a:solidFill>
            </a:ln>
          </p:spPr>
          <p:txBody>
            <a:bodyPr wrap="square" lIns="0" tIns="0" rIns="0" bIns="0" rtlCol="0"/>
            <a:lstStyle/>
            <a:p>
              <a:endParaRPr/>
            </a:p>
          </p:txBody>
        </p:sp>
        <p:sp>
          <p:nvSpPr>
            <p:cNvPr id="8" name="object 8"/>
            <p:cNvSpPr/>
            <p:nvPr/>
          </p:nvSpPr>
          <p:spPr>
            <a:xfrm>
              <a:off x="7863014" y="4939372"/>
              <a:ext cx="100330" cy="156845"/>
            </a:xfrm>
            <a:custGeom>
              <a:avLst/>
              <a:gdLst/>
              <a:ahLst/>
              <a:cxnLst/>
              <a:rect l="l" t="t" r="r" b="b"/>
              <a:pathLst>
                <a:path w="100329" h="156845">
                  <a:moveTo>
                    <a:pt x="99885" y="0"/>
                  </a:moveTo>
                  <a:lnTo>
                    <a:pt x="0" y="0"/>
                  </a:lnTo>
                  <a:lnTo>
                    <a:pt x="56687" y="156502"/>
                  </a:lnTo>
                  <a:lnTo>
                    <a:pt x="60876" y="156502"/>
                  </a:lnTo>
                  <a:lnTo>
                    <a:pt x="99885" y="26460"/>
                  </a:lnTo>
                  <a:lnTo>
                    <a:pt x="99885" y="0"/>
                  </a:lnTo>
                  <a:close/>
                </a:path>
              </a:pathLst>
            </a:custGeom>
            <a:solidFill>
              <a:srgbClr val="000000"/>
            </a:solidFill>
          </p:spPr>
          <p:txBody>
            <a:bodyPr wrap="square" lIns="0" tIns="0" rIns="0" bIns="0" rtlCol="0"/>
            <a:lstStyle/>
            <a:p>
              <a:endParaRPr/>
            </a:p>
          </p:txBody>
        </p:sp>
      </p:grpSp>
      <p:sp>
        <p:nvSpPr>
          <p:cNvPr id="9" name="object 9"/>
          <p:cNvSpPr txBox="1"/>
          <p:nvPr/>
        </p:nvSpPr>
        <p:spPr>
          <a:xfrm>
            <a:off x="6855328" y="5599505"/>
            <a:ext cx="1767839" cy="309880"/>
          </a:xfrm>
          <a:prstGeom prst="rect">
            <a:avLst/>
          </a:prstGeom>
        </p:spPr>
        <p:txBody>
          <a:bodyPr vert="horz" wrap="square" lIns="0" tIns="14605" rIns="0" bIns="0" rtlCol="0">
            <a:spAutoFit/>
          </a:bodyPr>
          <a:lstStyle/>
          <a:p>
            <a:pPr marL="12700">
              <a:lnSpc>
                <a:spcPct val="100000"/>
              </a:lnSpc>
              <a:spcBef>
                <a:spcPts val="115"/>
              </a:spcBef>
            </a:pPr>
            <a:r>
              <a:rPr sz="1850" spc="-50" dirty="0">
                <a:latin typeface="Courier New"/>
                <a:cs typeface="Courier New"/>
              </a:rPr>
              <a:t>address</a:t>
            </a:r>
            <a:r>
              <a:rPr sz="1850" spc="-180" dirty="0">
                <a:latin typeface="Courier New"/>
                <a:cs typeface="Courier New"/>
              </a:rPr>
              <a:t> </a:t>
            </a:r>
            <a:r>
              <a:rPr sz="1850" spc="-60" dirty="0">
                <a:latin typeface="Courier New"/>
                <a:cs typeface="Courier New"/>
              </a:rPr>
              <a:t>space</a:t>
            </a:r>
            <a:endParaRPr sz="1850">
              <a:latin typeface="Courier New"/>
              <a:cs typeface="Courier New"/>
            </a:endParaRPr>
          </a:p>
        </p:txBody>
      </p:sp>
      <p:sp>
        <p:nvSpPr>
          <p:cNvPr id="11" name="object 11"/>
          <p:cNvSpPr txBox="1"/>
          <p:nvPr/>
        </p:nvSpPr>
        <p:spPr>
          <a:xfrm>
            <a:off x="8678316" y="6516897"/>
            <a:ext cx="213360" cy="196215"/>
          </a:xfrm>
          <a:prstGeom prst="rect">
            <a:avLst/>
          </a:prstGeom>
        </p:spPr>
        <p:txBody>
          <a:bodyPr vert="horz" wrap="square" lIns="0" tIns="0" rIns="0" bIns="0" rtlCol="0">
            <a:spAutoFit/>
          </a:bodyPr>
          <a:lstStyle/>
          <a:p>
            <a:pPr marL="89535">
              <a:lnSpc>
                <a:spcPts val="1425"/>
              </a:lnSpc>
            </a:pPr>
            <a:fld id="{81D60167-4931-47E6-BA6A-407CBD079E47}" type="slidenum">
              <a:rPr sz="1200" dirty="0">
                <a:solidFill>
                  <a:srgbClr val="898989"/>
                </a:solidFill>
                <a:latin typeface="Arial"/>
                <a:cs typeface="Arial"/>
              </a:rPr>
              <a:t>2</a:t>
            </a:fld>
            <a:endParaRPr sz="1200">
              <a:latin typeface="Arial"/>
              <a:cs typeface="Arial"/>
            </a:endParaRPr>
          </a:p>
        </p:txBody>
      </p:sp>
      <p:sp>
        <p:nvSpPr>
          <p:cNvPr id="10" name="object 10"/>
          <p:cNvSpPr txBox="1"/>
          <p:nvPr/>
        </p:nvSpPr>
        <p:spPr>
          <a:xfrm>
            <a:off x="7010400" y="3581400"/>
            <a:ext cx="1524000" cy="1981200"/>
          </a:xfrm>
          <a:prstGeom prst="rect">
            <a:avLst/>
          </a:prstGeom>
          <a:ln w="12699">
            <a:solidFill>
              <a:srgbClr val="000000"/>
            </a:solidFill>
          </a:ln>
        </p:spPr>
        <p:txBody>
          <a:bodyPr vert="horz" wrap="square" lIns="0" tIns="203835" rIns="0" bIns="0" rtlCol="0">
            <a:spAutoFit/>
          </a:bodyPr>
          <a:lstStyle/>
          <a:p>
            <a:pPr marL="314325">
              <a:lnSpc>
                <a:spcPct val="100000"/>
              </a:lnSpc>
              <a:spcBef>
                <a:spcPts val="1605"/>
              </a:spcBef>
            </a:pPr>
            <a:r>
              <a:rPr sz="1850" spc="-60" dirty="0">
                <a:latin typeface="Courier New"/>
                <a:cs typeface="Courier New"/>
              </a:rPr>
              <a:t>thread</a:t>
            </a:r>
            <a:endParaRPr sz="1850">
              <a:latin typeface="Courier New"/>
              <a:cs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393E-768B-40E4-9DB6-271908C3FA31}"/>
              </a:ext>
            </a:extLst>
          </p:cNvPr>
          <p:cNvSpPr>
            <a:spLocks noGrp="1"/>
          </p:cNvSpPr>
          <p:nvPr>
            <p:ph type="title"/>
          </p:nvPr>
        </p:nvSpPr>
        <p:spPr/>
        <p:txBody>
          <a:bodyPr>
            <a:normAutofit/>
          </a:bodyPr>
          <a:lstStyle/>
          <a:p>
            <a:pPr algn="ctr"/>
            <a:r>
              <a:rPr lang="en-GB" sz="3500" b="1" dirty="0"/>
              <a:t>Demo3 – shared counter revisited</a:t>
            </a:r>
          </a:p>
        </p:txBody>
      </p:sp>
      <p:sp>
        <p:nvSpPr>
          <p:cNvPr id="3" name="Content Placeholder 2">
            <a:extLst>
              <a:ext uri="{FF2B5EF4-FFF2-40B4-BE49-F238E27FC236}">
                <a16:creationId xmlns:a16="http://schemas.microsoft.com/office/drawing/2014/main" id="{B7EF7D4C-3270-406B-96D0-313DD132FFA6}"/>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434305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634209" y="6510048"/>
            <a:ext cx="297815" cy="196215"/>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GB" smtClean="0"/>
              <a:pPr marL="38100">
                <a:lnSpc>
                  <a:spcPts val="1425"/>
                </a:lnSpc>
              </a:pPr>
              <a:t>21</a:t>
            </a:fld>
            <a:endParaRPr dirty="0"/>
          </a:p>
        </p:txBody>
      </p:sp>
      <p:sp>
        <p:nvSpPr>
          <p:cNvPr id="2" name="object 2"/>
          <p:cNvSpPr txBox="1">
            <a:spLocks noGrp="1"/>
          </p:cNvSpPr>
          <p:nvPr>
            <p:ph type="title"/>
          </p:nvPr>
        </p:nvSpPr>
        <p:spPr>
          <a:xfrm>
            <a:off x="3073400" y="399924"/>
            <a:ext cx="3007995" cy="551433"/>
          </a:xfrm>
          <a:prstGeom prst="rect">
            <a:avLst/>
          </a:prstGeom>
        </p:spPr>
        <p:txBody>
          <a:bodyPr vert="horz" wrap="square" lIns="0" tIns="12700" rIns="0" bIns="0" rtlCol="0">
            <a:spAutoFit/>
          </a:bodyPr>
          <a:lstStyle/>
          <a:p>
            <a:pPr marL="12700">
              <a:lnSpc>
                <a:spcPct val="100000"/>
              </a:lnSpc>
              <a:spcBef>
                <a:spcPts val="100"/>
              </a:spcBef>
            </a:pPr>
            <a:r>
              <a:rPr sz="3500" b="1" spc="-5" dirty="0"/>
              <a:t>Acquire/Release</a:t>
            </a:r>
          </a:p>
        </p:txBody>
      </p:sp>
      <p:sp>
        <p:nvSpPr>
          <p:cNvPr id="3" name="object 3"/>
          <p:cNvSpPr txBox="1"/>
          <p:nvPr/>
        </p:nvSpPr>
        <p:spPr>
          <a:xfrm>
            <a:off x="292100" y="151130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a:t>
            </a:r>
            <a:endParaRPr sz="2400">
              <a:latin typeface="Arial"/>
              <a:cs typeface="Arial"/>
            </a:endParaRPr>
          </a:p>
        </p:txBody>
      </p:sp>
      <p:sp>
        <p:nvSpPr>
          <p:cNvPr id="4" name="object 4"/>
          <p:cNvSpPr txBox="1">
            <a:spLocks noGrp="1"/>
          </p:cNvSpPr>
          <p:nvPr>
            <p:ph type="body" idx="1"/>
          </p:nvPr>
        </p:nvSpPr>
        <p:spPr>
          <a:prstGeom prst="rect">
            <a:avLst/>
          </a:prstGeom>
        </p:spPr>
        <p:txBody>
          <a:bodyPr vert="horz" wrap="square" lIns="0" tIns="106680" rIns="0" bIns="0" rtlCol="0">
            <a:spAutoFit/>
          </a:bodyPr>
          <a:lstStyle/>
          <a:p>
            <a:pPr marL="355600">
              <a:lnSpc>
                <a:spcPct val="100000"/>
              </a:lnSpc>
              <a:spcBef>
                <a:spcPts val="840"/>
              </a:spcBef>
            </a:pPr>
            <a:r>
              <a:rPr spc="-5" dirty="0"/>
              <a:t>Threads </a:t>
            </a:r>
            <a:r>
              <a:rPr dirty="0"/>
              <a:t>pair up calls </a:t>
            </a:r>
            <a:r>
              <a:rPr spc="-5" dirty="0"/>
              <a:t>to </a:t>
            </a:r>
            <a:r>
              <a:rPr dirty="0">
                <a:latin typeface="Courier New"/>
                <a:cs typeface="Courier New"/>
              </a:rPr>
              <a:t>acquire()</a:t>
            </a:r>
            <a:r>
              <a:rPr spc="-810" dirty="0">
                <a:latin typeface="Courier New"/>
                <a:cs typeface="Courier New"/>
              </a:rPr>
              <a:t> </a:t>
            </a:r>
            <a:r>
              <a:rPr spc="-5" dirty="0"/>
              <a:t>and </a:t>
            </a:r>
            <a:r>
              <a:rPr spc="-5" dirty="0">
                <a:latin typeface="Courier New"/>
                <a:cs typeface="Courier New"/>
              </a:rPr>
              <a:t>release()</a:t>
            </a:r>
          </a:p>
          <a:p>
            <a:pPr marL="749300" indent="-279400">
              <a:lnSpc>
                <a:spcPct val="100000"/>
              </a:lnSpc>
              <a:spcBef>
                <a:spcPts val="625"/>
              </a:spcBef>
              <a:buChar char="–"/>
              <a:tabLst>
                <a:tab pos="748665" algn="l"/>
                <a:tab pos="749300" algn="l"/>
              </a:tabLst>
            </a:pPr>
            <a:r>
              <a:rPr sz="2000" spc="-5" dirty="0"/>
              <a:t>between </a:t>
            </a:r>
            <a:r>
              <a:rPr sz="2000" spc="-5" dirty="0">
                <a:latin typeface="Courier New"/>
                <a:cs typeface="Courier New"/>
              </a:rPr>
              <a:t>acquire()</a:t>
            </a:r>
            <a:r>
              <a:rPr sz="2000" spc="-5" dirty="0"/>
              <a:t>and </a:t>
            </a:r>
            <a:r>
              <a:rPr sz="2000" dirty="0">
                <a:latin typeface="Courier New"/>
                <a:cs typeface="Courier New"/>
              </a:rPr>
              <a:t>release()</a:t>
            </a:r>
            <a:r>
              <a:rPr sz="2000" dirty="0"/>
              <a:t>, </a:t>
            </a:r>
            <a:r>
              <a:rPr sz="2000" spc="-5" dirty="0"/>
              <a:t>the thread </a:t>
            </a:r>
            <a:r>
              <a:rPr sz="2000" dirty="0">
                <a:solidFill>
                  <a:srgbClr val="FF0000"/>
                </a:solidFill>
              </a:rPr>
              <a:t>holds </a:t>
            </a:r>
            <a:r>
              <a:rPr sz="2000" spc="-5" dirty="0"/>
              <a:t>the</a:t>
            </a:r>
            <a:r>
              <a:rPr sz="2000" dirty="0"/>
              <a:t> lock</a:t>
            </a:r>
            <a:endParaRPr sz="2000">
              <a:latin typeface="Courier New"/>
              <a:cs typeface="Courier New"/>
            </a:endParaRPr>
          </a:p>
          <a:p>
            <a:pPr marL="749300" indent="-279400">
              <a:lnSpc>
                <a:spcPct val="100000"/>
              </a:lnSpc>
              <a:spcBef>
                <a:spcPts val="500"/>
              </a:spcBef>
              <a:buFont typeface="Arial"/>
              <a:buChar char="–"/>
              <a:tabLst>
                <a:tab pos="748665" algn="l"/>
                <a:tab pos="749300" algn="l"/>
              </a:tabLst>
            </a:pPr>
            <a:r>
              <a:rPr sz="2000" dirty="0">
                <a:latin typeface="Courier New"/>
                <a:cs typeface="Courier New"/>
              </a:rPr>
              <a:t>acquire()</a:t>
            </a:r>
            <a:r>
              <a:rPr sz="2000" spc="-685" dirty="0">
                <a:latin typeface="Courier New"/>
                <a:cs typeface="Courier New"/>
              </a:rPr>
              <a:t> </a:t>
            </a:r>
            <a:r>
              <a:rPr sz="2000" dirty="0"/>
              <a:t>does not </a:t>
            </a:r>
            <a:r>
              <a:rPr sz="2000" spc="-5" dirty="0"/>
              <a:t>return until the </a:t>
            </a:r>
            <a:r>
              <a:rPr sz="2000" dirty="0"/>
              <a:t>caller “owns” (holds) </a:t>
            </a:r>
            <a:r>
              <a:rPr sz="2000" spc="-5" dirty="0"/>
              <a:t>the </a:t>
            </a:r>
            <a:r>
              <a:rPr sz="2000" dirty="0"/>
              <a:t>lock</a:t>
            </a:r>
            <a:endParaRPr sz="2000">
              <a:latin typeface="Courier New"/>
              <a:cs typeface="Courier New"/>
            </a:endParaRPr>
          </a:p>
          <a:p>
            <a:pPr marL="1155700" lvl="1" indent="-228600">
              <a:lnSpc>
                <a:spcPct val="100000"/>
              </a:lnSpc>
              <a:spcBef>
                <a:spcPts val="600"/>
              </a:spcBef>
              <a:buChar char="•"/>
              <a:tabLst>
                <a:tab pos="1155065" algn="l"/>
                <a:tab pos="1155700" algn="l"/>
              </a:tabLst>
            </a:pPr>
            <a:r>
              <a:rPr sz="2000" dirty="0">
                <a:latin typeface="Arial"/>
                <a:cs typeface="Arial"/>
              </a:rPr>
              <a:t>at most one </a:t>
            </a:r>
            <a:r>
              <a:rPr sz="2000" spc="-5" dirty="0">
                <a:latin typeface="Arial"/>
                <a:cs typeface="Arial"/>
              </a:rPr>
              <a:t>thread </a:t>
            </a:r>
            <a:r>
              <a:rPr sz="2000" dirty="0">
                <a:latin typeface="Arial"/>
                <a:cs typeface="Arial"/>
              </a:rPr>
              <a:t>can hold a lock at a</a:t>
            </a:r>
            <a:r>
              <a:rPr sz="2000" spc="-30" dirty="0">
                <a:latin typeface="Arial"/>
                <a:cs typeface="Arial"/>
              </a:rPr>
              <a:t> </a:t>
            </a:r>
            <a:r>
              <a:rPr sz="2000" spc="-5" dirty="0">
                <a:latin typeface="Arial"/>
                <a:cs typeface="Arial"/>
              </a:rPr>
              <a:t>time</a:t>
            </a:r>
            <a:endParaRPr sz="2000">
              <a:latin typeface="Arial"/>
              <a:cs typeface="Arial"/>
            </a:endParaRPr>
          </a:p>
          <a:p>
            <a:pPr marL="355600" indent="-342900">
              <a:lnSpc>
                <a:spcPct val="100000"/>
              </a:lnSpc>
              <a:spcBef>
                <a:spcPts val="500"/>
              </a:spcBef>
              <a:buChar char="•"/>
              <a:tabLst>
                <a:tab pos="354965" algn="l"/>
                <a:tab pos="355600" algn="l"/>
              </a:tabLst>
            </a:pPr>
            <a:r>
              <a:rPr spc="-5" dirty="0"/>
              <a:t>What </a:t>
            </a:r>
            <a:r>
              <a:rPr dirty="0"/>
              <a:t>happens if </a:t>
            </a:r>
            <a:r>
              <a:rPr spc="-5" dirty="0"/>
              <a:t>the </a:t>
            </a:r>
            <a:r>
              <a:rPr dirty="0"/>
              <a:t>calls aren’t</a:t>
            </a:r>
            <a:r>
              <a:rPr spc="-30" dirty="0"/>
              <a:t> </a:t>
            </a:r>
            <a:r>
              <a:rPr dirty="0"/>
              <a:t>paired</a:t>
            </a:r>
          </a:p>
          <a:p>
            <a:pPr marL="749300" lvl="1" indent="-279400">
              <a:lnSpc>
                <a:spcPct val="100000"/>
              </a:lnSpc>
              <a:spcBef>
                <a:spcPts val="415"/>
              </a:spcBef>
              <a:buChar char="–"/>
              <a:tabLst>
                <a:tab pos="748665" algn="l"/>
                <a:tab pos="749300" algn="l"/>
              </a:tabLst>
            </a:pPr>
            <a:r>
              <a:rPr sz="2000" dirty="0">
                <a:latin typeface="Arial"/>
                <a:cs typeface="Arial"/>
              </a:rPr>
              <a:t>I acquire, but neglect </a:t>
            </a:r>
            <a:r>
              <a:rPr sz="2000" spc="-5" dirty="0">
                <a:latin typeface="Arial"/>
                <a:cs typeface="Arial"/>
              </a:rPr>
              <a:t>to</a:t>
            </a:r>
            <a:r>
              <a:rPr sz="2000" spc="-30" dirty="0">
                <a:latin typeface="Arial"/>
                <a:cs typeface="Arial"/>
              </a:rPr>
              <a:t> </a:t>
            </a:r>
            <a:r>
              <a:rPr sz="2000" dirty="0">
                <a:latin typeface="Arial"/>
                <a:cs typeface="Arial"/>
              </a:rPr>
              <a:t>release?</a:t>
            </a:r>
            <a:endParaRPr sz="2000">
              <a:latin typeface="Arial"/>
              <a:cs typeface="Arial"/>
            </a:endParaRPr>
          </a:p>
          <a:p>
            <a:pPr marL="355600" indent="-342900">
              <a:lnSpc>
                <a:spcPct val="100000"/>
              </a:lnSpc>
              <a:spcBef>
                <a:spcPts val="400"/>
              </a:spcBef>
              <a:buChar char="•"/>
              <a:tabLst>
                <a:tab pos="354965" algn="l"/>
                <a:tab pos="355600" algn="l"/>
              </a:tabLst>
            </a:pPr>
            <a:r>
              <a:rPr spc="-5" dirty="0"/>
              <a:t>What </a:t>
            </a:r>
            <a:r>
              <a:rPr dirty="0"/>
              <a:t>happens if </a:t>
            </a:r>
            <a:r>
              <a:rPr spc="-5" dirty="0"/>
              <a:t>the two threads </a:t>
            </a:r>
            <a:r>
              <a:rPr dirty="0"/>
              <a:t>acquire </a:t>
            </a:r>
            <a:r>
              <a:rPr spc="-10" dirty="0"/>
              <a:t>different</a:t>
            </a:r>
            <a:r>
              <a:rPr spc="-5" dirty="0"/>
              <a:t> </a:t>
            </a:r>
            <a:r>
              <a:rPr dirty="0"/>
              <a:t>locks</a:t>
            </a:r>
          </a:p>
          <a:p>
            <a:pPr marL="749300" marR="5080" lvl="1" indent="-279400">
              <a:lnSpc>
                <a:spcPts val="2300"/>
              </a:lnSpc>
              <a:spcBef>
                <a:spcPts val="580"/>
              </a:spcBef>
              <a:buChar char="–"/>
              <a:tabLst>
                <a:tab pos="748665" algn="l"/>
                <a:tab pos="749300" algn="l"/>
              </a:tabLst>
            </a:pPr>
            <a:r>
              <a:rPr sz="2000" dirty="0">
                <a:latin typeface="Arial"/>
                <a:cs typeface="Arial"/>
              </a:rPr>
              <a:t>I </a:t>
            </a:r>
            <a:r>
              <a:rPr sz="2000" spc="-5" dirty="0">
                <a:latin typeface="Arial"/>
                <a:cs typeface="Arial"/>
              </a:rPr>
              <a:t>think that </a:t>
            </a:r>
            <a:r>
              <a:rPr sz="2000" dirty="0">
                <a:latin typeface="Arial"/>
                <a:cs typeface="Arial"/>
              </a:rPr>
              <a:t>access </a:t>
            </a:r>
            <a:r>
              <a:rPr sz="2000" spc="-5" dirty="0">
                <a:latin typeface="Arial"/>
                <a:cs typeface="Arial"/>
              </a:rPr>
              <a:t>to </a:t>
            </a:r>
            <a:r>
              <a:rPr sz="2000" dirty="0">
                <a:latin typeface="Arial"/>
                <a:cs typeface="Arial"/>
              </a:rPr>
              <a:t>a </a:t>
            </a:r>
            <a:r>
              <a:rPr sz="2000" spc="-5" dirty="0">
                <a:latin typeface="Arial"/>
                <a:cs typeface="Arial"/>
              </a:rPr>
              <a:t>particular </a:t>
            </a:r>
            <a:r>
              <a:rPr sz="2000" dirty="0">
                <a:latin typeface="Arial"/>
                <a:cs typeface="Arial"/>
              </a:rPr>
              <a:t>shared </a:t>
            </a:r>
            <a:r>
              <a:rPr sz="2000" spc="-5" dirty="0">
                <a:latin typeface="Arial"/>
                <a:cs typeface="Arial"/>
              </a:rPr>
              <a:t>data structure </a:t>
            </a:r>
            <a:r>
              <a:rPr sz="2000" dirty="0">
                <a:latin typeface="Arial"/>
                <a:cs typeface="Arial"/>
              </a:rPr>
              <a:t>is </a:t>
            </a:r>
            <a:r>
              <a:rPr sz="2000" spc="-5" dirty="0">
                <a:latin typeface="Arial"/>
                <a:cs typeface="Arial"/>
              </a:rPr>
              <a:t>mediated  </a:t>
            </a:r>
            <a:r>
              <a:rPr sz="2000" dirty="0">
                <a:latin typeface="Arial"/>
                <a:cs typeface="Arial"/>
              </a:rPr>
              <a:t>by lock A, and you </a:t>
            </a:r>
            <a:r>
              <a:rPr sz="2000" spc="-5" dirty="0">
                <a:latin typeface="Arial"/>
                <a:cs typeface="Arial"/>
              </a:rPr>
              <a:t>think </a:t>
            </a:r>
            <a:r>
              <a:rPr sz="2000" spc="-15" dirty="0">
                <a:latin typeface="Arial"/>
                <a:cs typeface="Arial"/>
              </a:rPr>
              <a:t>it’s </a:t>
            </a:r>
            <a:r>
              <a:rPr sz="2000" spc="-5" dirty="0">
                <a:latin typeface="Arial"/>
                <a:cs typeface="Arial"/>
              </a:rPr>
              <a:t>mediated </a:t>
            </a:r>
            <a:r>
              <a:rPr sz="2000" dirty="0">
                <a:latin typeface="Arial"/>
                <a:cs typeface="Arial"/>
              </a:rPr>
              <a:t>by lock</a:t>
            </a:r>
            <a:r>
              <a:rPr sz="2000" spc="-130" dirty="0">
                <a:latin typeface="Arial"/>
                <a:cs typeface="Arial"/>
              </a:rPr>
              <a:t> </a:t>
            </a:r>
            <a:r>
              <a:rPr sz="2000" dirty="0">
                <a:latin typeface="Arial"/>
                <a:cs typeface="Arial"/>
              </a:rPr>
              <a:t>B?</a:t>
            </a:r>
            <a:endParaRPr sz="2000">
              <a:latin typeface="Arial"/>
              <a:cs typeface="Arial"/>
            </a:endParaRPr>
          </a:p>
          <a:p>
            <a:pPr marL="355600" indent="-342900">
              <a:lnSpc>
                <a:spcPct val="100000"/>
              </a:lnSpc>
              <a:spcBef>
                <a:spcPts val="440"/>
              </a:spcBef>
              <a:buChar char="•"/>
              <a:tabLst>
                <a:tab pos="354965" algn="l"/>
                <a:tab pos="355600" algn="l"/>
              </a:tabLst>
            </a:pPr>
            <a:r>
              <a:rPr spc="-5" dirty="0"/>
              <a:t>What </a:t>
            </a:r>
            <a:r>
              <a:rPr dirty="0"/>
              <a:t>is </a:t>
            </a:r>
            <a:r>
              <a:rPr spc="-5" dirty="0"/>
              <a:t>the </a:t>
            </a:r>
            <a:r>
              <a:rPr dirty="0"/>
              <a:t>right </a:t>
            </a:r>
            <a:r>
              <a:rPr spc="-5" dirty="0"/>
              <a:t>granularity </a:t>
            </a:r>
            <a:r>
              <a:rPr dirty="0"/>
              <a:t>of</a:t>
            </a:r>
            <a:r>
              <a:rPr spc="-15" dirty="0"/>
              <a:t> </a:t>
            </a:r>
            <a:r>
              <a:rPr dirty="0"/>
              <a:t>locking?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393E-768B-40E4-9DB6-271908C3FA31}"/>
              </a:ext>
            </a:extLst>
          </p:cNvPr>
          <p:cNvSpPr>
            <a:spLocks noGrp="1"/>
          </p:cNvSpPr>
          <p:nvPr>
            <p:ph type="title"/>
          </p:nvPr>
        </p:nvSpPr>
        <p:spPr/>
        <p:txBody>
          <a:bodyPr>
            <a:normAutofit/>
          </a:bodyPr>
          <a:lstStyle/>
          <a:p>
            <a:pPr algn="ctr"/>
            <a:r>
              <a:rPr lang="en-GB" sz="3500" b="1" dirty="0"/>
              <a:t>Demo3 – shared counter improved</a:t>
            </a:r>
          </a:p>
        </p:txBody>
      </p:sp>
      <p:sp>
        <p:nvSpPr>
          <p:cNvPr id="3" name="Content Placeholder 2">
            <a:extLst>
              <a:ext uri="{FF2B5EF4-FFF2-40B4-BE49-F238E27FC236}">
                <a16:creationId xmlns:a16="http://schemas.microsoft.com/office/drawing/2014/main" id="{B7EF7D4C-3270-406B-96D0-313DD132FFA6}"/>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954224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4464" y="423888"/>
            <a:ext cx="6840855" cy="551433"/>
          </a:xfrm>
          <a:prstGeom prst="rect">
            <a:avLst/>
          </a:prstGeom>
        </p:spPr>
        <p:txBody>
          <a:bodyPr vert="horz" wrap="square" lIns="0" tIns="12700" rIns="0" bIns="0" rtlCol="0">
            <a:spAutoFit/>
          </a:bodyPr>
          <a:lstStyle/>
          <a:p>
            <a:pPr marL="12700">
              <a:lnSpc>
                <a:spcPct val="100000"/>
              </a:lnSpc>
              <a:spcBef>
                <a:spcPts val="100"/>
              </a:spcBef>
            </a:pPr>
            <a:r>
              <a:rPr sz="3500" b="1" dirty="0"/>
              <a:t>A </a:t>
            </a:r>
            <a:r>
              <a:rPr sz="3500" b="1" spc="-10" dirty="0"/>
              <a:t>process’s </a:t>
            </a:r>
            <a:r>
              <a:rPr sz="3500" b="1" dirty="0"/>
              <a:t>address space</a:t>
            </a:r>
            <a:r>
              <a:rPr sz="3500" b="1" spc="-250" dirty="0"/>
              <a:t> </a:t>
            </a:r>
            <a:r>
              <a:rPr sz="3500" b="1" dirty="0"/>
              <a:t>(idealized)</a:t>
            </a:r>
          </a:p>
        </p:txBody>
      </p:sp>
      <p:sp>
        <p:nvSpPr>
          <p:cNvPr id="3" name="object 3"/>
          <p:cNvSpPr txBox="1"/>
          <p:nvPr/>
        </p:nvSpPr>
        <p:spPr>
          <a:xfrm>
            <a:off x="1297939" y="5214620"/>
            <a:ext cx="1284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0000"/>
                </a:solidFill>
                <a:latin typeface="Arial"/>
                <a:cs typeface="Arial"/>
              </a:rPr>
              <a:t>0x00000000</a:t>
            </a:r>
            <a:endParaRPr sz="1800">
              <a:latin typeface="Arial"/>
              <a:cs typeface="Arial"/>
            </a:endParaRPr>
          </a:p>
        </p:txBody>
      </p:sp>
      <p:sp>
        <p:nvSpPr>
          <p:cNvPr id="4" name="object 4"/>
          <p:cNvSpPr txBox="1"/>
          <p:nvPr/>
        </p:nvSpPr>
        <p:spPr>
          <a:xfrm>
            <a:off x="1247139" y="1633220"/>
            <a:ext cx="13843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Arial"/>
                <a:cs typeface="Arial"/>
              </a:rPr>
              <a:t>0xFFFFFFFF</a:t>
            </a:r>
            <a:endParaRPr sz="1800">
              <a:latin typeface="Arial"/>
              <a:cs typeface="Arial"/>
            </a:endParaRPr>
          </a:p>
        </p:txBody>
      </p:sp>
      <p:sp>
        <p:nvSpPr>
          <p:cNvPr id="5" name="object 5"/>
          <p:cNvSpPr txBox="1"/>
          <p:nvPr/>
        </p:nvSpPr>
        <p:spPr>
          <a:xfrm>
            <a:off x="1183639" y="3309620"/>
            <a:ext cx="151257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0000"/>
                </a:solidFill>
                <a:latin typeface="Arial"/>
                <a:cs typeface="Arial"/>
              </a:rPr>
              <a:t>address</a:t>
            </a:r>
            <a:r>
              <a:rPr sz="1800" spc="-90" dirty="0">
                <a:solidFill>
                  <a:srgbClr val="FF0000"/>
                </a:solidFill>
                <a:latin typeface="Arial"/>
                <a:cs typeface="Arial"/>
              </a:rPr>
              <a:t> </a:t>
            </a:r>
            <a:r>
              <a:rPr sz="1800" dirty="0">
                <a:solidFill>
                  <a:srgbClr val="FF0000"/>
                </a:solidFill>
                <a:latin typeface="Arial"/>
                <a:cs typeface="Arial"/>
              </a:rPr>
              <a:t>space</a:t>
            </a:r>
            <a:endParaRPr sz="1800">
              <a:latin typeface="Arial"/>
              <a:cs typeface="Arial"/>
            </a:endParaRPr>
          </a:p>
        </p:txBody>
      </p:sp>
      <p:grpSp>
        <p:nvGrpSpPr>
          <p:cNvPr id="6" name="object 6"/>
          <p:cNvGrpSpPr/>
          <p:nvPr/>
        </p:nvGrpSpPr>
        <p:grpSpPr>
          <a:xfrm>
            <a:off x="1866900" y="2057400"/>
            <a:ext cx="76200" cy="1219200"/>
            <a:chOff x="1866900" y="2057400"/>
            <a:chExt cx="76200" cy="1219200"/>
          </a:xfrm>
        </p:grpSpPr>
        <p:sp>
          <p:nvSpPr>
            <p:cNvPr id="7" name="object 7"/>
            <p:cNvSpPr/>
            <p:nvPr/>
          </p:nvSpPr>
          <p:spPr>
            <a:xfrm>
              <a:off x="1904999" y="2082800"/>
              <a:ext cx="0" cy="1193800"/>
            </a:xfrm>
            <a:custGeom>
              <a:avLst/>
              <a:gdLst/>
              <a:ahLst/>
              <a:cxnLst/>
              <a:rect l="l" t="t" r="r" b="b"/>
              <a:pathLst>
                <a:path h="1193800">
                  <a:moveTo>
                    <a:pt x="0" y="1193799"/>
                  </a:moveTo>
                  <a:lnTo>
                    <a:pt x="0" y="0"/>
                  </a:lnTo>
                </a:path>
              </a:pathLst>
            </a:custGeom>
            <a:ln w="12699">
              <a:solidFill>
                <a:srgbClr val="FF2600"/>
              </a:solidFill>
            </a:ln>
          </p:spPr>
          <p:txBody>
            <a:bodyPr wrap="square" lIns="0" tIns="0" rIns="0" bIns="0" rtlCol="0"/>
            <a:lstStyle/>
            <a:p>
              <a:endParaRPr/>
            </a:p>
          </p:txBody>
        </p:sp>
        <p:sp>
          <p:nvSpPr>
            <p:cNvPr id="8" name="object 8"/>
            <p:cNvSpPr/>
            <p:nvPr/>
          </p:nvSpPr>
          <p:spPr>
            <a:xfrm>
              <a:off x="1866900" y="2057400"/>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FF2600"/>
            </a:solidFill>
          </p:spPr>
          <p:txBody>
            <a:bodyPr wrap="square" lIns="0" tIns="0" rIns="0" bIns="0" rtlCol="0"/>
            <a:lstStyle/>
            <a:p>
              <a:endParaRPr/>
            </a:p>
          </p:txBody>
        </p:sp>
      </p:grpSp>
      <p:grpSp>
        <p:nvGrpSpPr>
          <p:cNvPr id="9" name="object 9"/>
          <p:cNvGrpSpPr/>
          <p:nvPr/>
        </p:nvGrpSpPr>
        <p:grpSpPr>
          <a:xfrm>
            <a:off x="1866900" y="3810000"/>
            <a:ext cx="76200" cy="1295400"/>
            <a:chOff x="1866900" y="3810000"/>
            <a:chExt cx="76200" cy="1295400"/>
          </a:xfrm>
        </p:grpSpPr>
        <p:sp>
          <p:nvSpPr>
            <p:cNvPr id="10" name="object 10"/>
            <p:cNvSpPr/>
            <p:nvPr/>
          </p:nvSpPr>
          <p:spPr>
            <a:xfrm>
              <a:off x="1904999" y="3810000"/>
              <a:ext cx="0" cy="1270000"/>
            </a:xfrm>
            <a:custGeom>
              <a:avLst/>
              <a:gdLst/>
              <a:ahLst/>
              <a:cxnLst/>
              <a:rect l="l" t="t" r="r" b="b"/>
              <a:pathLst>
                <a:path h="1270000">
                  <a:moveTo>
                    <a:pt x="0" y="1269999"/>
                  </a:moveTo>
                  <a:lnTo>
                    <a:pt x="0" y="0"/>
                  </a:lnTo>
                </a:path>
              </a:pathLst>
            </a:custGeom>
            <a:ln w="12699">
              <a:solidFill>
                <a:srgbClr val="FF2600"/>
              </a:solidFill>
            </a:ln>
          </p:spPr>
          <p:txBody>
            <a:bodyPr wrap="square" lIns="0" tIns="0" rIns="0" bIns="0" rtlCol="0"/>
            <a:lstStyle/>
            <a:p>
              <a:endParaRPr/>
            </a:p>
          </p:txBody>
        </p:sp>
        <p:sp>
          <p:nvSpPr>
            <p:cNvPr id="11" name="object 11"/>
            <p:cNvSpPr/>
            <p:nvPr/>
          </p:nvSpPr>
          <p:spPr>
            <a:xfrm>
              <a:off x="1866900" y="5029199"/>
              <a:ext cx="76200" cy="76200"/>
            </a:xfrm>
            <a:custGeom>
              <a:avLst/>
              <a:gdLst/>
              <a:ahLst/>
              <a:cxnLst/>
              <a:rect l="l" t="t" r="r" b="b"/>
              <a:pathLst>
                <a:path w="76200" h="76200">
                  <a:moveTo>
                    <a:pt x="76200" y="0"/>
                  </a:moveTo>
                  <a:lnTo>
                    <a:pt x="0" y="0"/>
                  </a:lnTo>
                  <a:lnTo>
                    <a:pt x="38100" y="76200"/>
                  </a:lnTo>
                  <a:lnTo>
                    <a:pt x="76200" y="0"/>
                  </a:lnTo>
                  <a:close/>
                </a:path>
              </a:pathLst>
            </a:custGeom>
            <a:solidFill>
              <a:srgbClr val="FF2600"/>
            </a:solidFill>
          </p:spPr>
          <p:txBody>
            <a:bodyPr wrap="square" lIns="0" tIns="0" rIns="0" bIns="0" rtlCol="0"/>
            <a:lstStyle/>
            <a:p>
              <a:endParaRPr/>
            </a:p>
          </p:txBody>
        </p:sp>
      </p:grpSp>
      <p:sp>
        <p:nvSpPr>
          <p:cNvPr id="12" name="object 12"/>
          <p:cNvSpPr txBox="1"/>
          <p:nvPr/>
        </p:nvSpPr>
        <p:spPr>
          <a:xfrm>
            <a:off x="3810000" y="4724399"/>
            <a:ext cx="2743200" cy="762000"/>
          </a:xfrm>
          <a:prstGeom prst="rect">
            <a:avLst/>
          </a:prstGeom>
          <a:solidFill>
            <a:srgbClr val="EFF0FF"/>
          </a:solidFill>
          <a:ln w="12699">
            <a:solidFill>
              <a:srgbClr val="000000"/>
            </a:solidFill>
          </a:ln>
        </p:spPr>
        <p:txBody>
          <a:bodyPr vert="horz" wrap="square" lIns="0" tIns="121920" rIns="0" bIns="0" rtlCol="0">
            <a:spAutoFit/>
          </a:bodyPr>
          <a:lstStyle/>
          <a:p>
            <a:pPr marL="637540" marR="636905" indent="482600">
              <a:lnSpc>
                <a:spcPts val="2100"/>
              </a:lnSpc>
              <a:spcBef>
                <a:spcPts val="960"/>
              </a:spcBef>
            </a:pPr>
            <a:r>
              <a:rPr sz="1800" dirty="0">
                <a:latin typeface="Arial"/>
                <a:cs typeface="Arial"/>
              </a:rPr>
              <a:t>code  </a:t>
            </a:r>
            <a:r>
              <a:rPr sz="1800" spc="-5" dirty="0">
                <a:latin typeface="Arial"/>
                <a:cs typeface="Arial"/>
              </a:rPr>
              <a:t>(text</a:t>
            </a:r>
            <a:r>
              <a:rPr sz="1800" spc="-50" dirty="0">
                <a:latin typeface="Arial"/>
                <a:cs typeface="Arial"/>
              </a:rPr>
              <a:t> </a:t>
            </a:r>
            <a:r>
              <a:rPr sz="1800" spc="-5" dirty="0">
                <a:latin typeface="Arial"/>
                <a:cs typeface="Arial"/>
              </a:rPr>
              <a:t>segment)</a:t>
            </a:r>
            <a:endParaRPr sz="1800">
              <a:latin typeface="Arial"/>
              <a:cs typeface="Arial"/>
            </a:endParaRPr>
          </a:p>
        </p:txBody>
      </p:sp>
      <p:sp>
        <p:nvSpPr>
          <p:cNvPr id="13" name="object 13"/>
          <p:cNvSpPr txBox="1"/>
          <p:nvPr/>
        </p:nvSpPr>
        <p:spPr>
          <a:xfrm>
            <a:off x="3810000" y="3962399"/>
            <a:ext cx="2743200" cy="762000"/>
          </a:xfrm>
          <a:prstGeom prst="rect">
            <a:avLst/>
          </a:prstGeom>
          <a:solidFill>
            <a:srgbClr val="FFE6E0"/>
          </a:solidFill>
          <a:ln w="12699">
            <a:solidFill>
              <a:srgbClr val="000000"/>
            </a:solidFill>
          </a:ln>
        </p:spPr>
        <p:txBody>
          <a:bodyPr vert="horz" wrap="square" lIns="0" tIns="121920" rIns="0" bIns="0" rtlCol="0">
            <a:spAutoFit/>
          </a:bodyPr>
          <a:lstStyle/>
          <a:p>
            <a:pPr marL="599440" marR="598170" indent="254000">
              <a:lnSpc>
                <a:spcPts val="2100"/>
              </a:lnSpc>
              <a:spcBef>
                <a:spcPts val="960"/>
              </a:spcBef>
            </a:pPr>
            <a:r>
              <a:rPr sz="1800" spc="-5" dirty="0">
                <a:latin typeface="Arial"/>
                <a:cs typeface="Arial"/>
              </a:rPr>
              <a:t>static data  (data</a:t>
            </a:r>
            <a:r>
              <a:rPr sz="1800" spc="-45" dirty="0">
                <a:latin typeface="Arial"/>
                <a:cs typeface="Arial"/>
              </a:rPr>
              <a:t> </a:t>
            </a:r>
            <a:r>
              <a:rPr sz="1800" spc="-5" dirty="0">
                <a:latin typeface="Arial"/>
                <a:cs typeface="Arial"/>
              </a:rPr>
              <a:t>segment)</a:t>
            </a:r>
            <a:endParaRPr sz="1800">
              <a:latin typeface="Arial"/>
              <a:cs typeface="Arial"/>
            </a:endParaRPr>
          </a:p>
        </p:txBody>
      </p:sp>
      <p:sp>
        <p:nvSpPr>
          <p:cNvPr id="14" name="object 14"/>
          <p:cNvSpPr txBox="1"/>
          <p:nvPr/>
        </p:nvSpPr>
        <p:spPr>
          <a:xfrm>
            <a:off x="3810000" y="3200399"/>
            <a:ext cx="2743200" cy="762000"/>
          </a:xfrm>
          <a:prstGeom prst="rect">
            <a:avLst/>
          </a:prstGeom>
          <a:solidFill>
            <a:srgbClr val="EEEEEE"/>
          </a:solidFill>
          <a:ln w="12699">
            <a:solidFill>
              <a:srgbClr val="000000"/>
            </a:solidFill>
          </a:ln>
        </p:spPr>
        <p:txBody>
          <a:bodyPr vert="horz" wrap="square" lIns="0" tIns="106680" rIns="0" bIns="0" rtlCol="0">
            <a:spAutoFit/>
          </a:bodyPr>
          <a:lstStyle/>
          <a:p>
            <a:pPr marL="5080" algn="ctr">
              <a:lnSpc>
                <a:spcPts val="2130"/>
              </a:lnSpc>
              <a:spcBef>
                <a:spcPts val="840"/>
              </a:spcBef>
            </a:pPr>
            <a:r>
              <a:rPr sz="1800" spc="-5" dirty="0">
                <a:latin typeface="Arial"/>
                <a:cs typeface="Arial"/>
              </a:rPr>
              <a:t>heap</a:t>
            </a:r>
            <a:endParaRPr sz="1800">
              <a:latin typeface="Arial"/>
              <a:cs typeface="Arial"/>
            </a:endParaRPr>
          </a:p>
          <a:p>
            <a:pPr algn="ctr">
              <a:lnSpc>
                <a:spcPts val="2130"/>
              </a:lnSpc>
            </a:pPr>
            <a:r>
              <a:rPr sz="1800" dirty="0">
                <a:latin typeface="Arial"/>
                <a:cs typeface="Arial"/>
              </a:rPr>
              <a:t>(dynamic </a:t>
            </a:r>
            <a:r>
              <a:rPr sz="1800" spc="-5" dirty="0">
                <a:latin typeface="Arial"/>
                <a:cs typeface="Arial"/>
              </a:rPr>
              <a:t>allocated</a:t>
            </a:r>
            <a:r>
              <a:rPr sz="1800" spc="-40" dirty="0">
                <a:latin typeface="Arial"/>
                <a:cs typeface="Arial"/>
              </a:rPr>
              <a:t> </a:t>
            </a:r>
            <a:r>
              <a:rPr sz="1800" dirty="0">
                <a:latin typeface="Arial"/>
                <a:cs typeface="Arial"/>
              </a:rPr>
              <a:t>mem)</a:t>
            </a:r>
            <a:endParaRPr sz="1800">
              <a:latin typeface="Arial"/>
              <a:cs typeface="Arial"/>
            </a:endParaRPr>
          </a:p>
        </p:txBody>
      </p:sp>
      <p:sp>
        <p:nvSpPr>
          <p:cNvPr id="15" name="object 15"/>
          <p:cNvSpPr/>
          <p:nvPr/>
        </p:nvSpPr>
        <p:spPr>
          <a:xfrm>
            <a:off x="3810000" y="2438400"/>
            <a:ext cx="2743200" cy="762000"/>
          </a:xfrm>
          <a:custGeom>
            <a:avLst/>
            <a:gdLst/>
            <a:ahLst/>
            <a:cxnLst/>
            <a:rect l="l" t="t" r="r" b="b"/>
            <a:pathLst>
              <a:path w="2743200" h="762000">
                <a:moveTo>
                  <a:pt x="0" y="0"/>
                </a:moveTo>
                <a:lnTo>
                  <a:pt x="2743198" y="0"/>
                </a:lnTo>
                <a:lnTo>
                  <a:pt x="2743198" y="761999"/>
                </a:lnTo>
                <a:lnTo>
                  <a:pt x="0" y="761999"/>
                </a:lnTo>
                <a:lnTo>
                  <a:pt x="0" y="0"/>
                </a:lnTo>
                <a:close/>
              </a:path>
            </a:pathLst>
          </a:custGeom>
          <a:ln w="12699">
            <a:solidFill>
              <a:srgbClr val="000000"/>
            </a:solidFill>
          </a:ln>
        </p:spPr>
        <p:txBody>
          <a:bodyPr wrap="square" lIns="0" tIns="0" rIns="0" bIns="0" rtlCol="0"/>
          <a:lstStyle/>
          <a:p>
            <a:endParaRPr/>
          </a:p>
        </p:txBody>
      </p:sp>
      <p:sp>
        <p:nvSpPr>
          <p:cNvPr id="16" name="object 16"/>
          <p:cNvSpPr txBox="1"/>
          <p:nvPr/>
        </p:nvSpPr>
        <p:spPr>
          <a:xfrm>
            <a:off x="3810000" y="1676400"/>
            <a:ext cx="2743200" cy="762000"/>
          </a:xfrm>
          <a:prstGeom prst="rect">
            <a:avLst/>
          </a:prstGeom>
          <a:solidFill>
            <a:srgbClr val="D4FEFF"/>
          </a:solidFill>
          <a:ln w="12699">
            <a:solidFill>
              <a:srgbClr val="000000"/>
            </a:solidFill>
          </a:ln>
        </p:spPr>
        <p:txBody>
          <a:bodyPr vert="horz" wrap="square" lIns="0" tIns="106680" rIns="0" bIns="0" rtlCol="0">
            <a:spAutoFit/>
          </a:bodyPr>
          <a:lstStyle/>
          <a:p>
            <a:pPr marL="5080" algn="ctr">
              <a:lnSpc>
                <a:spcPts val="2130"/>
              </a:lnSpc>
              <a:spcBef>
                <a:spcPts val="840"/>
              </a:spcBef>
            </a:pPr>
            <a:r>
              <a:rPr sz="1800" spc="-5" dirty="0">
                <a:latin typeface="Arial"/>
                <a:cs typeface="Arial"/>
              </a:rPr>
              <a:t>stack</a:t>
            </a:r>
            <a:endParaRPr sz="1800">
              <a:latin typeface="Arial"/>
              <a:cs typeface="Arial"/>
            </a:endParaRPr>
          </a:p>
          <a:p>
            <a:pPr algn="ctr">
              <a:lnSpc>
                <a:spcPts val="2130"/>
              </a:lnSpc>
            </a:pPr>
            <a:r>
              <a:rPr sz="1800" dirty="0">
                <a:latin typeface="Arial"/>
                <a:cs typeface="Arial"/>
              </a:rPr>
              <a:t>(dynamic </a:t>
            </a:r>
            <a:r>
              <a:rPr sz="1800" spc="-5" dirty="0">
                <a:latin typeface="Arial"/>
                <a:cs typeface="Arial"/>
              </a:rPr>
              <a:t>allocated</a:t>
            </a:r>
            <a:r>
              <a:rPr sz="1800" spc="-40" dirty="0">
                <a:latin typeface="Arial"/>
                <a:cs typeface="Arial"/>
              </a:rPr>
              <a:t> </a:t>
            </a:r>
            <a:r>
              <a:rPr sz="1800" dirty="0">
                <a:latin typeface="Arial"/>
                <a:cs typeface="Arial"/>
              </a:rPr>
              <a:t>mem)</a:t>
            </a:r>
            <a:endParaRPr sz="1800">
              <a:latin typeface="Arial"/>
              <a:cs typeface="Arial"/>
            </a:endParaRPr>
          </a:p>
        </p:txBody>
      </p:sp>
      <p:grpSp>
        <p:nvGrpSpPr>
          <p:cNvPr id="17" name="object 17"/>
          <p:cNvGrpSpPr/>
          <p:nvPr/>
        </p:nvGrpSpPr>
        <p:grpSpPr>
          <a:xfrm>
            <a:off x="5143500" y="2438400"/>
            <a:ext cx="76200" cy="762000"/>
            <a:chOff x="5143500" y="2438400"/>
            <a:chExt cx="76200" cy="762000"/>
          </a:xfrm>
        </p:grpSpPr>
        <p:sp>
          <p:nvSpPr>
            <p:cNvPr id="18" name="object 18"/>
            <p:cNvSpPr/>
            <p:nvPr/>
          </p:nvSpPr>
          <p:spPr>
            <a:xfrm>
              <a:off x="5181600" y="2438400"/>
              <a:ext cx="0" cy="203200"/>
            </a:xfrm>
            <a:custGeom>
              <a:avLst/>
              <a:gdLst/>
              <a:ahLst/>
              <a:cxnLst/>
              <a:rect l="l" t="t" r="r" b="b"/>
              <a:pathLst>
                <a:path h="203200">
                  <a:moveTo>
                    <a:pt x="0" y="0"/>
                  </a:moveTo>
                  <a:lnTo>
                    <a:pt x="0" y="203199"/>
                  </a:lnTo>
                </a:path>
              </a:pathLst>
            </a:custGeom>
            <a:ln w="12699">
              <a:solidFill>
                <a:srgbClr val="000000"/>
              </a:solidFill>
            </a:ln>
          </p:spPr>
          <p:txBody>
            <a:bodyPr wrap="square" lIns="0" tIns="0" rIns="0" bIns="0" rtlCol="0"/>
            <a:lstStyle/>
            <a:p>
              <a:endParaRPr/>
            </a:p>
          </p:txBody>
        </p:sp>
        <p:sp>
          <p:nvSpPr>
            <p:cNvPr id="19" name="object 19"/>
            <p:cNvSpPr/>
            <p:nvPr/>
          </p:nvSpPr>
          <p:spPr>
            <a:xfrm>
              <a:off x="5143500" y="2590799"/>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sp>
          <p:nvSpPr>
            <p:cNvPr id="20" name="object 20"/>
            <p:cNvSpPr/>
            <p:nvPr/>
          </p:nvSpPr>
          <p:spPr>
            <a:xfrm>
              <a:off x="5181600" y="2997199"/>
              <a:ext cx="0" cy="203200"/>
            </a:xfrm>
            <a:custGeom>
              <a:avLst/>
              <a:gdLst/>
              <a:ahLst/>
              <a:cxnLst/>
              <a:rect l="l" t="t" r="r" b="b"/>
              <a:pathLst>
                <a:path h="203200">
                  <a:moveTo>
                    <a:pt x="0" y="0"/>
                  </a:moveTo>
                  <a:lnTo>
                    <a:pt x="0" y="203199"/>
                  </a:lnTo>
                </a:path>
              </a:pathLst>
            </a:custGeom>
            <a:ln w="12699">
              <a:solidFill>
                <a:srgbClr val="000000"/>
              </a:solidFill>
            </a:ln>
          </p:spPr>
          <p:txBody>
            <a:bodyPr wrap="square" lIns="0" tIns="0" rIns="0" bIns="0" rtlCol="0"/>
            <a:lstStyle/>
            <a:p>
              <a:endParaRPr/>
            </a:p>
          </p:txBody>
        </p:sp>
        <p:sp>
          <p:nvSpPr>
            <p:cNvPr id="21" name="object 21"/>
            <p:cNvSpPr/>
            <p:nvPr/>
          </p:nvSpPr>
          <p:spPr>
            <a:xfrm>
              <a:off x="5143500" y="2971800"/>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grpSp>
      <p:grpSp>
        <p:nvGrpSpPr>
          <p:cNvPr id="22" name="object 22"/>
          <p:cNvGrpSpPr/>
          <p:nvPr/>
        </p:nvGrpSpPr>
        <p:grpSpPr>
          <a:xfrm>
            <a:off x="6705600" y="2400300"/>
            <a:ext cx="381000" cy="76200"/>
            <a:chOff x="6705600" y="2400300"/>
            <a:chExt cx="381000" cy="76200"/>
          </a:xfrm>
        </p:grpSpPr>
        <p:sp>
          <p:nvSpPr>
            <p:cNvPr id="23" name="object 23"/>
            <p:cNvSpPr/>
            <p:nvPr/>
          </p:nvSpPr>
          <p:spPr>
            <a:xfrm>
              <a:off x="6731000" y="2438400"/>
              <a:ext cx="355600" cy="0"/>
            </a:xfrm>
            <a:custGeom>
              <a:avLst/>
              <a:gdLst/>
              <a:ahLst/>
              <a:cxnLst/>
              <a:rect l="l" t="t" r="r" b="b"/>
              <a:pathLst>
                <a:path w="355600">
                  <a:moveTo>
                    <a:pt x="355599" y="0"/>
                  </a:moveTo>
                  <a:lnTo>
                    <a:pt x="0" y="0"/>
                  </a:lnTo>
                </a:path>
              </a:pathLst>
            </a:custGeom>
            <a:ln w="12699">
              <a:solidFill>
                <a:srgbClr val="000000"/>
              </a:solidFill>
            </a:ln>
          </p:spPr>
          <p:txBody>
            <a:bodyPr wrap="square" lIns="0" tIns="0" rIns="0" bIns="0" rtlCol="0"/>
            <a:lstStyle/>
            <a:p>
              <a:endParaRPr/>
            </a:p>
          </p:txBody>
        </p:sp>
        <p:sp>
          <p:nvSpPr>
            <p:cNvPr id="24" name="object 24"/>
            <p:cNvSpPr/>
            <p:nvPr/>
          </p:nvSpPr>
          <p:spPr>
            <a:xfrm>
              <a:off x="6705600" y="2400300"/>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grpSp>
        <p:nvGrpSpPr>
          <p:cNvPr id="25" name="object 25"/>
          <p:cNvGrpSpPr/>
          <p:nvPr/>
        </p:nvGrpSpPr>
        <p:grpSpPr>
          <a:xfrm>
            <a:off x="6705600" y="4991100"/>
            <a:ext cx="381000" cy="76200"/>
            <a:chOff x="6705600" y="4991100"/>
            <a:chExt cx="381000" cy="76200"/>
          </a:xfrm>
        </p:grpSpPr>
        <p:sp>
          <p:nvSpPr>
            <p:cNvPr id="26" name="object 26"/>
            <p:cNvSpPr/>
            <p:nvPr/>
          </p:nvSpPr>
          <p:spPr>
            <a:xfrm>
              <a:off x="6731000" y="5029200"/>
              <a:ext cx="355600" cy="0"/>
            </a:xfrm>
            <a:custGeom>
              <a:avLst/>
              <a:gdLst/>
              <a:ahLst/>
              <a:cxnLst/>
              <a:rect l="l" t="t" r="r" b="b"/>
              <a:pathLst>
                <a:path w="355600">
                  <a:moveTo>
                    <a:pt x="355599" y="0"/>
                  </a:moveTo>
                  <a:lnTo>
                    <a:pt x="0" y="0"/>
                  </a:lnTo>
                </a:path>
              </a:pathLst>
            </a:custGeom>
            <a:ln w="12699">
              <a:solidFill>
                <a:srgbClr val="000000"/>
              </a:solidFill>
            </a:ln>
          </p:spPr>
          <p:txBody>
            <a:bodyPr wrap="square" lIns="0" tIns="0" rIns="0" bIns="0" rtlCol="0"/>
            <a:lstStyle/>
            <a:p>
              <a:endParaRPr/>
            </a:p>
          </p:txBody>
        </p:sp>
        <p:sp>
          <p:nvSpPr>
            <p:cNvPr id="27" name="object 27"/>
            <p:cNvSpPr/>
            <p:nvPr/>
          </p:nvSpPr>
          <p:spPr>
            <a:xfrm>
              <a:off x="6705600" y="4991100"/>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sp>
        <p:nvSpPr>
          <p:cNvPr id="28" name="object 28"/>
          <p:cNvSpPr txBox="1"/>
          <p:nvPr/>
        </p:nvSpPr>
        <p:spPr>
          <a:xfrm>
            <a:off x="7165340" y="4924107"/>
            <a:ext cx="3435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PC</a:t>
            </a:r>
            <a:endParaRPr sz="1800">
              <a:latin typeface="Arial"/>
              <a:cs typeface="Arial"/>
            </a:endParaRPr>
          </a:p>
        </p:txBody>
      </p:sp>
      <p:sp>
        <p:nvSpPr>
          <p:cNvPr id="30" name="object 30"/>
          <p:cNvSpPr txBox="1"/>
          <p:nvPr/>
        </p:nvSpPr>
        <p:spPr>
          <a:xfrm>
            <a:off x="8678316" y="6516897"/>
            <a:ext cx="213360" cy="196215"/>
          </a:xfrm>
          <a:prstGeom prst="rect">
            <a:avLst/>
          </a:prstGeom>
        </p:spPr>
        <p:txBody>
          <a:bodyPr vert="horz" wrap="square" lIns="0" tIns="0" rIns="0" bIns="0" rtlCol="0">
            <a:spAutoFit/>
          </a:bodyPr>
          <a:lstStyle/>
          <a:p>
            <a:pPr marL="89535">
              <a:lnSpc>
                <a:spcPts val="1425"/>
              </a:lnSpc>
            </a:pPr>
            <a:fld id="{81D60167-4931-47E6-BA6A-407CBD079E47}" type="slidenum">
              <a:rPr sz="1200" dirty="0">
                <a:solidFill>
                  <a:srgbClr val="898989"/>
                </a:solidFill>
                <a:latin typeface="Arial"/>
                <a:cs typeface="Arial"/>
              </a:rPr>
              <a:t>3</a:t>
            </a:fld>
            <a:endParaRPr sz="1200">
              <a:latin typeface="Arial"/>
              <a:cs typeface="Arial"/>
            </a:endParaRPr>
          </a:p>
        </p:txBody>
      </p:sp>
      <p:sp>
        <p:nvSpPr>
          <p:cNvPr id="29" name="object 29"/>
          <p:cNvSpPr txBox="1"/>
          <p:nvPr/>
        </p:nvSpPr>
        <p:spPr>
          <a:xfrm>
            <a:off x="7165340" y="2319020"/>
            <a:ext cx="3308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SP</a:t>
            </a:r>
            <a:endParaRPr sz="18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8593556" y="6516897"/>
            <a:ext cx="297815" cy="196215"/>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98989"/>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9535">
              <a:lnSpc>
                <a:spcPts val="1425"/>
              </a:lnSpc>
            </a:pPr>
            <a:fld id="{81D60167-4931-47E6-BA6A-407CBD079E47}" type="slidenum">
              <a:rPr lang="en-GB" smtClean="0"/>
              <a:pPr marL="89535">
                <a:lnSpc>
                  <a:spcPts val="1425"/>
                </a:lnSpc>
              </a:pPr>
              <a:t>4</a:t>
            </a:fld>
            <a:endParaRPr dirty="0"/>
          </a:p>
        </p:txBody>
      </p:sp>
      <p:sp>
        <p:nvSpPr>
          <p:cNvPr id="2" name="object 2"/>
          <p:cNvSpPr txBox="1">
            <a:spLocks noGrp="1"/>
          </p:cNvSpPr>
          <p:nvPr>
            <p:ph type="title"/>
          </p:nvPr>
        </p:nvSpPr>
        <p:spPr>
          <a:xfrm>
            <a:off x="2303062" y="423888"/>
            <a:ext cx="4544060" cy="551433"/>
          </a:xfrm>
          <a:prstGeom prst="rect">
            <a:avLst/>
          </a:prstGeom>
        </p:spPr>
        <p:txBody>
          <a:bodyPr vert="horz" wrap="square" lIns="0" tIns="12700" rIns="0" bIns="0" rtlCol="0">
            <a:spAutoFit/>
          </a:bodyPr>
          <a:lstStyle/>
          <a:p>
            <a:pPr marL="12700">
              <a:lnSpc>
                <a:spcPct val="100000"/>
              </a:lnSpc>
              <a:spcBef>
                <a:spcPts val="100"/>
              </a:spcBef>
            </a:pPr>
            <a:r>
              <a:rPr sz="3500" b="1" dirty="0"/>
              <a:t>Process </a:t>
            </a:r>
            <a:r>
              <a:rPr sz="3500" b="1" spc="-5" dirty="0"/>
              <a:t>execution</a:t>
            </a:r>
            <a:r>
              <a:rPr sz="3500" b="1" spc="-45" dirty="0"/>
              <a:t> </a:t>
            </a:r>
            <a:r>
              <a:rPr sz="3500" b="1" spc="-5" dirty="0"/>
              <a:t>states</a:t>
            </a:r>
          </a:p>
        </p:txBody>
      </p:sp>
      <p:sp>
        <p:nvSpPr>
          <p:cNvPr id="3" name="object 3"/>
          <p:cNvSpPr txBox="1"/>
          <p:nvPr/>
        </p:nvSpPr>
        <p:spPr>
          <a:xfrm>
            <a:off x="333673" y="1522768"/>
            <a:ext cx="8378190" cy="4417060"/>
          </a:xfrm>
          <a:prstGeom prst="rect">
            <a:avLst/>
          </a:prstGeom>
        </p:spPr>
        <p:txBody>
          <a:bodyPr vert="horz" wrap="square" lIns="0" tIns="33020" rIns="0" bIns="0" rtlCol="0">
            <a:spAutoFit/>
          </a:bodyPr>
          <a:lstStyle/>
          <a:p>
            <a:pPr marL="355600" marR="67945" indent="-342900">
              <a:lnSpc>
                <a:spcPts val="2800"/>
              </a:lnSpc>
              <a:spcBef>
                <a:spcPts val="260"/>
              </a:spcBef>
              <a:buChar char="•"/>
              <a:tabLst>
                <a:tab pos="354965" algn="l"/>
                <a:tab pos="355600" algn="l"/>
              </a:tabLst>
            </a:pPr>
            <a:r>
              <a:rPr sz="2400" dirty="0">
                <a:latin typeface="Arial"/>
                <a:cs typeface="Arial"/>
              </a:rPr>
              <a:t>Each process has an </a:t>
            </a:r>
            <a:r>
              <a:rPr sz="2400" spc="-5" dirty="0">
                <a:solidFill>
                  <a:srgbClr val="FF0000"/>
                </a:solidFill>
                <a:latin typeface="Arial"/>
                <a:cs typeface="Arial"/>
              </a:rPr>
              <a:t>execution state</a:t>
            </a:r>
            <a:r>
              <a:rPr sz="2400" spc="-5" dirty="0">
                <a:latin typeface="Arial"/>
                <a:cs typeface="Arial"/>
              </a:rPr>
              <a:t>, </a:t>
            </a:r>
            <a:r>
              <a:rPr sz="2400" dirty="0">
                <a:latin typeface="Arial"/>
                <a:cs typeface="Arial"/>
              </a:rPr>
              <a:t>which </a:t>
            </a:r>
            <a:r>
              <a:rPr sz="2400" spc="-5" dirty="0">
                <a:latin typeface="Arial"/>
                <a:cs typeface="Arial"/>
              </a:rPr>
              <a:t>indicates </a:t>
            </a:r>
            <a:r>
              <a:rPr sz="2400" dirty="0">
                <a:latin typeface="Arial"/>
                <a:cs typeface="Arial"/>
              </a:rPr>
              <a:t>what  </a:t>
            </a:r>
            <a:r>
              <a:rPr sz="2400" spc="-15" dirty="0">
                <a:latin typeface="Arial"/>
                <a:cs typeface="Arial"/>
              </a:rPr>
              <a:t>it’s </a:t>
            </a:r>
            <a:r>
              <a:rPr sz="2400" spc="-5" dirty="0">
                <a:latin typeface="Arial"/>
                <a:cs typeface="Arial"/>
              </a:rPr>
              <a:t>currently</a:t>
            </a:r>
            <a:r>
              <a:rPr sz="2400" dirty="0">
                <a:latin typeface="Arial"/>
                <a:cs typeface="Arial"/>
              </a:rPr>
              <a:t> doing</a:t>
            </a:r>
            <a:endParaRPr sz="2400">
              <a:latin typeface="Arial"/>
              <a:cs typeface="Arial"/>
            </a:endParaRPr>
          </a:p>
          <a:p>
            <a:pPr marL="755650" lvl="1" indent="-285750">
              <a:lnSpc>
                <a:spcPct val="100000"/>
              </a:lnSpc>
              <a:spcBef>
                <a:spcPts val="420"/>
              </a:spcBef>
              <a:buChar char="–"/>
              <a:tabLst>
                <a:tab pos="755015" algn="l"/>
                <a:tab pos="755650" algn="l"/>
              </a:tabLst>
            </a:pPr>
            <a:r>
              <a:rPr sz="2000" spc="-5" dirty="0">
                <a:solidFill>
                  <a:srgbClr val="FF0000"/>
                </a:solidFill>
                <a:latin typeface="Arial"/>
                <a:cs typeface="Arial"/>
              </a:rPr>
              <a:t>ready</a:t>
            </a:r>
            <a:r>
              <a:rPr sz="2000" spc="-5" dirty="0">
                <a:latin typeface="Arial"/>
                <a:cs typeface="Arial"/>
              </a:rPr>
              <a:t>: waiting to </a:t>
            </a:r>
            <a:r>
              <a:rPr sz="2000" dirty="0">
                <a:latin typeface="Arial"/>
                <a:cs typeface="Arial"/>
              </a:rPr>
              <a:t>be assigned </a:t>
            </a:r>
            <a:r>
              <a:rPr sz="2000" spc="-5" dirty="0">
                <a:latin typeface="Arial"/>
                <a:cs typeface="Arial"/>
              </a:rPr>
              <a:t>to </a:t>
            </a:r>
            <a:r>
              <a:rPr sz="2000" dirty="0">
                <a:latin typeface="Arial"/>
                <a:cs typeface="Arial"/>
              </a:rPr>
              <a:t>a</a:t>
            </a:r>
            <a:r>
              <a:rPr sz="2000" spc="10" dirty="0">
                <a:latin typeface="Arial"/>
                <a:cs typeface="Arial"/>
              </a:rPr>
              <a:t> </a:t>
            </a:r>
            <a:r>
              <a:rPr sz="2000" dirty="0">
                <a:latin typeface="Arial"/>
                <a:cs typeface="Arial"/>
              </a:rPr>
              <a:t>CPU</a:t>
            </a:r>
            <a:endParaRPr sz="2000">
              <a:latin typeface="Arial"/>
              <a:cs typeface="Arial"/>
            </a:endParaRPr>
          </a:p>
          <a:p>
            <a:pPr marL="1155700" lvl="2" indent="-229235">
              <a:lnSpc>
                <a:spcPct val="100000"/>
              </a:lnSpc>
              <a:spcBef>
                <a:spcPts val="500"/>
              </a:spcBef>
              <a:buChar char="•"/>
              <a:tabLst>
                <a:tab pos="1155065" algn="l"/>
                <a:tab pos="1155700" algn="l"/>
              </a:tabLst>
            </a:pPr>
            <a:r>
              <a:rPr sz="2000" dirty="0">
                <a:latin typeface="Arial"/>
                <a:cs typeface="Arial"/>
              </a:rPr>
              <a:t>could run, but </a:t>
            </a:r>
            <a:r>
              <a:rPr sz="2000" spc="-5" dirty="0">
                <a:latin typeface="Arial"/>
                <a:cs typeface="Arial"/>
              </a:rPr>
              <a:t>another </a:t>
            </a:r>
            <a:r>
              <a:rPr sz="2000" dirty="0">
                <a:latin typeface="Arial"/>
                <a:cs typeface="Arial"/>
              </a:rPr>
              <a:t>process has </a:t>
            </a:r>
            <a:r>
              <a:rPr sz="2000" spc="-5" dirty="0">
                <a:latin typeface="Arial"/>
                <a:cs typeface="Arial"/>
              </a:rPr>
              <a:t>the</a:t>
            </a:r>
            <a:r>
              <a:rPr sz="2000" spc="-35" dirty="0">
                <a:latin typeface="Arial"/>
                <a:cs typeface="Arial"/>
              </a:rPr>
              <a:t> </a:t>
            </a:r>
            <a:r>
              <a:rPr sz="2000" dirty="0">
                <a:latin typeface="Arial"/>
                <a:cs typeface="Arial"/>
              </a:rPr>
              <a:t>CPU</a:t>
            </a:r>
            <a:endParaRPr sz="2000">
              <a:latin typeface="Arial"/>
              <a:cs typeface="Arial"/>
            </a:endParaRPr>
          </a:p>
          <a:p>
            <a:pPr marL="755650" lvl="1" indent="-285750">
              <a:lnSpc>
                <a:spcPct val="100000"/>
              </a:lnSpc>
              <a:spcBef>
                <a:spcPts val="500"/>
              </a:spcBef>
              <a:buChar char="–"/>
              <a:tabLst>
                <a:tab pos="755015" algn="l"/>
                <a:tab pos="755650" algn="l"/>
              </a:tabLst>
            </a:pPr>
            <a:r>
              <a:rPr sz="2000" spc="-5" dirty="0">
                <a:solidFill>
                  <a:srgbClr val="FF0000"/>
                </a:solidFill>
                <a:latin typeface="Arial"/>
                <a:cs typeface="Arial"/>
              </a:rPr>
              <a:t>running</a:t>
            </a:r>
            <a:r>
              <a:rPr sz="2000" spc="-5" dirty="0">
                <a:latin typeface="Arial"/>
                <a:cs typeface="Arial"/>
              </a:rPr>
              <a:t>: executing </a:t>
            </a:r>
            <a:r>
              <a:rPr sz="2000" dirty="0">
                <a:latin typeface="Arial"/>
                <a:cs typeface="Arial"/>
              </a:rPr>
              <a:t>on a CPU</a:t>
            </a:r>
            <a:endParaRPr sz="2000">
              <a:latin typeface="Arial"/>
              <a:cs typeface="Arial"/>
            </a:endParaRPr>
          </a:p>
          <a:p>
            <a:pPr marL="1155700" lvl="2" indent="-229235">
              <a:lnSpc>
                <a:spcPct val="100000"/>
              </a:lnSpc>
              <a:spcBef>
                <a:spcPts val="500"/>
              </a:spcBef>
              <a:buChar char="•"/>
              <a:tabLst>
                <a:tab pos="1155065" algn="l"/>
                <a:tab pos="1155700" algn="l"/>
              </a:tabLst>
            </a:pPr>
            <a:r>
              <a:rPr sz="2000" spc="-15" dirty="0">
                <a:latin typeface="Arial"/>
                <a:cs typeface="Arial"/>
              </a:rPr>
              <a:t>it’s </a:t>
            </a:r>
            <a:r>
              <a:rPr sz="2000" spc="-5" dirty="0">
                <a:latin typeface="Arial"/>
                <a:cs typeface="Arial"/>
              </a:rPr>
              <a:t>the </a:t>
            </a:r>
            <a:r>
              <a:rPr sz="2000" dirty="0">
                <a:latin typeface="Arial"/>
                <a:cs typeface="Arial"/>
              </a:rPr>
              <a:t>process </a:t>
            </a:r>
            <a:r>
              <a:rPr sz="2000" spc="-5" dirty="0">
                <a:latin typeface="Arial"/>
                <a:cs typeface="Arial"/>
              </a:rPr>
              <a:t>that currently controls the</a:t>
            </a:r>
            <a:r>
              <a:rPr sz="2000" spc="10" dirty="0">
                <a:latin typeface="Arial"/>
                <a:cs typeface="Arial"/>
              </a:rPr>
              <a:t> </a:t>
            </a:r>
            <a:r>
              <a:rPr sz="2000" dirty="0">
                <a:latin typeface="Arial"/>
                <a:cs typeface="Arial"/>
              </a:rPr>
              <a:t>CPU</a:t>
            </a:r>
            <a:endParaRPr sz="2000">
              <a:latin typeface="Arial"/>
              <a:cs typeface="Arial"/>
            </a:endParaRPr>
          </a:p>
          <a:p>
            <a:pPr marL="749300" marR="5080" lvl="1" indent="-279400">
              <a:lnSpc>
                <a:spcPct val="100800"/>
              </a:lnSpc>
              <a:spcBef>
                <a:spcPts val="380"/>
              </a:spcBef>
              <a:buChar char="–"/>
              <a:tabLst>
                <a:tab pos="755015" algn="l"/>
                <a:tab pos="755650" algn="l"/>
              </a:tabLst>
            </a:pPr>
            <a:r>
              <a:rPr sz="2000" dirty="0">
                <a:solidFill>
                  <a:srgbClr val="FF0000"/>
                </a:solidFill>
                <a:latin typeface="Arial"/>
                <a:cs typeface="Arial"/>
              </a:rPr>
              <a:t>waiting </a:t>
            </a:r>
            <a:r>
              <a:rPr sz="2000" dirty="0">
                <a:latin typeface="Arial"/>
                <a:cs typeface="Arial"/>
              </a:rPr>
              <a:t>(aka “blocked”): </a:t>
            </a:r>
            <a:r>
              <a:rPr sz="2000" spc="-5" dirty="0">
                <a:latin typeface="Arial"/>
                <a:cs typeface="Arial"/>
              </a:rPr>
              <a:t>waiting for </a:t>
            </a:r>
            <a:r>
              <a:rPr sz="2000" dirty="0">
                <a:latin typeface="Arial"/>
                <a:cs typeface="Arial"/>
              </a:rPr>
              <a:t>an </a:t>
            </a:r>
            <a:r>
              <a:rPr sz="2000" spc="-5" dirty="0">
                <a:latin typeface="Arial"/>
                <a:cs typeface="Arial"/>
              </a:rPr>
              <a:t>event, e.g., I/O completion, </a:t>
            </a:r>
            <a:r>
              <a:rPr sz="2000" dirty="0">
                <a:latin typeface="Arial"/>
                <a:cs typeface="Arial"/>
              </a:rPr>
              <a:t>or  a message </a:t>
            </a:r>
            <a:r>
              <a:rPr sz="2000" spc="-5" dirty="0">
                <a:latin typeface="Arial"/>
                <a:cs typeface="Arial"/>
              </a:rPr>
              <a:t>from </a:t>
            </a:r>
            <a:r>
              <a:rPr sz="2000" dirty="0">
                <a:latin typeface="Arial"/>
                <a:cs typeface="Arial"/>
              </a:rPr>
              <a:t>(or </a:t>
            </a:r>
            <a:r>
              <a:rPr sz="2000" spc="-5" dirty="0">
                <a:latin typeface="Arial"/>
                <a:cs typeface="Arial"/>
              </a:rPr>
              <a:t>the completion of) another</a:t>
            </a:r>
            <a:r>
              <a:rPr sz="2000" dirty="0">
                <a:latin typeface="Arial"/>
                <a:cs typeface="Arial"/>
              </a:rPr>
              <a:t> process</a:t>
            </a:r>
            <a:endParaRPr sz="2000">
              <a:latin typeface="Arial"/>
              <a:cs typeface="Arial"/>
            </a:endParaRPr>
          </a:p>
          <a:p>
            <a:pPr marL="1155700" lvl="2" indent="-229235">
              <a:lnSpc>
                <a:spcPct val="100000"/>
              </a:lnSpc>
              <a:spcBef>
                <a:spcPts val="480"/>
              </a:spcBef>
              <a:buChar char="•"/>
              <a:tabLst>
                <a:tab pos="1155065" algn="l"/>
                <a:tab pos="1155700" algn="l"/>
              </a:tabLst>
            </a:pPr>
            <a:r>
              <a:rPr sz="2000" dirty="0">
                <a:latin typeface="Arial"/>
                <a:cs typeface="Arial"/>
              </a:rPr>
              <a:t>cannot make progress </a:t>
            </a:r>
            <a:r>
              <a:rPr sz="2000" spc="-5" dirty="0">
                <a:latin typeface="Arial"/>
                <a:cs typeface="Arial"/>
              </a:rPr>
              <a:t>until the </a:t>
            </a:r>
            <a:r>
              <a:rPr sz="2000" dirty="0">
                <a:latin typeface="Arial"/>
                <a:cs typeface="Arial"/>
              </a:rPr>
              <a:t>event</a:t>
            </a:r>
            <a:r>
              <a:rPr sz="2000" spc="-20" dirty="0">
                <a:latin typeface="Arial"/>
                <a:cs typeface="Arial"/>
              </a:rPr>
              <a:t> </a:t>
            </a:r>
            <a:r>
              <a:rPr sz="2000" dirty="0">
                <a:latin typeface="Arial"/>
                <a:cs typeface="Arial"/>
              </a:rPr>
              <a:t>happens</a:t>
            </a:r>
            <a:endParaRPr sz="2000">
              <a:latin typeface="Arial"/>
              <a:cs typeface="Arial"/>
            </a:endParaRPr>
          </a:p>
          <a:p>
            <a:pPr marL="355600" indent="-342900">
              <a:lnSpc>
                <a:spcPct val="100000"/>
              </a:lnSpc>
              <a:spcBef>
                <a:spcPts val="595"/>
              </a:spcBef>
              <a:buChar char="•"/>
              <a:tabLst>
                <a:tab pos="354965" algn="l"/>
                <a:tab pos="355600" algn="l"/>
              </a:tabLst>
            </a:pPr>
            <a:r>
              <a:rPr sz="2400" dirty="0">
                <a:latin typeface="Arial"/>
                <a:cs typeface="Arial"/>
              </a:rPr>
              <a:t>As a process </a:t>
            </a:r>
            <a:r>
              <a:rPr sz="2400" spc="-5" dirty="0">
                <a:latin typeface="Arial"/>
                <a:cs typeface="Arial"/>
              </a:rPr>
              <a:t>executes, </a:t>
            </a:r>
            <a:r>
              <a:rPr sz="2400" dirty="0">
                <a:latin typeface="Arial"/>
                <a:cs typeface="Arial"/>
              </a:rPr>
              <a:t>it moves </a:t>
            </a:r>
            <a:r>
              <a:rPr sz="2400" spc="-5" dirty="0">
                <a:latin typeface="Arial"/>
                <a:cs typeface="Arial"/>
              </a:rPr>
              <a:t>from state to</a:t>
            </a:r>
            <a:r>
              <a:rPr sz="2400" spc="-15" dirty="0">
                <a:latin typeface="Arial"/>
                <a:cs typeface="Arial"/>
              </a:rPr>
              <a:t> </a:t>
            </a:r>
            <a:r>
              <a:rPr sz="2400" spc="-5" dirty="0">
                <a:latin typeface="Arial"/>
                <a:cs typeface="Arial"/>
              </a:rPr>
              <a:t>state</a:t>
            </a:r>
            <a:endParaRPr sz="2400">
              <a:latin typeface="Arial"/>
              <a:cs typeface="Arial"/>
            </a:endParaRPr>
          </a:p>
          <a:p>
            <a:pPr marL="755650" lvl="1" indent="-285750">
              <a:lnSpc>
                <a:spcPct val="100000"/>
              </a:lnSpc>
              <a:spcBef>
                <a:spcPts val="425"/>
              </a:spcBef>
              <a:buChar char="–"/>
              <a:tabLst>
                <a:tab pos="755015" algn="l"/>
                <a:tab pos="755650" algn="l"/>
              </a:tabLst>
            </a:pPr>
            <a:r>
              <a:rPr sz="2000" spc="-5" dirty="0">
                <a:latin typeface="Arial"/>
                <a:cs typeface="Arial"/>
              </a:rPr>
              <a:t>UNIX: </a:t>
            </a:r>
            <a:r>
              <a:rPr sz="2000" dirty="0">
                <a:latin typeface="Arial"/>
                <a:cs typeface="Arial"/>
              </a:rPr>
              <a:t>run </a:t>
            </a:r>
            <a:r>
              <a:rPr sz="2000" b="1" dirty="0">
                <a:solidFill>
                  <a:srgbClr val="FF0000"/>
                </a:solidFill>
                <a:latin typeface="Courier New"/>
                <a:cs typeface="Courier New"/>
              </a:rPr>
              <a:t>top</a:t>
            </a:r>
            <a:r>
              <a:rPr sz="2000" dirty="0">
                <a:latin typeface="Arial"/>
                <a:cs typeface="Arial"/>
              </a:rPr>
              <a:t>, </a:t>
            </a:r>
            <a:r>
              <a:rPr sz="2000" spc="-75" dirty="0">
                <a:latin typeface="Arial"/>
                <a:cs typeface="Arial"/>
              </a:rPr>
              <a:t>STAT </a:t>
            </a:r>
            <a:r>
              <a:rPr sz="2000" dirty="0">
                <a:latin typeface="Arial"/>
                <a:cs typeface="Arial"/>
              </a:rPr>
              <a:t>column shows current</a:t>
            </a:r>
            <a:r>
              <a:rPr sz="2000" spc="5" dirty="0">
                <a:latin typeface="Arial"/>
                <a:cs typeface="Arial"/>
              </a:rPr>
              <a:t> </a:t>
            </a:r>
            <a:r>
              <a:rPr sz="2000" spc="-5" dirty="0">
                <a:latin typeface="Arial"/>
                <a:cs typeface="Arial"/>
              </a:rPr>
              <a:t>state</a:t>
            </a:r>
            <a:endParaRPr sz="2000">
              <a:latin typeface="Arial"/>
              <a:cs typeface="Arial"/>
            </a:endParaRPr>
          </a:p>
          <a:p>
            <a:pPr marL="755650" lvl="1" indent="-285750">
              <a:lnSpc>
                <a:spcPct val="100000"/>
              </a:lnSpc>
              <a:spcBef>
                <a:spcPts val="500"/>
              </a:spcBef>
              <a:buChar char="–"/>
              <a:tabLst>
                <a:tab pos="755015" algn="l"/>
                <a:tab pos="755650" algn="l"/>
              </a:tabLst>
            </a:pPr>
            <a:r>
              <a:rPr sz="2000" dirty="0">
                <a:latin typeface="Arial"/>
                <a:cs typeface="Arial"/>
              </a:rPr>
              <a:t>which </a:t>
            </a:r>
            <a:r>
              <a:rPr sz="2000" spc="-5" dirty="0">
                <a:latin typeface="Arial"/>
                <a:cs typeface="Arial"/>
              </a:rPr>
              <a:t>state </a:t>
            </a:r>
            <a:r>
              <a:rPr sz="2000" dirty="0">
                <a:latin typeface="Arial"/>
                <a:cs typeface="Arial"/>
              </a:rPr>
              <a:t>is a process in most of </a:t>
            </a:r>
            <a:r>
              <a:rPr sz="2000" spc="-5" dirty="0">
                <a:latin typeface="Arial"/>
                <a:cs typeface="Arial"/>
              </a:rPr>
              <a:t>the</a:t>
            </a:r>
            <a:r>
              <a:rPr sz="2000" spc="-30" dirty="0">
                <a:latin typeface="Arial"/>
                <a:cs typeface="Arial"/>
              </a:rPr>
              <a:t> </a:t>
            </a:r>
            <a:r>
              <a:rPr sz="2000" spc="-5" dirty="0">
                <a:latin typeface="Arial"/>
                <a:cs typeface="Arial"/>
              </a:rPr>
              <a:t>time?</a:t>
            </a:r>
            <a:endParaRPr sz="20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393E-768B-40E4-9DB6-271908C3FA31}"/>
              </a:ext>
            </a:extLst>
          </p:cNvPr>
          <p:cNvSpPr>
            <a:spLocks noGrp="1"/>
          </p:cNvSpPr>
          <p:nvPr>
            <p:ph type="title"/>
          </p:nvPr>
        </p:nvSpPr>
        <p:spPr/>
        <p:txBody>
          <a:bodyPr>
            <a:normAutofit/>
          </a:bodyPr>
          <a:lstStyle/>
          <a:p>
            <a:pPr algn="ctr"/>
            <a:r>
              <a:rPr lang="en-GB" sz="3500" b="1" dirty="0"/>
              <a:t>Demo - processes</a:t>
            </a:r>
          </a:p>
        </p:txBody>
      </p:sp>
      <p:sp>
        <p:nvSpPr>
          <p:cNvPr id="3" name="Content Placeholder 2">
            <a:extLst>
              <a:ext uri="{FF2B5EF4-FFF2-40B4-BE49-F238E27FC236}">
                <a16:creationId xmlns:a16="http://schemas.microsoft.com/office/drawing/2014/main" id="{B7EF7D4C-3270-406B-96D0-313DD132FFA6}"/>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561268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674175" y="6516897"/>
            <a:ext cx="213360" cy="196215"/>
          </a:xfrm>
          <a:prstGeom prst="rect">
            <a:avLst/>
          </a:prstGeom>
        </p:spPr>
        <p:txBody>
          <a:bodyPr vert="horz" wrap="square" lIns="0" tIns="0" rIns="0" bIns="0" rtlCol="0">
            <a:spAutoFit/>
          </a:bodyPr>
          <a:lstStyle/>
          <a:p>
            <a:pPr marL="89535">
              <a:lnSpc>
                <a:spcPts val="1425"/>
              </a:lnSpc>
            </a:pPr>
            <a:fld id="{81D60167-4931-47E6-BA6A-407CBD079E47}" type="slidenum">
              <a:rPr sz="1200" dirty="0">
                <a:solidFill>
                  <a:srgbClr val="898989"/>
                </a:solidFill>
                <a:latin typeface="Arial"/>
                <a:cs typeface="Arial"/>
              </a:rPr>
              <a:t>6</a:t>
            </a:fld>
            <a:endParaRPr sz="1200">
              <a:latin typeface="Arial"/>
              <a:cs typeface="Arial"/>
            </a:endParaRPr>
          </a:p>
        </p:txBody>
      </p:sp>
      <p:sp>
        <p:nvSpPr>
          <p:cNvPr id="2" name="object 2"/>
          <p:cNvSpPr txBox="1">
            <a:spLocks noGrp="1"/>
          </p:cNvSpPr>
          <p:nvPr>
            <p:ph type="title"/>
          </p:nvPr>
        </p:nvSpPr>
        <p:spPr>
          <a:xfrm>
            <a:off x="2531300" y="411188"/>
            <a:ext cx="4074795" cy="551433"/>
          </a:xfrm>
          <a:prstGeom prst="rect">
            <a:avLst/>
          </a:prstGeom>
        </p:spPr>
        <p:txBody>
          <a:bodyPr vert="horz" wrap="square" lIns="0" tIns="12700" rIns="0" bIns="0" rtlCol="0">
            <a:spAutoFit/>
          </a:bodyPr>
          <a:lstStyle/>
          <a:p>
            <a:pPr marL="12700">
              <a:lnSpc>
                <a:spcPct val="100000"/>
              </a:lnSpc>
              <a:spcBef>
                <a:spcPts val="100"/>
              </a:spcBef>
            </a:pPr>
            <a:r>
              <a:rPr sz="3500" b="1" spc="-15" dirty="0"/>
              <a:t>What’s </a:t>
            </a:r>
            <a:r>
              <a:rPr sz="3500" b="1" spc="5" dirty="0"/>
              <a:t>“in” </a:t>
            </a:r>
            <a:r>
              <a:rPr sz="3500" b="1" dirty="0"/>
              <a:t>a</a:t>
            </a:r>
            <a:r>
              <a:rPr sz="3500" b="1" spc="-80" dirty="0"/>
              <a:t> </a:t>
            </a:r>
            <a:r>
              <a:rPr sz="3500" b="1" spc="10" dirty="0"/>
              <a:t>process?</a:t>
            </a:r>
          </a:p>
        </p:txBody>
      </p:sp>
      <p:sp>
        <p:nvSpPr>
          <p:cNvPr id="3" name="object 3"/>
          <p:cNvSpPr txBox="1"/>
          <p:nvPr/>
        </p:nvSpPr>
        <p:spPr>
          <a:xfrm>
            <a:off x="333673" y="1423187"/>
            <a:ext cx="7545705" cy="4768215"/>
          </a:xfrm>
          <a:prstGeom prst="rect">
            <a:avLst/>
          </a:prstGeom>
        </p:spPr>
        <p:txBody>
          <a:bodyPr vert="horz" wrap="square" lIns="0" tIns="60960" rIns="0" bIns="0" rtlCol="0">
            <a:spAutoFit/>
          </a:bodyPr>
          <a:lstStyle/>
          <a:p>
            <a:pPr marL="355600" indent="-342900">
              <a:lnSpc>
                <a:spcPct val="100000"/>
              </a:lnSpc>
              <a:spcBef>
                <a:spcPts val="480"/>
              </a:spcBef>
              <a:buChar char="•"/>
              <a:tabLst>
                <a:tab pos="354965" algn="l"/>
                <a:tab pos="355600" algn="l"/>
              </a:tabLst>
            </a:pPr>
            <a:r>
              <a:rPr sz="2400" dirty="0">
                <a:latin typeface="Arial"/>
                <a:cs typeface="Arial"/>
              </a:rPr>
              <a:t>A </a:t>
            </a:r>
            <a:r>
              <a:rPr sz="2400" spc="-15" dirty="0">
                <a:latin typeface="Arial"/>
                <a:cs typeface="Arial"/>
              </a:rPr>
              <a:t>process </a:t>
            </a:r>
            <a:r>
              <a:rPr sz="2400" spc="-10" dirty="0">
                <a:latin typeface="Arial"/>
                <a:cs typeface="Arial"/>
              </a:rPr>
              <a:t>consists </a:t>
            </a:r>
            <a:r>
              <a:rPr sz="2400" spc="-20" dirty="0">
                <a:latin typeface="Arial"/>
                <a:cs typeface="Arial"/>
              </a:rPr>
              <a:t>of </a:t>
            </a:r>
            <a:r>
              <a:rPr sz="2400" spc="-15" dirty="0">
                <a:latin typeface="Arial"/>
                <a:cs typeface="Arial"/>
              </a:rPr>
              <a:t>(at</a:t>
            </a:r>
            <a:r>
              <a:rPr sz="2400" spc="155" dirty="0">
                <a:latin typeface="Arial"/>
                <a:cs typeface="Arial"/>
              </a:rPr>
              <a:t> </a:t>
            </a:r>
            <a:r>
              <a:rPr sz="2400" spc="-15" dirty="0">
                <a:latin typeface="Arial"/>
                <a:cs typeface="Arial"/>
              </a:rPr>
              <a:t>least):</a:t>
            </a:r>
            <a:endParaRPr sz="2400">
              <a:latin typeface="Arial"/>
              <a:cs typeface="Arial"/>
            </a:endParaRPr>
          </a:p>
          <a:p>
            <a:pPr marL="762000" lvl="1" indent="-292100">
              <a:lnSpc>
                <a:spcPct val="100000"/>
              </a:lnSpc>
              <a:spcBef>
                <a:spcPts val="320"/>
              </a:spcBef>
              <a:buChar char="–"/>
              <a:tabLst>
                <a:tab pos="761365" algn="l"/>
                <a:tab pos="762000" algn="l"/>
              </a:tabLst>
            </a:pPr>
            <a:r>
              <a:rPr sz="2000" spc="-20" dirty="0">
                <a:latin typeface="Arial"/>
                <a:cs typeface="Arial"/>
              </a:rPr>
              <a:t>An </a:t>
            </a:r>
            <a:r>
              <a:rPr sz="2000" spc="-5" dirty="0">
                <a:solidFill>
                  <a:srgbClr val="FF0000"/>
                </a:solidFill>
                <a:latin typeface="Arial"/>
                <a:cs typeface="Arial"/>
              </a:rPr>
              <a:t>address </a:t>
            </a:r>
            <a:r>
              <a:rPr sz="2000" spc="-10" dirty="0">
                <a:solidFill>
                  <a:srgbClr val="FF0000"/>
                </a:solidFill>
                <a:latin typeface="Arial"/>
                <a:cs typeface="Arial"/>
              </a:rPr>
              <a:t>space</a:t>
            </a:r>
            <a:r>
              <a:rPr sz="2000" spc="-10" dirty="0">
                <a:latin typeface="Arial"/>
                <a:cs typeface="Arial"/>
              </a:rPr>
              <a:t>,</a:t>
            </a:r>
            <a:r>
              <a:rPr sz="2000" spc="75" dirty="0">
                <a:latin typeface="Arial"/>
                <a:cs typeface="Arial"/>
              </a:rPr>
              <a:t> </a:t>
            </a:r>
            <a:r>
              <a:rPr sz="2000" spc="-15" dirty="0">
                <a:latin typeface="Arial"/>
                <a:cs typeface="Arial"/>
              </a:rPr>
              <a:t>containing</a:t>
            </a:r>
            <a:endParaRPr sz="2000">
              <a:latin typeface="Arial"/>
              <a:cs typeface="Arial"/>
            </a:endParaRPr>
          </a:p>
          <a:p>
            <a:pPr marL="1155700" lvl="2" indent="-229235">
              <a:lnSpc>
                <a:spcPct val="100000"/>
              </a:lnSpc>
              <a:spcBef>
                <a:spcPts val="200"/>
              </a:spcBef>
              <a:buChar char="•"/>
              <a:tabLst>
                <a:tab pos="1155065" algn="l"/>
                <a:tab pos="1155700" algn="l"/>
              </a:tabLst>
            </a:pPr>
            <a:r>
              <a:rPr sz="2000" spc="5" dirty="0">
                <a:latin typeface="Arial"/>
                <a:cs typeface="Arial"/>
              </a:rPr>
              <a:t>the </a:t>
            </a:r>
            <a:r>
              <a:rPr sz="2000" spc="-10" dirty="0">
                <a:latin typeface="Arial"/>
                <a:cs typeface="Arial"/>
              </a:rPr>
              <a:t>code </a:t>
            </a:r>
            <a:r>
              <a:rPr sz="2000" spc="-5" dirty="0">
                <a:latin typeface="Arial"/>
                <a:cs typeface="Arial"/>
              </a:rPr>
              <a:t>(instructions) </a:t>
            </a:r>
            <a:r>
              <a:rPr sz="2000" spc="5" dirty="0">
                <a:latin typeface="Arial"/>
                <a:cs typeface="Arial"/>
              </a:rPr>
              <a:t>for the </a:t>
            </a:r>
            <a:r>
              <a:rPr sz="2000" spc="-15" dirty="0">
                <a:latin typeface="Arial"/>
                <a:cs typeface="Arial"/>
              </a:rPr>
              <a:t>running</a:t>
            </a:r>
            <a:r>
              <a:rPr sz="2000" spc="-125" dirty="0">
                <a:latin typeface="Arial"/>
                <a:cs typeface="Arial"/>
              </a:rPr>
              <a:t> </a:t>
            </a:r>
            <a:r>
              <a:rPr sz="2000" dirty="0">
                <a:latin typeface="Arial"/>
                <a:cs typeface="Arial"/>
              </a:rPr>
              <a:t>program</a:t>
            </a:r>
            <a:endParaRPr sz="2000">
              <a:latin typeface="Arial"/>
              <a:cs typeface="Arial"/>
            </a:endParaRPr>
          </a:p>
          <a:p>
            <a:pPr marL="1155700" lvl="2" indent="-229235">
              <a:lnSpc>
                <a:spcPct val="100000"/>
              </a:lnSpc>
              <a:spcBef>
                <a:spcPts val="300"/>
              </a:spcBef>
              <a:buChar char="•"/>
              <a:tabLst>
                <a:tab pos="1155065" algn="l"/>
                <a:tab pos="1155700" algn="l"/>
              </a:tabLst>
            </a:pPr>
            <a:r>
              <a:rPr sz="2000" spc="5" dirty="0">
                <a:latin typeface="Arial"/>
                <a:cs typeface="Arial"/>
              </a:rPr>
              <a:t>the </a:t>
            </a:r>
            <a:r>
              <a:rPr sz="2000" dirty="0">
                <a:latin typeface="Arial"/>
                <a:cs typeface="Arial"/>
              </a:rPr>
              <a:t>data </a:t>
            </a:r>
            <a:r>
              <a:rPr sz="2000" spc="5" dirty="0">
                <a:latin typeface="Arial"/>
                <a:cs typeface="Arial"/>
              </a:rPr>
              <a:t>for the </a:t>
            </a:r>
            <a:r>
              <a:rPr sz="2000" spc="-15" dirty="0">
                <a:latin typeface="Arial"/>
                <a:cs typeface="Arial"/>
              </a:rPr>
              <a:t>running</a:t>
            </a:r>
            <a:r>
              <a:rPr sz="2000" spc="-125" dirty="0">
                <a:latin typeface="Arial"/>
                <a:cs typeface="Arial"/>
              </a:rPr>
              <a:t> </a:t>
            </a:r>
            <a:r>
              <a:rPr sz="2000" dirty="0">
                <a:latin typeface="Arial"/>
                <a:cs typeface="Arial"/>
              </a:rPr>
              <a:t>program</a:t>
            </a:r>
            <a:endParaRPr sz="2000">
              <a:latin typeface="Arial"/>
              <a:cs typeface="Arial"/>
            </a:endParaRPr>
          </a:p>
          <a:p>
            <a:pPr marL="762000" lvl="1" indent="-292100">
              <a:lnSpc>
                <a:spcPct val="100000"/>
              </a:lnSpc>
              <a:spcBef>
                <a:spcPts val="200"/>
              </a:spcBef>
              <a:buChar char="–"/>
              <a:tabLst>
                <a:tab pos="761365" algn="l"/>
                <a:tab pos="762000" algn="l"/>
              </a:tabLst>
            </a:pPr>
            <a:r>
              <a:rPr sz="2000" spc="-10" dirty="0">
                <a:solidFill>
                  <a:srgbClr val="FF0000"/>
                </a:solidFill>
                <a:latin typeface="Arial"/>
                <a:cs typeface="Arial"/>
              </a:rPr>
              <a:t>Thread </a:t>
            </a:r>
            <a:r>
              <a:rPr sz="2000" spc="5" dirty="0">
                <a:solidFill>
                  <a:srgbClr val="FF0000"/>
                </a:solidFill>
                <a:latin typeface="Arial"/>
                <a:cs typeface="Arial"/>
              </a:rPr>
              <a:t>state</a:t>
            </a:r>
            <a:r>
              <a:rPr sz="2000" spc="5" dirty="0">
                <a:latin typeface="Arial"/>
                <a:cs typeface="Arial"/>
              </a:rPr>
              <a:t>, </a:t>
            </a:r>
            <a:r>
              <a:rPr sz="2000" spc="-10" dirty="0">
                <a:latin typeface="Arial"/>
                <a:cs typeface="Arial"/>
              </a:rPr>
              <a:t>consisting</a:t>
            </a:r>
            <a:r>
              <a:rPr sz="2000" spc="45" dirty="0">
                <a:latin typeface="Arial"/>
                <a:cs typeface="Arial"/>
              </a:rPr>
              <a:t> </a:t>
            </a:r>
            <a:r>
              <a:rPr sz="2000" spc="-10" dirty="0">
                <a:latin typeface="Arial"/>
                <a:cs typeface="Arial"/>
              </a:rPr>
              <a:t>of</a:t>
            </a:r>
            <a:endParaRPr sz="2000">
              <a:latin typeface="Arial"/>
              <a:cs typeface="Arial"/>
            </a:endParaRPr>
          </a:p>
          <a:p>
            <a:pPr marL="1155700" lvl="2" indent="-229235">
              <a:lnSpc>
                <a:spcPct val="100000"/>
              </a:lnSpc>
              <a:spcBef>
                <a:spcPts val="200"/>
              </a:spcBef>
              <a:buChar char="•"/>
              <a:tabLst>
                <a:tab pos="1155065" algn="l"/>
                <a:tab pos="1155700" algn="l"/>
              </a:tabLst>
            </a:pPr>
            <a:r>
              <a:rPr sz="2000" spc="-15" dirty="0">
                <a:latin typeface="Arial"/>
                <a:cs typeface="Arial"/>
              </a:rPr>
              <a:t>The </a:t>
            </a:r>
            <a:r>
              <a:rPr sz="2000" dirty="0">
                <a:latin typeface="Arial"/>
                <a:cs typeface="Arial"/>
              </a:rPr>
              <a:t>program </a:t>
            </a:r>
            <a:r>
              <a:rPr sz="2000" spc="-5" dirty="0">
                <a:latin typeface="Arial"/>
                <a:cs typeface="Arial"/>
              </a:rPr>
              <a:t>counter (PC), </a:t>
            </a:r>
            <a:r>
              <a:rPr sz="2000" spc="-20" dirty="0">
                <a:latin typeface="Arial"/>
                <a:cs typeface="Arial"/>
              </a:rPr>
              <a:t>indicating </a:t>
            </a:r>
            <a:r>
              <a:rPr sz="2000" spc="5" dirty="0">
                <a:latin typeface="Arial"/>
                <a:cs typeface="Arial"/>
              </a:rPr>
              <a:t>the </a:t>
            </a:r>
            <a:r>
              <a:rPr sz="2000" spc="-10" dirty="0">
                <a:latin typeface="Arial"/>
                <a:cs typeface="Arial"/>
              </a:rPr>
              <a:t>next</a:t>
            </a:r>
            <a:r>
              <a:rPr sz="2000" spc="165" dirty="0">
                <a:latin typeface="Arial"/>
                <a:cs typeface="Arial"/>
              </a:rPr>
              <a:t> </a:t>
            </a:r>
            <a:r>
              <a:rPr sz="2000" spc="-5" dirty="0">
                <a:latin typeface="Arial"/>
                <a:cs typeface="Arial"/>
              </a:rPr>
              <a:t>instruction</a:t>
            </a:r>
            <a:endParaRPr sz="2000">
              <a:latin typeface="Arial"/>
              <a:cs typeface="Arial"/>
            </a:endParaRPr>
          </a:p>
          <a:p>
            <a:pPr marL="1155700" lvl="2" indent="-229235">
              <a:lnSpc>
                <a:spcPct val="100000"/>
              </a:lnSpc>
              <a:spcBef>
                <a:spcPts val="300"/>
              </a:spcBef>
              <a:buChar char="•"/>
              <a:tabLst>
                <a:tab pos="1155065" algn="l"/>
                <a:tab pos="1155700" algn="l"/>
              </a:tabLst>
            </a:pPr>
            <a:r>
              <a:rPr sz="2000" spc="-15" dirty="0">
                <a:latin typeface="Arial"/>
                <a:cs typeface="Arial"/>
              </a:rPr>
              <a:t>The </a:t>
            </a:r>
            <a:r>
              <a:rPr sz="2000" spc="5" dirty="0">
                <a:latin typeface="Arial"/>
                <a:cs typeface="Arial"/>
              </a:rPr>
              <a:t>stack </a:t>
            </a:r>
            <a:r>
              <a:rPr sz="2000" spc="-10" dirty="0">
                <a:latin typeface="Arial"/>
                <a:cs typeface="Arial"/>
              </a:rPr>
              <a:t>pointer </a:t>
            </a:r>
            <a:r>
              <a:rPr sz="2000" spc="-5" dirty="0">
                <a:latin typeface="Arial"/>
                <a:cs typeface="Arial"/>
              </a:rPr>
              <a:t>register </a:t>
            </a:r>
            <a:r>
              <a:rPr sz="2000" spc="-15" dirty="0">
                <a:latin typeface="Arial"/>
                <a:cs typeface="Arial"/>
              </a:rPr>
              <a:t>(implying </a:t>
            </a:r>
            <a:r>
              <a:rPr sz="2000" spc="5" dirty="0">
                <a:latin typeface="Arial"/>
                <a:cs typeface="Arial"/>
              </a:rPr>
              <a:t>the stack </a:t>
            </a:r>
            <a:r>
              <a:rPr sz="2000" spc="-25" dirty="0">
                <a:latin typeface="Arial"/>
                <a:cs typeface="Arial"/>
              </a:rPr>
              <a:t>it </a:t>
            </a:r>
            <a:r>
              <a:rPr sz="2000" spc="-10" dirty="0">
                <a:latin typeface="Arial"/>
                <a:cs typeface="Arial"/>
              </a:rPr>
              <a:t>points</a:t>
            </a:r>
            <a:r>
              <a:rPr sz="2000" spc="95" dirty="0">
                <a:latin typeface="Arial"/>
                <a:cs typeface="Arial"/>
              </a:rPr>
              <a:t> </a:t>
            </a:r>
            <a:r>
              <a:rPr sz="2000" spc="5" dirty="0">
                <a:latin typeface="Arial"/>
                <a:cs typeface="Arial"/>
              </a:rPr>
              <a:t>to)</a:t>
            </a:r>
            <a:endParaRPr sz="2000">
              <a:latin typeface="Arial"/>
              <a:cs typeface="Arial"/>
            </a:endParaRPr>
          </a:p>
          <a:p>
            <a:pPr marL="1155700" lvl="2" indent="-229235">
              <a:lnSpc>
                <a:spcPct val="100000"/>
              </a:lnSpc>
              <a:spcBef>
                <a:spcPts val="200"/>
              </a:spcBef>
              <a:buChar char="•"/>
              <a:tabLst>
                <a:tab pos="1155065" algn="l"/>
                <a:tab pos="1155700" algn="l"/>
              </a:tabLst>
            </a:pPr>
            <a:r>
              <a:rPr sz="2000" spc="10" dirty="0">
                <a:latin typeface="Arial"/>
                <a:cs typeface="Arial"/>
              </a:rPr>
              <a:t>Other </a:t>
            </a:r>
            <a:r>
              <a:rPr sz="2000" spc="-10" dirty="0">
                <a:latin typeface="Arial"/>
                <a:cs typeface="Arial"/>
              </a:rPr>
              <a:t>general </a:t>
            </a:r>
            <a:r>
              <a:rPr sz="2000" spc="-5" dirty="0">
                <a:latin typeface="Arial"/>
                <a:cs typeface="Arial"/>
              </a:rPr>
              <a:t>purpose register</a:t>
            </a:r>
            <a:r>
              <a:rPr sz="2000" spc="-25" dirty="0">
                <a:latin typeface="Arial"/>
                <a:cs typeface="Arial"/>
              </a:rPr>
              <a:t> </a:t>
            </a:r>
            <a:r>
              <a:rPr sz="2000" spc="-15" dirty="0">
                <a:latin typeface="Arial"/>
                <a:cs typeface="Arial"/>
              </a:rPr>
              <a:t>values</a:t>
            </a:r>
            <a:endParaRPr sz="2000">
              <a:latin typeface="Arial"/>
              <a:cs typeface="Arial"/>
            </a:endParaRPr>
          </a:p>
          <a:p>
            <a:pPr marL="762000" lvl="1" indent="-292100">
              <a:lnSpc>
                <a:spcPct val="100000"/>
              </a:lnSpc>
              <a:spcBef>
                <a:spcPts val="300"/>
              </a:spcBef>
              <a:buChar char="–"/>
              <a:tabLst>
                <a:tab pos="761365" algn="l"/>
                <a:tab pos="762000" algn="l"/>
              </a:tabLst>
            </a:pPr>
            <a:r>
              <a:rPr sz="2000" dirty="0">
                <a:latin typeface="Arial"/>
                <a:cs typeface="Arial"/>
              </a:rPr>
              <a:t>A </a:t>
            </a:r>
            <a:r>
              <a:rPr sz="2000" spc="-5" dirty="0">
                <a:latin typeface="Arial"/>
                <a:cs typeface="Arial"/>
              </a:rPr>
              <a:t>set </a:t>
            </a:r>
            <a:r>
              <a:rPr sz="2000" spc="-10" dirty="0">
                <a:latin typeface="Arial"/>
                <a:cs typeface="Arial"/>
              </a:rPr>
              <a:t>of </a:t>
            </a:r>
            <a:r>
              <a:rPr sz="2000" spc="20" dirty="0">
                <a:solidFill>
                  <a:srgbClr val="FF0000"/>
                </a:solidFill>
                <a:latin typeface="Arial"/>
                <a:cs typeface="Arial"/>
              </a:rPr>
              <a:t>OS</a:t>
            </a:r>
            <a:r>
              <a:rPr sz="2000" spc="-204" dirty="0">
                <a:solidFill>
                  <a:srgbClr val="FF0000"/>
                </a:solidFill>
                <a:latin typeface="Arial"/>
                <a:cs typeface="Arial"/>
              </a:rPr>
              <a:t> </a:t>
            </a:r>
            <a:r>
              <a:rPr sz="2000" dirty="0">
                <a:solidFill>
                  <a:srgbClr val="FF0000"/>
                </a:solidFill>
                <a:latin typeface="Arial"/>
                <a:cs typeface="Arial"/>
              </a:rPr>
              <a:t>resources</a:t>
            </a:r>
            <a:endParaRPr sz="2000">
              <a:latin typeface="Arial"/>
              <a:cs typeface="Arial"/>
            </a:endParaRPr>
          </a:p>
          <a:p>
            <a:pPr marL="1155700" lvl="2" indent="-229235">
              <a:lnSpc>
                <a:spcPct val="100000"/>
              </a:lnSpc>
              <a:spcBef>
                <a:spcPts val="200"/>
              </a:spcBef>
              <a:buChar char="•"/>
              <a:tabLst>
                <a:tab pos="1155065" algn="l"/>
                <a:tab pos="1155700" algn="l"/>
              </a:tabLst>
            </a:pPr>
            <a:r>
              <a:rPr sz="2000" spc="-15" dirty="0">
                <a:latin typeface="Arial"/>
                <a:cs typeface="Arial"/>
              </a:rPr>
              <a:t>open files, </a:t>
            </a:r>
            <a:r>
              <a:rPr sz="2000" spc="-5" dirty="0">
                <a:latin typeface="Arial"/>
                <a:cs typeface="Arial"/>
              </a:rPr>
              <a:t>network </a:t>
            </a:r>
            <a:r>
              <a:rPr sz="2000" spc="-10" dirty="0">
                <a:latin typeface="Arial"/>
                <a:cs typeface="Arial"/>
              </a:rPr>
              <a:t>connections, sound </a:t>
            </a:r>
            <a:r>
              <a:rPr sz="2000" spc="-15" dirty="0">
                <a:latin typeface="Arial"/>
                <a:cs typeface="Arial"/>
              </a:rPr>
              <a:t>channels,</a:t>
            </a:r>
            <a:r>
              <a:rPr sz="2000" spc="310" dirty="0">
                <a:latin typeface="Arial"/>
                <a:cs typeface="Arial"/>
              </a:rPr>
              <a:t> </a:t>
            </a:r>
            <a:r>
              <a:rPr sz="2000" dirty="0">
                <a:latin typeface="Arial"/>
                <a:cs typeface="Arial"/>
              </a:rPr>
              <a:t>…</a:t>
            </a:r>
            <a:endParaRPr sz="2000">
              <a:latin typeface="Arial"/>
              <a:cs typeface="Arial"/>
            </a:endParaRPr>
          </a:p>
          <a:p>
            <a:pPr marL="355600" indent="-342900">
              <a:lnSpc>
                <a:spcPct val="100000"/>
              </a:lnSpc>
              <a:spcBef>
                <a:spcPts val="300"/>
              </a:spcBef>
              <a:buChar char="•"/>
              <a:tabLst>
                <a:tab pos="354965" algn="l"/>
                <a:tab pos="355600" algn="l"/>
              </a:tabLst>
            </a:pPr>
            <a:r>
              <a:rPr sz="2400" spc="-20" dirty="0">
                <a:latin typeface="Arial"/>
                <a:cs typeface="Arial"/>
              </a:rPr>
              <a:t>Decompose</a:t>
            </a:r>
            <a:r>
              <a:rPr sz="2400" spc="190" dirty="0">
                <a:latin typeface="Arial"/>
                <a:cs typeface="Arial"/>
              </a:rPr>
              <a:t> </a:t>
            </a:r>
            <a:r>
              <a:rPr sz="2400" dirty="0">
                <a:latin typeface="Arial"/>
                <a:cs typeface="Arial"/>
              </a:rPr>
              <a:t>…</a:t>
            </a:r>
            <a:endParaRPr sz="2400">
              <a:latin typeface="Arial"/>
              <a:cs typeface="Arial"/>
            </a:endParaRPr>
          </a:p>
          <a:p>
            <a:pPr marL="762000" lvl="1" indent="-292100">
              <a:lnSpc>
                <a:spcPct val="100000"/>
              </a:lnSpc>
              <a:spcBef>
                <a:spcPts val="220"/>
              </a:spcBef>
              <a:buChar char="–"/>
              <a:tabLst>
                <a:tab pos="761365" algn="l"/>
                <a:tab pos="762000" algn="l"/>
              </a:tabLst>
            </a:pPr>
            <a:r>
              <a:rPr sz="1800" spc="-5" dirty="0">
                <a:latin typeface="Arial"/>
                <a:cs typeface="Arial"/>
              </a:rPr>
              <a:t>address</a:t>
            </a:r>
            <a:r>
              <a:rPr sz="1800" spc="-10" dirty="0">
                <a:latin typeface="Arial"/>
                <a:cs typeface="Arial"/>
              </a:rPr>
              <a:t> </a:t>
            </a:r>
            <a:r>
              <a:rPr sz="1800" spc="-5" dirty="0">
                <a:latin typeface="Arial"/>
                <a:cs typeface="Arial"/>
              </a:rPr>
              <a:t>space</a:t>
            </a:r>
            <a:endParaRPr sz="1800">
              <a:latin typeface="Arial"/>
              <a:cs typeface="Arial"/>
            </a:endParaRPr>
          </a:p>
          <a:p>
            <a:pPr marL="762000" lvl="1" indent="-292100">
              <a:lnSpc>
                <a:spcPct val="100000"/>
              </a:lnSpc>
              <a:spcBef>
                <a:spcPts val="244"/>
              </a:spcBef>
              <a:buChar char="–"/>
              <a:tabLst>
                <a:tab pos="761365" algn="l"/>
                <a:tab pos="762000" algn="l"/>
              </a:tabLst>
            </a:pPr>
            <a:r>
              <a:rPr sz="1800" spc="-5" dirty="0">
                <a:solidFill>
                  <a:srgbClr val="FF0000"/>
                </a:solidFill>
                <a:latin typeface="Arial"/>
                <a:cs typeface="Arial"/>
              </a:rPr>
              <a:t>thread of control </a:t>
            </a:r>
            <a:r>
              <a:rPr sz="1800" spc="-5" dirty="0">
                <a:latin typeface="Arial"/>
                <a:cs typeface="Arial"/>
              </a:rPr>
              <a:t>(stack, stack </a:t>
            </a:r>
            <a:r>
              <a:rPr sz="1800" spc="-20" dirty="0">
                <a:latin typeface="Arial"/>
                <a:cs typeface="Arial"/>
              </a:rPr>
              <a:t>pointer, </a:t>
            </a:r>
            <a:r>
              <a:rPr sz="1800" spc="-5" dirty="0">
                <a:latin typeface="Arial"/>
                <a:cs typeface="Arial"/>
              </a:rPr>
              <a:t>program </a:t>
            </a:r>
            <a:r>
              <a:rPr sz="1800" spc="-20" dirty="0">
                <a:latin typeface="Arial"/>
                <a:cs typeface="Arial"/>
              </a:rPr>
              <a:t>counter,</a:t>
            </a:r>
            <a:r>
              <a:rPr sz="1800" spc="75" dirty="0">
                <a:latin typeface="Arial"/>
                <a:cs typeface="Arial"/>
              </a:rPr>
              <a:t> </a:t>
            </a:r>
            <a:r>
              <a:rPr sz="1800" spc="-5" dirty="0">
                <a:latin typeface="Arial"/>
                <a:cs typeface="Arial"/>
              </a:rPr>
              <a:t>registers)</a:t>
            </a:r>
            <a:endParaRPr sz="1800">
              <a:latin typeface="Arial"/>
              <a:cs typeface="Arial"/>
            </a:endParaRPr>
          </a:p>
          <a:p>
            <a:pPr marL="762000" lvl="1" indent="-292100">
              <a:lnSpc>
                <a:spcPct val="100000"/>
              </a:lnSpc>
              <a:spcBef>
                <a:spcPts val="140"/>
              </a:spcBef>
              <a:buChar char="–"/>
              <a:tabLst>
                <a:tab pos="761365" algn="l"/>
                <a:tab pos="762000" algn="l"/>
              </a:tabLst>
            </a:pPr>
            <a:r>
              <a:rPr sz="1800" dirty="0">
                <a:latin typeface="Arial"/>
                <a:cs typeface="Arial"/>
              </a:rPr>
              <a:t>OS</a:t>
            </a:r>
            <a:r>
              <a:rPr sz="1800" spc="-10" dirty="0">
                <a:latin typeface="Arial"/>
                <a:cs typeface="Arial"/>
              </a:rPr>
              <a:t> </a:t>
            </a:r>
            <a:r>
              <a:rPr sz="1800" spc="-5" dirty="0">
                <a:latin typeface="Arial"/>
                <a:cs typeface="Arial"/>
              </a:rPr>
              <a:t>resources</a:t>
            </a:r>
            <a:endParaRPr sz="18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2450" y="296570"/>
            <a:ext cx="6538632" cy="551433"/>
          </a:xfrm>
          <a:prstGeom prst="rect">
            <a:avLst/>
          </a:prstGeom>
        </p:spPr>
        <p:txBody>
          <a:bodyPr vert="horz" wrap="square" lIns="0" tIns="12700" rIns="0" bIns="0" rtlCol="0">
            <a:spAutoFit/>
          </a:bodyPr>
          <a:lstStyle/>
          <a:p>
            <a:pPr marL="12700">
              <a:lnSpc>
                <a:spcPct val="100000"/>
              </a:lnSpc>
              <a:spcBef>
                <a:spcPts val="100"/>
              </a:spcBef>
            </a:pPr>
            <a:r>
              <a:rPr sz="3500" b="1" spc="5" dirty="0"/>
              <a:t>Concurrency </a:t>
            </a:r>
            <a:r>
              <a:rPr sz="3500" b="1" spc="30" dirty="0"/>
              <a:t>vs.</a:t>
            </a:r>
            <a:r>
              <a:rPr sz="3500" b="1" spc="-300" dirty="0"/>
              <a:t> </a:t>
            </a:r>
            <a:r>
              <a:rPr sz="3500" b="1" spc="-15" dirty="0"/>
              <a:t>Parallelism</a:t>
            </a:r>
            <a:endParaRPr sz="3500" b="1" dirty="0"/>
          </a:p>
        </p:txBody>
      </p:sp>
      <p:grpSp>
        <p:nvGrpSpPr>
          <p:cNvPr id="3" name="object 3"/>
          <p:cNvGrpSpPr/>
          <p:nvPr/>
        </p:nvGrpSpPr>
        <p:grpSpPr>
          <a:xfrm>
            <a:off x="2838846" y="3145599"/>
            <a:ext cx="4615815" cy="67945"/>
            <a:chOff x="2838846" y="3145599"/>
            <a:chExt cx="4615815" cy="67945"/>
          </a:xfrm>
        </p:grpSpPr>
        <p:sp>
          <p:nvSpPr>
            <p:cNvPr id="4" name="object 4"/>
            <p:cNvSpPr/>
            <p:nvPr/>
          </p:nvSpPr>
          <p:spPr>
            <a:xfrm>
              <a:off x="2838846" y="3179343"/>
              <a:ext cx="4573270" cy="0"/>
            </a:xfrm>
            <a:custGeom>
              <a:avLst/>
              <a:gdLst/>
              <a:ahLst/>
              <a:cxnLst/>
              <a:rect l="l" t="t" r="r" b="b"/>
              <a:pathLst>
                <a:path w="4573270">
                  <a:moveTo>
                    <a:pt x="4572848" y="0"/>
                  </a:moveTo>
                  <a:lnTo>
                    <a:pt x="0" y="0"/>
                  </a:lnTo>
                </a:path>
              </a:pathLst>
            </a:custGeom>
            <a:ln w="17420">
              <a:solidFill>
                <a:srgbClr val="231F20"/>
              </a:solidFill>
            </a:ln>
          </p:spPr>
          <p:txBody>
            <a:bodyPr wrap="square" lIns="0" tIns="0" rIns="0" bIns="0" rtlCol="0"/>
            <a:lstStyle/>
            <a:p>
              <a:endParaRPr/>
            </a:p>
          </p:txBody>
        </p:sp>
        <p:sp>
          <p:nvSpPr>
            <p:cNvPr id="5" name="object 5"/>
            <p:cNvSpPr/>
            <p:nvPr/>
          </p:nvSpPr>
          <p:spPr>
            <a:xfrm>
              <a:off x="7381494" y="3145599"/>
              <a:ext cx="73025" cy="67945"/>
            </a:xfrm>
            <a:custGeom>
              <a:avLst/>
              <a:gdLst/>
              <a:ahLst/>
              <a:cxnLst/>
              <a:rect l="l" t="t" r="r" b="b"/>
              <a:pathLst>
                <a:path w="73025" h="67944">
                  <a:moveTo>
                    <a:pt x="0" y="0"/>
                  </a:moveTo>
                  <a:lnTo>
                    <a:pt x="13004" y="33743"/>
                  </a:lnTo>
                  <a:lnTo>
                    <a:pt x="0" y="67500"/>
                  </a:lnTo>
                  <a:lnTo>
                    <a:pt x="72593" y="33743"/>
                  </a:lnTo>
                  <a:lnTo>
                    <a:pt x="0" y="0"/>
                  </a:lnTo>
                  <a:close/>
                </a:path>
              </a:pathLst>
            </a:custGeom>
            <a:solidFill>
              <a:srgbClr val="231F20"/>
            </a:solidFill>
          </p:spPr>
          <p:txBody>
            <a:bodyPr wrap="square" lIns="0" tIns="0" rIns="0" bIns="0" rtlCol="0"/>
            <a:lstStyle/>
            <a:p>
              <a:endParaRPr/>
            </a:p>
          </p:txBody>
        </p:sp>
      </p:grpSp>
      <p:graphicFrame>
        <p:nvGraphicFramePr>
          <p:cNvPr id="6" name="object 6"/>
          <p:cNvGraphicFramePr>
            <a:graphicFrameLocks noGrp="1"/>
          </p:cNvGraphicFramePr>
          <p:nvPr/>
        </p:nvGraphicFramePr>
        <p:xfrm>
          <a:off x="2563172" y="2438553"/>
          <a:ext cx="5429250" cy="470453"/>
        </p:xfrm>
        <a:graphic>
          <a:graphicData uri="http://schemas.openxmlformats.org/drawingml/2006/table">
            <a:tbl>
              <a:tblPr firstRow="1" bandRow="1">
                <a:tableStyleId>{2D5ABB26-0587-4C30-8999-92F81FD0307C}</a:tableStyleId>
              </a:tblPr>
              <a:tblGrid>
                <a:gridCol w="542925">
                  <a:extLst>
                    <a:ext uri="{9D8B030D-6E8A-4147-A177-3AD203B41FA5}">
                      <a16:colId xmlns:a16="http://schemas.microsoft.com/office/drawing/2014/main" val="20000"/>
                    </a:ext>
                  </a:extLst>
                </a:gridCol>
                <a:gridCol w="542925">
                  <a:extLst>
                    <a:ext uri="{9D8B030D-6E8A-4147-A177-3AD203B41FA5}">
                      <a16:colId xmlns:a16="http://schemas.microsoft.com/office/drawing/2014/main" val="20001"/>
                    </a:ext>
                  </a:extLst>
                </a:gridCol>
                <a:gridCol w="542925">
                  <a:extLst>
                    <a:ext uri="{9D8B030D-6E8A-4147-A177-3AD203B41FA5}">
                      <a16:colId xmlns:a16="http://schemas.microsoft.com/office/drawing/2014/main" val="20002"/>
                    </a:ext>
                  </a:extLst>
                </a:gridCol>
                <a:gridCol w="542925">
                  <a:extLst>
                    <a:ext uri="{9D8B030D-6E8A-4147-A177-3AD203B41FA5}">
                      <a16:colId xmlns:a16="http://schemas.microsoft.com/office/drawing/2014/main" val="20003"/>
                    </a:ext>
                  </a:extLst>
                </a:gridCol>
                <a:gridCol w="542925">
                  <a:extLst>
                    <a:ext uri="{9D8B030D-6E8A-4147-A177-3AD203B41FA5}">
                      <a16:colId xmlns:a16="http://schemas.microsoft.com/office/drawing/2014/main" val="20004"/>
                    </a:ext>
                  </a:extLst>
                </a:gridCol>
                <a:gridCol w="542925">
                  <a:extLst>
                    <a:ext uri="{9D8B030D-6E8A-4147-A177-3AD203B41FA5}">
                      <a16:colId xmlns:a16="http://schemas.microsoft.com/office/drawing/2014/main" val="20005"/>
                    </a:ext>
                  </a:extLst>
                </a:gridCol>
                <a:gridCol w="542925">
                  <a:extLst>
                    <a:ext uri="{9D8B030D-6E8A-4147-A177-3AD203B41FA5}">
                      <a16:colId xmlns:a16="http://schemas.microsoft.com/office/drawing/2014/main" val="20006"/>
                    </a:ext>
                  </a:extLst>
                </a:gridCol>
                <a:gridCol w="542925">
                  <a:extLst>
                    <a:ext uri="{9D8B030D-6E8A-4147-A177-3AD203B41FA5}">
                      <a16:colId xmlns:a16="http://schemas.microsoft.com/office/drawing/2014/main" val="20007"/>
                    </a:ext>
                  </a:extLst>
                </a:gridCol>
                <a:gridCol w="542925">
                  <a:extLst>
                    <a:ext uri="{9D8B030D-6E8A-4147-A177-3AD203B41FA5}">
                      <a16:colId xmlns:a16="http://schemas.microsoft.com/office/drawing/2014/main" val="20008"/>
                    </a:ext>
                  </a:extLst>
                </a:gridCol>
                <a:gridCol w="542925">
                  <a:extLst>
                    <a:ext uri="{9D8B030D-6E8A-4147-A177-3AD203B41FA5}">
                      <a16:colId xmlns:a16="http://schemas.microsoft.com/office/drawing/2014/main" val="20009"/>
                    </a:ext>
                  </a:extLst>
                </a:gridCol>
              </a:tblGrid>
              <a:tr h="470453">
                <a:tc>
                  <a:txBody>
                    <a:bodyPr/>
                    <a:lstStyle/>
                    <a:p>
                      <a:pPr algn="ctr">
                        <a:lnSpc>
                          <a:spcPct val="100000"/>
                        </a:lnSpc>
                        <a:spcBef>
                          <a:spcPts val="850"/>
                        </a:spcBef>
                      </a:pPr>
                      <a:r>
                        <a:rPr sz="1350" spc="-65" dirty="0">
                          <a:solidFill>
                            <a:srgbClr val="231F20"/>
                          </a:solidFill>
                          <a:latin typeface="Arial"/>
                          <a:cs typeface="Arial"/>
                        </a:rPr>
                        <a:t>T</a:t>
                      </a:r>
                      <a:r>
                        <a:rPr sz="1650" spc="-97" baseline="-12626" dirty="0">
                          <a:solidFill>
                            <a:srgbClr val="231F20"/>
                          </a:solidFill>
                          <a:latin typeface="Arial"/>
                          <a:cs typeface="Arial"/>
                        </a:rPr>
                        <a:t>1</a:t>
                      </a:r>
                      <a:endParaRPr sz="1650" baseline="-12626">
                        <a:latin typeface="Arial"/>
                        <a:cs typeface="Arial"/>
                      </a:endParaRPr>
                    </a:p>
                  </a:txBody>
                  <a:tcPr marL="0" marR="0" marT="10795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solidFill>
                      <a:srgbClr val="E6E7E8"/>
                    </a:solidFill>
                  </a:tcPr>
                </a:tc>
                <a:tc>
                  <a:txBody>
                    <a:bodyPr/>
                    <a:lstStyle/>
                    <a:p>
                      <a:pPr algn="ctr">
                        <a:lnSpc>
                          <a:spcPct val="100000"/>
                        </a:lnSpc>
                        <a:spcBef>
                          <a:spcPts val="850"/>
                        </a:spcBef>
                      </a:pPr>
                      <a:r>
                        <a:rPr sz="1350" spc="-65" dirty="0">
                          <a:solidFill>
                            <a:srgbClr val="231F20"/>
                          </a:solidFill>
                          <a:latin typeface="Arial"/>
                          <a:cs typeface="Arial"/>
                        </a:rPr>
                        <a:t>T</a:t>
                      </a:r>
                      <a:r>
                        <a:rPr sz="1650" spc="-97" baseline="-12626" dirty="0">
                          <a:solidFill>
                            <a:srgbClr val="231F20"/>
                          </a:solidFill>
                          <a:latin typeface="Arial"/>
                          <a:cs typeface="Arial"/>
                        </a:rPr>
                        <a:t>2</a:t>
                      </a:r>
                      <a:endParaRPr sz="1650" baseline="-12626">
                        <a:latin typeface="Arial"/>
                        <a:cs typeface="Arial"/>
                      </a:endParaRPr>
                    </a:p>
                  </a:txBody>
                  <a:tcPr marL="0" marR="0" marT="10795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solidFill>
                      <a:srgbClr val="E6E7E8"/>
                    </a:solidFill>
                  </a:tcPr>
                </a:tc>
                <a:tc>
                  <a:txBody>
                    <a:bodyPr/>
                    <a:lstStyle/>
                    <a:p>
                      <a:pPr algn="ctr">
                        <a:lnSpc>
                          <a:spcPct val="100000"/>
                        </a:lnSpc>
                        <a:spcBef>
                          <a:spcPts val="850"/>
                        </a:spcBef>
                      </a:pPr>
                      <a:r>
                        <a:rPr sz="1350" spc="-65" dirty="0">
                          <a:solidFill>
                            <a:srgbClr val="231F20"/>
                          </a:solidFill>
                          <a:latin typeface="Arial"/>
                          <a:cs typeface="Arial"/>
                        </a:rPr>
                        <a:t>T</a:t>
                      </a:r>
                      <a:r>
                        <a:rPr sz="1650" spc="-97" baseline="-12626" dirty="0">
                          <a:solidFill>
                            <a:srgbClr val="231F20"/>
                          </a:solidFill>
                          <a:latin typeface="Arial"/>
                          <a:cs typeface="Arial"/>
                        </a:rPr>
                        <a:t>3</a:t>
                      </a:r>
                      <a:endParaRPr sz="1650" baseline="-12626">
                        <a:latin typeface="Arial"/>
                        <a:cs typeface="Arial"/>
                      </a:endParaRPr>
                    </a:p>
                  </a:txBody>
                  <a:tcPr marL="0" marR="0" marT="10795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solidFill>
                      <a:srgbClr val="E6E7E8"/>
                    </a:solidFill>
                  </a:tcPr>
                </a:tc>
                <a:tc>
                  <a:txBody>
                    <a:bodyPr/>
                    <a:lstStyle/>
                    <a:p>
                      <a:pPr algn="ctr">
                        <a:lnSpc>
                          <a:spcPct val="100000"/>
                        </a:lnSpc>
                        <a:spcBef>
                          <a:spcPts val="850"/>
                        </a:spcBef>
                      </a:pPr>
                      <a:r>
                        <a:rPr sz="1350" spc="-65" dirty="0">
                          <a:solidFill>
                            <a:srgbClr val="231F20"/>
                          </a:solidFill>
                          <a:latin typeface="Arial"/>
                          <a:cs typeface="Arial"/>
                        </a:rPr>
                        <a:t>T</a:t>
                      </a:r>
                      <a:r>
                        <a:rPr sz="1650" spc="-97" baseline="-12626" dirty="0">
                          <a:solidFill>
                            <a:srgbClr val="231F20"/>
                          </a:solidFill>
                          <a:latin typeface="Arial"/>
                          <a:cs typeface="Arial"/>
                        </a:rPr>
                        <a:t>4</a:t>
                      </a:r>
                      <a:endParaRPr sz="1650" baseline="-12626">
                        <a:latin typeface="Arial"/>
                        <a:cs typeface="Arial"/>
                      </a:endParaRPr>
                    </a:p>
                  </a:txBody>
                  <a:tcPr marL="0" marR="0" marT="10795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solidFill>
                      <a:srgbClr val="E6E7E8"/>
                    </a:solidFill>
                  </a:tcPr>
                </a:tc>
                <a:tc>
                  <a:txBody>
                    <a:bodyPr/>
                    <a:lstStyle/>
                    <a:p>
                      <a:pPr algn="ctr">
                        <a:lnSpc>
                          <a:spcPct val="100000"/>
                        </a:lnSpc>
                        <a:spcBef>
                          <a:spcPts val="850"/>
                        </a:spcBef>
                      </a:pPr>
                      <a:r>
                        <a:rPr sz="1350" spc="-65" dirty="0">
                          <a:solidFill>
                            <a:srgbClr val="231F20"/>
                          </a:solidFill>
                          <a:latin typeface="Arial"/>
                          <a:cs typeface="Arial"/>
                        </a:rPr>
                        <a:t>T</a:t>
                      </a:r>
                      <a:r>
                        <a:rPr sz="1650" spc="-97" baseline="-12626" dirty="0">
                          <a:solidFill>
                            <a:srgbClr val="231F20"/>
                          </a:solidFill>
                          <a:latin typeface="Arial"/>
                          <a:cs typeface="Arial"/>
                        </a:rPr>
                        <a:t>1</a:t>
                      </a:r>
                      <a:endParaRPr sz="1650" baseline="-12626">
                        <a:latin typeface="Arial"/>
                        <a:cs typeface="Arial"/>
                      </a:endParaRPr>
                    </a:p>
                  </a:txBody>
                  <a:tcPr marL="0" marR="0" marT="10795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solidFill>
                      <a:srgbClr val="E6E7E8"/>
                    </a:solidFill>
                  </a:tcPr>
                </a:tc>
                <a:tc>
                  <a:txBody>
                    <a:bodyPr/>
                    <a:lstStyle/>
                    <a:p>
                      <a:pPr algn="ctr">
                        <a:lnSpc>
                          <a:spcPct val="100000"/>
                        </a:lnSpc>
                        <a:spcBef>
                          <a:spcPts val="850"/>
                        </a:spcBef>
                      </a:pPr>
                      <a:r>
                        <a:rPr sz="1350" spc="-65" dirty="0">
                          <a:solidFill>
                            <a:srgbClr val="231F20"/>
                          </a:solidFill>
                          <a:latin typeface="Arial"/>
                          <a:cs typeface="Arial"/>
                        </a:rPr>
                        <a:t>T</a:t>
                      </a:r>
                      <a:r>
                        <a:rPr sz="1650" spc="-97" baseline="-12626" dirty="0">
                          <a:solidFill>
                            <a:srgbClr val="231F20"/>
                          </a:solidFill>
                          <a:latin typeface="Arial"/>
                          <a:cs typeface="Arial"/>
                        </a:rPr>
                        <a:t>2</a:t>
                      </a:r>
                      <a:endParaRPr sz="1650" baseline="-12626">
                        <a:latin typeface="Arial"/>
                        <a:cs typeface="Arial"/>
                      </a:endParaRPr>
                    </a:p>
                  </a:txBody>
                  <a:tcPr marL="0" marR="0" marT="10795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solidFill>
                      <a:srgbClr val="E6E7E8"/>
                    </a:solidFill>
                  </a:tcPr>
                </a:tc>
                <a:tc>
                  <a:txBody>
                    <a:bodyPr/>
                    <a:lstStyle/>
                    <a:p>
                      <a:pPr algn="ctr">
                        <a:lnSpc>
                          <a:spcPct val="100000"/>
                        </a:lnSpc>
                        <a:spcBef>
                          <a:spcPts val="850"/>
                        </a:spcBef>
                      </a:pPr>
                      <a:r>
                        <a:rPr sz="1350" spc="-65" dirty="0">
                          <a:solidFill>
                            <a:srgbClr val="231F20"/>
                          </a:solidFill>
                          <a:latin typeface="Arial"/>
                          <a:cs typeface="Arial"/>
                        </a:rPr>
                        <a:t>T</a:t>
                      </a:r>
                      <a:r>
                        <a:rPr sz="1650" spc="-97" baseline="-12626" dirty="0">
                          <a:solidFill>
                            <a:srgbClr val="231F20"/>
                          </a:solidFill>
                          <a:latin typeface="Arial"/>
                          <a:cs typeface="Arial"/>
                        </a:rPr>
                        <a:t>3</a:t>
                      </a:r>
                      <a:endParaRPr sz="1650" baseline="-12626">
                        <a:latin typeface="Arial"/>
                        <a:cs typeface="Arial"/>
                      </a:endParaRPr>
                    </a:p>
                  </a:txBody>
                  <a:tcPr marL="0" marR="0" marT="10795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solidFill>
                      <a:srgbClr val="E6E7E8"/>
                    </a:solidFill>
                  </a:tcPr>
                </a:tc>
                <a:tc>
                  <a:txBody>
                    <a:bodyPr/>
                    <a:lstStyle/>
                    <a:p>
                      <a:pPr algn="ctr">
                        <a:lnSpc>
                          <a:spcPct val="100000"/>
                        </a:lnSpc>
                        <a:spcBef>
                          <a:spcPts val="850"/>
                        </a:spcBef>
                      </a:pPr>
                      <a:r>
                        <a:rPr sz="1350" spc="-65" dirty="0">
                          <a:solidFill>
                            <a:srgbClr val="231F20"/>
                          </a:solidFill>
                          <a:latin typeface="Arial"/>
                          <a:cs typeface="Arial"/>
                        </a:rPr>
                        <a:t>T</a:t>
                      </a:r>
                      <a:r>
                        <a:rPr sz="1650" spc="-97" baseline="-12626" dirty="0">
                          <a:solidFill>
                            <a:srgbClr val="231F20"/>
                          </a:solidFill>
                          <a:latin typeface="Arial"/>
                          <a:cs typeface="Arial"/>
                        </a:rPr>
                        <a:t>4</a:t>
                      </a:r>
                      <a:endParaRPr sz="1650" baseline="-12626">
                        <a:latin typeface="Arial"/>
                        <a:cs typeface="Arial"/>
                      </a:endParaRPr>
                    </a:p>
                  </a:txBody>
                  <a:tcPr marL="0" marR="0" marT="10795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solidFill>
                      <a:srgbClr val="E6E7E8"/>
                    </a:solidFill>
                  </a:tcPr>
                </a:tc>
                <a:tc>
                  <a:txBody>
                    <a:bodyPr/>
                    <a:lstStyle/>
                    <a:p>
                      <a:pPr algn="ctr">
                        <a:lnSpc>
                          <a:spcPct val="100000"/>
                        </a:lnSpc>
                        <a:spcBef>
                          <a:spcPts val="850"/>
                        </a:spcBef>
                      </a:pPr>
                      <a:r>
                        <a:rPr sz="1350" spc="-65" dirty="0">
                          <a:solidFill>
                            <a:srgbClr val="231F20"/>
                          </a:solidFill>
                          <a:latin typeface="Arial"/>
                          <a:cs typeface="Arial"/>
                        </a:rPr>
                        <a:t>T</a:t>
                      </a:r>
                      <a:r>
                        <a:rPr sz="1650" spc="-97" baseline="-12626" dirty="0">
                          <a:solidFill>
                            <a:srgbClr val="231F20"/>
                          </a:solidFill>
                          <a:latin typeface="Arial"/>
                          <a:cs typeface="Arial"/>
                        </a:rPr>
                        <a:t>1</a:t>
                      </a:r>
                      <a:endParaRPr sz="1650" baseline="-12626">
                        <a:latin typeface="Arial"/>
                        <a:cs typeface="Arial"/>
                      </a:endParaRPr>
                    </a:p>
                  </a:txBody>
                  <a:tcPr marL="0" marR="0" marT="10795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solidFill>
                      <a:srgbClr val="E6E7E8"/>
                    </a:solidFill>
                  </a:tcPr>
                </a:tc>
                <a:tc>
                  <a:txBody>
                    <a:bodyPr/>
                    <a:lstStyle/>
                    <a:p>
                      <a:pPr marL="152400">
                        <a:lnSpc>
                          <a:spcPct val="100000"/>
                        </a:lnSpc>
                        <a:spcBef>
                          <a:spcPts val="150"/>
                        </a:spcBef>
                      </a:pPr>
                      <a:r>
                        <a:rPr sz="2050" dirty="0">
                          <a:solidFill>
                            <a:srgbClr val="231F20"/>
                          </a:solidFill>
                          <a:latin typeface="Arial"/>
                          <a:cs typeface="Arial"/>
                        </a:rPr>
                        <a:t>…</a:t>
                      </a:r>
                      <a:endParaRPr sz="2050">
                        <a:latin typeface="Arial"/>
                        <a:cs typeface="Arial"/>
                      </a:endParaRPr>
                    </a:p>
                  </a:txBody>
                  <a:tcPr marL="0" marR="0" marT="1905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solidFill>
                      <a:srgbClr val="E6E7E8"/>
                    </a:solidFill>
                  </a:tcPr>
                </a:tc>
                <a:extLst>
                  <a:ext uri="{0D108BD9-81ED-4DB2-BD59-A6C34878D82A}">
                    <a16:rowId xmlns:a16="http://schemas.microsoft.com/office/drawing/2014/main" val="10000"/>
                  </a:ext>
                </a:extLst>
              </a:tr>
            </a:tbl>
          </a:graphicData>
        </a:graphic>
      </p:graphicFrame>
      <p:sp>
        <p:nvSpPr>
          <p:cNvPr id="7" name="object 7"/>
          <p:cNvSpPr txBox="1"/>
          <p:nvPr/>
        </p:nvSpPr>
        <p:spPr>
          <a:xfrm>
            <a:off x="535934" y="1196657"/>
            <a:ext cx="7173713" cy="3567643"/>
          </a:xfrm>
          <a:prstGeom prst="rect">
            <a:avLst/>
          </a:prstGeom>
        </p:spPr>
        <p:txBody>
          <a:bodyPr vert="horz" wrap="square" lIns="0" tIns="12700" rIns="0" bIns="0" rtlCol="0">
            <a:spAutoFit/>
          </a:bodyPr>
          <a:lstStyle/>
          <a:p>
            <a:pPr marL="508000" indent="-495300">
              <a:lnSpc>
                <a:spcPct val="100000"/>
              </a:lnSpc>
              <a:spcBef>
                <a:spcPts val="100"/>
              </a:spcBef>
              <a:buClr>
                <a:srgbClr val="993300"/>
              </a:buClr>
              <a:buSzPct val="88888"/>
              <a:buFont typeface="Arial"/>
              <a:buChar char="■"/>
              <a:tabLst>
                <a:tab pos="507365" algn="l"/>
                <a:tab pos="508000" algn="l"/>
              </a:tabLst>
            </a:pPr>
            <a:r>
              <a:rPr lang="en-GB" sz="1800" spc="-5" dirty="0">
                <a:latin typeface="Verdana"/>
                <a:cs typeface="Verdana"/>
              </a:rPr>
              <a:t>Multi-tasking </a:t>
            </a:r>
            <a:r>
              <a:rPr lang="en-GB" sz="1800" spc="-5" dirty="0" err="1">
                <a:latin typeface="Verdana"/>
                <a:cs typeface="Verdana"/>
              </a:rPr>
              <a:t>i</a:t>
            </a:r>
            <a:r>
              <a:rPr sz="1800" spc="-5" dirty="0">
                <a:latin typeface="Verdana"/>
                <a:cs typeface="Verdana"/>
              </a:rPr>
              <a:t>s</a:t>
            </a:r>
            <a:r>
              <a:rPr sz="1800" spc="15" dirty="0">
                <a:latin typeface="Verdana"/>
                <a:cs typeface="Verdana"/>
              </a:rPr>
              <a:t> </a:t>
            </a:r>
            <a:r>
              <a:rPr sz="1800" spc="-10" dirty="0">
                <a:latin typeface="Verdana"/>
                <a:cs typeface="Verdana"/>
              </a:rPr>
              <a:t>about </a:t>
            </a:r>
            <a:r>
              <a:rPr sz="1800" spc="-15" dirty="0">
                <a:solidFill>
                  <a:srgbClr val="FF0000"/>
                </a:solidFill>
                <a:latin typeface="Verdana"/>
                <a:cs typeface="Verdana"/>
              </a:rPr>
              <a:t>concurrency </a:t>
            </a:r>
            <a:r>
              <a:rPr sz="1800" spc="-10" dirty="0">
                <a:latin typeface="Verdana"/>
                <a:cs typeface="Verdana"/>
              </a:rPr>
              <a:t>and</a:t>
            </a:r>
            <a:r>
              <a:rPr sz="1800" spc="140" dirty="0">
                <a:latin typeface="Verdana"/>
                <a:cs typeface="Verdana"/>
              </a:rPr>
              <a:t> </a:t>
            </a:r>
            <a:r>
              <a:rPr sz="1800" dirty="0">
                <a:solidFill>
                  <a:srgbClr val="FF0000"/>
                </a:solidFill>
                <a:latin typeface="Verdana"/>
                <a:cs typeface="Verdana"/>
              </a:rPr>
              <a:t>parallelism</a:t>
            </a:r>
            <a:endParaRPr sz="1800" dirty="0">
              <a:latin typeface="Verdana"/>
              <a:cs typeface="Verdana"/>
            </a:endParaRPr>
          </a:p>
          <a:p>
            <a:pPr>
              <a:lnSpc>
                <a:spcPct val="100000"/>
              </a:lnSpc>
              <a:spcBef>
                <a:spcPts val="50"/>
              </a:spcBef>
              <a:buClr>
                <a:srgbClr val="993300"/>
              </a:buClr>
              <a:buFont typeface="Arial"/>
              <a:buChar char="■"/>
            </a:pPr>
            <a:endParaRPr sz="2950" dirty="0">
              <a:latin typeface="Verdana"/>
              <a:cs typeface="Verdana"/>
            </a:endParaRPr>
          </a:p>
          <a:p>
            <a:pPr marL="508000" indent="-495300">
              <a:lnSpc>
                <a:spcPct val="100000"/>
              </a:lnSpc>
              <a:spcBef>
                <a:spcPts val="5"/>
              </a:spcBef>
              <a:buClr>
                <a:srgbClr val="993300"/>
              </a:buClr>
              <a:buSzPct val="88888"/>
              <a:buFont typeface="Arial"/>
              <a:buChar char="■"/>
              <a:tabLst>
                <a:tab pos="507365" algn="l"/>
                <a:tab pos="508000" algn="l"/>
              </a:tabLst>
            </a:pPr>
            <a:r>
              <a:rPr sz="1800" b="1" spc="-5" dirty="0">
                <a:latin typeface="Arial"/>
                <a:cs typeface="Arial"/>
              </a:rPr>
              <a:t>Concurrent execution </a:t>
            </a:r>
            <a:r>
              <a:rPr sz="1800" b="1" dirty="0">
                <a:latin typeface="Arial"/>
                <a:cs typeface="Arial"/>
              </a:rPr>
              <a:t>on </a:t>
            </a:r>
            <a:r>
              <a:rPr sz="1800" b="1" spc="-5" dirty="0">
                <a:latin typeface="Arial"/>
                <a:cs typeface="Arial"/>
              </a:rPr>
              <a:t>single-core system:</a:t>
            </a:r>
            <a:endParaRPr sz="1800" dirty="0">
              <a:latin typeface="Arial"/>
              <a:cs typeface="Arial"/>
            </a:endParaRPr>
          </a:p>
          <a:p>
            <a:pPr>
              <a:lnSpc>
                <a:spcPct val="100000"/>
              </a:lnSpc>
              <a:spcBef>
                <a:spcPts val="20"/>
              </a:spcBef>
              <a:buClr>
                <a:srgbClr val="993300"/>
              </a:buClr>
              <a:buFont typeface="Arial"/>
              <a:buChar char="■"/>
            </a:pPr>
            <a:endParaRPr sz="2450" dirty="0">
              <a:latin typeface="Arial"/>
              <a:cs typeface="Arial"/>
            </a:endParaRPr>
          </a:p>
          <a:p>
            <a:pPr marL="1203960">
              <a:lnSpc>
                <a:spcPct val="100000"/>
              </a:lnSpc>
            </a:pPr>
            <a:r>
              <a:rPr sz="1200" spc="-35" dirty="0">
                <a:solidFill>
                  <a:srgbClr val="231F20"/>
                </a:solidFill>
                <a:latin typeface="Arial"/>
                <a:cs typeface="Arial"/>
              </a:rPr>
              <a:t>single</a:t>
            </a:r>
            <a:r>
              <a:rPr sz="1200" spc="-30" dirty="0">
                <a:solidFill>
                  <a:srgbClr val="231F20"/>
                </a:solidFill>
                <a:latin typeface="Arial"/>
                <a:cs typeface="Arial"/>
              </a:rPr>
              <a:t> </a:t>
            </a:r>
            <a:r>
              <a:rPr sz="1200" spc="-40" dirty="0">
                <a:solidFill>
                  <a:srgbClr val="231F20"/>
                </a:solidFill>
                <a:latin typeface="Arial"/>
                <a:cs typeface="Arial"/>
              </a:rPr>
              <a:t>core</a:t>
            </a:r>
            <a:endParaRPr sz="1200" dirty="0">
              <a:latin typeface="Arial"/>
              <a:cs typeface="Arial"/>
            </a:endParaRPr>
          </a:p>
          <a:p>
            <a:pPr>
              <a:lnSpc>
                <a:spcPct val="100000"/>
              </a:lnSpc>
              <a:spcBef>
                <a:spcPts val="20"/>
              </a:spcBef>
            </a:pPr>
            <a:endParaRPr sz="1350" dirty="0">
              <a:latin typeface="Arial"/>
              <a:cs typeface="Arial"/>
            </a:endParaRPr>
          </a:p>
          <a:p>
            <a:pPr marR="1184275" algn="r">
              <a:lnSpc>
                <a:spcPct val="100000"/>
              </a:lnSpc>
            </a:pPr>
            <a:r>
              <a:rPr sz="1200" spc="-40" dirty="0">
                <a:solidFill>
                  <a:srgbClr val="231F20"/>
                </a:solidFill>
                <a:latin typeface="Arial"/>
                <a:cs typeface="Arial"/>
              </a:rPr>
              <a:t>time</a:t>
            </a:r>
            <a:endParaRPr sz="1200" dirty="0">
              <a:latin typeface="Arial"/>
              <a:cs typeface="Arial"/>
            </a:endParaRPr>
          </a:p>
          <a:p>
            <a:pPr>
              <a:lnSpc>
                <a:spcPct val="100000"/>
              </a:lnSpc>
            </a:pPr>
            <a:endParaRPr sz="1400" dirty="0">
              <a:latin typeface="Arial"/>
              <a:cs typeface="Arial"/>
            </a:endParaRPr>
          </a:p>
          <a:p>
            <a:pPr>
              <a:lnSpc>
                <a:spcPct val="100000"/>
              </a:lnSpc>
            </a:pPr>
            <a:endParaRPr sz="1400" dirty="0">
              <a:latin typeface="Arial"/>
              <a:cs typeface="Arial"/>
            </a:endParaRPr>
          </a:p>
          <a:p>
            <a:pPr>
              <a:lnSpc>
                <a:spcPct val="100000"/>
              </a:lnSpc>
              <a:spcBef>
                <a:spcPts val="30"/>
              </a:spcBef>
            </a:pPr>
            <a:endParaRPr sz="1650" dirty="0">
              <a:latin typeface="Arial"/>
              <a:cs typeface="Arial"/>
            </a:endParaRPr>
          </a:p>
          <a:p>
            <a:pPr marL="508000" indent="-495300">
              <a:lnSpc>
                <a:spcPct val="100000"/>
              </a:lnSpc>
              <a:buClr>
                <a:srgbClr val="993300"/>
              </a:buClr>
              <a:buSzPct val="88888"/>
              <a:buFont typeface="Arial"/>
              <a:buChar char="■"/>
              <a:tabLst>
                <a:tab pos="507365" algn="l"/>
                <a:tab pos="508000" algn="l"/>
              </a:tabLst>
            </a:pPr>
            <a:r>
              <a:rPr sz="1800" b="1" spc="-5" dirty="0">
                <a:latin typeface="Arial"/>
                <a:cs typeface="Arial"/>
              </a:rPr>
              <a:t>Parallelism </a:t>
            </a:r>
            <a:r>
              <a:rPr sz="1800" b="1" dirty="0">
                <a:latin typeface="Arial"/>
                <a:cs typeface="Arial"/>
              </a:rPr>
              <a:t>on a </a:t>
            </a:r>
            <a:r>
              <a:rPr sz="1800" b="1" spc="-5" dirty="0">
                <a:latin typeface="Arial"/>
                <a:cs typeface="Arial"/>
              </a:rPr>
              <a:t>multi-core</a:t>
            </a:r>
            <a:r>
              <a:rPr sz="1800" b="1" spc="-25" dirty="0">
                <a:latin typeface="Arial"/>
                <a:cs typeface="Arial"/>
              </a:rPr>
              <a:t> </a:t>
            </a:r>
            <a:r>
              <a:rPr sz="1800" b="1" spc="-5" dirty="0">
                <a:latin typeface="Arial"/>
                <a:cs typeface="Arial"/>
              </a:rPr>
              <a:t>system:</a:t>
            </a:r>
            <a:endParaRPr sz="1800" dirty="0">
              <a:latin typeface="Arial"/>
              <a:cs typeface="Arial"/>
            </a:endParaRPr>
          </a:p>
          <a:p>
            <a:pPr>
              <a:lnSpc>
                <a:spcPct val="100000"/>
              </a:lnSpc>
            </a:pPr>
            <a:endParaRPr sz="1800" dirty="0">
              <a:latin typeface="Arial"/>
              <a:cs typeface="Arial"/>
            </a:endParaRPr>
          </a:p>
          <a:p>
            <a:pPr marR="1205230" algn="ctr">
              <a:lnSpc>
                <a:spcPct val="100000"/>
              </a:lnSpc>
              <a:spcBef>
                <a:spcPts val="1140"/>
              </a:spcBef>
            </a:pPr>
            <a:r>
              <a:rPr sz="1300" spc="-70" dirty="0">
                <a:solidFill>
                  <a:srgbClr val="231F20"/>
                </a:solidFill>
                <a:latin typeface="Arial"/>
                <a:cs typeface="Arial"/>
              </a:rPr>
              <a:t>core</a:t>
            </a:r>
            <a:r>
              <a:rPr sz="1300" spc="-45" dirty="0">
                <a:solidFill>
                  <a:srgbClr val="231F20"/>
                </a:solidFill>
                <a:latin typeface="Arial"/>
                <a:cs typeface="Arial"/>
              </a:rPr>
              <a:t> </a:t>
            </a:r>
            <a:r>
              <a:rPr sz="1300" spc="-75" dirty="0">
                <a:solidFill>
                  <a:srgbClr val="231F20"/>
                </a:solidFill>
                <a:latin typeface="Arial"/>
                <a:cs typeface="Arial"/>
              </a:rPr>
              <a:t>1</a:t>
            </a:r>
            <a:endParaRPr sz="1300" dirty="0">
              <a:latin typeface="Arial"/>
              <a:cs typeface="Arial"/>
            </a:endParaRPr>
          </a:p>
        </p:txBody>
      </p:sp>
      <p:graphicFrame>
        <p:nvGraphicFramePr>
          <p:cNvPr id="8" name="object 8"/>
          <p:cNvGraphicFramePr>
            <a:graphicFrameLocks noGrp="1"/>
          </p:cNvGraphicFramePr>
          <p:nvPr/>
        </p:nvGraphicFramePr>
        <p:xfrm>
          <a:off x="3243575" y="4330915"/>
          <a:ext cx="3390900" cy="504974"/>
        </p:xfrm>
        <a:graphic>
          <a:graphicData uri="http://schemas.openxmlformats.org/drawingml/2006/table">
            <a:tbl>
              <a:tblPr firstRow="1" bandRow="1">
                <a:tableStyleId>{2D5ABB26-0587-4C30-8999-92F81FD0307C}</a:tableStyleId>
              </a:tblPr>
              <a:tblGrid>
                <a:gridCol w="565150">
                  <a:extLst>
                    <a:ext uri="{9D8B030D-6E8A-4147-A177-3AD203B41FA5}">
                      <a16:colId xmlns:a16="http://schemas.microsoft.com/office/drawing/2014/main" val="20000"/>
                    </a:ext>
                  </a:extLst>
                </a:gridCol>
                <a:gridCol w="565150">
                  <a:extLst>
                    <a:ext uri="{9D8B030D-6E8A-4147-A177-3AD203B41FA5}">
                      <a16:colId xmlns:a16="http://schemas.microsoft.com/office/drawing/2014/main" val="20001"/>
                    </a:ext>
                  </a:extLst>
                </a:gridCol>
                <a:gridCol w="565150">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565150">
                  <a:extLst>
                    <a:ext uri="{9D8B030D-6E8A-4147-A177-3AD203B41FA5}">
                      <a16:colId xmlns:a16="http://schemas.microsoft.com/office/drawing/2014/main" val="20004"/>
                    </a:ext>
                  </a:extLst>
                </a:gridCol>
                <a:gridCol w="565150">
                  <a:extLst>
                    <a:ext uri="{9D8B030D-6E8A-4147-A177-3AD203B41FA5}">
                      <a16:colId xmlns:a16="http://schemas.microsoft.com/office/drawing/2014/main" val="20005"/>
                    </a:ext>
                  </a:extLst>
                </a:gridCol>
              </a:tblGrid>
              <a:tr h="504974">
                <a:tc>
                  <a:txBody>
                    <a:bodyPr/>
                    <a:lstStyle/>
                    <a:p>
                      <a:pPr algn="ctr">
                        <a:lnSpc>
                          <a:spcPct val="100000"/>
                        </a:lnSpc>
                        <a:spcBef>
                          <a:spcPts val="910"/>
                        </a:spcBef>
                      </a:pPr>
                      <a:r>
                        <a:rPr sz="1450" spc="-80" dirty="0">
                          <a:solidFill>
                            <a:srgbClr val="231F20"/>
                          </a:solidFill>
                          <a:latin typeface="Arial"/>
                          <a:cs typeface="Arial"/>
                        </a:rPr>
                        <a:t>T</a:t>
                      </a:r>
                      <a:r>
                        <a:rPr sz="1725" spc="-120" baseline="-14492" dirty="0">
                          <a:solidFill>
                            <a:srgbClr val="231F20"/>
                          </a:solidFill>
                          <a:latin typeface="Arial"/>
                          <a:cs typeface="Arial"/>
                        </a:rPr>
                        <a:t>1</a:t>
                      </a:r>
                      <a:endParaRPr sz="1725" baseline="-14492">
                        <a:latin typeface="Arial"/>
                        <a:cs typeface="Arial"/>
                      </a:endParaRPr>
                    </a:p>
                  </a:txBody>
                  <a:tcPr marL="0" marR="0" marT="11557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solidFill>
                      <a:srgbClr val="E6E7E8"/>
                    </a:solidFill>
                  </a:tcPr>
                </a:tc>
                <a:tc>
                  <a:txBody>
                    <a:bodyPr/>
                    <a:lstStyle/>
                    <a:p>
                      <a:pPr algn="ctr">
                        <a:lnSpc>
                          <a:spcPct val="100000"/>
                        </a:lnSpc>
                        <a:spcBef>
                          <a:spcPts val="910"/>
                        </a:spcBef>
                      </a:pPr>
                      <a:r>
                        <a:rPr sz="1450" spc="-80" dirty="0">
                          <a:solidFill>
                            <a:srgbClr val="231F20"/>
                          </a:solidFill>
                          <a:latin typeface="Arial"/>
                          <a:cs typeface="Arial"/>
                        </a:rPr>
                        <a:t>T</a:t>
                      </a:r>
                      <a:r>
                        <a:rPr sz="1725" spc="-120" baseline="-14492" dirty="0">
                          <a:solidFill>
                            <a:srgbClr val="231F20"/>
                          </a:solidFill>
                          <a:latin typeface="Arial"/>
                          <a:cs typeface="Arial"/>
                        </a:rPr>
                        <a:t>3</a:t>
                      </a:r>
                      <a:endParaRPr sz="1725" baseline="-14492" dirty="0">
                        <a:latin typeface="Arial"/>
                        <a:cs typeface="Arial"/>
                      </a:endParaRPr>
                    </a:p>
                  </a:txBody>
                  <a:tcPr marL="0" marR="0" marT="11557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solidFill>
                      <a:srgbClr val="E6E7E8"/>
                    </a:solidFill>
                  </a:tcPr>
                </a:tc>
                <a:tc>
                  <a:txBody>
                    <a:bodyPr/>
                    <a:lstStyle/>
                    <a:p>
                      <a:pPr algn="ctr">
                        <a:lnSpc>
                          <a:spcPct val="100000"/>
                        </a:lnSpc>
                        <a:spcBef>
                          <a:spcPts val="910"/>
                        </a:spcBef>
                      </a:pPr>
                      <a:r>
                        <a:rPr sz="1450" spc="-80" dirty="0">
                          <a:solidFill>
                            <a:srgbClr val="231F20"/>
                          </a:solidFill>
                          <a:latin typeface="Arial"/>
                          <a:cs typeface="Arial"/>
                        </a:rPr>
                        <a:t>T</a:t>
                      </a:r>
                      <a:r>
                        <a:rPr sz="1725" spc="-120" baseline="-14492" dirty="0">
                          <a:solidFill>
                            <a:srgbClr val="231F20"/>
                          </a:solidFill>
                          <a:latin typeface="Arial"/>
                          <a:cs typeface="Arial"/>
                        </a:rPr>
                        <a:t>1</a:t>
                      </a:r>
                      <a:endParaRPr sz="1725" baseline="-14492">
                        <a:latin typeface="Arial"/>
                        <a:cs typeface="Arial"/>
                      </a:endParaRPr>
                    </a:p>
                  </a:txBody>
                  <a:tcPr marL="0" marR="0" marT="11557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solidFill>
                      <a:srgbClr val="E6E7E8"/>
                    </a:solidFill>
                  </a:tcPr>
                </a:tc>
                <a:tc>
                  <a:txBody>
                    <a:bodyPr/>
                    <a:lstStyle/>
                    <a:p>
                      <a:pPr algn="ctr">
                        <a:lnSpc>
                          <a:spcPct val="100000"/>
                        </a:lnSpc>
                        <a:spcBef>
                          <a:spcPts val="910"/>
                        </a:spcBef>
                      </a:pPr>
                      <a:r>
                        <a:rPr sz="1450" spc="-80" dirty="0">
                          <a:solidFill>
                            <a:srgbClr val="231F20"/>
                          </a:solidFill>
                          <a:latin typeface="Arial"/>
                          <a:cs typeface="Arial"/>
                        </a:rPr>
                        <a:t>T</a:t>
                      </a:r>
                      <a:r>
                        <a:rPr sz="1725" spc="-120" baseline="-14492" dirty="0">
                          <a:solidFill>
                            <a:srgbClr val="231F20"/>
                          </a:solidFill>
                          <a:latin typeface="Arial"/>
                          <a:cs typeface="Arial"/>
                        </a:rPr>
                        <a:t>3</a:t>
                      </a:r>
                      <a:endParaRPr sz="1725" baseline="-14492">
                        <a:latin typeface="Arial"/>
                        <a:cs typeface="Arial"/>
                      </a:endParaRPr>
                    </a:p>
                  </a:txBody>
                  <a:tcPr marL="0" marR="0" marT="11557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solidFill>
                      <a:srgbClr val="E6E7E8"/>
                    </a:solidFill>
                  </a:tcPr>
                </a:tc>
                <a:tc>
                  <a:txBody>
                    <a:bodyPr/>
                    <a:lstStyle/>
                    <a:p>
                      <a:pPr algn="ctr">
                        <a:lnSpc>
                          <a:spcPct val="100000"/>
                        </a:lnSpc>
                        <a:spcBef>
                          <a:spcPts val="910"/>
                        </a:spcBef>
                      </a:pPr>
                      <a:r>
                        <a:rPr sz="1450" spc="-80" dirty="0">
                          <a:solidFill>
                            <a:srgbClr val="231F20"/>
                          </a:solidFill>
                          <a:latin typeface="Arial"/>
                          <a:cs typeface="Arial"/>
                        </a:rPr>
                        <a:t>T</a:t>
                      </a:r>
                      <a:r>
                        <a:rPr sz="1725" spc="-120" baseline="-14492" dirty="0">
                          <a:solidFill>
                            <a:srgbClr val="231F20"/>
                          </a:solidFill>
                          <a:latin typeface="Arial"/>
                          <a:cs typeface="Arial"/>
                        </a:rPr>
                        <a:t>1</a:t>
                      </a:r>
                      <a:endParaRPr sz="1725" baseline="-14492">
                        <a:latin typeface="Arial"/>
                        <a:cs typeface="Arial"/>
                      </a:endParaRPr>
                    </a:p>
                  </a:txBody>
                  <a:tcPr marL="0" marR="0" marT="11557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solidFill>
                      <a:srgbClr val="E6E7E8"/>
                    </a:solidFill>
                  </a:tcPr>
                </a:tc>
                <a:tc>
                  <a:txBody>
                    <a:bodyPr/>
                    <a:lstStyle/>
                    <a:p>
                      <a:pPr marL="158750">
                        <a:lnSpc>
                          <a:spcPct val="100000"/>
                        </a:lnSpc>
                        <a:spcBef>
                          <a:spcPts val="150"/>
                        </a:spcBef>
                      </a:pPr>
                      <a:r>
                        <a:rPr sz="2200" dirty="0">
                          <a:solidFill>
                            <a:srgbClr val="231F20"/>
                          </a:solidFill>
                          <a:latin typeface="Arial"/>
                          <a:cs typeface="Arial"/>
                        </a:rPr>
                        <a:t>…</a:t>
                      </a:r>
                      <a:endParaRPr sz="2200" dirty="0">
                        <a:latin typeface="Arial"/>
                        <a:cs typeface="Arial"/>
                      </a:endParaRPr>
                    </a:p>
                  </a:txBody>
                  <a:tcPr marL="0" marR="0" marT="1905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solidFill>
                      <a:srgbClr val="E6E7E8"/>
                    </a:solidFill>
                  </a:tcPr>
                </a:tc>
                <a:extLst>
                  <a:ext uri="{0D108BD9-81ED-4DB2-BD59-A6C34878D82A}">
                    <a16:rowId xmlns:a16="http://schemas.microsoft.com/office/drawing/2014/main" val="10000"/>
                  </a:ext>
                </a:extLst>
              </a:tr>
            </a:tbl>
          </a:graphicData>
        </a:graphic>
      </p:graphicFrame>
      <p:graphicFrame>
        <p:nvGraphicFramePr>
          <p:cNvPr id="9" name="object 9"/>
          <p:cNvGraphicFramePr>
            <a:graphicFrameLocks noGrp="1"/>
          </p:cNvGraphicFramePr>
          <p:nvPr/>
        </p:nvGraphicFramePr>
        <p:xfrm>
          <a:off x="3243575" y="5060272"/>
          <a:ext cx="3390900" cy="504974"/>
        </p:xfrm>
        <a:graphic>
          <a:graphicData uri="http://schemas.openxmlformats.org/drawingml/2006/table">
            <a:tbl>
              <a:tblPr firstRow="1" bandRow="1">
                <a:tableStyleId>{2D5ABB26-0587-4C30-8999-92F81FD0307C}</a:tableStyleId>
              </a:tblPr>
              <a:tblGrid>
                <a:gridCol w="565150">
                  <a:extLst>
                    <a:ext uri="{9D8B030D-6E8A-4147-A177-3AD203B41FA5}">
                      <a16:colId xmlns:a16="http://schemas.microsoft.com/office/drawing/2014/main" val="20000"/>
                    </a:ext>
                  </a:extLst>
                </a:gridCol>
                <a:gridCol w="565150">
                  <a:extLst>
                    <a:ext uri="{9D8B030D-6E8A-4147-A177-3AD203B41FA5}">
                      <a16:colId xmlns:a16="http://schemas.microsoft.com/office/drawing/2014/main" val="20001"/>
                    </a:ext>
                  </a:extLst>
                </a:gridCol>
                <a:gridCol w="565150">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565150">
                  <a:extLst>
                    <a:ext uri="{9D8B030D-6E8A-4147-A177-3AD203B41FA5}">
                      <a16:colId xmlns:a16="http://schemas.microsoft.com/office/drawing/2014/main" val="20004"/>
                    </a:ext>
                  </a:extLst>
                </a:gridCol>
                <a:gridCol w="565150">
                  <a:extLst>
                    <a:ext uri="{9D8B030D-6E8A-4147-A177-3AD203B41FA5}">
                      <a16:colId xmlns:a16="http://schemas.microsoft.com/office/drawing/2014/main" val="20005"/>
                    </a:ext>
                  </a:extLst>
                </a:gridCol>
              </a:tblGrid>
              <a:tr h="504974">
                <a:tc>
                  <a:txBody>
                    <a:bodyPr/>
                    <a:lstStyle/>
                    <a:p>
                      <a:pPr algn="ctr">
                        <a:lnSpc>
                          <a:spcPct val="100000"/>
                        </a:lnSpc>
                        <a:spcBef>
                          <a:spcPts val="910"/>
                        </a:spcBef>
                      </a:pPr>
                      <a:r>
                        <a:rPr sz="1450" spc="-80" dirty="0">
                          <a:solidFill>
                            <a:srgbClr val="231F20"/>
                          </a:solidFill>
                          <a:latin typeface="Arial"/>
                          <a:cs typeface="Arial"/>
                        </a:rPr>
                        <a:t>T</a:t>
                      </a:r>
                      <a:r>
                        <a:rPr sz="1725" spc="-120" baseline="-14492" dirty="0">
                          <a:solidFill>
                            <a:srgbClr val="231F20"/>
                          </a:solidFill>
                          <a:latin typeface="Arial"/>
                          <a:cs typeface="Arial"/>
                        </a:rPr>
                        <a:t>2</a:t>
                      </a:r>
                      <a:endParaRPr sz="1725" baseline="-14492">
                        <a:latin typeface="Arial"/>
                        <a:cs typeface="Arial"/>
                      </a:endParaRPr>
                    </a:p>
                  </a:txBody>
                  <a:tcPr marL="0" marR="0" marT="11557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solidFill>
                      <a:srgbClr val="E6E7E8"/>
                    </a:solidFill>
                  </a:tcPr>
                </a:tc>
                <a:tc>
                  <a:txBody>
                    <a:bodyPr/>
                    <a:lstStyle/>
                    <a:p>
                      <a:pPr algn="ctr">
                        <a:lnSpc>
                          <a:spcPct val="100000"/>
                        </a:lnSpc>
                        <a:spcBef>
                          <a:spcPts val="910"/>
                        </a:spcBef>
                      </a:pPr>
                      <a:r>
                        <a:rPr sz="1450" spc="-80" dirty="0">
                          <a:solidFill>
                            <a:srgbClr val="231F20"/>
                          </a:solidFill>
                          <a:latin typeface="Arial"/>
                          <a:cs typeface="Arial"/>
                        </a:rPr>
                        <a:t>T</a:t>
                      </a:r>
                      <a:r>
                        <a:rPr sz="1725" spc="-120" baseline="-14492" dirty="0">
                          <a:solidFill>
                            <a:srgbClr val="231F20"/>
                          </a:solidFill>
                          <a:latin typeface="Arial"/>
                          <a:cs typeface="Arial"/>
                        </a:rPr>
                        <a:t>4</a:t>
                      </a:r>
                      <a:endParaRPr sz="1725" baseline="-14492">
                        <a:latin typeface="Arial"/>
                        <a:cs typeface="Arial"/>
                      </a:endParaRPr>
                    </a:p>
                  </a:txBody>
                  <a:tcPr marL="0" marR="0" marT="11557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solidFill>
                      <a:srgbClr val="E6E7E8"/>
                    </a:solidFill>
                  </a:tcPr>
                </a:tc>
                <a:tc>
                  <a:txBody>
                    <a:bodyPr/>
                    <a:lstStyle/>
                    <a:p>
                      <a:pPr algn="ctr">
                        <a:lnSpc>
                          <a:spcPct val="100000"/>
                        </a:lnSpc>
                        <a:spcBef>
                          <a:spcPts val="910"/>
                        </a:spcBef>
                      </a:pPr>
                      <a:r>
                        <a:rPr sz="1450" spc="-80" dirty="0">
                          <a:solidFill>
                            <a:srgbClr val="231F20"/>
                          </a:solidFill>
                          <a:latin typeface="Arial"/>
                          <a:cs typeface="Arial"/>
                        </a:rPr>
                        <a:t>T</a:t>
                      </a:r>
                      <a:r>
                        <a:rPr sz="1725" spc="-120" baseline="-14492" dirty="0">
                          <a:solidFill>
                            <a:srgbClr val="231F20"/>
                          </a:solidFill>
                          <a:latin typeface="Arial"/>
                          <a:cs typeface="Arial"/>
                        </a:rPr>
                        <a:t>2</a:t>
                      </a:r>
                      <a:endParaRPr sz="1725" baseline="-14492" dirty="0">
                        <a:latin typeface="Arial"/>
                        <a:cs typeface="Arial"/>
                      </a:endParaRPr>
                    </a:p>
                  </a:txBody>
                  <a:tcPr marL="0" marR="0" marT="11557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solidFill>
                      <a:srgbClr val="E6E7E8"/>
                    </a:solidFill>
                  </a:tcPr>
                </a:tc>
                <a:tc>
                  <a:txBody>
                    <a:bodyPr/>
                    <a:lstStyle/>
                    <a:p>
                      <a:pPr algn="ctr">
                        <a:lnSpc>
                          <a:spcPct val="100000"/>
                        </a:lnSpc>
                        <a:spcBef>
                          <a:spcPts val="910"/>
                        </a:spcBef>
                      </a:pPr>
                      <a:r>
                        <a:rPr sz="1450" spc="-80" dirty="0">
                          <a:solidFill>
                            <a:srgbClr val="231F20"/>
                          </a:solidFill>
                          <a:latin typeface="Arial"/>
                          <a:cs typeface="Arial"/>
                        </a:rPr>
                        <a:t>T</a:t>
                      </a:r>
                      <a:r>
                        <a:rPr sz="1725" spc="-120" baseline="-14492" dirty="0">
                          <a:solidFill>
                            <a:srgbClr val="231F20"/>
                          </a:solidFill>
                          <a:latin typeface="Arial"/>
                          <a:cs typeface="Arial"/>
                        </a:rPr>
                        <a:t>4</a:t>
                      </a:r>
                      <a:endParaRPr sz="1725" baseline="-14492">
                        <a:latin typeface="Arial"/>
                        <a:cs typeface="Arial"/>
                      </a:endParaRPr>
                    </a:p>
                  </a:txBody>
                  <a:tcPr marL="0" marR="0" marT="11557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solidFill>
                      <a:srgbClr val="E6E7E8"/>
                    </a:solidFill>
                  </a:tcPr>
                </a:tc>
                <a:tc>
                  <a:txBody>
                    <a:bodyPr/>
                    <a:lstStyle/>
                    <a:p>
                      <a:pPr algn="ctr">
                        <a:lnSpc>
                          <a:spcPct val="100000"/>
                        </a:lnSpc>
                        <a:spcBef>
                          <a:spcPts val="910"/>
                        </a:spcBef>
                      </a:pPr>
                      <a:r>
                        <a:rPr sz="1450" spc="-80" dirty="0">
                          <a:solidFill>
                            <a:srgbClr val="231F20"/>
                          </a:solidFill>
                          <a:latin typeface="Arial"/>
                          <a:cs typeface="Arial"/>
                        </a:rPr>
                        <a:t>T</a:t>
                      </a:r>
                      <a:r>
                        <a:rPr sz="1725" spc="-120" baseline="-14492" dirty="0">
                          <a:solidFill>
                            <a:srgbClr val="231F20"/>
                          </a:solidFill>
                          <a:latin typeface="Arial"/>
                          <a:cs typeface="Arial"/>
                        </a:rPr>
                        <a:t>2</a:t>
                      </a:r>
                      <a:endParaRPr sz="1725" baseline="-14492">
                        <a:latin typeface="Arial"/>
                        <a:cs typeface="Arial"/>
                      </a:endParaRPr>
                    </a:p>
                  </a:txBody>
                  <a:tcPr marL="0" marR="0" marT="11557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solidFill>
                      <a:srgbClr val="E6E7E8"/>
                    </a:solidFill>
                  </a:tcPr>
                </a:tc>
                <a:tc>
                  <a:txBody>
                    <a:bodyPr/>
                    <a:lstStyle/>
                    <a:p>
                      <a:pPr marL="158750">
                        <a:lnSpc>
                          <a:spcPct val="100000"/>
                        </a:lnSpc>
                        <a:spcBef>
                          <a:spcPts val="155"/>
                        </a:spcBef>
                      </a:pPr>
                      <a:r>
                        <a:rPr sz="2200" dirty="0">
                          <a:solidFill>
                            <a:srgbClr val="231F20"/>
                          </a:solidFill>
                          <a:latin typeface="Arial"/>
                          <a:cs typeface="Arial"/>
                        </a:rPr>
                        <a:t>…</a:t>
                      </a:r>
                      <a:endParaRPr sz="2200" dirty="0">
                        <a:latin typeface="Arial"/>
                        <a:cs typeface="Arial"/>
                      </a:endParaRPr>
                    </a:p>
                  </a:txBody>
                  <a:tcPr marL="0" marR="0" marT="19685"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solidFill>
                      <a:srgbClr val="E6E7E8"/>
                    </a:solidFill>
                  </a:tcPr>
                </a:tc>
                <a:extLst>
                  <a:ext uri="{0D108BD9-81ED-4DB2-BD59-A6C34878D82A}">
                    <a16:rowId xmlns:a16="http://schemas.microsoft.com/office/drawing/2014/main" val="10000"/>
                  </a:ext>
                </a:extLst>
              </a:tr>
            </a:tbl>
          </a:graphicData>
        </a:graphic>
      </p:graphicFrame>
      <p:sp>
        <p:nvSpPr>
          <p:cNvPr id="10" name="object 10"/>
          <p:cNvSpPr txBox="1"/>
          <p:nvPr/>
        </p:nvSpPr>
        <p:spPr>
          <a:xfrm>
            <a:off x="2679698" y="5195636"/>
            <a:ext cx="437515" cy="227965"/>
          </a:xfrm>
          <a:prstGeom prst="rect">
            <a:avLst/>
          </a:prstGeom>
        </p:spPr>
        <p:txBody>
          <a:bodyPr vert="horz" wrap="square" lIns="0" tIns="15875" rIns="0" bIns="0" rtlCol="0">
            <a:spAutoFit/>
          </a:bodyPr>
          <a:lstStyle/>
          <a:p>
            <a:pPr marL="12700">
              <a:lnSpc>
                <a:spcPct val="100000"/>
              </a:lnSpc>
              <a:spcBef>
                <a:spcPts val="125"/>
              </a:spcBef>
            </a:pPr>
            <a:r>
              <a:rPr sz="1300" spc="-70" dirty="0">
                <a:solidFill>
                  <a:srgbClr val="231F20"/>
                </a:solidFill>
                <a:latin typeface="Arial"/>
                <a:cs typeface="Arial"/>
              </a:rPr>
              <a:t>core</a:t>
            </a:r>
            <a:r>
              <a:rPr sz="1300" spc="-105" dirty="0">
                <a:solidFill>
                  <a:srgbClr val="231F20"/>
                </a:solidFill>
                <a:latin typeface="Arial"/>
                <a:cs typeface="Arial"/>
              </a:rPr>
              <a:t> </a:t>
            </a:r>
            <a:r>
              <a:rPr sz="1300" spc="-75" dirty="0">
                <a:solidFill>
                  <a:srgbClr val="231F20"/>
                </a:solidFill>
                <a:latin typeface="Arial"/>
                <a:cs typeface="Arial"/>
              </a:rPr>
              <a:t>2</a:t>
            </a:r>
            <a:endParaRPr sz="1300" dirty="0">
              <a:latin typeface="Arial"/>
              <a:cs typeface="Arial"/>
            </a:endParaRPr>
          </a:p>
        </p:txBody>
      </p:sp>
      <p:sp>
        <p:nvSpPr>
          <p:cNvPr id="11" name="object 11"/>
          <p:cNvSpPr txBox="1"/>
          <p:nvPr/>
        </p:nvSpPr>
        <p:spPr>
          <a:xfrm>
            <a:off x="4790413" y="5607401"/>
            <a:ext cx="305435" cy="227965"/>
          </a:xfrm>
          <a:prstGeom prst="rect">
            <a:avLst/>
          </a:prstGeom>
        </p:spPr>
        <p:txBody>
          <a:bodyPr vert="horz" wrap="square" lIns="0" tIns="15875" rIns="0" bIns="0" rtlCol="0">
            <a:spAutoFit/>
          </a:bodyPr>
          <a:lstStyle/>
          <a:p>
            <a:pPr marL="12700">
              <a:lnSpc>
                <a:spcPct val="100000"/>
              </a:lnSpc>
              <a:spcBef>
                <a:spcPts val="125"/>
              </a:spcBef>
            </a:pPr>
            <a:r>
              <a:rPr sz="1300" spc="-65" dirty="0">
                <a:solidFill>
                  <a:srgbClr val="231F20"/>
                </a:solidFill>
                <a:latin typeface="Arial"/>
                <a:cs typeface="Arial"/>
              </a:rPr>
              <a:t>time</a:t>
            </a:r>
            <a:endParaRPr sz="1300">
              <a:latin typeface="Arial"/>
              <a:cs typeface="Arial"/>
            </a:endParaRPr>
          </a:p>
        </p:txBody>
      </p:sp>
      <p:grpSp>
        <p:nvGrpSpPr>
          <p:cNvPr id="12" name="object 12"/>
          <p:cNvGrpSpPr/>
          <p:nvPr/>
        </p:nvGrpSpPr>
        <p:grpSpPr>
          <a:xfrm>
            <a:off x="3530531" y="5820342"/>
            <a:ext cx="2825115" cy="73025"/>
            <a:chOff x="3530531" y="5820342"/>
            <a:chExt cx="2825115" cy="73025"/>
          </a:xfrm>
        </p:grpSpPr>
        <p:sp>
          <p:nvSpPr>
            <p:cNvPr id="13" name="object 13"/>
            <p:cNvSpPr/>
            <p:nvPr/>
          </p:nvSpPr>
          <p:spPr>
            <a:xfrm>
              <a:off x="3530531" y="5856572"/>
              <a:ext cx="2781300" cy="0"/>
            </a:xfrm>
            <a:custGeom>
              <a:avLst/>
              <a:gdLst/>
              <a:ahLst/>
              <a:cxnLst/>
              <a:rect l="l" t="t" r="r" b="b"/>
              <a:pathLst>
                <a:path w="2781300">
                  <a:moveTo>
                    <a:pt x="2780859" y="0"/>
                  </a:moveTo>
                  <a:lnTo>
                    <a:pt x="0" y="0"/>
                  </a:lnTo>
                </a:path>
              </a:pathLst>
            </a:custGeom>
            <a:ln w="18698">
              <a:solidFill>
                <a:srgbClr val="231F20"/>
              </a:solidFill>
            </a:ln>
          </p:spPr>
          <p:txBody>
            <a:bodyPr wrap="square" lIns="0" tIns="0" rIns="0" bIns="0" rtlCol="0"/>
            <a:lstStyle/>
            <a:p>
              <a:endParaRPr/>
            </a:p>
          </p:txBody>
        </p:sp>
        <p:sp>
          <p:nvSpPr>
            <p:cNvPr id="14" name="object 14"/>
            <p:cNvSpPr/>
            <p:nvPr/>
          </p:nvSpPr>
          <p:spPr>
            <a:xfrm>
              <a:off x="6279959" y="5820342"/>
              <a:ext cx="75565" cy="73025"/>
            </a:xfrm>
            <a:custGeom>
              <a:avLst/>
              <a:gdLst/>
              <a:ahLst/>
              <a:cxnLst/>
              <a:rect l="l" t="t" r="r" b="b"/>
              <a:pathLst>
                <a:path w="75564" h="73025">
                  <a:moveTo>
                    <a:pt x="0" y="0"/>
                  </a:moveTo>
                  <a:lnTo>
                    <a:pt x="13538" y="36229"/>
                  </a:lnTo>
                  <a:lnTo>
                    <a:pt x="0" y="72457"/>
                  </a:lnTo>
                  <a:lnTo>
                    <a:pt x="75539" y="36229"/>
                  </a:lnTo>
                  <a:lnTo>
                    <a:pt x="0" y="0"/>
                  </a:lnTo>
                  <a:close/>
                </a:path>
              </a:pathLst>
            </a:custGeom>
            <a:solidFill>
              <a:srgbClr val="231F20"/>
            </a:solidFill>
          </p:spPr>
          <p:txBody>
            <a:bodyPr wrap="square" lIns="0" tIns="0" rIns="0" bIns="0" rtlCol="0"/>
            <a:lstStyle/>
            <a:p>
              <a:endParaRPr/>
            </a:p>
          </p:txBody>
        </p:sp>
      </p:grpSp>
      <p:sp>
        <p:nvSpPr>
          <p:cNvPr id="15" name="object 10">
            <a:extLst>
              <a:ext uri="{FF2B5EF4-FFF2-40B4-BE49-F238E27FC236}">
                <a16:creationId xmlns:a16="http://schemas.microsoft.com/office/drawing/2014/main" id="{8EDA7B82-6D6A-4405-AF50-2965D540734C}"/>
              </a:ext>
            </a:extLst>
          </p:cNvPr>
          <p:cNvSpPr txBox="1"/>
          <p:nvPr/>
        </p:nvSpPr>
        <p:spPr>
          <a:xfrm>
            <a:off x="2679697" y="4499556"/>
            <a:ext cx="437515" cy="216085"/>
          </a:xfrm>
          <a:prstGeom prst="rect">
            <a:avLst/>
          </a:prstGeom>
        </p:spPr>
        <p:txBody>
          <a:bodyPr vert="horz" wrap="square" lIns="0" tIns="15875" rIns="0" bIns="0" rtlCol="0">
            <a:spAutoFit/>
          </a:bodyPr>
          <a:lstStyle/>
          <a:p>
            <a:pPr marL="12700">
              <a:lnSpc>
                <a:spcPct val="100000"/>
              </a:lnSpc>
              <a:spcBef>
                <a:spcPts val="125"/>
              </a:spcBef>
            </a:pPr>
            <a:r>
              <a:rPr sz="1300" spc="-70" dirty="0">
                <a:solidFill>
                  <a:srgbClr val="231F20"/>
                </a:solidFill>
                <a:latin typeface="Arial"/>
                <a:cs typeface="Arial"/>
              </a:rPr>
              <a:t>core</a:t>
            </a:r>
            <a:r>
              <a:rPr sz="1300" spc="-105" dirty="0">
                <a:solidFill>
                  <a:srgbClr val="231F20"/>
                </a:solidFill>
                <a:latin typeface="Arial"/>
                <a:cs typeface="Arial"/>
              </a:rPr>
              <a:t> </a:t>
            </a:r>
            <a:r>
              <a:rPr lang="en-GB" sz="1300" spc="-75" dirty="0">
                <a:solidFill>
                  <a:srgbClr val="231F20"/>
                </a:solidFill>
                <a:latin typeface="Arial"/>
                <a:cs typeface="Arial"/>
              </a:rPr>
              <a:t>1</a:t>
            </a:r>
            <a:endParaRPr sz="1300"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674175" y="6516897"/>
            <a:ext cx="161290" cy="196215"/>
          </a:xfrm>
          <a:prstGeom prst="rect">
            <a:avLst/>
          </a:prstGeom>
        </p:spPr>
        <p:txBody>
          <a:bodyPr vert="horz" wrap="square" lIns="0" tIns="0" rIns="0" bIns="0" rtlCol="0">
            <a:spAutoFit/>
          </a:bodyPr>
          <a:lstStyle/>
          <a:p>
            <a:pPr marL="38100">
              <a:lnSpc>
                <a:spcPts val="1425"/>
              </a:lnSpc>
            </a:pPr>
            <a:fld id="{81D60167-4931-47E6-BA6A-407CBD079E47}" type="slidenum">
              <a:rPr sz="1200" dirty="0">
                <a:solidFill>
                  <a:srgbClr val="898989"/>
                </a:solidFill>
                <a:latin typeface="Arial"/>
                <a:cs typeface="Arial"/>
              </a:rPr>
              <a:t>8</a:t>
            </a:fld>
            <a:endParaRPr sz="1200">
              <a:latin typeface="Arial"/>
              <a:cs typeface="Arial"/>
            </a:endParaRPr>
          </a:p>
        </p:txBody>
      </p:sp>
      <p:sp>
        <p:nvSpPr>
          <p:cNvPr id="2" name="object 2"/>
          <p:cNvSpPr txBox="1">
            <a:spLocks noGrp="1"/>
          </p:cNvSpPr>
          <p:nvPr>
            <p:ph type="title"/>
          </p:nvPr>
        </p:nvSpPr>
        <p:spPr>
          <a:xfrm>
            <a:off x="3623462" y="411187"/>
            <a:ext cx="2173714" cy="551433"/>
          </a:xfrm>
          <a:prstGeom prst="rect">
            <a:avLst/>
          </a:prstGeom>
        </p:spPr>
        <p:txBody>
          <a:bodyPr vert="horz" wrap="square" lIns="0" tIns="12700" rIns="0" bIns="0" rtlCol="0">
            <a:spAutoFit/>
          </a:bodyPr>
          <a:lstStyle/>
          <a:p>
            <a:pPr marL="12700">
              <a:lnSpc>
                <a:spcPct val="100000"/>
              </a:lnSpc>
              <a:spcBef>
                <a:spcPts val="100"/>
              </a:spcBef>
            </a:pPr>
            <a:r>
              <a:rPr sz="3500" b="1" spc="5" dirty="0"/>
              <a:t>Motivation</a:t>
            </a:r>
          </a:p>
        </p:txBody>
      </p:sp>
      <p:sp>
        <p:nvSpPr>
          <p:cNvPr id="3" name="object 3"/>
          <p:cNvSpPr txBox="1"/>
          <p:nvPr/>
        </p:nvSpPr>
        <p:spPr>
          <a:xfrm>
            <a:off x="333673" y="1431315"/>
            <a:ext cx="8091805" cy="3787140"/>
          </a:xfrm>
          <a:prstGeom prst="rect">
            <a:avLst/>
          </a:prstGeom>
        </p:spPr>
        <p:txBody>
          <a:bodyPr vert="horz" wrap="square" lIns="0" tIns="91440" rIns="0" bIns="0" rtlCol="0">
            <a:spAutoFit/>
          </a:bodyPr>
          <a:lstStyle/>
          <a:p>
            <a:pPr marL="355600" indent="-342900">
              <a:lnSpc>
                <a:spcPct val="100000"/>
              </a:lnSpc>
              <a:spcBef>
                <a:spcPts val="720"/>
              </a:spcBef>
              <a:buChar char="•"/>
              <a:tabLst>
                <a:tab pos="354965" algn="l"/>
                <a:tab pos="355600" algn="l"/>
              </a:tabLst>
            </a:pPr>
            <a:r>
              <a:rPr sz="2400" spc="-20" dirty="0">
                <a:latin typeface="Arial"/>
                <a:cs typeface="Arial"/>
              </a:rPr>
              <a:t>Threads </a:t>
            </a:r>
            <a:r>
              <a:rPr sz="2400" spc="-15" dirty="0">
                <a:latin typeface="Arial"/>
                <a:cs typeface="Arial"/>
              </a:rPr>
              <a:t>are </a:t>
            </a:r>
            <a:r>
              <a:rPr sz="2400" spc="-30" dirty="0">
                <a:latin typeface="Arial"/>
                <a:cs typeface="Arial"/>
              </a:rPr>
              <a:t>about </a:t>
            </a:r>
            <a:r>
              <a:rPr sz="2400" spc="-20" dirty="0">
                <a:solidFill>
                  <a:srgbClr val="FF0000"/>
                </a:solidFill>
                <a:latin typeface="Arial"/>
                <a:cs typeface="Arial"/>
              </a:rPr>
              <a:t>concurrency </a:t>
            </a:r>
            <a:r>
              <a:rPr sz="2400" spc="-30" dirty="0">
                <a:latin typeface="Arial"/>
                <a:cs typeface="Arial"/>
              </a:rPr>
              <a:t>and</a:t>
            </a:r>
            <a:r>
              <a:rPr sz="2400" spc="-25" dirty="0">
                <a:latin typeface="Arial"/>
                <a:cs typeface="Arial"/>
              </a:rPr>
              <a:t> </a:t>
            </a:r>
            <a:r>
              <a:rPr sz="2400" spc="-30" dirty="0">
                <a:solidFill>
                  <a:srgbClr val="FF0000"/>
                </a:solidFill>
                <a:latin typeface="Arial"/>
                <a:cs typeface="Arial"/>
              </a:rPr>
              <a:t>parallelism</a:t>
            </a:r>
            <a:endParaRPr sz="2400">
              <a:latin typeface="Arial"/>
              <a:cs typeface="Arial"/>
            </a:endParaRPr>
          </a:p>
          <a:p>
            <a:pPr marL="355600" marR="573405" indent="-342900">
              <a:lnSpc>
                <a:spcPct val="100699"/>
              </a:lnSpc>
              <a:spcBef>
                <a:spcPts val="600"/>
              </a:spcBef>
              <a:buChar char="•"/>
              <a:tabLst>
                <a:tab pos="354965" algn="l"/>
                <a:tab pos="355600" algn="l"/>
                <a:tab pos="6375400" algn="l"/>
              </a:tabLst>
            </a:pPr>
            <a:r>
              <a:rPr sz="2400" spc="-5" dirty="0">
                <a:latin typeface="Arial"/>
                <a:cs typeface="Arial"/>
              </a:rPr>
              <a:t>One </a:t>
            </a:r>
            <a:r>
              <a:rPr sz="2400" spc="-25" dirty="0">
                <a:latin typeface="Arial"/>
                <a:cs typeface="Arial"/>
              </a:rPr>
              <a:t>way </a:t>
            </a:r>
            <a:r>
              <a:rPr sz="2400" spc="15" dirty="0">
                <a:latin typeface="Arial"/>
                <a:cs typeface="Arial"/>
              </a:rPr>
              <a:t>to </a:t>
            </a:r>
            <a:r>
              <a:rPr sz="2400" spc="-25" dirty="0">
                <a:latin typeface="Arial"/>
                <a:cs typeface="Arial"/>
              </a:rPr>
              <a:t>get </a:t>
            </a:r>
            <a:r>
              <a:rPr sz="2400" spc="-20" dirty="0">
                <a:latin typeface="Arial"/>
                <a:cs typeface="Arial"/>
              </a:rPr>
              <a:t>concurrency</a:t>
            </a:r>
            <a:r>
              <a:rPr sz="2400" spc="434" dirty="0">
                <a:latin typeface="Arial"/>
                <a:cs typeface="Arial"/>
              </a:rPr>
              <a:t> </a:t>
            </a:r>
            <a:r>
              <a:rPr sz="2400" spc="-25" dirty="0">
                <a:latin typeface="Arial"/>
                <a:cs typeface="Arial"/>
              </a:rPr>
              <a:t>and</a:t>
            </a:r>
            <a:r>
              <a:rPr sz="2400" spc="10" dirty="0">
                <a:latin typeface="Arial"/>
                <a:cs typeface="Arial"/>
              </a:rPr>
              <a:t> </a:t>
            </a:r>
            <a:r>
              <a:rPr sz="2400" spc="-30" dirty="0">
                <a:latin typeface="Arial"/>
                <a:cs typeface="Arial"/>
              </a:rPr>
              <a:t>parallelism	</a:t>
            </a:r>
            <a:r>
              <a:rPr sz="2400" spc="-20" dirty="0">
                <a:latin typeface="Arial"/>
                <a:cs typeface="Arial"/>
              </a:rPr>
              <a:t>is </a:t>
            </a:r>
            <a:r>
              <a:rPr sz="2400" spc="15" dirty="0">
                <a:latin typeface="Arial"/>
                <a:cs typeface="Arial"/>
              </a:rPr>
              <a:t>to</a:t>
            </a:r>
            <a:r>
              <a:rPr sz="2400" spc="-40" dirty="0">
                <a:latin typeface="Arial"/>
                <a:cs typeface="Arial"/>
              </a:rPr>
              <a:t> </a:t>
            </a:r>
            <a:r>
              <a:rPr sz="2400" spc="-15" dirty="0">
                <a:latin typeface="Arial"/>
                <a:cs typeface="Arial"/>
              </a:rPr>
              <a:t>use  </a:t>
            </a:r>
            <a:r>
              <a:rPr sz="2400" spc="-20" dirty="0">
                <a:latin typeface="Arial"/>
                <a:cs typeface="Arial"/>
              </a:rPr>
              <a:t>multiple</a:t>
            </a:r>
            <a:r>
              <a:rPr sz="2400" spc="190" dirty="0">
                <a:latin typeface="Arial"/>
                <a:cs typeface="Arial"/>
              </a:rPr>
              <a:t> </a:t>
            </a:r>
            <a:r>
              <a:rPr sz="2400" spc="-20" dirty="0">
                <a:latin typeface="Arial"/>
                <a:cs typeface="Arial"/>
              </a:rPr>
              <a:t>processes</a:t>
            </a:r>
            <a:endParaRPr sz="2400">
              <a:latin typeface="Arial"/>
              <a:cs typeface="Arial"/>
            </a:endParaRPr>
          </a:p>
          <a:p>
            <a:pPr marL="762000" marR="5080" lvl="1" indent="-292100">
              <a:lnSpc>
                <a:spcPct val="100000"/>
              </a:lnSpc>
              <a:spcBef>
                <a:spcPts val="420"/>
              </a:spcBef>
              <a:buChar char="–"/>
              <a:tabLst>
                <a:tab pos="761365" algn="l"/>
                <a:tab pos="762000" algn="l"/>
              </a:tabLst>
            </a:pPr>
            <a:r>
              <a:rPr sz="2000" spc="-15" dirty="0">
                <a:latin typeface="Arial"/>
                <a:cs typeface="Arial"/>
              </a:rPr>
              <a:t>The </a:t>
            </a:r>
            <a:r>
              <a:rPr sz="2000" dirty="0">
                <a:latin typeface="Arial"/>
                <a:cs typeface="Arial"/>
              </a:rPr>
              <a:t>programs </a:t>
            </a:r>
            <a:r>
              <a:rPr sz="2000" spc="-5" dirty="0">
                <a:latin typeface="Arial"/>
                <a:cs typeface="Arial"/>
              </a:rPr>
              <a:t>(code) </a:t>
            </a:r>
            <a:r>
              <a:rPr sz="2000" spc="-10" dirty="0">
                <a:latin typeface="Arial"/>
                <a:cs typeface="Arial"/>
              </a:rPr>
              <a:t>of distinct </a:t>
            </a:r>
            <a:r>
              <a:rPr sz="2000" spc="-5" dirty="0">
                <a:latin typeface="Arial"/>
                <a:cs typeface="Arial"/>
              </a:rPr>
              <a:t>processes </a:t>
            </a:r>
            <a:r>
              <a:rPr sz="2000" spc="5" dirty="0">
                <a:latin typeface="Arial"/>
                <a:cs typeface="Arial"/>
              </a:rPr>
              <a:t>are </a:t>
            </a:r>
            <a:r>
              <a:rPr sz="2000" spc="-15" dirty="0">
                <a:latin typeface="Arial"/>
                <a:cs typeface="Arial"/>
              </a:rPr>
              <a:t>isolated </a:t>
            </a:r>
            <a:r>
              <a:rPr sz="2000" spc="10" dirty="0">
                <a:latin typeface="Arial"/>
                <a:cs typeface="Arial"/>
              </a:rPr>
              <a:t>from </a:t>
            </a:r>
            <a:r>
              <a:rPr sz="2000" spc="-10" dirty="0">
                <a:latin typeface="Arial"/>
                <a:cs typeface="Arial"/>
              </a:rPr>
              <a:t>each  </a:t>
            </a:r>
            <a:r>
              <a:rPr sz="2000" spc="-5" dirty="0">
                <a:latin typeface="Arial"/>
                <a:cs typeface="Arial"/>
              </a:rPr>
              <a:t>other</a:t>
            </a:r>
            <a:endParaRPr sz="2000">
              <a:latin typeface="Arial"/>
              <a:cs typeface="Arial"/>
            </a:endParaRPr>
          </a:p>
          <a:p>
            <a:pPr marL="355600" marR="1157605" indent="-342900">
              <a:lnSpc>
                <a:spcPct val="100699"/>
              </a:lnSpc>
              <a:spcBef>
                <a:spcPts val="580"/>
              </a:spcBef>
              <a:buChar char="•"/>
              <a:tabLst>
                <a:tab pos="354965" algn="l"/>
                <a:tab pos="355600" algn="l"/>
              </a:tabLst>
            </a:pPr>
            <a:r>
              <a:rPr sz="2400" spc="-20" dirty="0">
                <a:latin typeface="Arial"/>
                <a:cs typeface="Arial"/>
              </a:rPr>
              <a:t>Threads </a:t>
            </a:r>
            <a:r>
              <a:rPr sz="2400" spc="-15" dirty="0">
                <a:latin typeface="Arial"/>
                <a:cs typeface="Arial"/>
              </a:rPr>
              <a:t>are </a:t>
            </a:r>
            <a:r>
              <a:rPr sz="2400" spc="-25" dirty="0">
                <a:latin typeface="Arial"/>
                <a:cs typeface="Arial"/>
              </a:rPr>
              <a:t>another way </a:t>
            </a:r>
            <a:r>
              <a:rPr sz="2400" spc="15" dirty="0">
                <a:latin typeface="Arial"/>
                <a:cs typeface="Arial"/>
              </a:rPr>
              <a:t>to </a:t>
            </a:r>
            <a:r>
              <a:rPr sz="2400" spc="-25" dirty="0">
                <a:latin typeface="Arial"/>
                <a:cs typeface="Arial"/>
              </a:rPr>
              <a:t>get </a:t>
            </a:r>
            <a:r>
              <a:rPr sz="2400" spc="-20" dirty="0">
                <a:latin typeface="Arial"/>
                <a:cs typeface="Arial"/>
              </a:rPr>
              <a:t>concurrency </a:t>
            </a:r>
            <a:r>
              <a:rPr sz="2400" spc="-25" dirty="0">
                <a:latin typeface="Arial"/>
                <a:cs typeface="Arial"/>
              </a:rPr>
              <a:t>and  </a:t>
            </a:r>
            <a:r>
              <a:rPr sz="2400" spc="-30" dirty="0">
                <a:latin typeface="Arial"/>
                <a:cs typeface="Arial"/>
              </a:rPr>
              <a:t>parallelism</a:t>
            </a:r>
            <a:endParaRPr sz="2400">
              <a:latin typeface="Arial"/>
              <a:cs typeface="Arial"/>
            </a:endParaRPr>
          </a:p>
          <a:p>
            <a:pPr marL="762000" marR="522605" lvl="1" indent="-292100">
              <a:lnSpc>
                <a:spcPct val="100000"/>
              </a:lnSpc>
              <a:spcBef>
                <a:spcPts val="520"/>
              </a:spcBef>
              <a:buChar char="–"/>
              <a:tabLst>
                <a:tab pos="761365" algn="l"/>
                <a:tab pos="762000" algn="l"/>
              </a:tabLst>
            </a:pPr>
            <a:r>
              <a:rPr sz="2000" spc="-10" dirty="0">
                <a:latin typeface="Arial"/>
                <a:cs typeface="Arial"/>
              </a:rPr>
              <a:t>Threads </a:t>
            </a:r>
            <a:r>
              <a:rPr sz="2000" spc="5" dirty="0">
                <a:latin typeface="Arial"/>
                <a:cs typeface="Arial"/>
              </a:rPr>
              <a:t>“share </a:t>
            </a:r>
            <a:r>
              <a:rPr sz="2000" dirty="0">
                <a:latin typeface="Arial"/>
                <a:cs typeface="Arial"/>
              </a:rPr>
              <a:t>a </a:t>
            </a:r>
            <a:r>
              <a:rPr sz="2000" spc="-5" dirty="0">
                <a:latin typeface="Arial"/>
                <a:cs typeface="Arial"/>
              </a:rPr>
              <a:t>process” </a:t>
            </a:r>
            <a:r>
              <a:rPr sz="2000" dirty="0">
                <a:latin typeface="Arial"/>
                <a:cs typeface="Arial"/>
              </a:rPr>
              <a:t>– same </a:t>
            </a:r>
            <a:r>
              <a:rPr sz="2000" spc="-5" dirty="0">
                <a:latin typeface="Arial"/>
                <a:cs typeface="Arial"/>
              </a:rPr>
              <a:t>address </a:t>
            </a:r>
            <a:r>
              <a:rPr sz="2000" spc="-10" dirty="0">
                <a:latin typeface="Arial"/>
                <a:cs typeface="Arial"/>
              </a:rPr>
              <a:t>space, </a:t>
            </a:r>
            <a:r>
              <a:rPr sz="2000" dirty="0">
                <a:latin typeface="Arial"/>
                <a:cs typeface="Arial"/>
              </a:rPr>
              <a:t>same </a:t>
            </a:r>
            <a:r>
              <a:rPr sz="2000" spc="20" dirty="0">
                <a:latin typeface="Arial"/>
                <a:cs typeface="Arial"/>
              </a:rPr>
              <a:t>OS  </a:t>
            </a:r>
            <a:r>
              <a:rPr sz="2000" dirty="0">
                <a:latin typeface="Arial"/>
                <a:cs typeface="Arial"/>
              </a:rPr>
              <a:t>resources</a:t>
            </a:r>
            <a:endParaRPr sz="2000">
              <a:latin typeface="Arial"/>
              <a:cs typeface="Arial"/>
            </a:endParaRPr>
          </a:p>
          <a:p>
            <a:pPr marL="762000" lvl="1" indent="-292100">
              <a:lnSpc>
                <a:spcPct val="100000"/>
              </a:lnSpc>
              <a:spcBef>
                <a:spcPts val="400"/>
              </a:spcBef>
              <a:buChar char="–"/>
              <a:tabLst>
                <a:tab pos="761365" algn="l"/>
                <a:tab pos="762000" algn="l"/>
              </a:tabLst>
            </a:pPr>
            <a:r>
              <a:rPr sz="2000" spc="-10" dirty="0">
                <a:latin typeface="Arial"/>
                <a:cs typeface="Arial"/>
              </a:rPr>
              <a:t>Threads have </a:t>
            </a:r>
            <a:r>
              <a:rPr sz="2000" spc="-5" dirty="0">
                <a:latin typeface="Arial"/>
                <a:cs typeface="Arial"/>
              </a:rPr>
              <a:t>private </a:t>
            </a:r>
            <a:r>
              <a:rPr sz="2000" dirty="0">
                <a:latin typeface="Arial"/>
                <a:cs typeface="Arial"/>
              </a:rPr>
              <a:t>stack, </a:t>
            </a:r>
            <a:r>
              <a:rPr sz="2000" spc="-30" dirty="0">
                <a:latin typeface="Arial"/>
                <a:cs typeface="Arial"/>
              </a:rPr>
              <a:t>CPU </a:t>
            </a:r>
            <a:r>
              <a:rPr sz="2000" spc="10" dirty="0">
                <a:latin typeface="Arial"/>
                <a:cs typeface="Arial"/>
              </a:rPr>
              <a:t>state </a:t>
            </a:r>
            <a:r>
              <a:rPr sz="2000" dirty="0">
                <a:latin typeface="Arial"/>
                <a:cs typeface="Arial"/>
              </a:rPr>
              <a:t>– </a:t>
            </a:r>
            <a:r>
              <a:rPr sz="2000" spc="5" dirty="0">
                <a:latin typeface="Arial"/>
                <a:cs typeface="Arial"/>
              </a:rPr>
              <a:t>are</a:t>
            </a:r>
            <a:r>
              <a:rPr sz="2000" spc="35" dirty="0">
                <a:latin typeface="Arial"/>
                <a:cs typeface="Arial"/>
              </a:rPr>
              <a:t> </a:t>
            </a:r>
            <a:r>
              <a:rPr sz="2000" spc="-20" dirty="0">
                <a:latin typeface="Arial"/>
                <a:cs typeface="Arial"/>
              </a:rPr>
              <a:t>schedulable</a:t>
            </a:r>
            <a:endParaRPr sz="20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674175" y="6516897"/>
            <a:ext cx="161290" cy="196215"/>
          </a:xfrm>
          <a:prstGeom prst="rect">
            <a:avLst/>
          </a:prstGeom>
        </p:spPr>
        <p:txBody>
          <a:bodyPr vert="horz" wrap="square" lIns="0" tIns="0" rIns="0" bIns="0" rtlCol="0">
            <a:spAutoFit/>
          </a:bodyPr>
          <a:lstStyle/>
          <a:p>
            <a:pPr marL="38100">
              <a:lnSpc>
                <a:spcPts val="1425"/>
              </a:lnSpc>
            </a:pPr>
            <a:fld id="{81D60167-4931-47E6-BA6A-407CBD079E47}" type="slidenum">
              <a:rPr sz="1200" dirty="0">
                <a:solidFill>
                  <a:srgbClr val="898989"/>
                </a:solidFill>
                <a:latin typeface="Arial"/>
                <a:cs typeface="Arial"/>
              </a:rPr>
              <a:t>9</a:t>
            </a:fld>
            <a:endParaRPr sz="1200">
              <a:latin typeface="Arial"/>
              <a:cs typeface="Arial"/>
            </a:endParaRPr>
          </a:p>
        </p:txBody>
      </p:sp>
      <p:sp>
        <p:nvSpPr>
          <p:cNvPr id="2" name="object 2"/>
          <p:cNvSpPr txBox="1">
            <a:spLocks noGrp="1"/>
          </p:cNvSpPr>
          <p:nvPr>
            <p:ph type="title"/>
          </p:nvPr>
        </p:nvSpPr>
        <p:spPr>
          <a:xfrm>
            <a:off x="3077400" y="411188"/>
            <a:ext cx="2969260" cy="551433"/>
          </a:xfrm>
          <a:prstGeom prst="rect">
            <a:avLst/>
          </a:prstGeom>
        </p:spPr>
        <p:txBody>
          <a:bodyPr vert="horz" wrap="square" lIns="0" tIns="12700" rIns="0" bIns="0" rtlCol="0">
            <a:spAutoFit/>
          </a:bodyPr>
          <a:lstStyle/>
          <a:p>
            <a:pPr marL="12700">
              <a:lnSpc>
                <a:spcPct val="100000"/>
              </a:lnSpc>
              <a:spcBef>
                <a:spcPts val="100"/>
              </a:spcBef>
            </a:pPr>
            <a:r>
              <a:rPr sz="3500" b="1" spc="-15" dirty="0"/>
              <a:t>What’s</a:t>
            </a:r>
            <a:r>
              <a:rPr sz="3500" b="1" spc="-70" dirty="0"/>
              <a:t> </a:t>
            </a:r>
            <a:r>
              <a:rPr sz="3500" b="1" spc="15" dirty="0"/>
              <a:t>needed?</a:t>
            </a:r>
          </a:p>
        </p:txBody>
      </p:sp>
      <p:sp>
        <p:nvSpPr>
          <p:cNvPr id="3" name="object 3"/>
          <p:cNvSpPr txBox="1"/>
          <p:nvPr/>
        </p:nvSpPr>
        <p:spPr>
          <a:xfrm>
            <a:off x="333673" y="1430807"/>
            <a:ext cx="8136890" cy="4143375"/>
          </a:xfrm>
          <a:prstGeom prst="rect">
            <a:avLst/>
          </a:prstGeom>
        </p:spPr>
        <p:txBody>
          <a:bodyPr vert="horz" wrap="square" lIns="0" tIns="92075" rIns="0" bIns="0" rtlCol="0">
            <a:spAutoFit/>
          </a:bodyPr>
          <a:lstStyle/>
          <a:p>
            <a:pPr marL="355600" indent="-342900">
              <a:lnSpc>
                <a:spcPct val="100000"/>
              </a:lnSpc>
              <a:spcBef>
                <a:spcPts val="725"/>
              </a:spcBef>
              <a:buChar char="•"/>
              <a:tabLst>
                <a:tab pos="354965" algn="l"/>
                <a:tab pos="355600" algn="l"/>
              </a:tabLst>
            </a:pPr>
            <a:r>
              <a:rPr sz="2400" spc="15" dirty="0">
                <a:latin typeface="Arial"/>
                <a:cs typeface="Arial"/>
              </a:rPr>
              <a:t>In </a:t>
            </a:r>
            <a:r>
              <a:rPr sz="2400" spc="-20" dirty="0">
                <a:latin typeface="Arial"/>
                <a:cs typeface="Arial"/>
              </a:rPr>
              <a:t>many</a:t>
            </a:r>
            <a:r>
              <a:rPr sz="2400" spc="5" dirty="0">
                <a:latin typeface="Arial"/>
                <a:cs typeface="Arial"/>
              </a:rPr>
              <a:t> </a:t>
            </a:r>
            <a:r>
              <a:rPr sz="2400" spc="-15" dirty="0">
                <a:latin typeface="Arial"/>
                <a:cs typeface="Arial"/>
              </a:rPr>
              <a:t>cases</a:t>
            </a:r>
            <a:endParaRPr sz="2400">
              <a:latin typeface="Arial"/>
              <a:cs typeface="Arial"/>
            </a:endParaRPr>
          </a:p>
          <a:p>
            <a:pPr marL="762000" lvl="1" indent="-292100">
              <a:lnSpc>
                <a:spcPct val="100000"/>
              </a:lnSpc>
              <a:spcBef>
                <a:spcPts val="515"/>
              </a:spcBef>
              <a:buChar char="–"/>
              <a:tabLst>
                <a:tab pos="761365" algn="l"/>
                <a:tab pos="762000" algn="l"/>
              </a:tabLst>
            </a:pPr>
            <a:r>
              <a:rPr sz="2000" spc="-10" dirty="0">
                <a:latin typeface="Arial"/>
                <a:cs typeface="Arial"/>
              </a:rPr>
              <a:t>Everybody wants </a:t>
            </a:r>
            <a:r>
              <a:rPr sz="2000" spc="20" dirty="0">
                <a:latin typeface="Arial"/>
                <a:cs typeface="Arial"/>
              </a:rPr>
              <a:t>to </a:t>
            </a:r>
            <a:r>
              <a:rPr sz="2000" spc="5" dirty="0">
                <a:latin typeface="Arial"/>
                <a:cs typeface="Arial"/>
              </a:rPr>
              <a:t>run the </a:t>
            </a:r>
            <a:r>
              <a:rPr sz="2000" dirty="0">
                <a:latin typeface="Arial"/>
                <a:cs typeface="Arial"/>
              </a:rPr>
              <a:t>same</a:t>
            </a:r>
            <a:r>
              <a:rPr sz="2000" spc="-114" dirty="0">
                <a:latin typeface="Arial"/>
                <a:cs typeface="Arial"/>
              </a:rPr>
              <a:t> </a:t>
            </a:r>
            <a:r>
              <a:rPr sz="2000" spc="-10" dirty="0">
                <a:latin typeface="Arial"/>
                <a:cs typeface="Arial"/>
              </a:rPr>
              <a:t>code</a:t>
            </a:r>
            <a:endParaRPr sz="2000">
              <a:latin typeface="Arial"/>
              <a:cs typeface="Arial"/>
            </a:endParaRPr>
          </a:p>
          <a:p>
            <a:pPr marL="762000" lvl="1" indent="-292100">
              <a:lnSpc>
                <a:spcPct val="100000"/>
              </a:lnSpc>
              <a:spcBef>
                <a:spcPts val="505"/>
              </a:spcBef>
              <a:buChar char="–"/>
              <a:tabLst>
                <a:tab pos="761365" algn="l"/>
                <a:tab pos="762000" algn="l"/>
              </a:tabLst>
            </a:pPr>
            <a:r>
              <a:rPr sz="2000" spc="-10" dirty="0">
                <a:latin typeface="Arial"/>
                <a:cs typeface="Arial"/>
              </a:rPr>
              <a:t>Everybody wants </a:t>
            </a:r>
            <a:r>
              <a:rPr sz="2000" spc="20" dirty="0">
                <a:latin typeface="Arial"/>
                <a:cs typeface="Arial"/>
              </a:rPr>
              <a:t>to </a:t>
            </a:r>
            <a:r>
              <a:rPr sz="2000" spc="-5" dirty="0">
                <a:latin typeface="Arial"/>
                <a:cs typeface="Arial"/>
              </a:rPr>
              <a:t>access </a:t>
            </a:r>
            <a:r>
              <a:rPr sz="2000" spc="5" dirty="0">
                <a:latin typeface="Arial"/>
                <a:cs typeface="Arial"/>
              </a:rPr>
              <a:t>the </a:t>
            </a:r>
            <a:r>
              <a:rPr sz="2000" dirty="0">
                <a:latin typeface="Arial"/>
                <a:cs typeface="Arial"/>
              </a:rPr>
              <a:t>same</a:t>
            </a:r>
            <a:r>
              <a:rPr sz="2000" spc="-95" dirty="0">
                <a:latin typeface="Arial"/>
                <a:cs typeface="Arial"/>
              </a:rPr>
              <a:t> </a:t>
            </a:r>
            <a:r>
              <a:rPr sz="2000" dirty="0">
                <a:latin typeface="Arial"/>
                <a:cs typeface="Arial"/>
              </a:rPr>
              <a:t>data</a:t>
            </a:r>
            <a:endParaRPr sz="2000">
              <a:latin typeface="Arial"/>
              <a:cs typeface="Arial"/>
            </a:endParaRPr>
          </a:p>
          <a:p>
            <a:pPr marL="762000" lvl="1" indent="-292100">
              <a:lnSpc>
                <a:spcPct val="100000"/>
              </a:lnSpc>
              <a:spcBef>
                <a:spcPts val="500"/>
              </a:spcBef>
              <a:buChar char="–"/>
              <a:tabLst>
                <a:tab pos="761365" algn="l"/>
                <a:tab pos="762000" algn="l"/>
              </a:tabLst>
            </a:pPr>
            <a:r>
              <a:rPr sz="2000" spc="-10" dirty="0">
                <a:latin typeface="Arial"/>
                <a:cs typeface="Arial"/>
              </a:rPr>
              <a:t>Everybody has </a:t>
            </a:r>
            <a:r>
              <a:rPr sz="2000" spc="5" dirty="0">
                <a:latin typeface="Arial"/>
                <a:cs typeface="Arial"/>
              </a:rPr>
              <a:t>the </a:t>
            </a:r>
            <a:r>
              <a:rPr sz="2000" dirty="0">
                <a:latin typeface="Arial"/>
                <a:cs typeface="Arial"/>
              </a:rPr>
              <a:t>same</a:t>
            </a:r>
            <a:r>
              <a:rPr sz="2000" spc="-50" dirty="0">
                <a:latin typeface="Arial"/>
                <a:cs typeface="Arial"/>
              </a:rPr>
              <a:t> </a:t>
            </a:r>
            <a:r>
              <a:rPr sz="2000" spc="-20" dirty="0">
                <a:latin typeface="Arial"/>
                <a:cs typeface="Arial"/>
              </a:rPr>
              <a:t>privileges</a:t>
            </a:r>
            <a:endParaRPr sz="2000">
              <a:latin typeface="Arial"/>
              <a:cs typeface="Arial"/>
            </a:endParaRPr>
          </a:p>
          <a:p>
            <a:pPr marL="762000" marR="991235" lvl="1" indent="-292100">
              <a:lnSpc>
                <a:spcPct val="100000"/>
              </a:lnSpc>
              <a:spcBef>
                <a:spcPts val="400"/>
              </a:spcBef>
              <a:buChar char="–"/>
              <a:tabLst>
                <a:tab pos="761365" algn="l"/>
                <a:tab pos="762000" algn="l"/>
              </a:tabLst>
            </a:pPr>
            <a:r>
              <a:rPr sz="2000" spc="-10" dirty="0">
                <a:latin typeface="Arial"/>
                <a:cs typeface="Arial"/>
              </a:rPr>
              <a:t>Everybody uses </a:t>
            </a:r>
            <a:r>
              <a:rPr sz="2000" spc="5" dirty="0">
                <a:latin typeface="Arial"/>
                <a:cs typeface="Arial"/>
              </a:rPr>
              <a:t>the </a:t>
            </a:r>
            <a:r>
              <a:rPr sz="2000" dirty="0">
                <a:latin typeface="Arial"/>
                <a:cs typeface="Arial"/>
              </a:rPr>
              <a:t>same resources </a:t>
            </a:r>
            <a:r>
              <a:rPr sz="2000" spc="-5" dirty="0">
                <a:latin typeface="Arial"/>
                <a:cs typeface="Arial"/>
              </a:rPr>
              <a:t>(open </a:t>
            </a:r>
            <a:r>
              <a:rPr sz="2000" spc="-15" dirty="0">
                <a:latin typeface="Arial"/>
                <a:cs typeface="Arial"/>
              </a:rPr>
              <a:t>files, </a:t>
            </a:r>
            <a:r>
              <a:rPr sz="2000" spc="-5" dirty="0">
                <a:latin typeface="Arial"/>
                <a:cs typeface="Arial"/>
              </a:rPr>
              <a:t>network  </a:t>
            </a:r>
            <a:r>
              <a:rPr sz="2000" spc="-10" dirty="0">
                <a:latin typeface="Arial"/>
                <a:cs typeface="Arial"/>
              </a:rPr>
              <a:t>connections,</a:t>
            </a:r>
            <a:r>
              <a:rPr sz="2000" spc="80" dirty="0">
                <a:latin typeface="Arial"/>
                <a:cs typeface="Arial"/>
              </a:rPr>
              <a:t> </a:t>
            </a:r>
            <a:r>
              <a:rPr sz="2000" spc="10" dirty="0">
                <a:latin typeface="Arial"/>
                <a:cs typeface="Arial"/>
              </a:rPr>
              <a:t>etc.)</a:t>
            </a:r>
            <a:endParaRPr sz="2000">
              <a:latin typeface="Arial"/>
              <a:cs typeface="Arial"/>
            </a:endParaRPr>
          </a:p>
          <a:p>
            <a:pPr marL="355600" indent="-342900">
              <a:lnSpc>
                <a:spcPct val="100000"/>
              </a:lnSpc>
              <a:spcBef>
                <a:spcPts val="595"/>
              </a:spcBef>
              <a:buChar char="•"/>
              <a:tabLst>
                <a:tab pos="354965" algn="l"/>
                <a:tab pos="355600" algn="l"/>
              </a:tabLst>
            </a:pPr>
            <a:r>
              <a:rPr sz="2400" spc="-15" dirty="0">
                <a:latin typeface="Arial"/>
                <a:cs typeface="Arial"/>
              </a:rPr>
              <a:t>But </a:t>
            </a:r>
            <a:r>
              <a:rPr sz="2400" spc="-25" dirty="0">
                <a:latin typeface="Arial"/>
                <a:cs typeface="Arial"/>
              </a:rPr>
              <a:t>you’d </a:t>
            </a:r>
            <a:r>
              <a:rPr sz="2400" spc="-20" dirty="0">
                <a:latin typeface="Arial"/>
                <a:cs typeface="Arial"/>
              </a:rPr>
              <a:t>like </a:t>
            </a:r>
            <a:r>
              <a:rPr sz="2400" spc="15" dirty="0">
                <a:latin typeface="Arial"/>
                <a:cs typeface="Arial"/>
              </a:rPr>
              <a:t>to </a:t>
            </a:r>
            <a:r>
              <a:rPr sz="2400" spc="-20" dirty="0">
                <a:latin typeface="Arial"/>
                <a:cs typeface="Arial"/>
              </a:rPr>
              <a:t>have multiple </a:t>
            </a:r>
            <a:r>
              <a:rPr sz="2400" spc="-25" dirty="0">
                <a:latin typeface="Arial"/>
                <a:cs typeface="Arial"/>
              </a:rPr>
              <a:t>hardware </a:t>
            </a:r>
            <a:r>
              <a:rPr sz="2400" spc="-20" dirty="0">
                <a:latin typeface="Arial"/>
                <a:cs typeface="Arial"/>
              </a:rPr>
              <a:t>execution</a:t>
            </a:r>
            <a:r>
              <a:rPr sz="2400" spc="240" dirty="0">
                <a:latin typeface="Arial"/>
                <a:cs typeface="Arial"/>
              </a:rPr>
              <a:t> </a:t>
            </a:r>
            <a:r>
              <a:rPr sz="2400" spc="-5" dirty="0">
                <a:latin typeface="Arial"/>
                <a:cs typeface="Arial"/>
              </a:rPr>
              <a:t>states:</a:t>
            </a:r>
            <a:endParaRPr sz="2400">
              <a:latin typeface="Arial"/>
              <a:cs typeface="Arial"/>
            </a:endParaRPr>
          </a:p>
          <a:p>
            <a:pPr marL="762000" lvl="1" indent="-292100">
              <a:lnSpc>
                <a:spcPct val="100000"/>
              </a:lnSpc>
              <a:spcBef>
                <a:spcPts val="520"/>
              </a:spcBef>
              <a:buChar char="–"/>
              <a:tabLst>
                <a:tab pos="761365" algn="l"/>
                <a:tab pos="762000" algn="l"/>
              </a:tabLst>
            </a:pPr>
            <a:r>
              <a:rPr sz="2000" spc="-10" dirty="0">
                <a:latin typeface="Arial"/>
                <a:cs typeface="Arial"/>
              </a:rPr>
              <a:t>an execution </a:t>
            </a:r>
            <a:r>
              <a:rPr sz="2000" spc="5" dirty="0">
                <a:latin typeface="Arial"/>
                <a:cs typeface="Arial"/>
              </a:rPr>
              <a:t>stack </a:t>
            </a:r>
            <a:r>
              <a:rPr sz="2000" spc="-10" dirty="0">
                <a:latin typeface="Arial"/>
                <a:cs typeface="Arial"/>
              </a:rPr>
              <a:t>and </a:t>
            </a:r>
            <a:r>
              <a:rPr sz="2000" spc="5" dirty="0">
                <a:latin typeface="Arial"/>
                <a:cs typeface="Arial"/>
              </a:rPr>
              <a:t>stack </a:t>
            </a:r>
            <a:r>
              <a:rPr sz="2000" spc="-10" dirty="0">
                <a:latin typeface="Arial"/>
                <a:cs typeface="Arial"/>
              </a:rPr>
              <a:t>pointer</a:t>
            </a:r>
            <a:r>
              <a:rPr sz="2000" spc="55" dirty="0">
                <a:latin typeface="Arial"/>
                <a:cs typeface="Arial"/>
              </a:rPr>
              <a:t> </a:t>
            </a:r>
            <a:r>
              <a:rPr sz="2000" spc="-10" dirty="0">
                <a:latin typeface="Arial"/>
                <a:cs typeface="Arial"/>
              </a:rPr>
              <a:t>(SP)</a:t>
            </a:r>
            <a:endParaRPr sz="2000">
              <a:latin typeface="Arial"/>
              <a:cs typeface="Arial"/>
            </a:endParaRPr>
          </a:p>
          <a:p>
            <a:pPr marL="1155700" lvl="2" indent="-229235">
              <a:lnSpc>
                <a:spcPct val="100000"/>
              </a:lnSpc>
              <a:spcBef>
                <a:spcPts val="500"/>
              </a:spcBef>
              <a:buChar char="•"/>
              <a:tabLst>
                <a:tab pos="1155065" algn="l"/>
                <a:tab pos="1155700" algn="l"/>
              </a:tabLst>
            </a:pPr>
            <a:r>
              <a:rPr sz="2000" spc="5" dirty="0">
                <a:latin typeface="Arial"/>
                <a:cs typeface="Arial"/>
              </a:rPr>
              <a:t>traces </a:t>
            </a:r>
            <a:r>
              <a:rPr sz="2000" spc="10" dirty="0">
                <a:latin typeface="Arial"/>
                <a:cs typeface="Arial"/>
              </a:rPr>
              <a:t>state </a:t>
            </a:r>
            <a:r>
              <a:rPr sz="2000" spc="-10" dirty="0">
                <a:latin typeface="Arial"/>
                <a:cs typeface="Arial"/>
              </a:rPr>
              <a:t>of </a:t>
            </a:r>
            <a:r>
              <a:rPr sz="2000" spc="-5" dirty="0">
                <a:latin typeface="Arial"/>
                <a:cs typeface="Arial"/>
              </a:rPr>
              <a:t>procedure </a:t>
            </a:r>
            <a:r>
              <a:rPr sz="2000" spc="-25" dirty="0">
                <a:latin typeface="Arial"/>
                <a:cs typeface="Arial"/>
              </a:rPr>
              <a:t>calls</a:t>
            </a:r>
            <a:r>
              <a:rPr sz="2000" spc="-80" dirty="0">
                <a:latin typeface="Arial"/>
                <a:cs typeface="Arial"/>
              </a:rPr>
              <a:t> </a:t>
            </a:r>
            <a:r>
              <a:rPr sz="2000" dirty="0">
                <a:latin typeface="Arial"/>
                <a:cs typeface="Arial"/>
              </a:rPr>
              <a:t>made</a:t>
            </a:r>
            <a:endParaRPr sz="2000">
              <a:latin typeface="Arial"/>
              <a:cs typeface="Arial"/>
            </a:endParaRPr>
          </a:p>
          <a:p>
            <a:pPr marL="762000" lvl="1" indent="-292100">
              <a:lnSpc>
                <a:spcPct val="100000"/>
              </a:lnSpc>
              <a:spcBef>
                <a:spcPts val="400"/>
              </a:spcBef>
              <a:buChar char="–"/>
              <a:tabLst>
                <a:tab pos="761365" algn="l"/>
                <a:tab pos="762000" algn="l"/>
              </a:tabLst>
            </a:pPr>
            <a:r>
              <a:rPr sz="2000" spc="5" dirty="0">
                <a:latin typeface="Arial"/>
                <a:cs typeface="Arial"/>
              </a:rPr>
              <a:t>the </a:t>
            </a:r>
            <a:r>
              <a:rPr sz="2000" dirty="0">
                <a:latin typeface="Arial"/>
                <a:cs typeface="Arial"/>
              </a:rPr>
              <a:t>program </a:t>
            </a:r>
            <a:r>
              <a:rPr sz="2000" spc="-5" dirty="0">
                <a:latin typeface="Arial"/>
                <a:cs typeface="Arial"/>
              </a:rPr>
              <a:t>counter (PC), </a:t>
            </a:r>
            <a:r>
              <a:rPr sz="2000" spc="-20" dirty="0">
                <a:latin typeface="Arial"/>
                <a:cs typeface="Arial"/>
              </a:rPr>
              <a:t>indicating </a:t>
            </a:r>
            <a:r>
              <a:rPr sz="2000" spc="5" dirty="0">
                <a:latin typeface="Arial"/>
                <a:cs typeface="Arial"/>
              </a:rPr>
              <a:t>the </a:t>
            </a:r>
            <a:r>
              <a:rPr sz="2000" spc="-10" dirty="0">
                <a:latin typeface="Arial"/>
                <a:cs typeface="Arial"/>
              </a:rPr>
              <a:t>next</a:t>
            </a:r>
            <a:r>
              <a:rPr sz="2000" spc="35" dirty="0">
                <a:latin typeface="Arial"/>
                <a:cs typeface="Arial"/>
              </a:rPr>
              <a:t> </a:t>
            </a:r>
            <a:r>
              <a:rPr sz="2000" spc="-5" dirty="0">
                <a:latin typeface="Arial"/>
                <a:cs typeface="Arial"/>
              </a:rPr>
              <a:t>instruction</a:t>
            </a:r>
            <a:endParaRPr sz="2000">
              <a:latin typeface="Arial"/>
              <a:cs typeface="Arial"/>
            </a:endParaRPr>
          </a:p>
          <a:p>
            <a:pPr marL="762000" lvl="1" indent="-292100">
              <a:lnSpc>
                <a:spcPct val="100000"/>
              </a:lnSpc>
              <a:spcBef>
                <a:spcPts val="500"/>
              </a:spcBef>
              <a:buChar char="–"/>
              <a:tabLst>
                <a:tab pos="761365" algn="l"/>
                <a:tab pos="762000" algn="l"/>
              </a:tabLst>
            </a:pPr>
            <a:r>
              <a:rPr sz="2000" dirty="0">
                <a:latin typeface="Arial"/>
                <a:cs typeface="Arial"/>
              </a:rPr>
              <a:t>a </a:t>
            </a:r>
            <a:r>
              <a:rPr sz="2000" spc="-5" dirty="0">
                <a:latin typeface="Arial"/>
                <a:cs typeface="Arial"/>
              </a:rPr>
              <a:t>set </a:t>
            </a:r>
            <a:r>
              <a:rPr sz="2000" spc="-10" dirty="0">
                <a:latin typeface="Arial"/>
                <a:cs typeface="Arial"/>
              </a:rPr>
              <a:t>of general-purpose </a:t>
            </a:r>
            <a:r>
              <a:rPr sz="2000" spc="-5" dirty="0">
                <a:latin typeface="Arial"/>
                <a:cs typeface="Arial"/>
              </a:rPr>
              <a:t>processor </a:t>
            </a:r>
            <a:r>
              <a:rPr sz="2000" dirty="0">
                <a:latin typeface="Arial"/>
                <a:cs typeface="Arial"/>
              </a:rPr>
              <a:t>registers </a:t>
            </a:r>
            <a:r>
              <a:rPr sz="2000" spc="-10" dirty="0">
                <a:latin typeface="Arial"/>
                <a:cs typeface="Arial"/>
              </a:rPr>
              <a:t>and their</a:t>
            </a:r>
            <a:r>
              <a:rPr sz="2000" spc="90" dirty="0">
                <a:latin typeface="Arial"/>
                <a:cs typeface="Arial"/>
              </a:rPr>
              <a:t> </a:t>
            </a:r>
            <a:r>
              <a:rPr sz="2000" spc="-15" dirty="0">
                <a:latin typeface="Arial"/>
                <a:cs typeface="Arial"/>
              </a:rPr>
              <a:t>values</a:t>
            </a:r>
            <a:endParaRPr sz="20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TotalTime>
  <Words>1670</Words>
  <Application>Microsoft Office PowerPoint</Application>
  <PresentationFormat>On-screen Show (4:3)</PresentationFormat>
  <Paragraphs>273</Paragraphs>
  <Slides>22</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Courier New</vt:lpstr>
      <vt:lpstr>Tahoma</vt:lpstr>
      <vt:lpstr>Times New Roman</vt:lpstr>
      <vt:lpstr>Verdana</vt:lpstr>
      <vt:lpstr>Office Theme</vt:lpstr>
      <vt:lpstr>HYPED multithreading workshop</vt:lpstr>
      <vt:lpstr>What is a “process”?</vt:lpstr>
      <vt:lpstr>A process’s address space (idealized)</vt:lpstr>
      <vt:lpstr>Process execution states</vt:lpstr>
      <vt:lpstr>Demo - processes</vt:lpstr>
      <vt:lpstr>What’s “in” a process?</vt:lpstr>
      <vt:lpstr>Concurrency vs. Parallelism</vt:lpstr>
      <vt:lpstr>Motivation</vt:lpstr>
      <vt:lpstr>What’s needed?</vt:lpstr>
      <vt:lpstr>Single and Multithreaded Processes</vt:lpstr>
      <vt:lpstr>Demo1 – sum array in parallel</vt:lpstr>
      <vt:lpstr>Process/thread separation - summary</vt:lpstr>
      <vt:lpstr>Question?</vt:lpstr>
      <vt:lpstr>Demo2 – shared counter</vt:lpstr>
      <vt:lpstr>Critical sections</vt:lpstr>
      <vt:lpstr>When do critical sections arise?</vt:lpstr>
      <vt:lpstr>Race conditions</vt:lpstr>
      <vt:lpstr>Locks</vt:lpstr>
      <vt:lpstr>Locks: Example</vt:lpstr>
      <vt:lpstr>Demo3 – shared counter revisited</vt:lpstr>
      <vt:lpstr>Acquire/Release</vt:lpstr>
      <vt:lpstr>Demo3 – shared counter improved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HYPED multithreading workshop</dc:title>
  <dc:creator>Martin Kristien</dc:creator>
  <cp:lastModifiedBy>Martin Kristien</cp:lastModifiedBy>
  <cp:revision>22</cp:revision>
  <dcterms:created xsi:type="dcterms:W3CDTF">2020-01-30T12:50:49Z</dcterms:created>
  <dcterms:modified xsi:type="dcterms:W3CDTF">2020-01-30T14:05:50Z</dcterms:modified>
</cp:coreProperties>
</file>