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Default Extension="jpg" ContentType="image/jpg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8965" y="443064"/>
            <a:ext cx="2426068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623" y="2695798"/>
            <a:ext cx="7608570" cy="3644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93556" y="6516897"/>
            <a:ext cx="2978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093" y="1329715"/>
            <a:ext cx="37299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Operating</a:t>
            </a:r>
            <a:r>
              <a:rPr dirty="0" spc="-7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7607" y="2790215"/>
            <a:ext cx="2595245" cy="2789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Processes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algn="ctr" marL="12700" marR="5080" indent="-635">
              <a:lnSpc>
                <a:spcPct val="202400"/>
              </a:lnSpc>
              <a:spcBef>
                <a:spcPts val="5"/>
              </a:spcBef>
            </a:pPr>
            <a:r>
              <a:rPr dirty="0" sz="2800" spc="-5">
                <a:latin typeface="Arial"/>
                <a:cs typeface="Arial"/>
              </a:rPr>
              <a:t>Lecture </a:t>
            </a:r>
            <a:r>
              <a:rPr dirty="0" sz="2800">
                <a:latin typeface="Arial"/>
                <a:cs typeface="Arial"/>
              </a:rPr>
              <a:t>3  Michael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O’Boyle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8316" y="6516897"/>
            <a:ext cx="21336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93556" y="6516897"/>
            <a:ext cx="2457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618" y="443064"/>
            <a:ext cx="38207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PCBs and CPU</a:t>
            </a:r>
            <a:r>
              <a:rPr dirty="0" spc="-85"/>
              <a:t> </a:t>
            </a:r>
            <a:r>
              <a:rPr dirty="0" spc="-5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61808"/>
            <a:ext cx="8347709" cy="35128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When </a:t>
            </a:r>
            <a:r>
              <a:rPr dirty="0" sz="2400">
                <a:latin typeface="Arial"/>
                <a:cs typeface="Arial"/>
              </a:rPr>
              <a:t>a process is running, </a:t>
            </a:r>
            <a:r>
              <a:rPr dirty="0" sz="2400" spc="-5">
                <a:latin typeface="Arial"/>
                <a:cs typeface="Arial"/>
              </a:rPr>
              <a:t>its </a:t>
            </a:r>
            <a:r>
              <a:rPr dirty="0" sz="2400">
                <a:latin typeface="Arial"/>
                <a:cs typeface="Arial"/>
              </a:rPr>
              <a:t>CPU </a:t>
            </a:r>
            <a:r>
              <a:rPr dirty="0" sz="2400" spc="-5">
                <a:latin typeface="Arial"/>
                <a:cs typeface="Arial"/>
              </a:rPr>
              <a:t>state </a:t>
            </a:r>
            <a:r>
              <a:rPr dirty="0" sz="2400">
                <a:latin typeface="Arial"/>
                <a:cs typeface="Arial"/>
              </a:rPr>
              <a:t>is inside </a:t>
            </a:r>
            <a:r>
              <a:rPr dirty="0" sz="2400" spc="-5">
                <a:latin typeface="Arial"/>
                <a:cs typeface="Arial"/>
              </a:rPr>
              <a:t>the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PC, </a:t>
            </a:r>
            <a:r>
              <a:rPr dirty="0" sz="2000" spc="-90">
                <a:latin typeface="Arial"/>
                <a:cs typeface="Arial"/>
              </a:rPr>
              <a:t>SP,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registers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CPU </a:t>
            </a:r>
            <a:r>
              <a:rPr dirty="0" sz="2000" spc="-5">
                <a:latin typeface="Arial"/>
                <a:cs typeface="Arial"/>
              </a:rPr>
              <a:t>contains </a:t>
            </a:r>
            <a:r>
              <a:rPr dirty="0" sz="2000">
                <a:latin typeface="Arial"/>
                <a:cs typeface="Arial"/>
              </a:rPr>
              <a:t>current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When the OS gets control </a:t>
            </a:r>
            <a:r>
              <a:rPr dirty="0" sz="2400">
                <a:latin typeface="Arial"/>
                <a:cs typeface="Arial"/>
              </a:rPr>
              <a:t>because of a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25"/>
              </a:spcBef>
              <a:buClr>
                <a:srgbClr val="FF3300"/>
              </a:buClr>
              <a:buChar char="–"/>
              <a:tabLst>
                <a:tab pos="755015" algn="l"/>
                <a:tab pos="755650" algn="l"/>
                <a:tab pos="1479550" algn="l"/>
              </a:tabLst>
            </a:pPr>
            <a:r>
              <a:rPr dirty="0" sz="2000" spc="-20">
                <a:solidFill>
                  <a:srgbClr val="FF4C00"/>
                </a:solidFill>
                <a:latin typeface="Arial"/>
                <a:cs typeface="Arial"/>
              </a:rPr>
              <a:t>Trap</a:t>
            </a:r>
            <a:r>
              <a:rPr dirty="0" sz="2000" spc="-20">
                <a:latin typeface="Arial"/>
                <a:cs typeface="Arial"/>
              </a:rPr>
              <a:t>:	</a:t>
            </a:r>
            <a:r>
              <a:rPr dirty="0" sz="2000">
                <a:latin typeface="Arial"/>
                <a:cs typeface="Arial"/>
              </a:rPr>
              <a:t>Program </a:t>
            </a:r>
            <a:r>
              <a:rPr dirty="0" sz="2000" spc="-5">
                <a:latin typeface="Arial"/>
                <a:cs typeface="Arial"/>
              </a:rPr>
              <a:t>executes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syscall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lr>
                <a:srgbClr val="FF3300"/>
              </a:buClr>
              <a:buChar char="–"/>
              <a:tabLst>
                <a:tab pos="755015" algn="l"/>
                <a:tab pos="755650" algn="l"/>
                <a:tab pos="2082164" algn="l"/>
              </a:tabLst>
            </a:pPr>
            <a:r>
              <a:rPr dirty="0" sz="2000" spc="-5">
                <a:solidFill>
                  <a:srgbClr val="FF4C00"/>
                </a:solidFill>
                <a:latin typeface="Arial"/>
                <a:cs typeface="Arial"/>
              </a:rPr>
              <a:t>Exception</a:t>
            </a:r>
            <a:r>
              <a:rPr dirty="0" sz="2000" spc="-5">
                <a:latin typeface="Arial"/>
                <a:cs typeface="Arial"/>
              </a:rPr>
              <a:t>:	</a:t>
            </a:r>
            <a:r>
              <a:rPr dirty="0" sz="2000">
                <a:latin typeface="Arial"/>
                <a:cs typeface="Arial"/>
              </a:rPr>
              <a:t>Program does </a:t>
            </a:r>
            <a:r>
              <a:rPr dirty="0" sz="2000" spc="-5">
                <a:latin typeface="Arial"/>
                <a:cs typeface="Arial"/>
              </a:rPr>
              <a:t>something unexpected (e.g., </a:t>
            </a:r>
            <a:r>
              <a:rPr dirty="0" sz="2000">
                <a:latin typeface="Arial"/>
                <a:cs typeface="Arial"/>
              </a:rPr>
              <a:t>page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fault)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lr>
                <a:srgbClr val="FF3300"/>
              </a:buClr>
              <a:buChar char="–"/>
              <a:tabLst>
                <a:tab pos="755015" algn="l"/>
                <a:tab pos="755650" algn="l"/>
                <a:tab pos="1898650" algn="l"/>
              </a:tabLst>
            </a:pPr>
            <a:r>
              <a:rPr dirty="0" sz="2000" spc="-5">
                <a:solidFill>
                  <a:srgbClr val="FF4C00"/>
                </a:solidFill>
                <a:latin typeface="Arial"/>
                <a:cs typeface="Arial"/>
              </a:rPr>
              <a:t>Interrupt</a:t>
            </a:r>
            <a:r>
              <a:rPr dirty="0" sz="2000" spc="-5">
                <a:latin typeface="Arial"/>
                <a:cs typeface="Arial"/>
              </a:rPr>
              <a:t>:	</a:t>
            </a:r>
            <a:r>
              <a:rPr dirty="0" sz="2000">
                <a:latin typeface="Arial"/>
                <a:cs typeface="Arial"/>
              </a:rPr>
              <a:t>A hardware device </a:t>
            </a:r>
            <a:r>
              <a:rPr dirty="0" sz="2000" spc="-5">
                <a:latin typeface="Arial"/>
                <a:cs typeface="Arial"/>
              </a:rPr>
              <a:t>requests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service</a:t>
            </a:r>
            <a:endParaRPr sz="2000">
              <a:latin typeface="Arial"/>
              <a:cs typeface="Arial"/>
            </a:endParaRPr>
          </a:p>
          <a:p>
            <a:pPr marL="342900" marR="168910">
              <a:lnSpc>
                <a:spcPts val="2820"/>
              </a:lnSpc>
              <a:spcBef>
                <a:spcPts val="740"/>
              </a:spcBef>
            </a:pPr>
            <a:r>
              <a:rPr dirty="0" sz="2400" spc="-5">
                <a:latin typeface="Arial"/>
                <a:cs typeface="Arial"/>
              </a:rPr>
              <a:t>the OS </a:t>
            </a:r>
            <a:r>
              <a:rPr dirty="0" sz="2400">
                <a:latin typeface="Arial"/>
                <a:cs typeface="Arial"/>
              </a:rPr>
              <a:t>saves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CPU </a:t>
            </a:r>
            <a:r>
              <a:rPr dirty="0" sz="2400" spc="-5">
                <a:latin typeface="Arial"/>
                <a:cs typeface="Arial"/>
              </a:rPr>
              <a:t>state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running process in </a:t>
            </a:r>
            <a:r>
              <a:rPr dirty="0" sz="2400" spc="-5">
                <a:latin typeface="Arial"/>
                <a:cs typeface="Arial"/>
              </a:rPr>
              <a:t>that  process’s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PCB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93556" y="6516897"/>
            <a:ext cx="2457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618" y="443064"/>
            <a:ext cx="38207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PCBs and CPU</a:t>
            </a:r>
            <a:r>
              <a:rPr dirty="0" spc="-85"/>
              <a:t> </a:t>
            </a:r>
            <a:r>
              <a:rPr dirty="0" spc="-5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61808"/>
            <a:ext cx="8373745" cy="352297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When the OS returns the </a:t>
            </a:r>
            <a:r>
              <a:rPr dirty="0" sz="2400">
                <a:latin typeface="Arial"/>
                <a:cs typeface="Arial"/>
              </a:rPr>
              <a:t>process </a:t>
            </a:r>
            <a:r>
              <a:rPr dirty="0" sz="2400" spc="-5">
                <a:latin typeface="Arial"/>
                <a:cs typeface="Arial"/>
              </a:rPr>
              <a:t>to the </a:t>
            </a:r>
            <a:r>
              <a:rPr dirty="0" sz="2400">
                <a:latin typeface="Arial"/>
                <a:cs typeface="Arial"/>
              </a:rPr>
              <a:t>running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lvl="1" marL="826135" indent="-356870">
              <a:lnSpc>
                <a:spcPct val="100000"/>
              </a:lnSpc>
              <a:spcBef>
                <a:spcPts val="400"/>
              </a:spcBef>
              <a:buChar char="–"/>
              <a:tabLst>
                <a:tab pos="826135" algn="l"/>
                <a:tab pos="826769" algn="l"/>
              </a:tabLst>
            </a:pPr>
            <a:r>
              <a:rPr dirty="0" sz="2000">
                <a:latin typeface="Arial"/>
                <a:cs typeface="Arial"/>
              </a:rPr>
              <a:t>it loads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hardware </a:t>
            </a:r>
            <a:r>
              <a:rPr dirty="0" sz="2000" spc="-5">
                <a:latin typeface="Arial"/>
                <a:cs typeface="Arial"/>
              </a:rPr>
              <a:t>registers with </a:t>
            </a:r>
            <a:r>
              <a:rPr dirty="0" sz="2000">
                <a:latin typeface="Arial"/>
                <a:cs typeface="Arial"/>
              </a:rPr>
              <a:t>values </a:t>
            </a:r>
            <a:r>
              <a:rPr dirty="0" sz="2000" spc="-5">
                <a:latin typeface="Arial"/>
                <a:cs typeface="Arial"/>
              </a:rPr>
              <a:t>from that process’s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PCB</a:t>
            </a:r>
            <a:endParaRPr sz="2000">
              <a:latin typeface="Arial"/>
              <a:cs typeface="Arial"/>
            </a:endParaRPr>
          </a:p>
          <a:p>
            <a:pPr lvl="1" marL="826135" indent="-356870">
              <a:lnSpc>
                <a:spcPct val="100000"/>
              </a:lnSpc>
              <a:spcBef>
                <a:spcPts val="500"/>
              </a:spcBef>
              <a:buChar char="–"/>
              <a:tabLst>
                <a:tab pos="826135" algn="l"/>
                <a:tab pos="826769" algn="l"/>
              </a:tabLst>
            </a:pPr>
            <a:r>
              <a:rPr dirty="0" sz="2000">
                <a:latin typeface="Arial"/>
                <a:cs typeface="Arial"/>
              </a:rPr>
              <a:t>eg general purpose </a:t>
            </a:r>
            <a:r>
              <a:rPr dirty="0" sz="2000" spc="-5">
                <a:latin typeface="Arial"/>
                <a:cs typeface="Arial"/>
              </a:rPr>
              <a:t>registers, stack </a:t>
            </a:r>
            <a:r>
              <a:rPr dirty="0" sz="2000" spc="-15">
                <a:latin typeface="Arial"/>
                <a:cs typeface="Arial"/>
              </a:rPr>
              <a:t>pointer, </a:t>
            </a:r>
            <a:r>
              <a:rPr dirty="0" sz="2000" spc="-5">
                <a:latin typeface="Arial"/>
                <a:cs typeface="Arial"/>
              </a:rPr>
              <a:t>instruction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pointer</a:t>
            </a:r>
            <a:endParaRPr sz="2000">
              <a:latin typeface="Arial"/>
              <a:cs typeface="Arial"/>
            </a:endParaRPr>
          </a:p>
          <a:p>
            <a:pPr marL="355600" marR="182245" indent="-342900">
              <a:lnSpc>
                <a:spcPts val="282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act of </a:t>
            </a:r>
            <a:r>
              <a:rPr dirty="0" sz="2400" spc="-5">
                <a:latin typeface="Arial"/>
                <a:cs typeface="Arial"/>
              </a:rPr>
              <a:t>switching the </a:t>
            </a:r>
            <a:r>
              <a:rPr dirty="0" sz="2400">
                <a:latin typeface="Arial"/>
                <a:cs typeface="Arial"/>
              </a:rPr>
              <a:t>CPU </a:t>
            </a:r>
            <a:r>
              <a:rPr dirty="0" sz="2400" spc="-5">
                <a:latin typeface="Arial"/>
                <a:cs typeface="Arial"/>
              </a:rPr>
              <a:t>from </a:t>
            </a:r>
            <a:r>
              <a:rPr dirty="0" sz="2400">
                <a:latin typeface="Arial"/>
                <a:cs typeface="Arial"/>
              </a:rPr>
              <a:t>one process </a:t>
            </a:r>
            <a:r>
              <a:rPr dirty="0" sz="2400" spc="-5">
                <a:latin typeface="Arial"/>
                <a:cs typeface="Arial"/>
              </a:rPr>
              <a:t>to another  </a:t>
            </a:r>
            <a:r>
              <a:rPr dirty="0" sz="2400">
                <a:latin typeface="Arial"/>
                <a:cs typeface="Arial"/>
              </a:rPr>
              <a:t>is called a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context</a:t>
            </a:r>
            <a:r>
              <a:rPr dirty="0" sz="24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switch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systems </a:t>
            </a:r>
            <a:r>
              <a:rPr dirty="0" sz="2000">
                <a:latin typeface="Arial"/>
                <a:cs typeface="Arial"/>
              </a:rPr>
              <a:t>may do 100s or 1000s of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switches/sec.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takes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few </a:t>
            </a:r>
            <a:r>
              <a:rPr dirty="0" sz="2000">
                <a:latin typeface="Arial"/>
                <a:cs typeface="Arial"/>
              </a:rPr>
              <a:t>microseconds on </a:t>
            </a:r>
            <a:r>
              <a:rPr dirty="0" sz="2000" spc="-10">
                <a:latin typeface="Arial"/>
                <a:cs typeface="Arial"/>
              </a:rPr>
              <a:t>today’s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Still </a:t>
            </a:r>
            <a:r>
              <a:rPr dirty="0" sz="2000">
                <a:latin typeface="Arial"/>
                <a:cs typeface="Arial"/>
              </a:rPr>
              <a:t>expensive </a:t>
            </a:r>
            <a:r>
              <a:rPr dirty="0" sz="2000" spc="-5">
                <a:latin typeface="Arial"/>
                <a:cs typeface="Arial"/>
              </a:rPr>
              <a:t>relative to thread </a:t>
            </a:r>
            <a:r>
              <a:rPr dirty="0" sz="2000">
                <a:latin typeface="Arial"/>
                <a:cs typeface="Arial"/>
              </a:rPr>
              <a:t>based </a:t>
            </a:r>
            <a:r>
              <a:rPr dirty="0" sz="2000" spc="-5">
                <a:latin typeface="Arial"/>
                <a:cs typeface="Arial"/>
              </a:rPr>
              <a:t>context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switches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Choosing which process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run next is called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scheduling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5353" y="443064"/>
            <a:ext cx="41592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 </a:t>
            </a:r>
            <a:r>
              <a:rPr dirty="0" spc="-5"/>
              <a:t>context</a:t>
            </a:r>
            <a:r>
              <a:rPr dirty="0" spc="-55"/>
              <a:t> </a:t>
            </a:r>
            <a:r>
              <a:rPr dirty="0" spc="-5"/>
              <a:t>switch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1656" y="6529597"/>
            <a:ext cx="85090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25"/>
              </a:lnSpc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4008" y="1493094"/>
            <a:ext cx="6157118" cy="4948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03698" y="6516897"/>
            <a:ext cx="110489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3062" y="443064"/>
            <a:ext cx="45440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 </a:t>
            </a:r>
            <a:r>
              <a:rPr dirty="0" spc="-5"/>
              <a:t>execution</a:t>
            </a:r>
            <a:r>
              <a:rPr dirty="0" spc="-45"/>
              <a:t> </a:t>
            </a:r>
            <a:r>
              <a:rPr dirty="0" spc="-5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522768"/>
            <a:ext cx="8378190" cy="44170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67945" indent="-342900">
              <a:lnSpc>
                <a:spcPts val="2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Each process has an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execution state</a:t>
            </a:r>
            <a:r>
              <a:rPr dirty="0" sz="2400" spc="-5">
                <a:latin typeface="Arial"/>
                <a:cs typeface="Arial"/>
              </a:rPr>
              <a:t>, </a:t>
            </a:r>
            <a:r>
              <a:rPr dirty="0" sz="2400">
                <a:latin typeface="Arial"/>
                <a:cs typeface="Arial"/>
              </a:rPr>
              <a:t>which </a:t>
            </a:r>
            <a:r>
              <a:rPr dirty="0" sz="2400" spc="-5">
                <a:latin typeface="Arial"/>
                <a:cs typeface="Arial"/>
              </a:rPr>
              <a:t>indicates </a:t>
            </a:r>
            <a:r>
              <a:rPr dirty="0" sz="2400">
                <a:latin typeface="Arial"/>
                <a:cs typeface="Arial"/>
              </a:rPr>
              <a:t>what  </a:t>
            </a:r>
            <a:r>
              <a:rPr dirty="0" sz="2400" spc="-15">
                <a:latin typeface="Arial"/>
                <a:cs typeface="Arial"/>
              </a:rPr>
              <a:t>it’s </a:t>
            </a:r>
            <a:r>
              <a:rPr dirty="0" sz="2400" spc="-5">
                <a:latin typeface="Arial"/>
                <a:cs typeface="Arial"/>
              </a:rPr>
              <a:t>currently</a:t>
            </a:r>
            <a:r>
              <a:rPr dirty="0" sz="2400">
                <a:latin typeface="Arial"/>
                <a:cs typeface="Arial"/>
              </a:rPr>
              <a:t> doing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ready</a:t>
            </a:r>
            <a:r>
              <a:rPr dirty="0" sz="2000" spc="-5">
                <a:latin typeface="Arial"/>
                <a:cs typeface="Arial"/>
              </a:rPr>
              <a:t>: waiting to </a:t>
            </a:r>
            <a:r>
              <a:rPr dirty="0" sz="2000">
                <a:latin typeface="Arial"/>
                <a:cs typeface="Arial"/>
              </a:rPr>
              <a:t>be assigned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could run, but </a:t>
            </a:r>
            <a:r>
              <a:rPr dirty="0" sz="2000" spc="-5">
                <a:latin typeface="Arial"/>
                <a:cs typeface="Arial"/>
              </a:rPr>
              <a:t>another </a:t>
            </a:r>
            <a:r>
              <a:rPr dirty="0" sz="2000">
                <a:latin typeface="Arial"/>
                <a:cs typeface="Arial"/>
              </a:rPr>
              <a:t>process has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running</a:t>
            </a:r>
            <a:r>
              <a:rPr dirty="0" sz="2000" spc="-5">
                <a:latin typeface="Arial"/>
                <a:cs typeface="Arial"/>
              </a:rPr>
              <a:t>: executing </a:t>
            </a:r>
            <a:r>
              <a:rPr dirty="0" sz="2000">
                <a:latin typeface="Arial"/>
                <a:cs typeface="Arial"/>
              </a:rPr>
              <a:t>on a CPU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15">
                <a:latin typeface="Arial"/>
                <a:cs typeface="Arial"/>
              </a:rPr>
              <a:t>it’s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process </a:t>
            </a:r>
            <a:r>
              <a:rPr dirty="0" sz="2000" spc="-5">
                <a:latin typeface="Arial"/>
                <a:cs typeface="Arial"/>
              </a:rPr>
              <a:t>that currently controls the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  <a:p>
            <a:pPr lvl="1" marL="749300" marR="5080" indent="-279400">
              <a:lnSpc>
                <a:spcPct val="100800"/>
              </a:lnSpc>
              <a:spcBef>
                <a:spcPts val="38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waiting </a:t>
            </a:r>
            <a:r>
              <a:rPr dirty="0" sz="2000">
                <a:latin typeface="Arial"/>
                <a:cs typeface="Arial"/>
              </a:rPr>
              <a:t>(aka “blocked”): </a:t>
            </a:r>
            <a:r>
              <a:rPr dirty="0" sz="2000" spc="-5">
                <a:latin typeface="Arial"/>
                <a:cs typeface="Arial"/>
              </a:rPr>
              <a:t>waiting for </a:t>
            </a:r>
            <a:r>
              <a:rPr dirty="0" sz="2000">
                <a:latin typeface="Arial"/>
                <a:cs typeface="Arial"/>
              </a:rPr>
              <a:t>an </a:t>
            </a:r>
            <a:r>
              <a:rPr dirty="0" sz="2000" spc="-5">
                <a:latin typeface="Arial"/>
                <a:cs typeface="Arial"/>
              </a:rPr>
              <a:t>event, e.g., I/O completion, </a:t>
            </a:r>
            <a:r>
              <a:rPr dirty="0" sz="2000">
                <a:latin typeface="Arial"/>
                <a:cs typeface="Arial"/>
              </a:rPr>
              <a:t>or  a message </a:t>
            </a:r>
            <a:r>
              <a:rPr dirty="0" sz="2000" spc="-5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(or </a:t>
            </a:r>
            <a:r>
              <a:rPr dirty="0" sz="2000" spc="-5">
                <a:latin typeface="Arial"/>
                <a:cs typeface="Arial"/>
              </a:rPr>
              <a:t>the completion of) another</a:t>
            </a:r>
            <a:r>
              <a:rPr dirty="0" sz="2000">
                <a:latin typeface="Arial"/>
                <a:cs typeface="Arial"/>
              </a:rPr>
              <a:t> process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cannot make progress </a:t>
            </a:r>
            <a:r>
              <a:rPr dirty="0" sz="2000" spc="-5">
                <a:latin typeface="Arial"/>
                <a:cs typeface="Arial"/>
              </a:rPr>
              <a:t>until the </a:t>
            </a:r>
            <a:r>
              <a:rPr dirty="0" sz="2000">
                <a:latin typeface="Arial"/>
                <a:cs typeface="Arial"/>
              </a:rPr>
              <a:t>event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happens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As a process </a:t>
            </a:r>
            <a:r>
              <a:rPr dirty="0" sz="2400" spc="-5">
                <a:latin typeface="Arial"/>
                <a:cs typeface="Arial"/>
              </a:rPr>
              <a:t>executes, </a:t>
            </a:r>
            <a:r>
              <a:rPr dirty="0" sz="2400">
                <a:latin typeface="Arial"/>
                <a:cs typeface="Arial"/>
              </a:rPr>
              <a:t>it moves </a:t>
            </a:r>
            <a:r>
              <a:rPr dirty="0" sz="2400" spc="-5">
                <a:latin typeface="Arial"/>
                <a:cs typeface="Arial"/>
              </a:rPr>
              <a:t>from state to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UNIX: </a:t>
            </a:r>
            <a:r>
              <a:rPr dirty="0" sz="2000">
                <a:latin typeface="Arial"/>
                <a:cs typeface="Arial"/>
              </a:rPr>
              <a:t>run </a:t>
            </a:r>
            <a:r>
              <a:rPr dirty="0" sz="2000" b="1">
                <a:solidFill>
                  <a:srgbClr val="FF0000"/>
                </a:solidFill>
                <a:latin typeface="Courier New"/>
                <a:cs typeface="Courier New"/>
              </a:rPr>
              <a:t>top</a:t>
            </a:r>
            <a:r>
              <a:rPr dirty="0" sz="2000">
                <a:latin typeface="Arial"/>
                <a:cs typeface="Arial"/>
              </a:rPr>
              <a:t>, </a:t>
            </a:r>
            <a:r>
              <a:rPr dirty="0" sz="2000" spc="-75">
                <a:latin typeface="Arial"/>
                <a:cs typeface="Arial"/>
              </a:rPr>
              <a:t>STAT </a:t>
            </a:r>
            <a:r>
              <a:rPr dirty="0" sz="2000">
                <a:latin typeface="Arial"/>
                <a:cs typeface="Arial"/>
              </a:rPr>
              <a:t>column shows current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which </a:t>
            </a:r>
            <a:r>
              <a:rPr dirty="0" sz="2000" spc="-5">
                <a:latin typeface="Arial"/>
                <a:cs typeface="Arial"/>
              </a:rPr>
              <a:t>state </a:t>
            </a:r>
            <a:r>
              <a:rPr dirty="0" sz="2000">
                <a:latin typeface="Arial"/>
                <a:cs typeface="Arial"/>
              </a:rPr>
              <a:t>is a process in most of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4093" y="443064"/>
            <a:ext cx="64414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 </a:t>
            </a:r>
            <a:r>
              <a:rPr dirty="0" spc="-5"/>
              <a:t>states </a:t>
            </a:r>
            <a:r>
              <a:rPr dirty="0"/>
              <a:t>and </a:t>
            </a:r>
            <a:r>
              <a:rPr dirty="0" spc="-5"/>
              <a:t>state</a:t>
            </a:r>
            <a:r>
              <a:rPr dirty="0" spc="-25"/>
              <a:t> </a:t>
            </a:r>
            <a:r>
              <a:rPr dirty="0" spc="-5"/>
              <a:t>transitions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064543" y="1289050"/>
            <a:ext cx="6781004" cy="4889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18642" y="1709420"/>
            <a:ext cx="788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running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4022" y="3538220"/>
            <a:ext cx="597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ready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5973" y="5367020"/>
            <a:ext cx="813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blocked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6550" y="3538220"/>
            <a:ext cx="1728470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700" marR="5080">
              <a:lnSpc>
                <a:spcPct val="99500"/>
              </a:lnSpc>
              <a:spcBef>
                <a:spcPts val="110"/>
              </a:spcBef>
            </a:pPr>
            <a:r>
              <a:rPr dirty="0" sz="1800" spc="-5">
                <a:latin typeface="Arial"/>
                <a:cs typeface="Arial"/>
              </a:rPr>
              <a:t>trap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exception  (I/O, </a:t>
            </a:r>
            <a:r>
              <a:rPr dirty="0" sz="1800">
                <a:latin typeface="Arial"/>
                <a:cs typeface="Arial"/>
              </a:rPr>
              <a:t>page </a:t>
            </a:r>
            <a:r>
              <a:rPr dirty="0" sz="1800" spc="-5">
                <a:latin typeface="Arial"/>
                <a:cs typeface="Arial"/>
              </a:rPr>
              <a:t>fault,  etc.)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9343" y="2547620"/>
            <a:ext cx="134747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24130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Arial"/>
                <a:cs typeface="Arial"/>
              </a:rPr>
              <a:t>interrupt  </a:t>
            </a:r>
            <a:r>
              <a:rPr dirty="0" sz="1800">
                <a:latin typeface="Arial"/>
                <a:cs typeface="Arial"/>
              </a:rPr>
              <a:t>(unschedule)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6104" y="2623820"/>
            <a:ext cx="1004569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43815" marR="5080" indent="-3175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Arial"/>
                <a:cs typeface="Arial"/>
              </a:rPr>
              <a:t>dispatch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  schedule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7453" y="4528820"/>
            <a:ext cx="14738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304165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Arial"/>
                <a:cs typeface="Arial"/>
              </a:rPr>
              <a:t>interrupt  (I/O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complete)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4386" y="5138420"/>
            <a:ext cx="1542415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700" marR="5080">
              <a:lnSpc>
                <a:spcPct val="99500"/>
              </a:lnSpc>
              <a:spcBef>
                <a:spcPts val="110"/>
              </a:spcBef>
            </a:pPr>
            <a:r>
              <a:rPr dirty="0" sz="1800" spc="-60">
                <a:latin typeface="Arial"/>
                <a:cs typeface="Arial"/>
              </a:rPr>
              <a:t>You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5">
                <a:latin typeface="Arial"/>
                <a:cs typeface="Arial"/>
              </a:rPr>
              <a:t> create  </a:t>
            </a:r>
            <a:r>
              <a:rPr dirty="0" sz="180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destroy  </a:t>
            </a:r>
            <a:r>
              <a:rPr dirty="0" sz="180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0000" y="374650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0"/>
                </a:moveTo>
                <a:lnTo>
                  <a:pt x="0" y="127000"/>
                </a:lnTo>
                <a:lnTo>
                  <a:pt x="12700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0865" y="3538220"/>
            <a:ext cx="1953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0560" algn="l"/>
              </a:tabLst>
            </a:pPr>
            <a:r>
              <a:rPr dirty="0" u="sng" sz="1800" spc="-5">
                <a:uFill>
                  <a:solidFill>
                    <a:srgbClr val="FF40FF"/>
                  </a:solidFill>
                </a:uFill>
                <a:latin typeface="Arial"/>
                <a:cs typeface="Arial"/>
              </a:rPr>
              <a:t>create	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26400" y="168910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0"/>
                </a:moveTo>
                <a:lnTo>
                  <a:pt x="0" y="127000"/>
                </a:lnTo>
                <a:lnTo>
                  <a:pt x="12700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159499" y="1480820"/>
            <a:ext cx="198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5655" algn="l"/>
                <a:tab pos="1967864" algn="l"/>
              </a:tabLst>
            </a:pPr>
            <a:r>
              <a:rPr dirty="0" u="sng" sz="1800">
                <a:uFill>
                  <a:solidFill>
                    <a:srgbClr val="FF40FF"/>
                  </a:solidFill>
                </a:uFill>
                <a:latin typeface="Arial"/>
                <a:cs typeface="Arial"/>
              </a:rPr>
              <a:t> 	</a:t>
            </a:r>
            <a:r>
              <a:rPr dirty="0" u="sng" sz="1800" spc="-5">
                <a:uFill>
                  <a:solidFill>
                    <a:srgbClr val="FF40FF"/>
                  </a:solidFill>
                </a:uFill>
                <a:latin typeface="Arial"/>
                <a:cs typeface="Arial"/>
              </a:rPr>
              <a:t>terminate	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State</a:t>
            </a:r>
            <a:r>
              <a:rPr dirty="0" spc="-80"/>
              <a:t> </a:t>
            </a:r>
            <a:r>
              <a:rPr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522768"/>
            <a:ext cx="8315325" cy="36296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OS maintains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collection </a:t>
            </a:r>
            <a:r>
              <a:rPr dirty="0" sz="2400">
                <a:latin typeface="Arial"/>
                <a:cs typeface="Arial"/>
              </a:rPr>
              <a:t>of queues </a:t>
            </a:r>
            <a:r>
              <a:rPr dirty="0" sz="2400" spc="-5">
                <a:latin typeface="Arial"/>
                <a:cs typeface="Arial"/>
              </a:rPr>
              <a:t>that </a:t>
            </a:r>
            <a:r>
              <a:rPr dirty="0" sz="2400">
                <a:latin typeface="Arial"/>
                <a:cs typeface="Arial"/>
              </a:rPr>
              <a:t>represent </a:t>
            </a:r>
            <a:r>
              <a:rPr dirty="0" sz="2400" spc="-5">
                <a:latin typeface="Arial"/>
                <a:cs typeface="Arial"/>
              </a:rPr>
              <a:t>the  state </a:t>
            </a:r>
            <a:r>
              <a:rPr dirty="0" sz="2400">
                <a:latin typeface="Arial"/>
                <a:cs typeface="Arial"/>
              </a:rPr>
              <a:t>of all processes in </a:t>
            </a:r>
            <a:r>
              <a:rPr dirty="0" sz="2400" spc="-5">
                <a:latin typeface="Arial"/>
                <a:cs typeface="Arial"/>
              </a:rPr>
              <a:t>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typically </a:t>
            </a:r>
            <a:r>
              <a:rPr dirty="0" sz="2000">
                <a:latin typeface="Arial"/>
                <a:cs typeface="Arial"/>
              </a:rPr>
              <a:t>one queue </a:t>
            </a:r>
            <a:r>
              <a:rPr dirty="0" sz="2000" spc="-5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each</a:t>
            </a:r>
            <a:r>
              <a:rPr dirty="0" sz="2000" spc="-5">
                <a:latin typeface="Arial"/>
                <a:cs typeface="Arial"/>
              </a:rPr>
              <a:t> state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e.g., </a:t>
            </a:r>
            <a:r>
              <a:rPr dirty="0" sz="2000" spc="-25">
                <a:latin typeface="Arial"/>
                <a:cs typeface="Arial"/>
              </a:rPr>
              <a:t>ready, </a:t>
            </a:r>
            <a:r>
              <a:rPr dirty="0" sz="2000" spc="-5">
                <a:latin typeface="Arial"/>
                <a:cs typeface="Arial"/>
              </a:rPr>
              <a:t>waiting,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lvl="1" marL="749300" marR="321310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each PCB is queued </a:t>
            </a:r>
            <a:r>
              <a:rPr dirty="0" sz="2000" spc="-5">
                <a:latin typeface="Arial"/>
                <a:cs typeface="Arial"/>
              </a:rPr>
              <a:t>onto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state </a:t>
            </a:r>
            <a:r>
              <a:rPr dirty="0" sz="2000">
                <a:latin typeface="Arial"/>
                <a:cs typeface="Arial"/>
              </a:rPr>
              <a:t>queue according </a:t>
            </a:r>
            <a:r>
              <a:rPr dirty="0" sz="2000" spc="-5">
                <a:latin typeface="Arial"/>
                <a:cs typeface="Arial"/>
              </a:rPr>
              <a:t>to 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current  </a:t>
            </a:r>
            <a:r>
              <a:rPr dirty="0" sz="2000" spc="-5">
                <a:latin typeface="Arial"/>
                <a:cs typeface="Arial"/>
              </a:rPr>
              <a:t>state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process it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represents</a:t>
            </a:r>
            <a:endParaRPr sz="2000">
              <a:latin typeface="Arial"/>
              <a:cs typeface="Arial"/>
            </a:endParaRPr>
          </a:p>
          <a:p>
            <a:pPr lvl="1" marL="749300" marR="280035" indent="-279400">
              <a:lnSpc>
                <a:spcPts val="2320"/>
              </a:lnSpc>
              <a:spcBef>
                <a:spcPts val="6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as a process changes </a:t>
            </a:r>
            <a:r>
              <a:rPr dirty="0" sz="2000" spc="-5">
                <a:latin typeface="Arial"/>
                <a:cs typeface="Arial"/>
              </a:rPr>
              <a:t>state, its </a:t>
            </a:r>
            <a:r>
              <a:rPr dirty="0" sz="2000">
                <a:latin typeface="Arial"/>
                <a:cs typeface="Arial"/>
              </a:rPr>
              <a:t>PCB is unlinked </a:t>
            </a:r>
            <a:r>
              <a:rPr dirty="0" sz="2000" spc="-5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one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queue,  and linked </a:t>
            </a:r>
            <a:r>
              <a:rPr dirty="0" sz="2000" spc="-5">
                <a:latin typeface="Arial"/>
                <a:cs typeface="Arial"/>
              </a:rPr>
              <a:t>onto another</a:t>
            </a:r>
            <a:endParaRPr sz="2000">
              <a:latin typeface="Arial"/>
              <a:cs typeface="Arial"/>
            </a:endParaRPr>
          </a:p>
          <a:p>
            <a:pPr marL="355600" marR="1242060" indent="-342900">
              <a:lnSpc>
                <a:spcPct val="101499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PCBs are moved </a:t>
            </a:r>
            <a:r>
              <a:rPr dirty="0" sz="2400" spc="-5">
                <a:latin typeface="Arial"/>
                <a:cs typeface="Arial"/>
              </a:rPr>
              <a:t>between </a:t>
            </a:r>
            <a:r>
              <a:rPr dirty="0" sz="2400">
                <a:latin typeface="Arial"/>
                <a:cs typeface="Arial"/>
              </a:rPr>
              <a:t>queues, which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are  </a:t>
            </a:r>
            <a:r>
              <a:rPr dirty="0" sz="2400" spc="-5">
                <a:latin typeface="Arial"/>
                <a:cs typeface="Arial"/>
              </a:rPr>
              <a:t>represented </a:t>
            </a:r>
            <a:r>
              <a:rPr dirty="0" sz="2400">
                <a:latin typeface="Arial"/>
                <a:cs typeface="Arial"/>
              </a:rPr>
              <a:t>as linked</a:t>
            </a:r>
            <a:r>
              <a:rPr dirty="0" sz="2400" spc="-5">
                <a:latin typeface="Arial"/>
                <a:cs typeface="Arial"/>
              </a:rPr>
              <a:t> lists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State</a:t>
            </a:r>
            <a:r>
              <a:rPr dirty="0" spc="-80"/>
              <a:t> </a:t>
            </a:r>
            <a:r>
              <a:rPr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5595611"/>
            <a:ext cx="8281034" cy="7467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There </a:t>
            </a:r>
            <a:r>
              <a:rPr dirty="0" sz="2400">
                <a:latin typeface="Arial"/>
                <a:cs typeface="Arial"/>
              </a:rPr>
              <a:t>may be many wait queues, one </a:t>
            </a: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each </a:t>
            </a:r>
            <a:r>
              <a:rPr dirty="0" sz="2400" spc="-5">
                <a:latin typeface="Arial"/>
                <a:cs typeface="Arial"/>
              </a:rPr>
              <a:t>type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wait  </a:t>
            </a:r>
            <a:r>
              <a:rPr dirty="0" sz="2400" spc="-5">
                <a:latin typeface="Arial"/>
                <a:cs typeface="Arial"/>
              </a:rPr>
              <a:t>(particular </a:t>
            </a:r>
            <a:r>
              <a:rPr dirty="0" sz="2400">
                <a:latin typeface="Arial"/>
                <a:cs typeface="Arial"/>
              </a:rPr>
              <a:t>device, </a:t>
            </a:r>
            <a:r>
              <a:rPr dirty="0" sz="2400" spc="-25">
                <a:latin typeface="Arial"/>
                <a:cs typeface="Arial"/>
              </a:rPr>
              <a:t>timer, </a:t>
            </a:r>
            <a:r>
              <a:rPr dirty="0" sz="2400">
                <a:latin typeface="Arial"/>
                <a:cs typeface="Arial"/>
              </a:rPr>
              <a:t>message,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…)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800" y="2131720"/>
            <a:ext cx="5873750" cy="1231900"/>
            <a:chOff x="685800" y="2131720"/>
            <a:chExt cx="5873750" cy="1231900"/>
          </a:xfrm>
        </p:grpSpPr>
        <p:sp>
          <p:nvSpPr>
            <p:cNvPr id="5" name="object 5"/>
            <p:cNvSpPr/>
            <p:nvPr/>
          </p:nvSpPr>
          <p:spPr>
            <a:xfrm>
              <a:off x="3429000" y="2138070"/>
              <a:ext cx="1295400" cy="1219200"/>
            </a:xfrm>
            <a:custGeom>
              <a:avLst/>
              <a:gdLst/>
              <a:ahLst/>
              <a:cxnLst/>
              <a:rect l="l" t="t" r="r" b="b"/>
              <a:pathLst>
                <a:path w="1295400" h="1219200">
                  <a:moveTo>
                    <a:pt x="12954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295400" y="1219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EFF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28999" y="2138070"/>
              <a:ext cx="1295400" cy="1219200"/>
            </a:xfrm>
            <a:custGeom>
              <a:avLst/>
              <a:gdLst/>
              <a:ahLst/>
              <a:cxnLst/>
              <a:rect l="l" t="t" r="r" b="b"/>
              <a:pathLst>
                <a:path w="1295400" h="1219200">
                  <a:moveTo>
                    <a:pt x="0" y="0"/>
                  </a:moveTo>
                  <a:lnTo>
                    <a:pt x="1295399" y="0"/>
                  </a:lnTo>
                  <a:lnTo>
                    <a:pt x="1295399" y="1219198"/>
                  </a:lnTo>
                  <a:lnTo>
                    <a:pt x="0" y="121919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28999" y="2442870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 h="0">
                  <a:moveTo>
                    <a:pt x="0" y="0"/>
                  </a:moveTo>
                  <a:lnTo>
                    <a:pt x="1295399" y="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428999" y="2747670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 h="0">
                  <a:moveTo>
                    <a:pt x="0" y="0"/>
                  </a:moveTo>
                  <a:lnTo>
                    <a:pt x="1295399" y="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28999" y="3052470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 h="0">
                  <a:moveTo>
                    <a:pt x="0" y="0"/>
                  </a:moveTo>
                  <a:lnTo>
                    <a:pt x="1295399" y="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5800" y="2138070"/>
              <a:ext cx="5867400" cy="1219200"/>
            </a:xfrm>
            <a:custGeom>
              <a:avLst/>
              <a:gdLst/>
              <a:ahLst/>
              <a:cxnLst/>
              <a:rect l="l" t="t" r="r" b="b"/>
              <a:pathLst>
                <a:path w="5867400" h="1219200">
                  <a:moveTo>
                    <a:pt x="1295400" y="76200"/>
                  </a:moveTo>
                  <a:lnTo>
                    <a:pt x="0" y="76200"/>
                  </a:lnTo>
                  <a:lnTo>
                    <a:pt x="0" y="685800"/>
                  </a:lnTo>
                  <a:lnTo>
                    <a:pt x="1295400" y="685800"/>
                  </a:lnTo>
                  <a:lnTo>
                    <a:pt x="1295400" y="76200"/>
                  </a:lnTo>
                  <a:close/>
                </a:path>
                <a:path w="5867400" h="1219200">
                  <a:moveTo>
                    <a:pt x="5867400" y="0"/>
                  </a:moveTo>
                  <a:lnTo>
                    <a:pt x="4572000" y="0"/>
                  </a:lnTo>
                  <a:lnTo>
                    <a:pt x="4572000" y="1219200"/>
                  </a:lnTo>
                  <a:lnTo>
                    <a:pt x="5867400" y="1219200"/>
                  </a:lnTo>
                  <a:lnTo>
                    <a:pt x="5867400" y="0"/>
                  </a:lnTo>
                  <a:close/>
                </a:path>
              </a:pathLst>
            </a:custGeom>
            <a:solidFill>
              <a:srgbClr val="EFF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257800" y="2138070"/>
              <a:ext cx="1295400" cy="1219200"/>
            </a:xfrm>
            <a:custGeom>
              <a:avLst/>
              <a:gdLst/>
              <a:ahLst/>
              <a:cxnLst/>
              <a:rect l="l" t="t" r="r" b="b"/>
              <a:pathLst>
                <a:path w="1295400" h="1219200">
                  <a:moveTo>
                    <a:pt x="0" y="0"/>
                  </a:moveTo>
                  <a:lnTo>
                    <a:pt x="1295399" y="0"/>
                  </a:lnTo>
                  <a:lnTo>
                    <a:pt x="1295399" y="1219198"/>
                  </a:lnTo>
                  <a:lnTo>
                    <a:pt x="0" y="121919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57800" y="2442870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 h="0">
                  <a:moveTo>
                    <a:pt x="0" y="0"/>
                  </a:moveTo>
                  <a:lnTo>
                    <a:pt x="1295399" y="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257800" y="2747670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 h="0">
                  <a:moveTo>
                    <a:pt x="0" y="0"/>
                  </a:moveTo>
                  <a:lnTo>
                    <a:pt x="1295399" y="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257800" y="3052470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 h="0">
                  <a:moveTo>
                    <a:pt x="0" y="0"/>
                  </a:moveTo>
                  <a:lnTo>
                    <a:pt x="1295399" y="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3422650" y="4112933"/>
            <a:ext cx="1308100" cy="1231900"/>
            <a:chOff x="3422650" y="4112933"/>
            <a:chExt cx="1308100" cy="1231900"/>
          </a:xfrm>
        </p:grpSpPr>
        <p:sp>
          <p:nvSpPr>
            <p:cNvPr id="16" name="object 16"/>
            <p:cNvSpPr/>
            <p:nvPr/>
          </p:nvSpPr>
          <p:spPr>
            <a:xfrm>
              <a:off x="3429000" y="4119282"/>
              <a:ext cx="1295400" cy="1219200"/>
            </a:xfrm>
            <a:custGeom>
              <a:avLst/>
              <a:gdLst/>
              <a:ahLst/>
              <a:cxnLst/>
              <a:rect l="l" t="t" r="r" b="b"/>
              <a:pathLst>
                <a:path w="1295400" h="1219200">
                  <a:moveTo>
                    <a:pt x="1295400" y="0"/>
                  </a:moveTo>
                  <a:lnTo>
                    <a:pt x="0" y="0"/>
                  </a:lnTo>
                  <a:lnTo>
                    <a:pt x="0" y="1219187"/>
                  </a:lnTo>
                  <a:lnTo>
                    <a:pt x="1295400" y="1219187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EFF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29000" y="4119283"/>
              <a:ext cx="1295400" cy="1219200"/>
            </a:xfrm>
            <a:custGeom>
              <a:avLst/>
              <a:gdLst/>
              <a:ahLst/>
              <a:cxnLst/>
              <a:rect l="l" t="t" r="r" b="b"/>
              <a:pathLst>
                <a:path w="1295400" h="1219200">
                  <a:moveTo>
                    <a:pt x="0" y="0"/>
                  </a:moveTo>
                  <a:lnTo>
                    <a:pt x="1295399" y="0"/>
                  </a:lnTo>
                  <a:lnTo>
                    <a:pt x="1295399" y="1219199"/>
                  </a:lnTo>
                  <a:lnTo>
                    <a:pt x="0" y="12191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29000" y="4424083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 h="0">
                  <a:moveTo>
                    <a:pt x="0" y="0"/>
                  </a:moveTo>
                  <a:lnTo>
                    <a:pt x="129539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29000" y="4728870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 h="0">
                  <a:moveTo>
                    <a:pt x="0" y="0"/>
                  </a:moveTo>
                  <a:lnTo>
                    <a:pt x="129539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429000" y="5033670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 h="0">
                  <a:moveTo>
                    <a:pt x="0" y="0"/>
                  </a:moveTo>
                  <a:lnTo>
                    <a:pt x="129539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85800" y="2214270"/>
            <a:ext cx="1295400" cy="305435"/>
          </a:xfrm>
          <a:prstGeom prst="rect">
            <a:avLst/>
          </a:prstGeom>
          <a:solidFill>
            <a:srgbClr val="EFF0FF"/>
          </a:solidFill>
          <a:ln w="12699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359"/>
              </a:spcBef>
            </a:pPr>
            <a:r>
              <a:rPr dirty="0" sz="1600">
                <a:latin typeface="Arial"/>
                <a:cs typeface="Arial"/>
              </a:rPr>
              <a:t>head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ptr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5800" y="2519084"/>
            <a:ext cx="1295400" cy="304800"/>
          </a:xfrm>
          <a:prstGeom prst="rect">
            <a:avLst/>
          </a:prstGeom>
          <a:solidFill>
            <a:srgbClr val="EFF0FF"/>
          </a:solidFill>
          <a:ln w="12699">
            <a:solidFill>
              <a:srgbClr val="00000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110"/>
              </a:spcBef>
            </a:pPr>
            <a:r>
              <a:rPr dirty="0" sz="1600" spc="-5">
                <a:latin typeface="Arial"/>
                <a:cs typeface="Arial"/>
              </a:rPr>
              <a:t>tail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ptr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9000" y="2138070"/>
            <a:ext cx="1295400" cy="30480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360"/>
              </a:spcBef>
            </a:pPr>
            <a:r>
              <a:rPr dirty="0" sz="1600" spc="-5">
                <a:latin typeface="Arial"/>
                <a:cs typeface="Arial"/>
              </a:rPr>
              <a:t>firefox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(1365)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57800" y="2138070"/>
            <a:ext cx="1295400" cy="30480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360"/>
              </a:spcBef>
            </a:pPr>
            <a:r>
              <a:rPr dirty="0" sz="1600">
                <a:latin typeface="Arial"/>
                <a:cs typeface="Arial"/>
              </a:rPr>
              <a:t>emacs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(948)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080250" y="2131720"/>
          <a:ext cx="1314450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</a:tblGrid>
              <a:tr h="304800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ls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(1470)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FF0FF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FF0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FF0FF"/>
                    </a:solidFill>
                  </a:tcPr>
                </a:tc>
              </a:tr>
              <a:tr h="304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F0FF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3429000" y="4119283"/>
            <a:ext cx="1295400" cy="304800"/>
          </a:xfrm>
          <a:prstGeom prst="rect">
            <a:avLst/>
          </a:prstGeom>
          <a:solidFill>
            <a:srgbClr val="EFF0FF"/>
          </a:solidFill>
          <a:ln w="12699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359"/>
              </a:spcBef>
            </a:pPr>
            <a:r>
              <a:rPr dirty="0" sz="1600">
                <a:latin typeface="Arial"/>
                <a:cs typeface="Arial"/>
              </a:rPr>
              <a:t>cat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(1468)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251450" y="4112933"/>
          <a:ext cx="1314450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</a:tblGrid>
              <a:tr h="304800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firefox</a:t>
                      </a:r>
                      <a:r>
                        <a:rPr dirty="0" sz="1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(1207)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FF0FF"/>
                    </a:solidFill>
                  </a:tcPr>
                </a:tc>
              </a:tr>
              <a:tr h="304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FF0FF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FF0FF"/>
                    </a:solidFill>
                  </a:tcPr>
                </a:tc>
              </a:tr>
              <a:tr h="304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F0FF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685800" y="419547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1295400" y="0"/>
                </a:moveTo>
                <a:lnTo>
                  <a:pt x="0" y="0"/>
                </a:lnTo>
                <a:lnTo>
                  <a:pt x="0" y="609600"/>
                </a:lnTo>
                <a:lnTo>
                  <a:pt x="1295400" y="609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EF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85800" y="4195470"/>
            <a:ext cx="1295400" cy="304800"/>
          </a:xfrm>
          <a:prstGeom prst="rect">
            <a:avLst/>
          </a:prstGeom>
          <a:solidFill>
            <a:srgbClr val="EFF0FF"/>
          </a:solidFill>
          <a:ln w="12699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360"/>
              </a:spcBef>
            </a:pPr>
            <a:r>
              <a:rPr dirty="0" sz="1600">
                <a:latin typeface="Arial"/>
                <a:cs typeface="Arial"/>
              </a:rPr>
              <a:t>head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ptr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5800" y="4500271"/>
            <a:ext cx="1295400" cy="304800"/>
          </a:xfrm>
          <a:prstGeom prst="rect">
            <a:avLst/>
          </a:prstGeom>
          <a:solidFill>
            <a:srgbClr val="EFF0FF"/>
          </a:solidFill>
          <a:ln w="12699">
            <a:solidFill>
              <a:srgbClr val="00000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110"/>
              </a:spcBef>
            </a:pPr>
            <a:r>
              <a:rPr dirty="0" sz="1600" spc="-5">
                <a:latin typeface="Arial"/>
                <a:cs typeface="Arial"/>
              </a:rPr>
              <a:t>tail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ptr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9740" y="3771303"/>
            <a:ext cx="17354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latin typeface="Arial"/>
                <a:cs typeface="Arial"/>
              </a:rPr>
              <a:t>Wait </a:t>
            </a:r>
            <a:r>
              <a:rPr dirty="0" sz="1600">
                <a:latin typeface="Arial"/>
                <a:cs typeface="Arial"/>
              </a:rPr>
              <a:t>queue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header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4313" y="1790090"/>
            <a:ext cx="19240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Ready queue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header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981200" y="2252370"/>
            <a:ext cx="5111750" cy="349250"/>
            <a:chOff x="1981200" y="2252370"/>
            <a:chExt cx="5111750" cy="349250"/>
          </a:xfrm>
        </p:grpSpPr>
        <p:sp>
          <p:nvSpPr>
            <p:cNvPr id="34" name="object 34"/>
            <p:cNvSpPr/>
            <p:nvPr/>
          </p:nvSpPr>
          <p:spPr>
            <a:xfrm>
              <a:off x="1981200" y="2290470"/>
              <a:ext cx="1346200" cy="0"/>
            </a:xfrm>
            <a:custGeom>
              <a:avLst/>
              <a:gdLst/>
              <a:ahLst/>
              <a:cxnLst/>
              <a:rect l="l" t="t" r="r" b="b"/>
              <a:pathLst>
                <a:path w="1346200" h="0">
                  <a:moveTo>
                    <a:pt x="0" y="0"/>
                  </a:moveTo>
                  <a:lnTo>
                    <a:pt x="134619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276600" y="22523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082451" y="2370846"/>
              <a:ext cx="1346835" cy="224790"/>
            </a:xfrm>
            <a:custGeom>
              <a:avLst/>
              <a:gdLst/>
              <a:ahLst/>
              <a:cxnLst/>
              <a:rect l="l" t="t" r="r" b="b"/>
              <a:pathLst>
                <a:path w="1346835" h="224789">
                  <a:moveTo>
                    <a:pt x="1346548" y="2244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057400" y="2341626"/>
              <a:ext cx="81915" cy="75565"/>
            </a:xfrm>
            <a:custGeom>
              <a:avLst/>
              <a:gdLst/>
              <a:ahLst/>
              <a:cxnLst/>
              <a:rect l="l" t="t" r="r" b="b"/>
              <a:pathLst>
                <a:path w="81914" h="75564">
                  <a:moveTo>
                    <a:pt x="81419" y="0"/>
                  </a:moveTo>
                  <a:lnTo>
                    <a:pt x="0" y="25044"/>
                  </a:lnTo>
                  <a:lnTo>
                    <a:pt x="68897" y="75158"/>
                  </a:lnTo>
                  <a:lnTo>
                    <a:pt x="81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24400" y="2290470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 h="0">
                  <a:moveTo>
                    <a:pt x="0" y="0"/>
                  </a:moveTo>
                  <a:lnTo>
                    <a:pt x="43179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105400" y="22523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823318" y="2378030"/>
              <a:ext cx="434975" cy="217804"/>
            </a:xfrm>
            <a:custGeom>
              <a:avLst/>
              <a:gdLst/>
              <a:ahLst/>
              <a:cxnLst/>
              <a:rect l="l" t="t" r="r" b="b"/>
              <a:pathLst>
                <a:path w="434975" h="217805">
                  <a:moveTo>
                    <a:pt x="434481" y="217240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800600" y="2366670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80">
                  <a:moveTo>
                    <a:pt x="85191" y="0"/>
                  </a:moveTo>
                  <a:lnTo>
                    <a:pt x="0" y="0"/>
                  </a:lnTo>
                  <a:lnTo>
                    <a:pt x="51117" y="68160"/>
                  </a:lnTo>
                  <a:lnTo>
                    <a:pt x="85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553200" y="2290470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 h="0">
                  <a:moveTo>
                    <a:pt x="0" y="0"/>
                  </a:moveTo>
                  <a:lnTo>
                    <a:pt x="43179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934200" y="22523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652119" y="2378030"/>
              <a:ext cx="434975" cy="217804"/>
            </a:xfrm>
            <a:custGeom>
              <a:avLst/>
              <a:gdLst/>
              <a:ahLst/>
              <a:cxnLst/>
              <a:rect l="l" t="t" r="r" b="b"/>
              <a:pathLst>
                <a:path w="434975" h="217805">
                  <a:moveTo>
                    <a:pt x="434480" y="217240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629400" y="2366670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80">
                  <a:moveTo>
                    <a:pt x="85191" y="0"/>
                  </a:moveTo>
                  <a:lnTo>
                    <a:pt x="0" y="0"/>
                  </a:lnTo>
                  <a:lnTo>
                    <a:pt x="51117" y="68160"/>
                  </a:lnTo>
                  <a:lnTo>
                    <a:pt x="85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/>
          <p:cNvGrpSpPr/>
          <p:nvPr/>
        </p:nvGrpSpPr>
        <p:grpSpPr>
          <a:xfrm>
            <a:off x="1981200" y="4233570"/>
            <a:ext cx="3282950" cy="349250"/>
            <a:chOff x="1981200" y="4233570"/>
            <a:chExt cx="3282950" cy="349250"/>
          </a:xfrm>
        </p:grpSpPr>
        <p:sp>
          <p:nvSpPr>
            <p:cNvPr id="47" name="object 47"/>
            <p:cNvSpPr/>
            <p:nvPr/>
          </p:nvSpPr>
          <p:spPr>
            <a:xfrm>
              <a:off x="1981200" y="4271670"/>
              <a:ext cx="1346200" cy="0"/>
            </a:xfrm>
            <a:custGeom>
              <a:avLst/>
              <a:gdLst/>
              <a:ahLst/>
              <a:cxnLst/>
              <a:rect l="l" t="t" r="r" b="b"/>
              <a:pathLst>
                <a:path w="1346200" h="0">
                  <a:moveTo>
                    <a:pt x="0" y="0"/>
                  </a:moveTo>
                  <a:lnTo>
                    <a:pt x="134619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276600" y="42335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082451" y="4352046"/>
              <a:ext cx="1346835" cy="224790"/>
            </a:xfrm>
            <a:custGeom>
              <a:avLst/>
              <a:gdLst/>
              <a:ahLst/>
              <a:cxnLst/>
              <a:rect l="l" t="t" r="r" b="b"/>
              <a:pathLst>
                <a:path w="1346835" h="224789">
                  <a:moveTo>
                    <a:pt x="1346548" y="224423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057400" y="4322825"/>
              <a:ext cx="81915" cy="75565"/>
            </a:xfrm>
            <a:custGeom>
              <a:avLst/>
              <a:gdLst/>
              <a:ahLst/>
              <a:cxnLst/>
              <a:rect l="l" t="t" r="r" b="b"/>
              <a:pathLst>
                <a:path w="81914" h="75564">
                  <a:moveTo>
                    <a:pt x="81419" y="0"/>
                  </a:moveTo>
                  <a:lnTo>
                    <a:pt x="0" y="25044"/>
                  </a:lnTo>
                  <a:lnTo>
                    <a:pt x="68897" y="75158"/>
                  </a:lnTo>
                  <a:lnTo>
                    <a:pt x="81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724400" y="4271670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 h="0">
                  <a:moveTo>
                    <a:pt x="0" y="0"/>
                  </a:moveTo>
                  <a:lnTo>
                    <a:pt x="43179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105400" y="42335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823318" y="4359229"/>
              <a:ext cx="434975" cy="217804"/>
            </a:xfrm>
            <a:custGeom>
              <a:avLst/>
              <a:gdLst/>
              <a:ahLst/>
              <a:cxnLst/>
              <a:rect l="l" t="t" r="r" b="b"/>
              <a:pathLst>
                <a:path w="434975" h="217804">
                  <a:moveTo>
                    <a:pt x="434481" y="217240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800600" y="4347870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79">
                  <a:moveTo>
                    <a:pt x="85191" y="0"/>
                  </a:moveTo>
                  <a:lnTo>
                    <a:pt x="0" y="0"/>
                  </a:lnTo>
                  <a:lnTo>
                    <a:pt x="51117" y="68160"/>
                  </a:lnTo>
                  <a:lnTo>
                    <a:pt x="85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6476999" y="1071270"/>
            <a:ext cx="2057400" cy="379730"/>
          </a:xfrm>
          <a:prstGeom prst="rect">
            <a:avLst/>
          </a:prstGeom>
          <a:solidFill>
            <a:srgbClr val="FF40FF">
              <a:alpha val="50199"/>
            </a:srgbClr>
          </a:solidFill>
          <a:ln w="12699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359"/>
              </a:spcBef>
            </a:pPr>
            <a:r>
              <a:rPr dirty="0" sz="1800" spc="-5">
                <a:latin typeface="Arial"/>
                <a:cs typeface="Arial"/>
              </a:rPr>
              <a:t>These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PCBs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267200" y="1445933"/>
            <a:ext cx="3511550" cy="2520950"/>
            <a:chOff x="4267200" y="1445933"/>
            <a:chExt cx="3511550" cy="2520950"/>
          </a:xfrm>
        </p:grpSpPr>
        <p:sp>
          <p:nvSpPr>
            <p:cNvPr id="57" name="object 57"/>
            <p:cNvSpPr/>
            <p:nvPr/>
          </p:nvSpPr>
          <p:spPr>
            <a:xfrm>
              <a:off x="4368181" y="1452283"/>
              <a:ext cx="2337435" cy="528320"/>
            </a:xfrm>
            <a:custGeom>
              <a:avLst/>
              <a:gdLst/>
              <a:ahLst/>
              <a:cxnLst/>
              <a:rect l="l" t="t" r="r" b="b"/>
              <a:pathLst>
                <a:path w="2337434" h="528319">
                  <a:moveTo>
                    <a:pt x="2337418" y="0"/>
                  </a:moveTo>
                  <a:lnTo>
                    <a:pt x="0" y="527805"/>
                  </a:lnTo>
                </a:path>
              </a:pathLst>
            </a:custGeom>
            <a:ln w="12699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343400" y="1931733"/>
              <a:ext cx="83185" cy="74930"/>
            </a:xfrm>
            <a:custGeom>
              <a:avLst/>
              <a:gdLst/>
              <a:ahLst/>
              <a:cxnLst/>
              <a:rect l="l" t="t" r="r" b="b"/>
              <a:pathLst>
                <a:path w="83185" h="74930">
                  <a:moveTo>
                    <a:pt x="65938" y="0"/>
                  </a:moveTo>
                  <a:lnTo>
                    <a:pt x="0" y="53936"/>
                  </a:lnTo>
                  <a:lnTo>
                    <a:pt x="82715" y="74320"/>
                  </a:lnTo>
                  <a:lnTo>
                    <a:pt x="65938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042520" y="1452283"/>
              <a:ext cx="1044575" cy="522605"/>
            </a:xfrm>
            <a:custGeom>
              <a:avLst/>
              <a:gdLst/>
              <a:ahLst/>
              <a:cxnLst/>
              <a:rect l="l" t="t" r="r" b="b"/>
              <a:pathLst>
                <a:path w="1044575" h="522605">
                  <a:moveTo>
                    <a:pt x="1044079" y="0"/>
                  </a:moveTo>
                  <a:lnTo>
                    <a:pt x="0" y="522040"/>
                  </a:lnTo>
                </a:path>
              </a:pathLst>
            </a:custGeom>
            <a:ln w="12699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019800" y="1917522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80">
                  <a:moveTo>
                    <a:pt x="51117" y="0"/>
                  </a:moveTo>
                  <a:lnTo>
                    <a:pt x="0" y="68148"/>
                  </a:lnTo>
                  <a:lnTo>
                    <a:pt x="85191" y="68148"/>
                  </a:lnTo>
                  <a:lnTo>
                    <a:pt x="51117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286992" y="1452283"/>
              <a:ext cx="3104515" cy="2498725"/>
            </a:xfrm>
            <a:custGeom>
              <a:avLst/>
              <a:gdLst/>
              <a:ahLst/>
              <a:cxnLst/>
              <a:rect l="l" t="t" r="r" b="b"/>
              <a:pathLst>
                <a:path w="3104515" h="2498725">
                  <a:moveTo>
                    <a:pt x="3104407" y="0"/>
                  </a:moveTo>
                  <a:lnTo>
                    <a:pt x="0" y="2498668"/>
                  </a:lnTo>
                </a:path>
              </a:pathLst>
            </a:custGeom>
            <a:ln w="12699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267200" y="3889413"/>
              <a:ext cx="83820" cy="77470"/>
            </a:xfrm>
            <a:custGeom>
              <a:avLst/>
              <a:gdLst/>
              <a:ahLst/>
              <a:cxnLst/>
              <a:rect l="l" t="t" r="r" b="b"/>
              <a:pathLst>
                <a:path w="83820" h="77470">
                  <a:moveTo>
                    <a:pt x="35471" y="0"/>
                  </a:moveTo>
                  <a:lnTo>
                    <a:pt x="0" y="77457"/>
                  </a:lnTo>
                  <a:lnTo>
                    <a:pt x="83248" y="59359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034321" y="1452283"/>
              <a:ext cx="1738630" cy="2494280"/>
            </a:xfrm>
            <a:custGeom>
              <a:avLst/>
              <a:gdLst/>
              <a:ahLst/>
              <a:cxnLst/>
              <a:rect l="l" t="t" r="r" b="b"/>
              <a:pathLst>
                <a:path w="1738629" h="2494279">
                  <a:moveTo>
                    <a:pt x="1738078" y="0"/>
                  </a:moveTo>
                  <a:lnTo>
                    <a:pt x="0" y="2493758"/>
                  </a:lnTo>
                </a:path>
              </a:pathLst>
            </a:custGeom>
            <a:ln w="12699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019800" y="3882580"/>
              <a:ext cx="74930" cy="84455"/>
            </a:xfrm>
            <a:custGeom>
              <a:avLst/>
              <a:gdLst/>
              <a:ahLst/>
              <a:cxnLst/>
              <a:rect l="l" t="t" r="r" b="b"/>
              <a:pathLst>
                <a:path w="74929" h="84454">
                  <a:moveTo>
                    <a:pt x="12306" y="0"/>
                  </a:moveTo>
                  <a:lnTo>
                    <a:pt x="0" y="84289"/>
                  </a:lnTo>
                  <a:lnTo>
                    <a:pt x="74828" y="43560"/>
                  </a:lnTo>
                  <a:lnTo>
                    <a:pt x="12306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" name="object 65"/>
          <p:cNvGrpSpPr/>
          <p:nvPr/>
        </p:nvGrpSpPr>
        <p:grpSpPr>
          <a:xfrm>
            <a:off x="7848600" y="1445933"/>
            <a:ext cx="311150" cy="539750"/>
            <a:chOff x="7848600" y="1445933"/>
            <a:chExt cx="311150" cy="539750"/>
          </a:xfrm>
        </p:grpSpPr>
        <p:sp>
          <p:nvSpPr>
            <p:cNvPr id="66" name="object 66"/>
            <p:cNvSpPr/>
            <p:nvPr/>
          </p:nvSpPr>
          <p:spPr>
            <a:xfrm>
              <a:off x="7861202" y="1452283"/>
              <a:ext cx="292735" cy="511809"/>
            </a:xfrm>
            <a:custGeom>
              <a:avLst/>
              <a:gdLst/>
              <a:ahLst/>
              <a:cxnLst/>
              <a:rect l="l" t="t" r="r" b="b"/>
              <a:pathLst>
                <a:path w="292734" h="511810">
                  <a:moveTo>
                    <a:pt x="292197" y="0"/>
                  </a:moveTo>
                  <a:lnTo>
                    <a:pt x="0" y="511346"/>
                  </a:lnTo>
                </a:path>
              </a:pathLst>
            </a:custGeom>
            <a:ln w="12699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848600" y="1900618"/>
              <a:ext cx="71120" cy="85090"/>
            </a:xfrm>
            <a:custGeom>
              <a:avLst/>
              <a:gdLst/>
              <a:ahLst/>
              <a:cxnLst/>
              <a:rect l="l" t="t" r="r" b="b"/>
              <a:pathLst>
                <a:path w="71120" h="85089">
                  <a:moveTo>
                    <a:pt x="4724" y="0"/>
                  </a:moveTo>
                  <a:lnTo>
                    <a:pt x="0" y="85051"/>
                  </a:lnTo>
                  <a:lnTo>
                    <a:pt x="70878" y="37795"/>
                  </a:lnTo>
                  <a:lnTo>
                    <a:pt x="4724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989" y="443064"/>
            <a:ext cx="42957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PCBs and </a:t>
            </a:r>
            <a:r>
              <a:rPr dirty="0" spc="-5"/>
              <a:t>state</a:t>
            </a:r>
            <a:r>
              <a:rPr dirty="0" spc="-85"/>
              <a:t> </a:t>
            </a:r>
            <a:r>
              <a:rPr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61808"/>
            <a:ext cx="7164070" cy="4693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PCBs are </a:t>
            </a:r>
            <a:r>
              <a:rPr dirty="0" sz="2400" spc="-5">
                <a:latin typeface="Arial"/>
                <a:cs typeface="Arial"/>
              </a:rPr>
              <a:t>data structures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dynamically </a:t>
            </a:r>
            <a:r>
              <a:rPr dirty="0" sz="2000" spc="-5">
                <a:latin typeface="Arial"/>
                <a:cs typeface="Arial"/>
              </a:rPr>
              <a:t>allocated </a:t>
            </a:r>
            <a:r>
              <a:rPr dirty="0" sz="2000">
                <a:latin typeface="Arial"/>
                <a:cs typeface="Arial"/>
              </a:rPr>
              <a:t>inside </a:t>
            </a:r>
            <a:r>
              <a:rPr dirty="0" sz="2000" spc="-5">
                <a:latin typeface="Arial"/>
                <a:cs typeface="Arial"/>
              </a:rPr>
              <a:t>OS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When </a:t>
            </a:r>
            <a:r>
              <a:rPr dirty="0" sz="2400">
                <a:latin typeface="Arial"/>
                <a:cs typeface="Arial"/>
              </a:rPr>
              <a:t>a process is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created: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OS allocates </a:t>
            </a:r>
            <a:r>
              <a:rPr dirty="0" sz="2000">
                <a:latin typeface="Arial"/>
                <a:cs typeface="Arial"/>
              </a:rPr>
              <a:t>a PCB </a:t>
            </a:r>
            <a:r>
              <a:rPr dirty="0" sz="2000" spc="-5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OS initializes </a:t>
            </a:r>
            <a:r>
              <a:rPr dirty="0" sz="2000">
                <a:latin typeface="Arial"/>
                <a:cs typeface="Arial"/>
              </a:rPr>
              <a:t>PCB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(OS </a:t>
            </a:r>
            <a:r>
              <a:rPr dirty="0" sz="2000">
                <a:latin typeface="Arial"/>
                <a:cs typeface="Arial"/>
              </a:rPr>
              <a:t>does </a:t>
            </a:r>
            <a:r>
              <a:rPr dirty="0" sz="2000" spc="-5">
                <a:latin typeface="Arial"/>
                <a:cs typeface="Arial"/>
              </a:rPr>
              <a:t>other things </a:t>
            </a:r>
            <a:r>
              <a:rPr dirty="0" sz="2000">
                <a:latin typeface="Arial"/>
                <a:cs typeface="Arial"/>
              </a:rPr>
              <a:t>not </a:t>
            </a:r>
            <a:r>
              <a:rPr dirty="0" sz="2000" spc="-5">
                <a:latin typeface="Arial"/>
                <a:cs typeface="Arial"/>
              </a:rPr>
              <a:t>related to the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PCB)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OS puts </a:t>
            </a:r>
            <a:r>
              <a:rPr dirty="0" sz="2000">
                <a:latin typeface="Arial"/>
                <a:cs typeface="Arial"/>
              </a:rPr>
              <a:t>PCB on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correct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queue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As a process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computes: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OS </a:t>
            </a:r>
            <a:r>
              <a:rPr dirty="0" sz="2000">
                <a:latin typeface="Arial"/>
                <a:cs typeface="Arial"/>
              </a:rPr>
              <a:t>moves </a:t>
            </a:r>
            <a:r>
              <a:rPr dirty="0" sz="2000" spc="-5">
                <a:latin typeface="Arial"/>
                <a:cs typeface="Arial"/>
              </a:rPr>
              <a:t>its </a:t>
            </a:r>
            <a:r>
              <a:rPr dirty="0" sz="2000">
                <a:latin typeface="Arial"/>
                <a:cs typeface="Arial"/>
              </a:rPr>
              <a:t>PCB </a:t>
            </a:r>
            <a:r>
              <a:rPr dirty="0" sz="2000" spc="-5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queue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queue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When </a:t>
            </a:r>
            <a:r>
              <a:rPr dirty="0" sz="2400">
                <a:latin typeface="Arial"/>
                <a:cs typeface="Arial"/>
              </a:rPr>
              <a:t>a process is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terminated: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PCB may be </a:t>
            </a:r>
            <a:r>
              <a:rPr dirty="0" sz="2000" spc="-5">
                <a:latin typeface="Arial"/>
                <a:cs typeface="Arial"/>
              </a:rPr>
              <a:t>retained for </a:t>
            </a:r>
            <a:r>
              <a:rPr dirty="0" sz="2000">
                <a:latin typeface="Arial"/>
                <a:cs typeface="Arial"/>
              </a:rPr>
              <a:t>a while </a:t>
            </a:r>
            <a:r>
              <a:rPr dirty="0" sz="2000" spc="-5">
                <a:latin typeface="Arial"/>
                <a:cs typeface="Arial"/>
              </a:rPr>
              <a:t>(to </a:t>
            </a:r>
            <a:r>
              <a:rPr dirty="0" sz="2000">
                <a:latin typeface="Arial"/>
                <a:cs typeface="Arial"/>
              </a:rPr>
              <a:t>receive signals,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etc.)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15">
                <a:latin typeface="Arial"/>
                <a:cs typeface="Arial"/>
              </a:rPr>
              <a:t>eventually, </a:t>
            </a:r>
            <a:r>
              <a:rPr dirty="0" sz="2000" spc="-5">
                <a:latin typeface="Arial"/>
                <a:cs typeface="Arial"/>
              </a:rPr>
              <a:t>OS deallocates the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PCB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590" y="443064"/>
            <a:ext cx="30524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</a:t>
            </a:r>
            <a:r>
              <a:rPr dirty="0" spc="-65"/>
              <a:t> </a:t>
            </a:r>
            <a:r>
              <a:rPr dirty="0" spc="-5"/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61808"/>
            <a:ext cx="7077709" cy="19126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New processes are </a:t>
            </a:r>
            <a:r>
              <a:rPr dirty="0" sz="2400" spc="-5">
                <a:latin typeface="Arial"/>
                <a:cs typeface="Arial"/>
              </a:rPr>
              <a:t>created </a:t>
            </a:r>
            <a:r>
              <a:rPr dirty="0" sz="2400">
                <a:latin typeface="Arial"/>
                <a:cs typeface="Arial"/>
              </a:rPr>
              <a:t>by </a:t>
            </a:r>
            <a:r>
              <a:rPr dirty="0" sz="2400" spc="-5">
                <a:latin typeface="Arial"/>
                <a:cs typeface="Arial"/>
              </a:rPr>
              <a:t>existing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creator </a:t>
            </a:r>
            <a:r>
              <a:rPr dirty="0" sz="2000">
                <a:latin typeface="Arial"/>
                <a:cs typeface="Arial"/>
              </a:rPr>
              <a:t>is called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parent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created </a:t>
            </a:r>
            <a:r>
              <a:rPr dirty="0" sz="2000">
                <a:latin typeface="Arial"/>
                <a:cs typeface="Arial"/>
              </a:rPr>
              <a:t>process is called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child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  <a:tab pos="2713990" algn="l"/>
              </a:tabLst>
            </a:pPr>
            <a:r>
              <a:rPr dirty="0" sz="2000" spc="-5">
                <a:latin typeface="Arial"/>
                <a:cs typeface="Arial"/>
              </a:rPr>
              <a:t>UNIX: </a:t>
            </a:r>
            <a:r>
              <a:rPr dirty="0" sz="2000">
                <a:latin typeface="Arial"/>
                <a:cs typeface="Arial"/>
              </a:rPr>
              <a:t>do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b="1">
                <a:latin typeface="Courier New"/>
                <a:cs typeface="Courier New"/>
              </a:rPr>
              <a:t>ps	-ef</a:t>
            </a:r>
            <a:r>
              <a:rPr dirty="0" sz="2000">
                <a:latin typeface="Arial"/>
                <a:cs typeface="Arial"/>
              </a:rPr>
              <a:t>, look </a:t>
            </a:r>
            <a:r>
              <a:rPr dirty="0" sz="2000" spc="-5">
                <a:latin typeface="Arial"/>
                <a:cs typeface="Arial"/>
              </a:rPr>
              <a:t>for PPID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field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what </a:t>
            </a:r>
            <a:r>
              <a:rPr dirty="0" sz="2000" spc="-5">
                <a:latin typeface="Arial"/>
                <a:cs typeface="Arial"/>
              </a:rPr>
              <a:t>creates the first </a:t>
            </a:r>
            <a:r>
              <a:rPr dirty="0" sz="2000">
                <a:latin typeface="Arial"/>
                <a:cs typeface="Arial"/>
              </a:rPr>
              <a:t>process, 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when?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397" y="562917"/>
            <a:ext cx="8633605" cy="4574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2663" y="683121"/>
            <a:ext cx="549910" cy="36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11760">
              <a:lnSpc>
                <a:spcPct val="100000"/>
              </a:lnSpc>
              <a:spcBef>
                <a:spcPts val="105"/>
              </a:spcBef>
            </a:pP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init  </a:t>
            </a:r>
            <a:r>
              <a:rPr dirty="0" sz="1100" spc="-75" b="1">
                <a:solidFill>
                  <a:srgbClr val="231F20"/>
                </a:solidFill>
                <a:latin typeface="Courier New"/>
                <a:cs typeface="Courier New"/>
              </a:rPr>
              <a:t>pid =</a:t>
            </a:r>
            <a:r>
              <a:rPr dirty="0" sz="1100" spc="-160" b="1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dirty="0" sz="1100" spc="-75" b="1">
                <a:solidFill>
                  <a:srgbClr val="231F20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342482" y="1936840"/>
            <a:ext cx="774700" cy="36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24154">
              <a:lnSpc>
                <a:spcPct val="100000"/>
              </a:lnSpc>
              <a:spcBef>
                <a:spcPts val="105"/>
              </a:spcBef>
            </a:pP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sshd  </a:t>
            </a:r>
            <a:r>
              <a:rPr dirty="0" sz="1100" spc="-75" b="1">
                <a:solidFill>
                  <a:srgbClr val="231F20"/>
                </a:solidFill>
                <a:latin typeface="Courier New"/>
                <a:cs typeface="Courier New"/>
              </a:rPr>
              <a:t>pid =</a:t>
            </a:r>
            <a:r>
              <a:rPr dirty="0" sz="1100" spc="-145" b="1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3028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1399" y="1931247"/>
            <a:ext cx="774700" cy="36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86690">
              <a:lnSpc>
                <a:spcPct val="100000"/>
              </a:lnSpc>
              <a:spcBef>
                <a:spcPts val="105"/>
              </a:spcBef>
            </a:pP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login  </a:t>
            </a:r>
            <a:r>
              <a:rPr dirty="0" sz="1100" spc="-75" b="1">
                <a:solidFill>
                  <a:srgbClr val="231F20"/>
                </a:solidFill>
                <a:latin typeface="Courier New"/>
                <a:cs typeface="Courier New"/>
              </a:rPr>
              <a:t>pid =</a:t>
            </a:r>
            <a:r>
              <a:rPr dirty="0" sz="1100" spc="-145" b="1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8415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1822" y="1977882"/>
            <a:ext cx="624840" cy="36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9530" marR="5080" indent="-37465">
              <a:lnSpc>
                <a:spcPct val="100000"/>
              </a:lnSpc>
              <a:spcBef>
                <a:spcPts val="105"/>
              </a:spcBef>
            </a:pP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kthreadd  </a:t>
            </a:r>
            <a:r>
              <a:rPr dirty="0" sz="1100" spc="-75" b="1">
                <a:solidFill>
                  <a:srgbClr val="231F20"/>
                </a:solidFill>
                <a:latin typeface="Courier New"/>
                <a:cs typeface="Courier New"/>
              </a:rPr>
              <a:t>pid =</a:t>
            </a:r>
            <a:r>
              <a:rPr dirty="0" sz="1100" spc="-145" b="1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dirty="0" sz="1100" spc="-75" b="1">
                <a:solidFill>
                  <a:srgbClr val="231F20"/>
                </a:solidFill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9008" y="3190816"/>
            <a:ext cx="774700" cy="36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24154">
              <a:lnSpc>
                <a:spcPct val="100000"/>
              </a:lnSpc>
              <a:spcBef>
                <a:spcPts val="105"/>
              </a:spcBef>
            </a:pP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sshd  </a:t>
            </a:r>
            <a:r>
              <a:rPr dirty="0" sz="1100" spc="-75" b="1">
                <a:solidFill>
                  <a:srgbClr val="231F20"/>
                </a:solidFill>
                <a:latin typeface="Courier New"/>
                <a:cs typeface="Courier New"/>
              </a:rPr>
              <a:t>pid =</a:t>
            </a:r>
            <a:r>
              <a:rPr dirty="0" sz="1100" spc="-145" b="1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3610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6722" y="3204587"/>
            <a:ext cx="699770" cy="36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74295">
              <a:lnSpc>
                <a:spcPct val="100000"/>
              </a:lnSpc>
              <a:spcBef>
                <a:spcPts val="105"/>
              </a:spcBef>
            </a:pP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pdflush  </a:t>
            </a:r>
            <a:r>
              <a:rPr dirty="0" sz="1100" spc="-75" b="1">
                <a:solidFill>
                  <a:srgbClr val="231F20"/>
                </a:solidFill>
                <a:latin typeface="Courier New"/>
                <a:cs typeface="Courier New"/>
              </a:rPr>
              <a:t>pid =</a:t>
            </a:r>
            <a:r>
              <a:rPr dirty="0" sz="1100" spc="-150" b="1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200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7545" y="3208494"/>
            <a:ext cx="549910" cy="36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khelper  </a:t>
            </a:r>
            <a:r>
              <a:rPr dirty="0" sz="1100" spc="-75" b="1">
                <a:solidFill>
                  <a:srgbClr val="231F20"/>
                </a:solidFill>
                <a:latin typeface="Courier New"/>
                <a:cs typeface="Courier New"/>
              </a:rPr>
              <a:t>pid =</a:t>
            </a:r>
            <a:r>
              <a:rPr dirty="0" sz="1100" spc="-160" b="1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dirty="0" sz="1100" spc="-75" b="1">
                <a:solidFill>
                  <a:srgbClr val="231F20"/>
                </a:solidFill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8217" y="4521586"/>
            <a:ext cx="774700" cy="36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86690">
              <a:lnSpc>
                <a:spcPct val="100000"/>
              </a:lnSpc>
              <a:spcBef>
                <a:spcPts val="105"/>
              </a:spcBef>
            </a:pP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tcsch  </a:t>
            </a:r>
            <a:r>
              <a:rPr dirty="0" sz="1100" spc="-75" b="1">
                <a:solidFill>
                  <a:srgbClr val="231F20"/>
                </a:solidFill>
                <a:latin typeface="Courier New"/>
                <a:cs typeface="Courier New"/>
              </a:rPr>
              <a:t>pid =</a:t>
            </a:r>
            <a:r>
              <a:rPr dirty="0" sz="1100" spc="-145" b="1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4005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8344" y="4583233"/>
            <a:ext cx="774700" cy="36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86690">
              <a:lnSpc>
                <a:spcPct val="100000"/>
              </a:lnSpc>
              <a:spcBef>
                <a:spcPts val="105"/>
              </a:spcBef>
            </a:pP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emacs  </a:t>
            </a:r>
            <a:r>
              <a:rPr dirty="0" sz="1100" spc="-75" b="1">
                <a:solidFill>
                  <a:srgbClr val="231F20"/>
                </a:solidFill>
                <a:latin typeface="Courier New"/>
                <a:cs typeface="Courier New"/>
              </a:rPr>
              <a:t>pid =</a:t>
            </a:r>
            <a:r>
              <a:rPr dirty="0" sz="1100" spc="-145" b="1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9204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4068" y="3240388"/>
            <a:ext cx="774700" cy="36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24154">
              <a:lnSpc>
                <a:spcPct val="100000"/>
              </a:lnSpc>
              <a:spcBef>
                <a:spcPts val="105"/>
              </a:spcBef>
            </a:pP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bash  </a:t>
            </a:r>
            <a:r>
              <a:rPr dirty="0" sz="1100" spc="-75" b="1">
                <a:solidFill>
                  <a:srgbClr val="231F20"/>
                </a:solidFill>
                <a:latin typeface="Courier New"/>
                <a:cs typeface="Courier New"/>
              </a:rPr>
              <a:t>pid =</a:t>
            </a:r>
            <a:r>
              <a:rPr dirty="0" sz="1100" spc="-145" b="1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8416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181" y="4600776"/>
            <a:ext cx="774700" cy="36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ps</a:t>
            </a:r>
            <a:endParaRPr sz="11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100" spc="-75" b="1">
                <a:solidFill>
                  <a:srgbClr val="231F20"/>
                </a:solidFill>
                <a:latin typeface="Courier New"/>
                <a:cs typeface="Courier New"/>
              </a:rPr>
              <a:t>pid =</a:t>
            </a:r>
            <a:r>
              <a:rPr dirty="0" sz="1100" spc="-145" b="1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dirty="0" sz="1100" spc="-80" b="1">
                <a:solidFill>
                  <a:srgbClr val="231F20"/>
                </a:solidFill>
                <a:latin typeface="Courier New"/>
                <a:cs typeface="Courier New"/>
              </a:rPr>
              <a:t>9298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78316" y="6516897"/>
            <a:ext cx="21336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5149" y="443064"/>
            <a:ext cx="17195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872780"/>
            <a:ext cx="4824730" cy="22352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Process </a:t>
            </a:r>
            <a:r>
              <a:rPr dirty="0" sz="2400" spc="-5">
                <a:latin typeface="Arial"/>
                <a:cs typeface="Arial"/>
              </a:rPr>
              <a:t>control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Process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Context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switch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Process </a:t>
            </a:r>
            <a:r>
              <a:rPr dirty="0" sz="2400" spc="-5">
                <a:latin typeface="Arial"/>
                <a:cs typeface="Arial"/>
              </a:rPr>
              <a:t>creation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termination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7433"/>
            <a:ext cx="9078350" cy="625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7447" y="443064"/>
            <a:ext cx="49955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 </a:t>
            </a:r>
            <a:r>
              <a:rPr dirty="0" spc="-5"/>
              <a:t>creation</a:t>
            </a:r>
            <a:r>
              <a:rPr dirty="0" spc="-30"/>
              <a:t> </a:t>
            </a:r>
            <a:r>
              <a:rPr dirty="0" spc="-5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522768"/>
            <a:ext cx="8382000" cy="29565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783590" indent="-342900">
              <a:lnSpc>
                <a:spcPts val="2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(Depending on </a:t>
            </a:r>
            <a:r>
              <a:rPr dirty="0" sz="2400" spc="-5">
                <a:latin typeface="Arial"/>
                <a:cs typeface="Arial"/>
              </a:rPr>
              <a:t>the OS) </a:t>
            </a:r>
            <a:r>
              <a:rPr dirty="0" sz="2400">
                <a:latin typeface="Arial"/>
                <a:cs typeface="Arial"/>
              </a:rPr>
              <a:t>child processes inherit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certain  attributes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the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parent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Examples: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  <a:tab pos="3004820" algn="l"/>
              </a:tabLst>
            </a:pPr>
            <a:r>
              <a:rPr dirty="0" sz="2000" spc="-5">
                <a:latin typeface="Arial"/>
                <a:cs typeface="Arial"/>
              </a:rPr>
              <a:t>Open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file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table:	</a:t>
            </a:r>
            <a:r>
              <a:rPr dirty="0" sz="2000">
                <a:latin typeface="Arial"/>
                <a:cs typeface="Arial"/>
              </a:rPr>
              <a:t>implies</a:t>
            </a:r>
            <a:r>
              <a:rPr dirty="0" sz="2000" spc="-5">
                <a:latin typeface="Arial"/>
                <a:cs typeface="Arial"/>
              </a:rPr>
              <a:t> stdin/stdout/stderr</a:t>
            </a:r>
            <a:endParaRPr sz="2000">
              <a:latin typeface="Arial"/>
              <a:cs typeface="Arial"/>
            </a:endParaRPr>
          </a:p>
          <a:p>
            <a:pPr lvl="2" marL="1155065" marR="60325" indent="-228600">
              <a:lnSpc>
                <a:spcPct val="1008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On </a:t>
            </a:r>
            <a:r>
              <a:rPr dirty="0" sz="2000">
                <a:latin typeface="Arial"/>
                <a:cs typeface="Arial"/>
              </a:rPr>
              <a:t>some </a:t>
            </a:r>
            <a:r>
              <a:rPr dirty="0" sz="2000" spc="-5">
                <a:latin typeface="Arial"/>
                <a:cs typeface="Arial"/>
              </a:rPr>
              <a:t>systems, </a:t>
            </a:r>
            <a:r>
              <a:rPr dirty="0" sz="2000">
                <a:latin typeface="Arial"/>
                <a:cs typeface="Arial"/>
              </a:rPr>
              <a:t>resource </a:t>
            </a:r>
            <a:r>
              <a:rPr dirty="0" sz="2000" spc="-5">
                <a:latin typeface="Arial"/>
                <a:cs typeface="Arial"/>
              </a:rPr>
              <a:t>allocation to </a:t>
            </a:r>
            <a:r>
              <a:rPr dirty="0" sz="2000">
                <a:latin typeface="Arial"/>
                <a:cs typeface="Arial"/>
              </a:rPr>
              <a:t>parent may be divided  among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children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ts val="282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(In </a:t>
            </a:r>
            <a:r>
              <a:rPr dirty="0" sz="2400">
                <a:latin typeface="Arial"/>
                <a:cs typeface="Arial"/>
              </a:rPr>
              <a:t>Unix) when a child is </a:t>
            </a:r>
            <a:r>
              <a:rPr dirty="0" sz="2400" spc="-5">
                <a:latin typeface="Arial"/>
                <a:cs typeface="Arial"/>
              </a:rPr>
              <a:t>created, the </a:t>
            </a:r>
            <a:r>
              <a:rPr dirty="0" sz="2400">
                <a:latin typeface="Arial"/>
                <a:cs typeface="Arial"/>
              </a:rPr>
              <a:t>parent may </a:t>
            </a:r>
            <a:r>
              <a:rPr dirty="0" sz="2400" spc="-5">
                <a:latin typeface="Arial"/>
                <a:cs typeface="Arial"/>
              </a:rPr>
              <a:t>either </a:t>
            </a:r>
            <a:r>
              <a:rPr dirty="0" sz="2400">
                <a:latin typeface="Arial"/>
                <a:cs typeface="Arial"/>
              </a:rPr>
              <a:t>wait  </a:t>
            </a:r>
            <a:r>
              <a:rPr dirty="0" sz="2400" spc="-5">
                <a:latin typeface="Arial"/>
                <a:cs typeface="Arial"/>
              </a:rPr>
              <a:t>for the </a:t>
            </a:r>
            <a:r>
              <a:rPr dirty="0" sz="2400">
                <a:latin typeface="Arial"/>
                <a:cs typeface="Arial"/>
              </a:rPr>
              <a:t>child </a:t>
            </a:r>
            <a:r>
              <a:rPr dirty="0" sz="2400" spc="-5">
                <a:latin typeface="Arial"/>
                <a:cs typeface="Arial"/>
              </a:rPr>
              <a:t>to finish, </a:t>
            </a:r>
            <a:r>
              <a:rPr dirty="0" sz="2400">
                <a:latin typeface="Arial"/>
                <a:cs typeface="Arial"/>
              </a:rPr>
              <a:t>or </a:t>
            </a:r>
            <a:r>
              <a:rPr dirty="0" sz="2400" spc="-5">
                <a:latin typeface="Arial"/>
                <a:cs typeface="Arial"/>
              </a:rPr>
              <a:t>continue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parallel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359" y="443064"/>
            <a:ext cx="53790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UNIX </a:t>
            </a:r>
            <a:r>
              <a:rPr dirty="0"/>
              <a:t>process </a:t>
            </a:r>
            <a:r>
              <a:rPr dirty="0" spc="-5"/>
              <a:t>creation</a:t>
            </a:r>
            <a:r>
              <a:rPr dirty="0" spc="-20"/>
              <a:t> </a:t>
            </a:r>
            <a:r>
              <a:rPr dirty="0" spc="-5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70951"/>
            <a:ext cx="8242934" cy="47783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UNIX </a:t>
            </a:r>
            <a:r>
              <a:rPr dirty="0" sz="2400">
                <a:latin typeface="Arial"/>
                <a:cs typeface="Arial"/>
              </a:rPr>
              <a:t>process </a:t>
            </a:r>
            <a:r>
              <a:rPr dirty="0" sz="2400" spc="-5">
                <a:latin typeface="Arial"/>
                <a:cs typeface="Arial"/>
              </a:rPr>
              <a:t>creation through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fork()</a:t>
            </a:r>
            <a:r>
              <a:rPr dirty="0" sz="2400" spc="-77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latin typeface="Arial"/>
                <a:cs typeface="Arial"/>
              </a:rPr>
              <a:t>system </a:t>
            </a:r>
            <a:r>
              <a:rPr dirty="0" sz="2400">
                <a:latin typeface="Arial"/>
                <a:cs typeface="Arial"/>
              </a:rPr>
              <a:t>call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4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creates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initializes </a:t>
            </a:r>
            <a:r>
              <a:rPr dirty="0" sz="2000">
                <a:latin typeface="Arial"/>
                <a:cs typeface="Arial"/>
              </a:rPr>
              <a:t>a new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PCB</a:t>
            </a:r>
            <a:endParaRPr sz="2000">
              <a:latin typeface="Arial"/>
              <a:cs typeface="Arial"/>
            </a:endParaRPr>
          </a:p>
          <a:p>
            <a:pPr lvl="2" marL="1155065" marR="330200" indent="-228600">
              <a:lnSpc>
                <a:spcPts val="2120"/>
              </a:lnSpc>
              <a:spcBef>
                <a:spcPts val="60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initializes </a:t>
            </a:r>
            <a:r>
              <a:rPr dirty="0" sz="2000">
                <a:latin typeface="Arial"/>
                <a:cs typeface="Arial"/>
              </a:rPr>
              <a:t>kernel resources of new process </a:t>
            </a:r>
            <a:r>
              <a:rPr dirty="0" sz="2000" spc="-5">
                <a:latin typeface="Arial"/>
                <a:cs typeface="Arial"/>
              </a:rPr>
              <a:t>with </a:t>
            </a:r>
            <a:r>
              <a:rPr dirty="0" sz="2000">
                <a:latin typeface="Arial"/>
                <a:cs typeface="Arial"/>
              </a:rPr>
              <a:t>resources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  parent </a:t>
            </a:r>
            <a:r>
              <a:rPr dirty="0" sz="2000" spc="-5">
                <a:latin typeface="Arial"/>
                <a:cs typeface="Arial"/>
              </a:rPr>
              <a:t>(e.g., </a:t>
            </a:r>
            <a:r>
              <a:rPr dirty="0" sz="2000">
                <a:latin typeface="Arial"/>
                <a:cs typeface="Arial"/>
              </a:rPr>
              <a:t>open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files)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254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initializes </a:t>
            </a:r>
            <a:r>
              <a:rPr dirty="0" sz="2000">
                <a:latin typeface="Arial"/>
                <a:cs typeface="Arial"/>
              </a:rPr>
              <a:t>PC, SP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be same as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parent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creates </a:t>
            </a:r>
            <a:r>
              <a:rPr dirty="0" sz="2000">
                <a:latin typeface="Arial"/>
                <a:cs typeface="Arial"/>
              </a:rPr>
              <a:t>a new address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  <a:p>
            <a:pPr lvl="2" marL="1155065" marR="5080" indent="-228600">
              <a:lnSpc>
                <a:spcPts val="2120"/>
              </a:lnSpc>
              <a:spcBef>
                <a:spcPts val="60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initializes </a:t>
            </a:r>
            <a:r>
              <a:rPr dirty="0" sz="2000">
                <a:latin typeface="Arial"/>
                <a:cs typeface="Arial"/>
              </a:rPr>
              <a:t>new address space </a:t>
            </a:r>
            <a:r>
              <a:rPr dirty="0" sz="2000" spc="-5">
                <a:latin typeface="Arial"/>
                <a:cs typeface="Arial"/>
              </a:rPr>
              <a:t>with </a:t>
            </a:r>
            <a:r>
              <a:rPr dirty="0" sz="2000">
                <a:latin typeface="Arial"/>
                <a:cs typeface="Arial"/>
              </a:rPr>
              <a:t>a copy of </a:t>
            </a:r>
            <a:r>
              <a:rPr dirty="0" sz="2000" spc="-5">
                <a:latin typeface="Arial"/>
                <a:cs typeface="Arial"/>
              </a:rPr>
              <a:t>the entire contents 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address space of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parent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places new PCB on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ready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queue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the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fork()</a:t>
            </a:r>
            <a:r>
              <a:rPr dirty="0" sz="2400" spc="-78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latin typeface="Arial"/>
                <a:cs typeface="Arial"/>
              </a:rPr>
              <a:t>system </a:t>
            </a:r>
            <a:r>
              <a:rPr dirty="0" sz="2400">
                <a:latin typeface="Arial"/>
                <a:cs typeface="Arial"/>
              </a:rPr>
              <a:t>call </a:t>
            </a:r>
            <a:r>
              <a:rPr dirty="0" sz="2400" spc="-5">
                <a:latin typeface="Arial"/>
                <a:cs typeface="Arial"/>
              </a:rPr>
              <a:t>“returns twice”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6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once </a:t>
            </a:r>
            <a:r>
              <a:rPr dirty="0" sz="2000" spc="-5">
                <a:latin typeface="Arial"/>
                <a:cs typeface="Arial"/>
              </a:rPr>
              <a:t>into the parent, </a:t>
            </a:r>
            <a:r>
              <a:rPr dirty="0" sz="2000">
                <a:latin typeface="Arial"/>
                <a:cs typeface="Arial"/>
              </a:rPr>
              <a:t>and once </a:t>
            </a:r>
            <a:r>
              <a:rPr dirty="0" sz="2000" spc="-5">
                <a:latin typeface="Arial"/>
                <a:cs typeface="Arial"/>
              </a:rPr>
              <a:t>into the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child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2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returns the </a:t>
            </a:r>
            <a:r>
              <a:rPr dirty="0" sz="2000" spc="-10">
                <a:latin typeface="Arial"/>
                <a:cs typeface="Arial"/>
              </a:rPr>
              <a:t>child’s </a:t>
            </a:r>
            <a:r>
              <a:rPr dirty="0" sz="2000" spc="-5">
                <a:latin typeface="Arial"/>
                <a:cs typeface="Arial"/>
              </a:rPr>
              <a:t>PID to the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parent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returns </a:t>
            </a:r>
            <a:r>
              <a:rPr dirty="0" sz="2000">
                <a:latin typeface="Arial"/>
                <a:cs typeface="Arial"/>
              </a:rPr>
              <a:t>0 </a:t>
            </a:r>
            <a:r>
              <a:rPr dirty="0" sz="2000" spc="-5">
                <a:latin typeface="Arial"/>
                <a:cs typeface="Arial"/>
              </a:rPr>
              <a:t>to the</a:t>
            </a:r>
            <a:r>
              <a:rPr dirty="0" sz="2000">
                <a:latin typeface="Arial"/>
                <a:cs typeface="Arial"/>
              </a:rPr>
              <a:t> child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fork()</a:t>
            </a:r>
            <a:r>
              <a:rPr dirty="0" sz="2400" spc="-78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= “clone me”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2133600"/>
            <a:ext cx="2438400" cy="3200400"/>
          </a:xfrm>
          <a:prstGeom prst="rect">
            <a:avLst/>
          </a:prstGeom>
          <a:solidFill>
            <a:srgbClr val="EFF0FF"/>
          </a:solidFill>
          <a:ln w="1269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L="478155" marR="465455" indent="-635">
              <a:lnSpc>
                <a:spcPts val="2100"/>
              </a:lnSpc>
            </a:pPr>
            <a:r>
              <a:rPr dirty="0" sz="1800">
                <a:latin typeface="Arial"/>
                <a:cs typeface="Arial"/>
              </a:rPr>
              <a:t>Parent  address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algn="ctr" marL="605155" marR="592455">
              <a:lnSpc>
                <a:spcPct val="100000"/>
              </a:lnSpc>
              <a:spcBef>
                <a:spcPts val="1060"/>
              </a:spcBef>
            </a:pPr>
            <a:r>
              <a:rPr dirty="0" sz="1800">
                <a:latin typeface="Arial"/>
                <a:cs typeface="Arial"/>
              </a:rPr>
              <a:t>(code,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static  data, heap,  stack)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5334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447800" y="0"/>
                </a:moveTo>
                <a:lnTo>
                  <a:pt x="0" y="0"/>
                </a:lnTo>
                <a:lnTo>
                  <a:pt x="0" y="1066800"/>
                </a:lnTo>
                <a:lnTo>
                  <a:pt x="1447800" y="10668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F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400" y="533400"/>
            <a:ext cx="1447800" cy="1066800"/>
          </a:xfrm>
          <a:prstGeom prst="rect"/>
          <a:ln w="12699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28955" marR="338455" indent="-102235">
              <a:lnSpc>
                <a:spcPts val="2100"/>
              </a:lnSpc>
            </a:pPr>
            <a:r>
              <a:rPr dirty="0" sz="1800">
                <a:solidFill>
                  <a:srgbClr val="000000"/>
                </a:solidFill>
              </a:rPr>
              <a:t>Parent  PCB</a:t>
            </a:r>
            <a:endParaRPr sz="1800"/>
          </a:p>
        </p:txBody>
      </p:sp>
      <p:grpSp>
        <p:nvGrpSpPr>
          <p:cNvPr id="5" name="object 5"/>
          <p:cNvGrpSpPr/>
          <p:nvPr/>
        </p:nvGrpSpPr>
        <p:grpSpPr>
          <a:xfrm>
            <a:off x="1362684" y="1441449"/>
            <a:ext cx="244475" cy="615950"/>
            <a:chOff x="1362684" y="1441449"/>
            <a:chExt cx="244475" cy="615950"/>
          </a:xfrm>
        </p:grpSpPr>
        <p:sp>
          <p:nvSpPr>
            <p:cNvPr id="6" name="object 6"/>
            <p:cNvSpPr/>
            <p:nvPr/>
          </p:nvSpPr>
          <p:spPr>
            <a:xfrm>
              <a:off x="1380518" y="1447799"/>
              <a:ext cx="219710" cy="586105"/>
            </a:xfrm>
            <a:custGeom>
              <a:avLst/>
              <a:gdLst/>
              <a:ahLst/>
              <a:cxnLst/>
              <a:rect l="l" t="t" r="r" b="b"/>
              <a:pathLst>
                <a:path w="219709" h="586105">
                  <a:moveTo>
                    <a:pt x="219681" y="0"/>
                  </a:moveTo>
                  <a:lnTo>
                    <a:pt x="0" y="58581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62684" y="1972678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5" h="85089">
                  <a:moveTo>
                    <a:pt x="0" y="0"/>
                  </a:moveTo>
                  <a:lnTo>
                    <a:pt x="8915" y="84721"/>
                  </a:lnTo>
                  <a:lnTo>
                    <a:pt x="71348" y="26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2133600"/>
            <a:ext cx="2438400" cy="3200400"/>
          </a:xfrm>
          <a:prstGeom prst="rect">
            <a:avLst/>
          </a:prstGeom>
          <a:solidFill>
            <a:srgbClr val="EFF0FF"/>
          </a:solidFill>
          <a:ln w="1269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L="478155" marR="465455" indent="-635">
              <a:lnSpc>
                <a:spcPts val="2100"/>
              </a:lnSpc>
            </a:pPr>
            <a:r>
              <a:rPr dirty="0" sz="1800">
                <a:latin typeface="Arial"/>
                <a:cs typeface="Arial"/>
              </a:rPr>
              <a:t>Parent  address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algn="ctr" marL="605155" marR="592455">
              <a:lnSpc>
                <a:spcPct val="100000"/>
              </a:lnSpc>
              <a:spcBef>
                <a:spcPts val="1060"/>
              </a:spcBef>
            </a:pPr>
            <a:r>
              <a:rPr dirty="0" sz="1800">
                <a:latin typeface="Arial"/>
                <a:cs typeface="Arial"/>
              </a:rPr>
              <a:t>(code,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static  data, heap,  stack)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5334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447800" y="0"/>
                </a:moveTo>
                <a:lnTo>
                  <a:pt x="0" y="0"/>
                </a:lnTo>
                <a:lnTo>
                  <a:pt x="0" y="1066800"/>
                </a:lnTo>
                <a:lnTo>
                  <a:pt x="1447800" y="10668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F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400" y="533400"/>
            <a:ext cx="1447800" cy="1066800"/>
          </a:xfrm>
          <a:prstGeom prst="rect"/>
          <a:ln w="12699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28955" marR="338455" indent="-102235">
              <a:lnSpc>
                <a:spcPts val="2100"/>
              </a:lnSpc>
            </a:pPr>
            <a:r>
              <a:rPr dirty="0" sz="1800">
                <a:solidFill>
                  <a:srgbClr val="000000"/>
                </a:solidFill>
              </a:rPr>
              <a:t>Parent  PCB</a:t>
            </a:r>
            <a:endParaRPr sz="1800"/>
          </a:p>
        </p:txBody>
      </p:sp>
      <p:grpSp>
        <p:nvGrpSpPr>
          <p:cNvPr id="5" name="object 5"/>
          <p:cNvGrpSpPr/>
          <p:nvPr/>
        </p:nvGrpSpPr>
        <p:grpSpPr>
          <a:xfrm>
            <a:off x="1362684" y="1441449"/>
            <a:ext cx="244475" cy="615950"/>
            <a:chOff x="1362684" y="1441449"/>
            <a:chExt cx="244475" cy="615950"/>
          </a:xfrm>
        </p:grpSpPr>
        <p:sp>
          <p:nvSpPr>
            <p:cNvPr id="6" name="object 6"/>
            <p:cNvSpPr/>
            <p:nvPr/>
          </p:nvSpPr>
          <p:spPr>
            <a:xfrm>
              <a:off x="1380518" y="1447799"/>
              <a:ext cx="219710" cy="586105"/>
            </a:xfrm>
            <a:custGeom>
              <a:avLst/>
              <a:gdLst/>
              <a:ahLst/>
              <a:cxnLst/>
              <a:rect l="l" t="t" r="r" b="b"/>
              <a:pathLst>
                <a:path w="219709" h="586105">
                  <a:moveTo>
                    <a:pt x="219681" y="0"/>
                  </a:moveTo>
                  <a:lnTo>
                    <a:pt x="0" y="58581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62684" y="1972678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5" h="85089">
                  <a:moveTo>
                    <a:pt x="0" y="0"/>
                  </a:moveTo>
                  <a:lnTo>
                    <a:pt x="8915" y="84721"/>
                  </a:lnTo>
                  <a:lnTo>
                    <a:pt x="71348" y="26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410200" y="2133600"/>
            <a:ext cx="2438400" cy="3200400"/>
          </a:xfrm>
          <a:prstGeom prst="rect">
            <a:avLst/>
          </a:prstGeom>
          <a:solidFill>
            <a:srgbClr val="EFF0FF"/>
          </a:solidFill>
          <a:ln w="1269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algn="ctr" marL="446405" marR="586105">
              <a:lnSpc>
                <a:spcPts val="2100"/>
              </a:lnSpc>
            </a:pPr>
            <a:r>
              <a:rPr dirty="0" sz="1800">
                <a:latin typeface="Arial"/>
                <a:cs typeface="Arial"/>
              </a:rPr>
              <a:t>Child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  space</a:t>
            </a:r>
            <a:endParaRPr sz="1800">
              <a:latin typeface="Arial"/>
              <a:cs typeface="Arial"/>
            </a:endParaRPr>
          </a:p>
          <a:p>
            <a:pPr algn="ctr" marL="528955" marR="668655">
              <a:lnSpc>
                <a:spcPct val="100000"/>
              </a:lnSpc>
              <a:spcBef>
                <a:spcPts val="1060"/>
              </a:spcBef>
            </a:pPr>
            <a:r>
              <a:rPr dirty="0" sz="1800">
                <a:latin typeface="Arial"/>
                <a:cs typeface="Arial"/>
              </a:rPr>
              <a:t>(code,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static  data, heap,  stack)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10200" y="5334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447800" y="0"/>
                </a:moveTo>
                <a:lnTo>
                  <a:pt x="0" y="0"/>
                </a:lnTo>
                <a:lnTo>
                  <a:pt x="0" y="1066800"/>
                </a:lnTo>
                <a:lnTo>
                  <a:pt x="1447800" y="10668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F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410200" y="533400"/>
            <a:ext cx="1447800" cy="106680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28955" marR="415290" indent="-26034">
              <a:lnSpc>
                <a:spcPts val="2100"/>
              </a:lnSpc>
            </a:pPr>
            <a:r>
              <a:rPr dirty="0" sz="1800" spc="-5">
                <a:latin typeface="Arial"/>
                <a:cs typeface="Arial"/>
              </a:rPr>
              <a:t>Child  </a:t>
            </a:r>
            <a:r>
              <a:rPr dirty="0" sz="1800">
                <a:latin typeface="Arial"/>
                <a:cs typeface="Arial"/>
              </a:rPr>
              <a:t>PCB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53684" y="1441449"/>
            <a:ext cx="244475" cy="615950"/>
            <a:chOff x="5553684" y="1441449"/>
            <a:chExt cx="244475" cy="615950"/>
          </a:xfrm>
        </p:grpSpPr>
        <p:sp>
          <p:nvSpPr>
            <p:cNvPr id="12" name="object 12"/>
            <p:cNvSpPr/>
            <p:nvPr/>
          </p:nvSpPr>
          <p:spPr>
            <a:xfrm>
              <a:off x="5571519" y="1447799"/>
              <a:ext cx="219710" cy="586105"/>
            </a:xfrm>
            <a:custGeom>
              <a:avLst/>
              <a:gdLst/>
              <a:ahLst/>
              <a:cxnLst/>
              <a:rect l="l" t="t" r="r" b="b"/>
              <a:pathLst>
                <a:path w="219710" h="586105">
                  <a:moveTo>
                    <a:pt x="219680" y="0"/>
                  </a:moveTo>
                  <a:lnTo>
                    <a:pt x="0" y="58581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53684" y="1972678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4" h="85089">
                  <a:moveTo>
                    <a:pt x="0" y="0"/>
                  </a:moveTo>
                  <a:lnTo>
                    <a:pt x="8915" y="84721"/>
                  </a:lnTo>
                  <a:lnTo>
                    <a:pt x="71348" y="26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803650" y="3270250"/>
            <a:ext cx="1536700" cy="698500"/>
            <a:chOff x="3803650" y="3270250"/>
            <a:chExt cx="1536700" cy="698500"/>
          </a:xfrm>
        </p:grpSpPr>
        <p:sp>
          <p:nvSpPr>
            <p:cNvPr id="15" name="object 15"/>
            <p:cNvSpPr/>
            <p:nvPr/>
          </p:nvSpPr>
          <p:spPr>
            <a:xfrm>
              <a:off x="3810000" y="3276599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1143000" y="0"/>
                  </a:moveTo>
                  <a:lnTo>
                    <a:pt x="1143000" y="171450"/>
                  </a:lnTo>
                  <a:lnTo>
                    <a:pt x="0" y="171450"/>
                  </a:lnTo>
                  <a:lnTo>
                    <a:pt x="0" y="514350"/>
                  </a:lnTo>
                  <a:lnTo>
                    <a:pt x="1143000" y="514350"/>
                  </a:lnTo>
                  <a:lnTo>
                    <a:pt x="1143000" y="685800"/>
                  </a:lnTo>
                  <a:lnTo>
                    <a:pt x="1524000" y="3429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D5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09999" y="3276599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171449"/>
                  </a:moveTo>
                  <a:lnTo>
                    <a:pt x="1142999" y="171449"/>
                  </a:lnTo>
                  <a:lnTo>
                    <a:pt x="1142999" y="0"/>
                  </a:lnTo>
                  <a:lnTo>
                    <a:pt x="1523998" y="342899"/>
                  </a:lnTo>
                  <a:lnTo>
                    <a:pt x="1142999" y="685799"/>
                  </a:lnTo>
                  <a:lnTo>
                    <a:pt x="1142999" y="514349"/>
                  </a:lnTo>
                  <a:lnTo>
                    <a:pt x="0" y="514349"/>
                  </a:lnTo>
                  <a:lnTo>
                    <a:pt x="0" y="17144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995598" y="3462020"/>
            <a:ext cx="930275" cy="2275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1270">
              <a:lnSpc>
                <a:spcPct val="99700"/>
              </a:lnSpc>
              <a:spcBef>
                <a:spcPts val="105"/>
              </a:spcBef>
            </a:pPr>
            <a:r>
              <a:rPr dirty="0" sz="1800" spc="-5">
                <a:latin typeface="Arial"/>
                <a:cs typeface="Arial"/>
              </a:rPr>
              <a:t>identical  </a:t>
            </a:r>
            <a:r>
              <a:rPr dirty="0" sz="1800">
                <a:latin typeface="Arial"/>
                <a:cs typeface="Arial"/>
              </a:rPr>
              <a:t>copy  </a:t>
            </a:r>
            <a:r>
              <a:rPr dirty="0" sz="1600" spc="-5">
                <a:latin typeface="Arial"/>
                <a:cs typeface="Arial"/>
              </a:rPr>
              <a:t>(with </a:t>
            </a:r>
            <a:r>
              <a:rPr dirty="0" sz="1600">
                <a:latin typeface="Arial"/>
                <a:cs typeface="Arial"/>
              </a:rPr>
              <a:t>sole  </a:t>
            </a:r>
            <a:r>
              <a:rPr dirty="0" sz="1600" spc="-5">
                <a:latin typeface="Arial"/>
                <a:cs typeface="Arial"/>
              </a:rPr>
              <a:t>exception  </a:t>
            </a:r>
            <a:r>
              <a:rPr dirty="0" sz="1600">
                <a:latin typeface="Arial"/>
                <a:cs typeface="Arial"/>
              </a:rPr>
              <a:t>of </a:t>
            </a:r>
            <a:r>
              <a:rPr dirty="0" sz="1600" spc="-5">
                <a:latin typeface="Arial"/>
                <a:cs typeface="Arial"/>
              </a:rPr>
              <a:t>PID  </a:t>
            </a:r>
            <a:r>
              <a:rPr dirty="0" sz="1600">
                <a:latin typeface="Arial"/>
                <a:cs typeface="Arial"/>
              </a:rPr>
              <a:t>argument  </a:t>
            </a:r>
            <a:r>
              <a:rPr dirty="0" sz="1600" spc="-5">
                <a:latin typeface="Arial"/>
                <a:cs typeface="Arial"/>
              </a:rPr>
              <a:t>on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top  </a:t>
            </a:r>
            <a:r>
              <a:rPr dirty="0" sz="1600" spc="-5">
                <a:latin typeface="Arial"/>
                <a:cs typeface="Arial"/>
              </a:rPr>
              <a:t>of </a:t>
            </a:r>
            <a:r>
              <a:rPr dirty="0" sz="1600">
                <a:latin typeface="Arial"/>
                <a:cs typeface="Arial"/>
              </a:rPr>
              <a:t>the  </a:t>
            </a:r>
            <a:r>
              <a:rPr dirty="0" sz="1600" spc="-5">
                <a:latin typeface="Arial"/>
                <a:cs typeface="Arial"/>
              </a:rPr>
              <a:t>stack)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65450" y="755650"/>
            <a:ext cx="2298700" cy="622300"/>
            <a:chOff x="2965450" y="755650"/>
            <a:chExt cx="2298700" cy="622300"/>
          </a:xfrm>
        </p:grpSpPr>
        <p:sp>
          <p:nvSpPr>
            <p:cNvPr id="19" name="object 19"/>
            <p:cNvSpPr/>
            <p:nvPr/>
          </p:nvSpPr>
          <p:spPr>
            <a:xfrm>
              <a:off x="2971799" y="761999"/>
              <a:ext cx="2286000" cy="609600"/>
            </a:xfrm>
            <a:custGeom>
              <a:avLst/>
              <a:gdLst/>
              <a:ahLst/>
              <a:cxnLst/>
              <a:rect l="l" t="t" r="r" b="b"/>
              <a:pathLst>
                <a:path w="2286000" h="609600">
                  <a:moveTo>
                    <a:pt x="1714500" y="0"/>
                  </a:moveTo>
                  <a:lnTo>
                    <a:pt x="1714500" y="152400"/>
                  </a:lnTo>
                  <a:lnTo>
                    <a:pt x="0" y="152400"/>
                  </a:lnTo>
                  <a:lnTo>
                    <a:pt x="0" y="457200"/>
                  </a:lnTo>
                  <a:lnTo>
                    <a:pt x="1714500" y="457200"/>
                  </a:lnTo>
                  <a:lnTo>
                    <a:pt x="1714500" y="609600"/>
                  </a:lnTo>
                  <a:lnTo>
                    <a:pt x="2286000" y="30480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FFD5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71799" y="762000"/>
              <a:ext cx="2286000" cy="609600"/>
            </a:xfrm>
            <a:custGeom>
              <a:avLst/>
              <a:gdLst/>
              <a:ahLst/>
              <a:cxnLst/>
              <a:rect l="l" t="t" r="r" b="b"/>
              <a:pathLst>
                <a:path w="2286000" h="609600">
                  <a:moveTo>
                    <a:pt x="0" y="152399"/>
                  </a:moveTo>
                  <a:lnTo>
                    <a:pt x="1714498" y="152399"/>
                  </a:lnTo>
                  <a:lnTo>
                    <a:pt x="1714498" y="0"/>
                  </a:lnTo>
                  <a:lnTo>
                    <a:pt x="2285998" y="304799"/>
                  </a:lnTo>
                  <a:lnTo>
                    <a:pt x="1714498" y="609599"/>
                  </a:lnTo>
                  <a:lnTo>
                    <a:pt x="1714498" y="457199"/>
                  </a:lnTo>
                  <a:lnTo>
                    <a:pt x="0" y="457199"/>
                  </a:lnTo>
                  <a:lnTo>
                    <a:pt x="0" y="1523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001377" y="901382"/>
            <a:ext cx="200406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410845" marR="5080" indent="-398780">
              <a:lnSpc>
                <a:spcPts val="2100"/>
              </a:lnSpc>
              <a:spcBef>
                <a:spcPts val="219"/>
              </a:spcBef>
            </a:pPr>
            <a:r>
              <a:rPr dirty="0" sz="1800" spc="-15">
                <a:latin typeface="Arial"/>
                <a:cs typeface="Arial"/>
              </a:rPr>
              <a:t>similar, </a:t>
            </a: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different  </a:t>
            </a:r>
            <a:r>
              <a:rPr dirty="0" sz="1800">
                <a:latin typeface="Arial"/>
                <a:cs typeface="Arial"/>
              </a:rPr>
              <a:t>in key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861" y="443064"/>
            <a:ext cx="45662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testparent </a:t>
            </a:r>
            <a:r>
              <a:rPr dirty="0"/>
              <a:t>– use of </a:t>
            </a:r>
            <a:r>
              <a:rPr dirty="0" spc="-5"/>
              <a:t>fork(</a:t>
            </a:r>
            <a:r>
              <a:rPr dirty="0" spc="-60"/>
              <a:t> 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38948"/>
            <a:ext cx="3714115" cy="9613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ct val="89500"/>
              </a:lnSpc>
              <a:spcBef>
                <a:spcPts val="375"/>
              </a:spcBef>
            </a:pPr>
            <a:r>
              <a:rPr dirty="0" sz="2200" spc="-5" b="1">
                <a:latin typeface="Courier New"/>
                <a:cs typeface="Courier New"/>
              </a:rPr>
              <a:t>#include</a:t>
            </a:r>
            <a:r>
              <a:rPr dirty="0" sz="2200" spc="-10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&lt;sys/types.h&gt;  </a:t>
            </a:r>
            <a:r>
              <a:rPr dirty="0" sz="2200" spc="-5" b="1">
                <a:latin typeface="Courier New"/>
                <a:cs typeface="Courier New"/>
              </a:rPr>
              <a:t>#include &lt;unistd.h&gt;  #include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&lt;stdio.h&gt;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4623" y="2695798"/>
          <a:ext cx="7608570" cy="3644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/>
                <a:gridCol w="1844039"/>
                <a:gridCol w="1341120"/>
                <a:gridCol w="502920"/>
                <a:gridCol w="3636645"/>
              </a:tblGrid>
              <a:tr h="310653">
                <a:tc gridSpan="2"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  <a:tabLst>
                          <a:tab pos="702310" algn="l"/>
                        </a:tabLst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int	</a:t>
                      </a:r>
                      <a:r>
                        <a:rPr dirty="0" sz="2200" spc="-5" b="1">
                          <a:latin typeface="Courier New"/>
                          <a:cs typeface="Courier New"/>
                        </a:rPr>
                        <a:t>main(int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dirty="0" sz="2200" spc="-5" b="1">
                          <a:latin typeface="Courier New"/>
                          <a:cs typeface="Courier New"/>
                        </a:rPr>
                        <a:t>argc,</a:t>
                      </a:r>
                      <a:r>
                        <a:rPr dirty="0" sz="2200" spc="-6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 b="1">
                          <a:latin typeface="Courier New"/>
                          <a:cs typeface="Courier New"/>
                        </a:rPr>
                        <a:t>char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dirty="0" sz="2200" spc="-5" b="1">
                          <a:latin typeface="Courier New"/>
                          <a:cs typeface="Courier New"/>
                        </a:rPr>
                        <a:t>**argv)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480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22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{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0653">
                <a:tc gridSpan="2">
                  <a:txBody>
                    <a:bodyPr/>
                    <a:lstStyle/>
                    <a:p>
                      <a:pPr marL="367030">
                        <a:lnSpc>
                          <a:spcPts val="2225"/>
                        </a:lnSpc>
                      </a:pPr>
                      <a:r>
                        <a:rPr dirty="0" sz="2200" spc="-5" b="1"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dirty="0" sz="22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 b="1">
                          <a:latin typeface="Courier New"/>
                          <a:cs typeface="Courier New"/>
                        </a:rPr>
                        <a:t>*name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22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2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 b="1">
                          <a:latin typeface="Courier New"/>
                          <a:cs typeface="Courier New"/>
                        </a:rPr>
                        <a:t>argv[0];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0392">
                <a:tc gridSpan="4">
                  <a:txBody>
                    <a:bodyPr/>
                    <a:lstStyle/>
                    <a:p>
                      <a:pPr marL="367030">
                        <a:lnSpc>
                          <a:spcPts val="2110"/>
                        </a:lnSpc>
                        <a:tabLst>
                          <a:tab pos="1037590" algn="l"/>
                          <a:tab pos="1708150" algn="l"/>
                        </a:tabLst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int	pid	=</a:t>
                      </a:r>
                      <a:r>
                        <a:rPr dirty="0" sz="22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 b="1">
                          <a:latin typeface="Courier New"/>
                          <a:cs typeface="Courier New"/>
                        </a:rPr>
                        <a:t>fork();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06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  <a:tabLst>
                          <a:tab pos="1424940" algn="l"/>
                        </a:tabLst>
                      </a:pPr>
                      <a:r>
                        <a:rPr dirty="0" sz="2200" spc="-5" b="1">
                          <a:latin typeface="Courier New"/>
                          <a:cs typeface="Courier New"/>
                        </a:rPr>
                        <a:t>if 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(pid	</a:t>
                      </a:r>
                      <a:r>
                        <a:rPr dirty="0" sz="2200" spc="-5" b="1">
                          <a:latin typeface="Courier New"/>
                          <a:cs typeface="Courier New"/>
                        </a:rPr>
                        <a:t>== 0)</a:t>
                      </a:r>
                      <a:r>
                        <a:rPr dirty="0" sz="22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{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4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35280">
                        <a:lnSpc>
                          <a:spcPts val="2225"/>
                        </a:lnSpc>
                      </a:pPr>
                      <a:r>
                        <a:rPr dirty="0" sz="2200" spc="-5" b="1">
                          <a:latin typeface="Courier New"/>
                          <a:cs typeface="Courier New"/>
                        </a:rPr>
                        <a:t>printf(“Child</a:t>
                      </a:r>
                      <a:r>
                        <a:rPr dirty="0" sz="22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 b="1">
                          <a:latin typeface="Courier New"/>
                          <a:cs typeface="Courier New"/>
                        </a:rPr>
                        <a:t>of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225"/>
                        </a:lnSpc>
                      </a:pPr>
                      <a:r>
                        <a:rPr dirty="0" sz="2200" spc="-5" b="1">
                          <a:latin typeface="Courier New"/>
                          <a:cs typeface="Courier New"/>
                        </a:rPr>
                        <a:t>%s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25"/>
                        </a:lnSpc>
                      </a:pPr>
                      <a:r>
                        <a:rPr dirty="0" sz="2200" spc="-5" b="1">
                          <a:latin typeface="Courier New"/>
                          <a:cs typeface="Courier New"/>
                        </a:rPr>
                        <a:t>is %d\n”, name,</a:t>
                      </a:r>
                      <a:r>
                        <a:rPr dirty="0" sz="22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 b="1">
                          <a:latin typeface="Courier New"/>
                          <a:cs typeface="Courier New"/>
                        </a:rPr>
                        <a:t>pid);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4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0">
                        <a:lnSpc>
                          <a:spcPts val="2225"/>
                        </a:lnSpc>
                      </a:pPr>
                      <a:r>
                        <a:rPr dirty="0" sz="2200" spc="-5" b="1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dirty="0" sz="22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 b="1">
                          <a:latin typeface="Courier New"/>
                          <a:cs typeface="Courier New"/>
                        </a:rPr>
                        <a:t>0;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84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222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} </a:t>
                      </a:r>
                      <a:r>
                        <a:rPr dirty="0" sz="2200" spc="-5" b="1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dirty="0" sz="22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{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8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35280">
                        <a:lnSpc>
                          <a:spcPts val="2175"/>
                        </a:lnSpc>
                      </a:pPr>
                      <a:r>
                        <a:rPr dirty="0" sz="2200" spc="-5" b="1">
                          <a:latin typeface="Courier New"/>
                          <a:cs typeface="Courier New"/>
                        </a:rPr>
                        <a:t>printf(“My</a:t>
                      </a:r>
                      <a:r>
                        <a:rPr dirty="0" sz="22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 b="1">
                          <a:latin typeface="Courier New"/>
                          <a:cs typeface="Courier New"/>
                        </a:rPr>
                        <a:t>child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175"/>
                        </a:lnSpc>
                      </a:pPr>
                      <a:r>
                        <a:rPr dirty="0" sz="2200" spc="-5" b="1">
                          <a:latin typeface="Courier New"/>
                          <a:cs typeface="Courier New"/>
                        </a:rPr>
                        <a:t>is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175"/>
                        </a:lnSpc>
                      </a:pPr>
                      <a:r>
                        <a:rPr dirty="0" sz="2200" spc="-5" b="1">
                          <a:latin typeface="Courier New"/>
                          <a:cs typeface="Courier New"/>
                        </a:rPr>
                        <a:t>%d\n”,</a:t>
                      </a:r>
                      <a:r>
                        <a:rPr dirty="0" sz="2200" spc="-1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 b="1">
                          <a:latin typeface="Courier New"/>
                          <a:cs typeface="Courier New"/>
                        </a:rPr>
                        <a:t>pid);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47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19100">
                        <a:lnSpc>
                          <a:spcPts val="2225"/>
                        </a:lnSpc>
                      </a:pPr>
                      <a:r>
                        <a:rPr dirty="0" sz="2200" spc="-5" b="1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dirty="0" sz="22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 b="1">
                          <a:latin typeface="Courier New"/>
                          <a:cs typeface="Courier New"/>
                        </a:rPr>
                        <a:t>0;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48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222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}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0654">
                <a:tc>
                  <a:txBody>
                    <a:bodyPr/>
                    <a:lstStyle/>
                    <a:p>
                      <a:pPr marL="31750">
                        <a:lnSpc>
                          <a:spcPts val="222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}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881" y="443064"/>
            <a:ext cx="30746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testparent</a:t>
            </a:r>
            <a:r>
              <a:rPr dirty="0" spc="-60"/>
              <a:t> </a:t>
            </a:r>
            <a:r>
              <a:rPr dirty="0" spc="-5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59776"/>
            <a:ext cx="7341870" cy="3080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  <a:tabLst>
                <a:tab pos="2573020" algn="l"/>
                <a:tab pos="5133975" algn="l"/>
              </a:tabLst>
            </a:pPr>
            <a:r>
              <a:rPr dirty="0" sz="2400" spc="-5" b="1">
                <a:latin typeface="Courier New"/>
                <a:cs typeface="Courier New"/>
              </a:rPr>
              <a:t>spinlock</a:t>
            </a:r>
            <a:r>
              <a:rPr dirty="0" sz="2400" b="1">
                <a:latin typeface="Courier New"/>
                <a:cs typeface="Courier New"/>
              </a:rPr>
              <a:t>% gcc	</a:t>
            </a:r>
            <a:r>
              <a:rPr dirty="0" sz="2400" spc="-5" b="1">
                <a:latin typeface="Courier New"/>
                <a:cs typeface="Courier New"/>
              </a:rPr>
              <a:t>-</a:t>
            </a:r>
            <a:r>
              <a:rPr dirty="0" sz="2400" b="1">
                <a:latin typeface="Courier New"/>
                <a:cs typeface="Courier New"/>
              </a:rPr>
              <a:t>o testparent	testparent.c  </a:t>
            </a:r>
            <a:r>
              <a:rPr dirty="0" sz="2400" spc="-5" b="1">
                <a:latin typeface="Courier New"/>
                <a:cs typeface="Courier New"/>
              </a:rPr>
              <a:t>spinlock%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./testparent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400" spc="-5" b="1">
                <a:latin typeface="Courier New"/>
                <a:cs typeface="Courier New"/>
              </a:rPr>
              <a:t>My child is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486</a:t>
            </a:r>
            <a:endParaRPr sz="2400">
              <a:latin typeface="Courier New"/>
              <a:cs typeface="Courier New"/>
            </a:endParaRPr>
          </a:p>
          <a:p>
            <a:pPr marL="12700" marR="2931160">
              <a:lnSpc>
                <a:spcPts val="3500"/>
              </a:lnSpc>
              <a:spcBef>
                <a:spcPts val="120"/>
              </a:spcBef>
              <a:tabLst>
                <a:tab pos="3670300" algn="l"/>
              </a:tabLst>
            </a:pPr>
            <a:r>
              <a:rPr dirty="0" sz="2400" spc="-5" b="1">
                <a:latin typeface="Courier New"/>
                <a:cs typeface="Courier New"/>
              </a:rPr>
              <a:t>Child of</a:t>
            </a:r>
            <a:r>
              <a:rPr dirty="0" sz="2400" spc="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testparent	</a:t>
            </a:r>
            <a:r>
              <a:rPr dirty="0" sz="2400" spc="-5" b="1">
                <a:latin typeface="Courier New"/>
                <a:cs typeface="Courier New"/>
              </a:rPr>
              <a:t>is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0  </a:t>
            </a:r>
            <a:r>
              <a:rPr dirty="0" sz="2400" spc="-5" b="1">
                <a:latin typeface="Courier New"/>
                <a:cs typeface="Courier New"/>
              </a:rPr>
              <a:t>spinlock%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./testparent</a:t>
            </a:r>
            <a:endParaRPr sz="2400">
              <a:latin typeface="Courier New"/>
              <a:cs typeface="Courier New"/>
            </a:endParaRPr>
          </a:p>
          <a:p>
            <a:pPr marL="12700" marR="2931160">
              <a:lnSpc>
                <a:spcPts val="3400"/>
              </a:lnSpc>
              <a:spcBef>
                <a:spcPts val="80"/>
              </a:spcBef>
              <a:tabLst>
                <a:tab pos="3670300" algn="l"/>
              </a:tabLst>
            </a:pPr>
            <a:r>
              <a:rPr dirty="0" sz="2400" spc="-5" b="1">
                <a:latin typeface="Courier New"/>
                <a:cs typeface="Courier New"/>
              </a:rPr>
              <a:t>Child of</a:t>
            </a:r>
            <a:r>
              <a:rPr dirty="0" sz="2400" spc="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testparent	</a:t>
            </a:r>
            <a:r>
              <a:rPr dirty="0" sz="2400" spc="-5" b="1">
                <a:latin typeface="Courier New"/>
                <a:cs typeface="Courier New"/>
              </a:rPr>
              <a:t>is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0  </a:t>
            </a:r>
            <a:r>
              <a:rPr dirty="0" sz="2400" spc="-5" b="1">
                <a:latin typeface="Courier New"/>
                <a:cs typeface="Courier New"/>
              </a:rPr>
              <a:t>My child is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571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787" y="443064"/>
            <a:ext cx="28479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exec() vs.</a:t>
            </a:r>
            <a:r>
              <a:rPr dirty="0" spc="-100"/>
              <a:t> </a:t>
            </a:r>
            <a:r>
              <a:rPr dirty="0" spc="-5"/>
              <a:t>fork()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522768"/>
            <a:ext cx="7620000" cy="41884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  <a:tab pos="846455" algn="l"/>
              </a:tabLst>
            </a:pPr>
            <a:r>
              <a:rPr dirty="0" sz="2400" spc="-5">
                <a:latin typeface="Arial"/>
                <a:cs typeface="Arial"/>
              </a:rPr>
              <a:t>Q:	</a:t>
            </a:r>
            <a:r>
              <a:rPr dirty="0" sz="2400">
                <a:latin typeface="Arial"/>
                <a:cs typeface="Arial"/>
              </a:rPr>
              <a:t>So how do we </a:t>
            </a:r>
            <a:r>
              <a:rPr dirty="0" sz="2400" spc="-5">
                <a:latin typeface="Arial"/>
                <a:cs typeface="Arial"/>
              </a:rPr>
              <a:t>start </a:t>
            </a:r>
            <a:r>
              <a:rPr dirty="0" sz="2400">
                <a:latin typeface="Arial"/>
                <a:cs typeface="Arial"/>
              </a:rPr>
              <a:t>a new program, </a:t>
            </a:r>
            <a:r>
              <a:rPr dirty="0" sz="2400" spc="-5">
                <a:latin typeface="Arial"/>
                <a:cs typeface="Arial"/>
              </a:rPr>
              <a:t>instead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just  </a:t>
            </a:r>
            <a:r>
              <a:rPr dirty="0" sz="2400" spc="-5">
                <a:latin typeface="Arial"/>
                <a:cs typeface="Arial"/>
              </a:rPr>
              <a:t>forking the </a:t>
            </a:r>
            <a:r>
              <a:rPr dirty="0" sz="2400">
                <a:latin typeface="Arial"/>
                <a:cs typeface="Arial"/>
              </a:rPr>
              <a:t>old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program?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  <a:tab pos="812800" algn="l"/>
              </a:tabLst>
            </a:pPr>
            <a:r>
              <a:rPr dirty="0" sz="2400">
                <a:latin typeface="Arial"/>
                <a:cs typeface="Arial"/>
              </a:rPr>
              <a:t>A:	</a:t>
            </a:r>
            <a:r>
              <a:rPr dirty="0" sz="2400" spc="-5">
                <a:latin typeface="Arial"/>
                <a:cs typeface="Arial"/>
              </a:rPr>
              <a:t>First fork, then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exec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5015" algn="l"/>
                <a:tab pos="755650" algn="l"/>
                <a:tab pos="1365250" algn="l"/>
              </a:tabLst>
            </a:pPr>
            <a:r>
              <a:rPr dirty="0" sz="2000" b="1">
                <a:latin typeface="Courier New"/>
                <a:cs typeface="Courier New"/>
              </a:rPr>
              <a:t>int	</a:t>
            </a:r>
            <a:r>
              <a:rPr dirty="0" sz="2000" spc="-5" b="1">
                <a:latin typeface="Courier New"/>
                <a:cs typeface="Courier New"/>
              </a:rPr>
              <a:t>exec(char </a:t>
            </a:r>
            <a:r>
              <a:rPr dirty="0" sz="2000" b="1">
                <a:latin typeface="Courier New"/>
                <a:cs typeface="Courier New"/>
              </a:rPr>
              <a:t>* prog, </a:t>
            </a:r>
            <a:r>
              <a:rPr dirty="0" sz="2000" spc="-5" b="1">
                <a:latin typeface="Courier New"/>
                <a:cs typeface="Courier New"/>
              </a:rPr>
              <a:t>char </a:t>
            </a:r>
            <a:r>
              <a:rPr dirty="0" sz="2000" b="1">
                <a:latin typeface="Courier New"/>
                <a:cs typeface="Courier New"/>
              </a:rPr>
              <a:t>*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argv[])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Courier New"/>
                <a:cs typeface="Courier New"/>
              </a:rPr>
              <a:t>exec()</a:t>
            </a:r>
            <a:endParaRPr sz="2400">
              <a:latin typeface="Courier New"/>
              <a:cs typeface="Courier New"/>
            </a:endParaRPr>
          </a:p>
          <a:p>
            <a:pPr lvl="1" marL="755650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stops the </a:t>
            </a:r>
            <a:r>
              <a:rPr dirty="0" sz="2000">
                <a:latin typeface="Arial"/>
                <a:cs typeface="Arial"/>
              </a:rPr>
              <a:t>current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loads program </a:t>
            </a:r>
            <a:r>
              <a:rPr dirty="0" sz="2000" spc="-5">
                <a:latin typeface="Arial"/>
                <a:cs typeface="Arial"/>
              </a:rPr>
              <a:t>‘prog’ into the </a:t>
            </a:r>
            <a:r>
              <a:rPr dirty="0" sz="2000">
                <a:latin typeface="Arial"/>
                <a:cs typeface="Arial"/>
              </a:rPr>
              <a:t>address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i.e., over-writes the existing </a:t>
            </a:r>
            <a:r>
              <a:rPr dirty="0" sz="2000">
                <a:latin typeface="Arial"/>
                <a:cs typeface="Arial"/>
              </a:rPr>
              <a:t>process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initializes </a:t>
            </a:r>
            <a:r>
              <a:rPr dirty="0" sz="2000">
                <a:latin typeface="Arial"/>
                <a:cs typeface="Arial"/>
              </a:rPr>
              <a:t>hardware </a:t>
            </a:r>
            <a:r>
              <a:rPr dirty="0" sz="2000" spc="-5">
                <a:latin typeface="Arial"/>
                <a:cs typeface="Arial"/>
              </a:rPr>
              <a:t>context, </a:t>
            </a:r>
            <a:r>
              <a:rPr dirty="0" sz="2000">
                <a:latin typeface="Arial"/>
                <a:cs typeface="Arial"/>
              </a:rPr>
              <a:t>args </a:t>
            </a:r>
            <a:r>
              <a:rPr dirty="0" sz="2000" spc="-5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new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places PCB </a:t>
            </a:r>
            <a:r>
              <a:rPr dirty="0" sz="2000" spc="-5">
                <a:latin typeface="Arial"/>
                <a:cs typeface="Arial"/>
              </a:rPr>
              <a:t>onto </a:t>
            </a:r>
            <a:r>
              <a:rPr dirty="0" sz="2000">
                <a:latin typeface="Arial"/>
                <a:cs typeface="Arial"/>
              </a:rPr>
              <a:t>ready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queue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note: </a:t>
            </a:r>
            <a:r>
              <a:rPr dirty="0" u="sng" sz="2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does not </a:t>
            </a:r>
            <a:r>
              <a:rPr dirty="0" u="sng" sz="20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create </a:t>
            </a:r>
            <a:r>
              <a:rPr dirty="0" u="sng" sz="2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new</a:t>
            </a:r>
            <a:r>
              <a:rPr dirty="0" u="sng" sz="20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4960" y="443064"/>
            <a:ext cx="31197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8365" algn="l"/>
              </a:tabLst>
            </a:pPr>
            <a:r>
              <a:rPr dirty="0"/>
              <a:t>exec()</a:t>
            </a:r>
            <a:r>
              <a:rPr dirty="0" spc="-5"/>
              <a:t> </a:t>
            </a:r>
            <a:r>
              <a:rPr dirty="0"/>
              <a:t>and	</a:t>
            </a:r>
            <a:r>
              <a:rPr dirty="0" spc="-5"/>
              <a:t>f</a:t>
            </a:r>
            <a:r>
              <a:rPr dirty="0"/>
              <a:t>o</a:t>
            </a:r>
            <a:r>
              <a:rPr dirty="0" spc="-5"/>
              <a:t>rk()</a:t>
            </a:r>
          </a:p>
        </p:txBody>
      </p:sp>
      <p:sp>
        <p:nvSpPr>
          <p:cNvPr id="3" name="object 3"/>
          <p:cNvSpPr/>
          <p:nvPr/>
        </p:nvSpPr>
        <p:spPr>
          <a:xfrm>
            <a:off x="597118" y="2698470"/>
            <a:ext cx="7810408" cy="196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2133600"/>
            <a:ext cx="2438400" cy="3200400"/>
          </a:xfrm>
          <a:prstGeom prst="rect">
            <a:avLst/>
          </a:prstGeom>
          <a:solidFill>
            <a:srgbClr val="EFF0FF"/>
          </a:solidFill>
          <a:ln w="1269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L="478155" marR="465455" indent="-635">
              <a:lnSpc>
                <a:spcPts val="2100"/>
              </a:lnSpc>
            </a:pPr>
            <a:r>
              <a:rPr dirty="0" sz="1800">
                <a:latin typeface="Arial"/>
                <a:cs typeface="Arial"/>
              </a:rPr>
              <a:t>Parent  address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algn="ctr" marL="605155" marR="592455">
              <a:lnSpc>
                <a:spcPct val="100000"/>
              </a:lnSpc>
              <a:spcBef>
                <a:spcPts val="1060"/>
              </a:spcBef>
            </a:pPr>
            <a:r>
              <a:rPr dirty="0" sz="1800">
                <a:latin typeface="Arial"/>
                <a:cs typeface="Arial"/>
              </a:rPr>
              <a:t>(code,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static  data, heap,  stack)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5334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447800" y="0"/>
                </a:moveTo>
                <a:lnTo>
                  <a:pt x="0" y="0"/>
                </a:lnTo>
                <a:lnTo>
                  <a:pt x="0" y="1066800"/>
                </a:lnTo>
                <a:lnTo>
                  <a:pt x="1447800" y="10668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F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400" y="533400"/>
            <a:ext cx="1447800" cy="1066800"/>
          </a:xfrm>
          <a:prstGeom prst="rect"/>
          <a:ln w="12699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28955" marR="338455" indent="-102235">
              <a:lnSpc>
                <a:spcPts val="2100"/>
              </a:lnSpc>
            </a:pPr>
            <a:r>
              <a:rPr dirty="0" sz="1800">
                <a:solidFill>
                  <a:srgbClr val="000000"/>
                </a:solidFill>
              </a:rPr>
              <a:t>Parent  PCB</a:t>
            </a:r>
            <a:endParaRPr sz="1800"/>
          </a:p>
        </p:txBody>
      </p:sp>
      <p:grpSp>
        <p:nvGrpSpPr>
          <p:cNvPr id="5" name="object 5"/>
          <p:cNvGrpSpPr/>
          <p:nvPr/>
        </p:nvGrpSpPr>
        <p:grpSpPr>
          <a:xfrm>
            <a:off x="1362684" y="1441449"/>
            <a:ext cx="244475" cy="615950"/>
            <a:chOff x="1362684" y="1441449"/>
            <a:chExt cx="244475" cy="615950"/>
          </a:xfrm>
        </p:grpSpPr>
        <p:sp>
          <p:nvSpPr>
            <p:cNvPr id="6" name="object 6"/>
            <p:cNvSpPr/>
            <p:nvPr/>
          </p:nvSpPr>
          <p:spPr>
            <a:xfrm>
              <a:off x="1380518" y="1447799"/>
              <a:ext cx="219710" cy="586105"/>
            </a:xfrm>
            <a:custGeom>
              <a:avLst/>
              <a:gdLst/>
              <a:ahLst/>
              <a:cxnLst/>
              <a:rect l="l" t="t" r="r" b="b"/>
              <a:pathLst>
                <a:path w="219709" h="586105">
                  <a:moveTo>
                    <a:pt x="219681" y="0"/>
                  </a:moveTo>
                  <a:lnTo>
                    <a:pt x="0" y="58581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62684" y="1972678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5" h="85089">
                  <a:moveTo>
                    <a:pt x="0" y="0"/>
                  </a:moveTo>
                  <a:lnTo>
                    <a:pt x="8915" y="84721"/>
                  </a:lnTo>
                  <a:lnTo>
                    <a:pt x="71348" y="26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410200" y="2133600"/>
            <a:ext cx="2438400" cy="3200400"/>
          </a:xfrm>
          <a:prstGeom prst="rect">
            <a:avLst/>
          </a:prstGeom>
          <a:solidFill>
            <a:srgbClr val="EFF0FF"/>
          </a:solidFill>
          <a:ln w="1269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algn="ctr" marL="446405" marR="586105">
              <a:lnSpc>
                <a:spcPts val="2100"/>
              </a:lnSpc>
            </a:pPr>
            <a:r>
              <a:rPr dirty="0" sz="1800">
                <a:latin typeface="Arial"/>
                <a:cs typeface="Arial"/>
              </a:rPr>
              <a:t>Child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  space</a:t>
            </a:r>
            <a:endParaRPr sz="1800">
              <a:latin typeface="Arial"/>
              <a:cs typeface="Arial"/>
            </a:endParaRPr>
          </a:p>
          <a:p>
            <a:pPr algn="ctr" marL="528955" marR="668655">
              <a:lnSpc>
                <a:spcPct val="100000"/>
              </a:lnSpc>
              <a:spcBef>
                <a:spcPts val="1060"/>
              </a:spcBef>
            </a:pPr>
            <a:r>
              <a:rPr dirty="0" sz="1800">
                <a:latin typeface="Arial"/>
                <a:cs typeface="Arial"/>
              </a:rPr>
              <a:t>(code,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static  data, heap,  stack)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10200" y="5334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447800" y="0"/>
                </a:moveTo>
                <a:lnTo>
                  <a:pt x="0" y="0"/>
                </a:lnTo>
                <a:lnTo>
                  <a:pt x="0" y="1066800"/>
                </a:lnTo>
                <a:lnTo>
                  <a:pt x="1447800" y="10668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F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410200" y="533400"/>
            <a:ext cx="1447800" cy="106680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28955" marR="415290" indent="-26034">
              <a:lnSpc>
                <a:spcPts val="2100"/>
              </a:lnSpc>
            </a:pPr>
            <a:r>
              <a:rPr dirty="0" sz="1800" spc="-5">
                <a:latin typeface="Arial"/>
                <a:cs typeface="Arial"/>
              </a:rPr>
              <a:t>Child  </a:t>
            </a:r>
            <a:r>
              <a:rPr dirty="0" sz="1800">
                <a:latin typeface="Arial"/>
                <a:cs typeface="Arial"/>
              </a:rPr>
              <a:t>PCB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53684" y="1441449"/>
            <a:ext cx="244475" cy="615950"/>
            <a:chOff x="5553684" y="1441449"/>
            <a:chExt cx="244475" cy="615950"/>
          </a:xfrm>
        </p:grpSpPr>
        <p:sp>
          <p:nvSpPr>
            <p:cNvPr id="12" name="object 12"/>
            <p:cNvSpPr/>
            <p:nvPr/>
          </p:nvSpPr>
          <p:spPr>
            <a:xfrm>
              <a:off x="5571519" y="1447799"/>
              <a:ext cx="219710" cy="586105"/>
            </a:xfrm>
            <a:custGeom>
              <a:avLst/>
              <a:gdLst/>
              <a:ahLst/>
              <a:cxnLst/>
              <a:rect l="l" t="t" r="r" b="b"/>
              <a:pathLst>
                <a:path w="219710" h="586105">
                  <a:moveTo>
                    <a:pt x="219680" y="0"/>
                  </a:moveTo>
                  <a:lnTo>
                    <a:pt x="0" y="58581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53684" y="1972678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4" h="85089">
                  <a:moveTo>
                    <a:pt x="0" y="0"/>
                  </a:moveTo>
                  <a:lnTo>
                    <a:pt x="8915" y="84721"/>
                  </a:lnTo>
                  <a:lnTo>
                    <a:pt x="71348" y="26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803650" y="3270250"/>
            <a:ext cx="1536700" cy="698500"/>
            <a:chOff x="3803650" y="3270250"/>
            <a:chExt cx="1536700" cy="698500"/>
          </a:xfrm>
        </p:grpSpPr>
        <p:sp>
          <p:nvSpPr>
            <p:cNvPr id="15" name="object 15"/>
            <p:cNvSpPr/>
            <p:nvPr/>
          </p:nvSpPr>
          <p:spPr>
            <a:xfrm>
              <a:off x="3810000" y="3276599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1143000" y="0"/>
                  </a:moveTo>
                  <a:lnTo>
                    <a:pt x="1143000" y="171450"/>
                  </a:lnTo>
                  <a:lnTo>
                    <a:pt x="0" y="171450"/>
                  </a:lnTo>
                  <a:lnTo>
                    <a:pt x="0" y="514350"/>
                  </a:lnTo>
                  <a:lnTo>
                    <a:pt x="1143000" y="514350"/>
                  </a:lnTo>
                  <a:lnTo>
                    <a:pt x="1143000" y="685800"/>
                  </a:lnTo>
                  <a:lnTo>
                    <a:pt x="1524000" y="3429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D5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09999" y="3276599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171449"/>
                  </a:moveTo>
                  <a:lnTo>
                    <a:pt x="1142999" y="171449"/>
                  </a:lnTo>
                  <a:lnTo>
                    <a:pt x="1142999" y="0"/>
                  </a:lnTo>
                  <a:lnTo>
                    <a:pt x="1523998" y="342899"/>
                  </a:lnTo>
                  <a:lnTo>
                    <a:pt x="1142999" y="685799"/>
                  </a:lnTo>
                  <a:lnTo>
                    <a:pt x="1142999" y="514349"/>
                  </a:lnTo>
                  <a:lnTo>
                    <a:pt x="0" y="514349"/>
                  </a:lnTo>
                  <a:lnTo>
                    <a:pt x="0" y="17144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995598" y="3462020"/>
            <a:ext cx="930275" cy="2275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1270">
              <a:lnSpc>
                <a:spcPct val="99700"/>
              </a:lnSpc>
              <a:spcBef>
                <a:spcPts val="105"/>
              </a:spcBef>
            </a:pPr>
            <a:r>
              <a:rPr dirty="0" sz="1800" spc="-5">
                <a:latin typeface="Arial"/>
                <a:cs typeface="Arial"/>
              </a:rPr>
              <a:t>identical  </a:t>
            </a:r>
            <a:r>
              <a:rPr dirty="0" sz="1800">
                <a:latin typeface="Arial"/>
                <a:cs typeface="Arial"/>
              </a:rPr>
              <a:t>copy  </a:t>
            </a:r>
            <a:r>
              <a:rPr dirty="0" sz="1600" spc="-5">
                <a:latin typeface="Arial"/>
                <a:cs typeface="Arial"/>
              </a:rPr>
              <a:t>(with </a:t>
            </a:r>
            <a:r>
              <a:rPr dirty="0" sz="1600">
                <a:latin typeface="Arial"/>
                <a:cs typeface="Arial"/>
              </a:rPr>
              <a:t>sole  </a:t>
            </a:r>
            <a:r>
              <a:rPr dirty="0" sz="1600" spc="-5">
                <a:latin typeface="Arial"/>
                <a:cs typeface="Arial"/>
              </a:rPr>
              <a:t>exception  </a:t>
            </a:r>
            <a:r>
              <a:rPr dirty="0" sz="1600">
                <a:latin typeface="Arial"/>
                <a:cs typeface="Arial"/>
              </a:rPr>
              <a:t>of </a:t>
            </a:r>
            <a:r>
              <a:rPr dirty="0" sz="1600" spc="-5">
                <a:latin typeface="Arial"/>
                <a:cs typeface="Arial"/>
              </a:rPr>
              <a:t>PID  </a:t>
            </a:r>
            <a:r>
              <a:rPr dirty="0" sz="1600">
                <a:latin typeface="Arial"/>
                <a:cs typeface="Arial"/>
              </a:rPr>
              <a:t>argument  </a:t>
            </a:r>
            <a:r>
              <a:rPr dirty="0" sz="1600" spc="-5">
                <a:latin typeface="Arial"/>
                <a:cs typeface="Arial"/>
              </a:rPr>
              <a:t>on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top  </a:t>
            </a:r>
            <a:r>
              <a:rPr dirty="0" sz="1600" spc="-5">
                <a:latin typeface="Arial"/>
                <a:cs typeface="Arial"/>
              </a:rPr>
              <a:t>of </a:t>
            </a:r>
            <a:r>
              <a:rPr dirty="0" sz="1600">
                <a:latin typeface="Arial"/>
                <a:cs typeface="Arial"/>
              </a:rPr>
              <a:t>the  </a:t>
            </a:r>
            <a:r>
              <a:rPr dirty="0" sz="1600" spc="-5">
                <a:latin typeface="Arial"/>
                <a:cs typeface="Arial"/>
              </a:rPr>
              <a:t>stack)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65450" y="755650"/>
            <a:ext cx="2298700" cy="622300"/>
            <a:chOff x="2965450" y="755650"/>
            <a:chExt cx="2298700" cy="622300"/>
          </a:xfrm>
        </p:grpSpPr>
        <p:sp>
          <p:nvSpPr>
            <p:cNvPr id="19" name="object 19"/>
            <p:cNvSpPr/>
            <p:nvPr/>
          </p:nvSpPr>
          <p:spPr>
            <a:xfrm>
              <a:off x="2971799" y="761999"/>
              <a:ext cx="2286000" cy="609600"/>
            </a:xfrm>
            <a:custGeom>
              <a:avLst/>
              <a:gdLst/>
              <a:ahLst/>
              <a:cxnLst/>
              <a:rect l="l" t="t" r="r" b="b"/>
              <a:pathLst>
                <a:path w="2286000" h="609600">
                  <a:moveTo>
                    <a:pt x="1714500" y="0"/>
                  </a:moveTo>
                  <a:lnTo>
                    <a:pt x="1714500" y="152400"/>
                  </a:lnTo>
                  <a:lnTo>
                    <a:pt x="0" y="152400"/>
                  </a:lnTo>
                  <a:lnTo>
                    <a:pt x="0" y="457200"/>
                  </a:lnTo>
                  <a:lnTo>
                    <a:pt x="1714500" y="457200"/>
                  </a:lnTo>
                  <a:lnTo>
                    <a:pt x="1714500" y="609600"/>
                  </a:lnTo>
                  <a:lnTo>
                    <a:pt x="2286000" y="30480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FFD5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71799" y="762000"/>
              <a:ext cx="2286000" cy="609600"/>
            </a:xfrm>
            <a:custGeom>
              <a:avLst/>
              <a:gdLst/>
              <a:ahLst/>
              <a:cxnLst/>
              <a:rect l="l" t="t" r="r" b="b"/>
              <a:pathLst>
                <a:path w="2286000" h="609600">
                  <a:moveTo>
                    <a:pt x="0" y="152399"/>
                  </a:moveTo>
                  <a:lnTo>
                    <a:pt x="1714498" y="152399"/>
                  </a:lnTo>
                  <a:lnTo>
                    <a:pt x="1714498" y="0"/>
                  </a:lnTo>
                  <a:lnTo>
                    <a:pt x="2285998" y="304799"/>
                  </a:lnTo>
                  <a:lnTo>
                    <a:pt x="1714498" y="609599"/>
                  </a:lnTo>
                  <a:lnTo>
                    <a:pt x="1714498" y="457199"/>
                  </a:lnTo>
                  <a:lnTo>
                    <a:pt x="0" y="457199"/>
                  </a:lnTo>
                  <a:lnTo>
                    <a:pt x="0" y="1523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001377" y="901382"/>
            <a:ext cx="200406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410845" marR="5080" indent="-398780">
              <a:lnSpc>
                <a:spcPts val="2100"/>
              </a:lnSpc>
              <a:spcBef>
                <a:spcPts val="219"/>
              </a:spcBef>
            </a:pPr>
            <a:r>
              <a:rPr dirty="0" sz="1800" spc="-15">
                <a:latin typeface="Arial"/>
                <a:cs typeface="Arial"/>
              </a:rPr>
              <a:t>similar, </a:t>
            </a: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different  </a:t>
            </a:r>
            <a:r>
              <a:rPr dirty="0" sz="1800">
                <a:latin typeface="Arial"/>
                <a:cs typeface="Arial"/>
              </a:rPr>
              <a:t>in key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743" y="443064"/>
            <a:ext cx="37522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 </a:t>
            </a:r>
            <a:r>
              <a:rPr dirty="0"/>
              <a:t>is a</a:t>
            </a:r>
            <a:r>
              <a:rPr dirty="0" spc="-90"/>
              <a:t> </a:t>
            </a:r>
            <a:r>
              <a:rPr dirty="0"/>
              <a:t>“process”?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61808"/>
            <a:ext cx="7037705" cy="19761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process is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15">
                <a:latin typeface="Arial"/>
                <a:cs typeface="Arial"/>
              </a:rPr>
              <a:t>OS’s </a:t>
            </a:r>
            <a:r>
              <a:rPr dirty="0" sz="2400" spc="-5">
                <a:latin typeface="Arial"/>
                <a:cs typeface="Arial"/>
              </a:rPr>
              <a:t>abstraction for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A process is a program in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execution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  <a:tab pos="3709035" algn="l"/>
              </a:tabLst>
            </a:pPr>
            <a:r>
              <a:rPr dirty="0" sz="2400">
                <a:latin typeface="Arial"/>
                <a:cs typeface="Arial"/>
              </a:rPr>
              <a:t>Simplest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(classic)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case:	a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sequential</a:t>
            </a:r>
            <a:r>
              <a:rPr dirty="0" sz="24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An address space (an </a:t>
            </a:r>
            <a:r>
              <a:rPr dirty="0" sz="2000" spc="-5">
                <a:latin typeface="Arial"/>
                <a:cs typeface="Arial"/>
              </a:rPr>
              <a:t>abstraction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memory)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A single </a:t>
            </a:r>
            <a:r>
              <a:rPr dirty="0" sz="2000" spc="-5">
                <a:latin typeface="Arial"/>
                <a:cs typeface="Arial"/>
              </a:rPr>
              <a:t>thread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execution </a:t>
            </a:r>
            <a:r>
              <a:rPr dirty="0" sz="2000">
                <a:latin typeface="Arial"/>
                <a:cs typeface="Arial"/>
              </a:rPr>
              <a:t>(an </a:t>
            </a:r>
            <a:r>
              <a:rPr dirty="0" sz="2000" spc="-5">
                <a:latin typeface="Arial"/>
                <a:cs typeface="Arial"/>
              </a:rPr>
              <a:t>abstraction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CPU)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673" y="3408362"/>
            <a:ext cx="6279515" cy="193484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sequential </a:t>
            </a:r>
            <a:r>
              <a:rPr dirty="0" sz="2400">
                <a:latin typeface="Arial"/>
                <a:cs typeface="Arial"/>
              </a:rPr>
              <a:t>process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unit 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execution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unit 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scheduling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dynamic </a:t>
            </a:r>
            <a:r>
              <a:rPr dirty="0" sz="2000" spc="-5">
                <a:latin typeface="Arial"/>
                <a:cs typeface="Arial"/>
              </a:rPr>
              <a:t>(active) execution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context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vs.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program – </a:t>
            </a:r>
            <a:r>
              <a:rPr dirty="0" sz="2000" spc="-5">
                <a:latin typeface="Arial"/>
                <a:cs typeface="Arial"/>
              </a:rPr>
              <a:t>static, </a:t>
            </a:r>
            <a:r>
              <a:rPr dirty="0" sz="2000">
                <a:latin typeface="Arial"/>
                <a:cs typeface="Arial"/>
              </a:rPr>
              <a:t>just a bunch of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bytes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10400" y="3581400"/>
            <a:ext cx="1524000" cy="1981200"/>
            <a:chOff x="7010400" y="3581400"/>
            <a:chExt cx="1524000" cy="1981200"/>
          </a:xfrm>
        </p:grpSpPr>
        <p:sp>
          <p:nvSpPr>
            <p:cNvPr id="6" name="object 6"/>
            <p:cNvSpPr/>
            <p:nvPr/>
          </p:nvSpPr>
          <p:spPr>
            <a:xfrm>
              <a:off x="7010400" y="3581400"/>
              <a:ext cx="1524000" cy="1981200"/>
            </a:xfrm>
            <a:custGeom>
              <a:avLst/>
              <a:gdLst/>
              <a:ahLst/>
              <a:cxnLst/>
              <a:rect l="l" t="t" r="r" b="b"/>
              <a:pathLst>
                <a:path w="1524000" h="1981200">
                  <a:moveTo>
                    <a:pt x="1524000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1524000" y="19812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EFF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96200" y="4114796"/>
              <a:ext cx="226060" cy="853440"/>
            </a:xfrm>
            <a:custGeom>
              <a:avLst/>
              <a:gdLst/>
              <a:ahLst/>
              <a:cxnLst/>
              <a:rect l="l" t="t" r="r" b="b"/>
              <a:pathLst>
                <a:path w="226059" h="853439">
                  <a:moveTo>
                    <a:pt x="0" y="0"/>
                  </a:moveTo>
                  <a:lnTo>
                    <a:pt x="0" y="0"/>
                  </a:lnTo>
                  <a:lnTo>
                    <a:pt x="0" y="153345"/>
                  </a:lnTo>
                  <a:lnTo>
                    <a:pt x="9831" y="182116"/>
                  </a:lnTo>
                  <a:lnTo>
                    <a:pt x="9831" y="201399"/>
                  </a:lnTo>
                  <a:lnTo>
                    <a:pt x="9831" y="230170"/>
                  </a:lnTo>
                  <a:lnTo>
                    <a:pt x="9831" y="249135"/>
                  </a:lnTo>
                  <a:lnTo>
                    <a:pt x="9831" y="268430"/>
                  </a:lnTo>
                  <a:lnTo>
                    <a:pt x="19661" y="287713"/>
                  </a:lnTo>
                  <a:lnTo>
                    <a:pt x="19661" y="306677"/>
                  </a:lnTo>
                  <a:lnTo>
                    <a:pt x="19661" y="325973"/>
                  </a:lnTo>
                  <a:lnTo>
                    <a:pt x="29493" y="345256"/>
                  </a:lnTo>
                  <a:lnTo>
                    <a:pt x="29493" y="354744"/>
                  </a:lnTo>
                  <a:lnTo>
                    <a:pt x="29493" y="374027"/>
                  </a:lnTo>
                  <a:lnTo>
                    <a:pt x="39323" y="383516"/>
                  </a:lnTo>
                  <a:lnTo>
                    <a:pt x="39323" y="392991"/>
                  </a:lnTo>
                  <a:lnTo>
                    <a:pt x="39323" y="402480"/>
                  </a:lnTo>
                  <a:lnTo>
                    <a:pt x="49155" y="412287"/>
                  </a:lnTo>
                  <a:lnTo>
                    <a:pt x="49155" y="421763"/>
                  </a:lnTo>
                  <a:lnTo>
                    <a:pt x="58986" y="431251"/>
                  </a:lnTo>
                  <a:lnTo>
                    <a:pt x="58986" y="441058"/>
                  </a:lnTo>
                  <a:lnTo>
                    <a:pt x="68816" y="450547"/>
                  </a:lnTo>
                  <a:lnTo>
                    <a:pt x="68816" y="469830"/>
                  </a:lnTo>
                  <a:lnTo>
                    <a:pt x="78647" y="479318"/>
                  </a:lnTo>
                  <a:lnTo>
                    <a:pt x="88161" y="488794"/>
                  </a:lnTo>
                  <a:lnTo>
                    <a:pt x="97993" y="498601"/>
                  </a:lnTo>
                  <a:lnTo>
                    <a:pt x="117654" y="517565"/>
                  </a:lnTo>
                  <a:lnTo>
                    <a:pt x="127485" y="527372"/>
                  </a:lnTo>
                  <a:lnTo>
                    <a:pt x="137316" y="536861"/>
                  </a:lnTo>
                  <a:lnTo>
                    <a:pt x="147152" y="546337"/>
                  </a:lnTo>
                  <a:lnTo>
                    <a:pt x="156976" y="565632"/>
                  </a:lnTo>
                  <a:lnTo>
                    <a:pt x="166813" y="575108"/>
                  </a:lnTo>
                  <a:lnTo>
                    <a:pt x="176637" y="584915"/>
                  </a:lnTo>
                  <a:lnTo>
                    <a:pt x="176637" y="594404"/>
                  </a:lnTo>
                  <a:lnTo>
                    <a:pt x="186473" y="603879"/>
                  </a:lnTo>
                  <a:lnTo>
                    <a:pt x="186473" y="613686"/>
                  </a:lnTo>
                  <a:lnTo>
                    <a:pt x="186473" y="623175"/>
                  </a:lnTo>
                  <a:lnTo>
                    <a:pt x="196297" y="632651"/>
                  </a:lnTo>
                  <a:lnTo>
                    <a:pt x="196297" y="642458"/>
                  </a:lnTo>
                  <a:lnTo>
                    <a:pt x="196297" y="661422"/>
                  </a:lnTo>
                  <a:lnTo>
                    <a:pt x="206134" y="670911"/>
                  </a:lnTo>
                  <a:lnTo>
                    <a:pt x="206134" y="690193"/>
                  </a:lnTo>
                  <a:lnTo>
                    <a:pt x="206134" y="709489"/>
                  </a:lnTo>
                  <a:lnTo>
                    <a:pt x="215957" y="718978"/>
                  </a:lnTo>
                  <a:lnTo>
                    <a:pt x="215957" y="738260"/>
                  </a:lnTo>
                  <a:lnTo>
                    <a:pt x="215957" y="757225"/>
                  </a:lnTo>
                  <a:lnTo>
                    <a:pt x="215957" y="776520"/>
                  </a:lnTo>
                  <a:lnTo>
                    <a:pt x="225794" y="805292"/>
                  </a:lnTo>
                  <a:lnTo>
                    <a:pt x="225794" y="824574"/>
                  </a:lnTo>
                  <a:lnTo>
                    <a:pt x="225794" y="853346"/>
                  </a:lnTo>
                </a:path>
              </a:pathLst>
            </a:custGeom>
            <a:ln w="9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863014" y="4939372"/>
              <a:ext cx="100330" cy="156845"/>
            </a:xfrm>
            <a:custGeom>
              <a:avLst/>
              <a:gdLst/>
              <a:ahLst/>
              <a:cxnLst/>
              <a:rect l="l" t="t" r="r" b="b"/>
              <a:pathLst>
                <a:path w="100329" h="156845">
                  <a:moveTo>
                    <a:pt x="99885" y="0"/>
                  </a:moveTo>
                  <a:lnTo>
                    <a:pt x="0" y="0"/>
                  </a:lnTo>
                  <a:lnTo>
                    <a:pt x="56687" y="156502"/>
                  </a:lnTo>
                  <a:lnTo>
                    <a:pt x="60876" y="156502"/>
                  </a:lnTo>
                  <a:lnTo>
                    <a:pt x="99885" y="26460"/>
                  </a:lnTo>
                  <a:lnTo>
                    <a:pt x="998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855328" y="5599505"/>
            <a:ext cx="1767839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-50">
                <a:latin typeface="Courier New"/>
                <a:cs typeface="Courier New"/>
              </a:rPr>
              <a:t>address</a:t>
            </a:r>
            <a:r>
              <a:rPr dirty="0" sz="1850" spc="-180">
                <a:latin typeface="Courier New"/>
                <a:cs typeface="Courier New"/>
              </a:rPr>
              <a:t> </a:t>
            </a:r>
            <a:r>
              <a:rPr dirty="0" sz="1850" spc="-60">
                <a:latin typeface="Courier New"/>
                <a:cs typeface="Courier New"/>
              </a:rPr>
              <a:t>space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78316" y="6516897"/>
            <a:ext cx="21336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0400" y="3581400"/>
            <a:ext cx="1524000" cy="198120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wrap="square" lIns="0" tIns="203835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1605"/>
              </a:spcBef>
            </a:pPr>
            <a:r>
              <a:rPr dirty="0" sz="1850" spc="-60">
                <a:latin typeface="Courier New"/>
                <a:cs typeface="Courier New"/>
              </a:rPr>
              <a:t>thread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2133600"/>
            <a:ext cx="2438400" cy="3200400"/>
          </a:xfrm>
          <a:prstGeom prst="rect">
            <a:avLst/>
          </a:prstGeom>
          <a:solidFill>
            <a:srgbClr val="EFF0FF"/>
          </a:solidFill>
          <a:ln w="1269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L="478155" marR="465455" indent="-635">
              <a:lnSpc>
                <a:spcPts val="2100"/>
              </a:lnSpc>
            </a:pPr>
            <a:r>
              <a:rPr dirty="0" sz="1800">
                <a:latin typeface="Arial"/>
                <a:cs typeface="Arial"/>
              </a:rPr>
              <a:t>Parent  address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algn="ctr" marL="605155" marR="592455">
              <a:lnSpc>
                <a:spcPct val="100000"/>
              </a:lnSpc>
              <a:spcBef>
                <a:spcPts val="1060"/>
              </a:spcBef>
            </a:pPr>
            <a:r>
              <a:rPr dirty="0" sz="1800">
                <a:latin typeface="Arial"/>
                <a:cs typeface="Arial"/>
              </a:rPr>
              <a:t>(code,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static  data, heap,  stack)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5334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447800" y="0"/>
                </a:moveTo>
                <a:lnTo>
                  <a:pt x="0" y="0"/>
                </a:lnTo>
                <a:lnTo>
                  <a:pt x="0" y="1066800"/>
                </a:lnTo>
                <a:lnTo>
                  <a:pt x="1447800" y="10668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F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5400" y="533400"/>
            <a:ext cx="1447800" cy="106680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28955" marR="338455" indent="-102235">
              <a:lnSpc>
                <a:spcPts val="2100"/>
              </a:lnSpc>
            </a:pPr>
            <a:r>
              <a:rPr dirty="0" sz="1800">
                <a:latin typeface="Arial"/>
                <a:cs typeface="Arial"/>
              </a:rPr>
              <a:t>Parent  PCB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2684" y="1441449"/>
            <a:ext cx="244475" cy="615950"/>
            <a:chOff x="1362684" y="1441449"/>
            <a:chExt cx="244475" cy="615950"/>
          </a:xfrm>
        </p:grpSpPr>
        <p:sp>
          <p:nvSpPr>
            <p:cNvPr id="6" name="object 6"/>
            <p:cNvSpPr/>
            <p:nvPr/>
          </p:nvSpPr>
          <p:spPr>
            <a:xfrm>
              <a:off x="1380518" y="1447799"/>
              <a:ext cx="219710" cy="586105"/>
            </a:xfrm>
            <a:custGeom>
              <a:avLst/>
              <a:gdLst/>
              <a:ahLst/>
              <a:cxnLst/>
              <a:rect l="l" t="t" r="r" b="b"/>
              <a:pathLst>
                <a:path w="219709" h="586105">
                  <a:moveTo>
                    <a:pt x="219681" y="0"/>
                  </a:moveTo>
                  <a:lnTo>
                    <a:pt x="0" y="58581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62684" y="1972678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5" h="85089">
                  <a:moveTo>
                    <a:pt x="0" y="0"/>
                  </a:moveTo>
                  <a:lnTo>
                    <a:pt x="8915" y="84721"/>
                  </a:lnTo>
                  <a:lnTo>
                    <a:pt x="71348" y="26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410200" y="2133600"/>
            <a:ext cx="2438400" cy="3200400"/>
          </a:xfrm>
          <a:prstGeom prst="rect">
            <a:avLst/>
          </a:prstGeom>
          <a:solidFill>
            <a:srgbClr val="FFADD6"/>
          </a:solidFill>
          <a:ln w="1269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algn="ctr" marL="446405" marR="586105">
              <a:lnSpc>
                <a:spcPts val="2100"/>
              </a:lnSpc>
            </a:pPr>
            <a:r>
              <a:rPr dirty="0" sz="1800">
                <a:latin typeface="Arial"/>
                <a:cs typeface="Arial"/>
              </a:rPr>
              <a:t>Child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address  space</a:t>
            </a:r>
            <a:endParaRPr sz="1800">
              <a:latin typeface="Arial"/>
              <a:cs typeface="Arial"/>
            </a:endParaRPr>
          </a:p>
          <a:p>
            <a:pPr algn="ctr" marL="528955" marR="668655">
              <a:lnSpc>
                <a:spcPct val="100000"/>
              </a:lnSpc>
              <a:spcBef>
                <a:spcPts val="1060"/>
              </a:spcBef>
            </a:pPr>
            <a:r>
              <a:rPr dirty="0" sz="1800">
                <a:latin typeface="Arial"/>
                <a:cs typeface="Arial"/>
              </a:rPr>
              <a:t>(code,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static  data, heap,  stack)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10200" y="533400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1447800" y="0"/>
                </a:moveTo>
                <a:lnTo>
                  <a:pt x="0" y="0"/>
                </a:lnTo>
                <a:lnTo>
                  <a:pt x="0" y="1066800"/>
                </a:lnTo>
                <a:lnTo>
                  <a:pt x="1447800" y="1066800"/>
                </a:lnTo>
                <a:lnTo>
                  <a:pt x="1447800" y="0"/>
                </a:lnTo>
                <a:close/>
              </a:path>
            </a:pathLst>
          </a:custGeom>
          <a:solidFill>
            <a:srgbClr val="EF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10200" y="533400"/>
            <a:ext cx="1447800" cy="1066800"/>
          </a:xfrm>
          <a:prstGeom prst="rect"/>
          <a:ln w="12699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28955" marR="415290" indent="-26034">
              <a:lnSpc>
                <a:spcPts val="2100"/>
              </a:lnSpc>
            </a:pPr>
            <a:r>
              <a:rPr dirty="0" sz="1800" spc="-5">
                <a:solidFill>
                  <a:srgbClr val="000000"/>
                </a:solidFill>
              </a:rPr>
              <a:t>Child  </a:t>
            </a:r>
            <a:r>
              <a:rPr dirty="0" sz="1800">
                <a:solidFill>
                  <a:srgbClr val="000000"/>
                </a:solidFill>
              </a:rPr>
              <a:t>PCB</a:t>
            </a:r>
            <a:endParaRPr sz="1800"/>
          </a:p>
        </p:txBody>
      </p:sp>
      <p:grpSp>
        <p:nvGrpSpPr>
          <p:cNvPr id="11" name="object 11"/>
          <p:cNvGrpSpPr/>
          <p:nvPr/>
        </p:nvGrpSpPr>
        <p:grpSpPr>
          <a:xfrm>
            <a:off x="5553684" y="1441449"/>
            <a:ext cx="244475" cy="615950"/>
            <a:chOff x="5553684" y="1441449"/>
            <a:chExt cx="244475" cy="615950"/>
          </a:xfrm>
        </p:grpSpPr>
        <p:sp>
          <p:nvSpPr>
            <p:cNvPr id="12" name="object 12"/>
            <p:cNvSpPr/>
            <p:nvPr/>
          </p:nvSpPr>
          <p:spPr>
            <a:xfrm>
              <a:off x="5571519" y="1447799"/>
              <a:ext cx="219710" cy="586105"/>
            </a:xfrm>
            <a:custGeom>
              <a:avLst/>
              <a:gdLst/>
              <a:ahLst/>
              <a:cxnLst/>
              <a:rect l="l" t="t" r="r" b="b"/>
              <a:pathLst>
                <a:path w="219710" h="586105">
                  <a:moveTo>
                    <a:pt x="219680" y="0"/>
                  </a:moveTo>
                  <a:lnTo>
                    <a:pt x="0" y="58581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53684" y="1972678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4" h="85089">
                  <a:moveTo>
                    <a:pt x="0" y="0"/>
                  </a:moveTo>
                  <a:lnTo>
                    <a:pt x="8915" y="84721"/>
                  </a:lnTo>
                  <a:lnTo>
                    <a:pt x="71348" y="26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973" y="443064"/>
            <a:ext cx="55600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Making process </a:t>
            </a:r>
            <a:r>
              <a:rPr dirty="0" spc="-5"/>
              <a:t>creation</a:t>
            </a:r>
            <a:r>
              <a:rPr dirty="0" spc="-50"/>
              <a:t> </a:t>
            </a:r>
            <a:r>
              <a:rPr dirty="0" spc="-5"/>
              <a:t>faster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522768"/>
            <a:ext cx="8201025" cy="29565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100330" indent="-342900">
              <a:lnSpc>
                <a:spcPts val="2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semantics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fork() </a:t>
            </a:r>
            <a:r>
              <a:rPr dirty="0" sz="2400">
                <a:latin typeface="Arial"/>
                <a:cs typeface="Arial"/>
              </a:rPr>
              <a:t>say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10">
                <a:latin typeface="Arial"/>
                <a:cs typeface="Arial"/>
              </a:rPr>
              <a:t>child’s </a:t>
            </a:r>
            <a:r>
              <a:rPr dirty="0" sz="2400">
                <a:latin typeface="Arial"/>
                <a:cs typeface="Arial"/>
              </a:rPr>
              <a:t>address space is a  copy of </a:t>
            </a:r>
            <a:r>
              <a:rPr dirty="0" sz="2400" spc="-5">
                <a:latin typeface="Arial"/>
                <a:cs typeface="Arial"/>
              </a:rPr>
              <a:t>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parent’s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Implementing fork() that </a:t>
            </a:r>
            <a:r>
              <a:rPr dirty="0" sz="2400">
                <a:latin typeface="Arial"/>
                <a:cs typeface="Arial"/>
              </a:rPr>
              <a:t>way is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slow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Have </a:t>
            </a:r>
            <a:r>
              <a:rPr dirty="0" sz="2000" spc="-5">
                <a:latin typeface="Arial"/>
                <a:cs typeface="Arial"/>
              </a:rPr>
              <a:t>to allocate </a:t>
            </a:r>
            <a:r>
              <a:rPr dirty="0" sz="2000">
                <a:latin typeface="Arial"/>
                <a:cs typeface="Arial"/>
              </a:rPr>
              <a:t>physical memory </a:t>
            </a:r>
            <a:r>
              <a:rPr dirty="0" sz="2000" spc="-5">
                <a:latin typeface="Arial"/>
                <a:cs typeface="Arial"/>
              </a:rPr>
              <a:t>for the </a:t>
            </a:r>
            <a:r>
              <a:rPr dirty="0" sz="2000">
                <a:latin typeface="Arial"/>
                <a:cs typeface="Arial"/>
              </a:rPr>
              <a:t>new address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Have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set up </a:t>
            </a:r>
            <a:r>
              <a:rPr dirty="0" sz="2000" spc="-10">
                <a:latin typeface="Arial"/>
                <a:cs typeface="Arial"/>
              </a:rPr>
              <a:t>child’s </a:t>
            </a:r>
            <a:r>
              <a:rPr dirty="0" sz="2000">
                <a:latin typeface="Arial"/>
                <a:cs typeface="Arial"/>
              </a:rPr>
              <a:t>page </a:t>
            </a:r>
            <a:r>
              <a:rPr dirty="0" sz="2000" spc="-5">
                <a:latin typeface="Arial"/>
                <a:cs typeface="Arial"/>
              </a:rPr>
              <a:t>tables to </a:t>
            </a:r>
            <a:r>
              <a:rPr dirty="0" sz="2000">
                <a:latin typeface="Arial"/>
                <a:cs typeface="Arial"/>
              </a:rPr>
              <a:t>map new address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  <a:p>
            <a:pPr lvl="1" marL="749300" marR="5080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Have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copy </a:t>
            </a:r>
            <a:r>
              <a:rPr dirty="0" sz="2000" spc="-10">
                <a:latin typeface="Arial"/>
                <a:cs typeface="Arial"/>
              </a:rPr>
              <a:t>parent’s </a:t>
            </a:r>
            <a:r>
              <a:rPr dirty="0" sz="2000">
                <a:latin typeface="Arial"/>
                <a:cs typeface="Arial"/>
              </a:rPr>
              <a:t>address space </a:t>
            </a:r>
            <a:r>
              <a:rPr dirty="0" sz="2000" spc="-5">
                <a:latin typeface="Arial"/>
                <a:cs typeface="Arial"/>
              </a:rPr>
              <a:t>contents into </a:t>
            </a:r>
            <a:r>
              <a:rPr dirty="0" sz="2000" spc="-10">
                <a:latin typeface="Arial"/>
                <a:cs typeface="Arial"/>
              </a:rPr>
              <a:t>child’s </a:t>
            </a:r>
            <a:r>
              <a:rPr dirty="0" sz="2000">
                <a:latin typeface="Arial"/>
                <a:cs typeface="Arial"/>
              </a:rPr>
              <a:t>address  space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Which </a:t>
            </a:r>
            <a:r>
              <a:rPr dirty="0" sz="2000">
                <a:latin typeface="Arial"/>
                <a:cs typeface="Arial"/>
              </a:rPr>
              <a:t>you are likely </a:t>
            </a:r>
            <a:r>
              <a:rPr dirty="0" sz="2000" spc="-5">
                <a:latin typeface="Arial"/>
                <a:cs typeface="Arial"/>
              </a:rPr>
              <a:t>to destroy with </a:t>
            </a:r>
            <a:r>
              <a:rPr dirty="0" sz="2000">
                <a:latin typeface="Arial"/>
                <a:cs typeface="Arial"/>
              </a:rPr>
              <a:t>an exec()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10" y="443064"/>
            <a:ext cx="32099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5335" algn="l"/>
              </a:tabLst>
            </a:pPr>
            <a:r>
              <a:rPr dirty="0"/>
              <a:t>Me</a:t>
            </a:r>
            <a:r>
              <a:rPr dirty="0" spc="-5"/>
              <a:t>t</a:t>
            </a:r>
            <a:r>
              <a:rPr dirty="0"/>
              <a:t>hod 1:	v</a:t>
            </a:r>
            <a:r>
              <a:rPr dirty="0" spc="-5"/>
              <a:t>f</a:t>
            </a:r>
            <a:r>
              <a:rPr dirty="0"/>
              <a:t>ork</a:t>
            </a:r>
            <a:r>
              <a:rPr dirty="0" spc="-5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92287"/>
            <a:ext cx="8331200" cy="367284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5080" indent="-342900">
              <a:lnSpc>
                <a:spcPts val="25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vfork() </a:t>
            </a:r>
            <a:r>
              <a:rPr dirty="0" sz="2400">
                <a:latin typeface="Arial"/>
                <a:cs typeface="Arial"/>
              </a:rPr>
              <a:t>is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older (now uncommon) of </a:t>
            </a:r>
            <a:r>
              <a:rPr dirty="0" sz="2400" spc="-5">
                <a:latin typeface="Arial"/>
                <a:cs typeface="Arial"/>
              </a:rPr>
              <a:t>the two </a:t>
            </a:r>
            <a:r>
              <a:rPr dirty="0" sz="2400">
                <a:latin typeface="Arial"/>
                <a:cs typeface="Arial"/>
              </a:rPr>
              <a:t>approaches  we’ll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discuss</a:t>
            </a:r>
            <a:endParaRPr sz="2400">
              <a:latin typeface="Arial"/>
              <a:cs typeface="Arial"/>
            </a:endParaRPr>
          </a:p>
          <a:p>
            <a:pPr marL="355600" marR="48895" indent="-342900">
              <a:lnSpc>
                <a:spcPts val="262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Instead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10">
                <a:latin typeface="Arial"/>
                <a:cs typeface="Arial"/>
              </a:rPr>
              <a:t>“child’s </a:t>
            </a:r>
            <a:r>
              <a:rPr dirty="0" sz="2400">
                <a:latin typeface="Arial"/>
                <a:cs typeface="Arial"/>
              </a:rPr>
              <a:t>address space is a copy of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10">
                <a:latin typeface="Arial"/>
                <a:cs typeface="Arial"/>
              </a:rPr>
              <a:t>parent’s,”  </a:t>
            </a:r>
            <a:r>
              <a:rPr dirty="0" sz="2400" spc="-5">
                <a:latin typeface="Arial"/>
                <a:cs typeface="Arial"/>
              </a:rPr>
              <a:t>the semantics </a:t>
            </a:r>
            <a:r>
              <a:rPr dirty="0" sz="2400">
                <a:latin typeface="Arial"/>
                <a:cs typeface="Arial"/>
              </a:rPr>
              <a:t>are </a:t>
            </a:r>
            <a:r>
              <a:rPr dirty="0" sz="2400" spc="-10">
                <a:latin typeface="Arial"/>
                <a:cs typeface="Arial"/>
              </a:rPr>
              <a:t>“child’s </a:t>
            </a:r>
            <a:r>
              <a:rPr dirty="0" sz="2400">
                <a:latin typeface="Arial"/>
                <a:cs typeface="Arial"/>
              </a:rPr>
              <a:t>address space </a:t>
            </a:r>
            <a:r>
              <a:rPr dirty="0" sz="2400" i="1">
                <a:latin typeface="Arial"/>
                <a:cs typeface="Arial"/>
              </a:rPr>
              <a:t>is </a:t>
            </a:r>
            <a:r>
              <a:rPr dirty="0" sz="2400" spc="-5">
                <a:latin typeface="Arial"/>
                <a:cs typeface="Arial"/>
              </a:rPr>
              <a:t>the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parent’s”</a:t>
            </a:r>
            <a:endParaRPr sz="2400">
              <a:latin typeface="Arial"/>
              <a:cs typeface="Arial"/>
            </a:endParaRPr>
          </a:p>
          <a:p>
            <a:pPr lvl="1" marL="749300" marR="564515" indent="-279400">
              <a:lnSpc>
                <a:spcPts val="2120"/>
              </a:lnSpc>
              <a:spcBef>
                <a:spcPts val="50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With </a:t>
            </a:r>
            <a:r>
              <a:rPr dirty="0" sz="2000">
                <a:latin typeface="Arial"/>
                <a:cs typeface="Arial"/>
              </a:rPr>
              <a:t>a “promise” </a:t>
            </a:r>
            <a:r>
              <a:rPr dirty="0" sz="2000" spc="-5">
                <a:latin typeface="Arial"/>
                <a:cs typeface="Arial"/>
              </a:rPr>
              <a:t>that the </a:t>
            </a:r>
            <a:r>
              <a:rPr dirty="0" sz="2000">
                <a:latin typeface="Arial"/>
                <a:cs typeface="Arial"/>
              </a:rPr>
              <a:t>child won’t </a:t>
            </a:r>
            <a:r>
              <a:rPr dirty="0" sz="2000" spc="-5">
                <a:latin typeface="Arial"/>
                <a:cs typeface="Arial"/>
              </a:rPr>
              <a:t>modify the </a:t>
            </a:r>
            <a:r>
              <a:rPr dirty="0" sz="2000">
                <a:latin typeface="Arial"/>
                <a:cs typeface="Arial"/>
              </a:rPr>
              <a:t>address space  </a:t>
            </a:r>
            <a:r>
              <a:rPr dirty="0" sz="2000" spc="-5">
                <a:latin typeface="Arial"/>
                <a:cs typeface="Arial"/>
              </a:rPr>
              <a:t>before </a:t>
            </a:r>
            <a:r>
              <a:rPr dirty="0" sz="2000">
                <a:latin typeface="Arial"/>
                <a:cs typeface="Arial"/>
              </a:rPr>
              <a:t>doing an</a:t>
            </a:r>
            <a:r>
              <a:rPr dirty="0" sz="2000" spc="-5">
                <a:latin typeface="Arial"/>
                <a:cs typeface="Arial"/>
              </a:rPr>
              <a:t> execve()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254"/>
              </a:spcBef>
              <a:buChar char="•"/>
              <a:tabLst>
                <a:tab pos="1155065" algn="l"/>
                <a:tab pos="1155700" algn="l"/>
                <a:tab pos="2675890" algn="l"/>
              </a:tabLst>
            </a:pPr>
            <a:r>
              <a:rPr dirty="0" sz="2000" spc="-5">
                <a:latin typeface="Arial"/>
                <a:cs typeface="Arial"/>
              </a:rPr>
              <a:t>Unenforced!	</a:t>
            </a:r>
            <a:r>
              <a:rPr dirty="0" sz="2000" spc="-65">
                <a:latin typeface="Arial"/>
                <a:cs typeface="Arial"/>
              </a:rPr>
              <a:t>You </a:t>
            </a:r>
            <a:r>
              <a:rPr dirty="0" sz="2000">
                <a:latin typeface="Arial"/>
                <a:cs typeface="Arial"/>
              </a:rPr>
              <a:t>use </a:t>
            </a:r>
            <a:r>
              <a:rPr dirty="0" sz="2000" spc="-5">
                <a:latin typeface="Arial"/>
                <a:cs typeface="Arial"/>
              </a:rPr>
              <a:t>vfork() </a:t>
            </a:r>
            <a:r>
              <a:rPr dirty="0" sz="2000">
                <a:latin typeface="Arial"/>
                <a:cs typeface="Arial"/>
              </a:rPr>
              <a:t>at your own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peril</a:t>
            </a:r>
            <a:endParaRPr sz="2000">
              <a:latin typeface="Arial"/>
              <a:cs typeface="Arial"/>
            </a:endParaRPr>
          </a:p>
          <a:p>
            <a:pPr lvl="1" marL="749300" marR="287020" indent="-279400">
              <a:lnSpc>
                <a:spcPts val="222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When </a:t>
            </a:r>
            <a:r>
              <a:rPr dirty="0" sz="2000" spc="-5">
                <a:latin typeface="Arial"/>
                <a:cs typeface="Arial"/>
              </a:rPr>
              <a:t>execve() </a:t>
            </a:r>
            <a:r>
              <a:rPr dirty="0" sz="2000">
                <a:latin typeface="Arial"/>
                <a:cs typeface="Arial"/>
              </a:rPr>
              <a:t>is called, a new address space is </a:t>
            </a:r>
            <a:r>
              <a:rPr dirty="0" sz="2000" spc="-5">
                <a:latin typeface="Arial"/>
                <a:cs typeface="Arial"/>
              </a:rPr>
              <a:t>created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15">
                <a:latin typeface="Arial"/>
                <a:cs typeface="Arial"/>
              </a:rPr>
              <a:t>it’s  </a:t>
            </a:r>
            <a:r>
              <a:rPr dirty="0" sz="2000">
                <a:latin typeface="Arial"/>
                <a:cs typeface="Arial"/>
              </a:rPr>
              <a:t>loaded </a:t>
            </a:r>
            <a:r>
              <a:rPr dirty="0" sz="2000" spc="-5">
                <a:latin typeface="Arial"/>
                <a:cs typeface="Arial"/>
              </a:rPr>
              <a:t>with the </a:t>
            </a:r>
            <a:r>
              <a:rPr dirty="0" sz="2000">
                <a:latin typeface="Arial"/>
                <a:cs typeface="Arial"/>
              </a:rPr>
              <a:t>new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executable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3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Parent is blocked </a:t>
            </a:r>
            <a:r>
              <a:rPr dirty="0" sz="2000" spc="-5">
                <a:latin typeface="Arial"/>
                <a:cs typeface="Arial"/>
              </a:rPr>
              <a:t>until execve() </a:t>
            </a:r>
            <a:r>
              <a:rPr dirty="0" sz="2000">
                <a:latin typeface="Arial"/>
                <a:cs typeface="Arial"/>
              </a:rPr>
              <a:t>is </a:t>
            </a:r>
            <a:r>
              <a:rPr dirty="0" sz="2000" spc="-5">
                <a:latin typeface="Arial"/>
                <a:cs typeface="Arial"/>
              </a:rPr>
              <a:t>executed </a:t>
            </a:r>
            <a:r>
              <a:rPr dirty="0" sz="2000">
                <a:latin typeface="Arial"/>
                <a:cs typeface="Arial"/>
              </a:rPr>
              <a:t>by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child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Saves </a:t>
            </a:r>
            <a:r>
              <a:rPr dirty="0" sz="2000" spc="-5">
                <a:latin typeface="Arial"/>
                <a:cs typeface="Arial"/>
              </a:rPr>
              <a:t>wasted </a:t>
            </a:r>
            <a:r>
              <a:rPr dirty="0" sz="2000" spc="-10">
                <a:latin typeface="Arial"/>
                <a:cs typeface="Arial"/>
              </a:rPr>
              <a:t>effort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duplicating </a:t>
            </a:r>
            <a:r>
              <a:rPr dirty="0" sz="2000" spc="-10">
                <a:latin typeface="Arial"/>
                <a:cs typeface="Arial"/>
              </a:rPr>
              <a:t>parent’s </a:t>
            </a:r>
            <a:r>
              <a:rPr dirty="0" sz="2000">
                <a:latin typeface="Arial"/>
                <a:cs typeface="Arial"/>
              </a:rPr>
              <a:t>address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2133600"/>
            <a:ext cx="2438400" cy="3200400"/>
          </a:xfrm>
          <a:prstGeom prst="rect">
            <a:avLst/>
          </a:prstGeom>
          <a:solidFill>
            <a:srgbClr val="EFF0FF"/>
          </a:solidFill>
          <a:ln w="1269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L="478155" marR="465455" indent="-635">
              <a:lnSpc>
                <a:spcPts val="2100"/>
              </a:lnSpc>
            </a:pPr>
            <a:r>
              <a:rPr dirty="0" sz="1800">
                <a:latin typeface="Arial"/>
                <a:cs typeface="Arial"/>
              </a:rPr>
              <a:t>Parent  address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algn="ctr" marL="605155" marR="592455">
              <a:lnSpc>
                <a:spcPct val="100000"/>
              </a:lnSpc>
              <a:spcBef>
                <a:spcPts val="1060"/>
              </a:spcBef>
            </a:pPr>
            <a:r>
              <a:rPr dirty="0" sz="1800">
                <a:latin typeface="Arial"/>
                <a:cs typeface="Arial"/>
              </a:rPr>
              <a:t>(code,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static  data, heap,  stack)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050" y="527050"/>
            <a:ext cx="1460500" cy="1079500"/>
            <a:chOff x="1289050" y="527050"/>
            <a:chExt cx="1460500" cy="1079500"/>
          </a:xfrm>
        </p:grpSpPr>
        <p:sp>
          <p:nvSpPr>
            <p:cNvPr id="4" name="object 4"/>
            <p:cNvSpPr/>
            <p:nvPr/>
          </p:nvSpPr>
          <p:spPr>
            <a:xfrm>
              <a:off x="1295399" y="533399"/>
              <a:ext cx="1447800" cy="1066800"/>
            </a:xfrm>
            <a:custGeom>
              <a:avLst/>
              <a:gdLst/>
              <a:ahLst/>
              <a:cxnLst/>
              <a:rect l="l" t="t" r="r" b="b"/>
              <a:pathLst>
                <a:path w="1447800" h="1066800">
                  <a:moveTo>
                    <a:pt x="14478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447800" y="10668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EFF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95400" y="533400"/>
              <a:ext cx="1447800" cy="1066800"/>
            </a:xfrm>
            <a:custGeom>
              <a:avLst/>
              <a:gdLst/>
              <a:ahLst/>
              <a:cxnLst/>
              <a:rect l="l" t="t" r="r" b="b"/>
              <a:pathLst>
                <a:path w="1447800" h="1066800">
                  <a:moveTo>
                    <a:pt x="0" y="0"/>
                  </a:moveTo>
                  <a:lnTo>
                    <a:pt x="1447798" y="0"/>
                  </a:lnTo>
                  <a:lnTo>
                    <a:pt x="1447798" y="1066798"/>
                  </a:lnTo>
                  <a:lnTo>
                    <a:pt x="0" y="106679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710479" y="871220"/>
            <a:ext cx="6991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14300" marR="5080" indent="-102235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latin typeface="Arial"/>
                <a:cs typeface="Arial"/>
              </a:rPr>
              <a:t>Parent  PCB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62684" y="533400"/>
            <a:ext cx="5495925" cy="1524000"/>
            <a:chOff x="1362684" y="533400"/>
            <a:chExt cx="5495925" cy="1524000"/>
          </a:xfrm>
        </p:grpSpPr>
        <p:sp>
          <p:nvSpPr>
            <p:cNvPr id="8" name="object 8"/>
            <p:cNvSpPr/>
            <p:nvPr/>
          </p:nvSpPr>
          <p:spPr>
            <a:xfrm>
              <a:off x="1380518" y="1447799"/>
              <a:ext cx="219710" cy="586105"/>
            </a:xfrm>
            <a:custGeom>
              <a:avLst/>
              <a:gdLst/>
              <a:ahLst/>
              <a:cxnLst/>
              <a:rect l="l" t="t" r="r" b="b"/>
              <a:pathLst>
                <a:path w="219709" h="586105">
                  <a:moveTo>
                    <a:pt x="219681" y="0"/>
                  </a:moveTo>
                  <a:lnTo>
                    <a:pt x="0" y="58581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62684" y="1972678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5" h="85089">
                  <a:moveTo>
                    <a:pt x="0" y="0"/>
                  </a:moveTo>
                  <a:lnTo>
                    <a:pt x="8915" y="84721"/>
                  </a:lnTo>
                  <a:lnTo>
                    <a:pt x="71348" y="26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10199" y="533400"/>
              <a:ext cx="1447800" cy="1066800"/>
            </a:xfrm>
            <a:custGeom>
              <a:avLst/>
              <a:gdLst/>
              <a:ahLst/>
              <a:cxnLst/>
              <a:rect l="l" t="t" r="r" b="b"/>
              <a:pathLst>
                <a:path w="1447800" h="1066800">
                  <a:moveTo>
                    <a:pt x="14478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447800" y="10668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EFF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10200" y="533400"/>
            <a:ext cx="1447800" cy="1066800"/>
          </a:xfrm>
          <a:prstGeom prst="rect"/>
          <a:ln w="12699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28955" marR="415290" indent="-26034">
              <a:lnSpc>
                <a:spcPts val="2100"/>
              </a:lnSpc>
            </a:pPr>
            <a:r>
              <a:rPr dirty="0" sz="1800" spc="-5">
                <a:solidFill>
                  <a:srgbClr val="000000"/>
                </a:solidFill>
              </a:rPr>
              <a:t>Child  </a:t>
            </a:r>
            <a:r>
              <a:rPr dirty="0" sz="1800">
                <a:solidFill>
                  <a:srgbClr val="000000"/>
                </a:solidFill>
              </a:rPr>
              <a:t>PCB</a:t>
            </a:r>
            <a:endParaRPr sz="1800"/>
          </a:p>
        </p:txBody>
      </p:sp>
      <p:grpSp>
        <p:nvGrpSpPr>
          <p:cNvPr id="12" name="object 12"/>
          <p:cNvGrpSpPr/>
          <p:nvPr/>
        </p:nvGrpSpPr>
        <p:grpSpPr>
          <a:xfrm>
            <a:off x="1524000" y="755650"/>
            <a:ext cx="4273550" cy="1329055"/>
            <a:chOff x="1524000" y="755650"/>
            <a:chExt cx="4273550" cy="1329055"/>
          </a:xfrm>
        </p:grpSpPr>
        <p:sp>
          <p:nvSpPr>
            <p:cNvPr id="13" name="object 13"/>
            <p:cNvSpPr/>
            <p:nvPr/>
          </p:nvSpPr>
          <p:spPr>
            <a:xfrm>
              <a:off x="1549143" y="1447799"/>
              <a:ext cx="4242435" cy="606425"/>
            </a:xfrm>
            <a:custGeom>
              <a:avLst/>
              <a:gdLst/>
              <a:ahLst/>
              <a:cxnLst/>
              <a:rect l="l" t="t" r="r" b="b"/>
              <a:pathLst>
                <a:path w="4242435" h="606425">
                  <a:moveTo>
                    <a:pt x="4242057" y="0"/>
                  </a:moveTo>
                  <a:lnTo>
                    <a:pt x="0" y="60600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24000" y="2008911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80" h="75564">
                  <a:moveTo>
                    <a:pt x="70040" y="0"/>
                  </a:moveTo>
                  <a:lnTo>
                    <a:pt x="0" y="48488"/>
                  </a:lnTo>
                  <a:lnTo>
                    <a:pt x="80822" y="75425"/>
                  </a:lnTo>
                  <a:lnTo>
                    <a:pt x="70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71800" y="761999"/>
              <a:ext cx="2286000" cy="609600"/>
            </a:xfrm>
            <a:custGeom>
              <a:avLst/>
              <a:gdLst/>
              <a:ahLst/>
              <a:cxnLst/>
              <a:rect l="l" t="t" r="r" b="b"/>
              <a:pathLst>
                <a:path w="2286000" h="609600">
                  <a:moveTo>
                    <a:pt x="1714500" y="0"/>
                  </a:moveTo>
                  <a:lnTo>
                    <a:pt x="1714500" y="152400"/>
                  </a:lnTo>
                  <a:lnTo>
                    <a:pt x="0" y="152400"/>
                  </a:lnTo>
                  <a:lnTo>
                    <a:pt x="0" y="457200"/>
                  </a:lnTo>
                  <a:lnTo>
                    <a:pt x="1714500" y="457200"/>
                  </a:lnTo>
                  <a:lnTo>
                    <a:pt x="1714500" y="609600"/>
                  </a:lnTo>
                  <a:lnTo>
                    <a:pt x="2286000" y="30480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FFD5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71800" y="762000"/>
              <a:ext cx="2286000" cy="609600"/>
            </a:xfrm>
            <a:custGeom>
              <a:avLst/>
              <a:gdLst/>
              <a:ahLst/>
              <a:cxnLst/>
              <a:rect l="l" t="t" r="r" b="b"/>
              <a:pathLst>
                <a:path w="2286000" h="609600">
                  <a:moveTo>
                    <a:pt x="0" y="152399"/>
                  </a:moveTo>
                  <a:lnTo>
                    <a:pt x="1714498" y="152399"/>
                  </a:lnTo>
                  <a:lnTo>
                    <a:pt x="1714498" y="0"/>
                  </a:lnTo>
                  <a:lnTo>
                    <a:pt x="2285998" y="304799"/>
                  </a:lnTo>
                  <a:lnTo>
                    <a:pt x="1714498" y="609599"/>
                  </a:lnTo>
                  <a:lnTo>
                    <a:pt x="1714498" y="457199"/>
                  </a:lnTo>
                  <a:lnTo>
                    <a:pt x="0" y="457199"/>
                  </a:lnTo>
                  <a:lnTo>
                    <a:pt x="0" y="1523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001377" y="901382"/>
            <a:ext cx="200406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410845" marR="5080" indent="-398780">
              <a:lnSpc>
                <a:spcPts val="2100"/>
              </a:lnSpc>
              <a:spcBef>
                <a:spcPts val="219"/>
              </a:spcBef>
            </a:pPr>
            <a:r>
              <a:rPr dirty="0" sz="1800" spc="-15">
                <a:latin typeface="Arial"/>
                <a:cs typeface="Arial"/>
              </a:rPr>
              <a:t>similar, </a:t>
            </a:r>
            <a:r>
              <a:rPr dirty="0" sz="1800">
                <a:latin typeface="Arial"/>
                <a:cs typeface="Arial"/>
              </a:rPr>
              <a:t>but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different  </a:t>
            </a:r>
            <a:r>
              <a:rPr dirty="0" sz="1800">
                <a:latin typeface="Arial"/>
                <a:cs typeface="Arial"/>
              </a:rPr>
              <a:t>in key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ways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6095999" y="4953000"/>
            <a:ext cx="2057400" cy="379730"/>
          </a:xfrm>
          <a:prstGeom prst="rect">
            <a:avLst/>
          </a:prstGeom>
          <a:solidFill>
            <a:srgbClr val="FFADD6"/>
          </a:solidFill>
          <a:ln w="12699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688340">
              <a:lnSpc>
                <a:spcPct val="100000"/>
              </a:lnSpc>
              <a:spcBef>
                <a:spcPts val="359"/>
              </a:spcBef>
            </a:pPr>
            <a:r>
              <a:rPr dirty="0" sz="1800" spc="-5">
                <a:latin typeface="Arial"/>
                <a:cs typeface="Arial"/>
              </a:rPr>
              <a:t>Vfork()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782" y="443064"/>
            <a:ext cx="44983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5335" algn="l"/>
              </a:tabLst>
            </a:pPr>
            <a:r>
              <a:rPr dirty="0" spc="-5"/>
              <a:t>Method</a:t>
            </a:r>
            <a:r>
              <a:rPr dirty="0" spc="5"/>
              <a:t> </a:t>
            </a:r>
            <a:r>
              <a:rPr dirty="0"/>
              <a:t>2:	</a:t>
            </a:r>
            <a:r>
              <a:rPr dirty="0" spc="-5"/>
              <a:t>copy-on-write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522768"/>
            <a:ext cx="8303895" cy="42926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35940" indent="-342900">
              <a:lnSpc>
                <a:spcPts val="2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Retains the </a:t>
            </a:r>
            <a:r>
              <a:rPr dirty="0" sz="2400">
                <a:latin typeface="Arial"/>
                <a:cs typeface="Arial"/>
              </a:rPr>
              <a:t>original </a:t>
            </a:r>
            <a:r>
              <a:rPr dirty="0" sz="2400" spc="-5">
                <a:latin typeface="Arial"/>
                <a:cs typeface="Arial"/>
              </a:rPr>
              <a:t>semantics, </a:t>
            </a:r>
            <a:r>
              <a:rPr dirty="0" sz="2400">
                <a:latin typeface="Arial"/>
                <a:cs typeface="Arial"/>
              </a:rPr>
              <a:t>but copies “only what is  necessary” </a:t>
            </a:r>
            <a:r>
              <a:rPr dirty="0" sz="2400" spc="-5">
                <a:latin typeface="Arial"/>
                <a:cs typeface="Arial"/>
              </a:rPr>
              <a:t>rather than the entire </a:t>
            </a:r>
            <a:r>
              <a:rPr dirty="0" sz="2400">
                <a:latin typeface="Arial"/>
                <a:cs typeface="Arial"/>
              </a:rPr>
              <a:t>address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On fork():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Create </a:t>
            </a:r>
            <a:r>
              <a:rPr dirty="0" sz="2000">
                <a:latin typeface="Arial"/>
                <a:cs typeface="Arial"/>
              </a:rPr>
              <a:t>a new address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  <a:p>
            <a:pPr lvl="1" marL="749300" marR="5080" indent="-279400">
              <a:lnSpc>
                <a:spcPct val="100800"/>
              </a:lnSpc>
              <a:spcBef>
                <a:spcPts val="38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Initialize </a:t>
            </a:r>
            <a:r>
              <a:rPr dirty="0" sz="2000">
                <a:latin typeface="Arial"/>
                <a:cs typeface="Arial"/>
              </a:rPr>
              <a:t>page </a:t>
            </a:r>
            <a:r>
              <a:rPr dirty="0" sz="2000" spc="-5">
                <a:latin typeface="Arial"/>
                <a:cs typeface="Arial"/>
              </a:rPr>
              <a:t>tables with </a:t>
            </a:r>
            <a:r>
              <a:rPr dirty="0" sz="2000">
                <a:latin typeface="Arial"/>
                <a:cs typeface="Arial"/>
              </a:rPr>
              <a:t>same mappings as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parent’s </a:t>
            </a:r>
            <a:r>
              <a:rPr dirty="0" sz="2000" spc="-5">
                <a:latin typeface="Arial"/>
                <a:cs typeface="Arial"/>
              </a:rPr>
              <a:t>(i.e., they  both </a:t>
            </a:r>
            <a:r>
              <a:rPr dirty="0" sz="2000">
                <a:latin typeface="Arial"/>
                <a:cs typeface="Arial"/>
              </a:rPr>
              <a:t>point </a:t>
            </a:r>
            <a:r>
              <a:rPr dirty="0" sz="2000" spc="-5">
                <a:latin typeface="Arial"/>
                <a:cs typeface="Arial"/>
              </a:rPr>
              <a:t>to the </a:t>
            </a:r>
            <a:r>
              <a:rPr dirty="0" sz="2000">
                <a:latin typeface="Arial"/>
                <a:cs typeface="Arial"/>
              </a:rPr>
              <a:t>same physical memory)</a:t>
            </a:r>
            <a:endParaRPr sz="2000">
              <a:latin typeface="Arial"/>
              <a:cs typeface="Arial"/>
            </a:endParaRPr>
          </a:p>
          <a:p>
            <a:pPr lvl="2" marL="1155065" marR="404495" indent="-228600">
              <a:lnSpc>
                <a:spcPct val="100800"/>
              </a:lnSpc>
              <a:spcBef>
                <a:spcPts val="459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No copying of address space </a:t>
            </a:r>
            <a:r>
              <a:rPr dirty="0" sz="2000" spc="-5">
                <a:latin typeface="Arial"/>
                <a:cs typeface="Arial"/>
              </a:rPr>
              <a:t>contents </a:t>
            </a:r>
            <a:r>
              <a:rPr dirty="0" sz="2000">
                <a:latin typeface="Arial"/>
                <a:cs typeface="Arial"/>
              </a:rPr>
              <a:t>have occurred at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this  </a:t>
            </a:r>
            <a:r>
              <a:rPr dirty="0" sz="2000">
                <a:latin typeface="Arial"/>
                <a:cs typeface="Arial"/>
              </a:rPr>
              <a:t>point – </a:t>
            </a:r>
            <a:r>
              <a:rPr dirty="0" sz="2000" spc="-5">
                <a:latin typeface="Arial"/>
                <a:cs typeface="Arial"/>
              </a:rPr>
              <a:t>with the </a:t>
            </a:r>
            <a:r>
              <a:rPr dirty="0" sz="2000">
                <a:latin typeface="Arial"/>
                <a:cs typeface="Arial"/>
              </a:rPr>
              <a:t>sole </a:t>
            </a:r>
            <a:r>
              <a:rPr dirty="0" sz="2000" spc="-5">
                <a:latin typeface="Arial"/>
                <a:cs typeface="Arial"/>
              </a:rPr>
              <a:t>exception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the top </a:t>
            </a:r>
            <a:r>
              <a:rPr dirty="0" sz="2000">
                <a:latin typeface="Arial"/>
                <a:cs typeface="Arial"/>
              </a:rPr>
              <a:t>page of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Set </a:t>
            </a:r>
            <a:r>
              <a:rPr dirty="0" sz="2000" spc="-5">
                <a:latin typeface="Arial"/>
                <a:cs typeface="Arial"/>
              </a:rPr>
              <a:t>both </a:t>
            </a:r>
            <a:r>
              <a:rPr dirty="0" sz="2000">
                <a:latin typeface="Arial"/>
                <a:cs typeface="Arial"/>
              </a:rPr>
              <a:t>parent and child page </a:t>
            </a:r>
            <a:r>
              <a:rPr dirty="0" sz="2000" spc="-5">
                <a:latin typeface="Arial"/>
                <a:cs typeface="Arial"/>
              </a:rPr>
              <a:t>tables to </a:t>
            </a:r>
            <a:r>
              <a:rPr dirty="0" sz="2000">
                <a:latin typeface="Arial"/>
                <a:cs typeface="Arial"/>
              </a:rPr>
              <a:t>make all pages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read-only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If either </a:t>
            </a:r>
            <a:r>
              <a:rPr dirty="0" sz="2000">
                <a:latin typeface="Arial"/>
                <a:cs typeface="Arial"/>
              </a:rPr>
              <a:t>parent or child </a:t>
            </a:r>
            <a:r>
              <a:rPr dirty="0" sz="2000" spc="-5">
                <a:latin typeface="Arial"/>
                <a:cs typeface="Arial"/>
              </a:rPr>
              <a:t>writes to </a:t>
            </a:r>
            <a:r>
              <a:rPr dirty="0" sz="2000" spc="-25">
                <a:latin typeface="Arial"/>
                <a:cs typeface="Arial"/>
              </a:rPr>
              <a:t>memory, </a:t>
            </a:r>
            <a:r>
              <a:rPr dirty="0" sz="2000">
                <a:latin typeface="Arial"/>
                <a:cs typeface="Arial"/>
              </a:rPr>
              <a:t>an </a:t>
            </a:r>
            <a:r>
              <a:rPr dirty="0" sz="2000" spc="-5">
                <a:latin typeface="Arial"/>
                <a:cs typeface="Arial"/>
              </a:rPr>
              <a:t>exception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occurs</a:t>
            </a:r>
            <a:endParaRPr sz="2000">
              <a:latin typeface="Arial"/>
              <a:cs typeface="Arial"/>
            </a:endParaRPr>
          </a:p>
          <a:p>
            <a:pPr lvl="1" marL="749300" marR="127000" indent="-279400">
              <a:lnSpc>
                <a:spcPts val="2320"/>
              </a:lnSpc>
              <a:spcBef>
                <a:spcPts val="64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When exception </a:t>
            </a:r>
            <a:r>
              <a:rPr dirty="0" sz="2000">
                <a:latin typeface="Arial"/>
                <a:cs typeface="Arial"/>
              </a:rPr>
              <a:t>occurs, </a:t>
            </a:r>
            <a:r>
              <a:rPr dirty="0" sz="2000" spc="-5">
                <a:latin typeface="Arial"/>
                <a:cs typeface="Arial"/>
              </a:rPr>
              <a:t>OS </a:t>
            </a:r>
            <a:r>
              <a:rPr dirty="0" sz="2000">
                <a:latin typeface="Arial"/>
                <a:cs typeface="Arial"/>
              </a:rPr>
              <a:t>copies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page, </a:t>
            </a:r>
            <a:r>
              <a:rPr dirty="0" sz="2000" spc="-5">
                <a:latin typeface="Arial"/>
                <a:cs typeface="Arial"/>
              </a:rPr>
              <a:t>adjusts </a:t>
            </a:r>
            <a:r>
              <a:rPr dirty="0" sz="2000">
                <a:latin typeface="Arial"/>
                <a:cs typeface="Arial"/>
              </a:rPr>
              <a:t>page </a:t>
            </a:r>
            <a:r>
              <a:rPr dirty="0" sz="2000" spc="-5">
                <a:latin typeface="Arial"/>
                <a:cs typeface="Arial"/>
              </a:rPr>
              <a:t>tables,  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532" y="443064"/>
            <a:ext cx="21488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UNIX</a:t>
            </a:r>
            <a:r>
              <a:rPr dirty="0" spc="-80"/>
              <a:t> </a:t>
            </a:r>
            <a:r>
              <a:rPr dirty="0"/>
              <a:t>shells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70952"/>
            <a:ext cx="5894070" cy="517652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683260" algn="l"/>
                <a:tab pos="2192020" algn="l"/>
              </a:tabLst>
            </a:pPr>
            <a:r>
              <a:rPr dirty="0" sz="2200" b="1">
                <a:latin typeface="Courier New"/>
                <a:cs typeface="Courier New"/>
              </a:rPr>
              <a:t>int	</a:t>
            </a:r>
            <a:r>
              <a:rPr dirty="0" sz="2200" spc="-5" b="1">
                <a:latin typeface="Courier New"/>
                <a:cs typeface="Courier New"/>
              </a:rPr>
              <a:t>main(int	argc, char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**argv)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3260" marR="2854960" indent="-335915">
              <a:lnSpc>
                <a:spcPct val="109800"/>
              </a:lnSpc>
              <a:tabLst>
                <a:tab pos="1856739" algn="l"/>
              </a:tabLst>
            </a:pPr>
            <a:r>
              <a:rPr dirty="0" sz="2200" spc="-5" b="1">
                <a:latin typeface="Courier New"/>
                <a:cs typeface="Courier New"/>
              </a:rPr>
              <a:t>while (1) </a:t>
            </a:r>
            <a:r>
              <a:rPr dirty="0" sz="2200" b="1">
                <a:latin typeface="Courier New"/>
                <a:cs typeface="Courier New"/>
              </a:rPr>
              <a:t>{  printf	</a:t>
            </a:r>
            <a:r>
              <a:rPr dirty="0" sz="2200" spc="-5" b="1">
                <a:latin typeface="Courier New"/>
                <a:cs typeface="Courier New"/>
              </a:rPr>
              <a:t>(“$</a:t>
            </a:r>
            <a:r>
              <a:rPr dirty="0" sz="2200" spc="-100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“);</a:t>
            </a:r>
            <a:endParaRPr sz="2200">
              <a:latin typeface="Courier New"/>
              <a:cs typeface="Courier New"/>
            </a:endParaRPr>
          </a:p>
          <a:p>
            <a:pPr marL="683260" marR="5080">
              <a:lnSpc>
                <a:spcPct val="109800"/>
              </a:lnSpc>
              <a:tabLst>
                <a:tab pos="1353820" algn="l"/>
                <a:tab pos="2024380" algn="l"/>
                <a:tab pos="2359660" algn="l"/>
                <a:tab pos="2694940" algn="l"/>
              </a:tabLst>
            </a:pPr>
            <a:r>
              <a:rPr dirty="0" sz="2200" spc="-5" b="1">
                <a:latin typeface="Courier New"/>
                <a:cs typeface="Courier New"/>
              </a:rPr>
              <a:t>char </a:t>
            </a:r>
            <a:r>
              <a:rPr dirty="0" sz="2200" b="1">
                <a:latin typeface="Courier New"/>
                <a:cs typeface="Courier New"/>
              </a:rPr>
              <a:t>*cmd	=	</a:t>
            </a:r>
            <a:r>
              <a:rPr dirty="0" sz="2200" spc="-5" b="1">
                <a:latin typeface="Courier New"/>
                <a:cs typeface="Courier New"/>
              </a:rPr>
              <a:t>get_next_command();  </a:t>
            </a:r>
            <a:r>
              <a:rPr dirty="0" sz="2200" b="1">
                <a:latin typeface="Courier New"/>
                <a:cs typeface="Courier New"/>
              </a:rPr>
              <a:t>int	pid	=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fork();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260"/>
              </a:spcBef>
              <a:tabLst>
                <a:tab pos="2024380" algn="l"/>
              </a:tabLst>
            </a:pPr>
            <a:r>
              <a:rPr dirty="0" sz="2200" spc="-5" b="1">
                <a:latin typeface="Courier New"/>
                <a:cs typeface="Courier New"/>
              </a:rPr>
              <a:t>if </a:t>
            </a:r>
            <a:r>
              <a:rPr dirty="0" sz="2200" b="1">
                <a:latin typeface="Courier New"/>
                <a:cs typeface="Courier New"/>
              </a:rPr>
              <a:t>(pid	</a:t>
            </a:r>
            <a:r>
              <a:rPr dirty="0" sz="2200" spc="-5" b="1">
                <a:latin typeface="Courier New"/>
                <a:cs typeface="Courier New"/>
              </a:rPr>
              <a:t>== 0)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186180" marR="1011555">
              <a:lnSpc>
                <a:spcPct val="109800"/>
              </a:lnSpc>
              <a:spcBef>
                <a:spcPts val="105"/>
              </a:spcBef>
            </a:pPr>
            <a:r>
              <a:rPr dirty="0" sz="2200" spc="-5" b="1">
                <a:latin typeface="Courier New"/>
                <a:cs typeface="Courier New"/>
              </a:rPr>
              <a:t>exec(cmd);  panic(“exec</a:t>
            </a:r>
            <a:r>
              <a:rPr dirty="0" sz="2200" spc="-95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failed!”);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259"/>
              </a:spcBef>
            </a:pPr>
            <a:r>
              <a:rPr dirty="0" sz="2200" b="1">
                <a:latin typeface="Courier New"/>
                <a:cs typeface="Courier New"/>
              </a:rPr>
              <a:t>} </a:t>
            </a:r>
            <a:r>
              <a:rPr dirty="0" sz="2200" spc="-5" b="1">
                <a:latin typeface="Courier New"/>
                <a:cs typeface="Courier New"/>
              </a:rPr>
              <a:t>else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186180">
              <a:lnSpc>
                <a:spcPct val="100000"/>
              </a:lnSpc>
              <a:spcBef>
                <a:spcPts val="259"/>
              </a:spcBef>
            </a:pPr>
            <a:r>
              <a:rPr dirty="0" sz="2200" spc="-5" b="1">
                <a:latin typeface="Courier New"/>
                <a:cs typeface="Courier New"/>
              </a:rPr>
              <a:t>wait(pid);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259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  <a:spcBef>
                <a:spcPts val="259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8956" y="6502461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620" y="443064"/>
            <a:ext cx="176466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872780"/>
            <a:ext cx="4824730" cy="303847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Process </a:t>
            </a:r>
            <a:r>
              <a:rPr dirty="0" sz="2400" spc="-5">
                <a:latin typeface="Arial"/>
                <a:cs typeface="Arial"/>
              </a:rPr>
              <a:t>control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blocck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Process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Context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switch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Process </a:t>
            </a:r>
            <a:r>
              <a:rPr dirty="0" sz="2400" spc="-5">
                <a:latin typeface="Arial"/>
                <a:cs typeface="Arial"/>
              </a:rPr>
              <a:t>creation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termination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Next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  <a:tabLst>
                <a:tab pos="755015" algn="l"/>
              </a:tabLst>
            </a:pPr>
            <a:r>
              <a:rPr dirty="0" sz="2000">
                <a:latin typeface="Arial"/>
                <a:cs typeface="Arial"/>
              </a:rPr>
              <a:t>–	</a:t>
            </a:r>
            <a:r>
              <a:rPr dirty="0" sz="2000" spc="-5">
                <a:latin typeface="Arial"/>
                <a:cs typeface="Arial"/>
              </a:rPr>
              <a:t>threads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8956" y="6502461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98989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78316" y="6516897"/>
            <a:ext cx="21336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273" y="443064"/>
            <a:ext cx="40614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What’s </a:t>
            </a:r>
            <a:r>
              <a:rPr dirty="0"/>
              <a:t>“in” a</a:t>
            </a:r>
            <a:r>
              <a:rPr dirty="0" spc="-75"/>
              <a:t> </a:t>
            </a:r>
            <a:r>
              <a:rPr dirty="0"/>
              <a:t>process?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61808"/>
            <a:ext cx="8214359" cy="45415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 process </a:t>
            </a:r>
            <a:r>
              <a:rPr dirty="0" sz="2400" spc="-5">
                <a:latin typeface="Arial"/>
                <a:cs typeface="Arial"/>
              </a:rPr>
              <a:t>consists </a:t>
            </a:r>
            <a:r>
              <a:rPr dirty="0" sz="2400">
                <a:latin typeface="Arial"/>
                <a:cs typeface="Arial"/>
              </a:rPr>
              <a:t>of (at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least):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An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address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space</a:t>
            </a:r>
            <a:r>
              <a:rPr dirty="0" sz="2000" spc="-5">
                <a:latin typeface="Arial"/>
                <a:cs typeface="Arial"/>
              </a:rPr>
              <a:t>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containing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code </a:t>
            </a:r>
            <a:r>
              <a:rPr dirty="0" sz="2000" spc="-5">
                <a:latin typeface="Arial"/>
                <a:cs typeface="Arial"/>
              </a:rPr>
              <a:t>(instructions) for the </a:t>
            </a:r>
            <a:r>
              <a:rPr dirty="0" sz="2000">
                <a:latin typeface="Arial"/>
                <a:cs typeface="Arial"/>
              </a:rPr>
              <a:t>running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the data for the </a:t>
            </a:r>
            <a:r>
              <a:rPr dirty="0" sz="2000">
                <a:latin typeface="Arial"/>
                <a:cs typeface="Arial"/>
              </a:rPr>
              <a:t>running program </a:t>
            </a:r>
            <a:r>
              <a:rPr dirty="0" sz="2000" spc="-5">
                <a:latin typeface="Arial"/>
                <a:cs typeface="Arial"/>
              </a:rPr>
              <a:t>(static data, </a:t>
            </a:r>
            <a:r>
              <a:rPr dirty="0" sz="2000">
                <a:latin typeface="Arial"/>
                <a:cs typeface="Arial"/>
              </a:rPr>
              <a:t>heap </a:t>
            </a:r>
            <a:r>
              <a:rPr dirty="0" sz="2000" spc="-5">
                <a:latin typeface="Arial"/>
                <a:cs typeface="Arial"/>
              </a:rPr>
              <a:t>data,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stack)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CPU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r>
              <a:rPr dirty="0" sz="2000" spc="-5">
                <a:latin typeface="Arial"/>
                <a:cs typeface="Arial"/>
              </a:rPr>
              <a:t>, consisting </a:t>
            </a:r>
            <a:r>
              <a:rPr dirty="0" sz="200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program </a:t>
            </a:r>
            <a:r>
              <a:rPr dirty="0" sz="2000" spc="-5">
                <a:latin typeface="Arial"/>
                <a:cs typeface="Arial"/>
              </a:rPr>
              <a:t>counter </a:t>
            </a:r>
            <a:r>
              <a:rPr dirty="0" sz="2000">
                <a:latin typeface="Arial"/>
                <a:cs typeface="Arial"/>
              </a:rPr>
              <a:t>(PC), </a:t>
            </a:r>
            <a:r>
              <a:rPr dirty="0" sz="2000" spc="-5">
                <a:latin typeface="Arial"/>
                <a:cs typeface="Arial"/>
              </a:rPr>
              <a:t>indicating the </a:t>
            </a:r>
            <a:r>
              <a:rPr dirty="0" sz="2000">
                <a:latin typeface="Arial"/>
                <a:cs typeface="Arial"/>
              </a:rPr>
              <a:t>next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instruction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The stack pointer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Other </a:t>
            </a:r>
            <a:r>
              <a:rPr dirty="0" sz="2000">
                <a:latin typeface="Arial"/>
                <a:cs typeface="Arial"/>
              </a:rPr>
              <a:t>general purpose </a:t>
            </a:r>
            <a:r>
              <a:rPr dirty="0" sz="2000" spc="-5">
                <a:latin typeface="Arial"/>
                <a:cs typeface="Arial"/>
              </a:rPr>
              <a:t>register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A set of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OS</a:t>
            </a:r>
            <a:r>
              <a:rPr dirty="0" sz="2000" spc="-1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open </a:t>
            </a:r>
            <a:r>
              <a:rPr dirty="0" sz="2000" spc="-5">
                <a:latin typeface="Arial"/>
                <a:cs typeface="Arial"/>
              </a:rPr>
              <a:t>files, network connections, </a:t>
            </a:r>
            <a:r>
              <a:rPr dirty="0" sz="2000">
                <a:latin typeface="Arial"/>
                <a:cs typeface="Arial"/>
              </a:rPr>
              <a:t>sound channels,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  <a:tab pos="4031615" algn="l"/>
              </a:tabLst>
            </a:pPr>
            <a:r>
              <a:rPr dirty="0" sz="2400" spc="-5">
                <a:latin typeface="Arial"/>
                <a:cs typeface="Arial"/>
              </a:rPr>
              <a:t>In other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words,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everything	</a:t>
            </a:r>
            <a:r>
              <a:rPr dirty="0" sz="2400">
                <a:latin typeface="Arial"/>
                <a:cs typeface="Arial"/>
              </a:rPr>
              <a:t>needed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run </a:t>
            </a:r>
            <a:r>
              <a:rPr dirty="0" sz="2400" spc="-5">
                <a:latin typeface="Arial"/>
                <a:cs typeface="Arial"/>
              </a:rPr>
              <a:t>the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or </a:t>
            </a:r>
            <a:r>
              <a:rPr dirty="0" sz="2000" spc="-5">
                <a:latin typeface="Arial"/>
                <a:cs typeface="Arial"/>
              </a:rPr>
              <a:t>to re-start, </a:t>
            </a:r>
            <a:r>
              <a:rPr dirty="0" sz="2000">
                <a:latin typeface="Arial"/>
                <a:cs typeface="Arial"/>
              </a:rPr>
              <a:t>if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interrupted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464" y="443064"/>
            <a:ext cx="68408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10"/>
              <a:t>process’s </a:t>
            </a:r>
            <a:r>
              <a:rPr dirty="0"/>
              <a:t>address space</a:t>
            </a:r>
            <a:r>
              <a:rPr dirty="0" spc="-250"/>
              <a:t> </a:t>
            </a:r>
            <a:r>
              <a:rPr dirty="0"/>
              <a:t>(idealized)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939" y="5214620"/>
            <a:ext cx="1284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0x00000000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139" y="1633220"/>
            <a:ext cx="1384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0xFFFFFFFF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639" y="3309620"/>
            <a:ext cx="1512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address</a:t>
            </a:r>
            <a:r>
              <a:rPr dirty="0" sz="18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66900" y="2057400"/>
            <a:ext cx="76200" cy="1219200"/>
            <a:chOff x="1866900" y="2057400"/>
            <a:chExt cx="76200" cy="1219200"/>
          </a:xfrm>
        </p:grpSpPr>
        <p:sp>
          <p:nvSpPr>
            <p:cNvPr id="7" name="object 7"/>
            <p:cNvSpPr/>
            <p:nvPr/>
          </p:nvSpPr>
          <p:spPr>
            <a:xfrm>
              <a:off x="1904999" y="2082800"/>
              <a:ext cx="0" cy="1193800"/>
            </a:xfrm>
            <a:custGeom>
              <a:avLst/>
              <a:gdLst/>
              <a:ahLst/>
              <a:cxnLst/>
              <a:rect l="l" t="t" r="r" b="b"/>
              <a:pathLst>
                <a:path w="0" h="1193800">
                  <a:moveTo>
                    <a:pt x="0" y="1193799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66900" y="2057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866900" y="3810000"/>
            <a:ext cx="76200" cy="1295400"/>
            <a:chOff x="1866900" y="3810000"/>
            <a:chExt cx="76200" cy="1295400"/>
          </a:xfrm>
        </p:grpSpPr>
        <p:sp>
          <p:nvSpPr>
            <p:cNvPr id="10" name="object 10"/>
            <p:cNvSpPr/>
            <p:nvPr/>
          </p:nvSpPr>
          <p:spPr>
            <a:xfrm>
              <a:off x="1904999" y="3810000"/>
              <a:ext cx="0" cy="1270000"/>
            </a:xfrm>
            <a:custGeom>
              <a:avLst/>
              <a:gdLst/>
              <a:ahLst/>
              <a:cxnLst/>
              <a:rect l="l" t="t" r="r" b="b"/>
              <a:pathLst>
                <a:path w="0" h="1270000">
                  <a:moveTo>
                    <a:pt x="0" y="1269999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66900" y="50291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810000" y="4724399"/>
            <a:ext cx="2743200" cy="762000"/>
          </a:xfrm>
          <a:prstGeom prst="rect">
            <a:avLst/>
          </a:prstGeom>
          <a:solidFill>
            <a:srgbClr val="EFF0FF"/>
          </a:solidFill>
          <a:ln w="12699">
            <a:solidFill>
              <a:srgbClr val="000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637540" marR="636905" indent="482600">
              <a:lnSpc>
                <a:spcPts val="2100"/>
              </a:lnSpc>
              <a:spcBef>
                <a:spcPts val="960"/>
              </a:spcBef>
            </a:pPr>
            <a:r>
              <a:rPr dirty="0" sz="1800">
                <a:latin typeface="Arial"/>
                <a:cs typeface="Arial"/>
              </a:rPr>
              <a:t>code  </a:t>
            </a:r>
            <a:r>
              <a:rPr dirty="0" sz="1800" spc="-5">
                <a:latin typeface="Arial"/>
                <a:cs typeface="Arial"/>
              </a:rPr>
              <a:t>(text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segment)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0000" y="3962399"/>
            <a:ext cx="2743200" cy="762000"/>
          </a:xfrm>
          <a:prstGeom prst="rect">
            <a:avLst/>
          </a:prstGeom>
          <a:solidFill>
            <a:srgbClr val="FFE6E0"/>
          </a:solidFill>
          <a:ln w="12699">
            <a:solidFill>
              <a:srgbClr val="000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599440" marR="598170" indent="254000">
              <a:lnSpc>
                <a:spcPts val="2100"/>
              </a:lnSpc>
              <a:spcBef>
                <a:spcPts val="960"/>
              </a:spcBef>
            </a:pPr>
            <a:r>
              <a:rPr dirty="0" sz="1800" spc="-5">
                <a:latin typeface="Arial"/>
                <a:cs typeface="Arial"/>
              </a:rPr>
              <a:t>static data  (data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segment)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0000" y="3200399"/>
            <a:ext cx="2743200" cy="762000"/>
          </a:xfrm>
          <a:prstGeom prst="rect">
            <a:avLst/>
          </a:prstGeom>
          <a:solidFill>
            <a:srgbClr val="EEEEEE"/>
          </a:solidFill>
          <a:ln w="12699">
            <a:solidFill>
              <a:srgbClr val="000000"/>
            </a:solidFill>
          </a:ln>
        </p:spPr>
        <p:txBody>
          <a:bodyPr wrap="square" lIns="0" tIns="106680" rIns="0" bIns="0" rtlCol="0" vert="horz">
            <a:spAutoFit/>
          </a:bodyPr>
          <a:lstStyle/>
          <a:p>
            <a:pPr algn="ctr" marL="5080">
              <a:lnSpc>
                <a:spcPts val="2130"/>
              </a:lnSpc>
              <a:spcBef>
                <a:spcPts val="840"/>
              </a:spcBef>
            </a:pPr>
            <a:r>
              <a:rPr dirty="0" sz="1800" spc="-5">
                <a:latin typeface="Arial"/>
                <a:cs typeface="Arial"/>
              </a:rPr>
              <a:t>heap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30"/>
              </a:lnSpc>
            </a:pPr>
            <a:r>
              <a:rPr dirty="0" sz="1800">
                <a:latin typeface="Arial"/>
                <a:cs typeface="Arial"/>
              </a:rPr>
              <a:t>(dynamic </a:t>
            </a:r>
            <a:r>
              <a:rPr dirty="0" sz="1800" spc="-5">
                <a:latin typeface="Arial"/>
                <a:cs typeface="Arial"/>
              </a:rPr>
              <a:t>allocated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10000" y="2438400"/>
            <a:ext cx="2743200" cy="762000"/>
          </a:xfrm>
          <a:custGeom>
            <a:avLst/>
            <a:gdLst/>
            <a:ahLst/>
            <a:cxnLst/>
            <a:rect l="l" t="t" r="r" b="b"/>
            <a:pathLst>
              <a:path w="2743200" h="762000">
                <a:moveTo>
                  <a:pt x="0" y="0"/>
                </a:moveTo>
                <a:lnTo>
                  <a:pt x="2743198" y="0"/>
                </a:lnTo>
                <a:lnTo>
                  <a:pt x="2743198" y="761999"/>
                </a:lnTo>
                <a:lnTo>
                  <a:pt x="0" y="7619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10000" y="1676400"/>
            <a:ext cx="2743200" cy="762000"/>
          </a:xfrm>
          <a:prstGeom prst="rect">
            <a:avLst/>
          </a:prstGeom>
          <a:solidFill>
            <a:srgbClr val="D4FEFF"/>
          </a:solidFill>
          <a:ln w="12699">
            <a:solidFill>
              <a:srgbClr val="000000"/>
            </a:solidFill>
          </a:ln>
        </p:spPr>
        <p:txBody>
          <a:bodyPr wrap="square" lIns="0" tIns="106680" rIns="0" bIns="0" rtlCol="0" vert="horz">
            <a:spAutoFit/>
          </a:bodyPr>
          <a:lstStyle/>
          <a:p>
            <a:pPr algn="ctr" marL="5080">
              <a:lnSpc>
                <a:spcPts val="2130"/>
              </a:lnSpc>
              <a:spcBef>
                <a:spcPts val="840"/>
              </a:spcBef>
            </a:pPr>
            <a:r>
              <a:rPr dirty="0" sz="1800" spc="-5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30"/>
              </a:lnSpc>
            </a:pPr>
            <a:r>
              <a:rPr dirty="0" sz="1800">
                <a:latin typeface="Arial"/>
                <a:cs typeface="Arial"/>
              </a:rPr>
              <a:t>(dynamic </a:t>
            </a:r>
            <a:r>
              <a:rPr dirty="0" sz="1800" spc="-5">
                <a:latin typeface="Arial"/>
                <a:cs typeface="Arial"/>
              </a:rPr>
              <a:t>allocated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43500" y="2438400"/>
            <a:ext cx="76200" cy="762000"/>
            <a:chOff x="5143500" y="2438400"/>
            <a:chExt cx="76200" cy="762000"/>
          </a:xfrm>
        </p:grpSpPr>
        <p:sp>
          <p:nvSpPr>
            <p:cNvPr id="18" name="object 18"/>
            <p:cNvSpPr/>
            <p:nvPr/>
          </p:nvSpPr>
          <p:spPr>
            <a:xfrm>
              <a:off x="5181600" y="24384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w="0" h="203200">
                  <a:moveTo>
                    <a:pt x="0" y="0"/>
                  </a:moveTo>
                  <a:lnTo>
                    <a:pt x="0" y="2031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143500" y="2590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181600" y="2997199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w="0" h="203200">
                  <a:moveTo>
                    <a:pt x="0" y="0"/>
                  </a:moveTo>
                  <a:lnTo>
                    <a:pt x="0" y="2031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43500" y="2971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6705600" y="2400300"/>
            <a:ext cx="381000" cy="76200"/>
            <a:chOff x="6705600" y="2400300"/>
            <a:chExt cx="381000" cy="76200"/>
          </a:xfrm>
        </p:grpSpPr>
        <p:sp>
          <p:nvSpPr>
            <p:cNvPr id="23" name="object 23"/>
            <p:cNvSpPr/>
            <p:nvPr/>
          </p:nvSpPr>
          <p:spPr>
            <a:xfrm>
              <a:off x="6731000" y="2438400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355599" y="0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705600" y="2400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6705600" y="4991100"/>
            <a:ext cx="381000" cy="76200"/>
            <a:chOff x="6705600" y="4991100"/>
            <a:chExt cx="381000" cy="76200"/>
          </a:xfrm>
        </p:grpSpPr>
        <p:sp>
          <p:nvSpPr>
            <p:cNvPr id="26" name="object 26"/>
            <p:cNvSpPr/>
            <p:nvPr/>
          </p:nvSpPr>
          <p:spPr>
            <a:xfrm>
              <a:off x="6731000" y="5029200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355599" y="0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705600" y="49911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165340" y="4924107"/>
            <a:ext cx="343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PC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78316" y="6516897"/>
            <a:ext cx="21336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65340" y="2319020"/>
            <a:ext cx="330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78316" y="6516897"/>
            <a:ext cx="21336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6857" y="443064"/>
            <a:ext cx="51765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OS </a:t>
            </a:r>
            <a:r>
              <a:rPr dirty="0"/>
              <a:t>process</a:t>
            </a:r>
            <a:r>
              <a:rPr dirty="0" spc="-80"/>
              <a:t> </a:t>
            </a:r>
            <a:r>
              <a:rPr dirty="0"/>
              <a:t>namespace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522768"/>
            <a:ext cx="7366000" cy="39725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224790" indent="-342900">
              <a:lnSpc>
                <a:spcPts val="2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particulars </a:t>
            </a:r>
            <a:r>
              <a:rPr dirty="0" sz="2400">
                <a:latin typeface="Arial"/>
                <a:cs typeface="Arial"/>
              </a:rPr>
              <a:t>depend on </a:t>
            </a:r>
            <a:r>
              <a:rPr dirty="0" sz="2400" spc="-5">
                <a:latin typeface="Arial"/>
                <a:cs typeface="Arial"/>
              </a:rPr>
              <a:t>the specific OS, </a:t>
            </a:r>
            <a:r>
              <a:rPr dirty="0" sz="2400">
                <a:latin typeface="Arial"/>
                <a:cs typeface="Arial"/>
              </a:rPr>
              <a:t>but </a:t>
            </a:r>
            <a:r>
              <a:rPr dirty="0" sz="2400" spc="-5">
                <a:latin typeface="Arial"/>
                <a:cs typeface="Arial"/>
              </a:rPr>
              <a:t>the  </a:t>
            </a:r>
            <a:r>
              <a:rPr dirty="0" sz="2400">
                <a:latin typeface="Arial"/>
                <a:cs typeface="Arial"/>
              </a:rPr>
              <a:t>principles are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general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name </a:t>
            </a: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a process is called a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process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dirty="0" sz="2400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(PID)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5">
                <a:latin typeface="Arial"/>
                <a:cs typeface="Arial"/>
              </a:rPr>
              <a:t> integer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PID </a:t>
            </a:r>
            <a:r>
              <a:rPr dirty="0" sz="2400">
                <a:latin typeface="Arial"/>
                <a:cs typeface="Arial"/>
              </a:rPr>
              <a:t>namespace is global </a:t>
            </a:r>
            <a:r>
              <a:rPr dirty="0" sz="2400" spc="-5">
                <a:latin typeface="Arial"/>
                <a:cs typeface="Arial"/>
              </a:rPr>
              <a:t>to the system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Only </a:t>
            </a:r>
            <a:r>
              <a:rPr dirty="0" sz="2000">
                <a:latin typeface="Arial"/>
                <a:cs typeface="Arial"/>
              </a:rPr>
              <a:t>one process at a </a:t>
            </a:r>
            <a:r>
              <a:rPr dirty="0" sz="2000" spc="-5">
                <a:latin typeface="Arial"/>
                <a:cs typeface="Arial"/>
              </a:rPr>
              <a:t>time </a:t>
            </a:r>
            <a:r>
              <a:rPr dirty="0" sz="2000">
                <a:latin typeface="Arial"/>
                <a:cs typeface="Arial"/>
              </a:rPr>
              <a:t>has a </a:t>
            </a:r>
            <a:r>
              <a:rPr dirty="0" sz="2000" spc="-5">
                <a:latin typeface="Arial"/>
                <a:cs typeface="Arial"/>
              </a:rPr>
              <a:t>particular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PID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Operations that create </a:t>
            </a:r>
            <a:r>
              <a:rPr dirty="0" sz="2400">
                <a:latin typeface="Arial"/>
                <a:cs typeface="Arial"/>
              </a:rPr>
              <a:t>processes </a:t>
            </a:r>
            <a:r>
              <a:rPr dirty="0" sz="2400" spc="-5">
                <a:latin typeface="Arial"/>
                <a:cs typeface="Arial"/>
              </a:rPr>
              <a:t>return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PID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E.g.,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fork()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Operations </a:t>
            </a:r>
            <a:r>
              <a:rPr dirty="0" sz="2400">
                <a:latin typeface="Arial"/>
                <a:cs typeface="Arial"/>
              </a:rPr>
              <a:t>on processes </a:t>
            </a:r>
            <a:r>
              <a:rPr dirty="0" sz="2400" spc="-5">
                <a:latin typeface="Arial"/>
                <a:cs typeface="Arial"/>
              </a:rPr>
              <a:t>take PIDs </a:t>
            </a:r>
            <a:r>
              <a:rPr dirty="0" sz="2400">
                <a:latin typeface="Arial"/>
                <a:cs typeface="Arial"/>
              </a:rPr>
              <a:t>as an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argument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E.g., </a:t>
            </a:r>
            <a:r>
              <a:rPr dirty="0" sz="2000">
                <a:latin typeface="Arial"/>
                <a:cs typeface="Arial"/>
              </a:rPr>
              <a:t>kill(), </a:t>
            </a:r>
            <a:r>
              <a:rPr dirty="0" sz="2000" spc="-5">
                <a:latin typeface="Arial"/>
                <a:cs typeface="Arial"/>
              </a:rPr>
              <a:t>wait(),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nice()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78316" y="6516897"/>
            <a:ext cx="21336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305" y="443064"/>
            <a:ext cx="71196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Representation </a:t>
            </a:r>
            <a:r>
              <a:rPr dirty="0"/>
              <a:t>of processes by </a:t>
            </a:r>
            <a:r>
              <a:rPr dirty="0" spc="-5"/>
              <a:t>the</a:t>
            </a:r>
            <a:r>
              <a:rPr dirty="0" spc="-35"/>
              <a:t> </a:t>
            </a:r>
            <a:r>
              <a:rPr dirty="0" spc="-5"/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92275"/>
            <a:ext cx="8463915" cy="400557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1035050" indent="-342900">
              <a:lnSpc>
                <a:spcPts val="25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OS maintains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data structure to </a:t>
            </a:r>
            <a:r>
              <a:rPr dirty="0" sz="2400">
                <a:latin typeface="Arial"/>
                <a:cs typeface="Arial"/>
              </a:rPr>
              <a:t>keep </a:t>
            </a:r>
            <a:r>
              <a:rPr dirty="0" sz="2400" spc="-5">
                <a:latin typeface="Arial"/>
                <a:cs typeface="Arial"/>
              </a:rPr>
              <a:t>track </a:t>
            </a:r>
            <a:r>
              <a:rPr dirty="0" sz="2400">
                <a:latin typeface="Arial"/>
                <a:cs typeface="Arial"/>
              </a:rPr>
              <a:t>of a  </a:t>
            </a:r>
            <a:r>
              <a:rPr dirty="0" sz="2400" spc="-5">
                <a:latin typeface="Arial"/>
                <a:cs typeface="Arial"/>
              </a:rPr>
              <a:t>process’s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19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Called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process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control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block </a:t>
            </a:r>
            <a:r>
              <a:rPr dirty="0" sz="2000">
                <a:latin typeface="Arial"/>
                <a:cs typeface="Arial"/>
              </a:rPr>
              <a:t>(PCB) or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r>
              <a:rPr dirty="0" sz="20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descriptor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Identified </a:t>
            </a:r>
            <a:r>
              <a:rPr dirty="0" sz="2000">
                <a:latin typeface="Arial"/>
                <a:cs typeface="Arial"/>
              </a:rPr>
              <a:t>by </a:t>
            </a:r>
            <a:r>
              <a:rPr dirty="0" sz="2000" spc="-5">
                <a:latin typeface="Arial"/>
                <a:cs typeface="Arial"/>
              </a:rPr>
              <a:t>the PID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2900">
              <a:latin typeface="Arial"/>
              <a:cs typeface="Arial"/>
            </a:endParaRPr>
          </a:p>
          <a:p>
            <a:pPr marL="355600" marR="616585" indent="-342900">
              <a:lnSpc>
                <a:spcPts val="252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OS </a:t>
            </a:r>
            <a:r>
              <a:rPr dirty="0" sz="2400">
                <a:latin typeface="Arial"/>
                <a:cs typeface="Arial"/>
              </a:rPr>
              <a:t>keeps all of a </a:t>
            </a:r>
            <a:r>
              <a:rPr dirty="0" sz="2400" spc="-5">
                <a:latin typeface="Arial"/>
                <a:cs typeface="Arial"/>
              </a:rPr>
              <a:t>process’s execution state </a:t>
            </a:r>
            <a:r>
              <a:rPr dirty="0" sz="2400">
                <a:latin typeface="Arial"/>
                <a:cs typeface="Arial"/>
              </a:rPr>
              <a:t>in (or linked  </a:t>
            </a:r>
            <a:r>
              <a:rPr dirty="0" sz="2400" spc="-5">
                <a:latin typeface="Arial"/>
                <a:cs typeface="Arial"/>
              </a:rPr>
              <a:t>from) the </a:t>
            </a:r>
            <a:r>
              <a:rPr dirty="0" sz="2400">
                <a:latin typeface="Arial"/>
                <a:cs typeface="Arial"/>
              </a:rPr>
              <a:t>PCB when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process isn’t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running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2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PC, </a:t>
            </a:r>
            <a:r>
              <a:rPr dirty="0" sz="2000" spc="-90">
                <a:latin typeface="Arial"/>
                <a:cs typeface="Arial"/>
              </a:rPr>
              <a:t>SP, </a:t>
            </a:r>
            <a:r>
              <a:rPr dirty="0" sz="2000" spc="-5">
                <a:latin typeface="Arial"/>
                <a:cs typeface="Arial"/>
              </a:rPr>
              <a:t>registers,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lvl="1" marL="749300" marR="357505" indent="-279400">
              <a:lnSpc>
                <a:spcPts val="2120"/>
              </a:lnSpc>
              <a:spcBef>
                <a:spcPts val="60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when a process is unscheduled, </a:t>
            </a:r>
            <a:r>
              <a:rPr dirty="0" sz="2000" spc="-5">
                <a:latin typeface="Arial"/>
                <a:cs typeface="Arial"/>
              </a:rPr>
              <a:t>the state </a:t>
            </a:r>
            <a:r>
              <a:rPr dirty="0" sz="2000">
                <a:latin typeface="Arial"/>
                <a:cs typeface="Arial"/>
              </a:rPr>
              <a:t>is </a:t>
            </a:r>
            <a:r>
              <a:rPr dirty="0" sz="2000" spc="-5">
                <a:latin typeface="Arial"/>
                <a:cs typeface="Arial"/>
              </a:rPr>
              <a:t>transferred </a:t>
            </a:r>
            <a:r>
              <a:rPr dirty="0" sz="2000">
                <a:latin typeface="Arial"/>
                <a:cs typeface="Arial"/>
              </a:rPr>
              <a:t>out of </a:t>
            </a:r>
            <a:r>
              <a:rPr dirty="0" sz="2000" spc="-5">
                <a:latin typeface="Arial"/>
                <a:cs typeface="Arial"/>
              </a:rPr>
              <a:t>the  </a:t>
            </a:r>
            <a:r>
              <a:rPr dirty="0" sz="2000">
                <a:latin typeface="Arial"/>
                <a:cs typeface="Arial"/>
              </a:rPr>
              <a:t>hardware </a:t>
            </a:r>
            <a:r>
              <a:rPr dirty="0" sz="2000" spc="-5">
                <a:latin typeface="Arial"/>
                <a:cs typeface="Arial"/>
              </a:rPr>
              <a:t>into the</a:t>
            </a:r>
            <a:r>
              <a:rPr dirty="0" sz="2000">
                <a:latin typeface="Arial"/>
                <a:cs typeface="Arial"/>
              </a:rPr>
              <a:t> PCB</a:t>
            </a:r>
            <a:endParaRPr sz="2000">
              <a:latin typeface="Arial"/>
              <a:cs typeface="Arial"/>
            </a:endParaRPr>
          </a:p>
          <a:p>
            <a:pPr lvl="1" marL="749300" marR="5080" indent="-279400">
              <a:lnSpc>
                <a:spcPts val="2120"/>
              </a:lnSpc>
              <a:spcBef>
                <a:spcPts val="56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(when a process is running, </a:t>
            </a:r>
            <a:r>
              <a:rPr dirty="0" sz="2000" spc="-5">
                <a:latin typeface="Arial"/>
                <a:cs typeface="Arial"/>
              </a:rPr>
              <a:t>its state </a:t>
            </a:r>
            <a:r>
              <a:rPr dirty="0" sz="2000">
                <a:latin typeface="Arial"/>
                <a:cs typeface="Arial"/>
              </a:rPr>
              <a:t>is spread </a:t>
            </a:r>
            <a:r>
              <a:rPr dirty="0" sz="2000" spc="-5">
                <a:latin typeface="Arial"/>
                <a:cs typeface="Arial"/>
              </a:rPr>
              <a:t>between the </a:t>
            </a:r>
            <a:r>
              <a:rPr dirty="0" sz="2000">
                <a:latin typeface="Arial"/>
                <a:cs typeface="Arial"/>
              </a:rPr>
              <a:t>PCB and 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CPU)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78316" y="6516897"/>
            <a:ext cx="21336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7565" y="443064"/>
            <a:ext cx="16744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85"/>
              <a:t> </a:t>
            </a:r>
            <a:r>
              <a:rPr dirty="0"/>
              <a:t>PCB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673" y="1470951"/>
            <a:ext cx="7342505" cy="44945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PCB is a </a:t>
            </a:r>
            <a:r>
              <a:rPr dirty="0" sz="2400" spc="-5">
                <a:latin typeface="Arial"/>
                <a:cs typeface="Arial"/>
              </a:rPr>
              <a:t>data structure with </a:t>
            </a:r>
            <a:r>
              <a:rPr dirty="0" sz="2400" spc="-40">
                <a:latin typeface="Arial"/>
                <a:cs typeface="Arial"/>
              </a:rPr>
              <a:t>many, </a:t>
            </a:r>
            <a:r>
              <a:rPr dirty="0" sz="2400">
                <a:latin typeface="Arial"/>
                <a:cs typeface="Arial"/>
              </a:rPr>
              <a:t>many</a:t>
            </a:r>
            <a:r>
              <a:rPr dirty="0" sz="2400" spc="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fields: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4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process </a:t>
            </a:r>
            <a:r>
              <a:rPr dirty="0" sz="2000" spc="-5">
                <a:latin typeface="Arial"/>
                <a:cs typeface="Arial"/>
              </a:rPr>
              <a:t>ID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(PID)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parent process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execution state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program </a:t>
            </a:r>
            <a:r>
              <a:rPr dirty="0" sz="2000" spc="-15">
                <a:latin typeface="Arial"/>
                <a:cs typeface="Arial"/>
              </a:rPr>
              <a:t>counter, </a:t>
            </a:r>
            <a:r>
              <a:rPr dirty="0" sz="2000" spc="-5">
                <a:latin typeface="Arial"/>
                <a:cs typeface="Arial"/>
              </a:rPr>
              <a:t>stack </a:t>
            </a:r>
            <a:r>
              <a:rPr dirty="0" sz="2000" spc="-15">
                <a:latin typeface="Arial"/>
                <a:cs typeface="Arial"/>
              </a:rPr>
              <a:t>pointer,</a:t>
            </a:r>
            <a:r>
              <a:rPr dirty="0" sz="2000" spc="-5">
                <a:latin typeface="Arial"/>
                <a:cs typeface="Arial"/>
              </a:rPr>
              <a:t> registers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address space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info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UNIX </a:t>
            </a:r>
            <a:r>
              <a:rPr dirty="0" sz="2000">
                <a:latin typeface="Arial"/>
                <a:cs typeface="Arial"/>
              </a:rPr>
              <a:t>user id, group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scheduling</a:t>
            </a:r>
            <a:r>
              <a:rPr dirty="0" sz="2000" spc="-5">
                <a:latin typeface="Arial"/>
                <a:cs typeface="Arial"/>
              </a:rPr>
              <a:t> priority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accounting info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pointers for state </a:t>
            </a:r>
            <a:r>
              <a:rPr dirty="0" sz="2000">
                <a:latin typeface="Arial"/>
                <a:cs typeface="Arial"/>
              </a:rPr>
              <a:t>queues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 </a:t>
            </a:r>
            <a:r>
              <a:rPr dirty="0" sz="2400">
                <a:latin typeface="Arial"/>
                <a:cs typeface="Arial"/>
              </a:rPr>
              <a:t>Linux: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6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defined in </a:t>
            </a:r>
            <a:r>
              <a:rPr dirty="0" sz="2000" b="1">
                <a:latin typeface="Courier New"/>
                <a:cs typeface="Courier New"/>
              </a:rPr>
              <a:t>task_struct</a:t>
            </a:r>
            <a:r>
              <a:rPr dirty="0" sz="2000" spc="-63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Arial"/>
                <a:cs typeface="Arial"/>
              </a:rPr>
              <a:t>(</a:t>
            </a:r>
            <a:r>
              <a:rPr dirty="0" u="sng" sz="2000" spc="-5" b="1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Courier New"/>
                <a:cs typeface="Courier New"/>
              </a:rPr>
              <a:t>include/linux/sched.h</a:t>
            </a:r>
            <a:r>
              <a:rPr dirty="0" sz="2000" spc="-5" b="1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over 95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fields!!!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999" y="304800"/>
            <a:ext cx="2057400" cy="1478280"/>
          </a:xfrm>
          <a:prstGeom prst="rect"/>
          <a:solidFill>
            <a:srgbClr val="FF40FF">
              <a:alpha val="50199"/>
            </a:srgbClr>
          </a:solidFill>
          <a:ln w="12699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algn="ctr" marL="128905" marR="116205" indent="-635">
              <a:lnSpc>
                <a:spcPct val="99500"/>
              </a:lnSpc>
              <a:spcBef>
                <a:spcPts val="370"/>
              </a:spcBef>
            </a:pPr>
            <a:r>
              <a:rPr dirty="0" sz="1800" spc="-5">
                <a:solidFill>
                  <a:srgbClr val="000000"/>
                </a:solidFill>
              </a:rPr>
              <a:t>This </a:t>
            </a:r>
            <a:r>
              <a:rPr dirty="0" sz="1800">
                <a:solidFill>
                  <a:srgbClr val="000000"/>
                </a:solidFill>
              </a:rPr>
              <a:t>is (a  </a:t>
            </a:r>
            <a:r>
              <a:rPr dirty="0" sz="1800" spc="-5">
                <a:solidFill>
                  <a:srgbClr val="000000"/>
                </a:solidFill>
              </a:rPr>
              <a:t>simplification of)  </a:t>
            </a:r>
            <a:r>
              <a:rPr dirty="0" sz="1800">
                <a:solidFill>
                  <a:srgbClr val="000000"/>
                </a:solidFill>
              </a:rPr>
              <a:t>what each of  </a:t>
            </a:r>
            <a:r>
              <a:rPr dirty="0" sz="1800" spc="-5">
                <a:solidFill>
                  <a:srgbClr val="000000"/>
                </a:solidFill>
              </a:rPr>
              <a:t>those</a:t>
            </a:r>
            <a:r>
              <a:rPr dirty="0" sz="1800" spc="-4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PCBs</a:t>
            </a:r>
            <a:r>
              <a:rPr dirty="0" sz="1800" spc="-4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looks  like</a:t>
            </a:r>
            <a:r>
              <a:rPr dirty="0" sz="1800" spc="-1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inside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6172200" y="1822450"/>
            <a:ext cx="1301750" cy="844550"/>
            <a:chOff x="6172200" y="1822450"/>
            <a:chExt cx="1301750" cy="844550"/>
          </a:xfrm>
        </p:grpSpPr>
        <p:sp>
          <p:nvSpPr>
            <p:cNvPr id="4" name="object 4"/>
            <p:cNvSpPr/>
            <p:nvPr/>
          </p:nvSpPr>
          <p:spPr>
            <a:xfrm>
              <a:off x="6193520" y="1828800"/>
              <a:ext cx="1274445" cy="824865"/>
            </a:xfrm>
            <a:custGeom>
              <a:avLst/>
              <a:gdLst/>
              <a:ahLst/>
              <a:cxnLst/>
              <a:rect l="l" t="t" r="r" b="b"/>
              <a:pathLst>
                <a:path w="1274445" h="824864">
                  <a:moveTo>
                    <a:pt x="1274079" y="0"/>
                  </a:moveTo>
                  <a:lnTo>
                    <a:pt x="0" y="824400"/>
                  </a:lnTo>
                </a:path>
              </a:pathLst>
            </a:custGeom>
            <a:ln w="12699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72200" y="2593619"/>
              <a:ext cx="85090" cy="73660"/>
            </a:xfrm>
            <a:custGeom>
              <a:avLst/>
              <a:gdLst/>
              <a:ahLst/>
              <a:cxnLst/>
              <a:rect l="l" t="t" r="r" b="b"/>
              <a:pathLst>
                <a:path w="85089" h="73660">
                  <a:moveTo>
                    <a:pt x="43281" y="0"/>
                  </a:moveTo>
                  <a:lnTo>
                    <a:pt x="0" y="73380"/>
                  </a:lnTo>
                  <a:lnTo>
                    <a:pt x="84670" y="63969"/>
                  </a:lnTo>
                  <a:lnTo>
                    <a:pt x="43281" y="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33512" y="442912"/>
          <a:ext cx="4691380" cy="5804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/>
              </a:tblGrid>
              <a:tr h="45085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Process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398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Pointer to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parent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81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</a:tr>
              <a:tr h="41751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List of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children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683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</a:tr>
              <a:tr h="42069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Process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state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</a:tr>
              <a:tr h="42069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Pointer to address space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descriptor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marL="1712595" marR="1699895">
                        <a:lnSpc>
                          <a:spcPts val="1400"/>
                        </a:lnSpc>
                        <a:spcBef>
                          <a:spcPts val="439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Program</a:t>
                      </a:r>
                      <a:r>
                        <a:rPr dirty="0" sz="12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counter  stack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pointer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 marL="5080">
                        <a:lnSpc>
                          <a:spcPts val="136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(all) register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values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5879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</a:tr>
              <a:tr h="839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1877060" marR="1864360" indent="-635">
                        <a:lnSpc>
                          <a:spcPts val="14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uid (user id)  gid (group</a:t>
                      </a:r>
                      <a:r>
                        <a:rPr dirty="0" sz="12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id)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 marL="5080">
                        <a:lnSpc>
                          <a:spcPts val="136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euid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(effective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user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id)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</a:tr>
              <a:tr h="490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Open file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list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Scheduling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priority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81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</a:tr>
              <a:tr h="41911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Accounting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info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81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</a:tr>
              <a:tr h="41909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Pointers for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state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queues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81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Exit (“return”) code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value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811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678316" y="6516897"/>
            <a:ext cx="21336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425"/>
              </a:lnSpc>
            </a:pPr>
            <a:fld id="{81D60167-4931-47E6-BA6A-407CBD079E47}" type="slidenum">
              <a:rPr dirty="0" sz="120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2020-01-30T10:17:54Z</dcterms:created>
  <dcterms:modified xsi:type="dcterms:W3CDTF">2020-01-30T10:17:54Z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2020-01-30T00:00:00Z</vt:filetime>
  </property>
</Properties>
</file>