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200" y="186525"/>
            <a:ext cx="6697598" cy="1008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536" y="1423187"/>
            <a:ext cx="8482926" cy="402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5275" y="6516897"/>
            <a:ext cx="3060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8" Type="http://schemas.openxmlformats.org/officeDocument/2006/relationships/image" Target="../media/image29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0.png"/><Relationship Id="rId12" Type="http://schemas.openxmlformats.org/officeDocument/2006/relationships/image" Target="../media/image3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163" y="1317015"/>
            <a:ext cx="37318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dirty="0" spc="-2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5988" y="2777515"/>
            <a:ext cx="2611120" cy="235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0">
              <a:lnSpc>
                <a:spcPct val="100000"/>
              </a:lnSpc>
              <a:spcBef>
                <a:spcPts val="100"/>
              </a:spcBef>
            </a:pPr>
            <a:r>
              <a:rPr dirty="0" sz="3200" spc="20">
                <a:latin typeface="Arial"/>
                <a:cs typeface="Arial"/>
              </a:rPr>
              <a:t>Threads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Arial"/>
              <a:cs typeface="Arial"/>
            </a:endParaRPr>
          </a:p>
          <a:p>
            <a:pPr algn="ctr" marL="12700" marR="5080" indent="12065">
              <a:lnSpc>
                <a:spcPct val="101200"/>
              </a:lnSpc>
            </a:pPr>
            <a:r>
              <a:rPr dirty="0" sz="2800" spc="15">
                <a:latin typeface="Arial"/>
                <a:cs typeface="Arial"/>
              </a:rPr>
              <a:t>Lecture </a:t>
            </a:r>
            <a:r>
              <a:rPr dirty="0" sz="2800">
                <a:latin typeface="Arial"/>
                <a:cs typeface="Arial"/>
              </a:rPr>
              <a:t>4  </a:t>
            </a:r>
            <a:r>
              <a:rPr dirty="0" sz="2800" spc="5">
                <a:latin typeface="Arial"/>
                <a:cs typeface="Arial"/>
              </a:rPr>
              <a:t>Michael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O’Boyle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75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88" y="205270"/>
            <a:ext cx="594169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30"/>
              <a:t>Single </a:t>
            </a:r>
            <a:r>
              <a:rPr dirty="0" sz="2900" spc="-10"/>
              <a:t>and </a:t>
            </a:r>
            <a:r>
              <a:rPr dirty="0" sz="2900" spc="-15"/>
              <a:t>Multithreaded</a:t>
            </a:r>
            <a:r>
              <a:rPr dirty="0" sz="2900" spc="325"/>
              <a:t> </a:t>
            </a:r>
            <a:r>
              <a:rPr dirty="0" sz="2900" spc="10"/>
              <a:t>Processes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1815487" y="1295425"/>
            <a:ext cx="2844165" cy="4085590"/>
            <a:chOff x="1815487" y="1295425"/>
            <a:chExt cx="2844165" cy="4085590"/>
          </a:xfrm>
        </p:grpSpPr>
        <p:sp>
          <p:nvSpPr>
            <p:cNvPr id="4" name="object 4"/>
            <p:cNvSpPr/>
            <p:nvPr/>
          </p:nvSpPr>
          <p:spPr>
            <a:xfrm>
              <a:off x="1821192" y="1301140"/>
              <a:ext cx="2832735" cy="1305560"/>
            </a:xfrm>
            <a:custGeom>
              <a:avLst/>
              <a:gdLst/>
              <a:ahLst/>
              <a:cxnLst/>
              <a:rect l="l" t="t" r="r" b="b"/>
              <a:pathLst>
                <a:path w="2832735" h="1305560">
                  <a:moveTo>
                    <a:pt x="2832303" y="0"/>
                  </a:moveTo>
                  <a:lnTo>
                    <a:pt x="0" y="0"/>
                  </a:lnTo>
                  <a:lnTo>
                    <a:pt x="0" y="1305318"/>
                  </a:lnTo>
                  <a:lnTo>
                    <a:pt x="2832303" y="1305318"/>
                  </a:lnTo>
                  <a:lnTo>
                    <a:pt x="2832303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1202" y="1301140"/>
              <a:ext cx="2832735" cy="1305560"/>
            </a:xfrm>
            <a:custGeom>
              <a:avLst/>
              <a:gdLst/>
              <a:ahLst/>
              <a:cxnLst/>
              <a:rect l="l" t="t" r="r" b="b"/>
              <a:pathLst>
                <a:path w="2832735" h="1305560">
                  <a:moveTo>
                    <a:pt x="2832293" y="1305318"/>
                  </a:moveTo>
                  <a:lnTo>
                    <a:pt x="0" y="1305318"/>
                  </a:lnTo>
                  <a:lnTo>
                    <a:pt x="0" y="0"/>
                  </a:lnTo>
                  <a:lnTo>
                    <a:pt x="2832293" y="0"/>
                  </a:lnTo>
                  <a:lnTo>
                    <a:pt x="2832293" y="1305318"/>
                  </a:lnTo>
                  <a:close/>
                </a:path>
              </a:pathLst>
            </a:custGeom>
            <a:ln w="112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1202" y="1301143"/>
              <a:ext cx="2832735" cy="4074795"/>
            </a:xfrm>
            <a:custGeom>
              <a:avLst/>
              <a:gdLst/>
              <a:ahLst/>
              <a:cxnLst/>
              <a:rect l="l" t="t" r="r" b="b"/>
              <a:pathLst>
                <a:path w="2832735" h="4074795">
                  <a:moveTo>
                    <a:pt x="2832293" y="4074360"/>
                  </a:moveTo>
                  <a:lnTo>
                    <a:pt x="0" y="4074360"/>
                  </a:lnTo>
                  <a:lnTo>
                    <a:pt x="0" y="0"/>
                  </a:lnTo>
                  <a:lnTo>
                    <a:pt x="2832293" y="0"/>
                  </a:lnTo>
                  <a:lnTo>
                    <a:pt x="2832293" y="4074360"/>
                  </a:lnTo>
                  <a:close/>
                </a:path>
              </a:pathLst>
            </a:custGeom>
            <a:ln w="1060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23082" y="2068483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70"/>
              </a:spcBef>
            </a:pPr>
            <a:r>
              <a:rPr dirty="0" sz="1600" spc="-70">
                <a:solidFill>
                  <a:srgbClr val="231F20"/>
                </a:solidFill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082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470"/>
              </a:spcBef>
            </a:pPr>
            <a:r>
              <a:rPr dirty="0" sz="1600" spc="-85">
                <a:solidFill>
                  <a:srgbClr val="231F2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3203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470"/>
              </a:spcBef>
            </a:pPr>
            <a:r>
              <a:rPr dirty="0" sz="1600" spc="-8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345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470"/>
              </a:spcBef>
            </a:pPr>
            <a:r>
              <a:rPr dirty="0" sz="1600" spc="-60">
                <a:solidFill>
                  <a:srgbClr val="231F20"/>
                </a:solidFill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3345" y="2068483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470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1192" y="1948058"/>
            <a:ext cx="2832735" cy="2418080"/>
            <a:chOff x="1821192" y="1948058"/>
            <a:chExt cx="2832735" cy="2418080"/>
          </a:xfrm>
        </p:grpSpPr>
        <p:sp>
          <p:nvSpPr>
            <p:cNvPr id="13" name="object 13"/>
            <p:cNvSpPr/>
            <p:nvPr/>
          </p:nvSpPr>
          <p:spPr>
            <a:xfrm>
              <a:off x="1821192" y="1948058"/>
              <a:ext cx="2832735" cy="12065"/>
            </a:xfrm>
            <a:custGeom>
              <a:avLst/>
              <a:gdLst/>
              <a:ahLst/>
              <a:cxnLst/>
              <a:rect l="l" t="t" r="r" b="b"/>
              <a:pathLst>
                <a:path w="2832735" h="12064">
                  <a:moveTo>
                    <a:pt x="0" y="11468"/>
                  </a:moveTo>
                  <a:lnTo>
                    <a:pt x="2832293" y="11468"/>
                  </a:lnTo>
                  <a:lnTo>
                    <a:pt x="2832293" y="0"/>
                  </a:lnTo>
                  <a:lnTo>
                    <a:pt x="0" y="0"/>
                  </a:lnTo>
                  <a:lnTo>
                    <a:pt x="0" y="1146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38688" y="3473551"/>
              <a:ext cx="99060" cy="175895"/>
            </a:xfrm>
            <a:custGeom>
              <a:avLst/>
              <a:gdLst/>
              <a:ahLst/>
              <a:cxnLst/>
              <a:rect l="l" t="t" r="r" b="b"/>
              <a:pathLst>
                <a:path w="99060" h="175895">
                  <a:moveTo>
                    <a:pt x="98667" y="0"/>
                  </a:moveTo>
                  <a:lnTo>
                    <a:pt x="41625" y="18606"/>
                  </a:lnTo>
                  <a:lnTo>
                    <a:pt x="12333" y="33938"/>
                  </a:lnTo>
                  <a:lnTo>
                    <a:pt x="1541" y="54211"/>
                  </a:lnTo>
                  <a:lnTo>
                    <a:pt x="0" y="87643"/>
                  </a:lnTo>
                  <a:lnTo>
                    <a:pt x="15416" y="125387"/>
                  </a:lnTo>
                  <a:lnTo>
                    <a:pt x="49333" y="152851"/>
                  </a:lnTo>
                  <a:lnTo>
                    <a:pt x="83251" y="169627"/>
                  </a:lnTo>
                  <a:lnTo>
                    <a:pt x="98667" y="175310"/>
                  </a:lnTo>
                </a:path>
              </a:pathLst>
            </a:custGeom>
            <a:ln w="3148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38688" y="3648860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5" h="351154">
                  <a:moveTo>
                    <a:pt x="98667" y="175287"/>
                  </a:moveTo>
                  <a:lnTo>
                    <a:pt x="155710" y="156680"/>
                  </a:lnTo>
                  <a:lnTo>
                    <a:pt x="185002" y="141348"/>
                  </a:lnTo>
                  <a:lnTo>
                    <a:pt x="195794" y="121075"/>
                  </a:lnTo>
                  <a:lnTo>
                    <a:pt x="197336" y="87643"/>
                  </a:lnTo>
                  <a:lnTo>
                    <a:pt x="181919" y="49893"/>
                  </a:lnTo>
                  <a:lnTo>
                    <a:pt x="148001" y="22438"/>
                  </a:lnTo>
                  <a:lnTo>
                    <a:pt x="114084" y="5675"/>
                  </a:lnTo>
                  <a:lnTo>
                    <a:pt x="98667" y="0"/>
                  </a:lnTo>
                </a:path>
                <a:path w="197485" h="351154">
                  <a:moveTo>
                    <a:pt x="98667" y="175287"/>
                  </a:moveTo>
                  <a:lnTo>
                    <a:pt x="41625" y="193893"/>
                  </a:lnTo>
                  <a:lnTo>
                    <a:pt x="12333" y="209222"/>
                  </a:lnTo>
                  <a:lnTo>
                    <a:pt x="1541" y="229489"/>
                  </a:lnTo>
                  <a:lnTo>
                    <a:pt x="0" y="262907"/>
                  </a:lnTo>
                  <a:lnTo>
                    <a:pt x="15416" y="300648"/>
                  </a:lnTo>
                  <a:lnTo>
                    <a:pt x="49333" y="328104"/>
                  </a:lnTo>
                  <a:lnTo>
                    <a:pt x="83251" y="344872"/>
                  </a:lnTo>
                  <a:lnTo>
                    <a:pt x="98667" y="350551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38688" y="3999418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5" h="351154">
                  <a:moveTo>
                    <a:pt x="98667" y="175287"/>
                  </a:moveTo>
                  <a:lnTo>
                    <a:pt x="155710" y="156680"/>
                  </a:lnTo>
                  <a:lnTo>
                    <a:pt x="185002" y="141351"/>
                  </a:lnTo>
                  <a:lnTo>
                    <a:pt x="195794" y="121084"/>
                  </a:lnTo>
                  <a:lnTo>
                    <a:pt x="197336" y="87666"/>
                  </a:lnTo>
                  <a:lnTo>
                    <a:pt x="181919" y="49912"/>
                  </a:lnTo>
                  <a:lnTo>
                    <a:pt x="148001" y="22449"/>
                  </a:lnTo>
                  <a:lnTo>
                    <a:pt x="114084" y="5679"/>
                  </a:lnTo>
                  <a:lnTo>
                    <a:pt x="98667" y="0"/>
                  </a:lnTo>
                </a:path>
                <a:path w="197485" h="351154">
                  <a:moveTo>
                    <a:pt x="98667" y="175287"/>
                  </a:moveTo>
                  <a:lnTo>
                    <a:pt x="41625" y="193893"/>
                  </a:lnTo>
                  <a:lnTo>
                    <a:pt x="12333" y="209225"/>
                  </a:lnTo>
                  <a:lnTo>
                    <a:pt x="1541" y="229499"/>
                  </a:lnTo>
                  <a:lnTo>
                    <a:pt x="0" y="262930"/>
                  </a:lnTo>
                  <a:lnTo>
                    <a:pt x="15416" y="300671"/>
                  </a:lnTo>
                  <a:lnTo>
                    <a:pt x="49333" y="328127"/>
                  </a:lnTo>
                  <a:lnTo>
                    <a:pt x="83251" y="344895"/>
                  </a:lnTo>
                  <a:lnTo>
                    <a:pt x="98667" y="350574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34310" y="3911752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4" h="0">
                  <a:moveTo>
                    <a:pt x="0" y="0"/>
                  </a:moveTo>
                  <a:lnTo>
                    <a:pt x="454724" y="0"/>
                  </a:lnTo>
                </a:path>
              </a:pathLst>
            </a:custGeom>
            <a:ln w="2293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43237" y="3867315"/>
              <a:ext cx="93980" cy="88900"/>
            </a:xfrm>
            <a:custGeom>
              <a:avLst/>
              <a:gdLst/>
              <a:ahLst/>
              <a:cxnLst/>
              <a:rect l="l" t="t" r="r" b="b"/>
              <a:pathLst>
                <a:path w="93980" h="88900">
                  <a:moveTo>
                    <a:pt x="0" y="0"/>
                  </a:moveTo>
                  <a:lnTo>
                    <a:pt x="16751" y="44437"/>
                  </a:lnTo>
                  <a:lnTo>
                    <a:pt x="0" y="88887"/>
                  </a:lnTo>
                  <a:lnTo>
                    <a:pt x="93535" y="44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157220" y="1295425"/>
            <a:ext cx="2844165" cy="4085590"/>
            <a:chOff x="5157220" y="1295425"/>
            <a:chExt cx="2844165" cy="4085590"/>
          </a:xfrm>
        </p:grpSpPr>
        <p:sp>
          <p:nvSpPr>
            <p:cNvPr id="20" name="object 20"/>
            <p:cNvSpPr/>
            <p:nvPr/>
          </p:nvSpPr>
          <p:spPr>
            <a:xfrm>
              <a:off x="5162931" y="1301140"/>
              <a:ext cx="2832735" cy="1843405"/>
            </a:xfrm>
            <a:custGeom>
              <a:avLst/>
              <a:gdLst/>
              <a:ahLst/>
              <a:cxnLst/>
              <a:rect l="l" t="t" r="r" b="b"/>
              <a:pathLst>
                <a:path w="2832734" h="1843405">
                  <a:moveTo>
                    <a:pt x="2832277" y="0"/>
                  </a:moveTo>
                  <a:lnTo>
                    <a:pt x="0" y="0"/>
                  </a:lnTo>
                  <a:lnTo>
                    <a:pt x="0" y="1843290"/>
                  </a:lnTo>
                  <a:lnTo>
                    <a:pt x="2832277" y="1843290"/>
                  </a:lnTo>
                  <a:lnTo>
                    <a:pt x="283227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62935" y="1301140"/>
              <a:ext cx="2832735" cy="1843405"/>
            </a:xfrm>
            <a:custGeom>
              <a:avLst/>
              <a:gdLst/>
              <a:ahLst/>
              <a:cxnLst/>
              <a:rect l="l" t="t" r="r" b="b"/>
              <a:pathLst>
                <a:path w="2832734" h="1843405">
                  <a:moveTo>
                    <a:pt x="2832272" y="1843290"/>
                  </a:moveTo>
                  <a:lnTo>
                    <a:pt x="0" y="1843290"/>
                  </a:lnTo>
                  <a:lnTo>
                    <a:pt x="0" y="0"/>
                  </a:lnTo>
                  <a:lnTo>
                    <a:pt x="2832272" y="0"/>
                  </a:lnTo>
                  <a:lnTo>
                    <a:pt x="2832272" y="1843290"/>
                  </a:lnTo>
                  <a:close/>
                </a:path>
              </a:pathLst>
            </a:custGeom>
            <a:ln w="11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2935" y="1301143"/>
              <a:ext cx="2832735" cy="4074795"/>
            </a:xfrm>
            <a:custGeom>
              <a:avLst/>
              <a:gdLst/>
              <a:ahLst/>
              <a:cxnLst/>
              <a:rect l="l" t="t" r="r" b="b"/>
              <a:pathLst>
                <a:path w="2832734" h="4074795">
                  <a:moveTo>
                    <a:pt x="2832272" y="4074360"/>
                  </a:moveTo>
                  <a:lnTo>
                    <a:pt x="0" y="4074360"/>
                  </a:lnTo>
                  <a:lnTo>
                    <a:pt x="0" y="0"/>
                  </a:lnTo>
                  <a:lnTo>
                    <a:pt x="2832272" y="0"/>
                  </a:lnTo>
                  <a:lnTo>
                    <a:pt x="2832272" y="4074360"/>
                  </a:lnTo>
                  <a:close/>
                </a:path>
              </a:pathLst>
            </a:custGeom>
            <a:ln w="1060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264813" y="2068483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70"/>
              </a:spcBef>
            </a:pPr>
            <a:r>
              <a:rPr dirty="0" sz="1600" spc="-70">
                <a:solidFill>
                  <a:srgbClr val="231F20"/>
                </a:solidFill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955" y="2068483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70"/>
              </a:spcBef>
            </a:pPr>
            <a:r>
              <a:rPr dirty="0" sz="1600" spc="-70">
                <a:solidFill>
                  <a:srgbClr val="231F20"/>
                </a:solidFill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5056" y="2068483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70"/>
              </a:spcBef>
            </a:pPr>
            <a:r>
              <a:rPr dirty="0" sz="1600" spc="-70">
                <a:solidFill>
                  <a:srgbClr val="231F20"/>
                </a:solidFill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4813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470"/>
              </a:spcBef>
            </a:pPr>
            <a:r>
              <a:rPr dirty="0" sz="1600" spc="-85">
                <a:solidFill>
                  <a:srgbClr val="231F2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4955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470"/>
              </a:spcBef>
            </a:pPr>
            <a:r>
              <a:rPr dirty="0" sz="1600" spc="-8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5077" y="1415824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470"/>
              </a:spcBef>
            </a:pPr>
            <a:r>
              <a:rPr dirty="0" sz="1600" spc="-60">
                <a:solidFill>
                  <a:srgbClr val="231F20"/>
                </a:solidFill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85077" y="2606456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470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4976" y="2606456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470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4834" y="2606456"/>
            <a:ext cx="808355" cy="423545"/>
          </a:xfrm>
          <a:prstGeom prst="rect">
            <a:avLst/>
          </a:prstGeom>
          <a:solidFill>
            <a:srgbClr val="FFFFFF"/>
          </a:solidFill>
          <a:ln w="11240">
            <a:solidFill>
              <a:srgbClr val="231F2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470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62930" y="1948058"/>
            <a:ext cx="2957195" cy="3427729"/>
            <a:chOff x="5162930" y="1948058"/>
            <a:chExt cx="2957195" cy="3427729"/>
          </a:xfrm>
        </p:grpSpPr>
        <p:sp>
          <p:nvSpPr>
            <p:cNvPr id="33" name="object 33"/>
            <p:cNvSpPr/>
            <p:nvPr/>
          </p:nvSpPr>
          <p:spPr>
            <a:xfrm>
              <a:off x="5162930" y="1948058"/>
              <a:ext cx="2832735" cy="12065"/>
            </a:xfrm>
            <a:custGeom>
              <a:avLst/>
              <a:gdLst/>
              <a:ahLst/>
              <a:cxnLst/>
              <a:rect l="l" t="t" r="r" b="b"/>
              <a:pathLst>
                <a:path w="2832734" h="12064">
                  <a:moveTo>
                    <a:pt x="0" y="11468"/>
                  </a:moveTo>
                  <a:lnTo>
                    <a:pt x="2832273" y="11468"/>
                  </a:lnTo>
                  <a:lnTo>
                    <a:pt x="2832273" y="0"/>
                  </a:lnTo>
                  <a:lnTo>
                    <a:pt x="0" y="0"/>
                  </a:lnTo>
                  <a:lnTo>
                    <a:pt x="0" y="1146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80427" y="3473551"/>
              <a:ext cx="99060" cy="175895"/>
            </a:xfrm>
            <a:custGeom>
              <a:avLst/>
              <a:gdLst/>
              <a:ahLst/>
              <a:cxnLst/>
              <a:rect l="l" t="t" r="r" b="b"/>
              <a:pathLst>
                <a:path w="99059" h="175895">
                  <a:moveTo>
                    <a:pt x="98667" y="0"/>
                  </a:moveTo>
                  <a:lnTo>
                    <a:pt x="41625" y="18606"/>
                  </a:lnTo>
                  <a:lnTo>
                    <a:pt x="12333" y="33938"/>
                  </a:lnTo>
                  <a:lnTo>
                    <a:pt x="1541" y="54211"/>
                  </a:lnTo>
                  <a:lnTo>
                    <a:pt x="0" y="87643"/>
                  </a:lnTo>
                  <a:lnTo>
                    <a:pt x="15416" y="125387"/>
                  </a:lnTo>
                  <a:lnTo>
                    <a:pt x="49333" y="152851"/>
                  </a:lnTo>
                  <a:lnTo>
                    <a:pt x="83251" y="169627"/>
                  </a:lnTo>
                  <a:lnTo>
                    <a:pt x="98667" y="175310"/>
                  </a:lnTo>
                </a:path>
              </a:pathLst>
            </a:custGeom>
            <a:ln w="3148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80427" y="3648860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4" h="351154">
                  <a:moveTo>
                    <a:pt x="98667" y="175287"/>
                  </a:moveTo>
                  <a:lnTo>
                    <a:pt x="155710" y="156680"/>
                  </a:lnTo>
                  <a:lnTo>
                    <a:pt x="185002" y="141348"/>
                  </a:lnTo>
                  <a:lnTo>
                    <a:pt x="195794" y="121075"/>
                  </a:lnTo>
                  <a:lnTo>
                    <a:pt x="197336" y="87643"/>
                  </a:lnTo>
                  <a:lnTo>
                    <a:pt x="181919" y="49893"/>
                  </a:lnTo>
                  <a:lnTo>
                    <a:pt x="148001" y="22438"/>
                  </a:lnTo>
                  <a:lnTo>
                    <a:pt x="114084" y="5675"/>
                  </a:lnTo>
                  <a:lnTo>
                    <a:pt x="98667" y="0"/>
                  </a:lnTo>
                </a:path>
                <a:path w="197484" h="351154">
                  <a:moveTo>
                    <a:pt x="98667" y="175287"/>
                  </a:moveTo>
                  <a:lnTo>
                    <a:pt x="41625" y="193893"/>
                  </a:lnTo>
                  <a:lnTo>
                    <a:pt x="12333" y="209222"/>
                  </a:lnTo>
                  <a:lnTo>
                    <a:pt x="1541" y="229489"/>
                  </a:lnTo>
                  <a:lnTo>
                    <a:pt x="0" y="262907"/>
                  </a:lnTo>
                  <a:lnTo>
                    <a:pt x="15416" y="300648"/>
                  </a:lnTo>
                  <a:lnTo>
                    <a:pt x="49333" y="328104"/>
                  </a:lnTo>
                  <a:lnTo>
                    <a:pt x="83251" y="344872"/>
                  </a:lnTo>
                  <a:lnTo>
                    <a:pt x="98667" y="350551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80427" y="3999418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4" h="351154">
                  <a:moveTo>
                    <a:pt x="98667" y="175287"/>
                  </a:moveTo>
                  <a:lnTo>
                    <a:pt x="155710" y="156680"/>
                  </a:lnTo>
                  <a:lnTo>
                    <a:pt x="185002" y="141351"/>
                  </a:lnTo>
                  <a:lnTo>
                    <a:pt x="195794" y="121084"/>
                  </a:lnTo>
                  <a:lnTo>
                    <a:pt x="197336" y="87666"/>
                  </a:lnTo>
                  <a:lnTo>
                    <a:pt x="181919" y="49912"/>
                  </a:lnTo>
                  <a:lnTo>
                    <a:pt x="148001" y="22449"/>
                  </a:lnTo>
                  <a:lnTo>
                    <a:pt x="114084" y="5679"/>
                  </a:lnTo>
                  <a:lnTo>
                    <a:pt x="98667" y="0"/>
                  </a:lnTo>
                </a:path>
                <a:path w="197484" h="351154">
                  <a:moveTo>
                    <a:pt x="98667" y="175287"/>
                  </a:moveTo>
                  <a:lnTo>
                    <a:pt x="41625" y="193893"/>
                  </a:lnTo>
                  <a:lnTo>
                    <a:pt x="12333" y="209225"/>
                  </a:lnTo>
                  <a:lnTo>
                    <a:pt x="1541" y="229499"/>
                  </a:lnTo>
                  <a:lnTo>
                    <a:pt x="0" y="262930"/>
                  </a:lnTo>
                  <a:lnTo>
                    <a:pt x="15416" y="300671"/>
                  </a:lnTo>
                  <a:lnTo>
                    <a:pt x="49333" y="328127"/>
                  </a:lnTo>
                  <a:lnTo>
                    <a:pt x="83251" y="344895"/>
                  </a:lnTo>
                  <a:lnTo>
                    <a:pt x="98667" y="350574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544785" y="3473551"/>
              <a:ext cx="99060" cy="175895"/>
            </a:xfrm>
            <a:custGeom>
              <a:avLst/>
              <a:gdLst/>
              <a:ahLst/>
              <a:cxnLst/>
              <a:rect l="l" t="t" r="r" b="b"/>
              <a:pathLst>
                <a:path w="99060" h="175895">
                  <a:moveTo>
                    <a:pt x="98688" y="0"/>
                  </a:moveTo>
                  <a:lnTo>
                    <a:pt x="41634" y="18606"/>
                  </a:lnTo>
                  <a:lnTo>
                    <a:pt x="12336" y="33938"/>
                  </a:lnTo>
                  <a:lnTo>
                    <a:pt x="1542" y="54211"/>
                  </a:lnTo>
                  <a:lnTo>
                    <a:pt x="0" y="87643"/>
                  </a:lnTo>
                  <a:lnTo>
                    <a:pt x="15420" y="125387"/>
                  </a:lnTo>
                  <a:lnTo>
                    <a:pt x="49344" y="152851"/>
                  </a:lnTo>
                  <a:lnTo>
                    <a:pt x="83268" y="169627"/>
                  </a:lnTo>
                  <a:lnTo>
                    <a:pt x="98688" y="175310"/>
                  </a:lnTo>
                </a:path>
              </a:pathLst>
            </a:custGeom>
            <a:ln w="31490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44785" y="3648860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5" h="351154">
                  <a:moveTo>
                    <a:pt x="98688" y="175287"/>
                  </a:moveTo>
                  <a:lnTo>
                    <a:pt x="155730" y="156680"/>
                  </a:lnTo>
                  <a:lnTo>
                    <a:pt x="185022" y="141348"/>
                  </a:lnTo>
                  <a:lnTo>
                    <a:pt x="195814" y="121075"/>
                  </a:lnTo>
                  <a:lnTo>
                    <a:pt x="197356" y="87643"/>
                  </a:lnTo>
                  <a:lnTo>
                    <a:pt x="181939" y="49893"/>
                  </a:lnTo>
                  <a:lnTo>
                    <a:pt x="148022" y="22438"/>
                  </a:lnTo>
                  <a:lnTo>
                    <a:pt x="114105" y="5675"/>
                  </a:lnTo>
                  <a:lnTo>
                    <a:pt x="98688" y="0"/>
                  </a:lnTo>
                </a:path>
                <a:path w="197485" h="351154">
                  <a:moveTo>
                    <a:pt x="98688" y="175287"/>
                  </a:moveTo>
                  <a:lnTo>
                    <a:pt x="41634" y="193893"/>
                  </a:lnTo>
                  <a:lnTo>
                    <a:pt x="12336" y="209222"/>
                  </a:lnTo>
                  <a:lnTo>
                    <a:pt x="1542" y="229489"/>
                  </a:lnTo>
                  <a:lnTo>
                    <a:pt x="0" y="262907"/>
                  </a:lnTo>
                  <a:lnTo>
                    <a:pt x="15420" y="300648"/>
                  </a:lnTo>
                  <a:lnTo>
                    <a:pt x="49344" y="328104"/>
                  </a:lnTo>
                  <a:lnTo>
                    <a:pt x="83268" y="344872"/>
                  </a:lnTo>
                  <a:lnTo>
                    <a:pt x="98688" y="350551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44785" y="3999418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5" h="351154">
                  <a:moveTo>
                    <a:pt x="98688" y="175287"/>
                  </a:moveTo>
                  <a:lnTo>
                    <a:pt x="155730" y="156680"/>
                  </a:lnTo>
                  <a:lnTo>
                    <a:pt x="185022" y="141351"/>
                  </a:lnTo>
                  <a:lnTo>
                    <a:pt x="195814" y="121084"/>
                  </a:lnTo>
                  <a:lnTo>
                    <a:pt x="197356" y="87666"/>
                  </a:lnTo>
                  <a:lnTo>
                    <a:pt x="181939" y="49912"/>
                  </a:lnTo>
                  <a:lnTo>
                    <a:pt x="148022" y="22449"/>
                  </a:lnTo>
                  <a:lnTo>
                    <a:pt x="114105" y="5679"/>
                  </a:lnTo>
                  <a:lnTo>
                    <a:pt x="98688" y="0"/>
                  </a:lnTo>
                </a:path>
                <a:path w="197485" h="351154">
                  <a:moveTo>
                    <a:pt x="98688" y="175287"/>
                  </a:moveTo>
                  <a:lnTo>
                    <a:pt x="41634" y="193893"/>
                  </a:lnTo>
                  <a:lnTo>
                    <a:pt x="12336" y="209225"/>
                  </a:lnTo>
                  <a:lnTo>
                    <a:pt x="1542" y="229499"/>
                  </a:lnTo>
                  <a:lnTo>
                    <a:pt x="0" y="262930"/>
                  </a:lnTo>
                  <a:lnTo>
                    <a:pt x="15420" y="300671"/>
                  </a:lnTo>
                  <a:lnTo>
                    <a:pt x="49344" y="328127"/>
                  </a:lnTo>
                  <a:lnTo>
                    <a:pt x="83268" y="344895"/>
                  </a:lnTo>
                  <a:lnTo>
                    <a:pt x="98688" y="350574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15997" y="3473551"/>
              <a:ext cx="99060" cy="175895"/>
            </a:xfrm>
            <a:custGeom>
              <a:avLst/>
              <a:gdLst/>
              <a:ahLst/>
              <a:cxnLst/>
              <a:rect l="l" t="t" r="r" b="b"/>
              <a:pathLst>
                <a:path w="99059" h="175895">
                  <a:moveTo>
                    <a:pt x="98668" y="0"/>
                  </a:moveTo>
                  <a:lnTo>
                    <a:pt x="41625" y="18606"/>
                  </a:lnTo>
                  <a:lnTo>
                    <a:pt x="12333" y="33938"/>
                  </a:lnTo>
                  <a:lnTo>
                    <a:pt x="1541" y="54211"/>
                  </a:lnTo>
                  <a:lnTo>
                    <a:pt x="0" y="87643"/>
                  </a:lnTo>
                  <a:lnTo>
                    <a:pt x="15416" y="125387"/>
                  </a:lnTo>
                  <a:lnTo>
                    <a:pt x="49334" y="152851"/>
                  </a:lnTo>
                  <a:lnTo>
                    <a:pt x="83251" y="169627"/>
                  </a:lnTo>
                  <a:lnTo>
                    <a:pt x="98668" y="175310"/>
                  </a:lnTo>
                </a:path>
              </a:pathLst>
            </a:custGeom>
            <a:ln w="3148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15997" y="3648860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4" h="351154">
                  <a:moveTo>
                    <a:pt x="98668" y="175287"/>
                  </a:moveTo>
                  <a:lnTo>
                    <a:pt x="155710" y="156680"/>
                  </a:lnTo>
                  <a:lnTo>
                    <a:pt x="185002" y="141348"/>
                  </a:lnTo>
                  <a:lnTo>
                    <a:pt x="195794" y="121075"/>
                  </a:lnTo>
                  <a:lnTo>
                    <a:pt x="197336" y="87643"/>
                  </a:lnTo>
                  <a:lnTo>
                    <a:pt x="181919" y="49893"/>
                  </a:lnTo>
                  <a:lnTo>
                    <a:pt x="148002" y="22438"/>
                  </a:lnTo>
                  <a:lnTo>
                    <a:pt x="114085" y="5675"/>
                  </a:lnTo>
                  <a:lnTo>
                    <a:pt x="98668" y="0"/>
                  </a:lnTo>
                </a:path>
                <a:path w="197484" h="351154">
                  <a:moveTo>
                    <a:pt x="98668" y="175287"/>
                  </a:moveTo>
                  <a:lnTo>
                    <a:pt x="41625" y="193893"/>
                  </a:lnTo>
                  <a:lnTo>
                    <a:pt x="12333" y="209222"/>
                  </a:lnTo>
                  <a:lnTo>
                    <a:pt x="1541" y="229489"/>
                  </a:lnTo>
                  <a:lnTo>
                    <a:pt x="0" y="262907"/>
                  </a:lnTo>
                  <a:lnTo>
                    <a:pt x="15416" y="300648"/>
                  </a:lnTo>
                  <a:lnTo>
                    <a:pt x="49334" y="328104"/>
                  </a:lnTo>
                  <a:lnTo>
                    <a:pt x="83251" y="344872"/>
                  </a:lnTo>
                  <a:lnTo>
                    <a:pt x="98668" y="350551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15997" y="3999418"/>
              <a:ext cx="197485" cy="351155"/>
            </a:xfrm>
            <a:custGeom>
              <a:avLst/>
              <a:gdLst/>
              <a:ahLst/>
              <a:cxnLst/>
              <a:rect l="l" t="t" r="r" b="b"/>
              <a:pathLst>
                <a:path w="197484" h="351154">
                  <a:moveTo>
                    <a:pt x="98668" y="175287"/>
                  </a:moveTo>
                  <a:lnTo>
                    <a:pt x="155710" y="156680"/>
                  </a:lnTo>
                  <a:lnTo>
                    <a:pt x="185002" y="141351"/>
                  </a:lnTo>
                  <a:lnTo>
                    <a:pt x="195794" y="121084"/>
                  </a:lnTo>
                  <a:lnTo>
                    <a:pt x="197336" y="87666"/>
                  </a:lnTo>
                  <a:lnTo>
                    <a:pt x="181919" y="49912"/>
                  </a:lnTo>
                  <a:lnTo>
                    <a:pt x="148002" y="22449"/>
                  </a:lnTo>
                  <a:lnTo>
                    <a:pt x="114085" y="5679"/>
                  </a:lnTo>
                  <a:lnTo>
                    <a:pt x="98668" y="0"/>
                  </a:lnTo>
                </a:path>
                <a:path w="197484" h="351154">
                  <a:moveTo>
                    <a:pt x="98668" y="175287"/>
                  </a:moveTo>
                  <a:lnTo>
                    <a:pt x="41625" y="193893"/>
                  </a:lnTo>
                  <a:lnTo>
                    <a:pt x="12333" y="209225"/>
                  </a:lnTo>
                  <a:lnTo>
                    <a:pt x="1541" y="229499"/>
                  </a:lnTo>
                  <a:lnTo>
                    <a:pt x="0" y="262930"/>
                  </a:lnTo>
                  <a:lnTo>
                    <a:pt x="15416" y="300671"/>
                  </a:lnTo>
                  <a:lnTo>
                    <a:pt x="49334" y="328127"/>
                  </a:lnTo>
                  <a:lnTo>
                    <a:pt x="83251" y="344895"/>
                  </a:lnTo>
                  <a:lnTo>
                    <a:pt x="98668" y="350574"/>
                  </a:lnTo>
                </a:path>
              </a:pathLst>
            </a:custGeom>
            <a:ln w="32486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124016" y="1953793"/>
              <a:ext cx="0" cy="3422015"/>
            </a:xfrm>
            <a:custGeom>
              <a:avLst/>
              <a:gdLst/>
              <a:ahLst/>
              <a:cxnLst/>
              <a:rect l="l" t="t" r="r" b="b"/>
              <a:pathLst>
                <a:path w="0" h="3422015">
                  <a:moveTo>
                    <a:pt x="0" y="0"/>
                  </a:moveTo>
                  <a:lnTo>
                    <a:pt x="0" y="3421701"/>
                  </a:lnTo>
                </a:path>
              </a:pathLst>
            </a:custGeom>
            <a:ln w="1018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034136" y="1953793"/>
              <a:ext cx="0" cy="3422015"/>
            </a:xfrm>
            <a:custGeom>
              <a:avLst/>
              <a:gdLst/>
              <a:ahLst/>
              <a:cxnLst/>
              <a:rect l="l" t="t" r="r" b="b"/>
              <a:pathLst>
                <a:path w="0" h="3422015">
                  <a:moveTo>
                    <a:pt x="0" y="0"/>
                  </a:moveTo>
                  <a:lnTo>
                    <a:pt x="0" y="3421701"/>
                  </a:lnTo>
                </a:path>
              </a:pathLst>
            </a:custGeom>
            <a:ln w="1018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62930" y="2549106"/>
              <a:ext cx="2832735" cy="0"/>
            </a:xfrm>
            <a:custGeom>
              <a:avLst/>
              <a:gdLst/>
              <a:ahLst/>
              <a:cxnLst/>
              <a:rect l="l" t="t" r="r" b="b"/>
              <a:pathLst>
                <a:path w="2832735" h="0">
                  <a:moveTo>
                    <a:pt x="0" y="0"/>
                  </a:moveTo>
                  <a:lnTo>
                    <a:pt x="2832273" y="0"/>
                  </a:lnTo>
                </a:path>
              </a:pathLst>
            </a:custGeom>
            <a:ln w="1146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65249" y="3911752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5" h="0">
                  <a:moveTo>
                    <a:pt x="0" y="0"/>
                  </a:moveTo>
                  <a:lnTo>
                    <a:pt x="454724" y="0"/>
                  </a:lnTo>
                </a:path>
              </a:pathLst>
            </a:custGeom>
            <a:ln w="2293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613332" y="3867315"/>
              <a:ext cx="93980" cy="88900"/>
            </a:xfrm>
            <a:custGeom>
              <a:avLst/>
              <a:gdLst/>
              <a:ahLst/>
              <a:cxnLst/>
              <a:rect l="l" t="t" r="r" b="b"/>
              <a:pathLst>
                <a:path w="93979" h="88900">
                  <a:moveTo>
                    <a:pt x="93535" y="0"/>
                  </a:moveTo>
                  <a:lnTo>
                    <a:pt x="0" y="44437"/>
                  </a:lnTo>
                  <a:lnTo>
                    <a:pt x="93535" y="88887"/>
                  </a:lnTo>
                  <a:lnTo>
                    <a:pt x="76784" y="44437"/>
                  </a:lnTo>
                  <a:lnTo>
                    <a:pt x="9353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963248" y="3763859"/>
            <a:ext cx="53276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66871" y="3763859"/>
            <a:ext cx="54546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6130" y="5500146"/>
            <a:ext cx="198247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single-threaded</a:t>
            </a:r>
            <a:r>
              <a:rPr dirty="0" sz="1600" spc="-80">
                <a:solidFill>
                  <a:srgbClr val="231F20"/>
                </a:solidFill>
                <a:latin typeface="Arial"/>
                <a:cs typeface="Arial"/>
              </a:rPr>
              <a:t> 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64330" y="5500188"/>
            <a:ext cx="183007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75">
                <a:solidFill>
                  <a:srgbClr val="231F20"/>
                </a:solidFill>
                <a:latin typeface="Arial"/>
                <a:cs typeface="Arial"/>
              </a:rPr>
              <a:t>multithreaded</a:t>
            </a:r>
            <a:r>
              <a:rPr dirty="0" sz="1600" spc="-9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80">
                <a:solidFill>
                  <a:srgbClr val="231F20"/>
                </a:solidFill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200" y="430364"/>
            <a:ext cx="28682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10055"/>
            <a:ext cx="8079105" cy="38481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33655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Threads </a:t>
            </a:r>
            <a:r>
              <a:rPr dirty="0" sz="2400" spc="-15">
                <a:latin typeface="Arial"/>
                <a:cs typeface="Arial"/>
              </a:rPr>
              <a:t>are 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concurrent executions sharing an address 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(and </a:t>
            </a:r>
            <a:r>
              <a:rPr dirty="0" sz="2400" spc="-10">
                <a:latin typeface="Arial"/>
                <a:cs typeface="Arial"/>
              </a:rPr>
              <a:t>some </a:t>
            </a:r>
            <a:r>
              <a:rPr dirty="0" sz="2400" spc="15">
                <a:latin typeface="Arial"/>
                <a:cs typeface="Arial"/>
              </a:rPr>
              <a:t>OS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resources)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Address spaces provide</a:t>
            </a:r>
            <a:r>
              <a:rPr dirty="0" sz="2400" spc="3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isolation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20">
                <a:latin typeface="Arial"/>
                <a:cs typeface="Arial"/>
              </a:rPr>
              <a:t>If </a:t>
            </a:r>
            <a:r>
              <a:rPr dirty="0" sz="2000" spc="-5">
                <a:latin typeface="Arial"/>
                <a:cs typeface="Arial"/>
              </a:rPr>
              <a:t>you </a:t>
            </a:r>
            <a:r>
              <a:rPr dirty="0" sz="2000" spc="-15">
                <a:latin typeface="Arial"/>
                <a:cs typeface="Arial"/>
              </a:rPr>
              <a:t>can’t </a:t>
            </a:r>
            <a:r>
              <a:rPr dirty="0" sz="2000">
                <a:latin typeface="Arial"/>
                <a:cs typeface="Arial"/>
              </a:rPr>
              <a:t>name </a:t>
            </a:r>
            <a:r>
              <a:rPr dirty="0" sz="2000" spc="-5">
                <a:latin typeface="Arial"/>
                <a:cs typeface="Arial"/>
              </a:rPr>
              <a:t>it, you </a:t>
            </a:r>
            <a:r>
              <a:rPr dirty="0" sz="2000" spc="-15">
                <a:latin typeface="Arial"/>
                <a:cs typeface="Arial"/>
              </a:rPr>
              <a:t>can’t </a:t>
            </a:r>
            <a:r>
              <a:rPr dirty="0" sz="2000">
                <a:latin typeface="Arial"/>
                <a:cs typeface="Arial"/>
              </a:rPr>
              <a:t>read </a:t>
            </a:r>
            <a:r>
              <a:rPr dirty="0" sz="2000" spc="-10">
                <a:latin typeface="Arial"/>
                <a:cs typeface="Arial"/>
              </a:rPr>
              <a:t>or </a:t>
            </a:r>
            <a:r>
              <a:rPr dirty="0" sz="2000" spc="-5">
                <a:latin typeface="Arial"/>
                <a:cs typeface="Arial"/>
              </a:rPr>
              <a:t>write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Arial"/>
                <a:cs typeface="Arial"/>
              </a:rPr>
              <a:t>Hence, </a:t>
            </a:r>
            <a:r>
              <a:rPr dirty="0" sz="2400" spc="-20">
                <a:latin typeface="Arial"/>
                <a:cs typeface="Arial"/>
              </a:rPr>
              <a:t>communicating </a:t>
            </a:r>
            <a:r>
              <a:rPr dirty="0" sz="2400" spc="-25">
                <a:latin typeface="Arial"/>
                <a:cs typeface="Arial"/>
              </a:rPr>
              <a:t>between </a:t>
            </a:r>
            <a:r>
              <a:rPr dirty="0" sz="2400" spc="-20">
                <a:latin typeface="Arial"/>
                <a:cs typeface="Arial"/>
              </a:rPr>
              <a:t>processes is</a:t>
            </a:r>
            <a:r>
              <a:rPr dirty="0" sz="2400" spc="18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expensive</a:t>
            </a:r>
            <a:endParaRPr sz="2400">
              <a:latin typeface="Arial"/>
              <a:cs typeface="Arial"/>
            </a:endParaRPr>
          </a:p>
          <a:p>
            <a:pPr lvl="1" marL="762000" marR="508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Must </a:t>
            </a:r>
            <a:r>
              <a:rPr dirty="0" sz="2000" spc="-10">
                <a:latin typeface="Arial"/>
                <a:cs typeface="Arial"/>
              </a:rPr>
              <a:t>go </a:t>
            </a:r>
            <a:r>
              <a:rPr dirty="0" sz="2000">
                <a:latin typeface="Arial"/>
                <a:cs typeface="Arial"/>
              </a:rPr>
              <a:t>through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20">
                <a:latin typeface="Arial"/>
                <a:cs typeface="Arial"/>
              </a:rPr>
              <a:t>OS to </a:t>
            </a:r>
            <a:r>
              <a:rPr dirty="0" sz="2000">
                <a:latin typeface="Arial"/>
                <a:cs typeface="Arial"/>
              </a:rPr>
              <a:t>move data </a:t>
            </a:r>
            <a:r>
              <a:rPr dirty="0" sz="2000" spc="10">
                <a:latin typeface="Arial"/>
                <a:cs typeface="Arial"/>
              </a:rPr>
              <a:t>from </a:t>
            </a:r>
            <a:r>
              <a:rPr dirty="0" sz="2000" spc="-10">
                <a:latin typeface="Arial"/>
                <a:cs typeface="Arial"/>
              </a:rPr>
              <a:t>one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</a:t>
            </a:r>
            <a:r>
              <a:rPr dirty="0" sz="2000" spc="-380">
                <a:latin typeface="Arial"/>
                <a:cs typeface="Arial"/>
              </a:rPr>
              <a:t> </a:t>
            </a:r>
            <a:r>
              <a:rPr dirty="0" sz="2000" spc="20">
                <a:latin typeface="Arial"/>
                <a:cs typeface="Arial"/>
              </a:rPr>
              <a:t>to  </a:t>
            </a:r>
            <a:r>
              <a:rPr dirty="0" sz="2000" spc="-1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355600" marR="1102360" indent="-342900">
              <a:lnSpc>
                <a:spcPct val="100699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Because threads </a:t>
            </a:r>
            <a:r>
              <a:rPr dirty="0" sz="2400" spc="-15">
                <a:latin typeface="Arial"/>
                <a:cs typeface="Arial"/>
              </a:rPr>
              <a:t>are </a:t>
            </a:r>
            <a:r>
              <a:rPr dirty="0" sz="2400" spc="-2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same </a:t>
            </a:r>
            <a:r>
              <a:rPr dirty="0" sz="2400" spc="-20">
                <a:latin typeface="Arial"/>
                <a:cs typeface="Arial"/>
              </a:rPr>
              <a:t>address space,  communication is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simple/cheap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Just update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shared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variable!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6400" y="5511800"/>
            <a:ext cx="18161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012" y="430364"/>
            <a:ext cx="32365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The </a:t>
            </a:r>
            <a:r>
              <a:rPr dirty="0" spc="5"/>
              <a:t>design</a:t>
            </a:r>
            <a:r>
              <a:rPr dirty="0" spc="-225"/>
              <a:t> </a:t>
            </a:r>
            <a:r>
              <a:rPr dirty="0" spc="5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800" y="2387600"/>
            <a:ext cx="660400" cy="660400"/>
            <a:chOff x="431800" y="2387600"/>
            <a:chExt cx="660400" cy="660400"/>
          </a:xfrm>
        </p:grpSpPr>
        <p:sp>
          <p:nvSpPr>
            <p:cNvPr id="4" name="object 4"/>
            <p:cNvSpPr/>
            <p:nvPr/>
          </p:nvSpPr>
          <p:spPr>
            <a:xfrm>
              <a:off x="444500" y="24003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950" y="2216150"/>
            <a:ext cx="1066800" cy="2819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238125" marR="109220" indent="-1016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6600" y="1600200"/>
            <a:ext cx="660400" cy="660400"/>
            <a:chOff x="3276600" y="1600200"/>
            <a:chExt cx="660400" cy="660400"/>
          </a:xfrm>
        </p:grpSpPr>
        <p:sp>
          <p:nvSpPr>
            <p:cNvPr id="10" name="object 10"/>
            <p:cNvSpPr/>
            <p:nvPr/>
          </p:nvSpPr>
          <p:spPr>
            <a:xfrm>
              <a:off x="3289300" y="16129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2950" y="16065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82950" y="16065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10507" y="17526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791200" y="1524000"/>
            <a:ext cx="660400" cy="660400"/>
            <a:chOff x="5791200" y="1524000"/>
            <a:chExt cx="660400" cy="660400"/>
          </a:xfrm>
        </p:grpSpPr>
        <p:sp>
          <p:nvSpPr>
            <p:cNvPr id="15" name="object 15"/>
            <p:cNvSpPr/>
            <p:nvPr/>
          </p:nvSpPr>
          <p:spPr>
            <a:xfrm>
              <a:off x="5803900" y="15367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7550" y="1530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7550" y="1530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25107" y="1676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791200" y="2286000"/>
            <a:ext cx="660400" cy="660400"/>
            <a:chOff x="5791200" y="2286000"/>
            <a:chExt cx="660400" cy="660400"/>
          </a:xfrm>
        </p:grpSpPr>
        <p:sp>
          <p:nvSpPr>
            <p:cNvPr id="20" name="object 20"/>
            <p:cNvSpPr/>
            <p:nvPr/>
          </p:nvSpPr>
          <p:spPr>
            <a:xfrm>
              <a:off x="5803900" y="22987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97550" y="2292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7550" y="2292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25107" y="2438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553200" y="1524000"/>
            <a:ext cx="660400" cy="660400"/>
            <a:chOff x="6553200" y="1524000"/>
            <a:chExt cx="660400" cy="660400"/>
          </a:xfrm>
        </p:grpSpPr>
        <p:sp>
          <p:nvSpPr>
            <p:cNvPr id="25" name="object 25"/>
            <p:cNvSpPr/>
            <p:nvPr/>
          </p:nvSpPr>
          <p:spPr>
            <a:xfrm>
              <a:off x="6565900" y="15367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59550" y="1530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59550" y="1530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87107" y="1676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4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2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9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6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1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2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1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8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6553200" y="2286000"/>
            <a:ext cx="660400" cy="660400"/>
            <a:chOff x="6553200" y="2286000"/>
            <a:chExt cx="660400" cy="660400"/>
          </a:xfrm>
        </p:grpSpPr>
        <p:sp>
          <p:nvSpPr>
            <p:cNvPr id="30" name="object 30"/>
            <p:cNvSpPr/>
            <p:nvPr/>
          </p:nvSpPr>
          <p:spPr>
            <a:xfrm>
              <a:off x="6565900" y="22987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59550" y="2292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59550" y="2292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87107" y="2438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4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2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9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6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1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2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1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8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3048000" y="4038600"/>
            <a:ext cx="1270000" cy="1270000"/>
            <a:chOff x="3048000" y="4038600"/>
            <a:chExt cx="1270000" cy="1270000"/>
          </a:xfrm>
        </p:grpSpPr>
        <p:sp>
          <p:nvSpPr>
            <p:cNvPr id="35" name="object 35"/>
            <p:cNvSpPr/>
            <p:nvPr/>
          </p:nvSpPr>
          <p:spPr>
            <a:xfrm>
              <a:off x="3060700" y="4051300"/>
              <a:ext cx="1257300" cy="1257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54350" y="4044950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1219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219200" y="12192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54350" y="4044950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81907" y="4191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89907" y="4191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81907" y="4724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789907" y="47244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5638800" y="4038600"/>
            <a:ext cx="736600" cy="1270000"/>
            <a:chOff x="5638800" y="4038600"/>
            <a:chExt cx="736600" cy="1270000"/>
          </a:xfrm>
        </p:grpSpPr>
        <p:sp>
          <p:nvSpPr>
            <p:cNvPr id="43" name="object 43"/>
            <p:cNvSpPr/>
            <p:nvPr/>
          </p:nvSpPr>
          <p:spPr>
            <a:xfrm>
              <a:off x="5651500" y="4051300"/>
              <a:ext cx="723900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45150" y="40449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685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85800" y="1219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645150" y="40449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72707" y="4191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20307" y="4686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075907" y="4686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6553200" y="4038600"/>
            <a:ext cx="965200" cy="660400"/>
            <a:chOff x="6553200" y="4038600"/>
            <a:chExt cx="965200" cy="660400"/>
          </a:xfrm>
        </p:grpSpPr>
        <p:sp>
          <p:nvSpPr>
            <p:cNvPr id="50" name="object 50"/>
            <p:cNvSpPr/>
            <p:nvPr/>
          </p:nvSpPr>
          <p:spPr>
            <a:xfrm>
              <a:off x="6565900" y="4051300"/>
              <a:ext cx="952500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559550" y="40449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559550" y="40449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761707" y="4152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4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2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9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6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1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2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1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8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42707" y="4152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4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2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9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6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1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2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1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8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6705600" y="4800600"/>
            <a:ext cx="508000" cy="508000"/>
            <a:chOff x="6705600" y="4800600"/>
            <a:chExt cx="508000" cy="508000"/>
          </a:xfrm>
        </p:grpSpPr>
        <p:sp>
          <p:nvSpPr>
            <p:cNvPr id="56" name="object 56"/>
            <p:cNvSpPr/>
            <p:nvPr/>
          </p:nvSpPr>
          <p:spPr>
            <a:xfrm>
              <a:off x="6718300" y="4813300"/>
              <a:ext cx="495300" cy="495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11950" y="48069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711950" y="48069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837907" y="48387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4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5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2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9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6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1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2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2"/>
                  </a:lnTo>
                  <a:lnTo>
                    <a:pt x="36769" y="169638"/>
                  </a:lnTo>
                  <a:lnTo>
                    <a:pt x="45991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8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2520950" y="1606550"/>
            <a:ext cx="5562600" cy="4572000"/>
            <a:chOff x="2520950" y="1606550"/>
            <a:chExt cx="5562600" cy="4572000"/>
          </a:xfrm>
        </p:grpSpPr>
        <p:sp>
          <p:nvSpPr>
            <p:cNvPr id="61" name="object 61"/>
            <p:cNvSpPr/>
            <p:nvPr/>
          </p:nvSpPr>
          <p:spPr>
            <a:xfrm>
              <a:off x="4883150" y="1606550"/>
              <a:ext cx="0" cy="4572000"/>
            </a:xfrm>
            <a:custGeom>
              <a:avLst/>
              <a:gdLst/>
              <a:ahLst/>
              <a:cxnLst/>
              <a:rect l="l" t="t" r="r" b="b"/>
              <a:pathLst>
                <a:path w="0" h="4572000">
                  <a:moveTo>
                    <a:pt x="0" y="0"/>
                  </a:moveTo>
                  <a:lnTo>
                    <a:pt x="1" y="45720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520950" y="3816350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 h="0">
                  <a:moveTo>
                    <a:pt x="0" y="0"/>
                  </a:moveTo>
                  <a:lnTo>
                    <a:pt x="55626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260975" y="2974340"/>
            <a:ext cx="2375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111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one thread per process 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many</a:t>
            </a:r>
            <a:r>
              <a:rPr dirty="0" sz="1800" spc="-15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5616575" y="5762307"/>
            <a:ext cx="1689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many</a:t>
            </a:r>
            <a:r>
              <a:rPr dirty="0" sz="1800" spc="-6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65375" y="2960052"/>
            <a:ext cx="2375535" cy="6635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one thread per</a:t>
            </a:r>
            <a:r>
              <a:rPr dirty="0" sz="18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55"/>
              </a:spcBef>
            </a:pP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one</a:t>
            </a:r>
            <a:r>
              <a:rPr dirty="0" sz="1800" spc="-15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60575" y="5412740"/>
            <a:ext cx="26676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0" marR="5080" indent="-762000">
              <a:lnSpc>
                <a:spcPct val="1111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many threads per process 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one</a:t>
            </a:r>
            <a:r>
              <a:rPr dirty="0" sz="1800" spc="-15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01825" y="2395220"/>
            <a:ext cx="927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5" i="1">
                <a:latin typeface="Arial"/>
                <a:cs typeface="Arial"/>
              </a:rPr>
              <a:t>S/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-5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60562" y="4619307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J</a:t>
            </a:r>
            <a:r>
              <a:rPr dirty="0" sz="1800" spc="-5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16825" y="2090420"/>
            <a:ext cx="81280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39700">
              <a:lnSpc>
                <a:spcPts val="2100"/>
              </a:lnSpc>
              <a:spcBef>
                <a:spcPts val="219"/>
              </a:spcBef>
            </a:pPr>
            <a:r>
              <a:rPr dirty="0" sz="1800" spc="-5" i="1">
                <a:latin typeface="Arial"/>
                <a:cs typeface="Arial"/>
              </a:rPr>
              <a:t>older  </a:t>
            </a:r>
            <a:r>
              <a:rPr dirty="0" sz="1800" i="1">
                <a:latin typeface="Arial"/>
                <a:cs typeface="Arial"/>
              </a:rPr>
              <a:t>UNI</a:t>
            </a:r>
            <a:r>
              <a:rPr dirty="0" sz="1800" spc="-5" i="1">
                <a:latin typeface="Arial"/>
                <a:cs typeface="Arial"/>
              </a:rPr>
              <a:t>Xe</a:t>
            </a:r>
            <a:r>
              <a:rPr dirty="0" sz="1800" i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91450" y="4681220"/>
            <a:ext cx="10547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0" marR="5080" indent="-114300">
              <a:lnSpc>
                <a:spcPts val="2100"/>
              </a:lnSpc>
              <a:spcBef>
                <a:spcPts val="219"/>
              </a:spcBef>
            </a:pPr>
            <a:r>
              <a:rPr dirty="0" sz="1800" spc="-5" i="1">
                <a:latin typeface="Arial"/>
                <a:cs typeface="Arial"/>
              </a:rPr>
              <a:t>Mach,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70" i="1">
                <a:latin typeface="Arial"/>
                <a:cs typeface="Arial"/>
              </a:rPr>
              <a:t>NT,  </a:t>
            </a:r>
            <a:r>
              <a:rPr dirty="0" sz="1800" spc="-5" i="1">
                <a:latin typeface="Arial"/>
                <a:cs typeface="Arial"/>
              </a:rPr>
              <a:t>Chorus,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46675" y="5227320"/>
            <a:ext cx="3635375" cy="515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0975">
              <a:lnSpc>
                <a:spcPts val="193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Linux,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many threads per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8325" y="1822132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825" y="430364"/>
            <a:ext cx="51796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(old) </a:t>
            </a:r>
            <a:r>
              <a:rPr dirty="0" spc="5"/>
              <a:t>Process </a:t>
            </a:r>
            <a:r>
              <a:rPr dirty="0" spc="15"/>
              <a:t>address</a:t>
            </a:r>
            <a:r>
              <a:rPr dirty="0" spc="-325"/>
              <a:t> </a:t>
            </a:r>
            <a:r>
              <a:rPr dirty="0" spc="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875" y="5214620"/>
            <a:ext cx="128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0x00000000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075" y="1633220"/>
            <a:ext cx="138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0xFFFFFFFF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575" y="3309620"/>
            <a:ext cx="151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dirty="0" sz="1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7550" y="2063750"/>
            <a:ext cx="76200" cy="1219200"/>
            <a:chOff x="1987550" y="206375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2025650" y="208914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w="0" h="1193800">
                  <a:moveTo>
                    <a:pt x="0" y="1193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87550" y="2063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987550" y="3816349"/>
            <a:ext cx="76200" cy="1295400"/>
            <a:chOff x="1987550" y="3816349"/>
            <a:chExt cx="76200" cy="1295400"/>
          </a:xfrm>
        </p:grpSpPr>
        <p:sp>
          <p:nvSpPr>
            <p:cNvPr id="10" name="object 10"/>
            <p:cNvSpPr/>
            <p:nvPr/>
          </p:nvSpPr>
          <p:spPr>
            <a:xfrm>
              <a:off x="2025650" y="3816349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w="0" h="1270000">
                  <a:moveTo>
                    <a:pt x="0" y="1270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7550" y="5035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397250" y="473075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625475" marR="649605" indent="482600">
              <a:lnSpc>
                <a:spcPts val="2100"/>
              </a:lnSpc>
              <a:spcBef>
                <a:spcPts val="910"/>
              </a:spcBef>
            </a:pPr>
            <a:r>
              <a:rPr dirty="0" sz="1800" spc="-5">
                <a:latin typeface="Arial"/>
                <a:cs typeface="Arial"/>
              </a:rPr>
              <a:t>code  (text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7250" y="396875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587375" marR="610870" indent="254000">
              <a:lnSpc>
                <a:spcPts val="2100"/>
              </a:lnSpc>
              <a:spcBef>
                <a:spcPts val="910"/>
              </a:spcBef>
            </a:pPr>
            <a:r>
              <a:rPr dirty="0" sz="1800" spc="-5">
                <a:latin typeface="Arial"/>
                <a:cs typeface="Arial"/>
              </a:rPr>
              <a:t>static data  (data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7250" y="320675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 marR="10795">
              <a:lnSpc>
                <a:spcPts val="213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algn="ctr" marR="23495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(dynamic allocated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7250" y="244475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1" y="0"/>
                </a:lnTo>
                <a:lnTo>
                  <a:pt x="2743201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97250" y="168275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 marR="11430">
              <a:lnSpc>
                <a:spcPts val="213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algn="ctr" marR="23495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(dynamic allocated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30750" y="2444750"/>
            <a:ext cx="76200" cy="762000"/>
            <a:chOff x="4730750" y="2444750"/>
            <a:chExt cx="76200" cy="762000"/>
          </a:xfrm>
        </p:grpSpPr>
        <p:sp>
          <p:nvSpPr>
            <p:cNvPr id="18" name="object 18"/>
            <p:cNvSpPr/>
            <p:nvPr/>
          </p:nvSpPr>
          <p:spPr>
            <a:xfrm>
              <a:off x="4768850" y="24447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30750" y="2597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68850" y="30035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30750" y="2978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292850" y="2406650"/>
            <a:ext cx="381000" cy="76200"/>
            <a:chOff x="6292850" y="2406650"/>
            <a:chExt cx="381000" cy="76200"/>
          </a:xfrm>
        </p:grpSpPr>
        <p:sp>
          <p:nvSpPr>
            <p:cNvPr id="23" name="object 23"/>
            <p:cNvSpPr/>
            <p:nvPr/>
          </p:nvSpPr>
          <p:spPr>
            <a:xfrm>
              <a:off x="6318249" y="24447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92850" y="24066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292850" y="4997450"/>
            <a:ext cx="381000" cy="76200"/>
            <a:chOff x="6292850" y="4997450"/>
            <a:chExt cx="381000" cy="76200"/>
          </a:xfrm>
        </p:grpSpPr>
        <p:sp>
          <p:nvSpPr>
            <p:cNvPr id="26" name="object 26"/>
            <p:cNvSpPr/>
            <p:nvPr/>
          </p:nvSpPr>
          <p:spPr>
            <a:xfrm>
              <a:off x="6318249" y="50355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92850" y="49974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40525" y="4924107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6740525" y="2319020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250" y="430364"/>
            <a:ext cx="6134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(new) </a:t>
            </a:r>
            <a:r>
              <a:rPr dirty="0" spc="5"/>
              <a:t>Address space </a:t>
            </a:r>
            <a:r>
              <a:rPr dirty="0" spc="-5"/>
              <a:t>with</a:t>
            </a:r>
            <a:r>
              <a:rPr dirty="0" spc="-450"/>
              <a:t> </a:t>
            </a:r>
            <a:r>
              <a:rPr dirty="0" spc="1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2581" y="6502461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700" y="6449059"/>
            <a:ext cx="290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Arial"/>
                <a:cs typeface="Arial"/>
              </a:rPr>
              <a:t>©</a:t>
            </a:r>
            <a:r>
              <a:rPr dirty="0" sz="1200" spc="-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200" spc="20">
                <a:solidFill>
                  <a:srgbClr val="898989"/>
                </a:solidFill>
                <a:latin typeface="Arial"/>
                <a:cs typeface="Arial"/>
              </a:rPr>
              <a:t>2012</a:t>
            </a:r>
            <a:r>
              <a:rPr dirty="0" sz="1200" spc="-10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898989"/>
                </a:solidFill>
                <a:latin typeface="Arial"/>
                <a:cs typeface="Arial"/>
              </a:rPr>
              <a:t>Gribble,</a:t>
            </a:r>
            <a:r>
              <a:rPr dirty="0" sz="1200" spc="-1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200" spc="15">
                <a:solidFill>
                  <a:srgbClr val="898989"/>
                </a:solidFill>
                <a:latin typeface="Arial"/>
                <a:cs typeface="Arial"/>
              </a:rPr>
              <a:t>Lazowska,</a:t>
            </a:r>
            <a:r>
              <a:rPr dirty="0" sz="1200" spc="-1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898989"/>
                </a:solidFill>
                <a:latin typeface="Arial"/>
                <a:cs typeface="Arial"/>
              </a:rPr>
              <a:t>Levy,</a:t>
            </a:r>
            <a:r>
              <a:rPr dirty="0" sz="12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898989"/>
                </a:solidFill>
                <a:latin typeface="Arial"/>
                <a:cs typeface="Arial"/>
              </a:rPr>
              <a:t>Zahorjan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7275" y="6449059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875" y="5214620"/>
            <a:ext cx="128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0x00000000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075" y="1633220"/>
            <a:ext cx="138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0xFFFFFFFF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3309620"/>
            <a:ext cx="151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dirty="0" sz="1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6550" y="2063750"/>
            <a:ext cx="76200" cy="1219200"/>
            <a:chOff x="1606550" y="2063750"/>
            <a:chExt cx="76200" cy="1219200"/>
          </a:xfrm>
        </p:grpSpPr>
        <p:sp>
          <p:nvSpPr>
            <p:cNvPr id="10" name="object 10"/>
            <p:cNvSpPr/>
            <p:nvPr/>
          </p:nvSpPr>
          <p:spPr>
            <a:xfrm>
              <a:off x="1644650" y="208914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w="0" h="1193800">
                  <a:moveTo>
                    <a:pt x="0" y="11938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06550" y="2063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606550" y="3816349"/>
            <a:ext cx="76200" cy="1295400"/>
            <a:chOff x="1606550" y="3816349"/>
            <a:chExt cx="76200" cy="1295400"/>
          </a:xfrm>
        </p:grpSpPr>
        <p:sp>
          <p:nvSpPr>
            <p:cNvPr id="13" name="object 13"/>
            <p:cNvSpPr/>
            <p:nvPr/>
          </p:nvSpPr>
          <p:spPr>
            <a:xfrm>
              <a:off x="1644650" y="3816349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w="0" h="1270000">
                  <a:moveTo>
                    <a:pt x="0" y="1270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06550" y="5035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16350" y="526415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631825" marR="643255" indent="482600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code  (text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6350" y="450215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593725" marR="604520" indent="254000">
              <a:lnSpc>
                <a:spcPts val="2100"/>
              </a:lnSpc>
              <a:spcBef>
                <a:spcPts val="910"/>
              </a:spcBef>
            </a:pPr>
            <a:r>
              <a:rPr dirty="0" sz="1800" spc="-5">
                <a:latin typeface="Arial"/>
                <a:cs typeface="Arial"/>
              </a:rPr>
              <a:t>static data  (data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6350" y="374015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ts val="213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algn="ctr" marR="10795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(dynamic allocated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10000" y="2971800"/>
            <a:ext cx="2755900" cy="774700"/>
            <a:chOff x="3810000" y="2971800"/>
            <a:chExt cx="2755900" cy="774700"/>
          </a:xfrm>
        </p:grpSpPr>
        <p:sp>
          <p:nvSpPr>
            <p:cNvPr id="19" name="object 19"/>
            <p:cNvSpPr/>
            <p:nvPr/>
          </p:nvSpPr>
          <p:spPr>
            <a:xfrm>
              <a:off x="3816350" y="2978150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0" y="0"/>
                  </a:moveTo>
                  <a:lnTo>
                    <a:pt x="2743201" y="0"/>
                  </a:lnTo>
                  <a:lnTo>
                    <a:pt x="2743201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87950" y="29781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49850" y="3130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87950" y="35369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49850" y="3511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816350" y="114935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11950" y="2254250"/>
            <a:ext cx="381000" cy="76200"/>
            <a:chOff x="6711950" y="2254250"/>
            <a:chExt cx="381000" cy="76200"/>
          </a:xfrm>
        </p:grpSpPr>
        <p:sp>
          <p:nvSpPr>
            <p:cNvPr id="26" name="object 26"/>
            <p:cNvSpPr/>
            <p:nvPr/>
          </p:nvSpPr>
          <p:spPr>
            <a:xfrm>
              <a:off x="6737349" y="22923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11950" y="22542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711950" y="5391150"/>
            <a:ext cx="381000" cy="76200"/>
            <a:chOff x="6711950" y="5391150"/>
            <a:chExt cx="381000" cy="76200"/>
          </a:xfrm>
        </p:grpSpPr>
        <p:sp>
          <p:nvSpPr>
            <p:cNvPr id="29" name="object 29"/>
            <p:cNvSpPr/>
            <p:nvPr/>
          </p:nvSpPr>
          <p:spPr>
            <a:xfrm>
              <a:off x="6737349" y="54292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11950" y="5391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165975" y="5305107"/>
            <a:ext cx="82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PC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2200" y="2166620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SP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16350" y="1454150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0" y="0"/>
                </a:moveTo>
                <a:lnTo>
                  <a:pt x="2743201" y="0"/>
                </a:lnTo>
                <a:lnTo>
                  <a:pt x="2743201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16350" y="175895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969"/>
              </a:spcBef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16350" y="2292350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0" y="0"/>
                </a:moveTo>
                <a:lnTo>
                  <a:pt x="2743201" y="0"/>
                </a:lnTo>
                <a:lnTo>
                  <a:pt x="2743201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16350" y="259715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370"/>
              </a:spcBef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>
                <a:latin typeface="Arial"/>
                <a:cs typeface="Arial"/>
              </a:rPr>
              <a:t>3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49850" y="2292350"/>
            <a:ext cx="76200" cy="228600"/>
            <a:chOff x="5149850" y="2292350"/>
            <a:chExt cx="76200" cy="228600"/>
          </a:xfrm>
        </p:grpSpPr>
        <p:sp>
          <p:nvSpPr>
            <p:cNvPr id="38" name="object 38"/>
            <p:cNvSpPr/>
            <p:nvPr/>
          </p:nvSpPr>
          <p:spPr>
            <a:xfrm>
              <a:off x="5187950" y="22923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149850" y="2444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5149850" y="1454150"/>
            <a:ext cx="76200" cy="228600"/>
            <a:chOff x="5149850" y="1454150"/>
            <a:chExt cx="76200" cy="228600"/>
          </a:xfrm>
        </p:grpSpPr>
        <p:sp>
          <p:nvSpPr>
            <p:cNvPr id="41" name="object 41"/>
            <p:cNvSpPr/>
            <p:nvPr/>
          </p:nvSpPr>
          <p:spPr>
            <a:xfrm>
              <a:off x="5187950" y="145415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49850" y="1606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6711950" y="1416050"/>
            <a:ext cx="381000" cy="76200"/>
            <a:chOff x="6711950" y="1416050"/>
            <a:chExt cx="381000" cy="76200"/>
          </a:xfrm>
        </p:grpSpPr>
        <p:sp>
          <p:nvSpPr>
            <p:cNvPr id="44" name="object 44"/>
            <p:cNvSpPr/>
            <p:nvPr/>
          </p:nvSpPr>
          <p:spPr>
            <a:xfrm>
              <a:off x="6737349" y="14541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11950" y="14160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242200" y="1328420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SP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711950" y="2952750"/>
            <a:ext cx="381000" cy="76200"/>
            <a:chOff x="6711950" y="2952750"/>
            <a:chExt cx="381000" cy="76200"/>
          </a:xfrm>
        </p:grpSpPr>
        <p:sp>
          <p:nvSpPr>
            <p:cNvPr id="48" name="object 48"/>
            <p:cNvSpPr/>
            <p:nvPr/>
          </p:nvSpPr>
          <p:spPr>
            <a:xfrm>
              <a:off x="6737349" y="299085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711950" y="2952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242200" y="2866707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SP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11950" y="56959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699249" y="5609907"/>
            <a:ext cx="1781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dirty="0" u="heavy" baseline="35493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baseline="35493" sz="2700">
                <a:latin typeface="Times New Roman"/>
                <a:cs typeface="Times New Roman"/>
              </a:rPr>
              <a:t> </a:t>
            </a:r>
            <a:r>
              <a:rPr dirty="0" baseline="35493" sz="2700" spc="-262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PC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711950" y="6000751"/>
            <a:ext cx="381000" cy="76200"/>
            <a:chOff x="6711950" y="6000751"/>
            <a:chExt cx="381000" cy="76200"/>
          </a:xfrm>
        </p:grpSpPr>
        <p:sp>
          <p:nvSpPr>
            <p:cNvPr id="54" name="object 54"/>
            <p:cNvSpPr/>
            <p:nvPr/>
          </p:nvSpPr>
          <p:spPr>
            <a:xfrm>
              <a:off x="6737349" y="603884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6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11950" y="600075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165975" y="5914707"/>
            <a:ext cx="82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PC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(T3)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675" y="430364"/>
            <a:ext cx="4785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Process/thread</a:t>
            </a:r>
            <a:r>
              <a:rPr dirty="0" spc="-229"/>
              <a:t> </a:t>
            </a:r>
            <a:r>
              <a:rPr dirty="0" spc="10"/>
              <a:t>separation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8238490" cy="42830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  <a:tab pos="4381500" algn="l"/>
              </a:tabLst>
            </a:pPr>
            <a:r>
              <a:rPr dirty="0" sz="2400" spc="-20">
                <a:latin typeface="Arial"/>
                <a:cs typeface="Arial"/>
              </a:rPr>
              <a:t>Concurrency</a:t>
            </a:r>
            <a:r>
              <a:rPr dirty="0" sz="2400" spc="2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(multithreading)	is </a:t>
            </a:r>
            <a:r>
              <a:rPr dirty="0" sz="2400" spc="-15">
                <a:latin typeface="Arial"/>
                <a:cs typeface="Arial"/>
              </a:rPr>
              <a:t>useful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5">
                <a:latin typeface="Arial"/>
                <a:cs typeface="Arial"/>
              </a:rPr>
              <a:t>handling </a:t>
            </a:r>
            <a:r>
              <a:rPr dirty="0" sz="2000" spc="-5">
                <a:latin typeface="Arial"/>
                <a:cs typeface="Arial"/>
              </a:rPr>
              <a:t>concurrent events </a:t>
            </a:r>
            <a:r>
              <a:rPr dirty="0" sz="2000" spc="10">
                <a:latin typeface="Arial"/>
                <a:cs typeface="Arial"/>
              </a:rPr>
              <a:t>(e.g., </a:t>
            </a:r>
            <a:r>
              <a:rPr dirty="0" sz="2000" spc="-20">
                <a:latin typeface="Arial"/>
                <a:cs typeface="Arial"/>
              </a:rPr>
              <a:t>web </a:t>
            </a:r>
            <a:r>
              <a:rPr dirty="0" sz="2000">
                <a:latin typeface="Arial"/>
                <a:cs typeface="Arial"/>
              </a:rPr>
              <a:t>servers </a:t>
            </a:r>
            <a:r>
              <a:rPr dirty="0" sz="2000" spc="-10">
                <a:latin typeface="Arial"/>
                <a:cs typeface="Arial"/>
              </a:rPr>
              <a:t>and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clients)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5">
                <a:latin typeface="Arial"/>
                <a:cs typeface="Arial"/>
              </a:rPr>
              <a:t>building </a:t>
            </a:r>
            <a:r>
              <a:rPr dirty="0" sz="2000" spc="-15">
                <a:latin typeface="Arial"/>
                <a:cs typeface="Arial"/>
              </a:rPr>
              <a:t>parallel </a:t>
            </a:r>
            <a:r>
              <a:rPr dirty="0" sz="2000">
                <a:latin typeface="Arial"/>
                <a:cs typeface="Arial"/>
              </a:rPr>
              <a:t>programs </a:t>
            </a:r>
            <a:r>
              <a:rPr dirty="0" sz="2000" spc="10">
                <a:latin typeface="Arial"/>
                <a:cs typeface="Arial"/>
              </a:rPr>
              <a:t>(e.g., </a:t>
            </a:r>
            <a:r>
              <a:rPr dirty="0" sz="2000" spc="5">
                <a:latin typeface="Arial"/>
                <a:cs typeface="Arial"/>
              </a:rPr>
              <a:t>matrix </a:t>
            </a:r>
            <a:r>
              <a:rPr dirty="0" sz="2000" spc="-25">
                <a:latin typeface="Arial"/>
                <a:cs typeface="Arial"/>
              </a:rPr>
              <a:t>multiply, </a:t>
            </a:r>
            <a:r>
              <a:rPr dirty="0" sz="2000" spc="5">
                <a:latin typeface="Arial"/>
                <a:cs typeface="Arial"/>
              </a:rPr>
              <a:t>ray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tracing)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improving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10">
                <a:latin typeface="Arial"/>
                <a:cs typeface="Arial"/>
              </a:rPr>
              <a:t>structure (the </a:t>
            </a:r>
            <a:r>
              <a:rPr dirty="0" sz="2000" spc="-5">
                <a:latin typeface="Arial"/>
                <a:cs typeface="Arial"/>
              </a:rPr>
              <a:t>Java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argument)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Multithreading is </a:t>
            </a:r>
            <a:r>
              <a:rPr dirty="0" sz="2400" spc="-15">
                <a:latin typeface="Arial"/>
                <a:cs typeface="Arial"/>
              </a:rPr>
              <a:t>useful </a:t>
            </a:r>
            <a:r>
              <a:rPr dirty="0" sz="2400" spc="-20">
                <a:latin typeface="Arial"/>
                <a:cs typeface="Arial"/>
              </a:rPr>
              <a:t>even on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uniprocessor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even </a:t>
            </a:r>
            <a:r>
              <a:rPr dirty="0" sz="2000" spc="-5">
                <a:latin typeface="Arial"/>
                <a:cs typeface="Arial"/>
              </a:rPr>
              <a:t>though </a:t>
            </a:r>
            <a:r>
              <a:rPr dirty="0" sz="2000" spc="-20">
                <a:latin typeface="Arial"/>
                <a:cs typeface="Arial"/>
              </a:rPr>
              <a:t>only </a:t>
            </a:r>
            <a:r>
              <a:rPr dirty="0" sz="2000" spc="-10">
                <a:latin typeface="Arial"/>
                <a:cs typeface="Arial"/>
              </a:rPr>
              <a:t>one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5">
                <a:latin typeface="Arial"/>
                <a:cs typeface="Arial"/>
              </a:rPr>
              <a:t>can </a:t>
            </a:r>
            <a:r>
              <a:rPr dirty="0" sz="2000" spc="5">
                <a:latin typeface="Arial"/>
                <a:cs typeface="Arial"/>
              </a:rPr>
              <a:t>run </a:t>
            </a:r>
            <a:r>
              <a:rPr dirty="0" sz="2000" spc="-10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9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Supporting multithreading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0">
                <a:latin typeface="Arial"/>
                <a:cs typeface="Arial"/>
              </a:rPr>
              <a:t>that </a:t>
            </a:r>
            <a:r>
              <a:rPr dirty="0" sz="2400" spc="-15">
                <a:latin typeface="Arial"/>
                <a:cs typeface="Arial"/>
              </a:rPr>
              <a:t>is, </a:t>
            </a:r>
            <a:r>
              <a:rPr dirty="0" sz="2400" spc="-20">
                <a:latin typeface="Arial"/>
                <a:cs typeface="Arial"/>
              </a:rPr>
              <a:t>separating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concept  of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15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dirty="0" sz="2400" spc="-20">
                <a:latin typeface="Arial"/>
                <a:cs typeface="Arial"/>
              </a:rPr>
              <a:t>(address space, </a:t>
            </a:r>
            <a:r>
              <a:rPr dirty="0" sz="2400" spc="-15">
                <a:latin typeface="Arial"/>
                <a:cs typeface="Arial"/>
              </a:rPr>
              <a:t>files, </a:t>
            </a:r>
            <a:r>
              <a:rPr dirty="0" sz="2400" spc="5">
                <a:latin typeface="Arial"/>
                <a:cs typeface="Arial"/>
              </a:rPr>
              <a:t>etc.)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 spc="-10">
                <a:latin typeface="Arial"/>
                <a:cs typeface="Arial"/>
              </a:rPr>
              <a:t>that </a:t>
            </a:r>
            <a:r>
              <a:rPr dirty="0" sz="2400" spc="-20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25">
                <a:latin typeface="Arial"/>
                <a:cs typeface="Arial"/>
              </a:rPr>
              <a:t>minimal </a:t>
            </a:r>
            <a:r>
              <a:rPr dirty="0" sz="2400" spc="-15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400" spc="-15">
                <a:solidFill>
                  <a:srgbClr val="FF0000"/>
                </a:solidFill>
                <a:latin typeface="Arial"/>
                <a:cs typeface="Arial"/>
              </a:rPr>
              <a:t>control </a:t>
            </a:r>
            <a:r>
              <a:rPr dirty="0" sz="2400" spc="-15">
                <a:latin typeface="Arial"/>
                <a:cs typeface="Arial"/>
              </a:rPr>
              <a:t>(execution </a:t>
            </a:r>
            <a:r>
              <a:rPr dirty="0" sz="2400" spc="-5">
                <a:latin typeface="Arial"/>
                <a:cs typeface="Arial"/>
              </a:rPr>
              <a:t>state),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5">
                <a:latin typeface="Arial"/>
                <a:cs typeface="Arial"/>
              </a:rPr>
              <a:t>big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win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creating concurrency </a:t>
            </a:r>
            <a:r>
              <a:rPr dirty="0" sz="2000" spc="-15">
                <a:latin typeface="Arial"/>
                <a:cs typeface="Arial"/>
              </a:rPr>
              <a:t>does </a:t>
            </a:r>
            <a:r>
              <a:rPr dirty="0" sz="2000" spc="-10">
                <a:latin typeface="Arial"/>
                <a:cs typeface="Arial"/>
              </a:rPr>
              <a:t>not </a:t>
            </a:r>
            <a:r>
              <a:rPr dirty="0" sz="2000" spc="-5">
                <a:latin typeface="Arial"/>
                <a:cs typeface="Arial"/>
              </a:rPr>
              <a:t>require creating </a:t>
            </a:r>
            <a:r>
              <a:rPr dirty="0" sz="2000" spc="-10">
                <a:latin typeface="Arial"/>
                <a:cs typeface="Arial"/>
              </a:rPr>
              <a:t>new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10">
                <a:latin typeface="Arial"/>
                <a:cs typeface="Arial"/>
              </a:rPr>
              <a:t>“faster </a:t>
            </a:r>
            <a:r>
              <a:rPr dirty="0" sz="2000">
                <a:latin typeface="Arial"/>
                <a:cs typeface="Arial"/>
              </a:rPr>
              <a:t>/ </a:t>
            </a:r>
            <a:r>
              <a:rPr dirty="0" sz="2000" spc="5">
                <a:latin typeface="Arial"/>
                <a:cs typeface="Arial"/>
              </a:rPr>
              <a:t>better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cheaper”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700" y="430364"/>
            <a:ext cx="22371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T</a:t>
            </a:r>
            <a:r>
              <a:rPr dirty="0" spc="20"/>
              <a:t>e</a:t>
            </a:r>
            <a:r>
              <a:rPr dirty="0" spc="35"/>
              <a:t>rm</a:t>
            </a:r>
            <a:r>
              <a:rPr dirty="0" spc="-15"/>
              <a:t>i</a:t>
            </a:r>
            <a:r>
              <a:rPr dirty="0" spc="20"/>
              <a:t>no</a:t>
            </a:r>
            <a:r>
              <a:rPr dirty="0" spc="-15"/>
              <a:t>l</a:t>
            </a:r>
            <a:r>
              <a:rPr dirty="0" spc="20"/>
              <a:t>og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35814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pc="-10"/>
              <a:t>Just </a:t>
            </a:r>
            <a:r>
              <a:rPr dirty="0"/>
              <a:t>a </a:t>
            </a:r>
            <a:r>
              <a:rPr dirty="0" spc="-10"/>
              <a:t>note that </a:t>
            </a:r>
            <a:r>
              <a:rPr dirty="0" spc="-20"/>
              <a:t>there’s </a:t>
            </a:r>
            <a:r>
              <a:rPr dirty="0" spc="-5"/>
              <a:t>the </a:t>
            </a:r>
            <a:r>
              <a:rPr dirty="0" spc="-20"/>
              <a:t>potential </a:t>
            </a:r>
            <a:r>
              <a:rPr dirty="0" spc="-5"/>
              <a:t>for </a:t>
            </a:r>
            <a:r>
              <a:rPr dirty="0" spc="-10"/>
              <a:t>some </a:t>
            </a:r>
            <a:r>
              <a:rPr dirty="0" spc="-20"/>
              <a:t>confusion</a:t>
            </a:r>
            <a:r>
              <a:rPr dirty="0" spc="565"/>
              <a:t> </a:t>
            </a:r>
            <a:r>
              <a:rPr dirty="0"/>
              <a:t>…</a:t>
            </a:r>
          </a:p>
          <a:p>
            <a:pPr lvl="1" marL="764540" indent="-292100">
              <a:lnSpc>
                <a:spcPct val="100000"/>
              </a:lnSpc>
              <a:spcBef>
                <a:spcPts val="320"/>
              </a:spcBef>
              <a:buChar char="–"/>
              <a:tabLst>
                <a:tab pos="764540" algn="l"/>
                <a:tab pos="765175" algn="l"/>
                <a:tab pos="1450340" algn="l"/>
                <a:tab pos="2644140" algn="l"/>
                <a:tab pos="3075940" algn="l"/>
              </a:tabLst>
            </a:pPr>
            <a:r>
              <a:rPr dirty="0" sz="2000" spc="-5">
                <a:latin typeface="Arial"/>
                <a:cs typeface="Arial"/>
              </a:rPr>
              <a:t>Old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:	“process”	</a:t>
            </a:r>
            <a:r>
              <a:rPr dirty="0" sz="2000" spc="15">
                <a:latin typeface="Arial"/>
                <a:cs typeface="Arial"/>
              </a:rPr>
              <a:t>==	</a:t>
            </a:r>
            <a:r>
              <a:rPr dirty="0" sz="2000">
                <a:latin typeface="Arial"/>
                <a:cs typeface="Arial"/>
              </a:rPr>
              <a:t>“address </a:t>
            </a:r>
            <a:r>
              <a:rPr dirty="0" sz="2000" spc="-10">
                <a:latin typeface="Arial"/>
                <a:cs typeface="Arial"/>
              </a:rPr>
              <a:t>space </a:t>
            </a:r>
            <a:r>
              <a:rPr dirty="0" sz="2000">
                <a:latin typeface="Arial"/>
                <a:cs typeface="Arial"/>
              </a:rPr>
              <a:t>+ </a:t>
            </a:r>
            <a:r>
              <a:rPr dirty="0" sz="2000" spc="20">
                <a:latin typeface="Arial"/>
                <a:cs typeface="Arial"/>
              </a:rPr>
              <a:t>OS </a:t>
            </a:r>
            <a:r>
              <a:rPr dirty="0" sz="2000">
                <a:latin typeface="Arial"/>
                <a:cs typeface="Arial"/>
              </a:rPr>
              <a:t>resources + </a:t>
            </a:r>
            <a:r>
              <a:rPr dirty="0" sz="2000" spc="-20">
                <a:latin typeface="Arial"/>
                <a:cs typeface="Arial"/>
              </a:rPr>
              <a:t>single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thread”</a:t>
            </a:r>
            <a:endParaRPr sz="2000">
              <a:latin typeface="Arial"/>
              <a:cs typeface="Arial"/>
            </a:endParaRPr>
          </a:p>
          <a:p>
            <a:pPr lvl="1" marL="764540" marR="792480" indent="-292100">
              <a:lnSpc>
                <a:spcPts val="2200"/>
              </a:lnSpc>
              <a:spcBef>
                <a:spcPts val="440"/>
              </a:spcBef>
              <a:buChar char="–"/>
              <a:tabLst>
                <a:tab pos="764540" algn="l"/>
                <a:tab pos="765175" algn="l"/>
                <a:tab pos="1488440" algn="l"/>
              </a:tabLst>
            </a:pPr>
            <a:r>
              <a:rPr dirty="0" sz="2000" spc="-30">
                <a:latin typeface="Arial"/>
                <a:cs typeface="Arial"/>
              </a:rPr>
              <a:t>New:	</a:t>
            </a:r>
            <a:r>
              <a:rPr dirty="0" sz="2000">
                <a:latin typeface="Arial"/>
                <a:cs typeface="Arial"/>
              </a:rPr>
              <a:t>“process” </a:t>
            </a:r>
            <a:r>
              <a:rPr dirty="0" sz="2000" spc="-15">
                <a:latin typeface="Arial"/>
                <a:cs typeface="Arial"/>
              </a:rPr>
              <a:t>typically </a:t>
            </a:r>
            <a:r>
              <a:rPr dirty="0" sz="2000" spc="10">
                <a:latin typeface="Arial"/>
                <a:cs typeface="Arial"/>
              </a:rPr>
              <a:t>refers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  resources + </a:t>
            </a:r>
            <a:r>
              <a:rPr dirty="0" sz="2000" spc="-20">
                <a:latin typeface="Arial"/>
                <a:cs typeface="Arial"/>
              </a:rPr>
              <a:t>all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threads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2" marL="1158240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1158240" algn="l"/>
                <a:tab pos="1158875" algn="l"/>
              </a:tabLst>
            </a:pPr>
            <a:r>
              <a:rPr dirty="0" sz="2000" spc="-5">
                <a:latin typeface="Arial"/>
                <a:cs typeface="Arial"/>
              </a:rPr>
              <a:t>When </a:t>
            </a:r>
            <a:r>
              <a:rPr dirty="0" sz="2000" spc="-25">
                <a:latin typeface="Arial"/>
                <a:cs typeface="Arial"/>
              </a:rPr>
              <a:t>we </a:t>
            </a:r>
            <a:r>
              <a:rPr dirty="0" sz="2000">
                <a:latin typeface="Arial"/>
                <a:cs typeface="Arial"/>
              </a:rPr>
              <a:t>mean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“address </a:t>
            </a:r>
            <a:r>
              <a:rPr dirty="0" sz="2000" spc="-10">
                <a:latin typeface="Arial"/>
                <a:cs typeface="Arial"/>
              </a:rPr>
              <a:t>space” </a:t>
            </a:r>
            <a:r>
              <a:rPr dirty="0" sz="2000" spc="-25">
                <a:latin typeface="Arial"/>
                <a:cs typeface="Arial"/>
              </a:rPr>
              <a:t>we </a:t>
            </a:r>
            <a:r>
              <a:rPr dirty="0" sz="2000" spc="-15">
                <a:latin typeface="Arial"/>
                <a:cs typeface="Arial"/>
              </a:rPr>
              <a:t>need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be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explicit</a:t>
            </a:r>
            <a:endParaRPr sz="2000">
              <a:latin typeface="Arial"/>
              <a:cs typeface="Arial"/>
            </a:endParaRPr>
          </a:p>
          <a:p>
            <a:pPr marL="764540" marR="946150">
              <a:lnSpc>
                <a:spcPts val="2100"/>
              </a:lnSpc>
              <a:spcBef>
                <a:spcPts val="620"/>
              </a:spcBef>
            </a:pPr>
            <a:r>
              <a:rPr dirty="0" sz="2000" spc="5"/>
              <a:t>“thread” </a:t>
            </a:r>
            <a:r>
              <a:rPr dirty="0" sz="2000" spc="10"/>
              <a:t>refers </a:t>
            </a:r>
            <a:r>
              <a:rPr dirty="0" sz="2000" spc="20"/>
              <a:t>to </a:t>
            </a:r>
            <a:r>
              <a:rPr dirty="0" sz="2000"/>
              <a:t>a </a:t>
            </a:r>
            <a:r>
              <a:rPr dirty="0" sz="2000" spc="-20"/>
              <a:t>single </a:t>
            </a:r>
            <a:r>
              <a:rPr dirty="0" sz="2000"/>
              <a:t>thread </a:t>
            </a:r>
            <a:r>
              <a:rPr dirty="0" sz="2000" spc="-10"/>
              <a:t>of </a:t>
            </a:r>
            <a:r>
              <a:rPr dirty="0" sz="2000"/>
              <a:t>control </a:t>
            </a:r>
            <a:r>
              <a:rPr dirty="0" sz="2000" spc="-20"/>
              <a:t>within </a:t>
            </a:r>
            <a:r>
              <a:rPr dirty="0" sz="2000"/>
              <a:t>a </a:t>
            </a:r>
            <a:r>
              <a:rPr dirty="0" sz="2000" spc="-5"/>
              <a:t>process</a:t>
            </a:r>
            <a:r>
              <a:rPr dirty="0" sz="2000" spc="-170"/>
              <a:t> </a:t>
            </a:r>
            <a:r>
              <a:rPr dirty="0" sz="2000"/>
              <a:t>/  </a:t>
            </a:r>
            <a:r>
              <a:rPr dirty="0" sz="2000" spc="-5"/>
              <a:t>address</a:t>
            </a:r>
            <a:r>
              <a:rPr dirty="0" sz="2000" spc="35"/>
              <a:t> </a:t>
            </a:r>
            <a:r>
              <a:rPr dirty="0" sz="2000" spc="-10"/>
              <a:t>space</a:t>
            </a:r>
            <a:endParaRPr sz="2000"/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endParaRPr sz="2500"/>
          </a:p>
          <a:p>
            <a:pPr marL="35814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/>
              <a:t>A </a:t>
            </a:r>
            <a:r>
              <a:rPr dirty="0" spc="-25"/>
              <a:t>bit </a:t>
            </a:r>
            <a:r>
              <a:rPr dirty="0" spc="-20"/>
              <a:t>like “kernel” </a:t>
            </a:r>
            <a:r>
              <a:rPr dirty="0" spc="-25"/>
              <a:t>and </a:t>
            </a:r>
            <a:r>
              <a:rPr dirty="0" spc="-20"/>
              <a:t>“operating </a:t>
            </a:r>
            <a:r>
              <a:rPr dirty="0" spc="-5"/>
              <a:t>system”</a:t>
            </a:r>
            <a:r>
              <a:rPr dirty="0" spc="445"/>
              <a:t> </a:t>
            </a:r>
            <a:r>
              <a:rPr dirty="0"/>
              <a:t>…</a:t>
            </a:r>
          </a:p>
          <a:p>
            <a:pPr lvl="1" marL="764540" indent="-292100">
              <a:lnSpc>
                <a:spcPct val="100000"/>
              </a:lnSpc>
              <a:spcBef>
                <a:spcPts val="320"/>
              </a:spcBef>
              <a:buChar char="–"/>
              <a:tabLst>
                <a:tab pos="764540" algn="l"/>
                <a:tab pos="765175" algn="l"/>
                <a:tab pos="1374140" algn="l"/>
                <a:tab pos="2377440" algn="l"/>
                <a:tab pos="2809240" algn="l"/>
              </a:tabLst>
            </a:pPr>
            <a:r>
              <a:rPr dirty="0" sz="2000" spc="-5">
                <a:latin typeface="Arial"/>
                <a:cs typeface="Arial"/>
              </a:rPr>
              <a:t>Old:	“kernel”	</a:t>
            </a:r>
            <a:r>
              <a:rPr dirty="0" sz="2000" spc="15">
                <a:latin typeface="Arial"/>
                <a:cs typeface="Arial"/>
              </a:rPr>
              <a:t>==	</a:t>
            </a:r>
            <a:r>
              <a:rPr dirty="0" sz="2000" spc="-5">
                <a:latin typeface="Arial"/>
                <a:cs typeface="Arial"/>
              </a:rPr>
              <a:t>“operating </a:t>
            </a:r>
            <a:r>
              <a:rPr dirty="0" sz="2000" spc="5">
                <a:latin typeface="Arial"/>
                <a:cs typeface="Arial"/>
              </a:rPr>
              <a:t>system”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runs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“kernel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mode”</a:t>
            </a:r>
            <a:endParaRPr sz="2000">
              <a:latin typeface="Arial"/>
              <a:cs typeface="Arial"/>
            </a:endParaRPr>
          </a:p>
          <a:p>
            <a:pPr lvl="1" marL="764540" marR="1103630" indent="-292100">
              <a:lnSpc>
                <a:spcPts val="2200"/>
              </a:lnSpc>
              <a:spcBef>
                <a:spcPts val="439"/>
              </a:spcBef>
              <a:buChar char="–"/>
              <a:tabLst>
                <a:tab pos="764540" algn="l"/>
                <a:tab pos="765175" algn="l"/>
                <a:tab pos="1488440" algn="l"/>
              </a:tabLst>
            </a:pPr>
            <a:r>
              <a:rPr dirty="0" sz="2000" spc="-30">
                <a:latin typeface="Arial"/>
                <a:cs typeface="Arial"/>
              </a:rPr>
              <a:t>New:	</a:t>
            </a:r>
            <a:r>
              <a:rPr dirty="0" sz="2000" spc="-5">
                <a:latin typeface="Arial"/>
                <a:cs typeface="Arial"/>
              </a:rPr>
              <a:t>“kernel” </a:t>
            </a:r>
            <a:r>
              <a:rPr dirty="0" sz="2000" spc="-15">
                <a:latin typeface="Arial"/>
                <a:cs typeface="Arial"/>
              </a:rPr>
              <a:t>typically </a:t>
            </a:r>
            <a:r>
              <a:rPr dirty="0" sz="2000" spc="10">
                <a:latin typeface="Arial"/>
                <a:cs typeface="Arial"/>
              </a:rPr>
              <a:t>refers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microkernel; lots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the  </a:t>
            </a:r>
            <a:r>
              <a:rPr dirty="0" sz="2000" spc="-10">
                <a:latin typeface="Arial"/>
                <a:cs typeface="Arial"/>
              </a:rPr>
              <a:t>operating </a:t>
            </a:r>
            <a:r>
              <a:rPr dirty="0" sz="2000">
                <a:latin typeface="Arial"/>
                <a:cs typeface="Arial"/>
              </a:rPr>
              <a:t>system runs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 spc="-10">
                <a:latin typeface="Arial"/>
                <a:cs typeface="Arial"/>
              </a:rPr>
              <a:t>user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375" y="430364"/>
            <a:ext cx="55225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Where </a:t>
            </a:r>
            <a:r>
              <a:rPr dirty="0" spc="10"/>
              <a:t>do </a:t>
            </a:r>
            <a:r>
              <a:rPr dirty="0" spc="15"/>
              <a:t>threads </a:t>
            </a:r>
            <a:r>
              <a:rPr dirty="0" spc="10"/>
              <a:t>come</a:t>
            </a:r>
            <a:r>
              <a:rPr dirty="0" spc="-365"/>
              <a:t> </a:t>
            </a:r>
            <a:r>
              <a:rPr dirty="0" spc="15"/>
              <a:t>from?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10055"/>
            <a:ext cx="8041005" cy="41275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203835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  <a:tab pos="2667000" algn="l"/>
              </a:tabLst>
            </a:pPr>
            <a:r>
              <a:rPr dirty="0" sz="2400" spc="-20">
                <a:latin typeface="Arial"/>
                <a:cs typeface="Arial"/>
              </a:rPr>
              <a:t>Natural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answer:	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15">
                <a:latin typeface="Arial"/>
                <a:cs typeface="Arial"/>
              </a:rPr>
              <a:t>OS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25">
                <a:latin typeface="Arial"/>
                <a:cs typeface="Arial"/>
              </a:rPr>
              <a:t>responsible </a:t>
            </a:r>
            <a:r>
              <a:rPr dirty="0" sz="2400" spc="-5">
                <a:latin typeface="Arial"/>
                <a:cs typeface="Arial"/>
              </a:rPr>
              <a:t>for  </a:t>
            </a:r>
            <a:r>
              <a:rPr dirty="0" sz="2400" spc="-20">
                <a:latin typeface="Arial"/>
                <a:cs typeface="Arial"/>
              </a:rPr>
              <a:t>creating/managing</a:t>
            </a:r>
            <a:r>
              <a:rPr dirty="0" sz="2400" spc="2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5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example,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 spc="-15">
                <a:latin typeface="Arial"/>
                <a:cs typeface="Arial"/>
              </a:rPr>
              <a:t>call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create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new </a:t>
            </a:r>
            <a:r>
              <a:rPr dirty="0" sz="2000">
                <a:latin typeface="Arial"/>
                <a:cs typeface="Arial"/>
              </a:rPr>
              <a:t>thread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would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allocate </a:t>
            </a:r>
            <a:r>
              <a:rPr dirty="0" sz="2000" spc="-10">
                <a:latin typeface="Arial"/>
                <a:cs typeface="Arial"/>
              </a:rPr>
              <a:t>an execution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20">
                <a:latin typeface="Arial"/>
                <a:cs typeface="Arial"/>
              </a:rPr>
              <a:t>within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process address</a:t>
            </a:r>
            <a:r>
              <a:rPr dirty="0" sz="2000" spc="2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create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 spc="-25">
                <a:latin typeface="Arial"/>
                <a:cs typeface="Arial"/>
              </a:rPr>
              <a:t>initialize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Thread </a:t>
            </a:r>
            <a:r>
              <a:rPr dirty="0" sz="2000" spc="-5">
                <a:latin typeface="Arial"/>
                <a:cs typeface="Arial"/>
              </a:rPr>
              <a:t>Control</a:t>
            </a:r>
            <a:r>
              <a:rPr dirty="0" sz="2000" spc="-3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20">
                <a:latin typeface="Arial"/>
                <a:cs typeface="Arial"/>
              </a:rPr>
              <a:t>pointer,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15">
                <a:latin typeface="Arial"/>
                <a:cs typeface="Arial"/>
              </a:rPr>
              <a:t>counter, </a:t>
            </a:r>
            <a:r>
              <a:rPr dirty="0" sz="2000" spc="-5">
                <a:latin typeface="Arial"/>
                <a:cs typeface="Arial"/>
              </a:rPr>
              <a:t>register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algn="r" lvl="2" marL="227965" marR="3917950" indent="-227965">
              <a:lnSpc>
                <a:spcPct val="100000"/>
              </a:lnSpc>
              <a:spcBef>
                <a:spcPts val="500"/>
              </a:spcBef>
              <a:buChar char="•"/>
              <a:tabLst>
                <a:tab pos="2279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stick </a:t>
            </a:r>
            <a:r>
              <a:rPr dirty="0" sz="2000" spc="-25">
                <a:latin typeface="Arial"/>
                <a:cs typeface="Arial"/>
              </a:rPr>
              <a:t>it </a:t>
            </a:r>
            <a:r>
              <a:rPr dirty="0" sz="2000" spc="-10">
                <a:latin typeface="Arial"/>
                <a:cs typeface="Arial"/>
              </a:rPr>
              <a:t>on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ready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algn="r" marL="342265" marR="3854450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400" spc="15">
                <a:latin typeface="Arial"/>
                <a:cs typeface="Arial"/>
              </a:rPr>
              <a:t>We </a:t>
            </a:r>
            <a:r>
              <a:rPr dirty="0" sz="2400" spc="-20">
                <a:latin typeface="Arial"/>
                <a:cs typeface="Arial"/>
              </a:rPr>
              <a:t>call </a:t>
            </a:r>
            <a:r>
              <a:rPr dirty="0" sz="2400" spc="-10">
                <a:latin typeface="Arial"/>
                <a:cs typeface="Arial"/>
              </a:rPr>
              <a:t>these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kernel</a:t>
            </a:r>
            <a:r>
              <a:rPr dirty="0" sz="24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There </a:t>
            </a:r>
            <a:r>
              <a:rPr dirty="0" sz="2000" spc="-2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5">
                <a:latin typeface="Arial"/>
                <a:cs typeface="Arial"/>
              </a:rPr>
              <a:t>“thread </a:t>
            </a:r>
            <a:r>
              <a:rPr dirty="0" sz="2000">
                <a:latin typeface="Arial"/>
                <a:cs typeface="Arial"/>
              </a:rPr>
              <a:t>name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space”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Thread </a:t>
            </a:r>
            <a:r>
              <a:rPr dirty="0" sz="2000" spc="-30">
                <a:latin typeface="Arial"/>
                <a:cs typeface="Arial"/>
              </a:rPr>
              <a:t>id’s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(TID’s)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TID’s </a:t>
            </a:r>
            <a:r>
              <a:rPr dirty="0" sz="2000" spc="5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integers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014" y="471322"/>
            <a:ext cx="26797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Kernel</a:t>
            </a:r>
            <a:r>
              <a:rPr dirty="0" spc="-175"/>
              <a:t> </a:t>
            </a:r>
            <a:r>
              <a:rPr dirty="0" spc="15"/>
              <a:t>threads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800" y="2387600"/>
            <a:ext cx="660400" cy="660400"/>
            <a:chOff x="431800" y="2387600"/>
            <a:chExt cx="660400" cy="660400"/>
          </a:xfrm>
        </p:grpSpPr>
        <p:sp>
          <p:nvSpPr>
            <p:cNvPr id="4" name="object 4"/>
            <p:cNvSpPr/>
            <p:nvPr/>
          </p:nvSpPr>
          <p:spPr>
            <a:xfrm>
              <a:off x="444500" y="2400300"/>
              <a:ext cx="6477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8775" y="304927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8625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5750" y="1981200"/>
            <a:ext cx="2895600" cy="2520950"/>
            <a:chOff x="2825750" y="1981200"/>
            <a:chExt cx="2895600" cy="2520950"/>
          </a:xfrm>
        </p:grpSpPr>
        <p:sp>
          <p:nvSpPr>
            <p:cNvPr id="11" name="object 11"/>
            <p:cNvSpPr/>
            <p:nvPr/>
          </p:nvSpPr>
          <p:spPr>
            <a:xfrm>
              <a:off x="3213100" y="1993900"/>
              <a:ext cx="723900" cy="1257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685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85800" y="1219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34307" y="21336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19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375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25750" y="396875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9900" y="2755900"/>
              <a:ext cx="495300" cy="495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9507" y="2781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27500" y="1993900"/>
              <a:ext cx="952500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23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04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353050" y="2623820"/>
            <a:ext cx="10547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 i="1">
                <a:latin typeface="Arial"/>
                <a:cs typeface="Arial"/>
              </a:rPr>
              <a:t>Mach,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70" i="1">
                <a:latin typeface="Arial"/>
                <a:cs typeface="Arial"/>
              </a:rPr>
              <a:t>NT,  </a:t>
            </a:r>
            <a:r>
              <a:rPr dirty="0" sz="1800" spc="-5" i="1">
                <a:latin typeface="Arial"/>
                <a:cs typeface="Arial"/>
              </a:rPr>
              <a:t>Chorus,  Linux,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5750" y="3968750"/>
            <a:ext cx="28956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970"/>
              </a:spcBef>
            </a:pPr>
            <a:r>
              <a:rPr dirty="0" sz="1800" spc="-5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25750" y="2330742"/>
            <a:ext cx="2895600" cy="2476500"/>
            <a:chOff x="2825750" y="2330742"/>
            <a:chExt cx="2895600" cy="2476500"/>
          </a:xfrm>
        </p:grpSpPr>
        <p:sp>
          <p:nvSpPr>
            <p:cNvPr id="30" name="object 30"/>
            <p:cNvSpPr/>
            <p:nvPr/>
          </p:nvSpPr>
          <p:spPr>
            <a:xfrm>
              <a:off x="3054349" y="2978149"/>
              <a:ext cx="304800" cy="1219200"/>
            </a:xfrm>
            <a:custGeom>
              <a:avLst/>
              <a:gdLst/>
              <a:ahLst/>
              <a:cxnLst/>
              <a:rect l="l" t="t" r="r" b="b"/>
              <a:pathLst>
                <a:path w="304800" h="1219200">
                  <a:moveTo>
                    <a:pt x="304800" y="0"/>
                  </a:moveTo>
                  <a:lnTo>
                    <a:pt x="0" y="1219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21499" y="2940499"/>
              <a:ext cx="75301" cy="753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16699" y="4159699"/>
              <a:ext cx="75301" cy="753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5349" y="2978149"/>
              <a:ext cx="304800" cy="1219200"/>
            </a:xfrm>
            <a:custGeom>
              <a:avLst/>
              <a:gdLst/>
              <a:ahLst/>
              <a:cxnLst/>
              <a:rect l="l" t="t" r="r" b="b"/>
              <a:pathLst>
                <a:path w="304800" h="1219200">
                  <a:moveTo>
                    <a:pt x="304800" y="0"/>
                  </a:moveTo>
                  <a:lnTo>
                    <a:pt x="0" y="1219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02499" y="2940499"/>
              <a:ext cx="75301" cy="753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97699" y="4159699"/>
              <a:ext cx="75301" cy="753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73549" y="3054349"/>
              <a:ext cx="228600" cy="990600"/>
            </a:xfrm>
            <a:custGeom>
              <a:avLst/>
              <a:gdLst/>
              <a:ahLst/>
              <a:cxnLst/>
              <a:rect l="l" t="t" r="r" b="b"/>
              <a:pathLst>
                <a:path w="228600" h="990600">
                  <a:moveTo>
                    <a:pt x="228600" y="0"/>
                  </a:moveTo>
                  <a:lnTo>
                    <a:pt x="0" y="990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64607" y="3016807"/>
              <a:ext cx="75084" cy="750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36007" y="4007407"/>
              <a:ext cx="75084" cy="750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06749" y="2444749"/>
              <a:ext cx="304800" cy="1905000"/>
            </a:xfrm>
            <a:custGeom>
              <a:avLst/>
              <a:gdLst/>
              <a:ahLst/>
              <a:cxnLst/>
              <a:rect l="l" t="t" r="r" b="b"/>
              <a:pathLst>
                <a:path w="304800" h="1905000">
                  <a:moveTo>
                    <a:pt x="304800" y="0"/>
                  </a:moveTo>
                  <a:lnTo>
                    <a:pt x="0" y="19050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73932" y="2407132"/>
              <a:ext cx="75234" cy="75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169132" y="4312132"/>
              <a:ext cx="75234" cy="75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816349" y="2444749"/>
              <a:ext cx="609600" cy="1676400"/>
            </a:xfrm>
            <a:custGeom>
              <a:avLst/>
              <a:gdLst/>
              <a:ahLst/>
              <a:cxnLst/>
              <a:rect l="l" t="t" r="r" b="b"/>
              <a:pathLst>
                <a:path w="609600" h="1676400">
                  <a:moveTo>
                    <a:pt x="609600" y="0"/>
                  </a:moveTo>
                  <a:lnTo>
                    <a:pt x="0" y="1676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87890" y="2406690"/>
              <a:ext cx="76119" cy="76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778290" y="4083090"/>
              <a:ext cx="76119" cy="76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06950" y="2368549"/>
              <a:ext cx="228600" cy="1828800"/>
            </a:xfrm>
            <a:custGeom>
              <a:avLst/>
              <a:gdLst/>
              <a:ahLst/>
              <a:cxnLst/>
              <a:rect l="l" t="t" r="r" b="b"/>
              <a:pathLst>
                <a:path w="228600" h="1828800">
                  <a:moveTo>
                    <a:pt x="0" y="0"/>
                  </a:moveTo>
                  <a:lnTo>
                    <a:pt x="228600" y="18288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69142" y="2330742"/>
              <a:ext cx="75615" cy="756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997742" y="4159542"/>
              <a:ext cx="75615" cy="756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25750" y="4502150"/>
              <a:ext cx="2895600" cy="304800"/>
            </a:xfrm>
            <a:custGeom>
              <a:avLst/>
              <a:gdLst/>
              <a:ahLst/>
              <a:cxnLst/>
              <a:rect l="l" t="t" r="r" b="b"/>
              <a:pathLst>
                <a:path w="2895600" h="304800">
                  <a:moveTo>
                    <a:pt x="2895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895600" y="304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346600" y="4909820"/>
            <a:ext cx="15919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8600" marR="5080" indent="-215900">
              <a:lnSpc>
                <a:spcPts val="1400"/>
              </a:lnSpc>
              <a:spcBef>
                <a:spcPts val="180"/>
              </a:spcBef>
            </a:pPr>
            <a:r>
              <a:rPr dirty="0" sz="1200" spc="5">
                <a:latin typeface="Arial"/>
                <a:cs typeface="Arial"/>
              </a:rPr>
              <a:t>(thread create,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5750" y="4502150"/>
            <a:ext cx="2895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25950" y="4349750"/>
            <a:ext cx="615950" cy="615950"/>
            <a:chOff x="4425950" y="4349750"/>
            <a:chExt cx="615950" cy="615950"/>
          </a:xfrm>
        </p:grpSpPr>
        <p:sp>
          <p:nvSpPr>
            <p:cNvPr id="52" name="object 52"/>
            <p:cNvSpPr/>
            <p:nvPr/>
          </p:nvSpPr>
          <p:spPr>
            <a:xfrm>
              <a:off x="4443910" y="43677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20">
                  <a:moveTo>
                    <a:pt x="0" y="0"/>
                  </a:moveTo>
                  <a:lnTo>
                    <a:pt x="591639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25950" y="43497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800" y="430364"/>
            <a:ext cx="26797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Kernel</a:t>
            </a:r>
            <a:r>
              <a:rPr dirty="0" spc="-175"/>
              <a:t> </a:t>
            </a:r>
            <a:r>
              <a:rPr dirty="0" spc="1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46421"/>
            <a:ext cx="8383905" cy="45827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Arial"/>
                <a:cs typeface="Arial"/>
              </a:rPr>
              <a:t>OS </a:t>
            </a:r>
            <a:r>
              <a:rPr dirty="0" sz="2200" spc="-20">
                <a:latin typeface="Arial"/>
                <a:cs typeface="Arial"/>
              </a:rPr>
              <a:t>now </a:t>
            </a:r>
            <a:r>
              <a:rPr dirty="0" sz="2200" spc="-25">
                <a:latin typeface="Arial"/>
                <a:cs typeface="Arial"/>
              </a:rPr>
              <a:t>manages threads </a:t>
            </a:r>
            <a:r>
              <a:rPr dirty="0" sz="2200" spc="-20" i="1">
                <a:latin typeface="Arial"/>
                <a:cs typeface="Arial"/>
              </a:rPr>
              <a:t>and </a:t>
            </a:r>
            <a:r>
              <a:rPr dirty="0" sz="2200" spc="-15">
                <a:latin typeface="Arial"/>
                <a:cs typeface="Arial"/>
              </a:rPr>
              <a:t>processes </a:t>
            </a:r>
            <a:r>
              <a:rPr dirty="0" sz="2200">
                <a:latin typeface="Arial"/>
                <a:cs typeface="Arial"/>
              </a:rPr>
              <a:t>/ </a:t>
            </a:r>
            <a:r>
              <a:rPr dirty="0" sz="2200" spc="-20">
                <a:latin typeface="Arial"/>
                <a:cs typeface="Arial"/>
              </a:rPr>
              <a:t>address</a:t>
            </a:r>
            <a:r>
              <a:rPr dirty="0" sz="2200" spc="-36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spaces</a:t>
            </a:r>
            <a:endParaRPr sz="22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6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5">
                <a:latin typeface="Arial"/>
                <a:cs typeface="Arial"/>
              </a:rPr>
              <a:t>all thread </a:t>
            </a:r>
            <a:r>
              <a:rPr dirty="0" sz="1900" spc="15">
                <a:latin typeface="Arial"/>
                <a:cs typeface="Arial"/>
              </a:rPr>
              <a:t>operations </a:t>
            </a:r>
            <a:r>
              <a:rPr dirty="0" sz="1900">
                <a:latin typeface="Arial"/>
                <a:cs typeface="Arial"/>
              </a:rPr>
              <a:t>are </a:t>
            </a:r>
            <a:r>
              <a:rPr dirty="0" sz="1900" spc="10">
                <a:latin typeface="Arial"/>
                <a:cs typeface="Arial"/>
              </a:rPr>
              <a:t>implemented </a:t>
            </a:r>
            <a:r>
              <a:rPr dirty="0" sz="1900" spc="-15">
                <a:latin typeface="Arial"/>
                <a:cs typeface="Arial"/>
              </a:rPr>
              <a:t>in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390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kernel</a:t>
            </a:r>
            <a:endParaRPr sz="19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10">
                <a:latin typeface="Arial"/>
                <a:cs typeface="Arial"/>
              </a:rPr>
              <a:t>OS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schedules</a:t>
            </a:r>
            <a:r>
              <a:rPr dirty="0" sz="1900" spc="-180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all</a:t>
            </a:r>
            <a:r>
              <a:rPr dirty="0" sz="1900" spc="-155">
                <a:latin typeface="Arial"/>
                <a:cs typeface="Arial"/>
              </a:rPr>
              <a:t> </a:t>
            </a:r>
            <a:r>
              <a:rPr dirty="0" sz="1900" spc="20">
                <a:latin typeface="Arial"/>
                <a:cs typeface="Arial"/>
              </a:rPr>
              <a:t>of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threads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in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system</a:t>
            </a:r>
            <a:endParaRPr sz="1900">
              <a:latin typeface="Arial"/>
              <a:cs typeface="Arial"/>
            </a:endParaRPr>
          </a:p>
          <a:p>
            <a:pPr lvl="2" marL="1155700" marR="5080" indent="-229235">
              <a:lnSpc>
                <a:spcPts val="2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 spc="-15">
                <a:latin typeface="Arial"/>
                <a:cs typeface="Arial"/>
              </a:rPr>
              <a:t>if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one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thread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in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process</a:t>
            </a:r>
            <a:r>
              <a:rPr dirty="0" sz="1900" spc="-180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blocks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(e.g.,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20">
                <a:latin typeface="Arial"/>
                <a:cs typeface="Arial"/>
              </a:rPr>
              <a:t>on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I/O),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OS</a:t>
            </a:r>
            <a:r>
              <a:rPr dirty="0" sz="1900" spc="-95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knows</a:t>
            </a:r>
            <a:r>
              <a:rPr dirty="0" sz="1900" spc="-180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about  </a:t>
            </a:r>
            <a:r>
              <a:rPr dirty="0" sz="1900" spc="-20">
                <a:latin typeface="Arial"/>
                <a:cs typeface="Arial"/>
              </a:rPr>
              <a:t>it, </a:t>
            </a:r>
            <a:r>
              <a:rPr dirty="0" sz="1900" spc="25">
                <a:latin typeface="Arial"/>
                <a:cs typeface="Arial"/>
              </a:rPr>
              <a:t>and </a:t>
            </a:r>
            <a:r>
              <a:rPr dirty="0" sz="1900" spc="30">
                <a:latin typeface="Arial"/>
                <a:cs typeface="Arial"/>
              </a:rPr>
              <a:t>can </a:t>
            </a:r>
            <a:r>
              <a:rPr dirty="0" sz="1900">
                <a:latin typeface="Arial"/>
                <a:cs typeface="Arial"/>
              </a:rPr>
              <a:t>run </a:t>
            </a:r>
            <a:r>
              <a:rPr dirty="0" sz="1900" spc="15">
                <a:latin typeface="Arial"/>
                <a:cs typeface="Arial"/>
              </a:rPr>
              <a:t>other </a:t>
            </a:r>
            <a:r>
              <a:rPr dirty="0" sz="1900" spc="10">
                <a:latin typeface="Arial"/>
                <a:cs typeface="Arial"/>
              </a:rPr>
              <a:t>threads</a:t>
            </a:r>
            <a:r>
              <a:rPr dirty="0" sz="1900" spc="-39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from </a:t>
            </a:r>
            <a:r>
              <a:rPr dirty="0" sz="1900" spc="10">
                <a:latin typeface="Arial"/>
                <a:cs typeface="Arial"/>
              </a:rPr>
              <a:t>that </a:t>
            </a:r>
            <a:r>
              <a:rPr dirty="0" sz="1900" spc="25">
                <a:latin typeface="Arial"/>
                <a:cs typeface="Arial"/>
              </a:rPr>
              <a:t>process</a:t>
            </a:r>
            <a:endParaRPr sz="19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 spc="20">
                <a:latin typeface="Arial"/>
                <a:cs typeface="Arial"/>
              </a:rPr>
              <a:t>possible</a:t>
            </a:r>
            <a:r>
              <a:rPr dirty="0" sz="1900" spc="-19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to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overlap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I/O</a:t>
            </a:r>
            <a:r>
              <a:rPr dirty="0" sz="1900" spc="95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and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computation</a:t>
            </a:r>
            <a:r>
              <a:rPr dirty="0" sz="1900" spc="-180">
                <a:latin typeface="Arial"/>
                <a:cs typeface="Arial"/>
              </a:rPr>
              <a:t> </a:t>
            </a:r>
            <a:r>
              <a:rPr dirty="0" sz="1900" spc="10">
                <a:solidFill>
                  <a:srgbClr val="FF0000"/>
                </a:solidFill>
                <a:latin typeface="Arial"/>
                <a:cs typeface="Arial"/>
              </a:rPr>
              <a:t>inside</a:t>
            </a:r>
            <a:r>
              <a:rPr dirty="0" sz="19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process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Arial"/>
                <a:cs typeface="Arial"/>
              </a:rPr>
              <a:t>Kernel </a:t>
            </a:r>
            <a:r>
              <a:rPr dirty="0" sz="2200" spc="-25">
                <a:latin typeface="Arial"/>
                <a:cs typeface="Arial"/>
              </a:rPr>
              <a:t>threads </a:t>
            </a:r>
            <a:r>
              <a:rPr dirty="0" sz="2200" spc="-20">
                <a:latin typeface="Arial"/>
                <a:cs typeface="Arial"/>
              </a:rPr>
              <a:t>are cheaper than</a:t>
            </a:r>
            <a:r>
              <a:rPr dirty="0" sz="2200" spc="54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16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15">
                <a:latin typeface="Arial"/>
                <a:cs typeface="Arial"/>
              </a:rPr>
              <a:t>less </a:t>
            </a:r>
            <a:r>
              <a:rPr dirty="0" sz="1900" spc="5">
                <a:latin typeface="Arial"/>
                <a:cs typeface="Arial"/>
              </a:rPr>
              <a:t>state </a:t>
            </a:r>
            <a:r>
              <a:rPr dirty="0" sz="1900" spc="-15">
                <a:latin typeface="Arial"/>
                <a:cs typeface="Arial"/>
              </a:rPr>
              <a:t>to </a:t>
            </a:r>
            <a:r>
              <a:rPr dirty="0" sz="1900" spc="10">
                <a:latin typeface="Arial"/>
                <a:cs typeface="Arial"/>
              </a:rPr>
              <a:t>allocate </a:t>
            </a:r>
            <a:r>
              <a:rPr dirty="0" sz="1900" spc="25">
                <a:latin typeface="Arial"/>
                <a:cs typeface="Arial"/>
              </a:rPr>
              <a:t>and</a:t>
            </a:r>
            <a:r>
              <a:rPr dirty="0" sz="1900" spc="-25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initialize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But, </a:t>
            </a:r>
            <a:r>
              <a:rPr dirty="0" sz="2200" spc="-15">
                <a:latin typeface="Arial"/>
                <a:cs typeface="Arial"/>
              </a:rPr>
              <a:t>they’re </a:t>
            </a:r>
            <a:r>
              <a:rPr dirty="0" sz="2200">
                <a:latin typeface="Arial"/>
                <a:cs typeface="Arial"/>
              </a:rPr>
              <a:t>still </a:t>
            </a:r>
            <a:r>
              <a:rPr dirty="0" sz="2200" spc="-20">
                <a:latin typeface="Arial"/>
                <a:cs typeface="Arial"/>
              </a:rPr>
              <a:t>pretty </a:t>
            </a:r>
            <a:r>
              <a:rPr dirty="0" sz="2200" spc="-10">
                <a:latin typeface="Arial"/>
                <a:cs typeface="Arial"/>
              </a:rPr>
              <a:t>expensive </a:t>
            </a:r>
            <a:r>
              <a:rPr dirty="0" sz="2200" spc="-15">
                <a:latin typeface="Arial"/>
                <a:cs typeface="Arial"/>
              </a:rPr>
              <a:t>for </a:t>
            </a:r>
            <a:r>
              <a:rPr dirty="0" sz="2200" spc="-20">
                <a:latin typeface="Arial"/>
                <a:cs typeface="Arial"/>
              </a:rPr>
              <a:t>fine-grained</a:t>
            </a:r>
            <a:r>
              <a:rPr dirty="0" sz="2200" spc="56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6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5">
                <a:latin typeface="Arial"/>
                <a:cs typeface="Arial"/>
              </a:rPr>
              <a:t>orders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20">
                <a:latin typeface="Arial"/>
                <a:cs typeface="Arial"/>
              </a:rPr>
              <a:t>of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magnitude</a:t>
            </a:r>
            <a:r>
              <a:rPr dirty="0" sz="1900" spc="-18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more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expensive</a:t>
            </a:r>
            <a:r>
              <a:rPr dirty="0" sz="1900" spc="-185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than</a:t>
            </a:r>
            <a:r>
              <a:rPr dirty="0" sz="1900" spc="-18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procedure</a:t>
            </a:r>
            <a:r>
              <a:rPr dirty="0" sz="1900" spc="-185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call</a:t>
            </a:r>
            <a:endParaRPr sz="19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5">
                <a:latin typeface="Arial"/>
                <a:cs typeface="Arial"/>
              </a:rPr>
              <a:t>thread </a:t>
            </a:r>
            <a:r>
              <a:rPr dirty="0" sz="1900" spc="15">
                <a:latin typeface="Arial"/>
                <a:cs typeface="Arial"/>
              </a:rPr>
              <a:t>operations </a:t>
            </a:r>
            <a:r>
              <a:rPr dirty="0" sz="1900">
                <a:latin typeface="Arial"/>
                <a:cs typeface="Arial"/>
              </a:rPr>
              <a:t>are </a:t>
            </a:r>
            <a:r>
              <a:rPr dirty="0" sz="1900" spc="5">
                <a:latin typeface="Arial"/>
                <a:cs typeface="Arial"/>
              </a:rPr>
              <a:t>all </a:t>
            </a:r>
            <a:r>
              <a:rPr dirty="0" sz="1900" spc="20" b="1">
                <a:latin typeface="Arial"/>
                <a:cs typeface="Arial"/>
              </a:rPr>
              <a:t>system</a:t>
            </a:r>
            <a:r>
              <a:rPr dirty="0" sz="1900" spc="-3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calls</a:t>
            </a:r>
            <a:endParaRPr sz="19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 spc="25">
                <a:latin typeface="Arial"/>
                <a:cs typeface="Arial"/>
              </a:rPr>
              <a:t>context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 spc="20">
                <a:latin typeface="Arial"/>
                <a:cs typeface="Arial"/>
              </a:rPr>
              <a:t>switch</a:t>
            </a:r>
            <a:endParaRPr sz="19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900" spc="20">
                <a:latin typeface="Arial"/>
                <a:cs typeface="Arial"/>
              </a:rPr>
              <a:t>argument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 spc="35">
                <a:latin typeface="Arial"/>
                <a:cs typeface="Arial"/>
              </a:rPr>
              <a:t>checks</a:t>
            </a:r>
            <a:endParaRPr sz="19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900" spc="25">
                <a:latin typeface="Arial"/>
                <a:cs typeface="Arial"/>
              </a:rPr>
              <a:t>must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maintain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20">
                <a:latin typeface="Arial"/>
                <a:cs typeface="Arial"/>
              </a:rPr>
              <a:t>kernel</a:t>
            </a:r>
            <a:r>
              <a:rPr dirty="0" sz="1900" spc="-15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state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each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5">
                <a:latin typeface="Arial"/>
                <a:cs typeface="Arial"/>
              </a:rPr>
              <a:t>thread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4175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700" y="430364"/>
            <a:ext cx="17291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4788535" cy="40544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Arial"/>
                <a:cs typeface="Arial"/>
              </a:rPr>
              <a:t>Process </a:t>
            </a:r>
            <a:r>
              <a:rPr dirty="0" sz="2400">
                <a:latin typeface="Arial"/>
                <a:cs typeface="Arial"/>
              </a:rPr>
              <a:t>vs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algn="r" lvl="1" marL="291465" marR="2710180" indent="-291465">
              <a:lnSpc>
                <a:spcPct val="100000"/>
              </a:lnSpc>
              <a:spcBef>
                <a:spcPts val="515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10">
                <a:latin typeface="Arial"/>
                <a:cs typeface="Arial"/>
              </a:rPr>
              <a:t>how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algn="r" marL="342265" marR="2722880" indent="-342265">
              <a:lnSpc>
                <a:spcPct val="100000"/>
              </a:lnSpc>
              <a:spcBef>
                <a:spcPts val="605"/>
              </a:spcBef>
              <a:buChar char="•"/>
              <a:tabLst>
                <a:tab pos="342265" algn="l"/>
                <a:tab pos="355600" algn="l"/>
              </a:tabLst>
            </a:pPr>
            <a:r>
              <a:rPr dirty="0" sz="2400" spc="-35">
                <a:latin typeface="Arial"/>
                <a:cs typeface="Arial"/>
              </a:rPr>
              <a:t>Con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3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rr</a:t>
            </a:r>
            <a:r>
              <a:rPr dirty="0" sz="2400" spc="-35">
                <a:latin typeface="Arial"/>
                <a:cs typeface="Arial"/>
              </a:rPr>
              <a:t>en</a:t>
            </a:r>
            <a:r>
              <a:rPr dirty="0" sz="2400">
                <a:latin typeface="Arial"/>
                <a:cs typeface="Arial"/>
              </a:rPr>
              <a:t>cy</a:t>
            </a:r>
            <a:endParaRPr sz="2400">
              <a:latin typeface="Arial"/>
              <a:cs typeface="Arial"/>
            </a:endParaRPr>
          </a:p>
          <a:p>
            <a:pPr algn="r" lvl="1" marL="291465" marR="2646680" indent="-291465">
              <a:lnSpc>
                <a:spcPct val="100000"/>
              </a:lnSpc>
              <a:spcBef>
                <a:spcPts val="415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20">
                <a:latin typeface="Arial"/>
                <a:cs typeface="Arial"/>
              </a:rPr>
              <a:t>why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Arial"/>
                <a:cs typeface="Arial"/>
              </a:rPr>
              <a:t>Design </a:t>
            </a:r>
            <a:r>
              <a:rPr dirty="0" sz="2400" spc="-15">
                <a:latin typeface="Arial"/>
                <a:cs typeface="Arial"/>
              </a:rPr>
              <a:t>space </a:t>
            </a:r>
            <a:r>
              <a:rPr dirty="0" sz="2400" spc="-20">
                <a:latin typeface="Arial"/>
                <a:cs typeface="Arial"/>
              </a:rPr>
              <a:t>of</a:t>
            </a:r>
            <a:r>
              <a:rPr dirty="0" sz="2400" spc="254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process/threads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5">
                <a:latin typeface="Arial"/>
                <a:cs typeface="Arial"/>
              </a:rPr>
              <a:t>simple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taxonomy</a:t>
            </a:r>
            <a:endParaRPr sz="2000">
              <a:latin typeface="Arial"/>
              <a:cs typeface="Arial"/>
            </a:endParaRPr>
          </a:p>
          <a:p>
            <a:pPr algn="r" marL="342265" marR="2456180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422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Kernel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algn="r" lvl="1" marL="291465" marR="2499995" indent="-291465">
              <a:lnSpc>
                <a:spcPct val="100000"/>
              </a:lnSpc>
              <a:spcBef>
                <a:spcPts val="520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10">
                <a:latin typeface="Arial"/>
                <a:cs typeface="Arial"/>
              </a:rPr>
              <a:t>more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efficient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User-level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even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faster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600" y="430364"/>
            <a:ext cx="35788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Cheaper</a:t>
            </a:r>
            <a:r>
              <a:rPr dirty="0" spc="-190"/>
              <a:t> </a:t>
            </a:r>
            <a:r>
              <a:rPr dirty="0" spc="5"/>
              <a:t>alternative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1315"/>
            <a:ext cx="8408035" cy="43840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There </a:t>
            </a:r>
            <a:r>
              <a:rPr dirty="0" sz="2400" spc="-20">
                <a:latin typeface="Arial"/>
                <a:cs typeface="Arial"/>
              </a:rPr>
              <a:t>is an </a:t>
            </a:r>
            <a:r>
              <a:rPr dirty="0" sz="2400" spc="-15">
                <a:latin typeface="Arial"/>
                <a:cs typeface="Arial"/>
              </a:rPr>
              <a:t>alternative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kernel</a:t>
            </a:r>
            <a:r>
              <a:rPr dirty="0" sz="2400" spc="3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355600" marR="216535" indent="-342900">
              <a:lnSpc>
                <a:spcPct val="100699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Threads </a:t>
            </a:r>
            <a:r>
              <a:rPr dirty="0" sz="2400" spc="-15">
                <a:latin typeface="Arial"/>
                <a:cs typeface="Arial"/>
              </a:rPr>
              <a:t>can </a:t>
            </a:r>
            <a:r>
              <a:rPr dirty="0" sz="2400" spc="-20">
                <a:latin typeface="Arial"/>
                <a:cs typeface="Arial"/>
              </a:rPr>
              <a:t>also be </a:t>
            </a:r>
            <a:r>
              <a:rPr dirty="0" sz="2400" spc="-25">
                <a:latin typeface="Arial"/>
                <a:cs typeface="Arial"/>
              </a:rPr>
              <a:t>managed </a:t>
            </a:r>
            <a:r>
              <a:rPr dirty="0" sz="2400" spc="-20">
                <a:latin typeface="Arial"/>
                <a:cs typeface="Arial"/>
              </a:rPr>
              <a:t>at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user </a:t>
            </a:r>
            <a:r>
              <a:rPr dirty="0" sz="2400" spc="-25">
                <a:latin typeface="Arial"/>
                <a:cs typeface="Arial"/>
              </a:rPr>
              <a:t>level </a:t>
            </a:r>
            <a:r>
              <a:rPr dirty="0" sz="2400" spc="-20">
                <a:latin typeface="Arial"/>
                <a:cs typeface="Arial"/>
              </a:rPr>
              <a:t>(within </a:t>
            </a:r>
            <a:r>
              <a:rPr dirty="0" sz="2400" spc="-5">
                <a:latin typeface="Arial"/>
                <a:cs typeface="Arial"/>
              </a:rPr>
              <a:t>the  </a:t>
            </a:r>
            <a:r>
              <a:rPr dirty="0" sz="2400" spc="-15">
                <a:latin typeface="Arial"/>
                <a:cs typeface="Arial"/>
              </a:rPr>
              <a:t>process)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library </a:t>
            </a:r>
            <a:r>
              <a:rPr dirty="0" sz="2000" spc="-20">
                <a:latin typeface="Arial"/>
                <a:cs typeface="Arial"/>
              </a:rPr>
              <a:t>linked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10">
                <a:latin typeface="Arial"/>
                <a:cs typeface="Arial"/>
              </a:rPr>
              <a:t>manages </a:t>
            </a:r>
            <a:r>
              <a:rPr dirty="0" sz="2000" spc="5">
                <a:latin typeface="Arial"/>
                <a:cs typeface="Arial"/>
              </a:rPr>
              <a:t>the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lvl="2" marL="1155700" marR="5080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231265" algn="l"/>
                <a:tab pos="1231900" algn="l"/>
              </a:tabLst>
            </a:pPr>
            <a:r>
              <a:rPr dirty="0"/>
              <a:t>	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10">
                <a:latin typeface="Arial"/>
                <a:cs typeface="Arial"/>
              </a:rPr>
              <a:t>manager </a:t>
            </a:r>
            <a:r>
              <a:rPr dirty="0" sz="2000" spc="-15">
                <a:latin typeface="Arial"/>
                <a:cs typeface="Arial"/>
              </a:rPr>
              <a:t>doesn’t need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manipulate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spaces  </a:t>
            </a:r>
            <a:r>
              <a:rPr dirty="0" sz="2000" spc="-15">
                <a:latin typeface="Arial"/>
                <a:cs typeface="Arial"/>
              </a:rPr>
              <a:t>(which </a:t>
            </a:r>
            <a:r>
              <a:rPr dirty="0" sz="2000" spc="-20">
                <a:latin typeface="Arial"/>
                <a:cs typeface="Arial"/>
              </a:rPr>
              <a:t>only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kernel can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do)</a:t>
            </a:r>
            <a:endParaRPr sz="2000">
              <a:latin typeface="Arial"/>
              <a:cs typeface="Arial"/>
            </a:endParaRPr>
          </a:p>
          <a:p>
            <a:pPr lvl="2" marL="1155700" marR="734695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threads differ </a:t>
            </a:r>
            <a:r>
              <a:rPr dirty="0" sz="2000" spc="-5">
                <a:latin typeface="Arial"/>
                <a:cs typeface="Arial"/>
              </a:rPr>
              <a:t>(roughly) </a:t>
            </a:r>
            <a:r>
              <a:rPr dirty="0" sz="2000" spc="-20">
                <a:latin typeface="Arial"/>
                <a:cs typeface="Arial"/>
              </a:rPr>
              <a:t>only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 spc="-10">
                <a:latin typeface="Arial"/>
                <a:cs typeface="Arial"/>
              </a:rPr>
              <a:t>hardware </a:t>
            </a:r>
            <a:r>
              <a:rPr dirty="0" sz="2000">
                <a:latin typeface="Arial"/>
                <a:cs typeface="Arial"/>
              </a:rPr>
              <a:t>contexts </a:t>
            </a:r>
            <a:r>
              <a:rPr dirty="0" sz="2000" spc="-15">
                <a:latin typeface="Arial"/>
                <a:cs typeface="Arial"/>
              </a:rPr>
              <a:t>(PC, </a:t>
            </a:r>
            <a:r>
              <a:rPr dirty="0" sz="2000" spc="-125">
                <a:latin typeface="Arial"/>
                <a:cs typeface="Arial"/>
              </a:rPr>
              <a:t>SP,  </a:t>
            </a:r>
            <a:r>
              <a:rPr dirty="0" sz="2000">
                <a:latin typeface="Arial"/>
                <a:cs typeface="Arial"/>
              </a:rPr>
              <a:t>registers), </a:t>
            </a:r>
            <a:r>
              <a:rPr dirty="0" sz="2000" spc="-25">
                <a:latin typeface="Arial"/>
                <a:cs typeface="Arial"/>
              </a:rPr>
              <a:t>which </a:t>
            </a:r>
            <a:r>
              <a:rPr dirty="0" sz="2000" spc="-5">
                <a:latin typeface="Arial"/>
                <a:cs typeface="Arial"/>
              </a:rPr>
              <a:t>can </a:t>
            </a:r>
            <a:r>
              <a:rPr dirty="0" sz="2000" spc="-10">
                <a:latin typeface="Arial"/>
                <a:cs typeface="Arial"/>
              </a:rPr>
              <a:t>be manipulated by </a:t>
            </a:r>
            <a:r>
              <a:rPr dirty="0" sz="2000" spc="-5">
                <a:latin typeface="Arial"/>
                <a:cs typeface="Arial"/>
              </a:rPr>
              <a:t>user-level</a:t>
            </a:r>
            <a:r>
              <a:rPr dirty="0" sz="2000" spc="19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lvl="2" marL="1155700" marR="58166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package </a:t>
            </a:r>
            <a:r>
              <a:rPr dirty="0" sz="2000" spc="-15">
                <a:latin typeface="Arial"/>
                <a:cs typeface="Arial"/>
              </a:rPr>
              <a:t>multiplexes </a:t>
            </a:r>
            <a:r>
              <a:rPr dirty="0" sz="2000" spc="-5">
                <a:latin typeface="Arial"/>
                <a:cs typeface="Arial"/>
              </a:rPr>
              <a:t>user-level </a:t>
            </a:r>
            <a:r>
              <a:rPr dirty="0" sz="2000">
                <a:latin typeface="Arial"/>
                <a:cs typeface="Arial"/>
              </a:rPr>
              <a:t>threads </a:t>
            </a:r>
            <a:r>
              <a:rPr dirty="0" sz="2000" spc="-10">
                <a:latin typeface="Arial"/>
                <a:cs typeface="Arial"/>
              </a:rPr>
              <a:t>on </a:t>
            </a:r>
            <a:r>
              <a:rPr dirty="0" sz="2000" spc="5">
                <a:latin typeface="Arial"/>
                <a:cs typeface="Arial"/>
              </a:rPr>
              <a:t>top </a:t>
            </a:r>
            <a:r>
              <a:rPr dirty="0" sz="2000" spc="-10">
                <a:latin typeface="Arial"/>
                <a:cs typeface="Arial"/>
              </a:rPr>
              <a:t>of 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>
                <a:latin typeface="Arial"/>
                <a:cs typeface="Arial"/>
              </a:rPr>
              <a:t>thread(s)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each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25">
                <a:latin typeface="Arial"/>
                <a:cs typeface="Arial"/>
              </a:rPr>
              <a:t>is </a:t>
            </a:r>
            <a:r>
              <a:rPr dirty="0" sz="2000" spc="5">
                <a:latin typeface="Arial"/>
                <a:cs typeface="Arial"/>
              </a:rPr>
              <a:t>treated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a “virtual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processor”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5">
                <a:latin typeface="Arial"/>
                <a:cs typeface="Arial"/>
              </a:rPr>
              <a:t>we </a:t>
            </a:r>
            <a:r>
              <a:rPr dirty="0" sz="2000" spc="-15">
                <a:latin typeface="Arial"/>
                <a:cs typeface="Arial"/>
              </a:rPr>
              <a:t>call </a:t>
            </a:r>
            <a:r>
              <a:rPr dirty="0" sz="2000"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user-level</a:t>
            </a:r>
            <a:r>
              <a:rPr dirty="0" sz="2000" spc="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250" y="430364"/>
            <a:ext cx="3340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User-level</a:t>
            </a:r>
            <a:r>
              <a:rPr dirty="0" spc="-145"/>
              <a:t> </a:t>
            </a:r>
            <a:r>
              <a:rPr dirty="0" spc="15"/>
              <a:t>threads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2336800"/>
            <a:ext cx="774700" cy="774700"/>
            <a:chOff x="381000" y="2336800"/>
            <a:chExt cx="774700" cy="774700"/>
          </a:xfrm>
        </p:grpSpPr>
        <p:sp>
          <p:nvSpPr>
            <p:cNvPr id="4" name="object 4"/>
            <p:cNvSpPr/>
            <p:nvPr/>
          </p:nvSpPr>
          <p:spPr>
            <a:xfrm>
              <a:off x="381000" y="2336800"/>
              <a:ext cx="774700" cy="774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8775" y="304927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8625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5750" y="1930400"/>
            <a:ext cx="2895600" cy="2571750"/>
            <a:chOff x="2825750" y="1930400"/>
            <a:chExt cx="2895600" cy="2571750"/>
          </a:xfrm>
        </p:grpSpPr>
        <p:sp>
          <p:nvSpPr>
            <p:cNvPr id="11" name="object 11"/>
            <p:cNvSpPr/>
            <p:nvPr/>
          </p:nvSpPr>
          <p:spPr>
            <a:xfrm>
              <a:off x="3149600" y="1930400"/>
              <a:ext cx="850900" cy="138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750" y="1987550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0" y="1066800"/>
                  </a:moveTo>
                  <a:lnTo>
                    <a:pt x="685800" y="1066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34307" y="21336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19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375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64000" y="1930400"/>
              <a:ext cx="10795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21150" y="198755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457200"/>
                  </a:move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16400" y="2692400"/>
              <a:ext cx="622300" cy="62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73550" y="274955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23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04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99507" y="2781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25750" y="396875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825750" y="3968750"/>
            <a:ext cx="28956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970"/>
              </a:spcBef>
            </a:pPr>
            <a:r>
              <a:rPr dirty="0" sz="1800" spc="-5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00400" y="990600"/>
            <a:ext cx="4965700" cy="2222500"/>
            <a:chOff x="3200400" y="990600"/>
            <a:chExt cx="4965700" cy="2222500"/>
          </a:xfrm>
        </p:grpSpPr>
        <p:sp>
          <p:nvSpPr>
            <p:cNvPr id="29" name="object 29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200" y="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0"/>
                  </a:moveTo>
                  <a:lnTo>
                    <a:pt x="914400" y="0"/>
                  </a:lnTo>
                  <a:lnTo>
                    <a:pt x="914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56480" y="1682749"/>
              <a:ext cx="1198880" cy="824230"/>
            </a:xfrm>
            <a:custGeom>
              <a:avLst/>
              <a:gdLst/>
              <a:ahLst/>
              <a:cxnLst/>
              <a:rect l="l" t="t" r="r" b="b"/>
              <a:pathLst>
                <a:path w="1198879" h="824230">
                  <a:moveTo>
                    <a:pt x="0" y="823810"/>
                  </a:moveTo>
                  <a:lnTo>
                    <a:pt x="11982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35550" y="2396680"/>
              <a:ext cx="140970" cy="124460"/>
            </a:xfrm>
            <a:custGeom>
              <a:avLst/>
              <a:gdLst/>
              <a:ahLst/>
              <a:cxnLst/>
              <a:rect l="l" t="t" r="r" b="b"/>
              <a:pathLst>
                <a:path w="140970" h="124460">
                  <a:moveTo>
                    <a:pt x="68681" y="0"/>
                  </a:moveTo>
                  <a:lnTo>
                    <a:pt x="0" y="124269"/>
                  </a:lnTo>
                  <a:lnTo>
                    <a:pt x="140627" y="104648"/>
                  </a:lnTo>
                  <a:lnTo>
                    <a:pt x="68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50408" y="1758949"/>
              <a:ext cx="1657350" cy="1355725"/>
            </a:xfrm>
            <a:custGeom>
              <a:avLst/>
              <a:gdLst/>
              <a:ahLst/>
              <a:cxnLst/>
              <a:rect l="l" t="t" r="r" b="b"/>
              <a:pathLst>
                <a:path w="1657350" h="1355725">
                  <a:moveTo>
                    <a:pt x="0" y="1355516"/>
                  </a:moveTo>
                  <a:lnTo>
                    <a:pt x="165674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30750" y="3000984"/>
              <a:ext cx="139065" cy="130175"/>
            </a:xfrm>
            <a:custGeom>
              <a:avLst/>
              <a:gdLst/>
              <a:ahLst/>
              <a:cxnLst/>
              <a:rect l="l" t="t" r="r" b="b"/>
              <a:pathLst>
                <a:path w="139064" h="130175">
                  <a:moveTo>
                    <a:pt x="58077" y="0"/>
                  </a:moveTo>
                  <a:lnTo>
                    <a:pt x="0" y="129565"/>
                  </a:lnTo>
                  <a:lnTo>
                    <a:pt x="138506" y="98285"/>
                  </a:lnTo>
                  <a:lnTo>
                    <a:pt x="58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13358" y="1530349"/>
              <a:ext cx="2265680" cy="1586230"/>
            </a:xfrm>
            <a:custGeom>
              <a:avLst/>
              <a:gdLst/>
              <a:ahLst/>
              <a:cxnLst/>
              <a:rect l="l" t="t" r="r" b="b"/>
              <a:pathLst>
                <a:path w="2265679" h="1586230">
                  <a:moveTo>
                    <a:pt x="0" y="1585635"/>
                  </a:moveTo>
                  <a:lnTo>
                    <a:pt x="226519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2550" y="3005696"/>
              <a:ext cx="140970" cy="125095"/>
            </a:xfrm>
            <a:custGeom>
              <a:avLst/>
              <a:gdLst/>
              <a:ahLst/>
              <a:cxnLst/>
              <a:rect l="l" t="t" r="r" b="b"/>
              <a:pathLst>
                <a:path w="140970" h="125094">
                  <a:moveTo>
                    <a:pt x="67627" y="0"/>
                  </a:moveTo>
                  <a:lnTo>
                    <a:pt x="0" y="124853"/>
                  </a:lnTo>
                  <a:lnTo>
                    <a:pt x="140462" y="104051"/>
                  </a:lnTo>
                  <a:lnTo>
                    <a:pt x="67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1028700" y="0"/>
                  </a:moveTo>
                  <a:lnTo>
                    <a:pt x="963643" y="899"/>
                  </a:lnTo>
                  <a:lnTo>
                    <a:pt x="899662" y="3562"/>
                  </a:lnTo>
                  <a:lnTo>
                    <a:pt x="836876" y="7934"/>
                  </a:lnTo>
                  <a:lnTo>
                    <a:pt x="775407" y="13963"/>
                  </a:lnTo>
                  <a:lnTo>
                    <a:pt x="715375" y="21594"/>
                  </a:lnTo>
                  <a:lnTo>
                    <a:pt x="656899" y="30775"/>
                  </a:lnTo>
                  <a:lnTo>
                    <a:pt x="600102" y="41451"/>
                  </a:lnTo>
                  <a:lnTo>
                    <a:pt x="545103" y="53568"/>
                  </a:lnTo>
                  <a:lnTo>
                    <a:pt x="492022" y="67074"/>
                  </a:lnTo>
                  <a:lnTo>
                    <a:pt x="440981" y="81915"/>
                  </a:lnTo>
                  <a:lnTo>
                    <a:pt x="392100" y="98038"/>
                  </a:lnTo>
                  <a:lnTo>
                    <a:pt x="345499" y="115387"/>
                  </a:lnTo>
                  <a:lnTo>
                    <a:pt x="301299" y="133911"/>
                  </a:lnTo>
                  <a:lnTo>
                    <a:pt x="259620" y="153556"/>
                  </a:lnTo>
                  <a:lnTo>
                    <a:pt x="220583" y="174268"/>
                  </a:lnTo>
                  <a:lnTo>
                    <a:pt x="184308" y="195993"/>
                  </a:lnTo>
                  <a:lnTo>
                    <a:pt x="150917" y="218678"/>
                  </a:lnTo>
                  <a:lnTo>
                    <a:pt x="120528" y="242269"/>
                  </a:lnTo>
                  <a:lnTo>
                    <a:pt x="69243" y="291956"/>
                  </a:lnTo>
                  <a:lnTo>
                    <a:pt x="31417" y="344626"/>
                  </a:lnTo>
                  <a:lnTo>
                    <a:pt x="8015" y="399850"/>
                  </a:lnTo>
                  <a:lnTo>
                    <a:pt x="0" y="457200"/>
                  </a:lnTo>
                  <a:lnTo>
                    <a:pt x="2023" y="486113"/>
                  </a:lnTo>
                  <a:lnTo>
                    <a:pt x="17853" y="542454"/>
                  </a:lnTo>
                  <a:lnTo>
                    <a:pt x="48587" y="596454"/>
                  </a:lnTo>
                  <a:lnTo>
                    <a:pt x="93263" y="647686"/>
                  </a:lnTo>
                  <a:lnTo>
                    <a:pt x="150917" y="695721"/>
                  </a:lnTo>
                  <a:lnTo>
                    <a:pt x="184308" y="718406"/>
                  </a:lnTo>
                  <a:lnTo>
                    <a:pt x="220583" y="740131"/>
                  </a:lnTo>
                  <a:lnTo>
                    <a:pt x="259620" y="760843"/>
                  </a:lnTo>
                  <a:lnTo>
                    <a:pt x="301299" y="780488"/>
                  </a:lnTo>
                  <a:lnTo>
                    <a:pt x="345499" y="799012"/>
                  </a:lnTo>
                  <a:lnTo>
                    <a:pt x="392100" y="816361"/>
                  </a:lnTo>
                  <a:lnTo>
                    <a:pt x="440981" y="832484"/>
                  </a:lnTo>
                  <a:lnTo>
                    <a:pt x="492022" y="847325"/>
                  </a:lnTo>
                  <a:lnTo>
                    <a:pt x="545103" y="860831"/>
                  </a:lnTo>
                  <a:lnTo>
                    <a:pt x="600102" y="872948"/>
                  </a:lnTo>
                  <a:lnTo>
                    <a:pt x="656899" y="883624"/>
                  </a:lnTo>
                  <a:lnTo>
                    <a:pt x="715375" y="892805"/>
                  </a:lnTo>
                  <a:lnTo>
                    <a:pt x="775407" y="900436"/>
                  </a:lnTo>
                  <a:lnTo>
                    <a:pt x="836876" y="906465"/>
                  </a:lnTo>
                  <a:lnTo>
                    <a:pt x="899662" y="910837"/>
                  </a:lnTo>
                  <a:lnTo>
                    <a:pt x="963643" y="913500"/>
                  </a:lnTo>
                  <a:lnTo>
                    <a:pt x="1028700" y="914400"/>
                  </a:lnTo>
                  <a:lnTo>
                    <a:pt x="1093756" y="913500"/>
                  </a:lnTo>
                  <a:lnTo>
                    <a:pt x="1157737" y="910837"/>
                  </a:lnTo>
                  <a:lnTo>
                    <a:pt x="1220523" y="906465"/>
                  </a:lnTo>
                  <a:lnTo>
                    <a:pt x="1281992" y="900436"/>
                  </a:lnTo>
                  <a:lnTo>
                    <a:pt x="1342024" y="892805"/>
                  </a:lnTo>
                  <a:lnTo>
                    <a:pt x="1400500" y="883624"/>
                  </a:lnTo>
                  <a:lnTo>
                    <a:pt x="1457297" y="872948"/>
                  </a:lnTo>
                  <a:lnTo>
                    <a:pt x="1512296" y="860831"/>
                  </a:lnTo>
                  <a:lnTo>
                    <a:pt x="1565377" y="847325"/>
                  </a:lnTo>
                  <a:lnTo>
                    <a:pt x="1616418" y="832484"/>
                  </a:lnTo>
                  <a:lnTo>
                    <a:pt x="1665299" y="816361"/>
                  </a:lnTo>
                  <a:lnTo>
                    <a:pt x="1711900" y="799012"/>
                  </a:lnTo>
                  <a:lnTo>
                    <a:pt x="1756100" y="780488"/>
                  </a:lnTo>
                  <a:lnTo>
                    <a:pt x="1797779" y="760843"/>
                  </a:lnTo>
                  <a:lnTo>
                    <a:pt x="1836816" y="740131"/>
                  </a:lnTo>
                  <a:lnTo>
                    <a:pt x="1873091" y="718406"/>
                  </a:lnTo>
                  <a:lnTo>
                    <a:pt x="1906482" y="695721"/>
                  </a:lnTo>
                  <a:lnTo>
                    <a:pt x="1936871" y="672130"/>
                  </a:lnTo>
                  <a:lnTo>
                    <a:pt x="1988156" y="622443"/>
                  </a:lnTo>
                  <a:lnTo>
                    <a:pt x="2025982" y="569773"/>
                  </a:lnTo>
                  <a:lnTo>
                    <a:pt x="2049384" y="514549"/>
                  </a:lnTo>
                  <a:lnTo>
                    <a:pt x="2057400" y="457200"/>
                  </a:lnTo>
                  <a:lnTo>
                    <a:pt x="2055376" y="428286"/>
                  </a:lnTo>
                  <a:lnTo>
                    <a:pt x="2039546" y="371945"/>
                  </a:lnTo>
                  <a:lnTo>
                    <a:pt x="2008812" y="317945"/>
                  </a:lnTo>
                  <a:lnTo>
                    <a:pt x="1964136" y="266713"/>
                  </a:lnTo>
                  <a:lnTo>
                    <a:pt x="1906482" y="218678"/>
                  </a:lnTo>
                  <a:lnTo>
                    <a:pt x="1873091" y="195993"/>
                  </a:lnTo>
                  <a:lnTo>
                    <a:pt x="1836816" y="174268"/>
                  </a:lnTo>
                  <a:lnTo>
                    <a:pt x="1797779" y="153556"/>
                  </a:lnTo>
                  <a:lnTo>
                    <a:pt x="1756100" y="133911"/>
                  </a:lnTo>
                  <a:lnTo>
                    <a:pt x="1711900" y="115387"/>
                  </a:lnTo>
                  <a:lnTo>
                    <a:pt x="1665299" y="98038"/>
                  </a:lnTo>
                  <a:lnTo>
                    <a:pt x="1616418" y="81915"/>
                  </a:lnTo>
                  <a:lnTo>
                    <a:pt x="1565377" y="67074"/>
                  </a:lnTo>
                  <a:lnTo>
                    <a:pt x="1512296" y="53568"/>
                  </a:lnTo>
                  <a:lnTo>
                    <a:pt x="1457297" y="41451"/>
                  </a:lnTo>
                  <a:lnTo>
                    <a:pt x="1400500" y="30775"/>
                  </a:lnTo>
                  <a:lnTo>
                    <a:pt x="1342024" y="21594"/>
                  </a:lnTo>
                  <a:lnTo>
                    <a:pt x="1281992" y="13963"/>
                  </a:lnTo>
                  <a:lnTo>
                    <a:pt x="1220523" y="7934"/>
                  </a:lnTo>
                  <a:lnTo>
                    <a:pt x="1157737" y="3562"/>
                  </a:lnTo>
                  <a:lnTo>
                    <a:pt x="1093756" y="89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0" y="457200"/>
                  </a:moveTo>
                  <a:lnTo>
                    <a:pt x="8015" y="399849"/>
                  </a:lnTo>
                  <a:lnTo>
                    <a:pt x="31417" y="344625"/>
                  </a:lnTo>
                  <a:lnTo>
                    <a:pt x="69243" y="291955"/>
                  </a:lnTo>
                  <a:lnTo>
                    <a:pt x="120528" y="242267"/>
                  </a:lnTo>
                  <a:lnTo>
                    <a:pt x="150917" y="218676"/>
                  </a:lnTo>
                  <a:lnTo>
                    <a:pt x="184308" y="195991"/>
                  </a:lnTo>
                  <a:lnTo>
                    <a:pt x="220583" y="174266"/>
                  </a:lnTo>
                  <a:lnTo>
                    <a:pt x="259620" y="153555"/>
                  </a:lnTo>
                  <a:lnTo>
                    <a:pt x="301299" y="133910"/>
                  </a:lnTo>
                  <a:lnTo>
                    <a:pt x="345499" y="115386"/>
                  </a:lnTo>
                  <a:lnTo>
                    <a:pt x="392100" y="98037"/>
                  </a:lnTo>
                  <a:lnTo>
                    <a:pt x="440981" y="81914"/>
                  </a:lnTo>
                  <a:lnTo>
                    <a:pt x="492023" y="67074"/>
                  </a:lnTo>
                  <a:lnTo>
                    <a:pt x="545103" y="53568"/>
                  </a:lnTo>
                  <a:lnTo>
                    <a:pt x="600102" y="41450"/>
                  </a:lnTo>
                  <a:lnTo>
                    <a:pt x="656900" y="30774"/>
                  </a:lnTo>
                  <a:lnTo>
                    <a:pt x="715375" y="21594"/>
                  </a:lnTo>
                  <a:lnTo>
                    <a:pt x="775407" y="13963"/>
                  </a:lnTo>
                  <a:lnTo>
                    <a:pt x="836877" y="7934"/>
                  </a:lnTo>
                  <a:lnTo>
                    <a:pt x="899662" y="3562"/>
                  </a:lnTo>
                  <a:lnTo>
                    <a:pt x="963643" y="899"/>
                  </a:lnTo>
                  <a:lnTo>
                    <a:pt x="1028700" y="0"/>
                  </a:lnTo>
                  <a:lnTo>
                    <a:pt x="1093757" y="899"/>
                  </a:lnTo>
                  <a:lnTo>
                    <a:pt x="1157739" y="3562"/>
                  </a:lnTo>
                  <a:lnTo>
                    <a:pt x="1220525" y="7934"/>
                  </a:lnTo>
                  <a:lnTo>
                    <a:pt x="1281995" y="13963"/>
                  </a:lnTo>
                  <a:lnTo>
                    <a:pt x="1342027" y="21594"/>
                  </a:lnTo>
                  <a:lnTo>
                    <a:pt x="1400503" y="30774"/>
                  </a:lnTo>
                  <a:lnTo>
                    <a:pt x="1457300" y="41450"/>
                  </a:lnTo>
                  <a:lnTo>
                    <a:pt x="1512299" y="53568"/>
                  </a:lnTo>
                  <a:lnTo>
                    <a:pt x="1565380" y="67074"/>
                  </a:lnTo>
                  <a:lnTo>
                    <a:pt x="1616421" y="81914"/>
                  </a:lnTo>
                  <a:lnTo>
                    <a:pt x="1665302" y="98037"/>
                  </a:lnTo>
                  <a:lnTo>
                    <a:pt x="1711903" y="115386"/>
                  </a:lnTo>
                  <a:lnTo>
                    <a:pt x="1756103" y="133910"/>
                  </a:lnTo>
                  <a:lnTo>
                    <a:pt x="1797782" y="153555"/>
                  </a:lnTo>
                  <a:lnTo>
                    <a:pt x="1836819" y="174266"/>
                  </a:lnTo>
                  <a:lnTo>
                    <a:pt x="1873093" y="195991"/>
                  </a:lnTo>
                  <a:lnTo>
                    <a:pt x="1906485" y="218676"/>
                  </a:lnTo>
                  <a:lnTo>
                    <a:pt x="1936873" y="242267"/>
                  </a:lnTo>
                  <a:lnTo>
                    <a:pt x="1988158" y="291955"/>
                  </a:lnTo>
                  <a:lnTo>
                    <a:pt x="2025983" y="344625"/>
                  </a:lnTo>
                  <a:lnTo>
                    <a:pt x="2049386" y="399849"/>
                  </a:lnTo>
                  <a:lnTo>
                    <a:pt x="2057401" y="457200"/>
                  </a:lnTo>
                  <a:lnTo>
                    <a:pt x="2055377" y="486114"/>
                  </a:lnTo>
                  <a:lnTo>
                    <a:pt x="2039548" y="542455"/>
                  </a:lnTo>
                  <a:lnTo>
                    <a:pt x="2008813" y="596456"/>
                  </a:lnTo>
                  <a:lnTo>
                    <a:pt x="1964138" y="647688"/>
                  </a:lnTo>
                  <a:lnTo>
                    <a:pt x="1906485" y="695723"/>
                  </a:lnTo>
                  <a:lnTo>
                    <a:pt x="1873093" y="718408"/>
                  </a:lnTo>
                  <a:lnTo>
                    <a:pt x="1836819" y="740133"/>
                  </a:lnTo>
                  <a:lnTo>
                    <a:pt x="1797782" y="760845"/>
                  </a:lnTo>
                  <a:lnTo>
                    <a:pt x="1756103" y="780489"/>
                  </a:lnTo>
                  <a:lnTo>
                    <a:pt x="1711903" y="799013"/>
                  </a:lnTo>
                  <a:lnTo>
                    <a:pt x="1665302" y="816363"/>
                  </a:lnTo>
                  <a:lnTo>
                    <a:pt x="1616421" y="832485"/>
                  </a:lnTo>
                  <a:lnTo>
                    <a:pt x="1565380" y="847326"/>
                  </a:lnTo>
                  <a:lnTo>
                    <a:pt x="1512299" y="860832"/>
                  </a:lnTo>
                  <a:lnTo>
                    <a:pt x="1457300" y="872950"/>
                  </a:lnTo>
                  <a:lnTo>
                    <a:pt x="1400503" y="883625"/>
                  </a:lnTo>
                  <a:lnTo>
                    <a:pt x="1342027" y="892806"/>
                  </a:lnTo>
                  <a:lnTo>
                    <a:pt x="1281995" y="900437"/>
                  </a:lnTo>
                  <a:lnTo>
                    <a:pt x="1220525" y="906465"/>
                  </a:lnTo>
                  <a:lnTo>
                    <a:pt x="1157739" y="910838"/>
                  </a:lnTo>
                  <a:lnTo>
                    <a:pt x="1093757" y="913501"/>
                  </a:lnTo>
                  <a:lnTo>
                    <a:pt x="1028700" y="914400"/>
                  </a:lnTo>
                  <a:lnTo>
                    <a:pt x="963643" y="913501"/>
                  </a:lnTo>
                  <a:lnTo>
                    <a:pt x="899662" y="910838"/>
                  </a:lnTo>
                  <a:lnTo>
                    <a:pt x="836877" y="906465"/>
                  </a:lnTo>
                  <a:lnTo>
                    <a:pt x="775407" y="900437"/>
                  </a:lnTo>
                  <a:lnTo>
                    <a:pt x="715375" y="892806"/>
                  </a:lnTo>
                  <a:lnTo>
                    <a:pt x="656900" y="883625"/>
                  </a:lnTo>
                  <a:lnTo>
                    <a:pt x="600102" y="872950"/>
                  </a:lnTo>
                  <a:lnTo>
                    <a:pt x="545103" y="860832"/>
                  </a:lnTo>
                  <a:lnTo>
                    <a:pt x="492023" y="847326"/>
                  </a:lnTo>
                  <a:lnTo>
                    <a:pt x="440981" y="832485"/>
                  </a:lnTo>
                  <a:lnTo>
                    <a:pt x="392100" y="816363"/>
                  </a:lnTo>
                  <a:lnTo>
                    <a:pt x="345499" y="799013"/>
                  </a:lnTo>
                  <a:lnTo>
                    <a:pt x="301299" y="780489"/>
                  </a:lnTo>
                  <a:lnTo>
                    <a:pt x="259620" y="760845"/>
                  </a:lnTo>
                  <a:lnTo>
                    <a:pt x="220583" y="740133"/>
                  </a:lnTo>
                  <a:lnTo>
                    <a:pt x="184308" y="718408"/>
                  </a:lnTo>
                  <a:lnTo>
                    <a:pt x="150917" y="695723"/>
                  </a:lnTo>
                  <a:lnTo>
                    <a:pt x="120528" y="672132"/>
                  </a:lnTo>
                  <a:lnTo>
                    <a:pt x="69243" y="622445"/>
                  </a:lnTo>
                  <a:lnTo>
                    <a:pt x="31417" y="569775"/>
                  </a:lnTo>
                  <a:lnTo>
                    <a:pt x="8015" y="51455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825750" y="450215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80175" y="1176020"/>
            <a:ext cx="13595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651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user-level  thread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3600" y="2319020"/>
            <a:ext cx="15919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8600" marR="5080" indent="-215900">
              <a:lnSpc>
                <a:spcPts val="1400"/>
              </a:lnSpc>
              <a:spcBef>
                <a:spcPts val="180"/>
              </a:spcBef>
            </a:pPr>
            <a:r>
              <a:rPr dirty="0" sz="1200" spc="5">
                <a:latin typeface="Arial"/>
                <a:cs typeface="Arial"/>
              </a:rPr>
              <a:t>(thread create,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73551" y="1758950"/>
            <a:ext cx="4311650" cy="2552700"/>
            <a:chOff x="3473551" y="1758950"/>
            <a:chExt cx="4311650" cy="2552700"/>
          </a:xfrm>
        </p:grpSpPr>
        <p:sp>
          <p:nvSpPr>
            <p:cNvPr id="47" name="object 47"/>
            <p:cNvSpPr/>
            <p:nvPr/>
          </p:nvSpPr>
          <p:spPr>
            <a:xfrm>
              <a:off x="7187110" y="17769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19">
                  <a:moveTo>
                    <a:pt x="0" y="0"/>
                  </a:moveTo>
                  <a:lnTo>
                    <a:pt x="591640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169150" y="17589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83149" y="2597150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152400" y="1676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97602" y="42356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45202" y="25592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02149" y="3206750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0" y="0"/>
                  </a:moveTo>
                  <a:lnTo>
                    <a:pt x="7620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64202" y="31688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40402" y="40070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511549" y="3206750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76200" y="0"/>
                  </a:moveTo>
                  <a:lnTo>
                    <a:pt x="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549751" y="3168751"/>
              <a:ext cx="75996" cy="75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473551" y="4235551"/>
              <a:ext cx="75996" cy="75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07340" y="5735582"/>
            <a:ext cx="80778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Now thread </a:t>
            </a:r>
            <a:r>
              <a:rPr dirty="0" sz="1800">
                <a:latin typeface="Arial"/>
                <a:cs typeface="Arial"/>
              </a:rPr>
              <a:t>id is </a:t>
            </a:r>
            <a:r>
              <a:rPr dirty="0" sz="1800" spc="-5">
                <a:latin typeface="Arial"/>
                <a:cs typeface="Arial"/>
              </a:rPr>
              <a:t>unique within the context 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process, not unique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system-wide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750" y="430364"/>
            <a:ext cx="72777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User-level </a:t>
            </a:r>
            <a:r>
              <a:rPr dirty="0" spc="15"/>
              <a:t>threads: </a:t>
            </a:r>
            <a:r>
              <a:rPr dirty="0" spc="5"/>
              <a:t>what </a:t>
            </a:r>
            <a:r>
              <a:rPr dirty="0" spc="10"/>
              <a:t>the </a:t>
            </a:r>
            <a:r>
              <a:rPr dirty="0" spc="15"/>
              <a:t>kernel</a:t>
            </a:r>
            <a:r>
              <a:rPr dirty="0" spc="-530"/>
              <a:t> </a:t>
            </a:r>
            <a:r>
              <a:rPr dirty="0" spc="10"/>
              <a:t>sees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2336800"/>
            <a:ext cx="774700" cy="774700"/>
            <a:chOff x="381000" y="2336800"/>
            <a:chExt cx="774700" cy="774700"/>
          </a:xfrm>
        </p:grpSpPr>
        <p:sp>
          <p:nvSpPr>
            <p:cNvPr id="4" name="object 4"/>
            <p:cNvSpPr/>
            <p:nvPr/>
          </p:nvSpPr>
          <p:spPr>
            <a:xfrm>
              <a:off x="381000" y="2336800"/>
              <a:ext cx="774700" cy="774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8775" y="304927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7990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5750" y="1930400"/>
            <a:ext cx="2895600" cy="2571750"/>
            <a:chOff x="2825750" y="1930400"/>
            <a:chExt cx="2895600" cy="2571750"/>
          </a:xfrm>
        </p:grpSpPr>
        <p:sp>
          <p:nvSpPr>
            <p:cNvPr id="11" name="object 11"/>
            <p:cNvSpPr/>
            <p:nvPr/>
          </p:nvSpPr>
          <p:spPr>
            <a:xfrm>
              <a:off x="3149600" y="1930400"/>
              <a:ext cx="850900" cy="138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685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85800" y="1219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64000" y="1930400"/>
              <a:ext cx="10795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16400" y="2692400"/>
              <a:ext cx="622300" cy="62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25750" y="396875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825750" y="3968750"/>
            <a:ext cx="28956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970"/>
              </a:spcBef>
            </a:pPr>
            <a:r>
              <a:rPr dirty="0" sz="1800" spc="-5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5750" y="450215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73551" y="2559202"/>
            <a:ext cx="1600200" cy="1752600"/>
            <a:chOff x="3473551" y="2559202"/>
            <a:chExt cx="1600200" cy="1752600"/>
          </a:xfrm>
        </p:grpSpPr>
        <p:sp>
          <p:nvSpPr>
            <p:cNvPr id="24" name="object 24"/>
            <p:cNvSpPr/>
            <p:nvPr/>
          </p:nvSpPr>
          <p:spPr>
            <a:xfrm>
              <a:off x="4883149" y="2597149"/>
              <a:ext cx="152400" cy="1676400"/>
            </a:xfrm>
            <a:custGeom>
              <a:avLst/>
              <a:gdLst/>
              <a:ahLst/>
              <a:cxnLst/>
              <a:rect l="l" t="t" r="r" b="b"/>
              <a:pathLst>
                <a:path w="152400" h="1676400">
                  <a:moveTo>
                    <a:pt x="0" y="0"/>
                  </a:moveTo>
                  <a:lnTo>
                    <a:pt x="152400" y="1676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45202" y="25592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997602" y="42356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02149" y="3206749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0" y="0"/>
                  </a:moveTo>
                  <a:lnTo>
                    <a:pt x="76200" y="83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64202" y="31688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40402" y="4007002"/>
              <a:ext cx="75895" cy="758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11549" y="3206749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76200" y="0"/>
                  </a:moveTo>
                  <a:lnTo>
                    <a:pt x="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49751" y="3168751"/>
              <a:ext cx="75996" cy="75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73551" y="4235551"/>
              <a:ext cx="75996" cy="75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250" y="430364"/>
            <a:ext cx="3340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User-level</a:t>
            </a:r>
            <a:r>
              <a:rPr dirty="0" spc="-155"/>
              <a:t> </a:t>
            </a:r>
            <a:r>
              <a:rPr dirty="0" spc="15"/>
              <a:t>threads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2336800"/>
            <a:ext cx="774700" cy="774700"/>
            <a:chOff x="381000" y="2336800"/>
            <a:chExt cx="774700" cy="774700"/>
          </a:xfrm>
        </p:grpSpPr>
        <p:sp>
          <p:nvSpPr>
            <p:cNvPr id="4" name="object 4"/>
            <p:cNvSpPr/>
            <p:nvPr/>
          </p:nvSpPr>
          <p:spPr>
            <a:xfrm>
              <a:off x="381000" y="2336800"/>
              <a:ext cx="774700" cy="774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8775" y="304927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8625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9600" y="1930400"/>
            <a:ext cx="1993900" cy="1384300"/>
            <a:chOff x="3149600" y="1930400"/>
            <a:chExt cx="1993900" cy="1384300"/>
          </a:xfrm>
        </p:grpSpPr>
        <p:sp>
          <p:nvSpPr>
            <p:cNvPr id="11" name="object 11"/>
            <p:cNvSpPr/>
            <p:nvPr/>
          </p:nvSpPr>
          <p:spPr>
            <a:xfrm>
              <a:off x="3149600" y="1930400"/>
              <a:ext cx="850900" cy="138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750" y="1987550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0" y="1066800"/>
                  </a:moveTo>
                  <a:lnTo>
                    <a:pt x="685800" y="1066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34307" y="21336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819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375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64000" y="1930400"/>
              <a:ext cx="10795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21150" y="198755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457200"/>
                  </a:move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16400" y="2692400"/>
              <a:ext cx="622300" cy="62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73550" y="274955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23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04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99507" y="2781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353050" y="2623820"/>
            <a:ext cx="10547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 i="1">
                <a:latin typeface="Arial"/>
                <a:cs typeface="Arial"/>
              </a:rPr>
              <a:t>Mach,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70" i="1">
                <a:latin typeface="Arial"/>
                <a:cs typeface="Arial"/>
              </a:rPr>
              <a:t>NT,  </a:t>
            </a:r>
            <a:r>
              <a:rPr dirty="0" sz="1800" spc="-5" i="1">
                <a:latin typeface="Arial"/>
                <a:cs typeface="Arial"/>
              </a:rPr>
              <a:t>Chorus,  Linux,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25750" y="3968750"/>
            <a:ext cx="2895600" cy="533400"/>
          </a:xfrm>
          <a:custGeom>
            <a:avLst/>
            <a:gdLst/>
            <a:ahLst/>
            <a:cxnLst/>
            <a:rect l="l" t="t" r="r" b="b"/>
            <a:pathLst>
              <a:path w="2895600" h="533400">
                <a:moveTo>
                  <a:pt x="2895600" y="0"/>
                </a:moveTo>
                <a:lnTo>
                  <a:pt x="0" y="0"/>
                </a:lnTo>
                <a:lnTo>
                  <a:pt x="0" y="533400"/>
                </a:lnTo>
                <a:lnTo>
                  <a:pt x="2895600" y="5334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25750" y="3968750"/>
            <a:ext cx="289560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970"/>
              </a:spcBef>
            </a:pPr>
            <a:r>
              <a:rPr dirty="0" sz="1800" spc="-5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00400" y="1523999"/>
            <a:ext cx="3213100" cy="2711450"/>
            <a:chOff x="3200400" y="1523999"/>
            <a:chExt cx="3213100" cy="2711450"/>
          </a:xfrm>
        </p:grpSpPr>
        <p:sp>
          <p:nvSpPr>
            <p:cNvPr id="30" name="object 30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200" y="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0"/>
                  </a:moveTo>
                  <a:lnTo>
                    <a:pt x="914400" y="0"/>
                  </a:lnTo>
                  <a:lnTo>
                    <a:pt x="914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56480" y="1682749"/>
              <a:ext cx="1198880" cy="824230"/>
            </a:xfrm>
            <a:custGeom>
              <a:avLst/>
              <a:gdLst/>
              <a:ahLst/>
              <a:cxnLst/>
              <a:rect l="l" t="t" r="r" b="b"/>
              <a:pathLst>
                <a:path w="1198879" h="824230">
                  <a:moveTo>
                    <a:pt x="0" y="823810"/>
                  </a:moveTo>
                  <a:lnTo>
                    <a:pt x="11982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35550" y="2396680"/>
              <a:ext cx="140970" cy="124460"/>
            </a:xfrm>
            <a:custGeom>
              <a:avLst/>
              <a:gdLst/>
              <a:ahLst/>
              <a:cxnLst/>
              <a:rect l="l" t="t" r="r" b="b"/>
              <a:pathLst>
                <a:path w="140970" h="124460">
                  <a:moveTo>
                    <a:pt x="68681" y="0"/>
                  </a:moveTo>
                  <a:lnTo>
                    <a:pt x="0" y="124269"/>
                  </a:lnTo>
                  <a:lnTo>
                    <a:pt x="140627" y="104648"/>
                  </a:lnTo>
                  <a:lnTo>
                    <a:pt x="68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50408" y="1758949"/>
              <a:ext cx="1657350" cy="1355725"/>
            </a:xfrm>
            <a:custGeom>
              <a:avLst/>
              <a:gdLst/>
              <a:ahLst/>
              <a:cxnLst/>
              <a:rect l="l" t="t" r="r" b="b"/>
              <a:pathLst>
                <a:path w="1657350" h="1355725">
                  <a:moveTo>
                    <a:pt x="0" y="1355516"/>
                  </a:moveTo>
                  <a:lnTo>
                    <a:pt x="165674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30750" y="3000984"/>
              <a:ext cx="139065" cy="130175"/>
            </a:xfrm>
            <a:custGeom>
              <a:avLst/>
              <a:gdLst/>
              <a:ahLst/>
              <a:cxnLst/>
              <a:rect l="l" t="t" r="r" b="b"/>
              <a:pathLst>
                <a:path w="139064" h="130175">
                  <a:moveTo>
                    <a:pt x="58077" y="0"/>
                  </a:moveTo>
                  <a:lnTo>
                    <a:pt x="0" y="129565"/>
                  </a:lnTo>
                  <a:lnTo>
                    <a:pt x="138506" y="98285"/>
                  </a:lnTo>
                  <a:lnTo>
                    <a:pt x="58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913358" y="1530349"/>
              <a:ext cx="2265680" cy="1586230"/>
            </a:xfrm>
            <a:custGeom>
              <a:avLst/>
              <a:gdLst/>
              <a:ahLst/>
              <a:cxnLst/>
              <a:rect l="l" t="t" r="r" b="b"/>
              <a:pathLst>
                <a:path w="2265679" h="1586230">
                  <a:moveTo>
                    <a:pt x="0" y="1585635"/>
                  </a:moveTo>
                  <a:lnTo>
                    <a:pt x="226519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892550" y="3005696"/>
              <a:ext cx="140970" cy="125095"/>
            </a:xfrm>
            <a:custGeom>
              <a:avLst/>
              <a:gdLst/>
              <a:ahLst/>
              <a:cxnLst/>
              <a:rect l="l" t="t" r="r" b="b"/>
              <a:pathLst>
                <a:path w="140970" h="125094">
                  <a:moveTo>
                    <a:pt x="67627" y="0"/>
                  </a:moveTo>
                  <a:lnTo>
                    <a:pt x="0" y="124853"/>
                  </a:lnTo>
                  <a:lnTo>
                    <a:pt x="140462" y="104051"/>
                  </a:lnTo>
                  <a:lnTo>
                    <a:pt x="67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583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959350" y="37401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98186" y="3702786"/>
              <a:ext cx="74726" cy="747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21986" y="4083786"/>
              <a:ext cx="74726" cy="747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3487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49750" y="374015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88299" y="37024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312099" y="40072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3581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282949" y="374015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97355" y="3702157"/>
              <a:ext cx="75987" cy="759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44955" y="4159357"/>
              <a:ext cx="75987" cy="759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965575" y="4909820"/>
            <a:ext cx="20491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57200" marR="5080" indent="-444500">
              <a:lnSpc>
                <a:spcPts val="1400"/>
              </a:lnSpc>
              <a:spcBef>
                <a:spcPts val="180"/>
              </a:spcBef>
            </a:pPr>
            <a:r>
              <a:rPr dirty="0" sz="1200" spc="10">
                <a:latin typeface="Arial"/>
                <a:cs typeface="Arial"/>
              </a:rPr>
              <a:t>(</a:t>
            </a:r>
            <a:r>
              <a:rPr dirty="0" sz="1200" spc="10" i="1">
                <a:latin typeface="Arial"/>
                <a:cs typeface="Arial"/>
              </a:rPr>
              <a:t>kernel</a:t>
            </a:r>
            <a:r>
              <a:rPr dirty="0" sz="1200" spc="-10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thread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create,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825750" y="2483370"/>
            <a:ext cx="2895600" cy="2324100"/>
            <a:chOff x="2825750" y="2483370"/>
            <a:chExt cx="2895600" cy="2324100"/>
          </a:xfrm>
        </p:grpSpPr>
        <p:sp>
          <p:nvSpPr>
            <p:cNvPr id="56" name="object 56"/>
            <p:cNvSpPr/>
            <p:nvPr/>
          </p:nvSpPr>
          <p:spPr>
            <a:xfrm>
              <a:off x="3435349" y="313055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473899" y="30928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97699" y="33976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425949" y="313055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540319" y="3092520"/>
              <a:ext cx="76059" cy="76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387920" y="3397320"/>
              <a:ext cx="76059" cy="76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883150" y="252095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152400" y="914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845570" y="2483370"/>
              <a:ext cx="75158" cy="751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997970" y="3397770"/>
              <a:ext cx="75158" cy="751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825750" y="4502150"/>
              <a:ext cx="2895600" cy="304800"/>
            </a:xfrm>
            <a:custGeom>
              <a:avLst/>
              <a:gdLst/>
              <a:ahLst/>
              <a:cxnLst/>
              <a:rect l="l" t="t" r="r" b="b"/>
              <a:pathLst>
                <a:path w="2895600" h="304800">
                  <a:moveTo>
                    <a:pt x="2895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895600" y="304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825750" y="4502150"/>
            <a:ext cx="2895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425950" y="990600"/>
            <a:ext cx="3740150" cy="3975100"/>
            <a:chOff x="4425950" y="990600"/>
            <a:chExt cx="3740150" cy="3975100"/>
          </a:xfrm>
        </p:grpSpPr>
        <p:sp>
          <p:nvSpPr>
            <p:cNvPr id="68" name="object 68"/>
            <p:cNvSpPr/>
            <p:nvPr/>
          </p:nvSpPr>
          <p:spPr>
            <a:xfrm>
              <a:off x="4443910" y="43677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20">
                  <a:moveTo>
                    <a:pt x="0" y="0"/>
                  </a:moveTo>
                  <a:lnTo>
                    <a:pt x="591639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425950" y="43497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1028700" y="0"/>
                  </a:moveTo>
                  <a:lnTo>
                    <a:pt x="963643" y="899"/>
                  </a:lnTo>
                  <a:lnTo>
                    <a:pt x="899662" y="3562"/>
                  </a:lnTo>
                  <a:lnTo>
                    <a:pt x="836876" y="7934"/>
                  </a:lnTo>
                  <a:lnTo>
                    <a:pt x="775407" y="13963"/>
                  </a:lnTo>
                  <a:lnTo>
                    <a:pt x="715375" y="21594"/>
                  </a:lnTo>
                  <a:lnTo>
                    <a:pt x="656899" y="30775"/>
                  </a:lnTo>
                  <a:lnTo>
                    <a:pt x="600102" y="41451"/>
                  </a:lnTo>
                  <a:lnTo>
                    <a:pt x="545103" y="53568"/>
                  </a:lnTo>
                  <a:lnTo>
                    <a:pt x="492022" y="67074"/>
                  </a:lnTo>
                  <a:lnTo>
                    <a:pt x="440981" y="81915"/>
                  </a:lnTo>
                  <a:lnTo>
                    <a:pt x="392100" y="98038"/>
                  </a:lnTo>
                  <a:lnTo>
                    <a:pt x="345499" y="115387"/>
                  </a:lnTo>
                  <a:lnTo>
                    <a:pt x="301299" y="133911"/>
                  </a:lnTo>
                  <a:lnTo>
                    <a:pt x="259620" y="153556"/>
                  </a:lnTo>
                  <a:lnTo>
                    <a:pt x="220583" y="174268"/>
                  </a:lnTo>
                  <a:lnTo>
                    <a:pt x="184308" y="195993"/>
                  </a:lnTo>
                  <a:lnTo>
                    <a:pt x="150917" y="218678"/>
                  </a:lnTo>
                  <a:lnTo>
                    <a:pt x="120528" y="242269"/>
                  </a:lnTo>
                  <a:lnTo>
                    <a:pt x="69243" y="291956"/>
                  </a:lnTo>
                  <a:lnTo>
                    <a:pt x="31417" y="344626"/>
                  </a:lnTo>
                  <a:lnTo>
                    <a:pt x="8015" y="399850"/>
                  </a:lnTo>
                  <a:lnTo>
                    <a:pt x="0" y="457200"/>
                  </a:lnTo>
                  <a:lnTo>
                    <a:pt x="2023" y="486113"/>
                  </a:lnTo>
                  <a:lnTo>
                    <a:pt x="17853" y="542454"/>
                  </a:lnTo>
                  <a:lnTo>
                    <a:pt x="48587" y="596454"/>
                  </a:lnTo>
                  <a:lnTo>
                    <a:pt x="93263" y="647686"/>
                  </a:lnTo>
                  <a:lnTo>
                    <a:pt x="150917" y="695721"/>
                  </a:lnTo>
                  <a:lnTo>
                    <a:pt x="184308" y="718406"/>
                  </a:lnTo>
                  <a:lnTo>
                    <a:pt x="220583" y="740131"/>
                  </a:lnTo>
                  <a:lnTo>
                    <a:pt x="259620" y="760843"/>
                  </a:lnTo>
                  <a:lnTo>
                    <a:pt x="301299" y="780488"/>
                  </a:lnTo>
                  <a:lnTo>
                    <a:pt x="345499" y="799012"/>
                  </a:lnTo>
                  <a:lnTo>
                    <a:pt x="392100" y="816361"/>
                  </a:lnTo>
                  <a:lnTo>
                    <a:pt x="440981" y="832484"/>
                  </a:lnTo>
                  <a:lnTo>
                    <a:pt x="492022" y="847325"/>
                  </a:lnTo>
                  <a:lnTo>
                    <a:pt x="545103" y="860831"/>
                  </a:lnTo>
                  <a:lnTo>
                    <a:pt x="600102" y="872948"/>
                  </a:lnTo>
                  <a:lnTo>
                    <a:pt x="656899" y="883624"/>
                  </a:lnTo>
                  <a:lnTo>
                    <a:pt x="715375" y="892805"/>
                  </a:lnTo>
                  <a:lnTo>
                    <a:pt x="775407" y="900436"/>
                  </a:lnTo>
                  <a:lnTo>
                    <a:pt x="836876" y="906465"/>
                  </a:lnTo>
                  <a:lnTo>
                    <a:pt x="899662" y="910837"/>
                  </a:lnTo>
                  <a:lnTo>
                    <a:pt x="963643" y="913500"/>
                  </a:lnTo>
                  <a:lnTo>
                    <a:pt x="1028700" y="914400"/>
                  </a:lnTo>
                  <a:lnTo>
                    <a:pt x="1093756" y="913500"/>
                  </a:lnTo>
                  <a:lnTo>
                    <a:pt x="1157737" y="910837"/>
                  </a:lnTo>
                  <a:lnTo>
                    <a:pt x="1220523" y="906465"/>
                  </a:lnTo>
                  <a:lnTo>
                    <a:pt x="1281992" y="900436"/>
                  </a:lnTo>
                  <a:lnTo>
                    <a:pt x="1342024" y="892805"/>
                  </a:lnTo>
                  <a:lnTo>
                    <a:pt x="1400500" y="883624"/>
                  </a:lnTo>
                  <a:lnTo>
                    <a:pt x="1457297" y="872948"/>
                  </a:lnTo>
                  <a:lnTo>
                    <a:pt x="1512296" y="860831"/>
                  </a:lnTo>
                  <a:lnTo>
                    <a:pt x="1565377" y="847325"/>
                  </a:lnTo>
                  <a:lnTo>
                    <a:pt x="1616418" y="832484"/>
                  </a:lnTo>
                  <a:lnTo>
                    <a:pt x="1665299" y="816361"/>
                  </a:lnTo>
                  <a:lnTo>
                    <a:pt x="1711900" y="799012"/>
                  </a:lnTo>
                  <a:lnTo>
                    <a:pt x="1756100" y="780488"/>
                  </a:lnTo>
                  <a:lnTo>
                    <a:pt x="1797779" y="760843"/>
                  </a:lnTo>
                  <a:lnTo>
                    <a:pt x="1836816" y="740131"/>
                  </a:lnTo>
                  <a:lnTo>
                    <a:pt x="1873091" y="718406"/>
                  </a:lnTo>
                  <a:lnTo>
                    <a:pt x="1906482" y="695721"/>
                  </a:lnTo>
                  <a:lnTo>
                    <a:pt x="1936871" y="672130"/>
                  </a:lnTo>
                  <a:lnTo>
                    <a:pt x="1988156" y="622443"/>
                  </a:lnTo>
                  <a:lnTo>
                    <a:pt x="2025982" y="569773"/>
                  </a:lnTo>
                  <a:lnTo>
                    <a:pt x="2049384" y="514549"/>
                  </a:lnTo>
                  <a:lnTo>
                    <a:pt x="2057400" y="457200"/>
                  </a:lnTo>
                  <a:lnTo>
                    <a:pt x="2055376" y="428286"/>
                  </a:lnTo>
                  <a:lnTo>
                    <a:pt x="2039546" y="371945"/>
                  </a:lnTo>
                  <a:lnTo>
                    <a:pt x="2008812" y="317945"/>
                  </a:lnTo>
                  <a:lnTo>
                    <a:pt x="1964136" y="266713"/>
                  </a:lnTo>
                  <a:lnTo>
                    <a:pt x="1906482" y="218678"/>
                  </a:lnTo>
                  <a:lnTo>
                    <a:pt x="1873091" y="195993"/>
                  </a:lnTo>
                  <a:lnTo>
                    <a:pt x="1836816" y="174268"/>
                  </a:lnTo>
                  <a:lnTo>
                    <a:pt x="1797779" y="153556"/>
                  </a:lnTo>
                  <a:lnTo>
                    <a:pt x="1756100" y="133911"/>
                  </a:lnTo>
                  <a:lnTo>
                    <a:pt x="1711900" y="115387"/>
                  </a:lnTo>
                  <a:lnTo>
                    <a:pt x="1665299" y="98038"/>
                  </a:lnTo>
                  <a:lnTo>
                    <a:pt x="1616418" y="81915"/>
                  </a:lnTo>
                  <a:lnTo>
                    <a:pt x="1565377" y="67074"/>
                  </a:lnTo>
                  <a:lnTo>
                    <a:pt x="1512296" y="53568"/>
                  </a:lnTo>
                  <a:lnTo>
                    <a:pt x="1457297" y="41451"/>
                  </a:lnTo>
                  <a:lnTo>
                    <a:pt x="1400500" y="30775"/>
                  </a:lnTo>
                  <a:lnTo>
                    <a:pt x="1342024" y="21594"/>
                  </a:lnTo>
                  <a:lnTo>
                    <a:pt x="1281992" y="13963"/>
                  </a:lnTo>
                  <a:lnTo>
                    <a:pt x="1220523" y="7934"/>
                  </a:lnTo>
                  <a:lnTo>
                    <a:pt x="1157737" y="3562"/>
                  </a:lnTo>
                  <a:lnTo>
                    <a:pt x="1093756" y="89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0" y="457200"/>
                  </a:moveTo>
                  <a:lnTo>
                    <a:pt x="8015" y="399849"/>
                  </a:lnTo>
                  <a:lnTo>
                    <a:pt x="31417" y="344625"/>
                  </a:lnTo>
                  <a:lnTo>
                    <a:pt x="69243" y="291955"/>
                  </a:lnTo>
                  <a:lnTo>
                    <a:pt x="120528" y="242267"/>
                  </a:lnTo>
                  <a:lnTo>
                    <a:pt x="150917" y="218676"/>
                  </a:lnTo>
                  <a:lnTo>
                    <a:pt x="184308" y="195991"/>
                  </a:lnTo>
                  <a:lnTo>
                    <a:pt x="220583" y="174266"/>
                  </a:lnTo>
                  <a:lnTo>
                    <a:pt x="259620" y="153555"/>
                  </a:lnTo>
                  <a:lnTo>
                    <a:pt x="301299" y="133910"/>
                  </a:lnTo>
                  <a:lnTo>
                    <a:pt x="345499" y="115386"/>
                  </a:lnTo>
                  <a:lnTo>
                    <a:pt x="392100" y="98037"/>
                  </a:lnTo>
                  <a:lnTo>
                    <a:pt x="440981" y="81914"/>
                  </a:lnTo>
                  <a:lnTo>
                    <a:pt x="492023" y="67074"/>
                  </a:lnTo>
                  <a:lnTo>
                    <a:pt x="545103" y="53568"/>
                  </a:lnTo>
                  <a:lnTo>
                    <a:pt x="600102" y="41450"/>
                  </a:lnTo>
                  <a:lnTo>
                    <a:pt x="656900" y="30774"/>
                  </a:lnTo>
                  <a:lnTo>
                    <a:pt x="715375" y="21594"/>
                  </a:lnTo>
                  <a:lnTo>
                    <a:pt x="775407" y="13963"/>
                  </a:lnTo>
                  <a:lnTo>
                    <a:pt x="836877" y="7934"/>
                  </a:lnTo>
                  <a:lnTo>
                    <a:pt x="899662" y="3562"/>
                  </a:lnTo>
                  <a:lnTo>
                    <a:pt x="963643" y="899"/>
                  </a:lnTo>
                  <a:lnTo>
                    <a:pt x="1028700" y="0"/>
                  </a:lnTo>
                  <a:lnTo>
                    <a:pt x="1093757" y="899"/>
                  </a:lnTo>
                  <a:lnTo>
                    <a:pt x="1157739" y="3562"/>
                  </a:lnTo>
                  <a:lnTo>
                    <a:pt x="1220525" y="7934"/>
                  </a:lnTo>
                  <a:lnTo>
                    <a:pt x="1281995" y="13963"/>
                  </a:lnTo>
                  <a:lnTo>
                    <a:pt x="1342027" y="21594"/>
                  </a:lnTo>
                  <a:lnTo>
                    <a:pt x="1400503" y="30774"/>
                  </a:lnTo>
                  <a:lnTo>
                    <a:pt x="1457300" y="41450"/>
                  </a:lnTo>
                  <a:lnTo>
                    <a:pt x="1512299" y="53568"/>
                  </a:lnTo>
                  <a:lnTo>
                    <a:pt x="1565380" y="67074"/>
                  </a:lnTo>
                  <a:lnTo>
                    <a:pt x="1616421" y="81914"/>
                  </a:lnTo>
                  <a:lnTo>
                    <a:pt x="1665302" y="98037"/>
                  </a:lnTo>
                  <a:lnTo>
                    <a:pt x="1711903" y="115386"/>
                  </a:lnTo>
                  <a:lnTo>
                    <a:pt x="1756103" y="133910"/>
                  </a:lnTo>
                  <a:lnTo>
                    <a:pt x="1797782" y="153555"/>
                  </a:lnTo>
                  <a:lnTo>
                    <a:pt x="1836819" y="174266"/>
                  </a:lnTo>
                  <a:lnTo>
                    <a:pt x="1873093" y="195991"/>
                  </a:lnTo>
                  <a:lnTo>
                    <a:pt x="1906485" y="218676"/>
                  </a:lnTo>
                  <a:lnTo>
                    <a:pt x="1936873" y="242267"/>
                  </a:lnTo>
                  <a:lnTo>
                    <a:pt x="1988158" y="291955"/>
                  </a:lnTo>
                  <a:lnTo>
                    <a:pt x="2025983" y="344625"/>
                  </a:lnTo>
                  <a:lnTo>
                    <a:pt x="2049386" y="399849"/>
                  </a:lnTo>
                  <a:lnTo>
                    <a:pt x="2057401" y="457200"/>
                  </a:lnTo>
                  <a:lnTo>
                    <a:pt x="2055377" y="486114"/>
                  </a:lnTo>
                  <a:lnTo>
                    <a:pt x="2039548" y="542455"/>
                  </a:lnTo>
                  <a:lnTo>
                    <a:pt x="2008813" y="596456"/>
                  </a:lnTo>
                  <a:lnTo>
                    <a:pt x="1964138" y="647688"/>
                  </a:lnTo>
                  <a:lnTo>
                    <a:pt x="1906485" y="695723"/>
                  </a:lnTo>
                  <a:lnTo>
                    <a:pt x="1873093" y="718408"/>
                  </a:lnTo>
                  <a:lnTo>
                    <a:pt x="1836819" y="740133"/>
                  </a:lnTo>
                  <a:lnTo>
                    <a:pt x="1797782" y="760845"/>
                  </a:lnTo>
                  <a:lnTo>
                    <a:pt x="1756103" y="780489"/>
                  </a:lnTo>
                  <a:lnTo>
                    <a:pt x="1711903" y="799013"/>
                  </a:lnTo>
                  <a:lnTo>
                    <a:pt x="1665302" y="816363"/>
                  </a:lnTo>
                  <a:lnTo>
                    <a:pt x="1616421" y="832485"/>
                  </a:lnTo>
                  <a:lnTo>
                    <a:pt x="1565380" y="847326"/>
                  </a:lnTo>
                  <a:lnTo>
                    <a:pt x="1512299" y="860832"/>
                  </a:lnTo>
                  <a:lnTo>
                    <a:pt x="1457300" y="872950"/>
                  </a:lnTo>
                  <a:lnTo>
                    <a:pt x="1400503" y="883625"/>
                  </a:lnTo>
                  <a:lnTo>
                    <a:pt x="1342027" y="892806"/>
                  </a:lnTo>
                  <a:lnTo>
                    <a:pt x="1281995" y="900437"/>
                  </a:lnTo>
                  <a:lnTo>
                    <a:pt x="1220525" y="906465"/>
                  </a:lnTo>
                  <a:lnTo>
                    <a:pt x="1157739" y="910838"/>
                  </a:lnTo>
                  <a:lnTo>
                    <a:pt x="1093757" y="913501"/>
                  </a:lnTo>
                  <a:lnTo>
                    <a:pt x="1028700" y="914400"/>
                  </a:lnTo>
                  <a:lnTo>
                    <a:pt x="963643" y="913501"/>
                  </a:lnTo>
                  <a:lnTo>
                    <a:pt x="899662" y="910838"/>
                  </a:lnTo>
                  <a:lnTo>
                    <a:pt x="836877" y="906465"/>
                  </a:lnTo>
                  <a:lnTo>
                    <a:pt x="775407" y="900437"/>
                  </a:lnTo>
                  <a:lnTo>
                    <a:pt x="715375" y="892806"/>
                  </a:lnTo>
                  <a:lnTo>
                    <a:pt x="656900" y="883625"/>
                  </a:lnTo>
                  <a:lnTo>
                    <a:pt x="600102" y="872950"/>
                  </a:lnTo>
                  <a:lnTo>
                    <a:pt x="545103" y="860832"/>
                  </a:lnTo>
                  <a:lnTo>
                    <a:pt x="492023" y="847326"/>
                  </a:lnTo>
                  <a:lnTo>
                    <a:pt x="440981" y="832485"/>
                  </a:lnTo>
                  <a:lnTo>
                    <a:pt x="392100" y="816363"/>
                  </a:lnTo>
                  <a:lnTo>
                    <a:pt x="345499" y="799013"/>
                  </a:lnTo>
                  <a:lnTo>
                    <a:pt x="301299" y="780489"/>
                  </a:lnTo>
                  <a:lnTo>
                    <a:pt x="259620" y="760845"/>
                  </a:lnTo>
                  <a:lnTo>
                    <a:pt x="220583" y="740133"/>
                  </a:lnTo>
                  <a:lnTo>
                    <a:pt x="184308" y="718408"/>
                  </a:lnTo>
                  <a:lnTo>
                    <a:pt x="150917" y="695723"/>
                  </a:lnTo>
                  <a:lnTo>
                    <a:pt x="120528" y="672132"/>
                  </a:lnTo>
                  <a:lnTo>
                    <a:pt x="69243" y="622445"/>
                  </a:lnTo>
                  <a:lnTo>
                    <a:pt x="31417" y="569775"/>
                  </a:lnTo>
                  <a:lnTo>
                    <a:pt x="8015" y="51455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6480175" y="1176020"/>
            <a:ext cx="13595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1651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user-level  thread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13600" y="2319020"/>
            <a:ext cx="15919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8600" marR="5080" indent="-215900">
              <a:lnSpc>
                <a:spcPts val="1400"/>
              </a:lnSpc>
              <a:spcBef>
                <a:spcPts val="180"/>
              </a:spcBef>
            </a:pPr>
            <a:r>
              <a:rPr dirty="0" sz="1200" spc="5">
                <a:latin typeface="Arial"/>
                <a:cs typeface="Arial"/>
              </a:rPr>
              <a:t>(thread create,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187950" y="1758950"/>
            <a:ext cx="2597150" cy="2216150"/>
            <a:chOff x="5187950" y="1758950"/>
            <a:chExt cx="2597150" cy="2216150"/>
          </a:xfrm>
        </p:grpSpPr>
        <p:sp>
          <p:nvSpPr>
            <p:cNvPr id="75" name="object 75"/>
            <p:cNvSpPr/>
            <p:nvPr/>
          </p:nvSpPr>
          <p:spPr>
            <a:xfrm>
              <a:off x="7187110" y="17769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19">
                  <a:moveTo>
                    <a:pt x="0" y="0"/>
                  </a:moveTo>
                  <a:lnTo>
                    <a:pt x="591640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169150" y="17589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213026" y="3591794"/>
              <a:ext cx="2337435" cy="377190"/>
            </a:xfrm>
            <a:custGeom>
              <a:avLst/>
              <a:gdLst/>
              <a:ahLst/>
              <a:cxnLst/>
              <a:rect l="l" t="t" r="r" b="b"/>
              <a:pathLst>
                <a:path w="2337434" h="377189">
                  <a:moveTo>
                    <a:pt x="0" y="0"/>
                  </a:moveTo>
                  <a:lnTo>
                    <a:pt x="2337125" y="3769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187950" y="3562273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81292" y="0"/>
                  </a:moveTo>
                  <a:lnTo>
                    <a:pt x="0" y="25476"/>
                  </a:lnTo>
                  <a:lnTo>
                    <a:pt x="69164" y="75222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6784975" y="3919220"/>
            <a:ext cx="147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kernel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80" name="object 80"/>
          <p:cNvSpPr txBox="1"/>
          <p:nvPr/>
        </p:nvSpPr>
        <p:spPr>
          <a:xfrm>
            <a:off x="726815" y="5904048"/>
            <a:ext cx="7392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problem: </a:t>
            </a:r>
            <a:r>
              <a:rPr dirty="0" sz="1800">
                <a:latin typeface="Arial"/>
                <a:cs typeface="Arial"/>
              </a:rPr>
              <a:t>If a </a:t>
            </a:r>
            <a:r>
              <a:rPr dirty="0" sz="1800" spc="-5">
                <a:latin typeface="Arial"/>
                <a:cs typeface="Arial"/>
              </a:rPr>
              <a:t>user-level thread blocked due to I/O, all other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600" y="430364"/>
            <a:ext cx="3340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User-level</a:t>
            </a:r>
            <a:r>
              <a:rPr dirty="0" spc="-145"/>
              <a:t> </a:t>
            </a:r>
            <a:r>
              <a:rPr dirty="0" spc="1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8383905" cy="37217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User-level threads </a:t>
            </a:r>
            <a:r>
              <a:rPr dirty="0" sz="2400" spc="-15">
                <a:latin typeface="Arial"/>
                <a:cs typeface="Arial"/>
              </a:rPr>
              <a:t>are small </a:t>
            </a:r>
            <a:r>
              <a:rPr dirty="0" sz="2400" spc="-25">
                <a:latin typeface="Arial"/>
                <a:cs typeface="Arial"/>
              </a:rPr>
              <a:t>and</a:t>
            </a:r>
            <a:r>
              <a:rPr dirty="0" sz="2400" spc="5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fast</a:t>
            </a:r>
            <a:endParaRPr sz="2400">
              <a:latin typeface="Arial"/>
              <a:cs typeface="Arial"/>
            </a:endParaRPr>
          </a:p>
          <a:p>
            <a:pPr algn="r" lvl="1" marL="291465" marR="3397250" indent="-291465">
              <a:lnSpc>
                <a:spcPct val="100000"/>
              </a:lnSpc>
              <a:spcBef>
                <a:spcPts val="515"/>
              </a:spcBef>
              <a:buChar char="–"/>
              <a:tabLst>
                <a:tab pos="291465" algn="l"/>
                <a:tab pos="292100" algn="l"/>
              </a:tabLst>
            </a:pPr>
            <a:r>
              <a:rPr dirty="0" sz="2000" spc="-10">
                <a:latin typeface="Arial"/>
                <a:cs typeface="Arial"/>
              </a:rPr>
              <a:t>managed entirely by </a:t>
            </a:r>
            <a:r>
              <a:rPr dirty="0" sz="2000" spc="-5">
                <a:latin typeface="Arial"/>
                <a:cs typeface="Arial"/>
              </a:rPr>
              <a:t>user-level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library</a:t>
            </a:r>
            <a:endParaRPr sz="2000">
              <a:latin typeface="Arial"/>
              <a:cs typeface="Arial"/>
            </a:endParaRPr>
          </a:p>
          <a:p>
            <a:pPr algn="r" lvl="2" marL="227965" marR="3414395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227965" algn="l"/>
                <a:tab pos="229235" algn="l"/>
              </a:tabLst>
            </a:pPr>
            <a:r>
              <a:rPr dirty="0" sz="2000" spc="5">
                <a:latin typeface="Arial"/>
                <a:cs typeface="Arial"/>
              </a:rPr>
              <a:t>E.g.,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pthreads</a:t>
            </a:r>
            <a:r>
              <a:rPr dirty="0" sz="2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</a:t>
            </a:r>
            <a:r>
              <a:rPr dirty="0" sz="2000" spc="-5" b="1">
                <a:latin typeface="Courier New"/>
                <a:cs typeface="Courier New"/>
              </a:rPr>
              <a:t>libpthreads.a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762000" marR="5080" indent="-292100">
              <a:lnSpc>
                <a:spcPct val="100000"/>
              </a:lnSpc>
              <a:spcBef>
                <a:spcPts val="7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each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2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represented </a:t>
            </a:r>
            <a:r>
              <a:rPr dirty="0" sz="2000" spc="-15">
                <a:latin typeface="Arial"/>
                <a:cs typeface="Arial"/>
              </a:rPr>
              <a:t>simply </a:t>
            </a:r>
            <a:r>
              <a:rPr dirty="0" sz="2000" spc="-10">
                <a:latin typeface="Arial"/>
                <a:cs typeface="Arial"/>
              </a:rPr>
              <a:t>by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30">
                <a:latin typeface="Arial"/>
                <a:cs typeface="Arial"/>
              </a:rPr>
              <a:t>PC, </a:t>
            </a:r>
            <a:r>
              <a:rPr dirty="0" sz="2000">
                <a:latin typeface="Arial"/>
                <a:cs typeface="Arial"/>
              </a:rPr>
              <a:t>registers, a stack,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a  </a:t>
            </a:r>
            <a:r>
              <a:rPr dirty="0" sz="2000" spc="-10">
                <a:latin typeface="Arial"/>
                <a:cs typeface="Arial"/>
              </a:rPr>
              <a:t>small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thread control 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2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(TCB)</a:t>
            </a:r>
            <a:endParaRPr sz="2000">
              <a:latin typeface="Arial"/>
              <a:cs typeface="Arial"/>
            </a:endParaRPr>
          </a:p>
          <a:p>
            <a:pPr lvl="1" marL="762000" marR="410845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creating </a:t>
            </a:r>
            <a:r>
              <a:rPr dirty="0" sz="2000">
                <a:latin typeface="Arial"/>
                <a:cs typeface="Arial"/>
              </a:rPr>
              <a:t>a thread, </a:t>
            </a:r>
            <a:r>
              <a:rPr dirty="0" sz="2000" spc="-15">
                <a:latin typeface="Arial"/>
                <a:cs typeface="Arial"/>
              </a:rPr>
              <a:t>switching </a:t>
            </a:r>
            <a:r>
              <a:rPr dirty="0" sz="2000" spc="-10">
                <a:latin typeface="Arial"/>
                <a:cs typeface="Arial"/>
              </a:rPr>
              <a:t>between </a:t>
            </a:r>
            <a:r>
              <a:rPr dirty="0" sz="2000">
                <a:latin typeface="Arial"/>
                <a:cs typeface="Arial"/>
              </a:rPr>
              <a:t>threads,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 spc="-15">
                <a:latin typeface="Arial"/>
                <a:cs typeface="Arial"/>
              </a:rPr>
              <a:t>synchronizing  </a:t>
            </a:r>
            <a:r>
              <a:rPr dirty="0" sz="2000">
                <a:latin typeface="Arial"/>
                <a:cs typeface="Arial"/>
              </a:rPr>
              <a:t>threads </a:t>
            </a:r>
            <a:r>
              <a:rPr dirty="0" sz="2000" spc="5">
                <a:latin typeface="Arial"/>
                <a:cs typeface="Arial"/>
              </a:rPr>
              <a:t>are </a:t>
            </a:r>
            <a:r>
              <a:rPr dirty="0" sz="2000" spc="-15">
                <a:latin typeface="Arial"/>
                <a:cs typeface="Arial"/>
              </a:rPr>
              <a:t>done via </a:t>
            </a:r>
            <a:r>
              <a:rPr dirty="0" sz="2000" spc="-5">
                <a:latin typeface="Arial"/>
                <a:cs typeface="Arial"/>
              </a:rPr>
              <a:t>procedure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calls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no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 spc="-15">
                <a:latin typeface="Arial"/>
                <a:cs typeface="Arial"/>
              </a:rPr>
              <a:t>involvement </a:t>
            </a:r>
            <a:r>
              <a:rPr dirty="0" sz="2000" spc="-25">
                <a:latin typeface="Arial"/>
                <a:cs typeface="Arial"/>
              </a:rPr>
              <a:t>is</a:t>
            </a:r>
            <a:r>
              <a:rPr dirty="0" sz="2000" spc="1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necessary!</a:t>
            </a:r>
            <a:endParaRPr sz="2000">
              <a:latin typeface="Arial"/>
              <a:cs typeface="Arial"/>
            </a:endParaRPr>
          </a:p>
          <a:p>
            <a:pPr marL="355600" marR="484505" indent="-342900">
              <a:lnSpc>
                <a:spcPct val="100699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User-level </a:t>
            </a:r>
            <a:r>
              <a:rPr dirty="0" sz="2400" spc="-15">
                <a:latin typeface="Arial"/>
                <a:cs typeface="Arial"/>
              </a:rPr>
              <a:t>thread </a:t>
            </a:r>
            <a:r>
              <a:rPr dirty="0" sz="2400" spc="-25">
                <a:latin typeface="Arial"/>
                <a:cs typeface="Arial"/>
              </a:rPr>
              <a:t>operations </a:t>
            </a:r>
            <a:r>
              <a:rPr dirty="0" sz="2400" spc="-15">
                <a:latin typeface="Arial"/>
                <a:cs typeface="Arial"/>
              </a:rPr>
              <a:t>can </a:t>
            </a:r>
            <a:r>
              <a:rPr dirty="0" sz="2400" spc="-20">
                <a:latin typeface="Arial"/>
                <a:cs typeface="Arial"/>
              </a:rPr>
              <a:t>be </a:t>
            </a:r>
            <a:r>
              <a:rPr dirty="0" sz="2400" spc="-30">
                <a:latin typeface="Arial"/>
                <a:cs typeface="Arial"/>
              </a:rPr>
              <a:t>10-100x </a:t>
            </a:r>
            <a:r>
              <a:rPr dirty="0" sz="2400" spc="-5">
                <a:latin typeface="Arial"/>
                <a:cs typeface="Arial"/>
              </a:rPr>
              <a:t>faster </a:t>
            </a:r>
            <a:r>
              <a:rPr dirty="0" sz="2400" spc="-10">
                <a:latin typeface="Arial"/>
                <a:cs typeface="Arial"/>
              </a:rPr>
              <a:t>than  </a:t>
            </a:r>
            <a:r>
              <a:rPr dirty="0" sz="2400" spc="-20">
                <a:latin typeface="Arial"/>
                <a:cs typeface="Arial"/>
              </a:rPr>
              <a:t>kernel threads as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30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3200" y="5143500"/>
            <a:ext cx="11938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762" y="430364"/>
            <a:ext cx="49510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OLD Performance</a:t>
            </a:r>
            <a:r>
              <a:rPr dirty="0" spc="-340"/>
              <a:t> </a:t>
            </a:r>
            <a:r>
              <a:rPr dirty="0" spc="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10055"/>
            <a:ext cx="7561580" cy="19177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15">
                <a:latin typeface="Arial"/>
                <a:cs typeface="Arial"/>
              </a:rPr>
              <a:t>On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5">
                <a:latin typeface="Arial"/>
                <a:cs typeface="Arial"/>
              </a:rPr>
              <a:t>700MHz </a:t>
            </a:r>
            <a:r>
              <a:rPr dirty="0" sz="2400" spc="-20">
                <a:latin typeface="Arial"/>
                <a:cs typeface="Arial"/>
              </a:rPr>
              <a:t>Pentium </a:t>
            </a:r>
            <a:r>
              <a:rPr dirty="0" sz="2400" spc="-25">
                <a:latin typeface="Arial"/>
                <a:cs typeface="Arial"/>
              </a:rPr>
              <a:t>running </a:t>
            </a:r>
            <a:r>
              <a:rPr dirty="0" sz="2400" spc="-30">
                <a:latin typeface="Arial"/>
                <a:cs typeface="Arial"/>
              </a:rPr>
              <a:t>Linux </a:t>
            </a:r>
            <a:r>
              <a:rPr dirty="0" sz="2400" spc="-10">
                <a:latin typeface="Arial"/>
                <a:cs typeface="Arial"/>
              </a:rPr>
              <a:t>2.2.16 </a:t>
            </a:r>
            <a:r>
              <a:rPr dirty="0" sz="2400" spc="-25">
                <a:latin typeface="Arial"/>
                <a:cs typeface="Arial"/>
              </a:rPr>
              <a:t>(only </a:t>
            </a:r>
            <a:r>
              <a:rPr dirty="0" sz="2400" spc="-5">
                <a:latin typeface="Arial"/>
                <a:cs typeface="Arial"/>
              </a:rPr>
              <a:t>the  </a:t>
            </a:r>
            <a:r>
              <a:rPr dirty="0" sz="2400" spc="-15">
                <a:latin typeface="Arial"/>
                <a:cs typeface="Arial"/>
              </a:rPr>
              <a:t>relative </a:t>
            </a:r>
            <a:r>
              <a:rPr dirty="0" sz="2400" spc="-20">
                <a:latin typeface="Arial"/>
                <a:cs typeface="Arial"/>
              </a:rPr>
              <a:t>numbers </a:t>
            </a:r>
            <a:r>
              <a:rPr dirty="0" sz="2400" spc="-5">
                <a:latin typeface="Arial"/>
                <a:cs typeface="Arial"/>
              </a:rPr>
              <a:t>matter; </a:t>
            </a:r>
            <a:r>
              <a:rPr dirty="0" sz="2400" spc="-25">
                <a:latin typeface="Arial"/>
                <a:cs typeface="Arial"/>
              </a:rPr>
              <a:t>ignore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5">
                <a:latin typeface="Arial"/>
                <a:cs typeface="Arial"/>
              </a:rPr>
              <a:t>ancient</a:t>
            </a:r>
            <a:r>
              <a:rPr dirty="0" sz="2400" spc="5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CPU!):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 b="1">
                <a:latin typeface="Courier New"/>
                <a:cs typeface="Courier New"/>
              </a:rPr>
              <a:t>fork/exit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 spc="-10">
                <a:latin typeface="Arial"/>
                <a:cs typeface="Arial"/>
              </a:rPr>
              <a:t>251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20">
                <a:latin typeface="Symbol"/>
                <a:cs typeface="Symbol"/>
              </a:rPr>
              <a:t></a:t>
            </a:r>
            <a:r>
              <a:rPr dirty="0" sz="2000" spc="2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73" y="3846855"/>
            <a:ext cx="19691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10">
                <a:latin typeface="Arial"/>
                <a:cs typeface="Arial"/>
              </a:rPr>
              <a:t>Kernel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9875" y="3733533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y?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873" y="4189755"/>
            <a:ext cx="7708900" cy="2053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 b="1">
                <a:latin typeface="Courier New"/>
                <a:cs typeface="Courier New"/>
              </a:rPr>
              <a:t>pthread_create()/pthread_join()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 spc="-10">
                <a:latin typeface="Arial"/>
                <a:cs typeface="Arial"/>
              </a:rPr>
              <a:t>94 </a:t>
            </a:r>
            <a:r>
              <a:rPr dirty="0" sz="2000" spc="20">
                <a:latin typeface="Symbol"/>
                <a:cs typeface="Symbol"/>
              </a:rPr>
              <a:t></a:t>
            </a:r>
            <a:r>
              <a:rPr dirty="0" sz="2000" spc="20">
                <a:latin typeface="Arial"/>
                <a:cs typeface="Arial"/>
              </a:rPr>
              <a:t>s </a:t>
            </a:r>
            <a:r>
              <a:rPr dirty="0" sz="2000" spc="5" b="1">
                <a:solidFill>
                  <a:srgbClr val="4F81BD"/>
                </a:solidFill>
                <a:latin typeface="Arial"/>
                <a:cs typeface="Arial"/>
              </a:rPr>
              <a:t>(2.5x</a:t>
            </a:r>
            <a:r>
              <a:rPr dirty="0" sz="2000" spc="-185" b="1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4F81BD"/>
                </a:solidFill>
                <a:latin typeface="Arial"/>
                <a:cs typeface="Arial"/>
              </a:rPr>
              <a:t>faster)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Char char="–"/>
              <a:tabLst>
                <a:tab pos="304165" algn="l"/>
                <a:tab pos="304800" algn="l"/>
              </a:tabLst>
            </a:pPr>
            <a:r>
              <a:rPr dirty="0" sz="2000" spc="-10">
                <a:latin typeface="Arial"/>
                <a:cs typeface="Arial"/>
              </a:rPr>
              <a:t>User-level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lvl="1" marL="698500" marR="168275" indent="-229235">
              <a:lnSpc>
                <a:spcPct val="1042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 b="1">
                <a:latin typeface="Courier New"/>
                <a:cs typeface="Courier New"/>
              </a:rPr>
              <a:t>pthread_create()/pthread_join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 spc="5">
                <a:latin typeface="Arial"/>
                <a:cs typeface="Arial"/>
              </a:rPr>
              <a:t>4.5 </a:t>
            </a:r>
            <a:r>
              <a:rPr dirty="0" sz="2000" spc="20">
                <a:latin typeface="Symbol"/>
                <a:cs typeface="Symbol"/>
              </a:rPr>
              <a:t></a:t>
            </a:r>
            <a:r>
              <a:rPr dirty="0" sz="2000" spc="20">
                <a:latin typeface="Arial"/>
                <a:cs typeface="Arial"/>
              </a:rPr>
              <a:t>s </a:t>
            </a:r>
            <a:r>
              <a:rPr dirty="0" sz="2000" spc="-10" b="1">
                <a:solidFill>
                  <a:srgbClr val="4F81BD"/>
                </a:solidFill>
                <a:latin typeface="Arial"/>
                <a:cs typeface="Arial"/>
              </a:rPr>
              <a:t>(another 20x  </a:t>
            </a:r>
            <a:r>
              <a:rPr dirty="0" sz="2000" spc="5" b="1">
                <a:solidFill>
                  <a:srgbClr val="4F81BD"/>
                </a:solidFill>
                <a:latin typeface="Arial"/>
                <a:cs typeface="Arial"/>
              </a:rPr>
              <a:t>faster)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y?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96200" y="3987800"/>
            <a:ext cx="317500" cy="241300"/>
            <a:chOff x="7696200" y="3987800"/>
            <a:chExt cx="317500" cy="241300"/>
          </a:xfrm>
        </p:grpSpPr>
        <p:sp>
          <p:nvSpPr>
            <p:cNvPr id="8" name="object 8"/>
            <p:cNvSpPr/>
            <p:nvPr/>
          </p:nvSpPr>
          <p:spPr>
            <a:xfrm>
              <a:off x="7716363" y="4000500"/>
              <a:ext cx="285115" cy="213995"/>
            </a:xfrm>
            <a:custGeom>
              <a:avLst/>
              <a:gdLst/>
              <a:ahLst/>
              <a:cxnLst/>
              <a:rect l="l" t="t" r="r" b="b"/>
              <a:pathLst>
                <a:path w="285115" h="213995">
                  <a:moveTo>
                    <a:pt x="284636" y="0"/>
                  </a:moveTo>
                  <a:lnTo>
                    <a:pt x="0" y="21347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96200" y="4118267"/>
              <a:ext cx="121221" cy="110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620000" y="5676900"/>
            <a:ext cx="317500" cy="241300"/>
            <a:chOff x="7620000" y="5676900"/>
            <a:chExt cx="317500" cy="241300"/>
          </a:xfrm>
        </p:grpSpPr>
        <p:sp>
          <p:nvSpPr>
            <p:cNvPr id="11" name="object 11"/>
            <p:cNvSpPr/>
            <p:nvPr/>
          </p:nvSpPr>
          <p:spPr>
            <a:xfrm>
              <a:off x="7640163" y="5692022"/>
              <a:ext cx="285115" cy="213995"/>
            </a:xfrm>
            <a:custGeom>
              <a:avLst/>
              <a:gdLst/>
              <a:ahLst/>
              <a:cxnLst/>
              <a:rect l="l" t="t" r="r" b="b"/>
              <a:pathLst>
                <a:path w="285115" h="213995">
                  <a:moveTo>
                    <a:pt x="284636" y="21347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20000" y="5676900"/>
              <a:ext cx="121221" cy="11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100" y="430364"/>
            <a:ext cx="60051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User-level </a:t>
            </a:r>
            <a:r>
              <a:rPr dirty="0" spc="15"/>
              <a:t>thread</a:t>
            </a:r>
            <a:r>
              <a:rPr dirty="0" spc="-315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1315"/>
            <a:ext cx="8310880" cy="34823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15">
                <a:latin typeface="Arial"/>
                <a:cs typeface="Arial"/>
              </a:rPr>
              <a:t>OS </a:t>
            </a:r>
            <a:r>
              <a:rPr dirty="0" sz="2400" spc="-25">
                <a:latin typeface="Arial"/>
                <a:cs typeface="Arial"/>
              </a:rPr>
              <a:t>schedules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kernel</a:t>
            </a:r>
            <a:r>
              <a:rPr dirty="0" sz="2400" spc="-38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kernel </a:t>
            </a:r>
            <a:r>
              <a:rPr dirty="0" sz="2400" spc="-15">
                <a:latin typeface="Arial"/>
                <a:cs typeface="Arial"/>
              </a:rPr>
              <a:t>thread executes </a:t>
            </a:r>
            <a:r>
              <a:rPr dirty="0" sz="2400" spc="-20">
                <a:latin typeface="Arial"/>
                <a:cs typeface="Arial"/>
              </a:rPr>
              <a:t>user </a:t>
            </a:r>
            <a:r>
              <a:rPr dirty="0" sz="2400" spc="-25">
                <a:latin typeface="Arial"/>
                <a:cs typeface="Arial"/>
              </a:rPr>
              <a:t>code, </a:t>
            </a:r>
            <a:r>
              <a:rPr dirty="0" sz="2400" spc="-30">
                <a:latin typeface="Arial"/>
                <a:cs typeface="Arial"/>
              </a:rPr>
              <a:t>including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5">
                <a:latin typeface="Arial"/>
                <a:cs typeface="Arial"/>
              </a:rPr>
              <a:t>thread  </a:t>
            </a:r>
            <a:r>
              <a:rPr dirty="0" sz="2400" spc="-20">
                <a:latin typeface="Arial"/>
                <a:cs typeface="Arial"/>
              </a:rPr>
              <a:t>support library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its </a:t>
            </a:r>
            <a:r>
              <a:rPr dirty="0" sz="2400" spc="-15">
                <a:latin typeface="Arial"/>
                <a:cs typeface="Arial"/>
              </a:rPr>
              <a:t>associated thread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scheduler</a:t>
            </a:r>
            <a:endParaRPr sz="2400">
              <a:latin typeface="Arial"/>
              <a:cs typeface="Arial"/>
            </a:endParaRPr>
          </a:p>
          <a:p>
            <a:pPr marL="355600" marR="55880" indent="-342900">
              <a:lnSpc>
                <a:spcPct val="100699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5">
                <a:latin typeface="Arial"/>
                <a:cs typeface="Arial"/>
              </a:rPr>
              <a:t>thread </a:t>
            </a:r>
            <a:r>
              <a:rPr dirty="0" sz="2400" spc="-25">
                <a:latin typeface="Arial"/>
                <a:cs typeface="Arial"/>
              </a:rPr>
              <a:t>scheduler </a:t>
            </a:r>
            <a:r>
              <a:rPr dirty="0" sz="2400" spc="-20">
                <a:latin typeface="Arial"/>
                <a:cs typeface="Arial"/>
              </a:rPr>
              <a:t>determines </a:t>
            </a:r>
            <a:r>
              <a:rPr dirty="0" sz="2400" spc="-30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0">
                <a:latin typeface="Arial"/>
                <a:cs typeface="Arial"/>
              </a:rPr>
              <a:t>user-level </a:t>
            </a:r>
            <a:r>
              <a:rPr dirty="0" sz="2400" spc="-15">
                <a:latin typeface="Arial"/>
                <a:cs typeface="Arial"/>
              </a:rPr>
              <a:t>thread  </a:t>
            </a:r>
            <a:r>
              <a:rPr dirty="0" sz="2400" spc="-20">
                <a:latin typeface="Arial"/>
                <a:cs typeface="Arial"/>
              </a:rPr>
              <a:t>runs</a:t>
            </a:r>
            <a:endParaRPr sz="2400">
              <a:latin typeface="Arial"/>
              <a:cs typeface="Arial"/>
            </a:endParaRPr>
          </a:p>
          <a:p>
            <a:pPr lvl="1" marL="762000" marR="4064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  <a:tab pos="7061200" algn="l"/>
              </a:tabLst>
            </a:pPr>
            <a:r>
              <a:rPr dirty="0" sz="2000" spc="-25">
                <a:latin typeface="Arial"/>
                <a:cs typeface="Arial"/>
              </a:rPr>
              <a:t>it </a:t>
            </a:r>
            <a:r>
              <a:rPr dirty="0" sz="2000" spc="-10">
                <a:latin typeface="Arial"/>
                <a:cs typeface="Arial"/>
              </a:rPr>
              <a:t>uses </a:t>
            </a:r>
            <a:r>
              <a:rPr dirty="0" sz="2000" spc="-15">
                <a:latin typeface="Arial"/>
                <a:cs typeface="Arial"/>
              </a:rPr>
              <a:t>queues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keep </a:t>
            </a:r>
            <a:r>
              <a:rPr dirty="0" sz="2000" spc="10">
                <a:latin typeface="Arial"/>
                <a:cs typeface="Arial"/>
              </a:rPr>
              <a:t>track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20">
                <a:latin typeface="Arial"/>
                <a:cs typeface="Arial"/>
              </a:rPr>
              <a:t>what </a:t>
            </a:r>
            <a:r>
              <a:rPr dirty="0" sz="2000">
                <a:latin typeface="Arial"/>
                <a:cs typeface="Arial"/>
              </a:rPr>
              <a:t>threads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are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doing:	</a:t>
            </a:r>
            <a:r>
              <a:rPr dirty="0" sz="2000">
                <a:latin typeface="Arial"/>
                <a:cs typeface="Arial"/>
              </a:rPr>
              <a:t>run,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ready,  </a:t>
            </a:r>
            <a:r>
              <a:rPr dirty="0" sz="2000" spc="-4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just </a:t>
            </a:r>
            <a:r>
              <a:rPr dirty="0" sz="2000" spc="-25">
                <a:latin typeface="Arial"/>
                <a:cs typeface="Arial"/>
              </a:rPr>
              <a:t>like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20">
                <a:latin typeface="Arial"/>
                <a:cs typeface="Arial"/>
              </a:rPr>
              <a:t>OS </a:t>
            </a:r>
            <a:r>
              <a:rPr dirty="0" sz="2000" spc="-10">
                <a:latin typeface="Arial"/>
                <a:cs typeface="Arial"/>
              </a:rPr>
              <a:t>and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but, </a:t>
            </a:r>
            <a:r>
              <a:rPr dirty="0" sz="2000" spc="-10">
                <a:latin typeface="Arial"/>
                <a:cs typeface="Arial"/>
              </a:rPr>
              <a:t>implemented at </a:t>
            </a:r>
            <a:r>
              <a:rPr dirty="0" sz="2000" spc="-5">
                <a:latin typeface="Arial"/>
                <a:cs typeface="Arial"/>
              </a:rPr>
              <a:t>user-level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library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5524500"/>
            <a:ext cx="25400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524500"/>
            <a:ext cx="1181100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700" y="430364"/>
            <a:ext cx="29946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Thread</a:t>
            </a:r>
            <a:r>
              <a:rPr dirty="0" spc="-240"/>
              <a:t> </a:t>
            </a:r>
            <a:r>
              <a:rPr dirty="0" spc="1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303807"/>
            <a:ext cx="7696200" cy="462597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This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10">
                <a:latin typeface="Arial"/>
                <a:cs typeface="Arial"/>
              </a:rPr>
              <a:t>taken </a:t>
            </a:r>
            <a:r>
              <a:rPr dirty="0" sz="2400" spc="-5">
                <a:latin typeface="Arial"/>
                <a:cs typeface="Arial"/>
              </a:rPr>
              <a:t>from the </a:t>
            </a:r>
            <a:r>
              <a:rPr dirty="0" sz="2400" spc="10">
                <a:latin typeface="Arial"/>
                <a:cs typeface="Arial"/>
              </a:rPr>
              <a:t>POSIX </a:t>
            </a:r>
            <a:r>
              <a:rPr dirty="0" sz="2400" spc="-40">
                <a:latin typeface="Courier New"/>
                <a:cs typeface="Courier New"/>
              </a:rPr>
              <a:t>pthreads</a:t>
            </a:r>
            <a:r>
              <a:rPr dirty="0" sz="2400" spc="-650">
                <a:latin typeface="Courier New"/>
                <a:cs typeface="Courier New"/>
              </a:rPr>
              <a:t> </a:t>
            </a:r>
            <a:r>
              <a:rPr dirty="0" sz="2400" spc="5">
                <a:latin typeface="Arial"/>
                <a:cs typeface="Arial"/>
              </a:rPr>
              <a:t>API:</a:t>
            </a:r>
            <a:endParaRPr sz="2400">
              <a:latin typeface="Arial"/>
              <a:cs typeface="Arial"/>
            </a:endParaRPr>
          </a:p>
          <a:p>
            <a:pPr lvl="1" marL="762000" marR="1135380" indent="-292100">
              <a:lnSpc>
                <a:spcPts val="2100"/>
              </a:lnSpc>
              <a:spcBef>
                <a:spcPts val="1335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Courier New"/>
                <a:cs typeface="Courier New"/>
              </a:rPr>
              <a:t>rcode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pthread_create(&amp;t, attributes,  start_procedure)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creates a </a:t>
            </a:r>
            <a:r>
              <a:rPr dirty="0" sz="2000" spc="-10">
                <a:latin typeface="Arial"/>
                <a:cs typeface="Arial"/>
              </a:rPr>
              <a:t>new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10">
                <a:latin typeface="Arial"/>
                <a:cs typeface="Arial"/>
              </a:rPr>
              <a:t>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new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20">
                <a:latin typeface="Arial"/>
                <a:cs typeface="Arial"/>
              </a:rPr>
              <a:t>begins </a:t>
            </a:r>
            <a:r>
              <a:rPr dirty="0" sz="2000" spc="-10">
                <a:latin typeface="Arial"/>
                <a:cs typeface="Arial"/>
              </a:rPr>
              <a:t>executing at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start_procedure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Courier New"/>
                <a:cs typeface="Courier New"/>
              </a:rPr>
              <a:t>pthread_cond_wait(condition_variable,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mutex)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25">
                <a:latin typeface="Arial"/>
                <a:cs typeface="Arial"/>
              </a:rPr>
              <a:t>calling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15">
                <a:latin typeface="Arial"/>
                <a:cs typeface="Arial"/>
              </a:rPr>
              <a:t>blocks, </a:t>
            </a:r>
            <a:r>
              <a:rPr dirty="0" sz="2000">
                <a:latin typeface="Arial"/>
                <a:cs typeface="Arial"/>
              </a:rPr>
              <a:t>sometimes </a:t>
            </a:r>
            <a:r>
              <a:rPr dirty="0" sz="2000" spc="-20">
                <a:latin typeface="Arial"/>
                <a:cs typeface="Arial"/>
              </a:rPr>
              <a:t>called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thread_block()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Courier New"/>
                <a:cs typeface="Courier New"/>
              </a:rPr>
              <a:t>pthread_signal(condition_variable)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15">
                <a:latin typeface="Arial"/>
                <a:cs typeface="Arial"/>
              </a:rPr>
              <a:t>starts </a:t>
            </a:r>
            <a:r>
              <a:rPr dirty="0" sz="2000">
                <a:latin typeface="Arial"/>
                <a:cs typeface="Arial"/>
              </a:rPr>
              <a:t>a thread </a:t>
            </a:r>
            <a:r>
              <a:rPr dirty="0" sz="2000" spc="-20">
                <a:latin typeface="Arial"/>
                <a:cs typeface="Arial"/>
              </a:rPr>
              <a:t>waiting </a:t>
            </a:r>
            <a:r>
              <a:rPr dirty="0" sz="2000" spc="-10">
                <a:latin typeface="Arial"/>
                <a:cs typeface="Arial"/>
              </a:rPr>
              <a:t>on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5">
                <a:latin typeface="Arial"/>
                <a:cs typeface="Arial"/>
              </a:rPr>
              <a:t>condition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Courier New"/>
                <a:cs typeface="Courier New"/>
              </a:rPr>
              <a:t>pthread_exit()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terminates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25">
                <a:latin typeface="Arial"/>
                <a:cs typeface="Arial"/>
              </a:rPr>
              <a:t>calling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Courier New"/>
                <a:cs typeface="Courier New"/>
              </a:rPr>
              <a:t>pthread_join(t)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0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waits </a:t>
            </a:r>
            <a:r>
              <a:rPr dirty="0" sz="2000" spc="5">
                <a:latin typeface="Arial"/>
                <a:cs typeface="Arial"/>
              </a:rPr>
              <a:t>for the </a:t>
            </a:r>
            <a:r>
              <a:rPr dirty="0" sz="2000" spc="-5">
                <a:latin typeface="Arial"/>
                <a:cs typeface="Arial"/>
              </a:rPr>
              <a:t>named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20">
                <a:latin typeface="Arial"/>
                <a:cs typeface="Arial"/>
              </a:rPr>
              <a:t>to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terminate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9300" y="4368800"/>
            <a:ext cx="1447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100" y="430364"/>
            <a:ext cx="39731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Thread </a:t>
            </a:r>
            <a:r>
              <a:rPr dirty="0" spc="10"/>
              <a:t>context</a:t>
            </a:r>
            <a:r>
              <a:rPr dirty="0" spc="-340"/>
              <a:t> </a:t>
            </a:r>
            <a:r>
              <a:rPr dirty="0" spc="-5"/>
              <a:t>switch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6936105" cy="38385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5">
                <a:latin typeface="Arial"/>
                <a:cs typeface="Arial"/>
              </a:rPr>
              <a:t>Very </a:t>
            </a:r>
            <a:r>
              <a:rPr dirty="0" sz="2400" spc="-20">
                <a:latin typeface="Arial"/>
                <a:cs typeface="Arial"/>
              </a:rPr>
              <a:t>simple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 spc="-20">
                <a:latin typeface="Arial"/>
                <a:cs typeface="Arial"/>
              </a:rPr>
              <a:t>user-level</a:t>
            </a:r>
            <a:r>
              <a:rPr dirty="0" sz="2400" spc="30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threads: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save context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currently </a:t>
            </a:r>
            <a:r>
              <a:rPr dirty="0" sz="2000" spc="-15">
                <a:latin typeface="Arial"/>
                <a:cs typeface="Arial"/>
              </a:rPr>
              <a:t>running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push </a:t>
            </a:r>
            <a:r>
              <a:rPr dirty="0" sz="2000" spc="-30">
                <a:latin typeface="Arial"/>
                <a:cs typeface="Arial"/>
              </a:rPr>
              <a:t>CPU </a:t>
            </a:r>
            <a:r>
              <a:rPr dirty="0" sz="2000" spc="10">
                <a:latin typeface="Arial"/>
                <a:cs typeface="Arial"/>
              </a:rPr>
              <a:t>state </a:t>
            </a:r>
            <a:r>
              <a:rPr dirty="0" sz="2000">
                <a:latin typeface="Arial"/>
                <a:cs typeface="Arial"/>
              </a:rPr>
              <a:t>onto thread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10">
                <a:latin typeface="Arial"/>
                <a:cs typeface="Arial"/>
              </a:rPr>
              <a:t>restore </a:t>
            </a:r>
            <a:r>
              <a:rPr dirty="0" sz="2000" spc="-5">
                <a:latin typeface="Arial"/>
                <a:cs typeface="Arial"/>
              </a:rPr>
              <a:t>context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next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pop </a:t>
            </a:r>
            <a:r>
              <a:rPr dirty="0" sz="2000" spc="-30">
                <a:latin typeface="Arial"/>
                <a:cs typeface="Arial"/>
              </a:rPr>
              <a:t>CPU </a:t>
            </a:r>
            <a:r>
              <a:rPr dirty="0" sz="2000" spc="10">
                <a:latin typeface="Arial"/>
                <a:cs typeface="Arial"/>
              </a:rPr>
              <a:t>state from </a:t>
            </a:r>
            <a:r>
              <a:rPr dirty="0" sz="2000" spc="-10">
                <a:latin typeface="Arial"/>
                <a:cs typeface="Arial"/>
              </a:rPr>
              <a:t>next </a:t>
            </a:r>
            <a:r>
              <a:rPr dirty="0" sz="2000" spc="-5">
                <a:latin typeface="Arial"/>
                <a:cs typeface="Arial"/>
              </a:rPr>
              <a:t>thread’s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9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10">
                <a:latin typeface="Arial"/>
                <a:cs typeface="Arial"/>
              </a:rPr>
              <a:t>return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new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Arial"/>
                <a:cs typeface="Arial"/>
              </a:rPr>
              <a:t>execution </a:t>
            </a:r>
            <a:r>
              <a:rPr dirty="0" sz="2000">
                <a:latin typeface="Arial"/>
                <a:cs typeface="Arial"/>
              </a:rPr>
              <a:t>resumes </a:t>
            </a:r>
            <a:r>
              <a:rPr dirty="0" sz="2000" spc="-10">
                <a:latin typeface="Arial"/>
                <a:cs typeface="Arial"/>
              </a:rPr>
              <a:t>at </a:t>
            </a:r>
            <a:r>
              <a:rPr dirty="0" sz="2000" spc="-20">
                <a:latin typeface="Arial"/>
                <a:cs typeface="Arial"/>
              </a:rPr>
              <a:t>PC </a:t>
            </a:r>
            <a:r>
              <a:rPr dirty="0" sz="2000" spc="-10">
                <a:latin typeface="Arial"/>
                <a:cs typeface="Arial"/>
              </a:rPr>
              <a:t>of next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  <a:tab pos="1510665" algn="l"/>
              </a:tabLst>
            </a:pPr>
            <a:r>
              <a:rPr dirty="0" sz="2000" spc="-10">
                <a:latin typeface="Arial"/>
                <a:cs typeface="Arial"/>
              </a:rPr>
              <a:t>Note:	no </a:t>
            </a:r>
            <a:r>
              <a:rPr dirty="0" sz="2000" spc="-15">
                <a:latin typeface="Arial"/>
                <a:cs typeface="Arial"/>
              </a:rPr>
              <a:t>changes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10">
                <a:latin typeface="Arial"/>
                <a:cs typeface="Arial"/>
              </a:rPr>
              <a:t>memory </a:t>
            </a:r>
            <a:r>
              <a:rPr dirty="0" sz="2000" spc="-15">
                <a:latin typeface="Arial"/>
                <a:cs typeface="Arial"/>
              </a:rPr>
              <a:t>mapping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This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25">
                <a:latin typeface="Arial"/>
                <a:cs typeface="Arial"/>
              </a:rPr>
              <a:t>all </a:t>
            </a:r>
            <a:r>
              <a:rPr dirty="0" sz="2400" spc="-30">
                <a:latin typeface="Arial"/>
                <a:cs typeface="Arial"/>
              </a:rPr>
              <a:t>done </a:t>
            </a:r>
            <a:r>
              <a:rPr dirty="0" sz="2400" spc="-20">
                <a:latin typeface="Arial"/>
                <a:cs typeface="Arial"/>
              </a:rPr>
              <a:t>in assembly</a:t>
            </a:r>
            <a:r>
              <a:rPr dirty="0" sz="2400" spc="47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5">
                <a:latin typeface="Arial"/>
                <a:cs typeface="Arial"/>
              </a:rPr>
              <a:t>it </a:t>
            </a:r>
            <a:r>
              <a:rPr dirty="0" sz="2000" spc="-10">
                <a:latin typeface="Arial"/>
                <a:cs typeface="Arial"/>
              </a:rPr>
              <a:t>works at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5">
                <a:latin typeface="Arial"/>
                <a:cs typeface="Arial"/>
              </a:rPr>
              <a:t>level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procedure </a:t>
            </a:r>
            <a:r>
              <a:rPr dirty="0" sz="2000" spc="-25">
                <a:latin typeface="Arial"/>
                <a:cs typeface="Arial"/>
              </a:rPr>
              <a:t>calling</a:t>
            </a:r>
            <a:r>
              <a:rPr dirty="0" sz="2000" spc="2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convention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5728" y="1963796"/>
            <a:ext cx="2369147" cy="1058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689100" marR="5080" indent="-1676400">
              <a:lnSpc>
                <a:spcPct val="101600"/>
              </a:lnSpc>
              <a:spcBef>
                <a:spcPts val="35"/>
              </a:spcBef>
            </a:pPr>
            <a:r>
              <a:rPr dirty="0"/>
              <a:t>How </a:t>
            </a:r>
            <a:r>
              <a:rPr dirty="0" spc="5"/>
              <a:t>to </a:t>
            </a:r>
            <a:r>
              <a:rPr dirty="0" spc="10"/>
              <a:t>keep </a:t>
            </a:r>
            <a:r>
              <a:rPr dirty="0"/>
              <a:t>a </a:t>
            </a:r>
            <a:r>
              <a:rPr dirty="0" spc="10"/>
              <a:t>user-level </a:t>
            </a:r>
            <a:r>
              <a:rPr dirty="0" spc="15"/>
              <a:t>thread</a:t>
            </a:r>
            <a:r>
              <a:rPr dirty="0" spc="-470"/>
              <a:t> </a:t>
            </a:r>
            <a:r>
              <a:rPr dirty="0" spc="15"/>
              <a:t>from  </a:t>
            </a:r>
            <a:r>
              <a:rPr dirty="0" spc="10"/>
              <a:t>hogging </a:t>
            </a:r>
            <a:r>
              <a:rPr dirty="0" spc="5"/>
              <a:t>the</a:t>
            </a:r>
            <a:r>
              <a:rPr dirty="0" spc="-170"/>
              <a:t> </a:t>
            </a:r>
            <a:r>
              <a:rPr dirty="0" spc="-20"/>
              <a:t>CPU?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8427"/>
            <a:ext cx="8416290" cy="46818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Strategy </a:t>
            </a:r>
            <a:r>
              <a:rPr dirty="0" sz="2400" spc="-20">
                <a:latin typeface="Arial"/>
                <a:cs typeface="Arial"/>
              </a:rPr>
              <a:t>1: </a:t>
            </a:r>
            <a:r>
              <a:rPr dirty="0" sz="2400" spc="-5">
                <a:latin typeface="Arial"/>
                <a:cs typeface="Arial"/>
              </a:rPr>
              <a:t>force </a:t>
            </a:r>
            <a:r>
              <a:rPr dirty="0" sz="2400" spc="-20">
                <a:latin typeface="Arial"/>
                <a:cs typeface="Arial"/>
              </a:rPr>
              <a:t>everyone </a:t>
            </a:r>
            <a:r>
              <a:rPr dirty="0" sz="2400" spc="15">
                <a:latin typeface="Arial"/>
                <a:cs typeface="Arial"/>
              </a:rPr>
              <a:t>to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cooperate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a thread </a:t>
            </a:r>
            <a:r>
              <a:rPr dirty="0" sz="2000" spc="-35">
                <a:latin typeface="Arial"/>
                <a:cs typeface="Arial"/>
              </a:rPr>
              <a:t>willingly </a:t>
            </a:r>
            <a:r>
              <a:rPr dirty="0" sz="2000" spc="-15">
                <a:latin typeface="Arial"/>
                <a:cs typeface="Arial"/>
              </a:rPr>
              <a:t>gives </a:t>
            </a:r>
            <a:r>
              <a:rPr dirty="0" sz="2000" spc="-10">
                <a:latin typeface="Arial"/>
                <a:cs typeface="Arial"/>
              </a:rPr>
              <a:t>up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30">
                <a:latin typeface="Arial"/>
                <a:cs typeface="Arial"/>
              </a:rPr>
              <a:t>CPU </a:t>
            </a:r>
            <a:r>
              <a:rPr dirty="0" sz="2000" spc="-10">
                <a:latin typeface="Arial"/>
                <a:cs typeface="Arial"/>
              </a:rPr>
              <a:t>by </a:t>
            </a:r>
            <a:r>
              <a:rPr dirty="0" sz="2000" spc="-25">
                <a:latin typeface="Arial"/>
                <a:cs typeface="Arial"/>
              </a:rPr>
              <a:t>calling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yield()</a:t>
            </a:r>
            <a:endParaRPr sz="2000">
              <a:latin typeface="Courier New"/>
              <a:cs typeface="Courier New"/>
            </a:endParaRPr>
          </a:p>
          <a:p>
            <a:pPr lvl="1" marL="762000" marR="5080" indent="-292100">
              <a:lnSpc>
                <a:spcPts val="2300"/>
              </a:lnSpc>
              <a:spcBef>
                <a:spcPts val="36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dirty="0" sz="2000" spc="-5" b="1">
                <a:latin typeface="Courier New"/>
                <a:cs typeface="Courier New"/>
              </a:rPr>
              <a:t>yield() </a:t>
            </a:r>
            <a:r>
              <a:rPr dirty="0" sz="2000" spc="-25">
                <a:latin typeface="Arial"/>
                <a:cs typeface="Arial"/>
              </a:rPr>
              <a:t>calls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20">
                <a:latin typeface="Arial"/>
                <a:cs typeface="Arial"/>
              </a:rPr>
              <a:t>scheduler, </a:t>
            </a:r>
            <a:r>
              <a:rPr dirty="0" sz="2000" spc="-25">
                <a:latin typeface="Arial"/>
                <a:cs typeface="Arial"/>
              </a:rPr>
              <a:t>which </a:t>
            </a:r>
            <a:r>
              <a:rPr dirty="0" sz="2000" spc="-5">
                <a:latin typeface="Arial"/>
                <a:cs typeface="Arial"/>
              </a:rPr>
              <a:t>context </a:t>
            </a:r>
            <a:r>
              <a:rPr dirty="0" sz="2000" spc="-10">
                <a:latin typeface="Arial"/>
                <a:cs typeface="Arial"/>
              </a:rPr>
              <a:t>switches </a:t>
            </a:r>
            <a:r>
              <a:rPr dirty="0" sz="2000" spc="20">
                <a:latin typeface="Arial"/>
                <a:cs typeface="Arial"/>
              </a:rPr>
              <a:t>to</a:t>
            </a:r>
            <a:r>
              <a:rPr dirty="0" sz="2000" spc="-3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another  ready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0">
                <a:latin typeface="Arial"/>
                <a:cs typeface="Arial"/>
              </a:rPr>
              <a:t>what </a:t>
            </a:r>
            <a:r>
              <a:rPr dirty="0" sz="2000" spc="-15">
                <a:latin typeface="Arial"/>
                <a:cs typeface="Arial"/>
              </a:rPr>
              <a:t>happens </a:t>
            </a:r>
            <a:r>
              <a:rPr dirty="0" sz="2000" spc="-2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a thread </a:t>
            </a:r>
            <a:r>
              <a:rPr dirty="0" sz="2000" spc="-10">
                <a:latin typeface="Arial"/>
                <a:cs typeface="Arial"/>
              </a:rPr>
              <a:t>never </a:t>
            </a:r>
            <a:r>
              <a:rPr dirty="0" sz="2000" spc="-25">
                <a:latin typeface="Arial"/>
                <a:cs typeface="Arial"/>
              </a:rPr>
              <a:t>calls</a:t>
            </a:r>
            <a:r>
              <a:rPr dirty="0" sz="2000" spc="250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yield()</a:t>
            </a:r>
            <a:r>
              <a:rPr dirty="0" sz="2000" spc="-5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Strategy </a:t>
            </a:r>
            <a:r>
              <a:rPr dirty="0" sz="2400" spc="-20">
                <a:latin typeface="Arial"/>
                <a:cs typeface="Arial"/>
              </a:rPr>
              <a:t>2: </a:t>
            </a:r>
            <a:r>
              <a:rPr dirty="0" sz="2400" spc="-15">
                <a:latin typeface="Arial"/>
                <a:cs typeface="Arial"/>
              </a:rPr>
              <a:t>use</a:t>
            </a:r>
            <a:r>
              <a:rPr dirty="0" sz="2400" spc="114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preemption</a:t>
            </a:r>
            <a:endParaRPr sz="2400">
              <a:latin typeface="Arial"/>
              <a:cs typeface="Arial"/>
            </a:endParaRPr>
          </a:p>
          <a:p>
            <a:pPr lvl="1" marL="762000" marR="504190" indent="-292100">
              <a:lnSpc>
                <a:spcPts val="2200"/>
              </a:lnSpc>
              <a:spcBef>
                <a:spcPts val="459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5">
                <a:latin typeface="Arial"/>
                <a:cs typeface="Arial"/>
              </a:rPr>
              <a:t>scheduler </a:t>
            </a:r>
            <a:r>
              <a:rPr dirty="0" sz="2000">
                <a:latin typeface="Arial"/>
                <a:cs typeface="Arial"/>
              </a:rPr>
              <a:t>requests that a timer </a:t>
            </a:r>
            <a:r>
              <a:rPr dirty="0" sz="2000" spc="-5">
                <a:latin typeface="Arial"/>
                <a:cs typeface="Arial"/>
              </a:rPr>
              <a:t>interrupt </a:t>
            </a:r>
            <a:r>
              <a:rPr dirty="0" sz="2000" spc="-10">
                <a:latin typeface="Arial"/>
                <a:cs typeface="Arial"/>
              </a:rPr>
              <a:t>be </a:t>
            </a:r>
            <a:r>
              <a:rPr dirty="0" sz="2000" spc="-15">
                <a:latin typeface="Arial"/>
                <a:cs typeface="Arial"/>
              </a:rPr>
              <a:t>delivered </a:t>
            </a:r>
            <a:r>
              <a:rPr dirty="0" sz="2000" spc="-10">
                <a:latin typeface="Arial"/>
                <a:cs typeface="Arial"/>
              </a:rPr>
              <a:t>by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20">
                <a:latin typeface="Arial"/>
                <a:cs typeface="Arial"/>
              </a:rPr>
              <a:t>OS  </a:t>
            </a:r>
            <a:r>
              <a:rPr dirty="0" sz="2000" spc="-20">
                <a:latin typeface="Arial"/>
                <a:cs typeface="Arial"/>
              </a:rPr>
              <a:t>periodically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20">
                <a:latin typeface="Arial"/>
                <a:cs typeface="Arial"/>
              </a:rPr>
              <a:t>usually </a:t>
            </a:r>
            <a:r>
              <a:rPr dirty="0" sz="2000" spc="-15">
                <a:latin typeface="Arial"/>
                <a:cs typeface="Arial"/>
              </a:rPr>
              <a:t>delivered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5">
                <a:latin typeface="Arial"/>
                <a:cs typeface="Arial"/>
              </a:rPr>
              <a:t>UNIX signal </a:t>
            </a:r>
            <a:r>
              <a:rPr dirty="0" sz="2000" spc="5">
                <a:latin typeface="Arial"/>
                <a:cs typeface="Arial"/>
              </a:rPr>
              <a:t>(</a:t>
            </a:r>
            <a:r>
              <a:rPr dirty="0" sz="2000" spc="5">
                <a:latin typeface="Courier New"/>
                <a:cs typeface="Courier New"/>
              </a:rPr>
              <a:t>man</a:t>
            </a:r>
            <a:r>
              <a:rPr dirty="0" sz="2000" spc="40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signal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2" marL="1155700" marR="424180" indent="-229235">
              <a:lnSpc>
                <a:spcPts val="220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20">
                <a:latin typeface="Arial"/>
                <a:cs typeface="Arial"/>
              </a:rPr>
              <a:t>signals </a:t>
            </a:r>
            <a:r>
              <a:rPr dirty="0" sz="2000" spc="5">
                <a:latin typeface="Arial"/>
                <a:cs typeface="Arial"/>
              </a:rPr>
              <a:t>are </a:t>
            </a:r>
            <a:r>
              <a:rPr dirty="0" sz="2000" spc="-15">
                <a:latin typeface="Arial"/>
                <a:cs typeface="Arial"/>
              </a:rPr>
              <a:t>just </a:t>
            </a:r>
            <a:r>
              <a:rPr dirty="0" sz="2000" spc="-25">
                <a:latin typeface="Arial"/>
                <a:cs typeface="Arial"/>
              </a:rPr>
              <a:t>like </a:t>
            </a:r>
            <a:r>
              <a:rPr dirty="0" sz="2000">
                <a:latin typeface="Arial"/>
                <a:cs typeface="Arial"/>
              </a:rPr>
              <a:t>software interrupts, </a:t>
            </a:r>
            <a:r>
              <a:rPr dirty="0" sz="2000" spc="-10">
                <a:latin typeface="Arial"/>
                <a:cs typeface="Arial"/>
              </a:rPr>
              <a:t>but </a:t>
            </a:r>
            <a:r>
              <a:rPr dirty="0" sz="2000" spc="-15">
                <a:latin typeface="Arial"/>
                <a:cs typeface="Arial"/>
              </a:rPr>
              <a:t>delivered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user-  </a:t>
            </a:r>
            <a:r>
              <a:rPr dirty="0" sz="2000" spc="-15">
                <a:latin typeface="Arial"/>
                <a:cs typeface="Arial"/>
              </a:rPr>
              <a:t>level </a:t>
            </a:r>
            <a:r>
              <a:rPr dirty="0" sz="2000" spc="-10">
                <a:latin typeface="Arial"/>
                <a:cs typeface="Arial"/>
              </a:rPr>
              <a:t>by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20">
                <a:latin typeface="Arial"/>
                <a:cs typeface="Arial"/>
              </a:rPr>
              <a:t>OS </a:t>
            </a:r>
            <a:r>
              <a:rPr dirty="0" sz="2000" spc="-10">
                <a:latin typeface="Arial"/>
                <a:cs typeface="Arial"/>
              </a:rPr>
              <a:t>instead of </a:t>
            </a:r>
            <a:r>
              <a:rPr dirty="0" sz="2000" spc="-15">
                <a:latin typeface="Arial"/>
                <a:cs typeface="Arial"/>
              </a:rPr>
              <a:t>delivered </a:t>
            </a:r>
            <a:r>
              <a:rPr dirty="0" sz="2000" spc="20">
                <a:latin typeface="Arial"/>
                <a:cs typeface="Arial"/>
              </a:rPr>
              <a:t>to OS </a:t>
            </a:r>
            <a:r>
              <a:rPr dirty="0" sz="2000" spc="-10">
                <a:latin typeface="Arial"/>
                <a:cs typeface="Arial"/>
              </a:rPr>
              <a:t>by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lvl="1" marL="762000" marR="13335" indent="-292100">
              <a:lnSpc>
                <a:spcPts val="22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at each </a:t>
            </a:r>
            <a:r>
              <a:rPr dirty="0" sz="2000">
                <a:latin typeface="Arial"/>
                <a:cs typeface="Arial"/>
              </a:rPr>
              <a:t>timer interrupt, </a:t>
            </a:r>
            <a:r>
              <a:rPr dirty="0" sz="2000" spc="-15">
                <a:latin typeface="Arial"/>
                <a:cs typeface="Arial"/>
              </a:rPr>
              <a:t>scheduler </a:t>
            </a:r>
            <a:r>
              <a:rPr dirty="0" sz="2000" spc="-20">
                <a:latin typeface="Arial"/>
                <a:cs typeface="Arial"/>
              </a:rPr>
              <a:t>gains </a:t>
            </a:r>
            <a:r>
              <a:rPr dirty="0" sz="2000">
                <a:latin typeface="Arial"/>
                <a:cs typeface="Arial"/>
              </a:rPr>
              <a:t>control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context </a:t>
            </a:r>
            <a:r>
              <a:rPr dirty="0" sz="2000" spc="-10">
                <a:latin typeface="Arial"/>
                <a:cs typeface="Arial"/>
              </a:rPr>
              <a:t>switches  as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appropriate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4175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300" y="430364"/>
            <a:ext cx="4074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What’s </a:t>
            </a:r>
            <a:r>
              <a:rPr dirty="0" spc="5"/>
              <a:t>“in”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10"/>
              <a:t>process?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23187"/>
            <a:ext cx="7545705" cy="476821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15">
                <a:latin typeface="Arial"/>
                <a:cs typeface="Arial"/>
              </a:rPr>
              <a:t>process </a:t>
            </a:r>
            <a:r>
              <a:rPr dirty="0" sz="2400" spc="-10">
                <a:latin typeface="Arial"/>
                <a:cs typeface="Arial"/>
              </a:rPr>
              <a:t>consists </a:t>
            </a:r>
            <a:r>
              <a:rPr dirty="0" sz="2400" spc="-20">
                <a:latin typeface="Arial"/>
                <a:cs typeface="Arial"/>
              </a:rPr>
              <a:t>of </a:t>
            </a:r>
            <a:r>
              <a:rPr dirty="0" sz="2400" spc="-15">
                <a:latin typeface="Arial"/>
                <a:cs typeface="Arial"/>
              </a:rPr>
              <a:t>(at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least):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3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0"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address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r>
              <a:rPr dirty="0" sz="2000" spc="-10">
                <a:latin typeface="Arial"/>
                <a:cs typeface="Arial"/>
              </a:rPr>
              <a:t>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containing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code </a:t>
            </a:r>
            <a:r>
              <a:rPr dirty="0" sz="2000" spc="-5">
                <a:latin typeface="Arial"/>
                <a:cs typeface="Arial"/>
              </a:rPr>
              <a:t>(instructions) </a:t>
            </a:r>
            <a:r>
              <a:rPr dirty="0" sz="2000" spc="5">
                <a:latin typeface="Arial"/>
                <a:cs typeface="Arial"/>
              </a:rPr>
              <a:t>for the </a:t>
            </a:r>
            <a:r>
              <a:rPr dirty="0" sz="2000" spc="-15">
                <a:latin typeface="Arial"/>
                <a:cs typeface="Arial"/>
              </a:rPr>
              <a:t>running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data </a:t>
            </a:r>
            <a:r>
              <a:rPr dirty="0" sz="2000" spc="5">
                <a:latin typeface="Arial"/>
                <a:cs typeface="Arial"/>
              </a:rPr>
              <a:t>for the </a:t>
            </a:r>
            <a:r>
              <a:rPr dirty="0" sz="2000" spc="-15">
                <a:latin typeface="Arial"/>
                <a:cs typeface="Arial"/>
              </a:rPr>
              <a:t>running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dirty="0" sz="2000" spc="5">
                <a:latin typeface="Arial"/>
                <a:cs typeface="Arial"/>
              </a:rPr>
              <a:t>, </a:t>
            </a:r>
            <a:r>
              <a:rPr dirty="0" sz="2000" spc="-10">
                <a:latin typeface="Arial"/>
                <a:cs typeface="Arial"/>
              </a:rPr>
              <a:t>consisting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5">
                <a:latin typeface="Arial"/>
                <a:cs typeface="Arial"/>
              </a:rPr>
              <a:t>counter (PC), </a:t>
            </a:r>
            <a:r>
              <a:rPr dirty="0" sz="2000" spc="-20">
                <a:latin typeface="Arial"/>
                <a:cs typeface="Arial"/>
              </a:rPr>
              <a:t>indicating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next</a:t>
            </a:r>
            <a:r>
              <a:rPr dirty="0" sz="2000" spc="1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The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10">
                <a:latin typeface="Arial"/>
                <a:cs typeface="Arial"/>
              </a:rPr>
              <a:t>pointer </a:t>
            </a:r>
            <a:r>
              <a:rPr dirty="0" sz="2000" spc="-5">
                <a:latin typeface="Arial"/>
                <a:cs typeface="Arial"/>
              </a:rPr>
              <a:t>register </a:t>
            </a:r>
            <a:r>
              <a:rPr dirty="0" sz="2000" spc="-15">
                <a:latin typeface="Arial"/>
                <a:cs typeface="Arial"/>
              </a:rPr>
              <a:t>(implying </a:t>
            </a:r>
            <a:r>
              <a:rPr dirty="0" sz="2000" spc="5">
                <a:latin typeface="Arial"/>
                <a:cs typeface="Arial"/>
              </a:rPr>
              <a:t>the stack </a:t>
            </a:r>
            <a:r>
              <a:rPr dirty="0" sz="2000" spc="-25">
                <a:latin typeface="Arial"/>
                <a:cs typeface="Arial"/>
              </a:rPr>
              <a:t>it </a:t>
            </a:r>
            <a:r>
              <a:rPr dirty="0" sz="2000" spc="-10">
                <a:latin typeface="Arial"/>
                <a:cs typeface="Arial"/>
              </a:rPr>
              <a:t>points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to)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10">
                <a:latin typeface="Arial"/>
                <a:cs typeface="Arial"/>
              </a:rPr>
              <a:t>Other </a:t>
            </a:r>
            <a:r>
              <a:rPr dirty="0" sz="2000" spc="-10">
                <a:latin typeface="Arial"/>
                <a:cs typeface="Arial"/>
              </a:rPr>
              <a:t>general </a:t>
            </a:r>
            <a:r>
              <a:rPr dirty="0" sz="2000" spc="-5">
                <a:latin typeface="Arial"/>
                <a:cs typeface="Arial"/>
              </a:rPr>
              <a:t>purpose register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3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set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20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dirty="0" sz="2000" spc="-2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open files, </a:t>
            </a:r>
            <a:r>
              <a:rPr dirty="0" sz="2000" spc="-5">
                <a:latin typeface="Arial"/>
                <a:cs typeface="Arial"/>
              </a:rPr>
              <a:t>network </a:t>
            </a:r>
            <a:r>
              <a:rPr dirty="0" sz="2000" spc="-10">
                <a:latin typeface="Arial"/>
                <a:cs typeface="Arial"/>
              </a:rPr>
              <a:t>connections, sound </a:t>
            </a:r>
            <a:r>
              <a:rPr dirty="0" sz="2000" spc="-15">
                <a:latin typeface="Arial"/>
                <a:cs typeface="Arial"/>
              </a:rPr>
              <a:t>channels,</a:t>
            </a:r>
            <a:r>
              <a:rPr dirty="0" sz="2000" spc="3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Decompose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800" spc="-5">
                <a:latin typeface="Arial"/>
                <a:cs typeface="Arial"/>
              </a:rPr>
              <a:t>address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244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thread of control </a:t>
            </a:r>
            <a:r>
              <a:rPr dirty="0" sz="1800" spc="-5">
                <a:latin typeface="Arial"/>
                <a:cs typeface="Arial"/>
              </a:rPr>
              <a:t>(stack, stack </a:t>
            </a:r>
            <a:r>
              <a:rPr dirty="0" sz="1800" spc="-20">
                <a:latin typeface="Arial"/>
                <a:cs typeface="Arial"/>
              </a:rPr>
              <a:t>pointer, </a:t>
            </a:r>
            <a:r>
              <a:rPr dirty="0" sz="1800" spc="-5">
                <a:latin typeface="Arial"/>
                <a:cs typeface="Arial"/>
              </a:rPr>
              <a:t>program </a:t>
            </a:r>
            <a:r>
              <a:rPr dirty="0" sz="1800" spc="-20">
                <a:latin typeface="Arial"/>
                <a:cs typeface="Arial"/>
              </a:rPr>
              <a:t>counter,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registers)</a:t>
            </a:r>
            <a:endParaRPr sz="18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14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162" y="430364"/>
            <a:ext cx="5674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dirty="0" spc="-10"/>
              <a:t>if </a:t>
            </a:r>
            <a:r>
              <a:rPr dirty="0"/>
              <a:t>a </a:t>
            </a:r>
            <a:r>
              <a:rPr dirty="0" spc="15"/>
              <a:t>thread </a:t>
            </a:r>
            <a:r>
              <a:rPr dirty="0" spc="5"/>
              <a:t>tries to </a:t>
            </a:r>
            <a:r>
              <a:rPr dirty="0" spc="10"/>
              <a:t>do</a:t>
            </a:r>
            <a:r>
              <a:rPr dirty="0" spc="-285"/>
              <a:t> </a:t>
            </a:r>
            <a:r>
              <a:rPr dirty="0" spc="5"/>
              <a:t>I/O?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10055"/>
            <a:ext cx="8374380" cy="41402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kernel </a:t>
            </a:r>
            <a:r>
              <a:rPr dirty="0" sz="2400" spc="-15">
                <a:latin typeface="Arial"/>
                <a:cs typeface="Arial"/>
              </a:rPr>
              <a:t>thread </a:t>
            </a:r>
            <a:r>
              <a:rPr dirty="0" sz="2400" spc="-25">
                <a:latin typeface="Arial"/>
                <a:cs typeface="Arial"/>
              </a:rPr>
              <a:t>“powering” </a:t>
            </a:r>
            <a:r>
              <a:rPr dirty="0" sz="2400" spc="-20">
                <a:latin typeface="Arial"/>
                <a:cs typeface="Arial"/>
              </a:rPr>
              <a:t>it is lost </a:t>
            </a:r>
            <a:r>
              <a:rPr dirty="0" sz="2400" spc="-5">
                <a:latin typeface="Arial"/>
                <a:cs typeface="Arial"/>
              </a:rPr>
              <a:t>for the </a:t>
            </a:r>
            <a:r>
              <a:rPr dirty="0" sz="2400" spc="-20">
                <a:latin typeface="Arial"/>
                <a:cs typeface="Arial"/>
              </a:rPr>
              <a:t>duration of </a:t>
            </a:r>
            <a:r>
              <a:rPr dirty="0" sz="2400" spc="-5">
                <a:latin typeface="Arial"/>
                <a:cs typeface="Arial"/>
              </a:rPr>
              <a:t>the  </a:t>
            </a:r>
            <a:r>
              <a:rPr dirty="0" sz="2400" spc="-20">
                <a:latin typeface="Arial"/>
                <a:cs typeface="Arial"/>
              </a:rPr>
              <a:t>(synchronous) </a:t>
            </a:r>
            <a:r>
              <a:rPr dirty="0" sz="2400" spc="20">
                <a:latin typeface="Arial"/>
                <a:cs typeface="Arial"/>
              </a:rPr>
              <a:t>I/O</a:t>
            </a:r>
            <a:r>
              <a:rPr dirty="0" sz="2400" spc="1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operation!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15">
                <a:latin typeface="Arial"/>
                <a:cs typeface="Arial"/>
              </a:rPr>
              <a:t>blocks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OS, </a:t>
            </a:r>
            <a:r>
              <a:rPr dirty="0" sz="2000" spc="-10">
                <a:latin typeface="Arial"/>
                <a:cs typeface="Arial"/>
              </a:rPr>
              <a:t>as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20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maroons </a:t>
            </a:r>
            <a:r>
              <a:rPr dirty="0" sz="2000" spc="-15">
                <a:latin typeface="Arial"/>
                <a:cs typeface="Arial"/>
              </a:rPr>
              <a:t>with </a:t>
            </a:r>
            <a:r>
              <a:rPr dirty="0" sz="2000" spc="-25">
                <a:latin typeface="Arial"/>
                <a:cs typeface="Arial"/>
              </a:rPr>
              <a:t>it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10">
                <a:latin typeface="Arial"/>
                <a:cs typeface="Arial"/>
              </a:rPr>
              <a:t>state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user-level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marL="355600" marR="347980" indent="-342900">
              <a:lnSpc>
                <a:spcPct val="100699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"/>
                <a:cs typeface="Arial"/>
              </a:rPr>
              <a:t>Could </a:t>
            </a:r>
            <a:r>
              <a:rPr dirty="0" sz="2400" spc="-20">
                <a:latin typeface="Arial"/>
                <a:cs typeface="Arial"/>
              </a:rPr>
              <a:t>have </a:t>
            </a:r>
            <a:r>
              <a:rPr dirty="0" sz="2400" spc="-25">
                <a:latin typeface="Arial"/>
                <a:cs typeface="Arial"/>
              </a:rPr>
              <a:t>one </a:t>
            </a:r>
            <a:r>
              <a:rPr dirty="0" sz="2400" spc="-20">
                <a:latin typeface="Arial"/>
                <a:cs typeface="Arial"/>
              </a:rPr>
              <a:t>kernel </a:t>
            </a:r>
            <a:r>
              <a:rPr dirty="0" sz="2400" spc="-15">
                <a:latin typeface="Arial"/>
                <a:cs typeface="Arial"/>
              </a:rPr>
              <a:t>thread </a:t>
            </a:r>
            <a:r>
              <a:rPr dirty="0" sz="2400" spc="-25">
                <a:latin typeface="Arial"/>
                <a:cs typeface="Arial"/>
              </a:rPr>
              <a:t>“powering” </a:t>
            </a:r>
            <a:r>
              <a:rPr dirty="0" sz="2400" spc="-20">
                <a:latin typeface="Arial"/>
                <a:cs typeface="Arial"/>
              </a:rPr>
              <a:t>each user-level  </a:t>
            </a:r>
            <a:r>
              <a:rPr dirty="0" sz="2400" spc="-15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5">
                <a:latin typeface="Arial"/>
                <a:cs typeface="Arial"/>
              </a:rPr>
              <a:t>“common </a:t>
            </a:r>
            <a:r>
              <a:rPr dirty="0" sz="2000" spc="-10">
                <a:latin typeface="Arial"/>
                <a:cs typeface="Arial"/>
              </a:rPr>
              <a:t>case” operations </a:t>
            </a:r>
            <a:r>
              <a:rPr dirty="0" sz="2000" spc="10">
                <a:latin typeface="Arial"/>
                <a:cs typeface="Arial"/>
              </a:rPr>
              <a:t>(e.g., </a:t>
            </a:r>
            <a:r>
              <a:rPr dirty="0" sz="2000" spc="-10">
                <a:latin typeface="Arial"/>
                <a:cs typeface="Arial"/>
              </a:rPr>
              <a:t>synchronization) </a:t>
            </a:r>
            <a:r>
              <a:rPr dirty="0" sz="2000" spc="-25">
                <a:latin typeface="Arial"/>
                <a:cs typeface="Arial"/>
              </a:rPr>
              <a:t>would </a:t>
            </a:r>
            <a:r>
              <a:rPr dirty="0" sz="2000" spc="-10">
                <a:latin typeface="Arial"/>
                <a:cs typeface="Arial"/>
              </a:rPr>
              <a:t>be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quick</a:t>
            </a:r>
            <a:endParaRPr sz="2000">
              <a:latin typeface="Arial"/>
              <a:cs typeface="Arial"/>
            </a:endParaRPr>
          </a:p>
          <a:p>
            <a:pPr marL="355600" marR="271780" indent="-342900">
              <a:lnSpc>
                <a:spcPct val="100699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30">
                <a:latin typeface="Arial"/>
                <a:cs typeface="Arial"/>
              </a:rPr>
              <a:t>Could </a:t>
            </a:r>
            <a:r>
              <a:rPr dirty="0" sz="2400" spc="-20">
                <a:latin typeface="Arial"/>
                <a:cs typeface="Arial"/>
              </a:rPr>
              <a:t>have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0">
                <a:latin typeface="Arial"/>
                <a:cs typeface="Arial"/>
              </a:rPr>
              <a:t>limited-size </a:t>
            </a:r>
            <a:r>
              <a:rPr dirty="0" sz="2400" spc="-25">
                <a:latin typeface="Arial"/>
                <a:cs typeface="Arial"/>
              </a:rPr>
              <a:t>“pool” </a:t>
            </a:r>
            <a:r>
              <a:rPr dirty="0" sz="2400" spc="-20">
                <a:latin typeface="Arial"/>
                <a:cs typeface="Arial"/>
              </a:rPr>
              <a:t>of kernel threads  </a:t>
            </a:r>
            <a:r>
              <a:rPr dirty="0" sz="2400" spc="-25">
                <a:latin typeface="Arial"/>
                <a:cs typeface="Arial"/>
              </a:rPr>
              <a:t>“powering” all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user-level threads in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20">
                <a:latin typeface="Arial"/>
                <a:cs typeface="Arial"/>
              </a:rPr>
              <a:t>address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lvl="1" marL="762000" marR="441325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 spc="-35">
                <a:latin typeface="Arial"/>
                <a:cs typeface="Arial"/>
              </a:rPr>
              <a:t>will </a:t>
            </a:r>
            <a:r>
              <a:rPr dirty="0" sz="2000" spc="-10">
                <a:latin typeface="Arial"/>
                <a:cs typeface="Arial"/>
              </a:rPr>
              <a:t>be </a:t>
            </a:r>
            <a:r>
              <a:rPr dirty="0" sz="2000" spc="-20">
                <a:latin typeface="Arial"/>
                <a:cs typeface="Arial"/>
              </a:rPr>
              <a:t>scheduling </a:t>
            </a:r>
            <a:r>
              <a:rPr dirty="0" sz="2000">
                <a:latin typeface="Arial"/>
                <a:cs typeface="Arial"/>
              </a:rPr>
              <a:t>these threads, </a:t>
            </a:r>
            <a:r>
              <a:rPr dirty="0" sz="2000" spc="-25">
                <a:latin typeface="Arial"/>
                <a:cs typeface="Arial"/>
              </a:rPr>
              <a:t>obliviously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5">
                <a:latin typeface="Arial"/>
                <a:cs typeface="Arial"/>
              </a:rPr>
              <a:t>what’s  </a:t>
            </a:r>
            <a:r>
              <a:rPr dirty="0" sz="2000" spc="-20">
                <a:latin typeface="Arial"/>
                <a:cs typeface="Arial"/>
              </a:rPr>
              <a:t>going </a:t>
            </a:r>
            <a:r>
              <a:rPr dirty="0" sz="2000" spc="-10">
                <a:latin typeface="Arial"/>
                <a:cs typeface="Arial"/>
              </a:rPr>
              <a:t>on at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user-level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336800"/>
            <a:ext cx="774700" cy="774700"/>
            <a:chOff x="381000" y="2336800"/>
            <a:chExt cx="774700" cy="774700"/>
          </a:xfrm>
        </p:grpSpPr>
        <p:sp>
          <p:nvSpPr>
            <p:cNvPr id="3" name="object 3"/>
            <p:cNvSpPr/>
            <p:nvPr/>
          </p:nvSpPr>
          <p:spPr>
            <a:xfrm>
              <a:off x="381000" y="2336800"/>
              <a:ext cx="774700" cy="774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50" y="2393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8775" y="3049270"/>
            <a:ext cx="838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16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add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 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707" y="4038600"/>
            <a:ext cx="159385" cy="342900"/>
          </a:xfrm>
          <a:custGeom>
            <a:avLst/>
            <a:gdLst/>
            <a:ahLst/>
            <a:cxnLst/>
            <a:rect l="l" t="t" r="r" b="b"/>
            <a:pathLst>
              <a:path w="159384" h="342900">
                <a:moveTo>
                  <a:pt x="78861" y="0"/>
                </a:moveTo>
                <a:lnTo>
                  <a:pt x="71857" y="2403"/>
                </a:lnTo>
                <a:lnTo>
                  <a:pt x="65414" y="5042"/>
                </a:lnTo>
                <a:lnTo>
                  <a:pt x="58970" y="7682"/>
                </a:lnTo>
                <a:lnTo>
                  <a:pt x="51967" y="10085"/>
                </a:lnTo>
                <a:lnTo>
                  <a:pt x="43142" y="16329"/>
                </a:lnTo>
                <a:lnTo>
                  <a:pt x="30302" y="24110"/>
                </a:lnTo>
                <a:lnTo>
                  <a:pt x="17088" y="31181"/>
                </a:lnTo>
                <a:lnTo>
                  <a:pt x="7143" y="35298"/>
                </a:lnTo>
                <a:lnTo>
                  <a:pt x="3455" y="39809"/>
                </a:lnTo>
                <a:lnTo>
                  <a:pt x="420" y="44595"/>
                </a:lnTo>
                <a:lnTo>
                  <a:pt x="0" y="49776"/>
                </a:lnTo>
                <a:lnTo>
                  <a:pt x="4155" y="55469"/>
                </a:lnTo>
                <a:lnTo>
                  <a:pt x="8637" y="59251"/>
                </a:lnTo>
                <a:lnTo>
                  <a:pt x="16108" y="58830"/>
                </a:lnTo>
                <a:lnTo>
                  <a:pt x="22084" y="60511"/>
                </a:lnTo>
                <a:lnTo>
                  <a:pt x="25073" y="61352"/>
                </a:lnTo>
                <a:lnTo>
                  <a:pt x="31049" y="63033"/>
                </a:lnTo>
                <a:lnTo>
                  <a:pt x="89880" y="66342"/>
                </a:lnTo>
                <a:lnTo>
                  <a:pt x="147590" y="80682"/>
                </a:lnTo>
                <a:lnTo>
                  <a:pt x="150578" y="83203"/>
                </a:lnTo>
                <a:lnTo>
                  <a:pt x="154065" y="85304"/>
                </a:lnTo>
                <a:lnTo>
                  <a:pt x="156555" y="88246"/>
                </a:lnTo>
                <a:lnTo>
                  <a:pt x="159007" y="99789"/>
                </a:lnTo>
                <a:lnTo>
                  <a:pt x="148151" y="105580"/>
                </a:lnTo>
                <a:lnTo>
                  <a:pt x="132533" y="107747"/>
                </a:lnTo>
                <a:lnTo>
                  <a:pt x="120696" y="108417"/>
                </a:lnTo>
                <a:lnTo>
                  <a:pt x="109187" y="110682"/>
                </a:lnTo>
                <a:lnTo>
                  <a:pt x="109303" y="111095"/>
                </a:lnTo>
                <a:lnTo>
                  <a:pt x="109140" y="113321"/>
                </a:lnTo>
                <a:lnTo>
                  <a:pt x="96790" y="121024"/>
                </a:lnTo>
                <a:lnTo>
                  <a:pt x="93304" y="122704"/>
                </a:lnTo>
                <a:lnTo>
                  <a:pt x="88822" y="122284"/>
                </a:lnTo>
                <a:lnTo>
                  <a:pt x="84837" y="123545"/>
                </a:lnTo>
                <a:lnTo>
                  <a:pt x="59951" y="132704"/>
                </a:lnTo>
                <a:lnTo>
                  <a:pt x="59437" y="133788"/>
                </a:lnTo>
                <a:lnTo>
                  <a:pt x="61165" y="133531"/>
                </a:lnTo>
                <a:lnTo>
                  <a:pt x="43002" y="138673"/>
                </a:lnTo>
                <a:lnTo>
                  <a:pt x="36029" y="140774"/>
                </a:lnTo>
                <a:lnTo>
                  <a:pt x="31049" y="145396"/>
                </a:lnTo>
                <a:lnTo>
                  <a:pt x="25073" y="148758"/>
                </a:lnTo>
                <a:lnTo>
                  <a:pt x="22084" y="150439"/>
                </a:lnTo>
                <a:lnTo>
                  <a:pt x="16108" y="153801"/>
                </a:lnTo>
                <a:lnTo>
                  <a:pt x="21127" y="161443"/>
                </a:lnTo>
                <a:lnTo>
                  <a:pt x="28248" y="166092"/>
                </a:lnTo>
                <a:lnTo>
                  <a:pt x="36769" y="169638"/>
                </a:lnTo>
                <a:lnTo>
                  <a:pt x="45990" y="173971"/>
                </a:lnTo>
                <a:lnTo>
                  <a:pt x="52963" y="172290"/>
                </a:lnTo>
                <a:lnTo>
                  <a:pt x="59935" y="168088"/>
                </a:lnTo>
                <a:lnTo>
                  <a:pt x="66908" y="168929"/>
                </a:lnTo>
                <a:lnTo>
                  <a:pt x="70394" y="169349"/>
                </a:lnTo>
                <a:lnTo>
                  <a:pt x="72885" y="172711"/>
                </a:lnTo>
                <a:lnTo>
                  <a:pt x="75873" y="173971"/>
                </a:lnTo>
                <a:lnTo>
                  <a:pt x="87009" y="178718"/>
                </a:lnTo>
                <a:lnTo>
                  <a:pt x="98471" y="183584"/>
                </a:lnTo>
                <a:lnTo>
                  <a:pt x="109841" y="188685"/>
                </a:lnTo>
                <a:lnTo>
                  <a:pt x="120696" y="194142"/>
                </a:lnTo>
                <a:lnTo>
                  <a:pt x="124361" y="205822"/>
                </a:lnTo>
                <a:lnTo>
                  <a:pt x="125739" y="218252"/>
                </a:lnTo>
                <a:lnTo>
                  <a:pt x="123848" y="230602"/>
                </a:lnTo>
                <a:lnTo>
                  <a:pt x="90814" y="254654"/>
                </a:lnTo>
                <a:lnTo>
                  <a:pt x="86168" y="264325"/>
                </a:lnTo>
                <a:lnTo>
                  <a:pt x="83530" y="268993"/>
                </a:lnTo>
                <a:lnTo>
                  <a:pt x="83040" y="274686"/>
                </a:lnTo>
                <a:lnTo>
                  <a:pt x="84837" y="287431"/>
                </a:lnTo>
                <a:lnTo>
                  <a:pt x="81686" y="297339"/>
                </a:lnTo>
                <a:lnTo>
                  <a:pt x="79421" y="307444"/>
                </a:lnTo>
                <a:lnTo>
                  <a:pt x="77624" y="317627"/>
                </a:lnTo>
                <a:lnTo>
                  <a:pt x="75873" y="327772"/>
                </a:lnTo>
                <a:lnTo>
                  <a:pt x="77577" y="333976"/>
                </a:lnTo>
                <a:lnTo>
                  <a:pt x="78301" y="336754"/>
                </a:lnTo>
                <a:lnTo>
                  <a:pt x="79304" y="338822"/>
                </a:lnTo>
                <a:lnTo>
                  <a:pt x="81849" y="3429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625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9400" y="1930400"/>
            <a:ext cx="2908300" cy="2578100"/>
            <a:chOff x="2819400" y="1930400"/>
            <a:chExt cx="2908300" cy="2578100"/>
          </a:xfrm>
        </p:grpSpPr>
        <p:sp>
          <p:nvSpPr>
            <p:cNvPr id="10" name="object 10"/>
            <p:cNvSpPr/>
            <p:nvPr/>
          </p:nvSpPr>
          <p:spPr>
            <a:xfrm>
              <a:off x="3149600" y="1930400"/>
              <a:ext cx="850900" cy="138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06750" y="1987550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0" y="1066800"/>
                  </a:moveTo>
                  <a:lnTo>
                    <a:pt x="685800" y="1066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6750" y="1987550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685800" y="0"/>
                  </a:lnTo>
                  <a:lnTo>
                    <a:pt x="6858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4307" y="21336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819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37507" y="26289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64000" y="1930400"/>
              <a:ext cx="10795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21150" y="198755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457200"/>
                  </a:moveTo>
                  <a:lnTo>
                    <a:pt x="914400" y="457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21150" y="198755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914400" y="0"/>
                  </a:lnTo>
                  <a:lnTo>
                    <a:pt x="9144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16400" y="2692400"/>
              <a:ext cx="622300" cy="62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3550" y="274955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73550" y="27495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23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04307" y="20955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99507" y="27813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3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1C1C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25750" y="396875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25750" y="396875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601" y="0"/>
                  </a:lnTo>
                  <a:lnTo>
                    <a:pt x="2895601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87775" y="4079240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00400" y="990600"/>
            <a:ext cx="4965700" cy="2222500"/>
            <a:chOff x="3200400" y="990600"/>
            <a:chExt cx="4965700" cy="2222500"/>
          </a:xfrm>
        </p:grpSpPr>
        <p:sp>
          <p:nvSpPr>
            <p:cNvPr id="29" name="object 29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06750" y="30543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73550" y="3054350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200" y="0"/>
                  </a:lnTo>
                  <a:lnTo>
                    <a:pt x="4572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21150" y="244475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0"/>
                  </a:moveTo>
                  <a:lnTo>
                    <a:pt x="914400" y="0"/>
                  </a:lnTo>
                  <a:lnTo>
                    <a:pt x="914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56480" y="1682749"/>
              <a:ext cx="1198880" cy="824230"/>
            </a:xfrm>
            <a:custGeom>
              <a:avLst/>
              <a:gdLst/>
              <a:ahLst/>
              <a:cxnLst/>
              <a:rect l="l" t="t" r="r" b="b"/>
              <a:pathLst>
                <a:path w="1198879" h="824230">
                  <a:moveTo>
                    <a:pt x="0" y="823810"/>
                  </a:moveTo>
                  <a:lnTo>
                    <a:pt x="119827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35550" y="2396680"/>
              <a:ext cx="140970" cy="124460"/>
            </a:xfrm>
            <a:custGeom>
              <a:avLst/>
              <a:gdLst/>
              <a:ahLst/>
              <a:cxnLst/>
              <a:rect l="l" t="t" r="r" b="b"/>
              <a:pathLst>
                <a:path w="140970" h="124460">
                  <a:moveTo>
                    <a:pt x="68681" y="0"/>
                  </a:moveTo>
                  <a:lnTo>
                    <a:pt x="0" y="124269"/>
                  </a:lnTo>
                  <a:lnTo>
                    <a:pt x="140627" y="104648"/>
                  </a:lnTo>
                  <a:lnTo>
                    <a:pt x="68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50408" y="1758949"/>
              <a:ext cx="1657350" cy="1355725"/>
            </a:xfrm>
            <a:custGeom>
              <a:avLst/>
              <a:gdLst/>
              <a:ahLst/>
              <a:cxnLst/>
              <a:rect l="l" t="t" r="r" b="b"/>
              <a:pathLst>
                <a:path w="1657350" h="1355725">
                  <a:moveTo>
                    <a:pt x="0" y="1355516"/>
                  </a:moveTo>
                  <a:lnTo>
                    <a:pt x="165674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30750" y="3000984"/>
              <a:ext cx="139065" cy="130175"/>
            </a:xfrm>
            <a:custGeom>
              <a:avLst/>
              <a:gdLst/>
              <a:ahLst/>
              <a:cxnLst/>
              <a:rect l="l" t="t" r="r" b="b"/>
              <a:pathLst>
                <a:path w="139064" h="130175">
                  <a:moveTo>
                    <a:pt x="58077" y="0"/>
                  </a:moveTo>
                  <a:lnTo>
                    <a:pt x="0" y="129565"/>
                  </a:lnTo>
                  <a:lnTo>
                    <a:pt x="138506" y="98285"/>
                  </a:lnTo>
                  <a:lnTo>
                    <a:pt x="58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13358" y="1530349"/>
              <a:ext cx="2265680" cy="1586230"/>
            </a:xfrm>
            <a:custGeom>
              <a:avLst/>
              <a:gdLst/>
              <a:ahLst/>
              <a:cxnLst/>
              <a:rect l="l" t="t" r="r" b="b"/>
              <a:pathLst>
                <a:path w="2265679" h="1586230">
                  <a:moveTo>
                    <a:pt x="0" y="1585635"/>
                  </a:moveTo>
                  <a:lnTo>
                    <a:pt x="226519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2550" y="3005696"/>
              <a:ext cx="140970" cy="125095"/>
            </a:xfrm>
            <a:custGeom>
              <a:avLst/>
              <a:gdLst/>
              <a:ahLst/>
              <a:cxnLst/>
              <a:rect l="l" t="t" r="r" b="b"/>
              <a:pathLst>
                <a:path w="140970" h="125094">
                  <a:moveTo>
                    <a:pt x="67627" y="0"/>
                  </a:moveTo>
                  <a:lnTo>
                    <a:pt x="0" y="124853"/>
                  </a:lnTo>
                  <a:lnTo>
                    <a:pt x="140462" y="104051"/>
                  </a:lnTo>
                  <a:lnTo>
                    <a:pt x="67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1028700" y="0"/>
                  </a:moveTo>
                  <a:lnTo>
                    <a:pt x="963643" y="899"/>
                  </a:lnTo>
                  <a:lnTo>
                    <a:pt x="899662" y="3562"/>
                  </a:lnTo>
                  <a:lnTo>
                    <a:pt x="836876" y="7934"/>
                  </a:lnTo>
                  <a:lnTo>
                    <a:pt x="775407" y="13963"/>
                  </a:lnTo>
                  <a:lnTo>
                    <a:pt x="715375" y="21594"/>
                  </a:lnTo>
                  <a:lnTo>
                    <a:pt x="656899" y="30775"/>
                  </a:lnTo>
                  <a:lnTo>
                    <a:pt x="600102" y="41451"/>
                  </a:lnTo>
                  <a:lnTo>
                    <a:pt x="545103" y="53568"/>
                  </a:lnTo>
                  <a:lnTo>
                    <a:pt x="492022" y="67074"/>
                  </a:lnTo>
                  <a:lnTo>
                    <a:pt x="440981" y="81915"/>
                  </a:lnTo>
                  <a:lnTo>
                    <a:pt x="392100" y="98038"/>
                  </a:lnTo>
                  <a:lnTo>
                    <a:pt x="345499" y="115387"/>
                  </a:lnTo>
                  <a:lnTo>
                    <a:pt x="301299" y="133911"/>
                  </a:lnTo>
                  <a:lnTo>
                    <a:pt x="259620" y="153556"/>
                  </a:lnTo>
                  <a:lnTo>
                    <a:pt x="220583" y="174268"/>
                  </a:lnTo>
                  <a:lnTo>
                    <a:pt x="184308" y="195993"/>
                  </a:lnTo>
                  <a:lnTo>
                    <a:pt x="150917" y="218678"/>
                  </a:lnTo>
                  <a:lnTo>
                    <a:pt x="120528" y="242269"/>
                  </a:lnTo>
                  <a:lnTo>
                    <a:pt x="69243" y="291956"/>
                  </a:lnTo>
                  <a:lnTo>
                    <a:pt x="31417" y="344626"/>
                  </a:lnTo>
                  <a:lnTo>
                    <a:pt x="8015" y="399850"/>
                  </a:lnTo>
                  <a:lnTo>
                    <a:pt x="0" y="457200"/>
                  </a:lnTo>
                  <a:lnTo>
                    <a:pt x="2023" y="486113"/>
                  </a:lnTo>
                  <a:lnTo>
                    <a:pt x="17853" y="542454"/>
                  </a:lnTo>
                  <a:lnTo>
                    <a:pt x="48587" y="596454"/>
                  </a:lnTo>
                  <a:lnTo>
                    <a:pt x="93263" y="647686"/>
                  </a:lnTo>
                  <a:lnTo>
                    <a:pt x="150917" y="695721"/>
                  </a:lnTo>
                  <a:lnTo>
                    <a:pt x="184308" y="718406"/>
                  </a:lnTo>
                  <a:lnTo>
                    <a:pt x="220583" y="740131"/>
                  </a:lnTo>
                  <a:lnTo>
                    <a:pt x="259620" y="760843"/>
                  </a:lnTo>
                  <a:lnTo>
                    <a:pt x="301299" y="780488"/>
                  </a:lnTo>
                  <a:lnTo>
                    <a:pt x="345499" y="799012"/>
                  </a:lnTo>
                  <a:lnTo>
                    <a:pt x="392100" y="816361"/>
                  </a:lnTo>
                  <a:lnTo>
                    <a:pt x="440981" y="832484"/>
                  </a:lnTo>
                  <a:lnTo>
                    <a:pt x="492022" y="847325"/>
                  </a:lnTo>
                  <a:lnTo>
                    <a:pt x="545103" y="860831"/>
                  </a:lnTo>
                  <a:lnTo>
                    <a:pt x="600102" y="872948"/>
                  </a:lnTo>
                  <a:lnTo>
                    <a:pt x="656899" y="883624"/>
                  </a:lnTo>
                  <a:lnTo>
                    <a:pt x="715375" y="892805"/>
                  </a:lnTo>
                  <a:lnTo>
                    <a:pt x="775407" y="900436"/>
                  </a:lnTo>
                  <a:lnTo>
                    <a:pt x="836876" y="906465"/>
                  </a:lnTo>
                  <a:lnTo>
                    <a:pt x="899662" y="910837"/>
                  </a:lnTo>
                  <a:lnTo>
                    <a:pt x="963643" y="913500"/>
                  </a:lnTo>
                  <a:lnTo>
                    <a:pt x="1028700" y="914400"/>
                  </a:lnTo>
                  <a:lnTo>
                    <a:pt x="1093756" y="913500"/>
                  </a:lnTo>
                  <a:lnTo>
                    <a:pt x="1157737" y="910837"/>
                  </a:lnTo>
                  <a:lnTo>
                    <a:pt x="1220523" y="906465"/>
                  </a:lnTo>
                  <a:lnTo>
                    <a:pt x="1281992" y="900436"/>
                  </a:lnTo>
                  <a:lnTo>
                    <a:pt x="1342024" y="892805"/>
                  </a:lnTo>
                  <a:lnTo>
                    <a:pt x="1400500" y="883624"/>
                  </a:lnTo>
                  <a:lnTo>
                    <a:pt x="1457297" y="872948"/>
                  </a:lnTo>
                  <a:lnTo>
                    <a:pt x="1512296" y="860831"/>
                  </a:lnTo>
                  <a:lnTo>
                    <a:pt x="1565377" y="847325"/>
                  </a:lnTo>
                  <a:lnTo>
                    <a:pt x="1616418" y="832484"/>
                  </a:lnTo>
                  <a:lnTo>
                    <a:pt x="1665299" y="816361"/>
                  </a:lnTo>
                  <a:lnTo>
                    <a:pt x="1711900" y="799012"/>
                  </a:lnTo>
                  <a:lnTo>
                    <a:pt x="1756100" y="780488"/>
                  </a:lnTo>
                  <a:lnTo>
                    <a:pt x="1797779" y="760843"/>
                  </a:lnTo>
                  <a:lnTo>
                    <a:pt x="1836816" y="740131"/>
                  </a:lnTo>
                  <a:lnTo>
                    <a:pt x="1873091" y="718406"/>
                  </a:lnTo>
                  <a:lnTo>
                    <a:pt x="1906482" y="695721"/>
                  </a:lnTo>
                  <a:lnTo>
                    <a:pt x="1936871" y="672130"/>
                  </a:lnTo>
                  <a:lnTo>
                    <a:pt x="1988156" y="622443"/>
                  </a:lnTo>
                  <a:lnTo>
                    <a:pt x="2025982" y="569773"/>
                  </a:lnTo>
                  <a:lnTo>
                    <a:pt x="2049384" y="514549"/>
                  </a:lnTo>
                  <a:lnTo>
                    <a:pt x="2057400" y="457200"/>
                  </a:lnTo>
                  <a:lnTo>
                    <a:pt x="2055376" y="428286"/>
                  </a:lnTo>
                  <a:lnTo>
                    <a:pt x="2039546" y="371945"/>
                  </a:lnTo>
                  <a:lnTo>
                    <a:pt x="2008812" y="317945"/>
                  </a:lnTo>
                  <a:lnTo>
                    <a:pt x="1964136" y="266713"/>
                  </a:lnTo>
                  <a:lnTo>
                    <a:pt x="1906482" y="218678"/>
                  </a:lnTo>
                  <a:lnTo>
                    <a:pt x="1873091" y="195993"/>
                  </a:lnTo>
                  <a:lnTo>
                    <a:pt x="1836816" y="174268"/>
                  </a:lnTo>
                  <a:lnTo>
                    <a:pt x="1797779" y="153556"/>
                  </a:lnTo>
                  <a:lnTo>
                    <a:pt x="1756100" y="133911"/>
                  </a:lnTo>
                  <a:lnTo>
                    <a:pt x="1711900" y="115387"/>
                  </a:lnTo>
                  <a:lnTo>
                    <a:pt x="1665299" y="98038"/>
                  </a:lnTo>
                  <a:lnTo>
                    <a:pt x="1616418" y="81915"/>
                  </a:lnTo>
                  <a:lnTo>
                    <a:pt x="1565377" y="67074"/>
                  </a:lnTo>
                  <a:lnTo>
                    <a:pt x="1512296" y="53568"/>
                  </a:lnTo>
                  <a:lnTo>
                    <a:pt x="1457297" y="41451"/>
                  </a:lnTo>
                  <a:lnTo>
                    <a:pt x="1400500" y="30775"/>
                  </a:lnTo>
                  <a:lnTo>
                    <a:pt x="1342024" y="21594"/>
                  </a:lnTo>
                  <a:lnTo>
                    <a:pt x="1281992" y="13963"/>
                  </a:lnTo>
                  <a:lnTo>
                    <a:pt x="1220523" y="7934"/>
                  </a:lnTo>
                  <a:lnTo>
                    <a:pt x="1157737" y="3562"/>
                  </a:lnTo>
                  <a:lnTo>
                    <a:pt x="1093756" y="89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102350" y="996950"/>
              <a:ext cx="2057400" cy="914400"/>
            </a:xfrm>
            <a:custGeom>
              <a:avLst/>
              <a:gdLst/>
              <a:ahLst/>
              <a:cxnLst/>
              <a:rect l="l" t="t" r="r" b="b"/>
              <a:pathLst>
                <a:path w="2057400" h="914400">
                  <a:moveTo>
                    <a:pt x="0" y="457200"/>
                  </a:moveTo>
                  <a:lnTo>
                    <a:pt x="8015" y="399849"/>
                  </a:lnTo>
                  <a:lnTo>
                    <a:pt x="31417" y="344625"/>
                  </a:lnTo>
                  <a:lnTo>
                    <a:pt x="69243" y="291955"/>
                  </a:lnTo>
                  <a:lnTo>
                    <a:pt x="120528" y="242267"/>
                  </a:lnTo>
                  <a:lnTo>
                    <a:pt x="150917" y="218676"/>
                  </a:lnTo>
                  <a:lnTo>
                    <a:pt x="184308" y="195991"/>
                  </a:lnTo>
                  <a:lnTo>
                    <a:pt x="220583" y="174266"/>
                  </a:lnTo>
                  <a:lnTo>
                    <a:pt x="259620" y="153555"/>
                  </a:lnTo>
                  <a:lnTo>
                    <a:pt x="301299" y="133910"/>
                  </a:lnTo>
                  <a:lnTo>
                    <a:pt x="345499" y="115386"/>
                  </a:lnTo>
                  <a:lnTo>
                    <a:pt x="392100" y="98037"/>
                  </a:lnTo>
                  <a:lnTo>
                    <a:pt x="440981" y="81914"/>
                  </a:lnTo>
                  <a:lnTo>
                    <a:pt x="492023" y="67074"/>
                  </a:lnTo>
                  <a:lnTo>
                    <a:pt x="545103" y="53568"/>
                  </a:lnTo>
                  <a:lnTo>
                    <a:pt x="600102" y="41450"/>
                  </a:lnTo>
                  <a:lnTo>
                    <a:pt x="656900" y="30774"/>
                  </a:lnTo>
                  <a:lnTo>
                    <a:pt x="715375" y="21594"/>
                  </a:lnTo>
                  <a:lnTo>
                    <a:pt x="775407" y="13963"/>
                  </a:lnTo>
                  <a:lnTo>
                    <a:pt x="836877" y="7934"/>
                  </a:lnTo>
                  <a:lnTo>
                    <a:pt x="899662" y="3562"/>
                  </a:lnTo>
                  <a:lnTo>
                    <a:pt x="963643" y="899"/>
                  </a:lnTo>
                  <a:lnTo>
                    <a:pt x="1028700" y="0"/>
                  </a:lnTo>
                  <a:lnTo>
                    <a:pt x="1093757" y="899"/>
                  </a:lnTo>
                  <a:lnTo>
                    <a:pt x="1157739" y="3562"/>
                  </a:lnTo>
                  <a:lnTo>
                    <a:pt x="1220525" y="7934"/>
                  </a:lnTo>
                  <a:lnTo>
                    <a:pt x="1281995" y="13963"/>
                  </a:lnTo>
                  <a:lnTo>
                    <a:pt x="1342027" y="21594"/>
                  </a:lnTo>
                  <a:lnTo>
                    <a:pt x="1400503" y="30774"/>
                  </a:lnTo>
                  <a:lnTo>
                    <a:pt x="1457300" y="41450"/>
                  </a:lnTo>
                  <a:lnTo>
                    <a:pt x="1512299" y="53568"/>
                  </a:lnTo>
                  <a:lnTo>
                    <a:pt x="1565380" y="67074"/>
                  </a:lnTo>
                  <a:lnTo>
                    <a:pt x="1616421" y="81914"/>
                  </a:lnTo>
                  <a:lnTo>
                    <a:pt x="1665302" y="98037"/>
                  </a:lnTo>
                  <a:lnTo>
                    <a:pt x="1711903" y="115386"/>
                  </a:lnTo>
                  <a:lnTo>
                    <a:pt x="1756103" y="133910"/>
                  </a:lnTo>
                  <a:lnTo>
                    <a:pt x="1797782" y="153555"/>
                  </a:lnTo>
                  <a:lnTo>
                    <a:pt x="1836819" y="174266"/>
                  </a:lnTo>
                  <a:lnTo>
                    <a:pt x="1873093" y="195991"/>
                  </a:lnTo>
                  <a:lnTo>
                    <a:pt x="1906485" y="218676"/>
                  </a:lnTo>
                  <a:lnTo>
                    <a:pt x="1936873" y="242267"/>
                  </a:lnTo>
                  <a:lnTo>
                    <a:pt x="1988158" y="291955"/>
                  </a:lnTo>
                  <a:lnTo>
                    <a:pt x="2025983" y="344625"/>
                  </a:lnTo>
                  <a:lnTo>
                    <a:pt x="2049386" y="399849"/>
                  </a:lnTo>
                  <a:lnTo>
                    <a:pt x="2057401" y="457200"/>
                  </a:lnTo>
                  <a:lnTo>
                    <a:pt x="2055377" y="486114"/>
                  </a:lnTo>
                  <a:lnTo>
                    <a:pt x="2039548" y="542455"/>
                  </a:lnTo>
                  <a:lnTo>
                    <a:pt x="2008813" y="596456"/>
                  </a:lnTo>
                  <a:lnTo>
                    <a:pt x="1964138" y="647688"/>
                  </a:lnTo>
                  <a:lnTo>
                    <a:pt x="1906485" y="695723"/>
                  </a:lnTo>
                  <a:lnTo>
                    <a:pt x="1873093" y="718408"/>
                  </a:lnTo>
                  <a:lnTo>
                    <a:pt x="1836819" y="740133"/>
                  </a:lnTo>
                  <a:lnTo>
                    <a:pt x="1797782" y="760845"/>
                  </a:lnTo>
                  <a:lnTo>
                    <a:pt x="1756103" y="780489"/>
                  </a:lnTo>
                  <a:lnTo>
                    <a:pt x="1711903" y="799013"/>
                  </a:lnTo>
                  <a:lnTo>
                    <a:pt x="1665302" y="816363"/>
                  </a:lnTo>
                  <a:lnTo>
                    <a:pt x="1616421" y="832485"/>
                  </a:lnTo>
                  <a:lnTo>
                    <a:pt x="1565380" y="847326"/>
                  </a:lnTo>
                  <a:lnTo>
                    <a:pt x="1512299" y="860832"/>
                  </a:lnTo>
                  <a:lnTo>
                    <a:pt x="1457300" y="872950"/>
                  </a:lnTo>
                  <a:lnTo>
                    <a:pt x="1400503" y="883625"/>
                  </a:lnTo>
                  <a:lnTo>
                    <a:pt x="1342027" y="892806"/>
                  </a:lnTo>
                  <a:lnTo>
                    <a:pt x="1281995" y="900437"/>
                  </a:lnTo>
                  <a:lnTo>
                    <a:pt x="1220525" y="906465"/>
                  </a:lnTo>
                  <a:lnTo>
                    <a:pt x="1157739" y="910838"/>
                  </a:lnTo>
                  <a:lnTo>
                    <a:pt x="1093757" y="913501"/>
                  </a:lnTo>
                  <a:lnTo>
                    <a:pt x="1028700" y="914400"/>
                  </a:lnTo>
                  <a:lnTo>
                    <a:pt x="963643" y="913501"/>
                  </a:lnTo>
                  <a:lnTo>
                    <a:pt x="899662" y="910838"/>
                  </a:lnTo>
                  <a:lnTo>
                    <a:pt x="836877" y="906465"/>
                  </a:lnTo>
                  <a:lnTo>
                    <a:pt x="775407" y="900437"/>
                  </a:lnTo>
                  <a:lnTo>
                    <a:pt x="715375" y="892806"/>
                  </a:lnTo>
                  <a:lnTo>
                    <a:pt x="656900" y="883625"/>
                  </a:lnTo>
                  <a:lnTo>
                    <a:pt x="600102" y="872950"/>
                  </a:lnTo>
                  <a:lnTo>
                    <a:pt x="545103" y="860832"/>
                  </a:lnTo>
                  <a:lnTo>
                    <a:pt x="492023" y="847326"/>
                  </a:lnTo>
                  <a:lnTo>
                    <a:pt x="440981" y="832485"/>
                  </a:lnTo>
                  <a:lnTo>
                    <a:pt x="392100" y="816363"/>
                  </a:lnTo>
                  <a:lnTo>
                    <a:pt x="345499" y="799013"/>
                  </a:lnTo>
                  <a:lnTo>
                    <a:pt x="301299" y="780489"/>
                  </a:lnTo>
                  <a:lnTo>
                    <a:pt x="259620" y="760845"/>
                  </a:lnTo>
                  <a:lnTo>
                    <a:pt x="220583" y="740133"/>
                  </a:lnTo>
                  <a:lnTo>
                    <a:pt x="184308" y="718408"/>
                  </a:lnTo>
                  <a:lnTo>
                    <a:pt x="150917" y="695723"/>
                  </a:lnTo>
                  <a:lnTo>
                    <a:pt x="120528" y="672132"/>
                  </a:lnTo>
                  <a:lnTo>
                    <a:pt x="69243" y="622445"/>
                  </a:lnTo>
                  <a:lnTo>
                    <a:pt x="31417" y="569775"/>
                  </a:lnTo>
                  <a:lnTo>
                    <a:pt x="8015" y="51455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483525" y="186525"/>
            <a:ext cx="6356350" cy="1556385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56665" marR="205740" indent="-1244600">
              <a:lnSpc>
                <a:spcPct val="101600"/>
              </a:lnSpc>
              <a:spcBef>
                <a:spcPts val="35"/>
              </a:spcBef>
            </a:pPr>
            <a:r>
              <a:rPr dirty="0"/>
              <a:t>Multiple </a:t>
            </a:r>
            <a:r>
              <a:rPr dirty="0" spc="15"/>
              <a:t>kernel threads</a:t>
            </a:r>
            <a:r>
              <a:rPr dirty="0" spc="-400"/>
              <a:t> </a:t>
            </a:r>
            <a:r>
              <a:rPr dirty="0" spc="10"/>
              <a:t>“powering”  each </a:t>
            </a:r>
            <a:r>
              <a:rPr dirty="0" spc="15"/>
              <a:t>address</a:t>
            </a:r>
            <a:r>
              <a:rPr dirty="0" spc="-185"/>
              <a:t> </a:t>
            </a:r>
            <a:r>
              <a:rPr dirty="0" spc="5"/>
              <a:t>space</a:t>
            </a:r>
          </a:p>
          <a:p>
            <a:pPr marL="5008880" marR="5080" indent="165100">
              <a:lnSpc>
                <a:spcPts val="2100"/>
              </a:lnSpc>
              <a:spcBef>
                <a:spcPts val="175"/>
              </a:spcBef>
            </a:pPr>
            <a:r>
              <a:rPr dirty="0" sz="1800" spc="-5">
                <a:solidFill>
                  <a:srgbClr val="000000"/>
                </a:solidFill>
              </a:rPr>
              <a:t>user-level  thread</a:t>
            </a:r>
            <a:r>
              <a:rPr dirty="0" sz="1800" spc="-7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library</a:t>
            </a:r>
            <a:endParaRPr sz="1800"/>
          </a:p>
        </p:txBody>
      </p:sp>
      <p:sp>
        <p:nvSpPr>
          <p:cNvPr id="44" name="object 44"/>
          <p:cNvSpPr txBox="1"/>
          <p:nvPr/>
        </p:nvSpPr>
        <p:spPr>
          <a:xfrm>
            <a:off x="7013600" y="2319020"/>
            <a:ext cx="15919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8600" marR="5080" indent="-215900">
              <a:lnSpc>
                <a:spcPts val="1400"/>
              </a:lnSpc>
              <a:spcBef>
                <a:spcPts val="180"/>
              </a:spcBef>
            </a:pPr>
            <a:r>
              <a:rPr dirty="0" sz="1200" spc="5">
                <a:latin typeface="Arial"/>
                <a:cs typeface="Arial"/>
              </a:rPr>
              <a:t>(thread create,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45407" y="1758950"/>
            <a:ext cx="4439920" cy="2476500"/>
            <a:chOff x="3345407" y="1758950"/>
            <a:chExt cx="4439920" cy="2476500"/>
          </a:xfrm>
        </p:grpSpPr>
        <p:sp>
          <p:nvSpPr>
            <p:cNvPr id="46" name="object 46"/>
            <p:cNvSpPr/>
            <p:nvPr/>
          </p:nvSpPr>
          <p:spPr>
            <a:xfrm>
              <a:off x="7187110" y="17769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19">
                  <a:moveTo>
                    <a:pt x="0" y="0"/>
                  </a:moveTo>
                  <a:lnTo>
                    <a:pt x="591640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169150" y="17589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80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9583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959349" y="374015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98186" y="3702786"/>
              <a:ext cx="74726" cy="747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21986" y="4083786"/>
              <a:ext cx="74726" cy="747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3487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349749" y="374015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88298" y="37024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12098" y="40072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3581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435348" y="374015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1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97249" y="3702050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397249" y="4159250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965575" y="4909820"/>
            <a:ext cx="2049145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57200" marR="5080" indent="-444500">
              <a:lnSpc>
                <a:spcPts val="1400"/>
              </a:lnSpc>
              <a:spcBef>
                <a:spcPts val="180"/>
              </a:spcBef>
            </a:pPr>
            <a:r>
              <a:rPr dirty="0" sz="1200" spc="10">
                <a:latin typeface="Arial"/>
                <a:cs typeface="Arial"/>
              </a:rPr>
              <a:t>(</a:t>
            </a:r>
            <a:r>
              <a:rPr dirty="0" sz="1200" spc="10" i="1">
                <a:latin typeface="Arial"/>
                <a:cs typeface="Arial"/>
              </a:rPr>
              <a:t>kernel</a:t>
            </a:r>
            <a:r>
              <a:rPr dirty="0" sz="1200" spc="-100" i="1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thread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create,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destroy,  </a:t>
            </a:r>
            <a:r>
              <a:rPr dirty="0" sz="1200" spc="20">
                <a:latin typeface="Arial"/>
                <a:cs typeface="Arial"/>
              </a:rPr>
              <a:t>signal,</a:t>
            </a:r>
            <a:r>
              <a:rPr dirty="0" sz="1200" spc="-26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wait,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825750" y="2483370"/>
            <a:ext cx="2895600" cy="2324100"/>
            <a:chOff x="2825750" y="2483370"/>
            <a:chExt cx="2895600" cy="2324100"/>
          </a:xfrm>
        </p:grpSpPr>
        <p:sp>
          <p:nvSpPr>
            <p:cNvPr id="62" name="object 62"/>
            <p:cNvSpPr/>
            <p:nvPr/>
          </p:nvSpPr>
          <p:spPr>
            <a:xfrm>
              <a:off x="3435349" y="313055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473899" y="30928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397699" y="33976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425949" y="313055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540319" y="3092520"/>
              <a:ext cx="76059" cy="76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387920" y="3397320"/>
              <a:ext cx="76059" cy="76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83150" y="2520950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152400" y="914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845570" y="2483370"/>
              <a:ext cx="75158" cy="751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997970" y="3397770"/>
              <a:ext cx="75158" cy="751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825750" y="4502150"/>
              <a:ext cx="2895600" cy="304800"/>
            </a:xfrm>
            <a:custGeom>
              <a:avLst/>
              <a:gdLst/>
              <a:ahLst/>
              <a:cxnLst/>
              <a:rect l="l" t="t" r="r" b="b"/>
              <a:pathLst>
                <a:path w="2895600" h="304800">
                  <a:moveTo>
                    <a:pt x="2895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895600" y="304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825750" y="4502150"/>
            <a:ext cx="2895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016355" y="2482956"/>
            <a:ext cx="2342515" cy="2482850"/>
            <a:chOff x="3016355" y="2482956"/>
            <a:chExt cx="2342515" cy="2482850"/>
          </a:xfrm>
        </p:grpSpPr>
        <p:sp>
          <p:nvSpPr>
            <p:cNvPr id="74" name="object 74"/>
            <p:cNvSpPr/>
            <p:nvPr/>
          </p:nvSpPr>
          <p:spPr>
            <a:xfrm>
              <a:off x="4443910" y="4367710"/>
              <a:ext cx="591820" cy="591820"/>
            </a:xfrm>
            <a:custGeom>
              <a:avLst/>
              <a:gdLst/>
              <a:ahLst/>
              <a:cxnLst/>
              <a:rect l="l" t="t" r="r" b="b"/>
              <a:pathLst>
                <a:path w="591820" h="591820">
                  <a:moveTo>
                    <a:pt x="0" y="0"/>
                  </a:moveTo>
                  <a:lnTo>
                    <a:pt x="591639" y="591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425950" y="4349750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0"/>
                  </a:moveTo>
                  <a:lnTo>
                    <a:pt x="26936" y="80822"/>
                  </a:lnTo>
                  <a:lnTo>
                    <a:pt x="8082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1295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0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8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7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3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7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29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5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1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7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186907" y="3429000"/>
              <a:ext cx="159385" cy="342900"/>
            </a:xfrm>
            <a:custGeom>
              <a:avLst/>
              <a:gdLst/>
              <a:ahLst/>
              <a:cxnLst/>
              <a:rect l="l" t="t" r="r" b="b"/>
              <a:pathLst>
                <a:path w="159385" h="342900">
                  <a:moveTo>
                    <a:pt x="78861" y="0"/>
                  </a:moveTo>
                  <a:lnTo>
                    <a:pt x="71857" y="2403"/>
                  </a:lnTo>
                  <a:lnTo>
                    <a:pt x="65414" y="5042"/>
                  </a:lnTo>
                  <a:lnTo>
                    <a:pt x="58971" y="7682"/>
                  </a:lnTo>
                  <a:lnTo>
                    <a:pt x="51967" y="10085"/>
                  </a:lnTo>
                  <a:lnTo>
                    <a:pt x="43142" y="16329"/>
                  </a:lnTo>
                  <a:lnTo>
                    <a:pt x="30302" y="24110"/>
                  </a:lnTo>
                  <a:lnTo>
                    <a:pt x="17089" y="31181"/>
                  </a:lnTo>
                  <a:lnTo>
                    <a:pt x="7143" y="35298"/>
                  </a:lnTo>
                  <a:lnTo>
                    <a:pt x="3455" y="39809"/>
                  </a:lnTo>
                  <a:lnTo>
                    <a:pt x="420" y="44596"/>
                  </a:lnTo>
                  <a:lnTo>
                    <a:pt x="0" y="49776"/>
                  </a:lnTo>
                  <a:lnTo>
                    <a:pt x="4155" y="55469"/>
                  </a:lnTo>
                  <a:lnTo>
                    <a:pt x="8638" y="59251"/>
                  </a:lnTo>
                  <a:lnTo>
                    <a:pt x="16108" y="58830"/>
                  </a:lnTo>
                  <a:lnTo>
                    <a:pt x="22084" y="60511"/>
                  </a:lnTo>
                  <a:lnTo>
                    <a:pt x="25073" y="61352"/>
                  </a:lnTo>
                  <a:lnTo>
                    <a:pt x="31049" y="63033"/>
                  </a:lnTo>
                  <a:lnTo>
                    <a:pt x="89880" y="66342"/>
                  </a:lnTo>
                  <a:lnTo>
                    <a:pt x="147590" y="80682"/>
                  </a:lnTo>
                  <a:lnTo>
                    <a:pt x="150578" y="83203"/>
                  </a:lnTo>
                  <a:lnTo>
                    <a:pt x="154064" y="85304"/>
                  </a:lnTo>
                  <a:lnTo>
                    <a:pt x="156555" y="88246"/>
                  </a:lnTo>
                  <a:lnTo>
                    <a:pt x="159007" y="99789"/>
                  </a:lnTo>
                  <a:lnTo>
                    <a:pt x="148151" y="105580"/>
                  </a:lnTo>
                  <a:lnTo>
                    <a:pt x="132533" y="107747"/>
                  </a:lnTo>
                  <a:lnTo>
                    <a:pt x="120696" y="108417"/>
                  </a:lnTo>
                  <a:lnTo>
                    <a:pt x="109187" y="110682"/>
                  </a:lnTo>
                  <a:lnTo>
                    <a:pt x="109304" y="111095"/>
                  </a:lnTo>
                  <a:lnTo>
                    <a:pt x="109140" y="113321"/>
                  </a:lnTo>
                  <a:lnTo>
                    <a:pt x="96790" y="121024"/>
                  </a:lnTo>
                  <a:lnTo>
                    <a:pt x="93304" y="122704"/>
                  </a:lnTo>
                  <a:lnTo>
                    <a:pt x="88822" y="122284"/>
                  </a:lnTo>
                  <a:lnTo>
                    <a:pt x="84838" y="123545"/>
                  </a:lnTo>
                  <a:lnTo>
                    <a:pt x="59951" y="132704"/>
                  </a:lnTo>
                  <a:lnTo>
                    <a:pt x="59437" y="133788"/>
                  </a:lnTo>
                  <a:lnTo>
                    <a:pt x="61165" y="133531"/>
                  </a:lnTo>
                  <a:lnTo>
                    <a:pt x="43002" y="138673"/>
                  </a:lnTo>
                  <a:lnTo>
                    <a:pt x="36030" y="140774"/>
                  </a:lnTo>
                  <a:lnTo>
                    <a:pt x="31049" y="145396"/>
                  </a:lnTo>
                  <a:lnTo>
                    <a:pt x="25073" y="148758"/>
                  </a:lnTo>
                  <a:lnTo>
                    <a:pt x="22084" y="150439"/>
                  </a:lnTo>
                  <a:lnTo>
                    <a:pt x="16108" y="153801"/>
                  </a:lnTo>
                  <a:lnTo>
                    <a:pt x="21127" y="161443"/>
                  </a:lnTo>
                  <a:lnTo>
                    <a:pt x="28248" y="166091"/>
                  </a:lnTo>
                  <a:lnTo>
                    <a:pt x="36769" y="169637"/>
                  </a:lnTo>
                  <a:lnTo>
                    <a:pt x="45990" y="173971"/>
                  </a:lnTo>
                  <a:lnTo>
                    <a:pt x="52963" y="172290"/>
                  </a:lnTo>
                  <a:lnTo>
                    <a:pt x="59936" y="168088"/>
                  </a:lnTo>
                  <a:lnTo>
                    <a:pt x="66908" y="168929"/>
                  </a:lnTo>
                  <a:lnTo>
                    <a:pt x="70394" y="169349"/>
                  </a:lnTo>
                  <a:lnTo>
                    <a:pt x="72884" y="172711"/>
                  </a:lnTo>
                  <a:lnTo>
                    <a:pt x="75873" y="173971"/>
                  </a:lnTo>
                  <a:lnTo>
                    <a:pt x="87009" y="178718"/>
                  </a:lnTo>
                  <a:lnTo>
                    <a:pt x="98471" y="183584"/>
                  </a:lnTo>
                  <a:lnTo>
                    <a:pt x="109841" y="188685"/>
                  </a:lnTo>
                  <a:lnTo>
                    <a:pt x="120696" y="194142"/>
                  </a:lnTo>
                  <a:lnTo>
                    <a:pt x="124362" y="205822"/>
                  </a:lnTo>
                  <a:lnTo>
                    <a:pt x="125739" y="218252"/>
                  </a:lnTo>
                  <a:lnTo>
                    <a:pt x="123848" y="230602"/>
                  </a:lnTo>
                  <a:lnTo>
                    <a:pt x="90814" y="254654"/>
                  </a:lnTo>
                  <a:lnTo>
                    <a:pt x="86168" y="264325"/>
                  </a:lnTo>
                  <a:lnTo>
                    <a:pt x="83530" y="268993"/>
                  </a:lnTo>
                  <a:lnTo>
                    <a:pt x="83040" y="274686"/>
                  </a:lnTo>
                  <a:lnTo>
                    <a:pt x="84838" y="287431"/>
                  </a:lnTo>
                  <a:lnTo>
                    <a:pt x="81686" y="297339"/>
                  </a:lnTo>
                  <a:lnTo>
                    <a:pt x="79421" y="307444"/>
                  </a:lnTo>
                  <a:lnTo>
                    <a:pt x="77624" y="317627"/>
                  </a:lnTo>
                  <a:lnTo>
                    <a:pt x="75873" y="327772"/>
                  </a:lnTo>
                  <a:lnTo>
                    <a:pt x="77577" y="333976"/>
                  </a:lnTo>
                  <a:lnTo>
                    <a:pt x="78301" y="336754"/>
                  </a:lnTo>
                  <a:lnTo>
                    <a:pt x="79304" y="338822"/>
                  </a:lnTo>
                  <a:lnTo>
                    <a:pt x="81849" y="342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054349" y="374015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168755" y="3702156"/>
              <a:ext cx="75987" cy="759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016355" y="4159356"/>
              <a:ext cx="75987" cy="759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264148" y="374015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1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226050" y="3702050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226050" y="4083050"/>
              <a:ext cx="76200" cy="76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206750" y="313055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245299" y="30928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169099" y="3397699"/>
              <a:ext cx="75301" cy="753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959350" y="252095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0"/>
                  </a:moveTo>
                  <a:lnTo>
                    <a:pt x="304800" y="914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921355" y="2482956"/>
              <a:ext cx="75987" cy="759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226155" y="3397356"/>
              <a:ext cx="75987" cy="759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6784975" y="3919220"/>
            <a:ext cx="147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kernel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416550" y="3637013"/>
            <a:ext cx="2139950" cy="338455"/>
            <a:chOff x="5416550" y="3637013"/>
            <a:chExt cx="2139950" cy="338455"/>
          </a:xfrm>
        </p:grpSpPr>
        <p:sp>
          <p:nvSpPr>
            <p:cNvPr id="92" name="object 92"/>
            <p:cNvSpPr/>
            <p:nvPr/>
          </p:nvSpPr>
          <p:spPr>
            <a:xfrm>
              <a:off x="5441694" y="3667542"/>
              <a:ext cx="2108835" cy="301625"/>
            </a:xfrm>
            <a:custGeom>
              <a:avLst/>
              <a:gdLst/>
              <a:ahLst/>
              <a:cxnLst/>
              <a:rect l="l" t="t" r="r" b="b"/>
              <a:pathLst>
                <a:path w="2108834" h="301625">
                  <a:moveTo>
                    <a:pt x="0" y="0"/>
                  </a:moveTo>
                  <a:lnTo>
                    <a:pt x="2108456" y="3012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416550" y="3637013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80822" y="0"/>
                  </a:moveTo>
                  <a:lnTo>
                    <a:pt x="0" y="26936"/>
                  </a:lnTo>
                  <a:lnTo>
                    <a:pt x="70040" y="75425"/>
                  </a:lnTo>
                  <a:lnTo>
                    <a:pt x="80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300" y="430364"/>
            <a:ext cx="17786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1315"/>
            <a:ext cx="8352790" cy="42824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Multiple threads </a:t>
            </a:r>
            <a:r>
              <a:rPr dirty="0" sz="2400" spc="-25">
                <a:latin typeface="Arial"/>
                <a:cs typeface="Arial"/>
              </a:rPr>
              <a:t>per </a:t>
            </a:r>
            <a:r>
              <a:rPr dirty="0" sz="2400" spc="-20">
                <a:latin typeface="Arial"/>
                <a:cs typeface="Arial"/>
              </a:rPr>
              <a:t>address</a:t>
            </a:r>
            <a:r>
              <a:rPr dirty="0" sz="2400" spc="54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Kernel threads </a:t>
            </a:r>
            <a:r>
              <a:rPr dirty="0" sz="2400" spc="-15">
                <a:latin typeface="Arial"/>
                <a:cs typeface="Arial"/>
              </a:rPr>
              <a:t>are </a:t>
            </a:r>
            <a:r>
              <a:rPr dirty="0" sz="2400" spc="-10">
                <a:latin typeface="Arial"/>
                <a:cs typeface="Arial"/>
              </a:rPr>
              <a:t>much more </a:t>
            </a:r>
            <a:r>
              <a:rPr dirty="0" sz="2400" spc="-15">
                <a:latin typeface="Arial"/>
                <a:cs typeface="Arial"/>
              </a:rPr>
              <a:t>efficient </a:t>
            </a:r>
            <a:r>
              <a:rPr dirty="0" sz="2400" spc="-10">
                <a:latin typeface="Arial"/>
                <a:cs typeface="Arial"/>
              </a:rPr>
              <a:t>than </a:t>
            </a:r>
            <a:r>
              <a:rPr dirty="0" sz="2400" spc="-15">
                <a:latin typeface="Arial"/>
                <a:cs typeface="Arial"/>
              </a:rPr>
              <a:t>processes, </a:t>
            </a:r>
            <a:r>
              <a:rPr dirty="0" sz="2400" spc="-25">
                <a:latin typeface="Arial"/>
                <a:cs typeface="Arial"/>
              </a:rPr>
              <a:t>but  </a:t>
            </a:r>
            <a:r>
              <a:rPr dirty="0" sz="2400" spc="-10">
                <a:latin typeface="Arial"/>
                <a:cs typeface="Arial"/>
              </a:rPr>
              <a:t>still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expensive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20">
                <a:latin typeface="Arial"/>
                <a:cs typeface="Arial"/>
              </a:rPr>
              <a:t>all </a:t>
            </a:r>
            <a:r>
              <a:rPr dirty="0" sz="2000" spc="-10">
                <a:latin typeface="Arial"/>
                <a:cs typeface="Arial"/>
              </a:rPr>
              <a:t>operations </a:t>
            </a:r>
            <a:r>
              <a:rPr dirty="0" sz="2000" spc="-5">
                <a:latin typeface="Arial"/>
                <a:cs typeface="Arial"/>
              </a:rPr>
              <a:t>require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kernel </a:t>
            </a:r>
            <a:r>
              <a:rPr dirty="0" sz="2000" spc="-15">
                <a:latin typeface="Arial"/>
                <a:cs typeface="Arial"/>
              </a:rPr>
              <a:t>call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parameter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User-level threads</a:t>
            </a:r>
            <a:r>
              <a:rPr dirty="0" sz="2400" spc="3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much </a:t>
            </a:r>
            <a:r>
              <a:rPr dirty="0" sz="2000" spc="-15">
                <a:latin typeface="Arial"/>
                <a:cs typeface="Arial"/>
              </a:rPr>
              <a:t>cheaper </a:t>
            </a:r>
            <a:r>
              <a:rPr dirty="0" sz="2000" spc="-10">
                <a:latin typeface="Arial"/>
                <a:cs typeface="Arial"/>
              </a:rPr>
              <a:t>and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faster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great </a:t>
            </a:r>
            <a:r>
              <a:rPr dirty="0" sz="2000" spc="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common-case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creation, </a:t>
            </a:r>
            <a:r>
              <a:rPr dirty="0" sz="2000" spc="-10">
                <a:latin typeface="Arial"/>
                <a:cs typeface="Arial"/>
              </a:rPr>
              <a:t>synchronization,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destruction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can </a:t>
            </a:r>
            <a:r>
              <a:rPr dirty="0" sz="2000" spc="5">
                <a:latin typeface="Arial"/>
                <a:cs typeface="Arial"/>
              </a:rPr>
              <a:t>suffer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uncommon </a:t>
            </a:r>
            <a:r>
              <a:rPr dirty="0" sz="2000" spc="-10">
                <a:latin typeface="Arial"/>
                <a:cs typeface="Arial"/>
              </a:rPr>
              <a:t>cases due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kernel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obliviousness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40">
                <a:latin typeface="Arial"/>
                <a:cs typeface="Arial"/>
              </a:rPr>
              <a:t>I/O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preemption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lock-holder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338607"/>
            <a:ext cx="593979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/>
              <a:t>Thread: </a:t>
            </a:r>
            <a:r>
              <a:rPr dirty="0" sz="2900" spc="5"/>
              <a:t>Concurrency </a:t>
            </a:r>
            <a:r>
              <a:rPr dirty="0" sz="2900" spc="30"/>
              <a:t>vs.</a:t>
            </a:r>
            <a:r>
              <a:rPr dirty="0" sz="2900" spc="-300"/>
              <a:t> </a:t>
            </a:r>
            <a:r>
              <a:rPr dirty="0" sz="2900" spc="-15"/>
              <a:t>Parallelism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2838846" y="3145599"/>
            <a:ext cx="4615815" cy="67945"/>
            <a:chOff x="2838846" y="3145599"/>
            <a:chExt cx="4615815" cy="67945"/>
          </a:xfrm>
        </p:grpSpPr>
        <p:sp>
          <p:nvSpPr>
            <p:cNvPr id="4" name="object 4"/>
            <p:cNvSpPr/>
            <p:nvPr/>
          </p:nvSpPr>
          <p:spPr>
            <a:xfrm>
              <a:off x="2838846" y="3179343"/>
              <a:ext cx="4573270" cy="0"/>
            </a:xfrm>
            <a:custGeom>
              <a:avLst/>
              <a:gdLst/>
              <a:ahLst/>
              <a:cxnLst/>
              <a:rect l="l" t="t" r="r" b="b"/>
              <a:pathLst>
                <a:path w="4573270" h="0">
                  <a:moveTo>
                    <a:pt x="4572848" y="0"/>
                  </a:moveTo>
                  <a:lnTo>
                    <a:pt x="0" y="0"/>
                  </a:lnTo>
                </a:path>
              </a:pathLst>
            </a:custGeom>
            <a:ln w="1742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81494" y="3145599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0" y="0"/>
                  </a:moveTo>
                  <a:lnTo>
                    <a:pt x="13004" y="33743"/>
                  </a:lnTo>
                  <a:lnTo>
                    <a:pt x="0" y="67500"/>
                  </a:lnTo>
                  <a:lnTo>
                    <a:pt x="72593" y="33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3172" y="2438553"/>
          <a:ext cx="5442585" cy="47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470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35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2626" sz="1650" spc="-97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2626" sz="1650">
                        <a:latin typeface="Arial"/>
                        <a:cs typeface="Arial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34" y="1196657"/>
            <a:ext cx="5937885" cy="3497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1800" spc="-5">
                <a:latin typeface="Verdana"/>
                <a:cs typeface="Verdana"/>
              </a:rPr>
              <a:t>Threads </a:t>
            </a:r>
            <a:r>
              <a:rPr dirty="0" sz="1800" spc="15">
                <a:latin typeface="Verdana"/>
                <a:cs typeface="Verdana"/>
              </a:rPr>
              <a:t>are </a:t>
            </a:r>
            <a:r>
              <a:rPr dirty="0" sz="1800" spc="-10">
                <a:latin typeface="Verdana"/>
                <a:cs typeface="Verdana"/>
              </a:rPr>
              <a:t>about </a:t>
            </a:r>
            <a:r>
              <a:rPr dirty="0" sz="1800" spc="-15">
                <a:solidFill>
                  <a:srgbClr val="FF0000"/>
                </a:solidFill>
                <a:latin typeface="Verdana"/>
                <a:cs typeface="Verdana"/>
              </a:rPr>
              <a:t>concurrency </a:t>
            </a:r>
            <a:r>
              <a:rPr dirty="0" sz="1800" spc="-10">
                <a:latin typeface="Verdana"/>
                <a:cs typeface="Verdana"/>
              </a:rPr>
              <a:t>and</a:t>
            </a:r>
            <a:r>
              <a:rPr dirty="0" sz="1800" spc="140"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parallelism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3300"/>
              </a:buClr>
              <a:buFont typeface="Arial"/>
              <a:buChar char="■"/>
            </a:pPr>
            <a:endParaRPr sz="2950">
              <a:latin typeface="Verdana"/>
              <a:cs typeface="Verdana"/>
            </a:endParaRPr>
          </a:p>
          <a:p>
            <a:pPr marL="508000" indent="-4953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1800" spc="-5" b="1">
                <a:latin typeface="Arial"/>
                <a:cs typeface="Arial"/>
              </a:rPr>
              <a:t>Concurrent execution </a:t>
            </a:r>
            <a:r>
              <a:rPr dirty="0" sz="1800" b="1">
                <a:latin typeface="Arial"/>
                <a:cs typeface="Arial"/>
              </a:rPr>
              <a:t>on </a:t>
            </a:r>
            <a:r>
              <a:rPr dirty="0" sz="1800" spc="-5" b="1">
                <a:latin typeface="Arial"/>
                <a:cs typeface="Arial"/>
              </a:rPr>
              <a:t>single-core system: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Arial"/>
              <a:buChar char="■"/>
            </a:pPr>
            <a:endParaRPr sz="2450">
              <a:latin typeface="Arial"/>
              <a:cs typeface="Arial"/>
            </a:endParaRPr>
          </a:p>
          <a:p>
            <a:pPr marL="1203960">
              <a:lnSpc>
                <a:spcPct val="100000"/>
              </a:lnSpc>
            </a:pPr>
            <a:r>
              <a:rPr dirty="0" sz="1200" spc="-35">
                <a:solidFill>
                  <a:srgbClr val="231F20"/>
                </a:solidFill>
                <a:latin typeface="Arial"/>
                <a:cs typeface="Arial"/>
              </a:rPr>
              <a:t>single</a:t>
            </a:r>
            <a:r>
              <a:rPr dirty="0" sz="12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Arial"/>
                <a:cs typeface="Arial"/>
              </a:rPr>
              <a:t>core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algn="r" marR="1184275">
              <a:lnSpc>
                <a:spcPct val="100000"/>
              </a:lnSpc>
            </a:pPr>
            <a:r>
              <a:rPr dirty="0" sz="1200" spc="-40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508000" indent="-495300">
              <a:lnSpc>
                <a:spcPct val="100000"/>
              </a:lnSpc>
              <a:buClr>
                <a:srgbClr val="993300"/>
              </a:buClr>
              <a:buSzPct val="88888"/>
              <a:buFont typeface="Arial"/>
              <a:buChar char="■"/>
              <a:tabLst>
                <a:tab pos="507365" algn="l"/>
                <a:tab pos="508000" algn="l"/>
              </a:tabLst>
            </a:pPr>
            <a:r>
              <a:rPr dirty="0" sz="1800" spc="-5" b="1">
                <a:latin typeface="Arial"/>
                <a:cs typeface="Arial"/>
              </a:rPr>
              <a:t>Parallelism </a:t>
            </a:r>
            <a:r>
              <a:rPr dirty="0" sz="1800" b="1">
                <a:latin typeface="Arial"/>
                <a:cs typeface="Arial"/>
              </a:rPr>
              <a:t>on a </a:t>
            </a:r>
            <a:r>
              <a:rPr dirty="0" sz="1800" spc="-5" b="1">
                <a:latin typeface="Arial"/>
                <a:cs typeface="Arial"/>
              </a:rPr>
              <a:t>multi-core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system: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algn="ctr" marR="1205230">
              <a:lnSpc>
                <a:spcPct val="100000"/>
              </a:lnSpc>
              <a:spcBef>
                <a:spcPts val="1140"/>
              </a:spcBef>
            </a:pPr>
            <a:r>
              <a:rPr dirty="0" sz="1300" spc="-70">
                <a:solidFill>
                  <a:srgbClr val="231F20"/>
                </a:solidFill>
                <a:latin typeface="Arial"/>
                <a:cs typeface="Arial"/>
              </a:rPr>
              <a:t>core</a:t>
            </a:r>
            <a:r>
              <a:rPr dirty="0" sz="13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300" spc="-75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43575" y="4330915"/>
          <a:ext cx="3403600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504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20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43575" y="5060272"/>
          <a:ext cx="3403600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504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45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14492" sz="1725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14492" sz="1725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20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679698" y="5195636"/>
            <a:ext cx="43751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70">
                <a:solidFill>
                  <a:srgbClr val="231F20"/>
                </a:solidFill>
                <a:latin typeface="Arial"/>
                <a:cs typeface="Arial"/>
              </a:rPr>
              <a:t>core</a:t>
            </a:r>
            <a:r>
              <a:rPr dirty="0" sz="1300" spc="-10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300" spc="-75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0413" y="5607401"/>
            <a:ext cx="30543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65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30531" y="5820342"/>
            <a:ext cx="2825115" cy="73025"/>
            <a:chOff x="3530531" y="5820342"/>
            <a:chExt cx="2825115" cy="73025"/>
          </a:xfrm>
        </p:grpSpPr>
        <p:sp>
          <p:nvSpPr>
            <p:cNvPr id="13" name="object 13"/>
            <p:cNvSpPr/>
            <p:nvPr/>
          </p:nvSpPr>
          <p:spPr>
            <a:xfrm>
              <a:off x="3530531" y="5856572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 h="0">
                  <a:moveTo>
                    <a:pt x="2780859" y="0"/>
                  </a:moveTo>
                  <a:lnTo>
                    <a:pt x="0" y="0"/>
                  </a:lnTo>
                </a:path>
              </a:pathLst>
            </a:custGeom>
            <a:ln w="1869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9959" y="5820342"/>
              <a:ext cx="75565" cy="73025"/>
            </a:xfrm>
            <a:custGeom>
              <a:avLst/>
              <a:gdLst/>
              <a:ahLst/>
              <a:cxnLst/>
              <a:rect l="l" t="t" r="r" b="b"/>
              <a:pathLst>
                <a:path w="75564" h="73025">
                  <a:moveTo>
                    <a:pt x="0" y="0"/>
                  </a:moveTo>
                  <a:lnTo>
                    <a:pt x="13538" y="36229"/>
                  </a:lnTo>
                  <a:lnTo>
                    <a:pt x="0" y="72457"/>
                  </a:lnTo>
                  <a:lnTo>
                    <a:pt x="75539" y="36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4175" y="6516897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462" y="430364"/>
            <a:ext cx="18903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1315"/>
            <a:ext cx="8091805" cy="37871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Threads </a:t>
            </a:r>
            <a:r>
              <a:rPr dirty="0" sz="2400" spc="-15">
                <a:latin typeface="Arial"/>
                <a:cs typeface="Arial"/>
              </a:rPr>
              <a:t>are </a:t>
            </a:r>
            <a:r>
              <a:rPr dirty="0" sz="2400" spc="-30">
                <a:latin typeface="Arial"/>
                <a:cs typeface="Arial"/>
              </a:rPr>
              <a:t>about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concurrency </a:t>
            </a:r>
            <a:r>
              <a:rPr dirty="0" sz="2400" spc="-30">
                <a:latin typeface="Arial"/>
                <a:cs typeface="Arial"/>
              </a:rPr>
              <a:t>and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Arial"/>
                <a:cs typeface="Arial"/>
              </a:rPr>
              <a:t>parallelism</a:t>
            </a:r>
            <a:endParaRPr sz="2400">
              <a:latin typeface="Arial"/>
              <a:cs typeface="Arial"/>
            </a:endParaRPr>
          </a:p>
          <a:p>
            <a:pPr marL="355600" marR="573405" indent="-342900">
              <a:lnSpc>
                <a:spcPct val="100699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6375400" algn="l"/>
              </a:tabLst>
            </a:pPr>
            <a:r>
              <a:rPr dirty="0" sz="2400" spc="-5">
                <a:latin typeface="Arial"/>
                <a:cs typeface="Arial"/>
              </a:rPr>
              <a:t>One </a:t>
            </a:r>
            <a:r>
              <a:rPr dirty="0" sz="2400" spc="-25">
                <a:latin typeface="Arial"/>
                <a:cs typeface="Arial"/>
              </a:rPr>
              <a:t>way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 spc="-25">
                <a:latin typeface="Arial"/>
                <a:cs typeface="Arial"/>
              </a:rPr>
              <a:t>get </a:t>
            </a:r>
            <a:r>
              <a:rPr dirty="0" sz="2400" spc="-20">
                <a:latin typeface="Arial"/>
                <a:cs typeface="Arial"/>
              </a:rPr>
              <a:t>concurrency</a:t>
            </a:r>
            <a:r>
              <a:rPr dirty="0" sz="2400" spc="434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parallelism	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15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use  </a:t>
            </a:r>
            <a:r>
              <a:rPr dirty="0" sz="2400" spc="-20">
                <a:latin typeface="Arial"/>
                <a:cs typeface="Arial"/>
              </a:rPr>
              <a:t>multiple</a:t>
            </a:r>
            <a:r>
              <a:rPr dirty="0" sz="2400" spc="1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lvl="1" marL="762000" marR="5080" indent="-292100">
              <a:lnSpc>
                <a:spcPct val="100000"/>
              </a:lnSpc>
              <a:spcBef>
                <a:spcPts val="4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programs </a:t>
            </a:r>
            <a:r>
              <a:rPr dirty="0" sz="2000" spc="-5">
                <a:latin typeface="Arial"/>
                <a:cs typeface="Arial"/>
              </a:rPr>
              <a:t>(code) </a:t>
            </a:r>
            <a:r>
              <a:rPr dirty="0" sz="2000" spc="-10">
                <a:latin typeface="Arial"/>
                <a:cs typeface="Arial"/>
              </a:rPr>
              <a:t>of distinct </a:t>
            </a:r>
            <a:r>
              <a:rPr dirty="0" sz="2000" spc="-5">
                <a:latin typeface="Arial"/>
                <a:cs typeface="Arial"/>
              </a:rPr>
              <a:t>processes </a:t>
            </a:r>
            <a:r>
              <a:rPr dirty="0" sz="2000" spc="5">
                <a:latin typeface="Arial"/>
                <a:cs typeface="Arial"/>
              </a:rPr>
              <a:t>are </a:t>
            </a:r>
            <a:r>
              <a:rPr dirty="0" sz="2000" spc="-15">
                <a:latin typeface="Arial"/>
                <a:cs typeface="Arial"/>
              </a:rPr>
              <a:t>isolated </a:t>
            </a:r>
            <a:r>
              <a:rPr dirty="0" sz="2000" spc="10">
                <a:latin typeface="Arial"/>
                <a:cs typeface="Arial"/>
              </a:rPr>
              <a:t>from </a:t>
            </a:r>
            <a:r>
              <a:rPr dirty="0" sz="2000" spc="-10">
                <a:latin typeface="Arial"/>
                <a:cs typeface="Arial"/>
              </a:rPr>
              <a:t>each  </a:t>
            </a:r>
            <a:r>
              <a:rPr dirty="0" sz="2000" spc="-5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355600" marR="1157605" indent="-342900">
              <a:lnSpc>
                <a:spcPct val="100699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Threads </a:t>
            </a:r>
            <a:r>
              <a:rPr dirty="0" sz="2400" spc="-15">
                <a:latin typeface="Arial"/>
                <a:cs typeface="Arial"/>
              </a:rPr>
              <a:t>are </a:t>
            </a:r>
            <a:r>
              <a:rPr dirty="0" sz="2400" spc="-25">
                <a:latin typeface="Arial"/>
                <a:cs typeface="Arial"/>
              </a:rPr>
              <a:t>another way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 spc="-25">
                <a:latin typeface="Arial"/>
                <a:cs typeface="Arial"/>
              </a:rPr>
              <a:t>get </a:t>
            </a:r>
            <a:r>
              <a:rPr dirty="0" sz="2400" spc="-20">
                <a:latin typeface="Arial"/>
                <a:cs typeface="Arial"/>
              </a:rPr>
              <a:t>concurrency </a:t>
            </a:r>
            <a:r>
              <a:rPr dirty="0" sz="2400" spc="-25">
                <a:latin typeface="Arial"/>
                <a:cs typeface="Arial"/>
              </a:rPr>
              <a:t>and  </a:t>
            </a:r>
            <a:r>
              <a:rPr dirty="0" sz="2400" spc="-30">
                <a:latin typeface="Arial"/>
                <a:cs typeface="Arial"/>
              </a:rPr>
              <a:t>parallelism</a:t>
            </a:r>
            <a:endParaRPr sz="2400">
              <a:latin typeface="Arial"/>
              <a:cs typeface="Arial"/>
            </a:endParaRPr>
          </a:p>
          <a:p>
            <a:pPr lvl="1" marL="762000" marR="522605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Threads </a:t>
            </a:r>
            <a:r>
              <a:rPr dirty="0" sz="2000" spc="5">
                <a:latin typeface="Arial"/>
                <a:cs typeface="Arial"/>
              </a:rPr>
              <a:t>“share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process” </a:t>
            </a:r>
            <a:r>
              <a:rPr dirty="0" sz="2000">
                <a:latin typeface="Arial"/>
                <a:cs typeface="Arial"/>
              </a:rPr>
              <a:t>– same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space,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20">
                <a:latin typeface="Arial"/>
                <a:cs typeface="Arial"/>
              </a:rPr>
              <a:t>OS  </a:t>
            </a:r>
            <a:r>
              <a:rPr dirty="0" sz="200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Threads have </a:t>
            </a:r>
            <a:r>
              <a:rPr dirty="0" sz="2000" spc="-5">
                <a:latin typeface="Arial"/>
                <a:cs typeface="Arial"/>
              </a:rPr>
              <a:t>private </a:t>
            </a:r>
            <a:r>
              <a:rPr dirty="0" sz="2000">
                <a:latin typeface="Arial"/>
                <a:cs typeface="Arial"/>
              </a:rPr>
              <a:t>stack, </a:t>
            </a:r>
            <a:r>
              <a:rPr dirty="0" sz="2000" spc="-30">
                <a:latin typeface="Arial"/>
                <a:cs typeface="Arial"/>
              </a:rPr>
              <a:t>CPU </a:t>
            </a:r>
            <a:r>
              <a:rPr dirty="0" sz="2000" spc="10">
                <a:latin typeface="Arial"/>
                <a:cs typeface="Arial"/>
              </a:rPr>
              <a:t>state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5">
                <a:latin typeface="Arial"/>
                <a:cs typeface="Arial"/>
              </a:rPr>
              <a:t>are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schedulable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4175" y="6516897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400" y="430364"/>
            <a:ext cx="29692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What’s</a:t>
            </a:r>
            <a:r>
              <a:rPr dirty="0" spc="-70"/>
              <a:t> </a:t>
            </a:r>
            <a:r>
              <a:rPr dirty="0" spc="15"/>
              <a:t>needed?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8136890" cy="41433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15">
                <a:latin typeface="Arial"/>
                <a:cs typeface="Arial"/>
              </a:rPr>
              <a:t>In </a:t>
            </a:r>
            <a:r>
              <a:rPr dirty="0" sz="2400" spc="-20">
                <a:latin typeface="Arial"/>
                <a:cs typeface="Arial"/>
              </a:rPr>
              <a:t>many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Everybody wants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run the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Everybody wants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access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Everybody has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privileges</a:t>
            </a:r>
            <a:endParaRPr sz="2000">
              <a:latin typeface="Arial"/>
              <a:cs typeface="Arial"/>
            </a:endParaRPr>
          </a:p>
          <a:p>
            <a:pPr lvl="1" marL="762000" marR="991235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Everybody uses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resources </a:t>
            </a:r>
            <a:r>
              <a:rPr dirty="0" sz="2000" spc="-5">
                <a:latin typeface="Arial"/>
                <a:cs typeface="Arial"/>
              </a:rPr>
              <a:t>(open </a:t>
            </a:r>
            <a:r>
              <a:rPr dirty="0" sz="2000" spc="-15">
                <a:latin typeface="Arial"/>
                <a:cs typeface="Arial"/>
              </a:rPr>
              <a:t>files, </a:t>
            </a:r>
            <a:r>
              <a:rPr dirty="0" sz="2000" spc="-5">
                <a:latin typeface="Arial"/>
                <a:cs typeface="Arial"/>
              </a:rPr>
              <a:t>network  </a:t>
            </a:r>
            <a:r>
              <a:rPr dirty="0" sz="2000" spc="-10">
                <a:latin typeface="Arial"/>
                <a:cs typeface="Arial"/>
              </a:rPr>
              <a:t>connections,</a:t>
            </a:r>
            <a:r>
              <a:rPr dirty="0" sz="2000" spc="80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Arial"/>
                <a:cs typeface="Arial"/>
              </a:rPr>
              <a:t>But </a:t>
            </a:r>
            <a:r>
              <a:rPr dirty="0" sz="2400" spc="-25">
                <a:latin typeface="Arial"/>
                <a:cs typeface="Arial"/>
              </a:rPr>
              <a:t>you’d </a:t>
            </a:r>
            <a:r>
              <a:rPr dirty="0" sz="2400" spc="-20">
                <a:latin typeface="Arial"/>
                <a:cs typeface="Arial"/>
              </a:rPr>
              <a:t>like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have multiple </a:t>
            </a:r>
            <a:r>
              <a:rPr dirty="0" sz="2400" spc="-25">
                <a:latin typeface="Arial"/>
                <a:cs typeface="Arial"/>
              </a:rPr>
              <a:t>hardware </a:t>
            </a:r>
            <a:r>
              <a:rPr dirty="0" sz="2400" spc="-20">
                <a:latin typeface="Arial"/>
                <a:cs typeface="Arial"/>
              </a:rPr>
              <a:t>execution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states: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an execution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10">
                <a:latin typeface="Arial"/>
                <a:cs typeface="Arial"/>
              </a:rPr>
              <a:t>and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10">
                <a:latin typeface="Arial"/>
                <a:cs typeface="Arial"/>
              </a:rPr>
              <a:t>pointer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(SP)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5">
                <a:latin typeface="Arial"/>
                <a:cs typeface="Arial"/>
              </a:rPr>
              <a:t>traces </a:t>
            </a:r>
            <a:r>
              <a:rPr dirty="0" sz="2000" spc="10">
                <a:latin typeface="Arial"/>
                <a:cs typeface="Arial"/>
              </a:rPr>
              <a:t>state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procedure </a:t>
            </a:r>
            <a:r>
              <a:rPr dirty="0" sz="2000" spc="-25">
                <a:latin typeface="Arial"/>
                <a:cs typeface="Arial"/>
              </a:rPr>
              <a:t>calls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made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4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5">
                <a:latin typeface="Arial"/>
                <a:cs typeface="Arial"/>
              </a:rPr>
              <a:t>counter (PC), </a:t>
            </a:r>
            <a:r>
              <a:rPr dirty="0" sz="2000" spc="-20">
                <a:latin typeface="Arial"/>
                <a:cs typeface="Arial"/>
              </a:rPr>
              <a:t>indicating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next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set </a:t>
            </a:r>
            <a:r>
              <a:rPr dirty="0" sz="2000" spc="-10">
                <a:latin typeface="Arial"/>
                <a:cs typeface="Arial"/>
              </a:rPr>
              <a:t>of general-purpose </a:t>
            </a:r>
            <a:r>
              <a:rPr dirty="0" sz="2000" spc="-5">
                <a:latin typeface="Arial"/>
                <a:cs typeface="Arial"/>
              </a:rPr>
              <a:t>processor </a:t>
            </a:r>
            <a:r>
              <a:rPr dirty="0" sz="2000">
                <a:latin typeface="Arial"/>
                <a:cs typeface="Arial"/>
              </a:rPr>
              <a:t>registers </a:t>
            </a:r>
            <a:r>
              <a:rPr dirty="0" sz="2000" spc="-10">
                <a:latin typeface="Arial"/>
                <a:cs typeface="Arial"/>
              </a:rPr>
              <a:t>and their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4175" y="6516897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62" y="430364"/>
            <a:ext cx="5039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dirty="0" spc="5"/>
              <a:t>could </a:t>
            </a:r>
            <a:r>
              <a:rPr dirty="0" spc="-10"/>
              <a:t>we </a:t>
            </a:r>
            <a:r>
              <a:rPr dirty="0" spc="5"/>
              <a:t>achieve</a:t>
            </a:r>
            <a:r>
              <a:rPr dirty="0" spc="-170"/>
              <a:t> </a:t>
            </a:r>
            <a:r>
              <a:rPr dirty="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7837805" cy="27463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Given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5">
                <a:latin typeface="Arial"/>
                <a:cs typeface="Arial"/>
              </a:rPr>
              <a:t>process abstraction </a:t>
            </a:r>
            <a:r>
              <a:rPr dirty="0" sz="2400" spc="-20">
                <a:latin typeface="Arial"/>
                <a:cs typeface="Arial"/>
              </a:rPr>
              <a:t>as we know</a:t>
            </a:r>
            <a:r>
              <a:rPr dirty="0" sz="2400" spc="4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it: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10">
                <a:latin typeface="Arial"/>
                <a:cs typeface="Arial"/>
              </a:rPr>
              <a:t>fork </a:t>
            </a:r>
            <a:r>
              <a:rPr dirty="0" sz="2000" spc="-5">
                <a:latin typeface="Arial"/>
                <a:cs typeface="Arial"/>
              </a:rPr>
              <a:t>several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cause each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5" i="1">
                <a:latin typeface="Arial"/>
                <a:cs typeface="Arial"/>
              </a:rPr>
              <a:t>map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dirty="0" sz="2000" spc="-15">
                <a:latin typeface="Arial"/>
                <a:cs typeface="Arial"/>
              </a:rPr>
              <a:t>physical </a:t>
            </a:r>
            <a:r>
              <a:rPr dirty="0" sz="2000" spc="10">
                <a:latin typeface="Arial"/>
                <a:cs typeface="Arial"/>
              </a:rPr>
              <a:t>memory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share</a:t>
            </a:r>
            <a:r>
              <a:rPr dirty="0" sz="2000" spc="-3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see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 b="1">
                <a:latin typeface="Courier New"/>
                <a:cs typeface="Courier New"/>
              </a:rPr>
              <a:t>shmget()</a:t>
            </a:r>
            <a:r>
              <a:rPr dirty="0" sz="2000" spc="-660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system </a:t>
            </a:r>
            <a:r>
              <a:rPr dirty="0" sz="2000" spc="-15">
                <a:latin typeface="Arial"/>
                <a:cs typeface="Arial"/>
              </a:rPr>
              <a:t>call </a:t>
            </a:r>
            <a:r>
              <a:rPr dirty="0" sz="2000" spc="5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one </a:t>
            </a:r>
            <a:r>
              <a:rPr dirty="0" sz="2000" spc="-20">
                <a:latin typeface="Arial"/>
                <a:cs typeface="Arial"/>
              </a:rPr>
              <a:t>way </a:t>
            </a:r>
            <a:r>
              <a:rPr dirty="0" sz="2000" spc="20">
                <a:latin typeface="Arial"/>
                <a:cs typeface="Arial"/>
              </a:rPr>
              <a:t>to </a:t>
            </a:r>
            <a:r>
              <a:rPr dirty="0" sz="2000" spc="-10">
                <a:latin typeface="Arial"/>
                <a:cs typeface="Arial"/>
              </a:rPr>
              <a:t>do </a:t>
            </a:r>
            <a:r>
              <a:rPr dirty="0" sz="2000" spc="-5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This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25">
                <a:latin typeface="Arial"/>
                <a:cs typeface="Arial"/>
              </a:rPr>
              <a:t>really</a:t>
            </a:r>
            <a:r>
              <a:rPr dirty="0" sz="2400" spc="2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inefficient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  <a:tab pos="1650364" algn="l"/>
              </a:tabLst>
            </a:pPr>
            <a:r>
              <a:rPr dirty="0" sz="2000" spc="-10">
                <a:latin typeface="Arial"/>
                <a:cs typeface="Arial"/>
              </a:rPr>
              <a:t>space:	</a:t>
            </a:r>
            <a:r>
              <a:rPr dirty="0" sz="2000" spc="-30">
                <a:latin typeface="Arial"/>
                <a:cs typeface="Arial"/>
              </a:rPr>
              <a:t>PCB, </a:t>
            </a:r>
            <a:r>
              <a:rPr dirty="0" sz="2000" spc="-15">
                <a:latin typeface="Arial"/>
                <a:cs typeface="Arial"/>
              </a:rPr>
              <a:t>page </a:t>
            </a:r>
            <a:r>
              <a:rPr dirty="0" sz="2000" spc="-10">
                <a:latin typeface="Arial"/>
                <a:cs typeface="Arial"/>
              </a:rPr>
              <a:t>tables,</a:t>
            </a:r>
            <a:r>
              <a:rPr dirty="0" sz="2000" spc="2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time: </a:t>
            </a:r>
            <a:r>
              <a:rPr dirty="0" sz="2000" spc="-5">
                <a:latin typeface="Arial"/>
                <a:cs typeface="Arial"/>
              </a:rPr>
              <a:t>creating </a:t>
            </a:r>
            <a:r>
              <a:rPr dirty="0" sz="2000" spc="20">
                <a:latin typeface="Arial"/>
                <a:cs typeface="Arial"/>
              </a:rPr>
              <a:t>OS </a:t>
            </a:r>
            <a:r>
              <a:rPr dirty="0" sz="2000" spc="5">
                <a:latin typeface="Arial"/>
                <a:cs typeface="Arial"/>
              </a:rPr>
              <a:t>structures, fork/copy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space,</a:t>
            </a:r>
            <a:r>
              <a:rPr dirty="0" sz="2000" spc="-3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900" y="430364"/>
            <a:ext cx="336422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 </a:t>
            </a:r>
            <a:r>
              <a:rPr dirty="0" spc="-10"/>
              <a:t>we </a:t>
            </a:r>
            <a:r>
              <a:rPr dirty="0" spc="10"/>
              <a:t>do</a:t>
            </a:r>
            <a:r>
              <a:rPr dirty="0" spc="-85"/>
              <a:t> </a:t>
            </a:r>
            <a:r>
              <a:rPr dirty="0" spc="15"/>
              <a:t>better?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0807"/>
            <a:ext cx="8351520" cy="23120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Arial"/>
                <a:cs typeface="Arial"/>
              </a:rPr>
              <a:t>Key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idea:</a:t>
            </a:r>
            <a:endParaRPr sz="24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spcBef>
                <a:spcPts val="515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>
                <a:latin typeface="Arial"/>
                <a:cs typeface="Arial"/>
              </a:rPr>
              <a:t>separate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concept of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dirty="0" sz="2000">
                <a:latin typeface="Arial"/>
                <a:cs typeface="Arial"/>
              </a:rPr>
              <a:t>(address </a:t>
            </a:r>
            <a:r>
              <a:rPr dirty="0" sz="2000" spc="-10">
                <a:latin typeface="Arial"/>
                <a:cs typeface="Arial"/>
              </a:rPr>
              <a:t>space, </a:t>
            </a:r>
            <a:r>
              <a:rPr dirty="0" sz="2000" spc="20">
                <a:latin typeface="Arial"/>
                <a:cs typeface="Arial"/>
              </a:rPr>
              <a:t>OS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resources)</a:t>
            </a:r>
            <a:endParaRPr sz="2000">
              <a:latin typeface="Arial"/>
              <a:cs typeface="Arial"/>
            </a:endParaRPr>
          </a:p>
          <a:p>
            <a:pPr lvl="1" marL="762000" marR="5080" indent="-292100">
              <a:lnSpc>
                <a:spcPct val="100000"/>
              </a:lnSpc>
              <a:spcBef>
                <a:spcPts val="505"/>
              </a:spcBef>
              <a:buChar char="–"/>
              <a:tabLst>
                <a:tab pos="761365" algn="l"/>
                <a:tab pos="762000" algn="l"/>
                <a:tab pos="7670165" algn="l"/>
              </a:tabLst>
            </a:pPr>
            <a:r>
              <a:rPr dirty="0" sz="2000">
                <a:latin typeface="Arial"/>
                <a:cs typeface="Arial"/>
              </a:rPr>
              <a:t>…</a:t>
            </a:r>
            <a:r>
              <a:rPr dirty="0" sz="2000" spc="40">
                <a:latin typeface="Arial"/>
                <a:cs typeface="Arial"/>
              </a:rPr>
              <a:t> f</a:t>
            </a:r>
            <a:r>
              <a:rPr dirty="0" sz="2000" spc="3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m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4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ha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 o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30">
                <a:latin typeface="Arial"/>
                <a:cs typeface="Arial"/>
              </a:rPr>
              <a:t>m</a:t>
            </a:r>
            <a:r>
              <a:rPr dirty="0" sz="2000" spc="-4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-45">
                <a:latin typeface="Arial"/>
                <a:cs typeface="Arial"/>
              </a:rPr>
              <a:t>i</a:t>
            </a:r>
            <a:r>
              <a:rPr dirty="0" sz="2000" spc="30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 spc="30">
                <a:latin typeface="Arial"/>
                <a:cs typeface="Arial"/>
              </a:rPr>
              <a:t>“</a:t>
            </a:r>
            <a:r>
              <a:rPr dirty="0" sz="2000" spc="4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2000" spc="3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0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4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3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000" spc="-4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”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30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15">
                <a:latin typeface="Arial"/>
                <a:cs typeface="Arial"/>
              </a:rPr>
              <a:t>u</a:t>
            </a:r>
            <a:r>
              <a:rPr dirty="0" sz="2000" spc="40">
                <a:latin typeface="Arial"/>
                <a:cs typeface="Arial"/>
              </a:rPr>
              <a:t>t</a:t>
            </a:r>
            <a:r>
              <a:rPr dirty="0" sz="2000" spc="-4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4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4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:	s</a:t>
            </a:r>
            <a:r>
              <a:rPr dirty="0" sz="2000" spc="40">
                <a:latin typeface="Arial"/>
                <a:cs typeface="Arial"/>
              </a:rPr>
              <a:t>t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ck,  </a:t>
            </a:r>
            <a:r>
              <a:rPr dirty="0" sz="2000" spc="5">
                <a:latin typeface="Arial"/>
                <a:cs typeface="Arial"/>
              </a:rPr>
              <a:t>stack </a:t>
            </a:r>
            <a:r>
              <a:rPr dirty="0" sz="2000" spc="-20">
                <a:latin typeface="Arial"/>
                <a:cs typeface="Arial"/>
              </a:rPr>
              <a:t>pointer,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15">
                <a:latin typeface="Arial"/>
                <a:cs typeface="Arial"/>
              </a:rPr>
              <a:t>counter,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registers)</a:t>
            </a:r>
            <a:endParaRPr sz="2000">
              <a:latin typeface="Arial"/>
              <a:cs typeface="Arial"/>
            </a:endParaRPr>
          </a:p>
          <a:p>
            <a:pPr marL="355600" marR="1408430" indent="-342900">
              <a:lnSpc>
                <a:spcPts val="28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  <a:tab pos="3783965" algn="l"/>
              </a:tabLst>
            </a:pPr>
            <a:r>
              <a:rPr dirty="0" sz="2400" spc="-10">
                <a:latin typeface="Arial"/>
                <a:cs typeface="Arial"/>
              </a:rPr>
              <a:t>This </a:t>
            </a:r>
            <a:r>
              <a:rPr dirty="0" sz="2400" spc="-20">
                <a:latin typeface="Arial"/>
                <a:cs typeface="Arial"/>
              </a:rPr>
              <a:t>execution </a:t>
            </a:r>
            <a:r>
              <a:rPr dirty="0" sz="2400" spc="5">
                <a:latin typeface="Arial"/>
                <a:cs typeface="Arial"/>
              </a:rPr>
              <a:t>state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25">
                <a:latin typeface="Arial"/>
                <a:cs typeface="Arial"/>
              </a:rPr>
              <a:t>usually called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dirty="0" sz="2400" spc="-20">
                <a:latin typeface="Arial"/>
                <a:cs typeface="Arial"/>
              </a:rPr>
              <a:t>, or  </a:t>
            </a:r>
            <a:r>
              <a:rPr dirty="0" sz="2400" spc="-15">
                <a:latin typeface="Arial"/>
                <a:cs typeface="Arial"/>
              </a:rPr>
              <a:t>sometimes,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Arial"/>
                <a:cs typeface="Arial"/>
              </a:rPr>
              <a:t>lightweight	</a:t>
            </a:r>
            <a:r>
              <a:rPr dirty="0" sz="2400" spc="-15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4118" y="4114800"/>
            <a:ext cx="1028065" cy="1295400"/>
          </a:xfrm>
          <a:custGeom>
            <a:avLst/>
            <a:gdLst/>
            <a:ahLst/>
            <a:cxnLst/>
            <a:rect l="l" t="t" r="r" b="b"/>
            <a:pathLst>
              <a:path w="1028064" h="1295400">
                <a:moveTo>
                  <a:pt x="506966" y="0"/>
                </a:moveTo>
                <a:lnTo>
                  <a:pt x="461942" y="9078"/>
                </a:lnTo>
                <a:lnTo>
                  <a:pt x="420520" y="19050"/>
                </a:lnTo>
                <a:lnTo>
                  <a:pt x="379099" y="29021"/>
                </a:lnTo>
                <a:lnTo>
                  <a:pt x="334075" y="38100"/>
                </a:lnTo>
                <a:lnTo>
                  <a:pt x="300279" y="52762"/>
                </a:lnTo>
                <a:lnTo>
                  <a:pt x="251543" y="71261"/>
                </a:lnTo>
                <a:lnTo>
                  <a:pt x="194802" y="91082"/>
                </a:lnTo>
                <a:lnTo>
                  <a:pt x="136994" y="109713"/>
                </a:lnTo>
                <a:lnTo>
                  <a:pt x="85055" y="124640"/>
                </a:lnTo>
                <a:lnTo>
                  <a:pt x="45924" y="133350"/>
                </a:lnTo>
                <a:lnTo>
                  <a:pt x="22211" y="150390"/>
                </a:lnTo>
                <a:lnTo>
                  <a:pt x="2701" y="168473"/>
                </a:lnTo>
                <a:lnTo>
                  <a:pt x="0" y="188044"/>
                </a:lnTo>
                <a:lnTo>
                  <a:pt x="26714" y="209550"/>
                </a:lnTo>
                <a:lnTo>
                  <a:pt x="51477" y="217661"/>
                </a:lnTo>
                <a:lnTo>
                  <a:pt x="80742" y="222051"/>
                </a:lnTo>
                <a:lnTo>
                  <a:pt x="111808" y="224953"/>
                </a:lnTo>
                <a:lnTo>
                  <a:pt x="141974" y="228600"/>
                </a:lnTo>
                <a:lnTo>
                  <a:pt x="159083" y="231427"/>
                </a:lnTo>
                <a:lnTo>
                  <a:pt x="177993" y="234553"/>
                </a:lnTo>
                <a:lnTo>
                  <a:pt x="193301" y="237083"/>
                </a:lnTo>
                <a:lnTo>
                  <a:pt x="199605" y="238125"/>
                </a:lnTo>
                <a:lnTo>
                  <a:pt x="248117" y="235458"/>
                </a:lnTo>
                <a:lnTo>
                  <a:pt x="297499" y="234357"/>
                </a:lnTo>
                <a:lnTo>
                  <a:pt x="347599" y="234695"/>
                </a:lnTo>
                <a:lnTo>
                  <a:pt x="398263" y="236346"/>
                </a:lnTo>
                <a:lnTo>
                  <a:pt x="449336" y="239183"/>
                </a:lnTo>
                <a:lnTo>
                  <a:pt x="500665" y="243077"/>
                </a:lnTo>
                <a:lnTo>
                  <a:pt x="552097" y="247903"/>
                </a:lnTo>
                <a:lnTo>
                  <a:pt x="603478" y="253534"/>
                </a:lnTo>
                <a:lnTo>
                  <a:pt x="654653" y="259842"/>
                </a:lnTo>
                <a:lnTo>
                  <a:pt x="705470" y="266700"/>
                </a:lnTo>
                <a:lnTo>
                  <a:pt x="755775" y="273981"/>
                </a:lnTo>
                <a:lnTo>
                  <a:pt x="805414" y="281559"/>
                </a:lnTo>
                <a:lnTo>
                  <a:pt x="854233" y="289306"/>
                </a:lnTo>
                <a:lnTo>
                  <a:pt x="902079" y="297095"/>
                </a:lnTo>
                <a:lnTo>
                  <a:pt x="948798" y="304800"/>
                </a:lnTo>
                <a:lnTo>
                  <a:pt x="963658" y="311720"/>
                </a:lnTo>
                <a:lnTo>
                  <a:pt x="978817" y="318492"/>
                </a:lnTo>
                <a:lnTo>
                  <a:pt x="993375" y="325561"/>
                </a:lnTo>
                <a:lnTo>
                  <a:pt x="1006432" y="333375"/>
                </a:lnTo>
                <a:lnTo>
                  <a:pt x="1027512" y="355952"/>
                </a:lnTo>
                <a:lnTo>
                  <a:pt x="1025667" y="373356"/>
                </a:lnTo>
                <a:lnTo>
                  <a:pt x="972488" y="395464"/>
                </a:lnTo>
                <a:lnTo>
                  <a:pt x="930800" y="401578"/>
                </a:lnTo>
                <a:lnTo>
                  <a:pt x="885476" y="405341"/>
                </a:lnTo>
                <a:lnTo>
                  <a:pt x="841337" y="407458"/>
                </a:lnTo>
                <a:lnTo>
                  <a:pt x="803207" y="408634"/>
                </a:lnTo>
                <a:lnTo>
                  <a:pt x="775907" y="409575"/>
                </a:lnTo>
                <a:lnTo>
                  <a:pt x="738215" y="414059"/>
                </a:lnTo>
                <a:lnTo>
                  <a:pt x="714497" y="416741"/>
                </a:lnTo>
                <a:lnTo>
                  <a:pt x="701918" y="418132"/>
                </a:lnTo>
                <a:lnTo>
                  <a:pt x="697644" y="418747"/>
                </a:lnTo>
                <a:lnTo>
                  <a:pt x="698839" y="419097"/>
                </a:lnTo>
                <a:lnTo>
                  <a:pt x="702669" y="419695"/>
                </a:lnTo>
                <a:lnTo>
                  <a:pt x="706298" y="421054"/>
                </a:lnTo>
                <a:lnTo>
                  <a:pt x="662119" y="444348"/>
                </a:lnTo>
                <a:lnTo>
                  <a:pt x="622226" y="457200"/>
                </a:lnTo>
                <a:lnTo>
                  <a:pt x="565047" y="464120"/>
                </a:lnTo>
                <a:lnTo>
                  <a:pt x="545386" y="466725"/>
                </a:lnTo>
                <a:lnTo>
                  <a:pt x="498230" y="476433"/>
                </a:lnTo>
                <a:lnTo>
                  <a:pt x="460102" y="484444"/>
                </a:lnTo>
                <a:lnTo>
                  <a:pt x="407509" y="495987"/>
                </a:lnTo>
                <a:lnTo>
                  <a:pt x="373029" y="505440"/>
                </a:lnTo>
                <a:lnTo>
                  <a:pt x="374151" y="505856"/>
                </a:lnTo>
                <a:lnTo>
                  <a:pt x="395458" y="503894"/>
                </a:lnTo>
                <a:lnTo>
                  <a:pt x="396872" y="503765"/>
                </a:lnTo>
                <a:lnTo>
                  <a:pt x="395343" y="504080"/>
                </a:lnTo>
                <a:lnTo>
                  <a:pt x="390013" y="504993"/>
                </a:lnTo>
                <a:lnTo>
                  <a:pt x="380029" y="506657"/>
                </a:lnTo>
                <a:lnTo>
                  <a:pt x="364536" y="509224"/>
                </a:lnTo>
                <a:lnTo>
                  <a:pt x="342677" y="512847"/>
                </a:lnTo>
                <a:lnTo>
                  <a:pt x="276445" y="523875"/>
                </a:lnTo>
                <a:lnTo>
                  <a:pt x="216413" y="541139"/>
                </a:lnTo>
                <a:lnTo>
                  <a:pt x="189099" y="551780"/>
                </a:lnTo>
                <a:lnTo>
                  <a:pt x="161184" y="561975"/>
                </a:lnTo>
                <a:lnTo>
                  <a:pt x="144075" y="567630"/>
                </a:lnTo>
                <a:lnTo>
                  <a:pt x="125165" y="573881"/>
                </a:lnTo>
                <a:lnTo>
                  <a:pt x="109857" y="578941"/>
                </a:lnTo>
                <a:lnTo>
                  <a:pt x="103554" y="581025"/>
                </a:lnTo>
                <a:lnTo>
                  <a:pt x="135821" y="609897"/>
                </a:lnTo>
                <a:lnTo>
                  <a:pt x="181595" y="627459"/>
                </a:lnTo>
                <a:lnTo>
                  <a:pt x="236374" y="640853"/>
                </a:lnTo>
                <a:lnTo>
                  <a:pt x="295655" y="657225"/>
                </a:lnTo>
                <a:lnTo>
                  <a:pt x="329272" y="651123"/>
                </a:lnTo>
                <a:lnTo>
                  <a:pt x="362890" y="644128"/>
                </a:lnTo>
                <a:lnTo>
                  <a:pt x="396508" y="638919"/>
                </a:lnTo>
                <a:lnTo>
                  <a:pt x="430126" y="638175"/>
                </a:lnTo>
                <a:lnTo>
                  <a:pt x="445884" y="641151"/>
                </a:lnTo>
                <a:lnTo>
                  <a:pt x="460142" y="646509"/>
                </a:lnTo>
                <a:lnTo>
                  <a:pt x="473799" y="652463"/>
                </a:lnTo>
                <a:lnTo>
                  <a:pt x="487756" y="657225"/>
                </a:lnTo>
                <a:lnTo>
                  <a:pt x="535114" y="669153"/>
                </a:lnTo>
                <a:lnTo>
                  <a:pt x="583806" y="681214"/>
                </a:lnTo>
                <a:lnTo>
                  <a:pt x="633032" y="693539"/>
                </a:lnTo>
                <a:lnTo>
                  <a:pt x="681991" y="706261"/>
                </a:lnTo>
                <a:lnTo>
                  <a:pt x="729883" y="719512"/>
                </a:lnTo>
                <a:lnTo>
                  <a:pt x="775907" y="733425"/>
                </a:lnTo>
                <a:lnTo>
                  <a:pt x="795732" y="768401"/>
                </a:lnTo>
                <a:lnTo>
                  <a:pt x="806951" y="805586"/>
                </a:lnTo>
                <a:lnTo>
                  <a:pt x="806336" y="843381"/>
                </a:lnTo>
                <a:lnTo>
                  <a:pt x="790661" y="880186"/>
                </a:lnTo>
                <a:lnTo>
                  <a:pt x="756697" y="914400"/>
                </a:lnTo>
                <a:lnTo>
                  <a:pt x="714825" y="933227"/>
                </a:lnTo>
                <a:lnTo>
                  <a:pt x="657044" y="948333"/>
                </a:lnTo>
                <a:lnTo>
                  <a:pt x="605867" y="958379"/>
                </a:lnTo>
                <a:lnTo>
                  <a:pt x="583806" y="962025"/>
                </a:lnTo>
                <a:lnTo>
                  <a:pt x="553940" y="998561"/>
                </a:lnTo>
                <a:lnTo>
                  <a:pt x="536982" y="1016198"/>
                </a:lnTo>
                <a:lnTo>
                  <a:pt x="533830" y="1037704"/>
                </a:lnTo>
                <a:lnTo>
                  <a:pt x="545386" y="1085850"/>
                </a:lnTo>
                <a:lnTo>
                  <a:pt x="525125" y="1123279"/>
                </a:lnTo>
                <a:lnTo>
                  <a:pt x="510568" y="1161454"/>
                </a:lnTo>
                <a:lnTo>
                  <a:pt x="499012" y="1199927"/>
                </a:lnTo>
                <a:lnTo>
                  <a:pt x="487756" y="1238250"/>
                </a:lnTo>
                <a:lnTo>
                  <a:pt x="498712" y="1261691"/>
                </a:lnTo>
                <a:lnTo>
                  <a:pt x="503364" y="1272184"/>
                </a:lnTo>
                <a:lnTo>
                  <a:pt x="509817" y="1279998"/>
                </a:lnTo>
                <a:lnTo>
                  <a:pt x="526176" y="1295400"/>
                </a:lnTo>
              </a:path>
            </a:pathLst>
          </a:custGeom>
          <a:ln w="25400">
            <a:solidFill>
              <a:srgbClr val="1C1C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6775" y="4452620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53000" y="4635500"/>
            <a:ext cx="927100" cy="142240"/>
            <a:chOff x="4953000" y="4635500"/>
            <a:chExt cx="927100" cy="142240"/>
          </a:xfrm>
        </p:grpSpPr>
        <p:sp>
          <p:nvSpPr>
            <p:cNvPr id="7" name="object 7"/>
            <p:cNvSpPr/>
            <p:nvPr/>
          </p:nvSpPr>
          <p:spPr>
            <a:xfrm>
              <a:off x="4978311" y="4648200"/>
              <a:ext cx="889635" cy="74295"/>
            </a:xfrm>
            <a:custGeom>
              <a:avLst/>
              <a:gdLst/>
              <a:ahLst/>
              <a:cxnLst/>
              <a:rect l="l" t="t" r="r" b="b"/>
              <a:pathLst>
                <a:path w="889635" h="74295">
                  <a:moveTo>
                    <a:pt x="889088" y="0"/>
                  </a:moveTo>
                  <a:lnTo>
                    <a:pt x="0" y="740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3000" y="4650574"/>
              <a:ext cx="132080" cy="127000"/>
            </a:xfrm>
            <a:custGeom>
              <a:avLst/>
              <a:gdLst/>
              <a:ahLst/>
              <a:cxnLst/>
              <a:rect l="l" t="t" r="r" b="b"/>
              <a:pathLst>
                <a:path w="132079" h="127000">
                  <a:moveTo>
                    <a:pt x="121285" y="0"/>
                  </a:moveTo>
                  <a:lnTo>
                    <a:pt x="0" y="73825"/>
                  </a:lnTo>
                  <a:lnTo>
                    <a:pt x="131838" y="126555"/>
                  </a:lnTo>
                  <a:lnTo>
                    <a:pt x="121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674175" y="6516897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700" y="430364"/>
            <a:ext cx="4280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Threads </a:t>
            </a:r>
            <a:r>
              <a:rPr dirty="0" spc="10"/>
              <a:t>and</a:t>
            </a:r>
            <a:r>
              <a:rPr dirty="0" spc="-335"/>
              <a:t> </a:t>
            </a:r>
            <a:r>
              <a:rPr dirty="0" spc="1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46555"/>
            <a:ext cx="8281034" cy="44577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453390" indent="-342900">
              <a:lnSpc>
                <a:spcPct val="799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Most </a:t>
            </a:r>
            <a:r>
              <a:rPr dirty="0" sz="2400" spc="-20">
                <a:latin typeface="Arial"/>
                <a:cs typeface="Arial"/>
              </a:rPr>
              <a:t>modern </a:t>
            </a:r>
            <a:r>
              <a:rPr dirty="0" sz="2400" spc="-5">
                <a:latin typeface="Arial"/>
                <a:cs typeface="Arial"/>
              </a:rPr>
              <a:t>OS’s </a:t>
            </a:r>
            <a:r>
              <a:rPr dirty="0" sz="2400" spc="-10">
                <a:latin typeface="Arial"/>
                <a:cs typeface="Arial"/>
              </a:rPr>
              <a:t>(Mach (Mac </a:t>
            </a:r>
            <a:r>
              <a:rPr dirty="0" sz="2400" spc="5">
                <a:latin typeface="Arial"/>
                <a:cs typeface="Arial"/>
              </a:rPr>
              <a:t>OS), </a:t>
            </a:r>
            <a:r>
              <a:rPr dirty="0" sz="2400" spc="-20">
                <a:latin typeface="Arial"/>
                <a:cs typeface="Arial"/>
              </a:rPr>
              <a:t>Chorus, Windows,  </a:t>
            </a:r>
            <a:r>
              <a:rPr dirty="0" sz="2400" spc="-10">
                <a:latin typeface="Arial"/>
                <a:cs typeface="Arial"/>
              </a:rPr>
              <a:t>UNIX) therefore </a:t>
            </a:r>
            <a:r>
              <a:rPr dirty="0" sz="2400" spc="-20">
                <a:latin typeface="Arial"/>
                <a:cs typeface="Arial"/>
              </a:rPr>
              <a:t>support </a:t>
            </a:r>
            <a:r>
              <a:rPr dirty="0" sz="2400" spc="-5">
                <a:latin typeface="Arial"/>
                <a:cs typeface="Arial"/>
              </a:rPr>
              <a:t>two</a:t>
            </a:r>
            <a:r>
              <a:rPr dirty="0" sz="2400" spc="315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entities:</a:t>
            </a:r>
            <a:endParaRPr sz="2400">
              <a:latin typeface="Arial"/>
              <a:cs typeface="Arial"/>
            </a:endParaRPr>
          </a:p>
          <a:p>
            <a:pPr lvl="1" marL="762000" marR="5080" indent="-292100">
              <a:lnSpc>
                <a:spcPct val="792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25">
                <a:latin typeface="Arial"/>
                <a:cs typeface="Arial"/>
              </a:rPr>
              <a:t>which </a:t>
            </a:r>
            <a:r>
              <a:rPr dirty="0" sz="2000" spc="-10">
                <a:latin typeface="Arial"/>
                <a:cs typeface="Arial"/>
              </a:rPr>
              <a:t>defines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 and general </a:t>
            </a:r>
            <a:r>
              <a:rPr dirty="0" sz="2000" spc="-5">
                <a:latin typeface="Arial"/>
                <a:cs typeface="Arial"/>
              </a:rPr>
              <a:t>process  </a:t>
            </a:r>
            <a:r>
              <a:rPr dirty="0" sz="2000">
                <a:latin typeface="Arial"/>
                <a:cs typeface="Arial"/>
              </a:rPr>
              <a:t>attributes (such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 spc="-15">
                <a:latin typeface="Arial"/>
                <a:cs typeface="Arial"/>
              </a:rPr>
              <a:t>open files,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lvl="1" marL="762000" marR="320675" indent="-292100">
              <a:lnSpc>
                <a:spcPct val="792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25">
                <a:latin typeface="Arial"/>
                <a:cs typeface="Arial"/>
              </a:rPr>
              <a:t>which </a:t>
            </a:r>
            <a:r>
              <a:rPr dirty="0" sz="2000" spc="-10">
                <a:latin typeface="Arial"/>
                <a:cs typeface="Arial"/>
              </a:rPr>
              <a:t>defines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sequential execution </a:t>
            </a:r>
            <a:r>
              <a:rPr dirty="0" sz="2000" spc="5">
                <a:latin typeface="Arial"/>
                <a:cs typeface="Arial"/>
              </a:rPr>
              <a:t>stream </a:t>
            </a:r>
            <a:r>
              <a:rPr dirty="0" sz="2000" spc="-20">
                <a:latin typeface="Arial"/>
                <a:cs typeface="Arial"/>
              </a:rPr>
              <a:t>within </a:t>
            </a:r>
            <a:r>
              <a:rPr dirty="0" sz="2000">
                <a:latin typeface="Arial"/>
                <a:cs typeface="Arial"/>
              </a:rPr>
              <a:t>a  </a:t>
            </a:r>
            <a:r>
              <a:rPr dirty="0" sz="2000" spc="-5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15">
                <a:latin typeface="Arial"/>
                <a:cs typeface="Arial"/>
              </a:rPr>
              <a:t>thread </a:t>
            </a:r>
            <a:r>
              <a:rPr dirty="0" sz="2400" spc="-20">
                <a:latin typeface="Arial"/>
                <a:cs typeface="Arial"/>
              </a:rPr>
              <a:t>is </a:t>
            </a:r>
            <a:r>
              <a:rPr dirty="0" sz="2400" spc="-30">
                <a:latin typeface="Arial"/>
                <a:cs typeface="Arial"/>
              </a:rPr>
              <a:t>bound </a:t>
            </a:r>
            <a:r>
              <a:rPr dirty="0" sz="2400" spc="1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25">
                <a:latin typeface="Arial"/>
                <a:cs typeface="Arial"/>
              </a:rPr>
              <a:t>single </a:t>
            </a:r>
            <a:r>
              <a:rPr dirty="0" sz="2400" spc="-15">
                <a:latin typeface="Arial"/>
                <a:cs typeface="Arial"/>
              </a:rPr>
              <a:t>process </a:t>
            </a:r>
            <a:r>
              <a:rPr dirty="0" sz="2400">
                <a:latin typeface="Arial"/>
                <a:cs typeface="Arial"/>
              </a:rPr>
              <a:t>/ </a:t>
            </a:r>
            <a:r>
              <a:rPr dirty="0" sz="2400" spc="-20">
                <a:latin typeface="Arial"/>
                <a:cs typeface="Arial"/>
              </a:rPr>
              <a:t>address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lvl="1" marL="762000" marR="460375" indent="-292100">
              <a:lnSpc>
                <a:spcPct val="792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spaces, </a:t>
            </a:r>
            <a:r>
              <a:rPr dirty="0" sz="2000" spc="-25">
                <a:latin typeface="Arial"/>
                <a:cs typeface="Arial"/>
              </a:rPr>
              <a:t>however, </a:t>
            </a:r>
            <a:r>
              <a:rPr dirty="0" sz="2000" spc="-5">
                <a:latin typeface="Arial"/>
                <a:cs typeface="Arial"/>
              </a:rPr>
              <a:t>can </a:t>
            </a:r>
            <a:r>
              <a:rPr dirty="0" sz="2000" spc="-10">
                <a:latin typeface="Arial"/>
                <a:cs typeface="Arial"/>
              </a:rPr>
              <a:t>have </a:t>
            </a:r>
            <a:r>
              <a:rPr dirty="0" sz="2000" spc="-15">
                <a:latin typeface="Arial"/>
                <a:cs typeface="Arial"/>
              </a:rPr>
              <a:t>multiple </a:t>
            </a:r>
            <a:r>
              <a:rPr dirty="0" sz="2000">
                <a:latin typeface="Arial"/>
                <a:cs typeface="Arial"/>
              </a:rPr>
              <a:t>threads </a:t>
            </a:r>
            <a:r>
              <a:rPr dirty="0" sz="2000" spc="-10">
                <a:latin typeface="Arial"/>
                <a:cs typeface="Arial"/>
              </a:rPr>
              <a:t>executing  </a:t>
            </a:r>
            <a:r>
              <a:rPr dirty="0" sz="2000" spc="-20">
                <a:latin typeface="Arial"/>
                <a:cs typeface="Arial"/>
              </a:rPr>
              <a:t>within</a:t>
            </a:r>
            <a:r>
              <a:rPr dirty="0" sz="2000" spc="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lvl="1" marL="762000" marR="194945" indent="-292100">
              <a:lnSpc>
                <a:spcPct val="79200"/>
              </a:lnSpc>
              <a:spcBef>
                <a:spcPts val="50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10">
                <a:latin typeface="Arial"/>
                <a:cs typeface="Arial"/>
              </a:rPr>
              <a:t>sharing </a:t>
            </a:r>
            <a:r>
              <a:rPr dirty="0" sz="2000">
                <a:latin typeface="Arial"/>
                <a:cs typeface="Arial"/>
              </a:rPr>
              <a:t>data </a:t>
            </a:r>
            <a:r>
              <a:rPr dirty="0" sz="2000" spc="-10">
                <a:latin typeface="Arial"/>
                <a:cs typeface="Arial"/>
              </a:rPr>
              <a:t>between </a:t>
            </a:r>
            <a:r>
              <a:rPr dirty="0" sz="2000">
                <a:latin typeface="Arial"/>
                <a:cs typeface="Arial"/>
              </a:rPr>
              <a:t>threads </a:t>
            </a:r>
            <a:r>
              <a:rPr dirty="0" sz="2000" spc="-2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cheap: </a:t>
            </a:r>
            <a:r>
              <a:rPr dirty="0" sz="2000" spc="-20">
                <a:latin typeface="Arial"/>
                <a:cs typeface="Arial"/>
              </a:rPr>
              <a:t>all </a:t>
            </a:r>
            <a:r>
              <a:rPr dirty="0" sz="2000" spc="-5">
                <a:latin typeface="Arial"/>
                <a:cs typeface="Arial"/>
              </a:rPr>
              <a:t>see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address  </a:t>
            </a:r>
            <a:r>
              <a:rPr dirty="0" sz="2000" spc="-1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1" marL="762000" indent="-292100">
              <a:lnSpc>
                <a:spcPct val="100000"/>
              </a:lnSpc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creating </a:t>
            </a:r>
            <a:r>
              <a:rPr dirty="0" sz="2000">
                <a:latin typeface="Arial"/>
                <a:cs typeface="Arial"/>
              </a:rPr>
              <a:t>threads </a:t>
            </a:r>
            <a:r>
              <a:rPr dirty="0" sz="2000" spc="-2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cheap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too!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Threads become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30">
                <a:latin typeface="Arial"/>
                <a:cs typeface="Arial"/>
              </a:rPr>
              <a:t>unit </a:t>
            </a:r>
            <a:r>
              <a:rPr dirty="0" sz="2400" spc="-20">
                <a:latin typeface="Arial"/>
                <a:cs typeface="Arial"/>
              </a:rPr>
              <a:t>of</a:t>
            </a:r>
            <a:r>
              <a:rPr dirty="0" sz="2400" spc="4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  <a:p>
            <a:pPr lvl="1" marL="762000" marR="309880" indent="-292100">
              <a:lnSpc>
                <a:spcPct val="79200"/>
              </a:lnSpc>
              <a:spcBef>
                <a:spcPts val="520"/>
              </a:spcBef>
              <a:buChar char="–"/>
              <a:tabLst>
                <a:tab pos="761365" algn="l"/>
                <a:tab pos="762000" algn="l"/>
              </a:tabLst>
            </a:pPr>
            <a:r>
              <a:rPr dirty="0" sz="2000" spc="-5">
                <a:latin typeface="Arial"/>
                <a:cs typeface="Arial"/>
              </a:rPr>
              <a:t>processes </a:t>
            </a:r>
            <a:r>
              <a:rPr dirty="0" sz="2000">
                <a:latin typeface="Arial"/>
                <a:cs typeface="Arial"/>
              </a:rPr>
              <a:t>/ </a:t>
            </a:r>
            <a:r>
              <a:rPr dirty="0" sz="2000" spc="-5">
                <a:latin typeface="Arial"/>
                <a:cs typeface="Arial"/>
              </a:rPr>
              <a:t>address </a:t>
            </a:r>
            <a:r>
              <a:rPr dirty="0" sz="2000" spc="-10">
                <a:latin typeface="Arial"/>
                <a:cs typeface="Arial"/>
              </a:rPr>
              <a:t>spaces </a:t>
            </a:r>
            <a:r>
              <a:rPr dirty="0" sz="2000" spc="5">
                <a:latin typeface="Arial"/>
                <a:cs typeface="Arial"/>
              </a:rPr>
              <a:t>are </a:t>
            </a:r>
            <a:r>
              <a:rPr dirty="0" sz="2000" spc="-15">
                <a:latin typeface="Arial"/>
                <a:cs typeface="Arial"/>
              </a:rPr>
              <a:t>just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containers </a:t>
            </a:r>
            <a:r>
              <a:rPr dirty="0" sz="2000" spc="-25">
                <a:latin typeface="Arial"/>
                <a:cs typeface="Arial"/>
              </a:rPr>
              <a:t>in which </a:t>
            </a:r>
            <a:r>
              <a:rPr dirty="0" sz="2000">
                <a:latin typeface="Arial"/>
                <a:cs typeface="Arial"/>
              </a:rPr>
              <a:t>threads  </a:t>
            </a:r>
            <a:r>
              <a:rPr dirty="0" sz="2000" spc="-5">
                <a:latin typeface="Arial"/>
                <a:cs typeface="Arial"/>
              </a:rPr>
              <a:t>execute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9100" y="0"/>
            <a:ext cx="1104900" cy="104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74175" y="6516897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2020-01-30T10:19:28Z</dcterms:created>
  <dcterms:modified xsi:type="dcterms:W3CDTF">2020-01-30T10:19:28Z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2020-01-30T00:00:00Z</vt:filetime>
  </property>
</Properties>
</file>