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635" y="419100"/>
            <a:ext cx="177672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404111"/>
            <a:ext cx="8245475" cy="390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34209" y="6510048"/>
            <a:ext cx="2978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1320800"/>
            <a:ext cx="37299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dirty="0" spc="-7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0" y="2730500"/>
            <a:ext cx="29178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Synchronization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276600" y="4292600"/>
            <a:ext cx="2595245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546100">
              <a:lnSpc>
                <a:spcPts val="3300"/>
              </a:lnSpc>
              <a:spcBef>
                <a:spcPts val="259"/>
              </a:spcBef>
            </a:pPr>
            <a:r>
              <a:rPr dirty="0" sz="2800" spc="-5">
                <a:latin typeface="Arial"/>
                <a:cs typeface="Arial"/>
              </a:rPr>
              <a:t>Lecture </a:t>
            </a:r>
            <a:r>
              <a:rPr dirty="0" sz="2800">
                <a:latin typeface="Arial"/>
                <a:cs typeface="Arial"/>
              </a:rPr>
              <a:t>5  Michael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O’Boyle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419100"/>
            <a:ext cx="39795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Interleaved</a:t>
            </a:r>
            <a:r>
              <a:rPr dirty="0" spc="-50"/>
              <a:t> </a:t>
            </a:r>
            <a:r>
              <a:rPr dirty="0"/>
              <a:t>schedules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838327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problem is </a:t>
            </a:r>
            <a:r>
              <a:rPr dirty="0" sz="2400" spc="-5">
                <a:latin typeface="Arial"/>
                <a:cs typeface="Arial"/>
              </a:rPr>
              <a:t>that the execution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the two threads </a:t>
            </a:r>
            <a:r>
              <a:rPr dirty="0" sz="2400">
                <a:latin typeface="Arial"/>
                <a:cs typeface="Arial"/>
              </a:rPr>
              <a:t>can be  </a:t>
            </a:r>
            <a:r>
              <a:rPr dirty="0" sz="2400" spc="-5">
                <a:latin typeface="Arial"/>
                <a:cs typeface="Arial"/>
              </a:rPr>
              <a:t>interleaved: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787391"/>
            <a:ext cx="6937375" cy="124269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What’s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account balance </a:t>
            </a:r>
            <a:r>
              <a:rPr dirty="0" sz="2400" spc="-5">
                <a:latin typeface="Arial"/>
                <a:cs typeface="Arial"/>
              </a:rPr>
              <a:t>after this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sequence?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  <a:tabLst>
                <a:tab pos="74866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10">
                <a:latin typeface="Arial"/>
                <a:cs typeface="Arial"/>
              </a:rPr>
              <a:t>who’s </a:t>
            </a:r>
            <a:r>
              <a:rPr dirty="0" sz="2000" spc="-25">
                <a:latin typeface="Arial"/>
                <a:cs typeface="Arial"/>
              </a:rPr>
              <a:t>happy,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bank or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How </a:t>
            </a:r>
            <a:r>
              <a:rPr dirty="0" sz="2400" spc="-5">
                <a:latin typeface="Arial"/>
                <a:cs typeface="Arial"/>
              </a:rPr>
              <a:t>often </a:t>
            </a:r>
            <a:r>
              <a:rPr dirty="0" sz="2400">
                <a:latin typeface="Arial"/>
                <a:cs typeface="Arial"/>
              </a:rPr>
              <a:t>is </a:t>
            </a:r>
            <a:r>
              <a:rPr dirty="0" sz="2400" spc="-5">
                <a:latin typeface="Arial"/>
                <a:cs typeface="Arial"/>
              </a:rPr>
              <a:t>this </a:t>
            </a:r>
            <a:r>
              <a:rPr dirty="0" sz="2400">
                <a:latin typeface="Arial"/>
                <a:cs typeface="Arial"/>
              </a:rPr>
              <a:t>sequence likely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occur?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0" y="2362200"/>
            <a:ext cx="3200400" cy="55118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balance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get_balance(account);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Courier New"/>
                <a:cs typeface="Courier New"/>
              </a:rPr>
              <a:t>balance -=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amount;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2971800"/>
            <a:ext cx="3200400" cy="1089660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balance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get_balance(account);</a:t>
            </a:r>
            <a:endParaRPr sz="1200">
              <a:latin typeface="Courier New"/>
              <a:cs typeface="Courier New"/>
            </a:endParaRPr>
          </a:p>
          <a:p>
            <a:pPr marL="50800" marR="398145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balance -= amount;  put_balance(account, balance);  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4114800"/>
            <a:ext cx="3206750" cy="55118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put_balance(account,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balance);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8295" y="2362200"/>
            <a:ext cx="54610" cy="1981200"/>
            <a:chOff x="2868295" y="2362200"/>
            <a:chExt cx="54610" cy="1981200"/>
          </a:xfrm>
        </p:grpSpPr>
        <p:sp>
          <p:nvSpPr>
            <p:cNvPr id="9" name="object 9"/>
            <p:cNvSpPr/>
            <p:nvPr/>
          </p:nvSpPr>
          <p:spPr>
            <a:xfrm>
              <a:off x="2895600" y="2362200"/>
              <a:ext cx="0" cy="1922780"/>
            </a:xfrm>
            <a:custGeom>
              <a:avLst/>
              <a:gdLst/>
              <a:ahLst/>
              <a:cxnLst/>
              <a:rect l="l" t="t" r="r" b="b"/>
              <a:pathLst>
                <a:path w="0" h="1922779">
                  <a:moveTo>
                    <a:pt x="0" y="0"/>
                  </a:moveTo>
                  <a:lnTo>
                    <a:pt x="0" y="19223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68295" y="4288789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54610" y="0"/>
                  </a:moveTo>
                  <a:lnTo>
                    <a:pt x="0" y="0"/>
                  </a:lnTo>
                  <a:lnTo>
                    <a:pt x="27305" y="5461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66800" y="2908300"/>
            <a:ext cx="1627505" cy="44195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77800" marR="5080" indent="-165100">
              <a:lnSpc>
                <a:spcPts val="1600"/>
              </a:lnSpc>
              <a:spcBef>
                <a:spcPts val="219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r>
              <a:rPr dirty="0" sz="1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sequence  as seen by</a:t>
            </a:r>
            <a:r>
              <a:rPr dirty="0" sz="14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6553200" y="2832100"/>
            <a:ext cx="11423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context</a:t>
            </a:r>
            <a:r>
              <a:rPr dirty="0" sz="14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898900"/>
            <a:ext cx="11423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context</a:t>
            </a:r>
            <a:r>
              <a:rPr dirty="0" sz="14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419100"/>
            <a:ext cx="42951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Other Execution</a:t>
            </a:r>
            <a:r>
              <a:rPr dirty="0" spc="-20"/>
              <a:t> </a:t>
            </a:r>
            <a:r>
              <a:rPr dirty="0" spc="-5"/>
              <a:t>Orders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6332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269105" algn="l"/>
              </a:tabLst>
            </a:pPr>
            <a:r>
              <a:rPr dirty="0" sz="2400" spc="-5">
                <a:latin typeface="Arial"/>
                <a:cs typeface="Arial"/>
              </a:rPr>
              <a:t>Which interleavings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ok?	</a:t>
            </a:r>
            <a:r>
              <a:rPr dirty="0" sz="2400" spc="-5">
                <a:latin typeface="Arial"/>
                <a:cs typeface="Arial"/>
              </a:rPr>
              <a:t>Which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62200"/>
            <a:ext cx="3657600" cy="1628139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int withdraw(account, amount)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 marR="215265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int balance </a:t>
            </a:r>
            <a:r>
              <a:rPr dirty="0" sz="1200">
                <a:latin typeface="Courier New"/>
                <a:cs typeface="Courier New"/>
              </a:rPr>
              <a:t>= </a:t>
            </a:r>
            <a:r>
              <a:rPr dirty="0" sz="1200" spc="-5">
                <a:latin typeface="Courier New"/>
                <a:cs typeface="Courier New"/>
              </a:rPr>
              <a:t>get_balance(account);  balance -= amount;  put_balance(account,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balance);</a:t>
            </a:r>
            <a:endParaRPr sz="12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2362200"/>
            <a:ext cx="3657600" cy="1628139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int withdraw(account, amount)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 marR="215265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int balance </a:t>
            </a:r>
            <a:r>
              <a:rPr dirty="0" sz="1200">
                <a:latin typeface="Courier New"/>
                <a:cs typeface="Courier New"/>
              </a:rPr>
              <a:t>= </a:t>
            </a:r>
            <a:r>
              <a:rPr dirty="0" sz="1200" spc="-5">
                <a:latin typeface="Courier New"/>
                <a:cs typeface="Courier New"/>
              </a:rPr>
              <a:t>get_balance(account);  balance -= amount;  put_balance(account,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balance);</a:t>
            </a:r>
            <a:endParaRPr sz="12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419100"/>
            <a:ext cx="31432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About</a:t>
            </a:r>
            <a:r>
              <a:rPr dirty="0" spc="-280"/>
              <a:t> </a:t>
            </a:r>
            <a:r>
              <a:rPr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3364991"/>
            <a:ext cx="8245475" cy="21596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Moral: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Interleavings </a:t>
            </a:r>
            <a:r>
              <a:rPr dirty="0" sz="2000">
                <a:latin typeface="Arial"/>
                <a:cs typeface="Arial"/>
              </a:rPr>
              <a:t>are hard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reason about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20">
                <a:latin typeface="Arial"/>
                <a:cs typeface="Arial"/>
              </a:rPr>
              <a:t>We </a:t>
            </a:r>
            <a:r>
              <a:rPr dirty="0" sz="2000">
                <a:latin typeface="Arial"/>
                <a:cs typeface="Arial"/>
              </a:rPr>
              <a:t>make </a:t>
            </a:r>
            <a:r>
              <a:rPr dirty="0" sz="2000" spc="-5">
                <a:latin typeface="Arial"/>
                <a:cs typeface="Arial"/>
              </a:rPr>
              <a:t>lots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mistakes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Control-flow </a:t>
            </a:r>
            <a:r>
              <a:rPr dirty="0" sz="2000">
                <a:latin typeface="Arial"/>
                <a:cs typeface="Arial"/>
              </a:rPr>
              <a:t>analysis is hard </a:t>
            </a:r>
            <a:r>
              <a:rPr dirty="0" sz="2000" spc="-5">
                <a:latin typeface="Arial"/>
                <a:cs typeface="Arial"/>
              </a:rPr>
              <a:t>for tools to </a:t>
            </a:r>
            <a:r>
              <a:rPr dirty="0" sz="2000">
                <a:latin typeface="Arial"/>
                <a:cs typeface="Arial"/>
              </a:rPr>
              <a:t>get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  <a:p>
            <a:pPr lvl="1" marL="749300" marR="5080" indent="-279400">
              <a:lnSpc>
                <a:spcPts val="2300"/>
              </a:lnSpc>
              <a:spcBef>
                <a:spcPts val="459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Identifying critical sections </a:t>
            </a:r>
            <a:r>
              <a:rPr dirty="0" sz="2000">
                <a:latin typeface="Arial"/>
                <a:cs typeface="Arial"/>
              </a:rPr>
              <a:t>and ensuring </a:t>
            </a:r>
            <a:r>
              <a:rPr dirty="0" sz="2000" spc="-5">
                <a:latin typeface="Arial"/>
                <a:cs typeface="Arial"/>
              </a:rPr>
              <a:t>mutually </a:t>
            </a:r>
            <a:r>
              <a:rPr dirty="0" sz="2000">
                <a:latin typeface="Arial"/>
                <a:cs typeface="Arial"/>
              </a:rPr>
              <a:t>exclusive access  can make </a:t>
            </a:r>
            <a:r>
              <a:rPr dirty="0" sz="2000" spc="-5">
                <a:latin typeface="Arial"/>
                <a:cs typeface="Arial"/>
              </a:rPr>
              <a:t>things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easier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752600"/>
            <a:ext cx="3352800" cy="1089660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int xfer(from, to, machine)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 marR="733425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withdraw( from, machine );  deposit( to, machine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1752600"/>
            <a:ext cx="3276600" cy="108966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int xfer(from, to, machine)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 marR="657225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withdraw( from, machine );  deposit( to, machine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419100"/>
            <a:ext cx="30981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Another</a:t>
            </a:r>
            <a:r>
              <a:rPr dirty="0" spc="-7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3200400" cy="281940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200"/>
              </a:spcBef>
            </a:pPr>
            <a:r>
              <a:rPr dirty="0" sz="1200">
                <a:latin typeface="Courier New"/>
                <a:cs typeface="Courier New"/>
              </a:rPr>
              <a:t>i++;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1752600"/>
            <a:ext cx="3200400" cy="28194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200"/>
              </a:spcBef>
            </a:pPr>
            <a:r>
              <a:rPr dirty="0" sz="1200">
                <a:latin typeface="Courier New"/>
                <a:cs typeface="Courier New"/>
              </a:rPr>
              <a:t>i++;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419100"/>
            <a:ext cx="6508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Correct </a:t>
            </a:r>
            <a:r>
              <a:rPr dirty="0" spc="-5"/>
              <a:t>critical section</a:t>
            </a:r>
            <a:r>
              <a:rPr dirty="0" spc="15"/>
              <a:t> </a:t>
            </a:r>
            <a:r>
              <a:rPr dirty="0" spc="-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34591"/>
            <a:ext cx="8350884" cy="45091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Correct </a:t>
            </a:r>
            <a:r>
              <a:rPr dirty="0" sz="2400" spc="-5">
                <a:latin typeface="Arial"/>
                <a:cs typeface="Arial"/>
              </a:rPr>
              <a:t>critical sections </a:t>
            </a:r>
            <a:r>
              <a:rPr dirty="0" sz="2400">
                <a:latin typeface="Arial"/>
                <a:cs typeface="Arial"/>
              </a:rPr>
              <a:t>have </a:t>
            </a:r>
            <a:r>
              <a:rPr dirty="0" sz="2400" spc="-5">
                <a:latin typeface="Arial"/>
                <a:cs typeface="Arial"/>
              </a:rPr>
              <a:t>the following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mutual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exclusion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at most one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is in </a:t>
            </a:r>
            <a:r>
              <a:rPr dirty="0" sz="2000" spc="-5">
                <a:latin typeface="Arial"/>
                <a:cs typeface="Arial"/>
              </a:rPr>
              <a:t>the critical section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progress</a:t>
            </a:r>
            <a:endParaRPr sz="2000">
              <a:latin typeface="Arial"/>
              <a:cs typeface="Arial"/>
            </a:endParaRPr>
          </a:p>
          <a:p>
            <a:pPr lvl="2" marL="1155700" marR="215900" indent="-228600">
              <a:lnSpc>
                <a:spcPts val="2300"/>
              </a:lnSpc>
              <a:spcBef>
                <a:spcPts val="5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if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T is </a:t>
            </a:r>
            <a:r>
              <a:rPr dirty="0" sz="2000" spc="-5">
                <a:latin typeface="Arial"/>
                <a:cs typeface="Arial"/>
              </a:rPr>
              <a:t>outside the critical section, then </a:t>
            </a:r>
            <a:r>
              <a:rPr dirty="0" sz="2000">
                <a:latin typeface="Arial"/>
                <a:cs typeface="Arial"/>
              </a:rPr>
              <a:t>T cannot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prevent 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S </a:t>
            </a:r>
            <a:r>
              <a:rPr dirty="0" sz="2000" spc="-5">
                <a:latin typeface="Arial"/>
                <a:cs typeface="Arial"/>
              </a:rPr>
              <a:t>from entering the critical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4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bounded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waiting </a:t>
            </a:r>
            <a:r>
              <a:rPr dirty="0" sz="2000">
                <a:latin typeface="Arial"/>
                <a:cs typeface="Arial"/>
              </a:rPr>
              <a:t>(no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starvation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2" marL="1155700" marR="5080" indent="-228600">
              <a:lnSpc>
                <a:spcPts val="2300"/>
              </a:lnSpc>
              <a:spcBef>
                <a:spcPts val="5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if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T is </a:t>
            </a:r>
            <a:r>
              <a:rPr dirty="0" sz="2000" spc="-5">
                <a:latin typeface="Arial"/>
                <a:cs typeface="Arial"/>
              </a:rPr>
              <a:t>waiting </a:t>
            </a:r>
            <a:r>
              <a:rPr dirty="0" sz="2000">
                <a:latin typeface="Arial"/>
                <a:cs typeface="Arial"/>
              </a:rPr>
              <a:t>on </a:t>
            </a:r>
            <a:r>
              <a:rPr dirty="0" sz="2000" spc="-5">
                <a:latin typeface="Arial"/>
                <a:cs typeface="Arial"/>
              </a:rPr>
              <a:t>the critical section, then </a:t>
            </a:r>
            <a:r>
              <a:rPr dirty="0" sz="2000">
                <a:latin typeface="Arial"/>
                <a:cs typeface="Arial"/>
              </a:rPr>
              <a:t>T will </a:t>
            </a:r>
            <a:r>
              <a:rPr dirty="0" sz="2000" spc="-5">
                <a:latin typeface="Arial"/>
                <a:cs typeface="Arial"/>
              </a:rPr>
              <a:t>eventually  enter the critical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Arial"/>
                <a:cs typeface="Arial"/>
              </a:rPr>
              <a:t>– assumes </a:t>
            </a:r>
            <a:r>
              <a:rPr dirty="0" sz="2000" spc="-5">
                <a:latin typeface="Arial"/>
                <a:cs typeface="Arial"/>
              </a:rPr>
              <a:t>threads eventually </a:t>
            </a:r>
            <a:r>
              <a:rPr dirty="0" sz="2000">
                <a:latin typeface="Arial"/>
                <a:cs typeface="Arial"/>
              </a:rPr>
              <a:t>leave </a:t>
            </a:r>
            <a:r>
              <a:rPr dirty="0" sz="2000" spc="-5">
                <a:latin typeface="Arial"/>
                <a:cs typeface="Arial"/>
              </a:rPr>
              <a:t>critical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sections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lvl="2" marL="1155700" marR="127000" indent="-228600">
              <a:lnSpc>
                <a:spcPts val="2300"/>
              </a:lnSpc>
              <a:spcBef>
                <a:spcPts val="5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overhead of </a:t>
            </a:r>
            <a:r>
              <a:rPr dirty="0" sz="2000" spc="-5">
                <a:latin typeface="Arial"/>
                <a:cs typeface="Arial"/>
              </a:rPr>
              <a:t>entering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exiting the critical section </a:t>
            </a:r>
            <a:r>
              <a:rPr dirty="0" sz="2000">
                <a:latin typeface="Arial"/>
                <a:cs typeface="Arial"/>
              </a:rPr>
              <a:t>is small 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respect </a:t>
            </a:r>
            <a:r>
              <a:rPr dirty="0" sz="2000" spc="-5">
                <a:latin typeface="Arial"/>
                <a:cs typeface="Arial"/>
              </a:rPr>
              <a:t>to the </a:t>
            </a:r>
            <a:r>
              <a:rPr dirty="0" sz="2000">
                <a:latin typeface="Arial"/>
                <a:cs typeface="Arial"/>
              </a:rPr>
              <a:t>work being done </a:t>
            </a:r>
            <a:r>
              <a:rPr dirty="0" sz="2000" spc="-5">
                <a:latin typeface="Arial"/>
                <a:cs typeface="Arial"/>
              </a:rPr>
              <a:t>within </a:t>
            </a:r>
            <a:r>
              <a:rPr dirty="0" sz="200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19100"/>
            <a:ext cx="72764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Mechanisms </a:t>
            </a:r>
            <a:r>
              <a:rPr dirty="0" spc="-5"/>
              <a:t>for </a:t>
            </a:r>
            <a:r>
              <a:rPr dirty="0"/>
              <a:t>building </a:t>
            </a:r>
            <a:r>
              <a:rPr dirty="0" spc="-5"/>
              <a:t>critical</a:t>
            </a:r>
            <a:r>
              <a:rPr dirty="0" spc="-25"/>
              <a:t> </a:t>
            </a:r>
            <a:r>
              <a:rPr dirty="0" spc="-5"/>
              <a:t>sections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34591"/>
            <a:ext cx="7835900" cy="41662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Spinlocks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primitive, </a:t>
            </a:r>
            <a:r>
              <a:rPr dirty="0" sz="2000">
                <a:latin typeface="Arial"/>
                <a:cs typeface="Arial"/>
              </a:rPr>
              <a:t>minimal </a:t>
            </a:r>
            <a:r>
              <a:rPr dirty="0" sz="2000" spc="-5">
                <a:latin typeface="Arial"/>
                <a:cs typeface="Arial"/>
              </a:rPr>
              <a:t>semantics; </a:t>
            </a:r>
            <a:r>
              <a:rPr dirty="0" sz="2000">
                <a:latin typeface="Arial"/>
                <a:cs typeface="Arial"/>
              </a:rPr>
              <a:t>used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build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Semaphores (and non-spinning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locks)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basic, easy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get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hang </a:t>
            </a:r>
            <a:r>
              <a:rPr dirty="0" sz="2000" spc="-5">
                <a:latin typeface="Arial"/>
                <a:cs typeface="Arial"/>
              </a:rPr>
              <a:t>of, </a:t>
            </a:r>
            <a:r>
              <a:rPr dirty="0" sz="2000">
                <a:latin typeface="Arial"/>
                <a:cs typeface="Arial"/>
              </a:rPr>
              <a:t>somewhat hard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program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Monitors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higher level, requires language </a:t>
            </a:r>
            <a:r>
              <a:rPr dirty="0" sz="2000" spc="-5">
                <a:latin typeface="Arial"/>
                <a:cs typeface="Arial"/>
              </a:rPr>
              <a:t>support, </a:t>
            </a:r>
            <a:r>
              <a:rPr dirty="0" sz="2000">
                <a:latin typeface="Arial"/>
                <a:cs typeface="Arial"/>
              </a:rPr>
              <a:t>implicit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easier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5">
                <a:latin typeface="Arial"/>
                <a:cs typeface="Arial"/>
              </a:rPr>
              <a:t>with; </a:t>
            </a:r>
            <a:r>
              <a:rPr dirty="0" sz="2000">
                <a:latin typeface="Arial"/>
                <a:cs typeface="Arial"/>
              </a:rPr>
              <a:t>Java </a:t>
            </a:r>
            <a:r>
              <a:rPr dirty="0" sz="2000" spc="-5">
                <a:latin typeface="Arial"/>
                <a:cs typeface="Arial"/>
              </a:rPr>
              <a:t>“</a:t>
            </a:r>
            <a:r>
              <a:rPr dirty="0" sz="1800" spc="-5">
                <a:latin typeface="Courier New"/>
                <a:cs typeface="Courier New"/>
              </a:rPr>
              <a:t>synchronized()</a:t>
            </a:r>
            <a:r>
              <a:rPr dirty="0" sz="2000" spc="-5">
                <a:latin typeface="Arial"/>
                <a:cs typeface="Arial"/>
              </a:rPr>
              <a:t>” </a:t>
            </a:r>
            <a:r>
              <a:rPr dirty="0" sz="2000">
                <a:latin typeface="Arial"/>
                <a:cs typeface="Arial"/>
              </a:rPr>
              <a:t>as an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lvl="1" marL="749300" marR="74295" indent="-279400">
              <a:lnSpc>
                <a:spcPts val="2300"/>
              </a:lnSpc>
              <a:spcBef>
                <a:spcPts val="48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simple model of </a:t>
            </a:r>
            <a:r>
              <a:rPr dirty="0" sz="2000" spc="-5">
                <a:latin typeface="Arial"/>
                <a:cs typeface="Arial"/>
              </a:rPr>
              <a:t>communication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synchronization </a:t>
            </a:r>
            <a:r>
              <a:rPr dirty="0" sz="2000">
                <a:latin typeface="Arial"/>
                <a:cs typeface="Arial"/>
              </a:rPr>
              <a:t>based on  </a:t>
            </a:r>
            <a:r>
              <a:rPr dirty="0" sz="2000" spc="-5">
                <a:latin typeface="Arial"/>
                <a:cs typeface="Arial"/>
              </a:rPr>
              <a:t>(atomic) transfer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across 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4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direct </a:t>
            </a:r>
            <a:r>
              <a:rPr dirty="0" sz="2000" spc="-5">
                <a:latin typeface="Arial"/>
                <a:cs typeface="Arial"/>
              </a:rPr>
              <a:t>application to distributed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0" y="419100"/>
            <a:ext cx="10871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6924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1434591"/>
            <a:ext cx="8114665" cy="244919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lock is a memory object </a:t>
            </a:r>
            <a:r>
              <a:rPr dirty="0" sz="2400" spc="-5">
                <a:latin typeface="Arial"/>
                <a:cs typeface="Arial"/>
              </a:rPr>
              <a:t>with two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solidFill>
                  <a:srgbClr val="FF0000"/>
                </a:solidFill>
                <a:latin typeface="Courier New"/>
                <a:cs typeface="Courier New"/>
              </a:rPr>
              <a:t>acquire()</a:t>
            </a:r>
            <a:r>
              <a:rPr dirty="0" sz="2000">
                <a:latin typeface="Arial"/>
                <a:cs typeface="Arial"/>
              </a:rPr>
              <a:t>: </a:t>
            </a:r>
            <a:r>
              <a:rPr dirty="0" sz="2000" spc="-5">
                <a:latin typeface="Arial"/>
                <a:cs typeface="Arial"/>
              </a:rPr>
              <a:t>obtain the </a:t>
            </a:r>
            <a:r>
              <a:rPr dirty="0" sz="2000">
                <a:latin typeface="Arial"/>
                <a:cs typeface="Arial"/>
              </a:rPr>
              <a:t>right </a:t>
            </a:r>
            <a:r>
              <a:rPr dirty="0" sz="2000" spc="-5">
                <a:latin typeface="Arial"/>
                <a:cs typeface="Arial"/>
              </a:rPr>
              <a:t>to enter the critical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solidFill>
                  <a:srgbClr val="FF0000"/>
                </a:solidFill>
                <a:latin typeface="Courier New"/>
                <a:cs typeface="Courier New"/>
              </a:rPr>
              <a:t>release()</a:t>
            </a:r>
            <a:r>
              <a:rPr dirty="0" sz="2000">
                <a:latin typeface="Arial"/>
                <a:cs typeface="Arial"/>
              </a:rPr>
              <a:t>: give up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right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be in </a:t>
            </a:r>
            <a:r>
              <a:rPr dirty="0" sz="2000" spc="-5">
                <a:latin typeface="Arial"/>
                <a:cs typeface="Arial"/>
              </a:rPr>
              <a:t>the critical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104200"/>
              </a:lnSpc>
              <a:spcBef>
                <a:spcPts val="580"/>
              </a:spcBef>
            </a:pPr>
            <a:r>
              <a:rPr dirty="0" sz="2400">
                <a:solidFill>
                  <a:srgbClr val="FF0000"/>
                </a:solidFill>
                <a:latin typeface="Courier New"/>
                <a:cs typeface="Courier New"/>
              </a:rPr>
              <a:t>acquire()</a:t>
            </a:r>
            <a:r>
              <a:rPr dirty="0" sz="2400" spc="-76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prevents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progress of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the thread until the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lock  can be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acquired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  <a:tab pos="1252855" algn="l"/>
                <a:tab pos="3980815" algn="l"/>
              </a:tabLst>
            </a:pPr>
            <a:r>
              <a:rPr dirty="0" sz="2400" spc="-5">
                <a:latin typeface="Arial"/>
                <a:cs typeface="Arial"/>
              </a:rPr>
              <a:t>Note:	terminology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varies:	</a:t>
            </a:r>
            <a:r>
              <a:rPr dirty="0" sz="2400" spc="-5">
                <a:latin typeface="Arial"/>
                <a:cs typeface="Arial"/>
              </a:rPr>
              <a:t>acquire/release,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lock/unlock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7425" y="1018796"/>
            <a:ext cx="4638675" cy="4940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3200" spc="-5">
                <a:solidFill>
                  <a:srgbClr val="006B6B"/>
                </a:solidFill>
                <a:latin typeface="Tahoma"/>
                <a:cs typeface="Tahoma"/>
              </a:rPr>
              <a:t>Locks: </a:t>
            </a:r>
            <a:r>
              <a:rPr dirty="0" sz="3200">
                <a:solidFill>
                  <a:srgbClr val="006B6B"/>
                </a:solidFill>
                <a:latin typeface="Tahoma"/>
                <a:cs typeface="Tahoma"/>
              </a:rPr>
              <a:t>Example</a:t>
            </a:r>
            <a:r>
              <a:rPr dirty="0" sz="3200" spc="-105">
                <a:solidFill>
                  <a:srgbClr val="006B6B"/>
                </a:solidFill>
                <a:latin typeface="Tahoma"/>
                <a:cs typeface="Tahoma"/>
              </a:rPr>
              <a:t> </a:t>
            </a:r>
            <a:r>
              <a:rPr dirty="0" sz="3200" spc="10">
                <a:solidFill>
                  <a:srgbClr val="006B6B"/>
                </a:solidFill>
                <a:latin typeface="Tahoma"/>
                <a:cs typeface="Tahoma"/>
              </a:rPr>
              <a:t>execution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1215" y="2964444"/>
            <a:ext cx="238119" cy="237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215" y="3249840"/>
            <a:ext cx="238119" cy="237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81215" y="3535236"/>
            <a:ext cx="238119" cy="237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58950" y="2614032"/>
            <a:ext cx="829944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lock(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0275" y="1656382"/>
            <a:ext cx="0" cy="913765"/>
          </a:xfrm>
          <a:custGeom>
            <a:avLst/>
            <a:gdLst/>
            <a:ahLst/>
            <a:cxnLst/>
            <a:rect l="l" t="t" r="r" b="b"/>
            <a:pathLst>
              <a:path w="0" h="913764">
                <a:moveTo>
                  <a:pt x="0" y="9132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0275" y="4101275"/>
            <a:ext cx="0" cy="1893570"/>
          </a:xfrm>
          <a:custGeom>
            <a:avLst/>
            <a:gdLst/>
            <a:ahLst/>
            <a:cxnLst/>
            <a:rect l="l" t="t" r="r" b="b"/>
            <a:pathLst>
              <a:path w="0" h="1893570">
                <a:moveTo>
                  <a:pt x="0" y="18931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48165" y="4296293"/>
            <a:ext cx="238119" cy="237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97025" y="2975524"/>
            <a:ext cx="3258820" cy="1089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lock(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unlock()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8165" y="4581688"/>
            <a:ext cx="238119" cy="2378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8165" y="4867085"/>
            <a:ext cx="238119" cy="237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63975" y="5096971"/>
            <a:ext cx="109664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unlock()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0" y="1656382"/>
            <a:ext cx="0" cy="1370330"/>
          </a:xfrm>
          <a:custGeom>
            <a:avLst/>
            <a:gdLst/>
            <a:ahLst/>
            <a:cxnLst/>
            <a:rect l="l" t="t" r="r" b="b"/>
            <a:pathLst>
              <a:path w="0" h="1370330">
                <a:moveTo>
                  <a:pt x="0" y="13699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76750" y="5309451"/>
            <a:ext cx="0" cy="685165"/>
          </a:xfrm>
          <a:custGeom>
            <a:avLst/>
            <a:gdLst/>
            <a:ahLst/>
            <a:cxnLst/>
            <a:rect l="l" t="t" r="r" b="b"/>
            <a:pathLst>
              <a:path w="0" h="685164">
                <a:moveTo>
                  <a:pt x="0" y="6849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2881312" y="3069087"/>
            <a:ext cx="5019675" cy="1137285"/>
            <a:chOff x="2881312" y="3069087"/>
            <a:chExt cx="5019675" cy="1137285"/>
          </a:xfrm>
        </p:grpSpPr>
        <p:sp>
          <p:nvSpPr>
            <p:cNvPr id="17" name="object 17"/>
            <p:cNvSpPr/>
            <p:nvPr/>
          </p:nvSpPr>
          <p:spPr>
            <a:xfrm>
              <a:off x="4476750" y="3264113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754"/>
                  </a:lnTo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86075" y="4025169"/>
              <a:ext cx="1457325" cy="133350"/>
            </a:xfrm>
            <a:custGeom>
              <a:avLst/>
              <a:gdLst/>
              <a:ahLst/>
              <a:cxnLst/>
              <a:rect l="l" t="t" r="r" b="b"/>
              <a:pathLst>
                <a:path w="1457325" h="133350">
                  <a:moveTo>
                    <a:pt x="0" y="0"/>
                  </a:moveTo>
                  <a:lnTo>
                    <a:pt x="1457325" y="133184"/>
                  </a:lnTo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05300" y="4101274"/>
              <a:ext cx="171450" cy="104775"/>
            </a:xfrm>
            <a:custGeom>
              <a:avLst/>
              <a:gdLst/>
              <a:ahLst/>
              <a:cxnLst/>
              <a:rect l="l" t="t" r="r" b="b"/>
              <a:pathLst>
                <a:path w="171450" h="104775">
                  <a:moveTo>
                    <a:pt x="9525" y="0"/>
                  </a:moveTo>
                  <a:lnTo>
                    <a:pt x="0" y="104648"/>
                  </a:lnTo>
                  <a:lnTo>
                    <a:pt x="171450" y="66586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38850" y="3073849"/>
              <a:ext cx="1857375" cy="1065530"/>
            </a:xfrm>
            <a:custGeom>
              <a:avLst/>
              <a:gdLst/>
              <a:ahLst/>
              <a:cxnLst/>
              <a:rect l="l" t="t" r="r" b="b"/>
              <a:pathLst>
                <a:path w="1857375" h="1065529">
                  <a:moveTo>
                    <a:pt x="923925" y="1065478"/>
                  </a:moveTo>
                  <a:lnTo>
                    <a:pt x="0" y="1065478"/>
                  </a:lnTo>
                  <a:lnTo>
                    <a:pt x="0" y="0"/>
                  </a:lnTo>
                  <a:lnTo>
                    <a:pt x="1857375" y="0"/>
                  </a:lnTo>
                  <a:lnTo>
                    <a:pt x="1857375" y="1065478"/>
                  </a:lnTo>
                  <a:lnTo>
                    <a:pt x="923925" y="1065478"/>
                  </a:lnTo>
                </a:path>
              </a:pathLst>
            </a:custGeom>
            <a:ln w="95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124575" y="3140336"/>
            <a:ext cx="1695450" cy="956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5"/>
              </a:lnSpc>
            </a:pPr>
            <a:r>
              <a:rPr dirty="0" sz="1550" spc="1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dirty="0" sz="1550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550" spc="35">
                <a:solidFill>
                  <a:srgbClr val="0000FF"/>
                </a:solidFill>
                <a:latin typeface="Arial"/>
                <a:cs typeface="Arial"/>
              </a:rPr>
              <a:t>choices: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baseline="5376" sz="2325" spc="7">
                <a:latin typeface="Times New Roman"/>
                <a:cs typeface="Times New Roman"/>
              </a:rPr>
              <a:t>•</a:t>
            </a:r>
            <a:r>
              <a:rPr dirty="0" baseline="5376" sz="2325" spc="157">
                <a:latin typeface="Times New Roman"/>
                <a:cs typeface="Times New Roman"/>
              </a:rPr>
              <a:t> </a:t>
            </a:r>
            <a:r>
              <a:rPr dirty="0" sz="1550" spc="20">
                <a:solidFill>
                  <a:srgbClr val="0000FF"/>
                </a:solidFill>
                <a:latin typeface="Arial"/>
                <a:cs typeface="Arial"/>
              </a:rPr>
              <a:t>Spin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baseline="1792" sz="2325" spc="7">
                <a:latin typeface="Times New Roman"/>
                <a:cs typeface="Times New Roman"/>
              </a:rPr>
              <a:t>•</a:t>
            </a:r>
            <a:r>
              <a:rPr dirty="0" baseline="1792" sz="2325" spc="157">
                <a:latin typeface="Times New Roman"/>
                <a:cs typeface="Times New Roman"/>
              </a:rPr>
              <a:t> </a:t>
            </a:r>
            <a:r>
              <a:rPr dirty="0" sz="1550" spc="25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baseline="1792" sz="2325" spc="7">
                <a:latin typeface="Times New Roman"/>
                <a:cs typeface="Times New Roman"/>
              </a:rPr>
              <a:t>•</a:t>
            </a:r>
            <a:r>
              <a:rPr dirty="0" baseline="1792" sz="2325" spc="67">
                <a:latin typeface="Times New Roman"/>
                <a:cs typeface="Times New Roman"/>
              </a:rPr>
              <a:t> </a:t>
            </a:r>
            <a:r>
              <a:rPr dirty="0" sz="1550" spc="25">
                <a:solidFill>
                  <a:srgbClr val="0000FF"/>
                </a:solidFill>
                <a:latin typeface="Arial"/>
                <a:cs typeface="Arial"/>
              </a:rPr>
              <a:t>(Spin-then-block)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76750" y="2971800"/>
            <a:ext cx="3600450" cy="1371600"/>
            <a:chOff x="4476750" y="2971800"/>
            <a:chExt cx="3600450" cy="1371600"/>
          </a:xfrm>
        </p:grpSpPr>
        <p:sp>
          <p:nvSpPr>
            <p:cNvPr id="23" name="object 23"/>
            <p:cNvSpPr/>
            <p:nvPr/>
          </p:nvSpPr>
          <p:spPr>
            <a:xfrm>
              <a:off x="5400675" y="36446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0" y="0"/>
                  </a:moveTo>
                  <a:lnTo>
                    <a:pt x="9525" y="0"/>
                  </a:lnTo>
                </a:path>
              </a:pathLst>
            </a:custGeom>
            <a:ln w="95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00575" y="3644641"/>
              <a:ext cx="781050" cy="57150"/>
            </a:xfrm>
            <a:custGeom>
              <a:avLst/>
              <a:gdLst/>
              <a:ahLst/>
              <a:cxnLst/>
              <a:rect l="l" t="t" r="r" b="b"/>
              <a:pathLst>
                <a:path w="781050" h="57150">
                  <a:moveTo>
                    <a:pt x="781050" y="0"/>
                  </a:moveTo>
                  <a:lnTo>
                    <a:pt x="762000" y="9513"/>
                  </a:lnTo>
                </a:path>
                <a:path w="781050" h="57150">
                  <a:moveTo>
                    <a:pt x="742950" y="9513"/>
                  </a:moveTo>
                  <a:lnTo>
                    <a:pt x="723900" y="9513"/>
                  </a:lnTo>
                </a:path>
                <a:path w="781050" h="57150">
                  <a:moveTo>
                    <a:pt x="704850" y="9513"/>
                  </a:moveTo>
                  <a:lnTo>
                    <a:pt x="685800" y="9513"/>
                  </a:lnTo>
                </a:path>
                <a:path w="781050" h="57150">
                  <a:moveTo>
                    <a:pt x="666750" y="9513"/>
                  </a:moveTo>
                  <a:lnTo>
                    <a:pt x="647700" y="9513"/>
                  </a:lnTo>
                </a:path>
                <a:path w="781050" h="57150">
                  <a:moveTo>
                    <a:pt x="628650" y="19026"/>
                  </a:moveTo>
                  <a:lnTo>
                    <a:pt x="609600" y="19026"/>
                  </a:lnTo>
                </a:path>
                <a:path w="781050" h="57150">
                  <a:moveTo>
                    <a:pt x="600075" y="19026"/>
                  </a:moveTo>
                  <a:lnTo>
                    <a:pt x="581025" y="19026"/>
                  </a:lnTo>
                </a:path>
                <a:path w="781050" h="57150">
                  <a:moveTo>
                    <a:pt x="561975" y="19026"/>
                  </a:moveTo>
                  <a:lnTo>
                    <a:pt x="542925" y="19026"/>
                  </a:lnTo>
                </a:path>
                <a:path w="781050" h="57150">
                  <a:moveTo>
                    <a:pt x="523875" y="19026"/>
                  </a:moveTo>
                  <a:lnTo>
                    <a:pt x="504825" y="19026"/>
                  </a:lnTo>
                </a:path>
                <a:path w="781050" h="57150">
                  <a:moveTo>
                    <a:pt x="485775" y="28539"/>
                  </a:moveTo>
                  <a:lnTo>
                    <a:pt x="466725" y="28539"/>
                  </a:lnTo>
                </a:path>
                <a:path w="781050" h="57150">
                  <a:moveTo>
                    <a:pt x="447675" y="28539"/>
                  </a:moveTo>
                  <a:lnTo>
                    <a:pt x="428625" y="28539"/>
                  </a:lnTo>
                </a:path>
                <a:path w="781050" h="57150">
                  <a:moveTo>
                    <a:pt x="409575" y="28539"/>
                  </a:moveTo>
                  <a:lnTo>
                    <a:pt x="390525" y="28539"/>
                  </a:lnTo>
                </a:path>
                <a:path w="781050" h="57150">
                  <a:moveTo>
                    <a:pt x="371475" y="28539"/>
                  </a:moveTo>
                  <a:lnTo>
                    <a:pt x="361950" y="28539"/>
                  </a:lnTo>
                </a:path>
                <a:path w="781050" h="57150">
                  <a:moveTo>
                    <a:pt x="342900" y="38052"/>
                  </a:moveTo>
                  <a:lnTo>
                    <a:pt x="323850" y="38052"/>
                  </a:lnTo>
                </a:path>
                <a:path w="781050" h="57150">
                  <a:moveTo>
                    <a:pt x="304800" y="38052"/>
                  </a:moveTo>
                  <a:lnTo>
                    <a:pt x="285750" y="38052"/>
                  </a:lnTo>
                </a:path>
                <a:path w="781050" h="57150">
                  <a:moveTo>
                    <a:pt x="266700" y="38052"/>
                  </a:moveTo>
                  <a:lnTo>
                    <a:pt x="247650" y="38052"/>
                  </a:lnTo>
                </a:path>
                <a:path w="781050" h="57150">
                  <a:moveTo>
                    <a:pt x="228600" y="38052"/>
                  </a:moveTo>
                  <a:lnTo>
                    <a:pt x="209550" y="47566"/>
                  </a:lnTo>
                </a:path>
                <a:path w="781050" h="57150">
                  <a:moveTo>
                    <a:pt x="190500" y="47566"/>
                  </a:moveTo>
                  <a:lnTo>
                    <a:pt x="171450" y="47566"/>
                  </a:lnTo>
                </a:path>
                <a:path w="781050" h="57150">
                  <a:moveTo>
                    <a:pt x="152400" y="47566"/>
                  </a:moveTo>
                  <a:lnTo>
                    <a:pt x="133350" y="47566"/>
                  </a:lnTo>
                </a:path>
                <a:path w="781050" h="57150">
                  <a:moveTo>
                    <a:pt x="123825" y="47566"/>
                  </a:moveTo>
                  <a:lnTo>
                    <a:pt x="104775" y="47566"/>
                  </a:lnTo>
                </a:path>
                <a:path w="781050" h="57150">
                  <a:moveTo>
                    <a:pt x="85725" y="47566"/>
                  </a:moveTo>
                  <a:lnTo>
                    <a:pt x="66675" y="57079"/>
                  </a:lnTo>
                </a:path>
                <a:path w="781050" h="57150">
                  <a:moveTo>
                    <a:pt x="47625" y="57079"/>
                  </a:moveTo>
                  <a:lnTo>
                    <a:pt x="28575" y="57079"/>
                  </a:lnTo>
                </a:path>
                <a:path w="781050" h="57150">
                  <a:moveTo>
                    <a:pt x="9525" y="57079"/>
                  </a:moveTo>
                  <a:lnTo>
                    <a:pt x="0" y="57079"/>
                  </a:lnTo>
                </a:path>
              </a:pathLst>
            </a:custGeom>
            <a:ln w="951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76750" y="3644645"/>
              <a:ext cx="161925" cy="104775"/>
            </a:xfrm>
            <a:custGeom>
              <a:avLst/>
              <a:gdLst/>
              <a:ahLst/>
              <a:cxnLst/>
              <a:rect l="l" t="t" r="r" b="b"/>
              <a:pathLst>
                <a:path w="161925" h="104775">
                  <a:moveTo>
                    <a:pt x="152400" y="0"/>
                  </a:moveTo>
                  <a:lnTo>
                    <a:pt x="0" y="66586"/>
                  </a:lnTo>
                  <a:lnTo>
                    <a:pt x="161925" y="1046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05450" y="3616102"/>
              <a:ext cx="314325" cy="28575"/>
            </a:xfrm>
            <a:custGeom>
              <a:avLst/>
              <a:gdLst/>
              <a:ahLst/>
              <a:cxnLst/>
              <a:rect l="l" t="t" r="r" b="b"/>
              <a:pathLst>
                <a:path w="314325" h="28575">
                  <a:moveTo>
                    <a:pt x="314325" y="0"/>
                  </a:moveTo>
                  <a:lnTo>
                    <a:pt x="295275" y="9513"/>
                  </a:lnTo>
                </a:path>
                <a:path w="314325" h="28575">
                  <a:moveTo>
                    <a:pt x="171450" y="9513"/>
                  </a:moveTo>
                  <a:lnTo>
                    <a:pt x="152400" y="19026"/>
                  </a:lnTo>
                </a:path>
                <a:path w="314325" h="28575">
                  <a:moveTo>
                    <a:pt x="19050" y="19026"/>
                  </a:moveTo>
                  <a:lnTo>
                    <a:pt x="0" y="28539"/>
                  </a:lnTo>
                </a:path>
              </a:pathLst>
            </a:custGeom>
            <a:ln w="951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97387" y="2971799"/>
              <a:ext cx="3580129" cy="1371600"/>
            </a:xfrm>
            <a:custGeom>
              <a:avLst/>
              <a:gdLst/>
              <a:ahLst/>
              <a:cxnLst/>
              <a:rect l="l" t="t" r="r" b="b"/>
              <a:pathLst>
                <a:path w="3580129" h="1371600">
                  <a:moveTo>
                    <a:pt x="3579812" y="0"/>
                  </a:moveTo>
                  <a:lnTo>
                    <a:pt x="912812" y="0"/>
                  </a:lnTo>
                  <a:lnTo>
                    <a:pt x="912812" y="533400"/>
                  </a:lnTo>
                  <a:lnTo>
                    <a:pt x="0" y="533400"/>
                  </a:lnTo>
                  <a:lnTo>
                    <a:pt x="0" y="914400"/>
                  </a:lnTo>
                  <a:lnTo>
                    <a:pt x="912812" y="914400"/>
                  </a:lnTo>
                  <a:lnTo>
                    <a:pt x="912812" y="1371600"/>
                  </a:lnTo>
                  <a:lnTo>
                    <a:pt x="3579812" y="1371600"/>
                  </a:lnTo>
                  <a:lnTo>
                    <a:pt x="3579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261039" y="128104"/>
            <a:ext cx="8622030" cy="1143000"/>
          </a:xfrm>
          <a:custGeom>
            <a:avLst/>
            <a:gdLst/>
            <a:ahLst/>
            <a:cxnLst/>
            <a:rect l="l" t="t" r="r" b="b"/>
            <a:pathLst>
              <a:path w="8622030" h="1143000">
                <a:moveTo>
                  <a:pt x="0" y="0"/>
                </a:moveTo>
                <a:lnTo>
                  <a:pt x="8621924" y="0"/>
                </a:lnTo>
                <a:lnTo>
                  <a:pt x="8621924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073400" y="419100"/>
            <a:ext cx="30073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2875" algn="l"/>
              </a:tabLst>
            </a:pPr>
            <a:r>
              <a:rPr dirty="0"/>
              <a:t>Locks:	Example</a:t>
            </a:r>
          </a:p>
        </p:txBody>
      </p:sp>
      <p:sp>
        <p:nvSpPr>
          <p:cNvPr id="30" name="object 30"/>
          <p:cNvSpPr/>
          <p:nvPr/>
        </p:nvSpPr>
        <p:spPr>
          <a:xfrm>
            <a:off x="2213368" y="1129360"/>
            <a:ext cx="4772025" cy="438784"/>
          </a:xfrm>
          <a:custGeom>
            <a:avLst/>
            <a:gdLst/>
            <a:ahLst/>
            <a:cxnLst/>
            <a:rect l="l" t="t" r="r" b="b"/>
            <a:pathLst>
              <a:path w="4772025" h="438784">
                <a:moveTo>
                  <a:pt x="0" y="0"/>
                </a:moveTo>
                <a:lnTo>
                  <a:pt x="4771923" y="0"/>
                </a:lnTo>
                <a:lnTo>
                  <a:pt x="4771923" y="438391"/>
                </a:lnTo>
                <a:lnTo>
                  <a:pt x="0" y="438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419100"/>
            <a:ext cx="3007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Acquire/Release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5113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668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pc="-5"/>
              <a:t>Threads </a:t>
            </a:r>
            <a:r>
              <a:rPr dirty="0"/>
              <a:t>pair up calls </a:t>
            </a:r>
            <a:r>
              <a:rPr dirty="0" spc="-5"/>
              <a:t>to </a:t>
            </a:r>
            <a:r>
              <a:rPr dirty="0">
                <a:latin typeface="Courier New"/>
                <a:cs typeface="Courier New"/>
              </a:rPr>
              <a:t>acquire()</a:t>
            </a:r>
            <a:r>
              <a:rPr dirty="0" spc="-810">
                <a:latin typeface="Courier New"/>
                <a:cs typeface="Courier New"/>
              </a:rPr>
              <a:t> </a:t>
            </a:r>
            <a:r>
              <a:rPr dirty="0" spc="-5"/>
              <a:t>and </a:t>
            </a:r>
            <a:r>
              <a:rPr dirty="0" spc="-5">
                <a:latin typeface="Courier New"/>
                <a:cs typeface="Courier New"/>
              </a:rPr>
              <a:t>release()</a:t>
            </a:r>
          </a:p>
          <a:p>
            <a:pPr marL="749300" indent="-279400">
              <a:lnSpc>
                <a:spcPct val="100000"/>
              </a:lnSpc>
              <a:spcBef>
                <a:spcPts val="625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/>
              <a:t>between </a:t>
            </a:r>
            <a:r>
              <a:rPr dirty="0" sz="2000" spc="-5">
                <a:latin typeface="Courier New"/>
                <a:cs typeface="Courier New"/>
              </a:rPr>
              <a:t>acquire()</a:t>
            </a:r>
            <a:r>
              <a:rPr dirty="0" sz="2000" spc="-5"/>
              <a:t>and </a:t>
            </a:r>
            <a:r>
              <a:rPr dirty="0" sz="2000">
                <a:latin typeface="Courier New"/>
                <a:cs typeface="Courier New"/>
              </a:rPr>
              <a:t>release()</a:t>
            </a:r>
            <a:r>
              <a:rPr dirty="0" sz="2000"/>
              <a:t>, </a:t>
            </a:r>
            <a:r>
              <a:rPr dirty="0" sz="2000" spc="-5"/>
              <a:t>the thread </a:t>
            </a:r>
            <a:r>
              <a:rPr dirty="0" sz="2000">
                <a:solidFill>
                  <a:srgbClr val="FF0000"/>
                </a:solidFill>
              </a:rPr>
              <a:t>holds </a:t>
            </a:r>
            <a:r>
              <a:rPr dirty="0" sz="2000" spc="-5"/>
              <a:t>the</a:t>
            </a:r>
            <a:r>
              <a:rPr dirty="0" sz="2000"/>
              <a:t> lock</a:t>
            </a:r>
            <a:endParaRPr sz="2000">
              <a:latin typeface="Courier New"/>
              <a:cs typeface="Courier New"/>
            </a:endParaRPr>
          </a:p>
          <a:p>
            <a:pPr marL="749300" indent="-2794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Courier New"/>
                <a:cs typeface="Courier New"/>
              </a:rPr>
              <a:t>acquire()</a:t>
            </a:r>
            <a:r>
              <a:rPr dirty="0" sz="2000" spc="-685">
                <a:latin typeface="Courier New"/>
                <a:cs typeface="Courier New"/>
              </a:rPr>
              <a:t> </a:t>
            </a:r>
            <a:r>
              <a:rPr dirty="0" sz="2000"/>
              <a:t>does not </a:t>
            </a:r>
            <a:r>
              <a:rPr dirty="0" sz="2000" spc="-5"/>
              <a:t>return until the </a:t>
            </a:r>
            <a:r>
              <a:rPr dirty="0" sz="2000"/>
              <a:t>caller “owns” (holds) </a:t>
            </a:r>
            <a:r>
              <a:rPr dirty="0" sz="2000" spc="-5"/>
              <a:t>the </a:t>
            </a:r>
            <a:r>
              <a:rPr dirty="0" sz="2000"/>
              <a:t>lock</a:t>
            </a:r>
            <a:endParaRPr sz="2000">
              <a:latin typeface="Courier New"/>
              <a:cs typeface="Courier New"/>
            </a:endParaRPr>
          </a:p>
          <a:p>
            <a:pPr lvl="1" marL="11557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at most one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can hold a lock at 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</a:t>
            </a:r>
            <a:r>
              <a:rPr dirty="0"/>
              <a:t>happens if </a:t>
            </a:r>
            <a:r>
              <a:rPr dirty="0" spc="-5"/>
              <a:t>the </a:t>
            </a:r>
            <a:r>
              <a:rPr dirty="0"/>
              <a:t>calls aren’t</a:t>
            </a:r>
            <a:r>
              <a:rPr dirty="0" spc="-30"/>
              <a:t> </a:t>
            </a:r>
            <a:r>
              <a:rPr dirty="0"/>
              <a:t>paired</a:t>
            </a:r>
          </a:p>
          <a:p>
            <a:pPr lvl="1" marL="749300" indent="-279400">
              <a:lnSpc>
                <a:spcPct val="100000"/>
              </a:lnSpc>
              <a:spcBef>
                <a:spcPts val="415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I acquire, but neglect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release?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</a:t>
            </a:r>
            <a:r>
              <a:rPr dirty="0"/>
              <a:t>happens if </a:t>
            </a:r>
            <a:r>
              <a:rPr dirty="0" spc="-5"/>
              <a:t>the two threads </a:t>
            </a:r>
            <a:r>
              <a:rPr dirty="0"/>
              <a:t>acquire </a:t>
            </a:r>
            <a:r>
              <a:rPr dirty="0" spc="-10"/>
              <a:t>different</a:t>
            </a:r>
            <a:r>
              <a:rPr dirty="0" spc="-5"/>
              <a:t> </a:t>
            </a:r>
            <a:r>
              <a:rPr dirty="0"/>
              <a:t>locks</a:t>
            </a:r>
          </a:p>
          <a:p>
            <a:pPr lvl="1" marL="749300" marR="5080" indent="-279400">
              <a:lnSpc>
                <a:spcPts val="2300"/>
              </a:lnSpc>
              <a:spcBef>
                <a:spcPts val="58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think that </a:t>
            </a:r>
            <a:r>
              <a:rPr dirty="0" sz="2000">
                <a:latin typeface="Arial"/>
                <a:cs typeface="Arial"/>
              </a:rPr>
              <a:t>access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particular </a:t>
            </a:r>
            <a:r>
              <a:rPr dirty="0" sz="2000">
                <a:latin typeface="Arial"/>
                <a:cs typeface="Arial"/>
              </a:rPr>
              <a:t>shared </a:t>
            </a:r>
            <a:r>
              <a:rPr dirty="0" sz="2000" spc="-5">
                <a:latin typeface="Arial"/>
                <a:cs typeface="Arial"/>
              </a:rPr>
              <a:t>data structure </a:t>
            </a: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mediated  </a:t>
            </a:r>
            <a:r>
              <a:rPr dirty="0" sz="2000">
                <a:latin typeface="Arial"/>
                <a:cs typeface="Arial"/>
              </a:rPr>
              <a:t>by lock A, and you </a:t>
            </a:r>
            <a:r>
              <a:rPr dirty="0" sz="2000" spc="-5">
                <a:latin typeface="Arial"/>
                <a:cs typeface="Arial"/>
              </a:rPr>
              <a:t>think </a:t>
            </a:r>
            <a:r>
              <a:rPr dirty="0" sz="2000" spc="-15">
                <a:latin typeface="Arial"/>
                <a:cs typeface="Arial"/>
              </a:rPr>
              <a:t>it’s </a:t>
            </a:r>
            <a:r>
              <a:rPr dirty="0" sz="2000" spc="-5">
                <a:latin typeface="Arial"/>
                <a:cs typeface="Arial"/>
              </a:rPr>
              <a:t>mediated </a:t>
            </a:r>
            <a:r>
              <a:rPr dirty="0" sz="2000">
                <a:latin typeface="Arial"/>
                <a:cs typeface="Arial"/>
              </a:rPr>
              <a:t>by lock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the </a:t>
            </a:r>
            <a:r>
              <a:rPr dirty="0"/>
              <a:t>right </a:t>
            </a:r>
            <a:r>
              <a:rPr dirty="0" spc="-5"/>
              <a:t>granularity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locking?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419100"/>
            <a:ext cx="2103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dirty="0" spc="-90"/>
              <a:t> </a:t>
            </a:r>
            <a:r>
              <a:rPr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5130800"/>
            <a:ext cx="7400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</a:t>
            </a:r>
            <a:r>
              <a:rPr dirty="0" sz="2400">
                <a:latin typeface="Arial"/>
                <a:cs typeface="Arial"/>
              </a:rPr>
              <a:t>happens when green </a:t>
            </a:r>
            <a:r>
              <a:rPr dirty="0" sz="2400" spc="-5">
                <a:latin typeface="Arial"/>
                <a:cs typeface="Arial"/>
              </a:rPr>
              <a:t>tries to </a:t>
            </a:r>
            <a:r>
              <a:rPr dirty="0" sz="2400">
                <a:latin typeface="Arial"/>
                <a:cs typeface="Arial"/>
              </a:rPr>
              <a:t>acquire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lock?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7" y="1752600"/>
            <a:ext cx="3200400" cy="21666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int withdraw(account, amount)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760"/>
              </a:spcBef>
            </a:pP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acquire(lock);</a:t>
            </a:r>
            <a:endParaRPr sz="1200">
              <a:latin typeface="Courier New"/>
              <a:cs typeface="Courier New"/>
            </a:endParaRPr>
          </a:p>
          <a:p>
            <a:pPr marL="238125" marR="119380">
              <a:lnSpc>
                <a:spcPct val="145800"/>
              </a:lnSpc>
            </a:pPr>
            <a:r>
              <a:rPr dirty="0" sz="1200" spc="-5">
                <a:solidFill>
                  <a:srgbClr val="FF0000"/>
                </a:solidFill>
                <a:latin typeface="Courier New"/>
                <a:cs typeface="Courier New"/>
              </a:rPr>
              <a:t>balance </a:t>
            </a:r>
            <a:r>
              <a:rPr dirty="0" sz="120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dirty="0" sz="1200" spc="-5">
                <a:solidFill>
                  <a:srgbClr val="FF0000"/>
                </a:solidFill>
                <a:latin typeface="Courier New"/>
                <a:cs typeface="Courier New"/>
              </a:rPr>
              <a:t>get_balance(account);  balance -= amount;  put_balance(account, balance);  </a:t>
            </a: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release(lock);</a:t>
            </a:r>
            <a:endParaRPr sz="12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9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1371600"/>
            <a:ext cx="3200400" cy="820419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acquire(lock)</a:t>
            </a:r>
            <a:endParaRPr sz="1200">
              <a:latin typeface="Courier New"/>
              <a:cs typeface="Courier New"/>
            </a:endParaRPr>
          </a:p>
          <a:p>
            <a:pPr marL="50800" marR="306705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balance </a:t>
            </a:r>
            <a:r>
              <a:rPr dirty="0" sz="1200">
                <a:latin typeface="Courier New"/>
                <a:cs typeface="Courier New"/>
              </a:rPr>
              <a:t>= </a:t>
            </a:r>
            <a:r>
              <a:rPr dirty="0" sz="1200" spc="-5">
                <a:latin typeface="Courier New"/>
                <a:cs typeface="Courier New"/>
              </a:rPr>
              <a:t>get_balance(account);  balance -=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amount;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3201987"/>
            <a:ext cx="3200400" cy="1358900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Courier New"/>
                <a:cs typeface="Courier New"/>
              </a:rPr>
              <a:t>balance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get_balance(account);</a:t>
            </a:r>
            <a:endParaRPr sz="1200">
              <a:latin typeface="Courier New"/>
              <a:cs typeface="Courier New"/>
            </a:endParaRPr>
          </a:p>
          <a:p>
            <a:pPr marL="50800" marR="398145">
              <a:lnSpc>
                <a:spcPct val="145800"/>
              </a:lnSpc>
            </a:pPr>
            <a:r>
              <a:rPr dirty="0" sz="1200" spc="-5">
                <a:latin typeface="Courier New"/>
                <a:cs typeface="Courier New"/>
              </a:rPr>
              <a:t>balance -= amount;  put_balance(account, balance);  </a:t>
            </a: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release(lock);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9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9050" y="2635250"/>
            <a:ext cx="3206750" cy="45974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57150">
              <a:lnSpc>
                <a:spcPts val="1420"/>
              </a:lnSpc>
              <a:spcBef>
                <a:spcPts val="250"/>
              </a:spcBef>
            </a:pPr>
            <a:r>
              <a:rPr dirty="0" sz="1200" spc="-5">
                <a:latin typeface="Courier New"/>
                <a:cs typeface="Courier New"/>
              </a:rPr>
              <a:t>put_balance(account,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balance);</a:t>
            </a:r>
            <a:endParaRPr sz="1200">
              <a:latin typeface="Courier New"/>
              <a:cs typeface="Courier New"/>
            </a:endParaRPr>
          </a:p>
          <a:p>
            <a:pPr marL="57150">
              <a:lnSpc>
                <a:spcPts val="1420"/>
              </a:lnSpc>
            </a:pPr>
            <a:r>
              <a:rPr dirty="0" sz="1200" b="1">
                <a:solidFill>
                  <a:srgbClr val="E569CD"/>
                </a:solidFill>
                <a:latin typeface="Courier New"/>
                <a:cs typeface="Courier New"/>
              </a:rPr>
              <a:t>release(lock);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0" y="2286000"/>
            <a:ext cx="3200400" cy="281940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b="1">
                <a:solidFill>
                  <a:srgbClr val="E569CD"/>
                </a:solidFill>
                <a:latin typeface="Courier New"/>
                <a:cs typeface="Courier New"/>
              </a:rPr>
              <a:t>acquire(lock)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9495" y="1371600"/>
            <a:ext cx="54610" cy="2895600"/>
            <a:chOff x="4849495" y="1371600"/>
            <a:chExt cx="54610" cy="2895600"/>
          </a:xfrm>
        </p:grpSpPr>
        <p:sp>
          <p:nvSpPr>
            <p:cNvPr id="10" name="object 10"/>
            <p:cNvSpPr/>
            <p:nvPr/>
          </p:nvSpPr>
          <p:spPr>
            <a:xfrm>
              <a:off x="4876800" y="1371600"/>
              <a:ext cx="0" cy="2837180"/>
            </a:xfrm>
            <a:custGeom>
              <a:avLst/>
              <a:gdLst/>
              <a:ahLst/>
              <a:cxnLst/>
              <a:rect l="l" t="t" r="r" b="b"/>
              <a:pathLst>
                <a:path w="0" h="2837179">
                  <a:moveTo>
                    <a:pt x="0" y="0"/>
                  </a:moveTo>
                  <a:lnTo>
                    <a:pt x="0" y="2836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49495" y="4212589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54609" y="0"/>
                  </a:moveTo>
                  <a:lnTo>
                    <a:pt x="0" y="0"/>
                  </a:lnTo>
                  <a:lnTo>
                    <a:pt x="27304" y="5461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767137" y="23622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0" y="0"/>
                </a:moveTo>
                <a:lnTo>
                  <a:pt x="14830" y="4491"/>
                </a:lnTo>
                <a:lnTo>
                  <a:pt x="26940" y="16738"/>
                </a:lnTo>
                <a:lnTo>
                  <a:pt x="35105" y="34904"/>
                </a:lnTo>
                <a:lnTo>
                  <a:pt x="38100" y="57150"/>
                </a:lnTo>
                <a:lnTo>
                  <a:pt x="38100" y="285750"/>
                </a:lnTo>
                <a:lnTo>
                  <a:pt x="41094" y="307995"/>
                </a:lnTo>
                <a:lnTo>
                  <a:pt x="49259" y="326161"/>
                </a:lnTo>
                <a:lnTo>
                  <a:pt x="61369" y="338408"/>
                </a:lnTo>
                <a:lnTo>
                  <a:pt x="76200" y="342900"/>
                </a:lnTo>
                <a:lnTo>
                  <a:pt x="61369" y="347391"/>
                </a:lnTo>
                <a:lnTo>
                  <a:pt x="49259" y="359638"/>
                </a:lnTo>
                <a:lnTo>
                  <a:pt x="41094" y="377804"/>
                </a:lnTo>
                <a:lnTo>
                  <a:pt x="38100" y="400050"/>
                </a:lnTo>
                <a:lnTo>
                  <a:pt x="38100" y="628650"/>
                </a:lnTo>
                <a:lnTo>
                  <a:pt x="35105" y="650895"/>
                </a:lnTo>
                <a:lnTo>
                  <a:pt x="26940" y="669061"/>
                </a:lnTo>
                <a:lnTo>
                  <a:pt x="14830" y="681308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9542" y="2446534"/>
            <a:ext cx="427355" cy="58928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 marR="5080" indent="38100">
              <a:lnSpc>
                <a:spcPts val="1600"/>
              </a:lnSpc>
              <a:spcBef>
                <a:spcPts val="8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critical  sec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5105400" y="4687887"/>
            <a:ext cx="3206750" cy="28194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19100"/>
            <a:ext cx="33464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Temporal</a:t>
            </a:r>
            <a:r>
              <a:rPr dirty="0" spc="-50"/>
              <a:t> </a:t>
            </a:r>
            <a:r>
              <a:rPr dirty="0" spc="-5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8281670" cy="417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User view of parallel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Instructions executed </a:t>
            </a:r>
            <a:r>
              <a:rPr dirty="0" sz="2400">
                <a:latin typeface="Arial"/>
                <a:cs typeface="Arial"/>
              </a:rPr>
              <a:t>by a single </a:t>
            </a:r>
            <a:r>
              <a:rPr dirty="0" sz="2400" spc="-5">
                <a:latin typeface="Arial"/>
                <a:cs typeface="Arial"/>
              </a:rPr>
              <a:t>thread </a:t>
            </a:r>
            <a:r>
              <a:rPr dirty="0" sz="2400">
                <a:latin typeface="Arial"/>
                <a:cs typeface="Arial"/>
              </a:rPr>
              <a:t>are </a:t>
            </a:r>
            <a:r>
              <a:rPr dirty="0" sz="2400" spc="-5">
                <a:latin typeface="Arial"/>
                <a:cs typeface="Arial"/>
              </a:rPr>
              <a:t>totally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ordered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748665" algn="l"/>
              </a:tabLst>
            </a:pPr>
            <a:r>
              <a:rPr dirty="0" sz="2000">
                <a:latin typeface="Arial"/>
                <a:cs typeface="Arial"/>
              </a:rPr>
              <a:t>–	A &lt; B &lt; C &lt;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2354580" algn="l"/>
              </a:tabLst>
            </a:pP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>
                <a:latin typeface="Arial"/>
                <a:cs typeface="Arial"/>
              </a:rPr>
              <a:t> absence of	</a:t>
            </a:r>
            <a:r>
              <a:rPr dirty="0" sz="2400" spc="-5">
                <a:solidFill>
                  <a:srgbClr val="FF3300"/>
                </a:solidFill>
                <a:latin typeface="Arial"/>
                <a:cs typeface="Arial"/>
              </a:rPr>
              <a:t>synchronization</a:t>
            </a:r>
            <a:r>
              <a:rPr dirty="0" sz="2400" spc="-5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lvl="1" marL="749300" marR="732790" indent="-279400">
              <a:lnSpc>
                <a:spcPts val="2300"/>
              </a:lnSpc>
              <a:spcBef>
                <a:spcPts val="58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instructions executed </a:t>
            </a:r>
            <a:r>
              <a:rPr dirty="0" sz="2000">
                <a:latin typeface="Arial"/>
                <a:cs typeface="Arial"/>
              </a:rPr>
              <a:t>by </a:t>
            </a:r>
            <a:r>
              <a:rPr dirty="0" sz="2000" spc="-5">
                <a:latin typeface="Arial"/>
                <a:cs typeface="Arial"/>
              </a:rPr>
              <a:t>distinct threads </a:t>
            </a:r>
            <a:r>
              <a:rPr dirty="0" sz="2000">
                <a:latin typeface="Arial"/>
                <a:cs typeface="Arial"/>
              </a:rPr>
              <a:t>must be considered  unordered /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simultaneous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24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Not X &lt; X’, and not X’ &lt;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Hardware largely </a:t>
            </a:r>
            <a:r>
              <a:rPr dirty="0" sz="2400" spc="-5">
                <a:latin typeface="Arial"/>
                <a:cs typeface="Arial"/>
              </a:rPr>
              <a:t>supports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0" y="419100"/>
            <a:ext cx="17653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Spinlocks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7698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5031105" algn="l"/>
              </a:tabLst>
            </a:pPr>
            <a:r>
              <a:rPr dirty="0" sz="2400">
                <a:latin typeface="Arial"/>
                <a:cs typeface="Arial"/>
              </a:rPr>
              <a:t>How do we implement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spinlocks?	</a:t>
            </a:r>
            <a:r>
              <a:rPr dirty="0" sz="2400" spc="-10">
                <a:latin typeface="Arial"/>
                <a:cs typeface="Arial"/>
              </a:rPr>
              <a:t>Here’s </a:t>
            </a:r>
            <a:r>
              <a:rPr dirty="0" sz="2400">
                <a:latin typeface="Arial"/>
                <a:cs typeface="Arial"/>
              </a:rPr>
              <a:t>one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attempt: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927600"/>
            <a:ext cx="3791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Race </a:t>
            </a:r>
            <a:r>
              <a:rPr dirty="0" sz="2400" spc="-5">
                <a:latin typeface="Arial"/>
                <a:cs typeface="Arial"/>
              </a:rPr>
              <a:t>condition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acquire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2025650"/>
            <a:ext cx="2743200" cy="2385060"/>
          </a:xfrm>
          <a:custGeom>
            <a:avLst/>
            <a:gdLst/>
            <a:ahLst/>
            <a:cxnLst/>
            <a:rect l="l" t="t" r="r" b="b"/>
            <a:pathLst>
              <a:path w="2743200" h="2385060">
                <a:moveTo>
                  <a:pt x="0" y="0"/>
                </a:moveTo>
                <a:lnTo>
                  <a:pt x="2743200" y="0"/>
                </a:lnTo>
                <a:lnTo>
                  <a:pt x="2743200" y="2385060"/>
                </a:lnTo>
                <a:lnTo>
                  <a:pt x="0" y="23850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9300" y="1998979"/>
            <a:ext cx="2037714" cy="236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644525" indent="-183515">
              <a:lnSpc>
                <a:spcPct val="125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struct lock_t</a:t>
            </a:r>
            <a:r>
              <a:rPr dirty="0" sz="1200" spc="-9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  </a:t>
            </a:r>
            <a:r>
              <a:rPr dirty="0" sz="1200" spc="-5">
                <a:latin typeface="Courier New"/>
                <a:cs typeface="Courier New"/>
              </a:rPr>
              <a:t>int held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9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latin typeface="Courier New"/>
                <a:cs typeface="Courier New"/>
              </a:rPr>
              <a:t>void acquire(lock)</a:t>
            </a:r>
            <a:r>
              <a:rPr dirty="0" sz="1200" spc="-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702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while</a:t>
            </a:r>
            <a:r>
              <a:rPr dirty="0" sz="1200" spc="-9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(lock-&gt;held);  lock-&gt;held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95580" marR="187960" indent="-183515">
              <a:lnSpc>
                <a:spcPct val="125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void release(lock) </a:t>
            </a:r>
            <a:r>
              <a:rPr dirty="0" sz="1200">
                <a:latin typeface="Courier New"/>
                <a:cs typeface="Courier New"/>
              </a:rPr>
              <a:t>{  </a:t>
            </a:r>
            <a:r>
              <a:rPr dirty="0" sz="1200" spc="-5">
                <a:latin typeface="Courier New"/>
                <a:cs typeface="Courier New"/>
              </a:rPr>
              <a:t>lock-&gt;held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200" y="3065145"/>
            <a:ext cx="1524000" cy="54610"/>
            <a:chOff x="4267200" y="3065145"/>
            <a:chExt cx="1524000" cy="54610"/>
          </a:xfrm>
        </p:grpSpPr>
        <p:sp>
          <p:nvSpPr>
            <p:cNvPr id="8" name="object 8"/>
            <p:cNvSpPr/>
            <p:nvPr/>
          </p:nvSpPr>
          <p:spPr>
            <a:xfrm>
              <a:off x="4326039" y="3092450"/>
              <a:ext cx="1465580" cy="0"/>
            </a:xfrm>
            <a:custGeom>
              <a:avLst/>
              <a:gdLst/>
              <a:ahLst/>
              <a:cxnLst/>
              <a:rect l="l" t="t" r="r" b="b"/>
              <a:pathLst>
                <a:path w="1465579" h="0">
                  <a:moveTo>
                    <a:pt x="146516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67200" y="3065145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54610" y="0"/>
                  </a:moveTo>
                  <a:lnTo>
                    <a:pt x="0" y="27304"/>
                  </a:lnTo>
                  <a:lnTo>
                    <a:pt x="54610" y="54609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803900" y="2794000"/>
            <a:ext cx="2371090" cy="5638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2700" marR="5080" indent="76200">
              <a:lnSpc>
                <a:spcPts val="1400"/>
              </a:lnSpc>
              <a:spcBef>
                <a:spcPts val="180"/>
              </a:spcBef>
            </a:pPr>
            <a:r>
              <a:rPr dirty="0" sz="1200" spc="-5">
                <a:latin typeface="Courier New"/>
                <a:cs typeface="Courier New"/>
              </a:rPr>
              <a:t>the caller “busy-waits”,  or spins, for lock to be  released </a:t>
            </a:r>
            <a:r>
              <a:rPr dirty="0" sz="1200">
                <a:latin typeface="Symbol"/>
                <a:cs typeface="Symbol"/>
              </a:rPr>
              <a:t>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hence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spinlock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419100"/>
            <a:ext cx="42500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Implementing</a:t>
            </a:r>
            <a:r>
              <a:rPr dirty="0" spc="-45"/>
              <a:t> </a:t>
            </a:r>
            <a:r>
              <a:rPr dirty="0"/>
              <a:t>spinlocks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7755255" cy="33020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Problem is </a:t>
            </a:r>
            <a:r>
              <a:rPr dirty="0" sz="2400" spc="-5">
                <a:latin typeface="Arial"/>
                <a:cs typeface="Arial"/>
              </a:rPr>
              <a:t>that implementation </a:t>
            </a:r>
            <a:r>
              <a:rPr dirty="0" sz="2400">
                <a:latin typeface="Arial"/>
                <a:cs typeface="Arial"/>
              </a:rPr>
              <a:t>of spinlocks has </a:t>
            </a:r>
            <a:r>
              <a:rPr dirty="0" sz="2400" spc="-5">
                <a:latin typeface="Arial"/>
                <a:cs typeface="Arial"/>
              </a:rPr>
              <a:t>critical  sections,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too!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4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the acquire/release </a:t>
            </a:r>
            <a:r>
              <a:rPr dirty="0" sz="2000">
                <a:latin typeface="Arial"/>
                <a:cs typeface="Arial"/>
              </a:rPr>
              <a:t>must be 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atomic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atomic </a:t>
            </a:r>
            <a:r>
              <a:rPr dirty="0" sz="2000">
                <a:latin typeface="Arial"/>
                <a:cs typeface="Arial"/>
              </a:rPr>
              <a:t>== </a:t>
            </a:r>
            <a:r>
              <a:rPr dirty="0" sz="2000" spc="-5">
                <a:latin typeface="Arial"/>
                <a:cs typeface="Arial"/>
              </a:rPr>
              <a:t>executes </a:t>
            </a:r>
            <a:r>
              <a:rPr dirty="0" sz="2000">
                <a:latin typeface="Arial"/>
                <a:cs typeface="Arial"/>
              </a:rPr>
              <a:t>as </a:t>
            </a:r>
            <a:r>
              <a:rPr dirty="0" sz="2000" spc="-5">
                <a:latin typeface="Arial"/>
                <a:cs typeface="Arial"/>
              </a:rPr>
              <a:t>though </a:t>
            </a:r>
            <a:r>
              <a:rPr dirty="0" sz="2000">
                <a:latin typeface="Arial"/>
                <a:cs typeface="Arial"/>
              </a:rPr>
              <a:t>it could not be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interrupted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code </a:t>
            </a:r>
            <a:r>
              <a:rPr dirty="0" sz="2000" spc="-5">
                <a:latin typeface="Arial"/>
                <a:cs typeface="Arial"/>
              </a:rPr>
              <a:t>that executes </a:t>
            </a:r>
            <a:r>
              <a:rPr dirty="0" sz="2000">
                <a:latin typeface="Arial"/>
                <a:cs typeface="Arial"/>
              </a:rPr>
              <a:t>“all or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nothing”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Compiler can hoist code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invariant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Need help </a:t>
            </a:r>
            <a:r>
              <a:rPr dirty="0" sz="2400" spc="-5">
                <a:latin typeface="Arial"/>
                <a:cs typeface="Arial"/>
              </a:rPr>
              <a:t>from 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atomic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instructions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test-and-set, </a:t>
            </a:r>
            <a:r>
              <a:rPr dirty="0" sz="2000">
                <a:latin typeface="Arial"/>
                <a:cs typeface="Arial"/>
              </a:rPr>
              <a:t>compare-and-swap,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19100"/>
            <a:ext cx="61626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Spinlocks: Hardware</a:t>
            </a:r>
            <a:r>
              <a:rPr dirty="0" spc="-160"/>
              <a:t> </a:t>
            </a:r>
            <a:r>
              <a:rPr dirty="0" spc="-30"/>
              <a:t>Test-and-Set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7568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CPU provides </a:t>
            </a:r>
            <a:r>
              <a:rPr dirty="0" sz="2400" spc="-5">
                <a:latin typeface="Arial"/>
                <a:cs typeface="Arial"/>
              </a:rPr>
              <a:t>the following </a:t>
            </a:r>
            <a:r>
              <a:rPr dirty="0" sz="2400">
                <a:latin typeface="Arial"/>
                <a:cs typeface="Arial"/>
              </a:rPr>
              <a:t>as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atomic</a:t>
            </a:r>
            <a:r>
              <a:rPr dirty="0" sz="24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dirty="0" sz="2400" spc="-5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3644900"/>
            <a:ext cx="67887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Arial"/>
                <a:cs typeface="Arial"/>
              </a:rPr>
              <a:t>Remember, </a:t>
            </a:r>
            <a:r>
              <a:rPr dirty="0" sz="2400" spc="-5">
                <a:latin typeface="Arial"/>
                <a:cs typeface="Arial"/>
              </a:rPr>
              <a:t>this </a:t>
            </a:r>
            <a:r>
              <a:rPr dirty="0" sz="2400">
                <a:latin typeface="Arial"/>
                <a:cs typeface="Arial"/>
              </a:rPr>
              <a:t>is a single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atomic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instruction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2057400"/>
            <a:ext cx="3276600" cy="12166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bool test_and_set(bool *flag)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459"/>
              </a:spcBef>
            </a:pPr>
            <a:r>
              <a:rPr dirty="0" sz="1200" spc="-5">
                <a:latin typeface="Courier New"/>
                <a:cs typeface="Courier New"/>
              </a:rPr>
              <a:t>bool old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*flag;</a:t>
            </a:r>
            <a:endParaRPr sz="1200">
              <a:latin typeface="Courier New"/>
              <a:cs typeface="Courier New"/>
            </a:endParaRPr>
          </a:p>
          <a:p>
            <a:pPr marL="233679" marR="1845945">
              <a:lnSpc>
                <a:spcPts val="1900"/>
              </a:lnSpc>
              <a:spcBef>
                <a:spcPts val="40"/>
              </a:spcBef>
            </a:pPr>
            <a:r>
              <a:rPr dirty="0" sz="1200" spc="-5">
                <a:latin typeface="Courier New"/>
                <a:cs typeface="Courier New"/>
              </a:rPr>
              <a:t>*flag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10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True;  return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old;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419100"/>
            <a:ext cx="774445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Implementing </a:t>
            </a:r>
            <a:r>
              <a:rPr dirty="0"/>
              <a:t>spinlocks using</a:t>
            </a:r>
            <a:r>
              <a:rPr dirty="0" spc="-110"/>
              <a:t> </a:t>
            </a:r>
            <a:r>
              <a:rPr dirty="0" spc="-30"/>
              <a:t>Test-and-Set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4519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So, </a:t>
            </a:r>
            <a:r>
              <a:rPr dirty="0" sz="2400" spc="-5">
                <a:latin typeface="Arial"/>
                <a:cs typeface="Arial"/>
              </a:rPr>
              <a:t>to fix </a:t>
            </a:r>
            <a:r>
              <a:rPr dirty="0" sz="2400">
                <a:latin typeface="Arial"/>
                <a:cs typeface="Arial"/>
              </a:rPr>
              <a:t>our broken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spinlocks: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4356100"/>
            <a:ext cx="7053580" cy="14351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mutual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exclusion? </a:t>
            </a:r>
            <a:r>
              <a:rPr dirty="0" sz="2000">
                <a:latin typeface="Arial"/>
                <a:cs typeface="Arial"/>
              </a:rPr>
              <a:t>(at most one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the critical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section)</a:t>
            </a:r>
            <a:endParaRPr sz="20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400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progress? </a:t>
            </a:r>
            <a:r>
              <a:rPr dirty="0" sz="2000">
                <a:latin typeface="Arial"/>
                <a:cs typeface="Arial"/>
              </a:rPr>
              <a:t>(T </a:t>
            </a:r>
            <a:r>
              <a:rPr dirty="0" sz="2000" spc="-5">
                <a:latin typeface="Arial"/>
                <a:cs typeface="Arial"/>
              </a:rPr>
              <a:t>outside </a:t>
            </a:r>
            <a:r>
              <a:rPr dirty="0" sz="2000">
                <a:latin typeface="Arial"/>
                <a:cs typeface="Arial"/>
              </a:rPr>
              <a:t>cannot prevent S </a:t>
            </a:r>
            <a:r>
              <a:rPr dirty="0" sz="2000" spc="-5">
                <a:latin typeface="Arial"/>
                <a:cs typeface="Arial"/>
              </a:rPr>
              <a:t>from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entering)</a:t>
            </a:r>
            <a:endParaRPr sz="20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300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bounded waiting? </a:t>
            </a:r>
            <a:r>
              <a:rPr dirty="0" sz="2000" spc="-5">
                <a:latin typeface="Arial"/>
                <a:cs typeface="Arial"/>
              </a:rPr>
              <a:t>(waiting </a:t>
            </a:r>
            <a:r>
              <a:rPr dirty="0" sz="2000">
                <a:latin typeface="Arial"/>
                <a:cs typeface="Arial"/>
              </a:rPr>
              <a:t>T will </a:t>
            </a:r>
            <a:r>
              <a:rPr dirty="0" sz="2000" spc="-5">
                <a:latin typeface="Arial"/>
                <a:cs typeface="Arial"/>
              </a:rPr>
              <a:t>eventually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enter)</a:t>
            </a:r>
            <a:endParaRPr sz="20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400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performance? </a:t>
            </a:r>
            <a:r>
              <a:rPr dirty="0" sz="2000">
                <a:latin typeface="Arial"/>
                <a:cs typeface="Arial"/>
              </a:rPr>
              <a:t>(low overhead (modulo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spinning part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0" y="2092134"/>
            <a:ext cx="3657600" cy="21513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dirty="0" sz="1200" spc="-5">
                <a:latin typeface="Courier New"/>
                <a:cs typeface="Courier New"/>
              </a:rPr>
              <a:t>struct lock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459"/>
              </a:spcBef>
            </a:pPr>
            <a:r>
              <a:rPr dirty="0" sz="1200" spc="-5">
                <a:latin typeface="Courier New"/>
                <a:cs typeface="Courier New"/>
              </a:rPr>
              <a:t>int held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25120" marR="306705" indent="-274955">
              <a:lnSpc>
                <a:spcPts val="1900"/>
              </a:lnSpc>
              <a:spcBef>
                <a:spcPts val="40"/>
              </a:spcBef>
            </a:pPr>
            <a:r>
              <a:rPr dirty="0" sz="1200" spc="-5">
                <a:latin typeface="Courier New"/>
                <a:cs typeface="Courier New"/>
              </a:rPr>
              <a:t>void acquire(lock) </a:t>
            </a:r>
            <a:r>
              <a:rPr dirty="0" sz="1200">
                <a:latin typeface="Courier New"/>
                <a:cs typeface="Courier New"/>
              </a:rPr>
              <a:t>{  </a:t>
            </a:r>
            <a:r>
              <a:rPr dirty="0" sz="1200" spc="-5">
                <a:latin typeface="Courier New"/>
                <a:cs typeface="Courier New"/>
              </a:rPr>
              <a:t>while(test_and_set(&amp;lock-&gt;held));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33679" marR="1769745" indent="-183515">
              <a:lnSpc>
                <a:spcPct val="125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void release(lock) </a:t>
            </a:r>
            <a:r>
              <a:rPr dirty="0" sz="1200">
                <a:latin typeface="Courier New"/>
                <a:cs typeface="Courier New"/>
              </a:rPr>
              <a:t>{  </a:t>
            </a:r>
            <a:r>
              <a:rPr dirty="0" sz="1200" spc="-5">
                <a:latin typeface="Courier New"/>
                <a:cs typeface="Courier New"/>
              </a:rPr>
              <a:t>lock-&gt;held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419100"/>
            <a:ext cx="35267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Reminder of use</a:t>
            </a:r>
            <a:r>
              <a:rPr dirty="0" spc="-11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5130800"/>
            <a:ext cx="8399780" cy="146050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How does a </a:t>
            </a:r>
            <a:r>
              <a:rPr dirty="0" sz="2400" spc="-5">
                <a:latin typeface="Arial"/>
                <a:cs typeface="Arial"/>
              </a:rPr>
              <a:t>thread </a:t>
            </a:r>
            <a:r>
              <a:rPr dirty="0" sz="2400">
                <a:latin typeface="Arial"/>
                <a:cs typeface="Arial"/>
              </a:rPr>
              <a:t>blocked on an “acquire” </a:t>
            </a:r>
            <a:r>
              <a:rPr dirty="0" sz="2400" spc="-5">
                <a:latin typeface="Arial"/>
                <a:cs typeface="Arial"/>
              </a:rPr>
              <a:t>(that </a:t>
            </a:r>
            <a:r>
              <a:rPr dirty="0" sz="2400">
                <a:latin typeface="Arial"/>
                <a:cs typeface="Arial"/>
              </a:rPr>
              <a:t>is, </a:t>
            </a:r>
            <a:r>
              <a:rPr dirty="0" sz="2400" spc="-5">
                <a:latin typeface="Arial"/>
                <a:cs typeface="Arial"/>
              </a:rPr>
              <a:t>stuck </a:t>
            </a:r>
            <a:r>
              <a:rPr dirty="0" sz="2400">
                <a:latin typeface="Arial"/>
                <a:cs typeface="Arial"/>
              </a:rPr>
              <a:t>in  a </a:t>
            </a:r>
            <a:r>
              <a:rPr dirty="0" sz="2400" spc="-5">
                <a:latin typeface="Arial"/>
                <a:cs typeface="Arial"/>
              </a:rPr>
              <a:t>test-and-set </a:t>
            </a:r>
            <a:r>
              <a:rPr dirty="0" sz="2400">
                <a:latin typeface="Arial"/>
                <a:cs typeface="Arial"/>
              </a:rPr>
              <a:t>loop) yield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CPU?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4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calls yield( )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(spin-then-block)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10">
                <a:latin typeface="Arial"/>
                <a:cs typeface="Arial"/>
              </a:rPr>
              <a:t>there’s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involuntary context switch (e.g., timer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interrupt)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7" y="1752600"/>
            <a:ext cx="3200400" cy="21666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int withdraw(account, amount)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760"/>
              </a:spcBef>
            </a:pP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acquire(lock);</a:t>
            </a:r>
            <a:endParaRPr sz="1200">
              <a:latin typeface="Courier New"/>
              <a:cs typeface="Courier New"/>
            </a:endParaRPr>
          </a:p>
          <a:p>
            <a:pPr marL="238125" marR="119380">
              <a:lnSpc>
                <a:spcPct val="145800"/>
              </a:lnSpc>
            </a:pPr>
            <a:r>
              <a:rPr dirty="0" sz="1200" spc="-5">
                <a:solidFill>
                  <a:srgbClr val="FF0000"/>
                </a:solidFill>
                <a:latin typeface="Courier New"/>
                <a:cs typeface="Courier New"/>
              </a:rPr>
              <a:t>balance </a:t>
            </a:r>
            <a:r>
              <a:rPr dirty="0" sz="120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dirty="0" sz="1200" spc="-5">
                <a:solidFill>
                  <a:srgbClr val="FF0000"/>
                </a:solidFill>
                <a:latin typeface="Courier New"/>
                <a:cs typeface="Courier New"/>
              </a:rPr>
              <a:t>get_balance(account);  balance -= amount;  put_balance(account, balance);  </a:t>
            </a: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release(lock);</a:t>
            </a:r>
            <a:endParaRPr sz="12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9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1371600"/>
            <a:ext cx="3200400" cy="820419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acquire(lock)</a:t>
            </a:r>
            <a:endParaRPr sz="1200">
              <a:latin typeface="Courier New"/>
              <a:cs typeface="Courier New"/>
            </a:endParaRPr>
          </a:p>
          <a:p>
            <a:pPr marL="50800" marR="306705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balance </a:t>
            </a:r>
            <a:r>
              <a:rPr dirty="0" sz="1200">
                <a:latin typeface="Courier New"/>
                <a:cs typeface="Courier New"/>
              </a:rPr>
              <a:t>= </a:t>
            </a:r>
            <a:r>
              <a:rPr dirty="0" sz="1200" spc="-5">
                <a:latin typeface="Courier New"/>
                <a:cs typeface="Courier New"/>
              </a:rPr>
              <a:t>get_balance(account);  balance -=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amount;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3201987"/>
            <a:ext cx="3200400" cy="1358900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Courier New"/>
                <a:cs typeface="Courier New"/>
              </a:rPr>
              <a:t>balance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get_balance(account);</a:t>
            </a:r>
            <a:endParaRPr sz="1200">
              <a:latin typeface="Courier New"/>
              <a:cs typeface="Courier New"/>
            </a:endParaRPr>
          </a:p>
          <a:p>
            <a:pPr marL="50800" marR="398145">
              <a:lnSpc>
                <a:spcPct val="145800"/>
              </a:lnSpc>
            </a:pPr>
            <a:r>
              <a:rPr dirty="0" sz="1200" spc="-5">
                <a:latin typeface="Courier New"/>
                <a:cs typeface="Courier New"/>
              </a:rPr>
              <a:t>balance -= amount;  put_balance(account, balance);  </a:t>
            </a:r>
            <a:r>
              <a:rPr dirty="0" sz="1200" spc="-5" b="1">
                <a:solidFill>
                  <a:srgbClr val="E569CD"/>
                </a:solidFill>
                <a:latin typeface="Courier New"/>
                <a:cs typeface="Courier New"/>
              </a:rPr>
              <a:t>release(lock);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9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9050" y="2635250"/>
            <a:ext cx="3206750" cy="45974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57150">
              <a:lnSpc>
                <a:spcPts val="1420"/>
              </a:lnSpc>
              <a:spcBef>
                <a:spcPts val="250"/>
              </a:spcBef>
            </a:pPr>
            <a:r>
              <a:rPr dirty="0" sz="1200" spc="-5">
                <a:latin typeface="Courier New"/>
                <a:cs typeface="Courier New"/>
              </a:rPr>
              <a:t>put_balance(account,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balance);</a:t>
            </a:r>
            <a:endParaRPr sz="1200">
              <a:latin typeface="Courier New"/>
              <a:cs typeface="Courier New"/>
            </a:endParaRPr>
          </a:p>
          <a:p>
            <a:pPr marL="57150">
              <a:lnSpc>
                <a:spcPts val="1420"/>
              </a:lnSpc>
            </a:pPr>
            <a:r>
              <a:rPr dirty="0" sz="1200" b="1">
                <a:solidFill>
                  <a:srgbClr val="E569CD"/>
                </a:solidFill>
                <a:latin typeface="Courier New"/>
                <a:cs typeface="Courier New"/>
              </a:rPr>
              <a:t>release(lock);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0" y="2286000"/>
            <a:ext cx="3200400" cy="281940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200" b="1">
                <a:solidFill>
                  <a:srgbClr val="E569CD"/>
                </a:solidFill>
                <a:latin typeface="Courier New"/>
                <a:cs typeface="Courier New"/>
              </a:rPr>
              <a:t>acquire(lock)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9495" y="1371600"/>
            <a:ext cx="54610" cy="2895600"/>
            <a:chOff x="4849495" y="1371600"/>
            <a:chExt cx="54610" cy="2895600"/>
          </a:xfrm>
        </p:grpSpPr>
        <p:sp>
          <p:nvSpPr>
            <p:cNvPr id="10" name="object 10"/>
            <p:cNvSpPr/>
            <p:nvPr/>
          </p:nvSpPr>
          <p:spPr>
            <a:xfrm>
              <a:off x="4876800" y="1371600"/>
              <a:ext cx="0" cy="2837180"/>
            </a:xfrm>
            <a:custGeom>
              <a:avLst/>
              <a:gdLst/>
              <a:ahLst/>
              <a:cxnLst/>
              <a:rect l="l" t="t" r="r" b="b"/>
              <a:pathLst>
                <a:path w="0" h="2837179">
                  <a:moveTo>
                    <a:pt x="0" y="0"/>
                  </a:moveTo>
                  <a:lnTo>
                    <a:pt x="0" y="2836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49495" y="4212589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54609" y="0"/>
                  </a:moveTo>
                  <a:lnTo>
                    <a:pt x="0" y="0"/>
                  </a:lnTo>
                  <a:lnTo>
                    <a:pt x="27304" y="5461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767137" y="23622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0" y="0"/>
                </a:moveTo>
                <a:lnTo>
                  <a:pt x="14830" y="4491"/>
                </a:lnTo>
                <a:lnTo>
                  <a:pt x="26940" y="16738"/>
                </a:lnTo>
                <a:lnTo>
                  <a:pt x="35105" y="34904"/>
                </a:lnTo>
                <a:lnTo>
                  <a:pt x="38100" y="57150"/>
                </a:lnTo>
                <a:lnTo>
                  <a:pt x="38100" y="285750"/>
                </a:lnTo>
                <a:lnTo>
                  <a:pt x="41094" y="307995"/>
                </a:lnTo>
                <a:lnTo>
                  <a:pt x="49259" y="326161"/>
                </a:lnTo>
                <a:lnTo>
                  <a:pt x="61369" y="338408"/>
                </a:lnTo>
                <a:lnTo>
                  <a:pt x="76200" y="342900"/>
                </a:lnTo>
                <a:lnTo>
                  <a:pt x="61369" y="347391"/>
                </a:lnTo>
                <a:lnTo>
                  <a:pt x="49259" y="359638"/>
                </a:lnTo>
                <a:lnTo>
                  <a:pt x="41094" y="377804"/>
                </a:lnTo>
                <a:lnTo>
                  <a:pt x="38100" y="400050"/>
                </a:lnTo>
                <a:lnTo>
                  <a:pt x="38100" y="628650"/>
                </a:lnTo>
                <a:lnTo>
                  <a:pt x="35105" y="650895"/>
                </a:lnTo>
                <a:lnTo>
                  <a:pt x="26940" y="669061"/>
                </a:lnTo>
                <a:lnTo>
                  <a:pt x="14830" y="681308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9542" y="2446534"/>
            <a:ext cx="427355" cy="58928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 marR="5080" indent="38100">
              <a:lnSpc>
                <a:spcPts val="1600"/>
              </a:lnSpc>
              <a:spcBef>
                <a:spcPts val="8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critical  sec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5105400" y="4687887"/>
            <a:ext cx="3206750" cy="281940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419100"/>
            <a:ext cx="43624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Problems with</a:t>
            </a:r>
            <a:r>
              <a:rPr dirty="0" spc="-50"/>
              <a:t> </a:t>
            </a:r>
            <a:r>
              <a:rPr dirty="0"/>
              <a:t>spinlocks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34591"/>
            <a:ext cx="8204200" cy="44329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Spinlocks work, but are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wasteful!</a:t>
            </a:r>
            <a:endParaRPr sz="2400">
              <a:latin typeface="Arial"/>
              <a:cs typeface="Arial"/>
            </a:endParaRPr>
          </a:p>
          <a:p>
            <a:pPr lvl="1" marL="749300" marR="5080" indent="-279400">
              <a:lnSpc>
                <a:spcPts val="2300"/>
              </a:lnSpc>
              <a:spcBef>
                <a:spcPts val="58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if a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is spinning on a lock, </a:t>
            </a:r>
            <a:r>
              <a:rPr dirty="0" sz="2000" spc="-5">
                <a:latin typeface="Arial"/>
                <a:cs typeface="Arial"/>
              </a:rPr>
              <a:t>the thread </a:t>
            </a:r>
            <a:r>
              <a:rPr dirty="0" sz="2000">
                <a:latin typeface="Arial"/>
                <a:cs typeface="Arial"/>
              </a:rPr>
              <a:t>holding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lock cannot  make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progress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35">
                <a:latin typeface="Arial"/>
                <a:cs typeface="Arial"/>
              </a:rPr>
              <a:t>You’ll </a:t>
            </a:r>
            <a:r>
              <a:rPr dirty="0" sz="2000">
                <a:latin typeface="Arial"/>
                <a:cs typeface="Arial"/>
              </a:rPr>
              <a:t>spin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a scheduling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quantum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Courier New"/>
                <a:cs typeface="Courier New"/>
              </a:rPr>
              <a:t>(pthread_spin_t)</a:t>
            </a:r>
            <a:endParaRPr sz="20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3100">
              <a:latin typeface="Courier New"/>
              <a:cs typeface="Courier New"/>
            </a:endParaRPr>
          </a:p>
          <a:p>
            <a:pPr marL="355600" marR="640080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Only </a:t>
            </a:r>
            <a:r>
              <a:rPr dirty="0" sz="2400">
                <a:latin typeface="Arial"/>
                <a:cs typeface="Arial"/>
              </a:rPr>
              <a:t>want spinlocks as </a:t>
            </a:r>
            <a:r>
              <a:rPr dirty="0" sz="2400" spc="-5">
                <a:latin typeface="Arial"/>
                <a:cs typeface="Arial"/>
              </a:rPr>
              <a:t>primitives to </a:t>
            </a:r>
            <a:r>
              <a:rPr dirty="0" sz="2400">
                <a:latin typeface="Arial"/>
                <a:cs typeface="Arial"/>
              </a:rPr>
              <a:t>build higher-level  </a:t>
            </a:r>
            <a:r>
              <a:rPr dirty="0" sz="2400" spc="-5">
                <a:latin typeface="Arial"/>
                <a:cs typeface="Arial"/>
              </a:rPr>
              <a:t>synchronization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constructs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4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Ok </a:t>
            </a:r>
            <a:r>
              <a:rPr dirty="0" sz="2000">
                <a:latin typeface="Arial"/>
                <a:cs typeface="Arial"/>
              </a:rPr>
              <a:t>as ensure acquiring only happens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a short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2750">
              <a:latin typeface="Arial"/>
              <a:cs typeface="Arial"/>
            </a:endParaRPr>
          </a:p>
          <a:p>
            <a:pPr algn="r" marL="342265" marR="2237740" indent="-342265">
              <a:lnSpc>
                <a:spcPct val="100000"/>
              </a:lnSpc>
              <a:buChar char="•"/>
              <a:tabLst>
                <a:tab pos="342265" algn="l"/>
                <a:tab pos="342900" algn="l"/>
              </a:tabLst>
            </a:pPr>
            <a:r>
              <a:rPr dirty="0" sz="2400" spc="-10">
                <a:latin typeface="Arial"/>
                <a:cs typeface="Arial"/>
              </a:rPr>
              <a:t>We’ll </a:t>
            </a:r>
            <a:r>
              <a:rPr dirty="0" sz="2400">
                <a:latin typeface="Arial"/>
                <a:cs typeface="Arial"/>
              </a:rPr>
              <a:t>see </a:t>
            </a:r>
            <a:r>
              <a:rPr dirty="0" sz="2400" spc="-5">
                <a:latin typeface="Arial"/>
                <a:cs typeface="Arial"/>
              </a:rPr>
              <a:t>later </a:t>
            </a:r>
            <a:r>
              <a:rPr dirty="0" sz="2400">
                <a:latin typeface="Arial"/>
                <a:cs typeface="Arial"/>
              </a:rPr>
              <a:t>how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build blocking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locks</a:t>
            </a:r>
            <a:endParaRPr sz="2400">
              <a:latin typeface="Arial"/>
              <a:cs typeface="Arial"/>
            </a:endParaRPr>
          </a:p>
          <a:p>
            <a:pPr algn="r" lvl="1" marL="278765" marR="2179320" indent="-278765">
              <a:lnSpc>
                <a:spcPct val="100000"/>
              </a:lnSpc>
              <a:spcBef>
                <a:spcPts val="420"/>
              </a:spcBef>
              <a:buChar char="–"/>
              <a:tabLst>
                <a:tab pos="278765" algn="l"/>
                <a:tab pos="279400" algn="l"/>
              </a:tabLst>
            </a:pPr>
            <a:r>
              <a:rPr dirty="0" sz="2000">
                <a:latin typeface="Arial"/>
                <a:cs typeface="Arial"/>
              </a:rPr>
              <a:t>But </a:t>
            </a:r>
            <a:r>
              <a:rPr dirty="0" sz="2000" spc="-5">
                <a:latin typeface="Arial"/>
                <a:cs typeface="Arial"/>
              </a:rPr>
              <a:t>there </a:t>
            </a:r>
            <a:r>
              <a:rPr dirty="0" sz="2000">
                <a:latin typeface="Arial"/>
                <a:cs typeface="Arial"/>
              </a:rPr>
              <a:t>is overhead – can be cheaper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70660"/>
            <a:ext cx="8301355" cy="28346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Synchronization introduces temporal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ordering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Synchronization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eliminate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races</a:t>
            </a:r>
            <a:endParaRPr sz="2400">
              <a:latin typeface="Arial"/>
              <a:cs typeface="Arial"/>
            </a:endParaRPr>
          </a:p>
          <a:p>
            <a:pPr marL="355600" marR="397510" indent="-342900">
              <a:lnSpc>
                <a:spcPts val="25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Synchronization </a:t>
            </a:r>
            <a:r>
              <a:rPr dirty="0" sz="2400">
                <a:latin typeface="Arial"/>
                <a:cs typeface="Arial"/>
              </a:rPr>
              <a:t>can be provided by locks,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semaphores,  </a:t>
            </a:r>
            <a:r>
              <a:rPr dirty="0" sz="2400" spc="-5">
                <a:latin typeface="Arial"/>
                <a:cs typeface="Arial"/>
              </a:rPr>
              <a:t>monitors, </a:t>
            </a:r>
            <a:r>
              <a:rPr dirty="0" sz="2400">
                <a:latin typeface="Arial"/>
                <a:cs typeface="Arial"/>
              </a:rPr>
              <a:t>messages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Spinlocks are </a:t>
            </a:r>
            <a:r>
              <a:rPr dirty="0" sz="2400" spc="-5">
                <a:latin typeface="Arial"/>
                <a:cs typeface="Arial"/>
              </a:rPr>
              <a:t>the lowest-level </a:t>
            </a:r>
            <a:r>
              <a:rPr dirty="0" sz="2400">
                <a:latin typeface="Arial"/>
                <a:cs typeface="Arial"/>
              </a:rPr>
              <a:t>mechanism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1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primitive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terms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semantics </a:t>
            </a:r>
            <a:r>
              <a:rPr dirty="0" sz="2000">
                <a:latin typeface="Arial"/>
                <a:cs typeface="Arial"/>
              </a:rPr>
              <a:t>– error-prone</a:t>
            </a:r>
            <a:endParaRPr sz="2000">
              <a:latin typeface="Arial"/>
              <a:cs typeface="Arial"/>
            </a:endParaRPr>
          </a:p>
          <a:p>
            <a:pPr lvl="1" marL="749300" marR="5080" indent="-279400">
              <a:lnSpc>
                <a:spcPts val="2100"/>
              </a:lnSpc>
              <a:spcBef>
                <a:spcPts val="5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implemented </a:t>
            </a:r>
            <a:r>
              <a:rPr dirty="0" sz="2000">
                <a:latin typeface="Arial"/>
                <a:cs typeface="Arial"/>
              </a:rPr>
              <a:t>by </a:t>
            </a:r>
            <a:r>
              <a:rPr dirty="0" sz="2000" spc="-5">
                <a:latin typeface="Arial"/>
                <a:cs typeface="Arial"/>
              </a:rPr>
              <a:t>spin-waiting </a:t>
            </a:r>
            <a:r>
              <a:rPr dirty="0" sz="2000">
                <a:latin typeface="Arial"/>
                <a:cs typeface="Arial"/>
              </a:rPr>
              <a:t>(crude) or by disabling </a:t>
            </a:r>
            <a:r>
              <a:rPr dirty="0" sz="2000" spc="-5">
                <a:latin typeface="Arial"/>
                <a:cs typeface="Arial"/>
              </a:rPr>
              <a:t>interrupts </a:t>
            </a:r>
            <a:r>
              <a:rPr dirty="0" sz="2000">
                <a:latin typeface="Arial"/>
                <a:cs typeface="Arial"/>
              </a:rPr>
              <a:t>(also  crude, and can only be done in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kernel)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9775" y="739660"/>
            <a:ext cx="5153660" cy="4946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3200" spc="5">
                <a:solidFill>
                  <a:srgbClr val="006B6B"/>
                </a:solidFill>
                <a:latin typeface="Tahoma"/>
                <a:cs typeface="Tahoma"/>
              </a:rPr>
              <a:t>Example: In </a:t>
            </a:r>
            <a:r>
              <a:rPr dirty="0" sz="3200">
                <a:solidFill>
                  <a:srgbClr val="006B6B"/>
                </a:solidFill>
                <a:latin typeface="Tahoma"/>
                <a:cs typeface="Tahoma"/>
              </a:rPr>
              <a:t>the</a:t>
            </a:r>
            <a:r>
              <a:rPr dirty="0" sz="3200" spc="-130">
                <a:solidFill>
                  <a:srgbClr val="006B6B"/>
                </a:solidFill>
                <a:latin typeface="Tahoma"/>
                <a:cs typeface="Tahoma"/>
              </a:rPr>
              <a:t> </a:t>
            </a:r>
            <a:r>
              <a:rPr dirty="0" sz="3200" spc="15">
                <a:solidFill>
                  <a:srgbClr val="006B6B"/>
                </a:solidFill>
                <a:latin typeface="Tahoma"/>
                <a:cs typeface="Tahoma"/>
              </a:rPr>
              <a:t>beginning...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3036" y="1850146"/>
            <a:ext cx="2295525" cy="4364990"/>
            <a:chOff x="1443036" y="1850146"/>
            <a:chExt cx="2295525" cy="4364990"/>
          </a:xfrm>
        </p:grpSpPr>
        <p:sp>
          <p:nvSpPr>
            <p:cNvPr id="4" name="object 4"/>
            <p:cNvSpPr/>
            <p:nvPr/>
          </p:nvSpPr>
          <p:spPr>
            <a:xfrm>
              <a:off x="1552574" y="1864441"/>
              <a:ext cx="0" cy="4345940"/>
            </a:xfrm>
            <a:custGeom>
              <a:avLst/>
              <a:gdLst/>
              <a:ahLst/>
              <a:cxnLst/>
              <a:rect l="l" t="t" r="r" b="b"/>
              <a:pathLst>
                <a:path w="0" h="4345940">
                  <a:moveTo>
                    <a:pt x="0" y="0"/>
                  </a:moveTo>
                  <a:lnTo>
                    <a:pt x="0" y="43458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3036" y="1850146"/>
              <a:ext cx="238127" cy="238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3036" y="2822246"/>
              <a:ext cx="238127" cy="238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09975" y="3236816"/>
              <a:ext cx="0" cy="2973705"/>
            </a:xfrm>
            <a:custGeom>
              <a:avLst/>
              <a:gdLst/>
              <a:ahLst/>
              <a:cxnLst/>
              <a:rect l="l" t="t" r="r" b="b"/>
              <a:pathLst>
                <a:path w="0" h="2973704">
                  <a:moveTo>
                    <a:pt x="0" y="0"/>
                  </a:moveTo>
                  <a:lnTo>
                    <a:pt x="0" y="29734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00436" y="3041445"/>
              <a:ext cx="238127" cy="238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25550" y="1470521"/>
            <a:ext cx="7651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40">
                <a:latin typeface="Courier New"/>
                <a:cs typeface="Courier New"/>
              </a:rPr>
              <a:t>main(</a:t>
            </a:r>
            <a:r>
              <a:rPr dirty="0" sz="1550" spc="15"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3175" y="1870809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3175" y="2842905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0375" y="2518868"/>
            <a:ext cx="200342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35">
                <a:latin typeface="Courier New"/>
                <a:cs typeface="Courier New"/>
              </a:rPr>
              <a:t>pthread_create()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1575" y="2718284"/>
            <a:ext cx="641350" cy="64389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1550" spc="40">
                <a:latin typeface="Courier New"/>
                <a:cs typeface="Courier New"/>
              </a:rPr>
              <a:t>foo(</a:t>
            </a:r>
            <a:r>
              <a:rPr dirty="0" sz="1550" spc="15"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algn="ctr" marL="36195">
              <a:lnSpc>
                <a:spcPct val="100000"/>
              </a:lnSpc>
              <a:spcBef>
                <a:spcPts val="440"/>
              </a:spcBef>
            </a:pPr>
            <a:r>
              <a:rPr dirty="0" sz="1800" spc="-20">
                <a:latin typeface="Courier New"/>
                <a:cs typeface="Courier New"/>
              </a:rPr>
              <a:t>A'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43036" y="2936609"/>
            <a:ext cx="2295525" cy="1820545"/>
            <a:chOff x="1443036" y="2936609"/>
            <a:chExt cx="2295525" cy="1820545"/>
          </a:xfrm>
        </p:grpSpPr>
        <p:sp>
          <p:nvSpPr>
            <p:cNvPr id="15" name="object 15"/>
            <p:cNvSpPr/>
            <p:nvPr/>
          </p:nvSpPr>
          <p:spPr>
            <a:xfrm>
              <a:off x="1676400" y="2941374"/>
              <a:ext cx="1695450" cy="200660"/>
            </a:xfrm>
            <a:custGeom>
              <a:avLst/>
              <a:gdLst/>
              <a:ahLst/>
              <a:cxnLst/>
              <a:rect l="l" t="t" r="r" b="b"/>
              <a:pathLst>
                <a:path w="1695450" h="200660">
                  <a:moveTo>
                    <a:pt x="0" y="0"/>
                  </a:moveTo>
                  <a:lnTo>
                    <a:pt x="1695450" y="200138"/>
                  </a:lnTo>
                </a:path>
              </a:pathLst>
            </a:custGeom>
            <a:ln w="9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33750" y="3084334"/>
              <a:ext cx="171450" cy="105410"/>
            </a:xfrm>
            <a:custGeom>
              <a:avLst/>
              <a:gdLst/>
              <a:ahLst/>
              <a:cxnLst/>
              <a:rect l="l" t="t" r="r" b="b"/>
              <a:pathLst>
                <a:path w="171450" h="105410">
                  <a:moveTo>
                    <a:pt x="9525" y="0"/>
                  </a:moveTo>
                  <a:lnTo>
                    <a:pt x="0" y="104825"/>
                  </a:lnTo>
                  <a:lnTo>
                    <a:pt x="171450" y="7623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43036" y="4518654"/>
              <a:ext cx="238127" cy="2382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00436" y="4156500"/>
              <a:ext cx="238127" cy="2382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73175" y="4539308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2075" y="4177154"/>
            <a:ext cx="2965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ourier New"/>
                <a:cs typeface="Courier New"/>
              </a:rPr>
              <a:t>B</a:t>
            </a:r>
            <a:r>
              <a:rPr dirty="0" sz="180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4125" y="3767346"/>
            <a:ext cx="1477010" cy="185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Char char="•"/>
              <a:tabLst>
                <a:tab pos="193675" algn="l"/>
              </a:tabLst>
            </a:pPr>
            <a:r>
              <a:rPr dirty="0" sz="2400">
                <a:latin typeface="Times New Roman"/>
                <a:cs typeface="Times New Roman"/>
              </a:rPr>
              <a:t>A &lt; B &lt;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93675" indent="-180975">
              <a:lnSpc>
                <a:spcPts val="2865"/>
              </a:lnSpc>
              <a:spcBef>
                <a:spcPts val="45"/>
              </a:spcBef>
              <a:buChar char="•"/>
              <a:tabLst>
                <a:tab pos="193675" algn="l"/>
              </a:tabLst>
            </a:pPr>
            <a:r>
              <a:rPr dirty="0" sz="2400" spc="-5">
                <a:latin typeface="Times New Roman"/>
                <a:cs typeface="Times New Roman"/>
              </a:rPr>
              <a:t>A'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15">
                <a:latin typeface="Times New Roman"/>
                <a:cs typeface="Times New Roman"/>
              </a:rPr>
              <a:t> B'</a:t>
            </a:r>
            <a:endParaRPr sz="2400">
              <a:latin typeface="Times New Roman"/>
              <a:cs typeface="Times New Roman"/>
            </a:endParaRPr>
          </a:p>
          <a:p>
            <a:pPr marL="193675" indent="-180975">
              <a:lnSpc>
                <a:spcPts val="2850"/>
              </a:lnSpc>
              <a:buChar char="•"/>
              <a:tabLst>
                <a:tab pos="193675" algn="l"/>
              </a:tabLst>
            </a:pPr>
            <a:r>
              <a:rPr dirty="0" sz="2400">
                <a:latin typeface="Times New Roman"/>
                <a:cs typeface="Times New Roman"/>
              </a:rPr>
              <a:t>A &lt;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A'</a:t>
            </a:r>
            <a:endParaRPr sz="2400">
              <a:latin typeface="Times New Roman"/>
              <a:cs typeface="Times New Roman"/>
            </a:endParaRPr>
          </a:p>
          <a:p>
            <a:pPr marL="193675" indent="-180975">
              <a:lnSpc>
                <a:spcPts val="2865"/>
              </a:lnSpc>
              <a:buClr>
                <a:srgbClr val="000000"/>
              </a:buClr>
              <a:buChar char="•"/>
              <a:tabLst>
                <a:tab pos="19367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==</a:t>
            </a:r>
            <a:r>
              <a:rPr dirty="0" sz="2400" spc="-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A'</a:t>
            </a:r>
            <a:endParaRPr sz="240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Char char="•"/>
              <a:tabLst>
                <a:tab pos="19367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==</a:t>
            </a:r>
            <a:r>
              <a:rPr dirty="0" sz="2400" spc="-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B'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9225" y="1635711"/>
            <a:ext cx="2876550" cy="1315720"/>
          </a:xfrm>
          <a:prstGeom prst="rect">
            <a:avLst/>
          </a:prstGeom>
          <a:ln w="9529">
            <a:solidFill>
              <a:srgbClr val="FF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25"/>
              </a:spcBef>
            </a:pPr>
            <a:r>
              <a:rPr dirty="0" sz="2000" spc="-5" i="1">
                <a:solidFill>
                  <a:srgbClr val="FF0000"/>
                </a:solidFill>
                <a:latin typeface="Times New Roman"/>
                <a:cs typeface="Times New Roman"/>
              </a:rPr>
              <a:t>Y-axis </a:t>
            </a:r>
            <a:r>
              <a:rPr dirty="0" sz="2000" spc="-15" i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3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Times New Roman"/>
                <a:cs typeface="Times New Roman"/>
              </a:rPr>
              <a:t>“time.”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5250" marR="146685">
              <a:lnSpc>
                <a:spcPct val="100000"/>
              </a:lnSpc>
            </a:pPr>
            <a:r>
              <a:rPr dirty="0" sz="2000" spc="-15" i="1">
                <a:solidFill>
                  <a:srgbClr val="FF0000"/>
                </a:solidFill>
                <a:latin typeface="Times New Roman"/>
                <a:cs typeface="Times New Roman"/>
              </a:rPr>
              <a:t>Could </a:t>
            </a:r>
            <a:r>
              <a:rPr dirty="0" sz="2000" spc="-10" i="1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2000" spc="-15" i="1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dirty="0" sz="2000" spc="-10" i="1">
                <a:solidFill>
                  <a:srgbClr val="FF0000"/>
                </a:solidFill>
                <a:latin typeface="Times New Roman"/>
                <a:cs typeface="Times New Roman"/>
              </a:rPr>
              <a:t>CPU, </a:t>
            </a:r>
            <a:r>
              <a:rPr dirty="0" sz="2000" spc="-15" i="1">
                <a:solidFill>
                  <a:srgbClr val="FF0000"/>
                </a:solidFill>
                <a:latin typeface="Times New Roman"/>
                <a:cs typeface="Times New Roman"/>
              </a:rPr>
              <a:t>could  </a:t>
            </a:r>
            <a:r>
              <a:rPr dirty="0" sz="2000" spc="-10" i="1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2000" spc="-25" i="1">
                <a:solidFill>
                  <a:srgbClr val="FF0000"/>
                </a:solidFill>
                <a:latin typeface="Times New Roman"/>
                <a:cs typeface="Times New Roman"/>
              </a:rPr>
              <a:t>multiple </a:t>
            </a:r>
            <a:r>
              <a:rPr dirty="0" sz="2000" spc="-10" i="1">
                <a:solidFill>
                  <a:srgbClr val="FF0000"/>
                </a:solidFill>
                <a:latin typeface="Times New Roman"/>
                <a:cs typeface="Times New Roman"/>
              </a:rPr>
              <a:t>CPUs</a:t>
            </a:r>
            <a:r>
              <a:rPr dirty="0" sz="2000" spc="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FF0000"/>
                </a:solidFill>
                <a:latin typeface="Times New Roman"/>
                <a:cs typeface="Times New Roman"/>
              </a:rPr>
              <a:t>(cores).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039" y="128104"/>
            <a:ext cx="8622030" cy="1143000"/>
          </a:xfrm>
          <a:custGeom>
            <a:avLst/>
            <a:gdLst/>
            <a:ahLst/>
            <a:cxnLst/>
            <a:rect l="l" t="t" r="r" b="b"/>
            <a:pathLst>
              <a:path w="8622030" h="1143000">
                <a:moveTo>
                  <a:pt x="0" y="0"/>
                </a:moveTo>
                <a:lnTo>
                  <a:pt x="8621924" y="0"/>
                </a:lnTo>
                <a:lnTo>
                  <a:pt x="8621924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71900" y="419100"/>
            <a:ext cx="16071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419100"/>
            <a:ext cx="63506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Critical Sections </a:t>
            </a:r>
            <a:r>
              <a:rPr dirty="0"/>
              <a:t>/ </a:t>
            </a:r>
            <a:r>
              <a:rPr dirty="0" spc="-5"/>
              <a:t>Mutual </a:t>
            </a:r>
            <a:r>
              <a:rPr dirty="0"/>
              <a:t>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8094345" cy="35052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Sequences of </a:t>
            </a:r>
            <a:r>
              <a:rPr dirty="0" sz="2400" spc="-5">
                <a:latin typeface="Arial"/>
                <a:cs typeface="Arial"/>
              </a:rPr>
              <a:t>instructions that </a:t>
            </a:r>
            <a:r>
              <a:rPr dirty="0" sz="2400">
                <a:latin typeface="Arial"/>
                <a:cs typeface="Arial"/>
              </a:rPr>
              <a:t>may get incorrect </a:t>
            </a:r>
            <a:r>
              <a:rPr dirty="0" sz="2400" spc="-5">
                <a:latin typeface="Arial"/>
                <a:cs typeface="Arial"/>
              </a:rPr>
              <a:t>results </a:t>
            </a:r>
            <a:r>
              <a:rPr dirty="0" sz="2400">
                <a:latin typeface="Arial"/>
                <a:cs typeface="Arial"/>
              </a:rPr>
              <a:t>if  </a:t>
            </a:r>
            <a:r>
              <a:rPr dirty="0" sz="2400" spc="-5">
                <a:latin typeface="Arial"/>
                <a:cs typeface="Arial"/>
              </a:rPr>
              <a:t>executed simultaneously </a:t>
            </a:r>
            <a:r>
              <a:rPr dirty="0" sz="2400">
                <a:latin typeface="Arial"/>
                <a:cs typeface="Arial"/>
              </a:rPr>
              <a:t>are called </a:t>
            </a:r>
            <a:r>
              <a:rPr dirty="0" sz="2400" spc="-5">
                <a:solidFill>
                  <a:srgbClr val="FF3300"/>
                </a:solidFill>
                <a:latin typeface="Arial"/>
                <a:cs typeface="Arial"/>
              </a:rPr>
              <a:t>critical</a:t>
            </a:r>
            <a:r>
              <a:rPr dirty="0" sz="2400" spc="2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Arial"/>
                <a:cs typeface="Arial"/>
              </a:rPr>
              <a:t>sections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Race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condition </a:t>
            </a:r>
            <a:r>
              <a:rPr dirty="0" sz="2400" spc="-5">
                <a:latin typeface="Arial"/>
                <a:cs typeface="Arial"/>
              </a:rPr>
              <a:t>results </a:t>
            </a:r>
            <a:r>
              <a:rPr dirty="0" sz="2400">
                <a:latin typeface="Arial"/>
                <a:cs typeface="Arial"/>
              </a:rPr>
              <a:t>depend on</a:t>
            </a:r>
            <a:r>
              <a:rPr dirty="0" sz="2400" spc="-5">
                <a:latin typeface="Arial"/>
                <a:cs typeface="Arial"/>
              </a:rPr>
              <a:t> timing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3300"/>
                </a:solidFill>
                <a:latin typeface="Arial"/>
                <a:cs typeface="Arial"/>
              </a:rPr>
              <a:t>Mutual </a:t>
            </a:r>
            <a:r>
              <a:rPr dirty="0" sz="2400">
                <a:solidFill>
                  <a:srgbClr val="FF3300"/>
                </a:solidFill>
                <a:latin typeface="Arial"/>
                <a:cs typeface="Arial"/>
              </a:rPr>
              <a:t>exclusion </a:t>
            </a:r>
            <a:r>
              <a:rPr dirty="0" sz="2400">
                <a:latin typeface="Arial"/>
                <a:cs typeface="Arial"/>
              </a:rPr>
              <a:t>means “not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simultaneous”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1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A &lt; B or B &lt;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2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20">
                <a:latin typeface="Arial"/>
                <a:cs typeface="Arial"/>
              </a:rPr>
              <a:t>We </a:t>
            </a:r>
            <a:r>
              <a:rPr dirty="0" sz="2000">
                <a:latin typeface="Arial"/>
                <a:cs typeface="Arial"/>
              </a:rPr>
              <a:t>don’t care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which</a:t>
            </a:r>
            <a:endParaRPr sz="2000">
              <a:latin typeface="Arial"/>
              <a:cs typeface="Arial"/>
            </a:endParaRPr>
          </a:p>
          <a:p>
            <a:pPr marL="355600" marR="563880" indent="-342900">
              <a:lnSpc>
                <a:spcPts val="25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Forcing mutual </a:t>
            </a:r>
            <a:r>
              <a:rPr dirty="0" sz="2400">
                <a:latin typeface="Arial"/>
                <a:cs typeface="Arial"/>
              </a:rPr>
              <a:t>exclusion </a:t>
            </a:r>
            <a:r>
              <a:rPr dirty="0" sz="2400" spc="-5">
                <a:latin typeface="Arial"/>
                <a:cs typeface="Arial"/>
              </a:rPr>
              <a:t>between two critical section  executions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1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sufficient to </a:t>
            </a:r>
            <a:r>
              <a:rPr dirty="0" sz="2000">
                <a:latin typeface="Arial"/>
                <a:cs typeface="Arial"/>
              </a:rPr>
              <a:t>ensure correct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  <a:p>
            <a:pPr lvl="1" marL="751840" indent="-282575">
              <a:lnSpc>
                <a:spcPct val="100000"/>
              </a:lnSpc>
              <a:spcBef>
                <a:spcPts val="100"/>
              </a:spcBef>
              <a:buChar char="–"/>
              <a:tabLst>
                <a:tab pos="751840" algn="l"/>
                <a:tab pos="752475" algn="l"/>
              </a:tabLst>
            </a:pPr>
            <a:r>
              <a:rPr dirty="0" sz="2000" spc="-5">
                <a:latin typeface="Arial"/>
                <a:cs typeface="Arial"/>
              </a:rPr>
              <a:t>guarantees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ordering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4323" y="667352"/>
            <a:ext cx="2124075" cy="4641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3000" spc="-210">
                <a:solidFill>
                  <a:srgbClr val="006B6B"/>
                </a:solidFill>
                <a:latin typeface="Tahoma"/>
                <a:cs typeface="Tahoma"/>
              </a:rPr>
              <a:t>Critical</a:t>
            </a:r>
            <a:r>
              <a:rPr dirty="0" sz="3000" spc="-245">
                <a:solidFill>
                  <a:srgbClr val="006B6B"/>
                </a:solidFill>
                <a:latin typeface="Tahoma"/>
                <a:cs typeface="Tahoma"/>
              </a:rPr>
              <a:t> sections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6627" y="2071610"/>
            <a:ext cx="182880" cy="3005455"/>
            <a:chOff x="2206627" y="2071610"/>
            <a:chExt cx="182880" cy="3005455"/>
          </a:xfrm>
        </p:grpSpPr>
        <p:sp>
          <p:nvSpPr>
            <p:cNvPr id="4" name="object 4"/>
            <p:cNvSpPr/>
            <p:nvPr/>
          </p:nvSpPr>
          <p:spPr>
            <a:xfrm>
              <a:off x="2283356" y="2071610"/>
              <a:ext cx="0" cy="3005455"/>
            </a:xfrm>
            <a:custGeom>
              <a:avLst/>
              <a:gdLst/>
              <a:ahLst/>
              <a:cxnLst/>
              <a:rect l="l" t="t" r="r" b="b"/>
              <a:pathLst>
                <a:path w="0" h="3005454">
                  <a:moveTo>
                    <a:pt x="0" y="0"/>
                  </a:moveTo>
                  <a:lnTo>
                    <a:pt x="0" y="3004876"/>
                  </a:lnTo>
                </a:path>
              </a:pathLst>
            </a:custGeom>
            <a:ln w="72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06627" y="2523655"/>
              <a:ext cx="182528" cy="222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06627" y="2791948"/>
              <a:ext cx="182528" cy="222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06627" y="3060240"/>
              <a:ext cx="182528" cy="222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809840" y="2071610"/>
            <a:ext cx="182880" cy="3005455"/>
            <a:chOff x="2809840" y="2071610"/>
            <a:chExt cx="182880" cy="3005455"/>
          </a:xfrm>
        </p:grpSpPr>
        <p:sp>
          <p:nvSpPr>
            <p:cNvPr id="9" name="object 9"/>
            <p:cNvSpPr/>
            <p:nvPr/>
          </p:nvSpPr>
          <p:spPr>
            <a:xfrm>
              <a:off x="2893837" y="2071610"/>
              <a:ext cx="0" cy="3005455"/>
            </a:xfrm>
            <a:custGeom>
              <a:avLst/>
              <a:gdLst/>
              <a:ahLst/>
              <a:cxnLst/>
              <a:rect l="l" t="t" r="r" b="b"/>
              <a:pathLst>
                <a:path w="0" h="3005454">
                  <a:moveTo>
                    <a:pt x="0" y="0"/>
                  </a:moveTo>
                  <a:lnTo>
                    <a:pt x="0" y="3004876"/>
                  </a:lnTo>
                </a:path>
              </a:pathLst>
            </a:custGeom>
            <a:ln w="72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09840" y="2863492"/>
              <a:ext cx="182528" cy="222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09840" y="3131785"/>
              <a:ext cx="182528" cy="222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09840" y="3400077"/>
              <a:ext cx="182528" cy="2227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074407" y="2071610"/>
            <a:ext cx="182880" cy="3005455"/>
            <a:chOff x="4074407" y="2071610"/>
            <a:chExt cx="182880" cy="3005455"/>
          </a:xfrm>
        </p:grpSpPr>
        <p:sp>
          <p:nvSpPr>
            <p:cNvPr id="14" name="object 14"/>
            <p:cNvSpPr/>
            <p:nvPr/>
          </p:nvSpPr>
          <p:spPr>
            <a:xfrm>
              <a:off x="4151136" y="2071610"/>
              <a:ext cx="0" cy="3005455"/>
            </a:xfrm>
            <a:custGeom>
              <a:avLst/>
              <a:gdLst/>
              <a:ahLst/>
              <a:cxnLst/>
              <a:rect l="l" t="t" r="r" b="b"/>
              <a:pathLst>
                <a:path w="0" h="3005454">
                  <a:moveTo>
                    <a:pt x="0" y="0"/>
                  </a:moveTo>
                  <a:lnTo>
                    <a:pt x="0" y="3004876"/>
                  </a:lnTo>
                </a:path>
              </a:pathLst>
            </a:custGeom>
            <a:ln w="72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74407" y="2523655"/>
              <a:ext cx="182528" cy="2227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74407" y="2791948"/>
              <a:ext cx="182528" cy="2227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74407" y="3060240"/>
              <a:ext cx="182528" cy="2227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677620" y="2071610"/>
            <a:ext cx="182880" cy="3005455"/>
            <a:chOff x="4677620" y="2071610"/>
            <a:chExt cx="182880" cy="3005455"/>
          </a:xfrm>
        </p:grpSpPr>
        <p:sp>
          <p:nvSpPr>
            <p:cNvPr id="19" name="object 19"/>
            <p:cNvSpPr/>
            <p:nvPr/>
          </p:nvSpPr>
          <p:spPr>
            <a:xfrm>
              <a:off x="4761617" y="2071610"/>
              <a:ext cx="0" cy="3005455"/>
            </a:xfrm>
            <a:custGeom>
              <a:avLst/>
              <a:gdLst/>
              <a:ahLst/>
              <a:cxnLst/>
              <a:rect l="l" t="t" r="r" b="b"/>
              <a:pathLst>
                <a:path w="0" h="3005454">
                  <a:moveTo>
                    <a:pt x="0" y="0"/>
                  </a:moveTo>
                  <a:lnTo>
                    <a:pt x="0" y="3004876"/>
                  </a:lnTo>
                </a:path>
              </a:pathLst>
            </a:custGeom>
            <a:ln w="72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77620" y="3301703"/>
              <a:ext cx="182528" cy="2227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77620" y="3569996"/>
              <a:ext cx="182528" cy="2227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77620" y="3838289"/>
              <a:ext cx="182528" cy="2227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695088" y="2071610"/>
            <a:ext cx="182880" cy="3005455"/>
            <a:chOff x="5695088" y="2071610"/>
            <a:chExt cx="182880" cy="3005455"/>
          </a:xfrm>
        </p:grpSpPr>
        <p:sp>
          <p:nvSpPr>
            <p:cNvPr id="24" name="object 24"/>
            <p:cNvSpPr/>
            <p:nvPr/>
          </p:nvSpPr>
          <p:spPr>
            <a:xfrm>
              <a:off x="5771817" y="2071610"/>
              <a:ext cx="0" cy="3005455"/>
            </a:xfrm>
            <a:custGeom>
              <a:avLst/>
              <a:gdLst/>
              <a:ahLst/>
              <a:cxnLst/>
              <a:rect l="l" t="t" r="r" b="b"/>
              <a:pathLst>
                <a:path w="0" h="3005454">
                  <a:moveTo>
                    <a:pt x="0" y="0"/>
                  </a:moveTo>
                  <a:lnTo>
                    <a:pt x="0" y="3004876"/>
                  </a:lnTo>
                </a:path>
              </a:pathLst>
            </a:custGeom>
            <a:ln w="72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95088" y="3265931"/>
              <a:ext cx="182528" cy="2227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695088" y="3534224"/>
              <a:ext cx="182528" cy="2227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95088" y="3802516"/>
              <a:ext cx="182528" cy="2227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298301" y="2071610"/>
            <a:ext cx="182880" cy="3005455"/>
            <a:chOff x="6298301" y="2071610"/>
            <a:chExt cx="182880" cy="3005455"/>
          </a:xfrm>
        </p:grpSpPr>
        <p:sp>
          <p:nvSpPr>
            <p:cNvPr id="29" name="object 29"/>
            <p:cNvSpPr/>
            <p:nvPr/>
          </p:nvSpPr>
          <p:spPr>
            <a:xfrm>
              <a:off x="6382297" y="2071610"/>
              <a:ext cx="0" cy="3005455"/>
            </a:xfrm>
            <a:custGeom>
              <a:avLst/>
              <a:gdLst/>
              <a:ahLst/>
              <a:cxnLst/>
              <a:rect l="l" t="t" r="r" b="b"/>
              <a:pathLst>
                <a:path w="0" h="3005454">
                  <a:moveTo>
                    <a:pt x="0" y="0"/>
                  </a:moveTo>
                  <a:lnTo>
                    <a:pt x="0" y="3004876"/>
                  </a:lnTo>
                </a:path>
              </a:pathLst>
            </a:custGeom>
            <a:ln w="72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98301" y="2282192"/>
              <a:ext cx="182528" cy="2227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98301" y="2559427"/>
              <a:ext cx="182528" cy="2227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98301" y="2827720"/>
              <a:ext cx="182528" cy="2227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4248551" y="3167278"/>
            <a:ext cx="433705" cy="246379"/>
            <a:chOff x="4248551" y="3167278"/>
            <a:chExt cx="433705" cy="246379"/>
          </a:xfrm>
        </p:grpSpPr>
        <p:sp>
          <p:nvSpPr>
            <p:cNvPr id="34" name="object 34"/>
            <p:cNvSpPr/>
            <p:nvPr/>
          </p:nvSpPr>
          <p:spPr>
            <a:xfrm>
              <a:off x="4252883" y="3171610"/>
              <a:ext cx="341630" cy="187960"/>
            </a:xfrm>
            <a:custGeom>
              <a:avLst/>
              <a:gdLst/>
              <a:ahLst/>
              <a:cxnLst/>
              <a:rect l="l" t="t" r="r" b="b"/>
              <a:pathLst>
                <a:path w="341629" h="187960">
                  <a:moveTo>
                    <a:pt x="0" y="0"/>
                  </a:moveTo>
                  <a:lnTo>
                    <a:pt x="341578" y="187804"/>
                  </a:lnTo>
                </a:path>
              </a:pathLst>
            </a:custGeom>
            <a:ln w="8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50854" y="3305759"/>
              <a:ext cx="131445" cy="107314"/>
            </a:xfrm>
            <a:custGeom>
              <a:avLst/>
              <a:gdLst/>
              <a:ahLst/>
              <a:cxnLst/>
              <a:rect l="l" t="t" r="r" b="b"/>
              <a:pathLst>
                <a:path w="131445" h="107314">
                  <a:moveTo>
                    <a:pt x="36347" y="0"/>
                  </a:moveTo>
                  <a:lnTo>
                    <a:pt x="0" y="89433"/>
                  </a:lnTo>
                  <a:lnTo>
                    <a:pt x="130822" y="107314"/>
                  </a:lnTo>
                  <a:lnTo>
                    <a:pt x="363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873572" y="2934953"/>
            <a:ext cx="433070" cy="442595"/>
            <a:chOff x="5873572" y="2934953"/>
            <a:chExt cx="433070" cy="442595"/>
          </a:xfrm>
        </p:grpSpPr>
        <p:sp>
          <p:nvSpPr>
            <p:cNvPr id="37" name="object 37"/>
            <p:cNvSpPr/>
            <p:nvPr/>
          </p:nvSpPr>
          <p:spPr>
            <a:xfrm>
              <a:off x="5946240" y="2939090"/>
              <a:ext cx="356235" cy="358140"/>
            </a:xfrm>
            <a:custGeom>
              <a:avLst/>
              <a:gdLst/>
              <a:ahLst/>
              <a:cxnLst/>
              <a:rect l="l" t="t" r="r" b="b"/>
              <a:pathLst>
                <a:path w="356235" h="358139">
                  <a:moveTo>
                    <a:pt x="356113" y="0"/>
                  </a:moveTo>
                  <a:lnTo>
                    <a:pt x="0" y="357723"/>
                  </a:lnTo>
                </a:path>
              </a:pathLst>
            </a:custGeom>
            <a:ln w="8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73572" y="3243160"/>
              <a:ext cx="123825" cy="134620"/>
            </a:xfrm>
            <a:custGeom>
              <a:avLst/>
              <a:gdLst/>
              <a:ahLst/>
              <a:cxnLst/>
              <a:rect l="l" t="t" r="r" b="b"/>
              <a:pathLst>
                <a:path w="123825" h="134620">
                  <a:moveTo>
                    <a:pt x="65405" y="0"/>
                  </a:moveTo>
                  <a:lnTo>
                    <a:pt x="0" y="134137"/>
                  </a:lnTo>
                  <a:lnTo>
                    <a:pt x="123545" y="71539"/>
                  </a:lnTo>
                  <a:lnTo>
                    <a:pt x="6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2159807" y="5228520"/>
            <a:ext cx="836294" cy="429895"/>
          </a:xfrm>
          <a:custGeom>
            <a:avLst/>
            <a:gdLst/>
            <a:ahLst/>
            <a:cxnLst/>
            <a:rect l="l" t="t" r="r" b="b"/>
            <a:pathLst>
              <a:path w="836294" h="429895">
                <a:moveTo>
                  <a:pt x="835776" y="0"/>
                </a:moveTo>
                <a:lnTo>
                  <a:pt x="835776" y="17886"/>
                </a:lnTo>
                <a:lnTo>
                  <a:pt x="835776" y="35772"/>
                </a:lnTo>
                <a:lnTo>
                  <a:pt x="835776" y="53658"/>
                </a:lnTo>
                <a:lnTo>
                  <a:pt x="828509" y="80487"/>
                </a:lnTo>
                <a:lnTo>
                  <a:pt x="828509" y="98373"/>
                </a:lnTo>
                <a:lnTo>
                  <a:pt x="821241" y="116260"/>
                </a:lnTo>
                <a:lnTo>
                  <a:pt x="821241" y="125203"/>
                </a:lnTo>
                <a:lnTo>
                  <a:pt x="813974" y="143089"/>
                </a:lnTo>
                <a:lnTo>
                  <a:pt x="806706" y="160975"/>
                </a:lnTo>
                <a:lnTo>
                  <a:pt x="806706" y="169918"/>
                </a:lnTo>
                <a:lnTo>
                  <a:pt x="799438" y="187804"/>
                </a:lnTo>
                <a:lnTo>
                  <a:pt x="792171" y="196747"/>
                </a:lnTo>
                <a:lnTo>
                  <a:pt x="784903" y="205690"/>
                </a:lnTo>
                <a:lnTo>
                  <a:pt x="777635" y="205690"/>
                </a:lnTo>
                <a:lnTo>
                  <a:pt x="770368" y="214634"/>
                </a:lnTo>
                <a:lnTo>
                  <a:pt x="763100" y="214634"/>
                </a:lnTo>
                <a:lnTo>
                  <a:pt x="486930" y="214634"/>
                </a:lnTo>
                <a:lnTo>
                  <a:pt x="479663" y="214634"/>
                </a:lnTo>
                <a:lnTo>
                  <a:pt x="472395" y="214634"/>
                </a:lnTo>
                <a:lnTo>
                  <a:pt x="472395" y="223577"/>
                </a:lnTo>
                <a:lnTo>
                  <a:pt x="465128" y="223577"/>
                </a:lnTo>
                <a:lnTo>
                  <a:pt x="465128" y="232520"/>
                </a:lnTo>
                <a:lnTo>
                  <a:pt x="457860" y="241463"/>
                </a:lnTo>
                <a:lnTo>
                  <a:pt x="450592" y="250406"/>
                </a:lnTo>
                <a:lnTo>
                  <a:pt x="443325" y="268292"/>
                </a:lnTo>
                <a:lnTo>
                  <a:pt x="436057" y="277235"/>
                </a:lnTo>
                <a:lnTo>
                  <a:pt x="436057" y="295121"/>
                </a:lnTo>
                <a:lnTo>
                  <a:pt x="428789" y="313008"/>
                </a:lnTo>
                <a:lnTo>
                  <a:pt x="428789" y="330894"/>
                </a:lnTo>
                <a:lnTo>
                  <a:pt x="421522" y="348780"/>
                </a:lnTo>
                <a:lnTo>
                  <a:pt x="421522" y="366666"/>
                </a:lnTo>
                <a:lnTo>
                  <a:pt x="421522" y="384552"/>
                </a:lnTo>
                <a:lnTo>
                  <a:pt x="414254" y="402438"/>
                </a:lnTo>
                <a:lnTo>
                  <a:pt x="414254" y="429268"/>
                </a:lnTo>
                <a:lnTo>
                  <a:pt x="414254" y="402438"/>
                </a:lnTo>
                <a:lnTo>
                  <a:pt x="414254" y="384552"/>
                </a:lnTo>
                <a:lnTo>
                  <a:pt x="414254" y="366666"/>
                </a:lnTo>
                <a:lnTo>
                  <a:pt x="414254" y="348780"/>
                </a:lnTo>
                <a:lnTo>
                  <a:pt x="406987" y="330894"/>
                </a:lnTo>
                <a:lnTo>
                  <a:pt x="406987" y="313008"/>
                </a:lnTo>
                <a:lnTo>
                  <a:pt x="399719" y="295121"/>
                </a:lnTo>
                <a:lnTo>
                  <a:pt x="392451" y="277235"/>
                </a:lnTo>
                <a:lnTo>
                  <a:pt x="392451" y="268292"/>
                </a:lnTo>
                <a:lnTo>
                  <a:pt x="385184" y="250406"/>
                </a:lnTo>
                <a:lnTo>
                  <a:pt x="377916" y="241463"/>
                </a:lnTo>
                <a:lnTo>
                  <a:pt x="370648" y="232520"/>
                </a:lnTo>
                <a:lnTo>
                  <a:pt x="370648" y="223577"/>
                </a:lnTo>
                <a:lnTo>
                  <a:pt x="363381" y="223577"/>
                </a:lnTo>
                <a:lnTo>
                  <a:pt x="363381" y="214634"/>
                </a:lnTo>
                <a:lnTo>
                  <a:pt x="356113" y="214634"/>
                </a:lnTo>
                <a:lnTo>
                  <a:pt x="348846" y="214634"/>
                </a:lnTo>
                <a:lnTo>
                  <a:pt x="65408" y="214634"/>
                </a:lnTo>
                <a:lnTo>
                  <a:pt x="58141" y="205690"/>
                </a:lnTo>
                <a:lnTo>
                  <a:pt x="36338" y="187804"/>
                </a:lnTo>
                <a:lnTo>
                  <a:pt x="29070" y="169918"/>
                </a:lnTo>
                <a:lnTo>
                  <a:pt x="29070" y="160975"/>
                </a:lnTo>
                <a:lnTo>
                  <a:pt x="21802" y="143089"/>
                </a:lnTo>
                <a:lnTo>
                  <a:pt x="14535" y="125203"/>
                </a:lnTo>
                <a:lnTo>
                  <a:pt x="14535" y="116260"/>
                </a:lnTo>
                <a:lnTo>
                  <a:pt x="7267" y="98373"/>
                </a:lnTo>
                <a:lnTo>
                  <a:pt x="7267" y="80487"/>
                </a:lnTo>
                <a:lnTo>
                  <a:pt x="0" y="53658"/>
                </a:lnTo>
                <a:lnTo>
                  <a:pt x="0" y="35772"/>
                </a:lnTo>
                <a:lnTo>
                  <a:pt x="0" y="17886"/>
                </a:lnTo>
                <a:lnTo>
                  <a:pt x="0" y="0"/>
                </a:lnTo>
              </a:path>
            </a:pathLst>
          </a:custGeom>
          <a:ln w="8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754657" y="5698747"/>
            <a:ext cx="170370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175">
                <a:latin typeface="Times New Roman"/>
                <a:cs typeface="Times New Roman"/>
              </a:rPr>
              <a:t>Possibly</a:t>
            </a:r>
            <a:r>
              <a:rPr dirty="0" sz="2250" spc="-160">
                <a:latin typeface="Times New Roman"/>
                <a:cs typeface="Times New Roman"/>
              </a:rPr>
              <a:t> </a:t>
            </a:r>
            <a:r>
              <a:rPr dirty="0" sz="2250" spc="-170">
                <a:latin typeface="Times New Roman"/>
                <a:cs typeface="Times New Roman"/>
              </a:rPr>
              <a:t>incorrect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78460" y="5228520"/>
            <a:ext cx="843280" cy="429895"/>
          </a:xfrm>
          <a:custGeom>
            <a:avLst/>
            <a:gdLst/>
            <a:ahLst/>
            <a:cxnLst/>
            <a:rect l="l" t="t" r="r" b="b"/>
            <a:pathLst>
              <a:path w="843279" h="429895">
                <a:moveTo>
                  <a:pt x="843044" y="0"/>
                </a:moveTo>
                <a:lnTo>
                  <a:pt x="843044" y="17886"/>
                </a:lnTo>
                <a:lnTo>
                  <a:pt x="835776" y="35772"/>
                </a:lnTo>
                <a:lnTo>
                  <a:pt x="835776" y="53658"/>
                </a:lnTo>
                <a:lnTo>
                  <a:pt x="835776" y="80487"/>
                </a:lnTo>
                <a:lnTo>
                  <a:pt x="828509" y="98373"/>
                </a:lnTo>
                <a:lnTo>
                  <a:pt x="828509" y="116260"/>
                </a:lnTo>
                <a:lnTo>
                  <a:pt x="821241" y="125203"/>
                </a:lnTo>
                <a:lnTo>
                  <a:pt x="821241" y="143089"/>
                </a:lnTo>
                <a:lnTo>
                  <a:pt x="813974" y="160975"/>
                </a:lnTo>
                <a:lnTo>
                  <a:pt x="806706" y="169918"/>
                </a:lnTo>
                <a:lnTo>
                  <a:pt x="799438" y="187804"/>
                </a:lnTo>
                <a:lnTo>
                  <a:pt x="799438" y="196747"/>
                </a:lnTo>
                <a:lnTo>
                  <a:pt x="792171" y="205690"/>
                </a:lnTo>
                <a:lnTo>
                  <a:pt x="784903" y="205690"/>
                </a:lnTo>
                <a:lnTo>
                  <a:pt x="777635" y="205690"/>
                </a:lnTo>
                <a:lnTo>
                  <a:pt x="777635" y="214634"/>
                </a:lnTo>
                <a:lnTo>
                  <a:pt x="770368" y="214634"/>
                </a:lnTo>
                <a:lnTo>
                  <a:pt x="494198" y="214634"/>
                </a:lnTo>
                <a:lnTo>
                  <a:pt x="486930" y="214634"/>
                </a:lnTo>
                <a:lnTo>
                  <a:pt x="479663" y="214634"/>
                </a:lnTo>
                <a:lnTo>
                  <a:pt x="472395" y="223577"/>
                </a:lnTo>
                <a:lnTo>
                  <a:pt x="465128" y="232520"/>
                </a:lnTo>
                <a:lnTo>
                  <a:pt x="457860" y="241463"/>
                </a:lnTo>
                <a:lnTo>
                  <a:pt x="450592" y="250406"/>
                </a:lnTo>
                <a:lnTo>
                  <a:pt x="450592" y="268292"/>
                </a:lnTo>
                <a:lnTo>
                  <a:pt x="443325" y="277235"/>
                </a:lnTo>
                <a:lnTo>
                  <a:pt x="436057" y="295121"/>
                </a:lnTo>
                <a:lnTo>
                  <a:pt x="436057" y="313008"/>
                </a:lnTo>
                <a:lnTo>
                  <a:pt x="428789" y="330894"/>
                </a:lnTo>
                <a:lnTo>
                  <a:pt x="428789" y="348780"/>
                </a:lnTo>
                <a:lnTo>
                  <a:pt x="421522" y="366666"/>
                </a:lnTo>
                <a:lnTo>
                  <a:pt x="421522" y="384552"/>
                </a:lnTo>
                <a:lnTo>
                  <a:pt x="421522" y="411381"/>
                </a:lnTo>
                <a:lnTo>
                  <a:pt x="421522" y="429268"/>
                </a:lnTo>
                <a:lnTo>
                  <a:pt x="421522" y="411381"/>
                </a:lnTo>
                <a:lnTo>
                  <a:pt x="421522" y="384552"/>
                </a:lnTo>
                <a:lnTo>
                  <a:pt x="421522" y="366666"/>
                </a:lnTo>
                <a:lnTo>
                  <a:pt x="414254" y="348780"/>
                </a:lnTo>
                <a:lnTo>
                  <a:pt x="414254" y="330894"/>
                </a:lnTo>
                <a:lnTo>
                  <a:pt x="406987" y="313008"/>
                </a:lnTo>
                <a:lnTo>
                  <a:pt x="406987" y="295121"/>
                </a:lnTo>
                <a:lnTo>
                  <a:pt x="399719" y="277235"/>
                </a:lnTo>
                <a:lnTo>
                  <a:pt x="392451" y="268292"/>
                </a:lnTo>
                <a:lnTo>
                  <a:pt x="392451" y="250406"/>
                </a:lnTo>
                <a:lnTo>
                  <a:pt x="363381" y="214634"/>
                </a:lnTo>
                <a:lnTo>
                  <a:pt x="356113" y="214634"/>
                </a:lnTo>
                <a:lnTo>
                  <a:pt x="348846" y="214634"/>
                </a:lnTo>
                <a:lnTo>
                  <a:pt x="72676" y="214634"/>
                </a:lnTo>
                <a:lnTo>
                  <a:pt x="65408" y="214634"/>
                </a:lnTo>
                <a:lnTo>
                  <a:pt x="65408" y="205690"/>
                </a:lnTo>
                <a:lnTo>
                  <a:pt x="58141" y="205690"/>
                </a:lnTo>
                <a:lnTo>
                  <a:pt x="50873" y="205690"/>
                </a:lnTo>
                <a:lnTo>
                  <a:pt x="50873" y="196747"/>
                </a:lnTo>
                <a:lnTo>
                  <a:pt x="43605" y="187804"/>
                </a:lnTo>
                <a:lnTo>
                  <a:pt x="36338" y="169918"/>
                </a:lnTo>
                <a:lnTo>
                  <a:pt x="29070" y="160975"/>
                </a:lnTo>
                <a:lnTo>
                  <a:pt x="21802" y="143089"/>
                </a:lnTo>
                <a:lnTo>
                  <a:pt x="21802" y="125203"/>
                </a:lnTo>
                <a:lnTo>
                  <a:pt x="14535" y="116260"/>
                </a:lnTo>
                <a:lnTo>
                  <a:pt x="14535" y="98373"/>
                </a:lnTo>
                <a:lnTo>
                  <a:pt x="7267" y="80487"/>
                </a:lnTo>
                <a:lnTo>
                  <a:pt x="7267" y="53658"/>
                </a:lnTo>
                <a:lnTo>
                  <a:pt x="7267" y="35772"/>
                </a:lnTo>
                <a:lnTo>
                  <a:pt x="0" y="17886"/>
                </a:lnTo>
                <a:lnTo>
                  <a:pt x="0" y="0"/>
                </a:lnTo>
              </a:path>
            </a:pathLst>
          </a:custGeom>
          <a:ln w="8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116641" y="5698747"/>
            <a:ext cx="72263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300">
                <a:latin typeface="Times New Roman"/>
                <a:cs typeface="Times New Roman"/>
              </a:rPr>
              <a:t>C</a:t>
            </a:r>
            <a:r>
              <a:rPr dirty="0" sz="2250" spc="-210">
                <a:latin typeface="Times New Roman"/>
                <a:cs typeface="Times New Roman"/>
              </a:rPr>
              <a:t>o</a:t>
            </a:r>
            <a:r>
              <a:rPr dirty="0" sz="2250" spc="-125">
                <a:latin typeface="Times New Roman"/>
                <a:cs typeface="Times New Roman"/>
              </a:rPr>
              <a:t>rr</a:t>
            </a:r>
            <a:r>
              <a:rPr dirty="0" sz="2250" spc="-204">
                <a:latin typeface="Times New Roman"/>
                <a:cs typeface="Times New Roman"/>
              </a:rPr>
              <a:t>ec</a:t>
            </a:r>
            <a:r>
              <a:rPr dirty="0" sz="2250" spc="-12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77337" y="5228520"/>
            <a:ext cx="836294" cy="429895"/>
          </a:xfrm>
          <a:custGeom>
            <a:avLst/>
            <a:gdLst/>
            <a:ahLst/>
            <a:cxnLst/>
            <a:rect l="l" t="t" r="r" b="b"/>
            <a:pathLst>
              <a:path w="836295" h="429895">
                <a:moveTo>
                  <a:pt x="835776" y="0"/>
                </a:moveTo>
                <a:lnTo>
                  <a:pt x="835776" y="17886"/>
                </a:lnTo>
                <a:lnTo>
                  <a:pt x="835776" y="35772"/>
                </a:lnTo>
                <a:lnTo>
                  <a:pt x="828509" y="53658"/>
                </a:lnTo>
                <a:lnTo>
                  <a:pt x="828509" y="80487"/>
                </a:lnTo>
                <a:lnTo>
                  <a:pt x="828509" y="98373"/>
                </a:lnTo>
                <a:lnTo>
                  <a:pt x="821241" y="116260"/>
                </a:lnTo>
                <a:lnTo>
                  <a:pt x="813974" y="134146"/>
                </a:lnTo>
                <a:lnTo>
                  <a:pt x="813974" y="143089"/>
                </a:lnTo>
                <a:lnTo>
                  <a:pt x="806706" y="160975"/>
                </a:lnTo>
                <a:lnTo>
                  <a:pt x="799438" y="169918"/>
                </a:lnTo>
                <a:lnTo>
                  <a:pt x="799438" y="187804"/>
                </a:lnTo>
                <a:lnTo>
                  <a:pt x="792171" y="196747"/>
                </a:lnTo>
                <a:lnTo>
                  <a:pt x="784903" y="205690"/>
                </a:lnTo>
                <a:lnTo>
                  <a:pt x="777635" y="205690"/>
                </a:lnTo>
                <a:lnTo>
                  <a:pt x="770368" y="214634"/>
                </a:lnTo>
                <a:lnTo>
                  <a:pt x="472395" y="214634"/>
                </a:lnTo>
                <a:lnTo>
                  <a:pt x="472395" y="223577"/>
                </a:lnTo>
                <a:lnTo>
                  <a:pt x="465128" y="223577"/>
                </a:lnTo>
                <a:lnTo>
                  <a:pt x="457860" y="232520"/>
                </a:lnTo>
                <a:lnTo>
                  <a:pt x="450592" y="241463"/>
                </a:lnTo>
                <a:lnTo>
                  <a:pt x="450592" y="250406"/>
                </a:lnTo>
                <a:lnTo>
                  <a:pt x="443325" y="268292"/>
                </a:lnTo>
                <a:lnTo>
                  <a:pt x="436057" y="277235"/>
                </a:lnTo>
                <a:lnTo>
                  <a:pt x="436057" y="295121"/>
                </a:lnTo>
                <a:lnTo>
                  <a:pt x="428789" y="313008"/>
                </a:lnTo>
                <a:lnTo>
                  <a:pt x="421522" y="330894"/>
                </a:lnTo>
                <a:lnTo>
                  <a:pt x="421522" y="348780"/>
                </a:lnTo>
                <a:lnTo>
                  <a:pt x="421522" y="366666"/>
                </a:lnTo>
                <a:lnTo>
                  <a:pt x="414254" y="384552"/>
                </a:lnTo>
                <a:lnTo>
                  <a:pt x="414254" y="411381"/>
                </a:lnTo>
                <a:lnTo>
                  <a:pt x="414254" y="429268"/>
                </a:lnTo>
                <a:lnTo>
                  <a:pt x="414254" y="411381"/>
                </a:lnTo>
                <a:lnTo>
                  <a:pt x="414254" y="384552"/>
                </a:lnTo>
                <a:lnTo>
                  <a:pt x="414254" y="366666"/>
                </a:lnTo>
                <a:lnTo>
                  <a:pt x="406987" y="348780"/>
                </a:lnTo>
                <a:lnTo>
                  <a:pt x="406987" y="330894"/>
                </a:lnTo>
                <a:lnTo>
                  <a:pt x="399719" y="313008"/>
                </a:lnTo>
                <a:lnTo>
                  <a:pt x="399719" y="295121"/>
                </a:lnTo>
                <a:lnTo>
                  <a:pt x="392451" y="277235"/>
                </a:lnTo>
                <a:lnTo>
                  <a:pt x="392451" y="268292"/>
                </a:lnTo>
                <a:lnTo>
                  <a:pt x="385184" y="250406"/>
                </a:lnTo>
                <a:lnTo>
                  <a:pt x="356113" y="214634"/>
                </a:lnTo>
                <a:lnTo>
                  <a:pt x="348846" y="214634"/>
                </a:lnTo>
                <a:lnTo>
                  <a:pt x="65408" y="214634"/>
                </a:lnTo>
                <a:lnTo>
                  <a:pt x="58141" y="214634"/>
                </a:lnTo>
                <a:lnTo>
                  <a:pt x="58141" y="205690"/>
                </a:lnTo>
                <a:lnTo>
                  <a:pt x="50873" y="205690"/>
                </a:lnTo>
                <a:lnTo>
                  <a:pt x="43605" y="196747"/>
                </a:lnTo>
                <a:lnTo>
                  <a:pt x="36338" y="187804"/>
                </a:lnTo>
                <a:lnTo>
                  <a:pt x="29070" y="169918"/>
                </a:lnTo>
                <a:lnTo>
                  <a:pt x="21802" y="160975"/>
                </a:lnTo>
                <a:lnTo>
                  <a:pt x="21802" y="143089"/>
                </a:lnTo>
                <a:lnTo>
                  <a:pt x="14535" y="134146"/>
                </a:lnTo>
                <a:lnTo>
                  <a:pt x="7267" y="116260"/>
                </a:lnTo>
                <a:lnTo>
                  <a:pt x="7267" y="98373"/>
                </a:lnTo>
                <a:lnTo>
                  <a:pt x="0" y="80487"/>
                </a:lnTo>
                <a:lnTo>
                  <a:pt x="0" y="53658"/>
                </a:lnTo>
                <a:lnTo>
                  <a:pt x="0" y="35772"/>
                </a:lnTo>
                <a:lnTo>
                  <a:pt x="0" y="17886"/>
                </a:lnTo>
                <a:lnTo>
                  <a:pt x="0" y="0"/>
                </a:lnTo>
              </a:path>
            </a:pathLst>
          </a:custGeom>
          <a:ln w="8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715520" y="5698747"/>
            <a:ext cx="72263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300">
                <a:latin typeface="Times New Roman"/>
                <a:cs typeface="Times New Roman"/>
              </a:rPr>
              <a:t>C</a:t>
            </a:r>
            <a:r>
              <a:rPr dirty="0" sz="2250" spc="-210">
                <a:latin typeface="Times New Roman"/>
                <a:cs typeface="Times New Roman"/>
              </a:rPr>
              <a:t>o</a:t>
            </a:r>
            <a:r>
              <a:rPr dirty="0" sz="2250" spc="-125">
                <a:latin typeface="Times New Roman"/>
                <a:cs typeface="Times New Roman"/>
              </a:rPr>
              <a:t>rr</a:t>
            </a:r>
            <a:r>
              <a:rPr dirty="0" sz="2250" spc="-204">
                <a:latin typeface="Times New Roman"/>
                <a:cs typeface="Times New Roman"/>
              </a:rPr>
              <a:t>ec</a:t>
            </a:r>
            <a:r>
              <a:rPr dirty="0" sz="2250" spc="-12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61641" y="1754851"/>
            <a:ext cx="839469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4515" algn="l"/>
              </a:tabLst>
            </a:pPr>
            <a:r>
              <a:rPr dirty="0" sz="2250" spc="-235">
                <a:latin typeface="Times New Roman"/>
                <a:cs typeface="Times New Roman"/>
              </a:rPr>
              <a:t>T</a:t>
            </a:r>
            <a:r>
              <a:rPr dirty="0" sz="2250" spc="-210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235">
                <a:latin typeface="Times New Roman"/>
                <a:cs typeface="Times New Roman"/>
              </a:rPr>
              <a:t>T</a:t>
            </a:r>
            <a:r>
              <a:rPr dirty="0" sz="2250" spc="-21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1027" y="1149842"/>
            <a:ext cx="3419475" cy="97409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700" spc="-210" i="1">
                <a:latin typeface="Courier New"/>
                <a:cs typeface="Courier New"/>
              </a:rPr>
              <a:t>is </a:t>
            </a:r>
            <a:r>
              <a:rPr dirty="0" sz="1700" spc="-215" i="1">
                <a:latin typeface="Courier New"/>
                <a:cs typeface="Courier New"/>
              </a:rPr>
              <a:t>the </a:t>
            </a:r>
            <a:r>
              <a:rPr dirty="0" sz="1700" spc="-220" i="1">
                <a:latin typeface="Courier New"/>
                <a:cs typeface="Courier New"/>
              </a:rPr>
              <a:t>“happens-before”</a:t>
            </a:r>
            <a:r>
              <a:rPr dirty="0" sz="1700" spc="-355" i="1">
                <a:latin typeface="Courier New"/>
                <a:cs typeface="Courier New"/>
              </a:rPr>
              <a:t> </a:t>
            </a:r>
            <a:r>
              <a:rPr dirty="0" sz="1700" spc="-220" i="1">
                <a:latin typeface="Courier New"/>
                <a:cs typeface="Courier New"/>
              </a:rPr>
              <a:t>relation</a:t>
            </a:r>
            <a:endParaRPr sz="1700">
              <a:latin typeface="Courier New"/>
              <a:cs typeface="Courier New"/>
            </a:endParaRPr>
          </a:p>
          <a:p>
            <a:pPr marL="1000760">
              <a:lnSpc>
                <a:spcPct val="100000"/>
              </a:lnSpc>
              <a:spcBef>
                <a:spcPts val="1565"/>
              </a:spcBef>
              <a:tabLst>
                <a:tab pos="1553210" algn="l"/>
                <a:tab pos="2599690" algn="l"/>
                <a:tab pos="3144520" algn="l"/>
              </a:tabLst>
            </a:pPr>
            <a:r>
              <a:rPr dirty="0" sz="2250" spc="-235">
                <a:latin typeface="Times New Roman"/>
                <a:cs typeface="Times New Roman"/>
              </a:rPr>
              <a:t>T</a:t>
            </a:r>
            <a:r>
              <a:rPr dirty="0" sz="2250" spc="-210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235">
                <a:latin typeface="Times New Roman"/>
                <a:cs typeface="Times New Roman"/>
              </a:rPr>
              <a:t>T</a:t>
            </a:r>
            <a:r>
              <a:rPr dirty="0" sz="2250" spc="-210">
                <a:latin typeface="Times New Roman"/>
                <a:cs typeface="Times New Roman"/>
              </a:rPr>
              <a:t>2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235">
                <a:latin typeface="Times New Roman"/>
                <a:cs typeface="Times New Roman"/>
              </a:rPr>
              <a:t>T</a:t>
            </a:r>
            <a:r>
              <a:rPr dirty="0" sz="2250" spc="-210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235">
                <a:latin typeface="Times New Roman"/>
                <a:cs typeface="Times New Roman"/>
              </a:rPr>
              <a:t>T</a:t>
            </a:r>
            <a:r>
              <a:rPr dirty="0" sz="2250" spc="-21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21441" y="1427708"/>
            <a:ext cx="523875" cy="98425"/>
            <a:chOff x="2421441" y="1427708"/>
            <a:chExt cx="523875" cy="98425"/>
          </a:xfrm>
        </p:grpSpPr>
        <p:sp>
          <p:nvSpPr>
            <p:cNvPr id="48" name="object 48"/>
            <p:cNvSpPr/>
            <p:nvPr/>
          </p:nvSpPr>
          <p:spPr>
            <a:xfrm>
              <a:off x="2421441" y="1472424"/>
              <a:ext cx="429259" cy="0"/>
            </a:xfrm>
            <a:custGeom>
              <a:avLst/>
              <a:gdLst/>
              <a:ahLst/>
              <a:cxnLst/>
              <a:rect l="l" t="t" r="r" b="b"/>
              <a:pathLst>
                <a:path w="429260" h="0">
                  <a:moveTo>
                    <a:pt x="0" y="0"/>
                  </a:moveTo>
                  <a:lnTo>
                    <a:pt x="428789" y="0"/>
                  </a:lnTo>
                </a:path>
              </a:pathLst>
            </a:custGeom>
            <a:ln w="8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821165" y="1427708"/>
              <a:ext cx="123825" cy="98425"/>
            </a:xfrm>
            <a:custGeom>
              <a:avLst/>
              <a:gdLst/>
              <a:ahLst/>
              <a:cxnLst/>
              <a:rect l="l" t="t" r="r" b="b"/>
              <a:pathLst>
                <a:path w="123825" h="98425">
                  <a:moveTo>
                    <a:pt x="0" y="0"/>
                  </a:moveTo>
                  <a:lnTo>
                    <a:pt x="0" y="98374"/>
                  </a:lnTo>
                  <a:lnTo>
                    <a:pt x="123545" y="44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/>
          <p:nvPr/>
        </p:nvSpPr>
        <p:spPr>
          <a:xfrm>
            <a:off x="261039" y="128104"/>
            <a:ext cx="8622030" cy="1143000"/>
          </a:xfrm>
          <a:custGeom>
            <a:avLst/>
            <a:gdLst/>
            <a:ahLst/>
            <a:cxnLst/>
            <a:rect l="l" t="t" r="r" b="b"/>
            <a:pathLst>
              <a:path w="8622030" h="1143000">
                <a:moveTo>
                  <a:pt x="0" y="0"/>
                </a:moveTo>
                <a:lnTo>
                  <a:pt x="8621924" y="0"/>
                </a:lnTo>
                <a:lnTo>
                  <a:pt x="8621924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3136900" y="419100"/>
            <a:ext cx="28714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Critical</a:t>
            </a:r>
            <a:r>
              <a:rPr dirty="0" spc="-30"/>
              <a:t> </a:t>
            </a:r>
            <a:r>
              <a:rPr dirty="0" spc="-5"/>
              <a:t>sections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419100"/>
            <a:ext cx="57410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When </a:t>
            </a:r>
            <a:r>
              <a:rPr dirty="0"/>
              <a:t>do </a:t>
            </a:r>
            <a:r>
              <a:rPr dirty="0" spc="-5"/>
              <a:t>critical sections</a:t>
            </a:r>
            <a:r>
              <a:rPr dirty="0" spc="-10"/>
              <a:t> </a:t>
            </a:r>
            <a:r>
              <a:rPr dirty="0"/>
              <a:t>arise?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34591"/>
            <a:ext cx="6537959" cy="30105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One </a:t>
            </a:r>
            <a:r>
              <a:rPr dirty="0" sz="2400">
                <a:latin typeface="Arial"/>
                <a:cs typeface="Arial"/>
              </a:rPr>
              <a:t>common </a:t>
            </a:r>
            <a:r>
              <a:rPr dirty="0" sz="2400" spc="-5">
                <a:latin typeface="Arial"/>
                <a:cs typeface="Arial"/>
              </a:rPr>
              <a:t>pattern: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read-modify-write </a:t>
            </a:r>
            <a:r>
              <a:rPr dirty="0" sz="200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a shared value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(variable)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in code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can be </a:t>
            </a:r>
            <a:r>
              <a:rPr dirty="0" sz="2000" spc="-5">
                <a:latin typeface="Arial"/>
                <a:cs typeface="Arial"/>
              </a:rPr>
              <a:t>executed </a:t>
            </a:r>
            <a:r>
              <a:rPr dirty="0" sz="2000">
                <a:latin typeface="Arial"/>
                <a:cs typeface="Arial"/>
              </a:rPr>
              <a:t>by concurrent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Shared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variable: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2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Globals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heap-allocated </a:t>
            </a:r>
            <a:r>
              <a:rPr dirty="0" sz="200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4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NOT </a:t>
            </a:r>
            <a:r>
              <a:rPr dirty="0" sz="2000">
                <a:latin typeface="Arial"/>
                <a:cs typeface="Arial"/>
              </a:rPr>
              <a:t>local variables (which are on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stack)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419100"/>
            <a:ext cx="29178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Race</a:t>
            </a:r>
            <a:r>
              <a:rPr dirty="0" spc="-50"/>
              <a:t> </a:t>
            </a:r>
            <a:r>
              <a:rPr dirty="0" spc="-5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8484235" cy="31750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program has a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race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condition </a:t>
            </a:r>
            <a:r>
              <a:rPr dirty="0" sz="2400" spc="-5">
                <a:latin typeface="Arial"/>
                <a:cs typeface="Arial"/>
              </a:rPr>
              <a:t>(data </a:t>
            </a:r>
            <a:r>
              <a:rPr dirty="0" sz="2400">
                <a:latin typeface="Arial"/>
                <a:cs typeface="Arial"/>
              </a:rPr>
              <a:t>race) if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result of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  </a:t>
            </a:r>
            <a:r>
              <a:rPr dirty="0" sz="2400" spc="-5">
                <a:latin typeface="Arial"/>
                <a:cs typeface="Arial"/>
              </a:rPr>
              <a:t>executing </a:t>
            </a:r>
            <a:r>
              <a:rPr dirty="0" sz="2400">
                <a:latin typeface="Arial"/>
                <a:cs typeface="Arial"/>
              </a:rPr>
              <a:t>depends on</a:t>
            </a:r>
            <a:r>
              <a:rPr dirty="0" sz="2400" spc="-5">
                <a:latin typeface="Arial"/>
                <a:cs typeface="Arial"/>
              </a:rPr>
              <a:t> timing</a:t>
            </a:r>
            <a:endParaRPr sz="2400">
              <a:latin typeface="Arial"/>
              <a:cs typeface="Arial"/>
            </a:endParaRPr>
          </a:p>
          <a:p>
            <a:pPr lvl="1" marL="749300" indent="-279400">
              <a:lnSpc>
                <a:spcPct val="100000"/>
              </a:lnSpc>
              <a:spcBef>
                <a:spcPts val="34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 spc="-5">
                <a:latin typeface="Arial"/>
                <a:cs typeface="Arial"/>
              </a:rPr>
              <a:t>i.e.,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non-deterministic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Typical</a:t>
            </a:r>
            <a:r>
              <a:rPr dirty="0" sz="2400" spc="-5">
                <a:latin typeface="Arial"/>
                <a:cs typeface="Arial"/>
              </a:rPr>
              <a:t> symptoms</a:t>
            </a:r>
            <a:endParaRPr sz="2400">
              <a:latin typeface="Arial"/>
              <a:cs typeface="Arial"/>
            </a:endParaRPr>
          </a:p>
          <a:p>
            <a:pPr lvl="1" marL="749300" marR="32384" indent="-279400">
              <a:lnSpc>
                <a:spcPts val="2300"/>
              </a:lnSpc>
              <a:spcBef>
                <a:spcPts val="58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I run it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 </a:t>
            </a:r>
            <a:r>
              <a:rPr dirty="0" sz="2000" spc="-5">
                <a:latin typeface="Arial"/>
                <a:cs typeface="Arial"/>
              </a:rPr>
              <a:t>data,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sometimes </a:t>
            </a:r>
            <a:r>
              <a:rPr dirty="0" sz="2000">
                <a:latin typeface="Arial"/>
                <a:cs typeface="Arial"/>
              </a:rPr>
              <a:t>it </a:t>
            </a:r>
            <a:r>
              <a:rPr dirty="0" sz="2000" spc="-5">
                <a:latin typeface="Arial"/>
                <a:cs typeface="Arial"/>
              </a:rPr>
              <a:t>prints </a:t>
            </a:r>
            <a:r>
              <a:rPr dirty="0" sz="2000">
                <a:latin typeface="Arial"/>
                <a:cs typeface="Arial"/>
              </a:rPr>
              <a:t>0 and </a:t>
            </a:r>
            <a:r>
              <a:rPr dirty="0" sz="2000" spc="-5">
                <a:latin typeface="Arial"/>
                <a:cs typeface="Arial"/>
              </a:rPr>
              <a:t>sometimes </a:t>
            </a:r>
            <a:r>
              <a:rPr dirty="0" sz="2000">
                <a:latin typeface="Arial"/>
                <a:cs typeface="Arial"/>
              </a:rPr>
              <a:t>it  </a:t>
            </a:r>
            <a:r>
              <a:rPr dirty="0" sz="2000" spc="-5">
                <a:latin typeface="Arial"/>
                <a:cs typeface="Arial"/>
              </a:rPr>
              <a:t>prints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lvl="1" marL="749300" marR="32384" indent="-279400">
              <a:lnSpc>
                <a:spcPts val="2300"/>
              </a:lnSpc>
              <a:spcBef>
                <a:spcPts val="500"/>
              </a:spcBef>
              <a:buChar char="–"/>
              <a:tabLst>
                <a:tab pos="748665" algn="l"/>
                <a:tab pos="749300" algn="l"/>
              </a:tabLst>
            </a:pPr>
            <a:r>
              <a:rPr dirty="0" sz="2000">
                <a:latin typeface="Arial"/>
                <a:cs typeface="Arial"/>
              </a:rPr>
              <a:t>I run it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 </a:t>
            </a:r>
            <a:r>
              <a:rPr dirty="0" sz="2000" spc="-5">
                <a:latin typeface="Arial"/>
                <a:cs typeface="Arial"/>
              </a:rPr>
              <a:t>data,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sometimes </a:t>
            </a:r>
            <a:r>
              <a:rPr dirty="0" sz="2000">
                <a:latin typeface="Arial"/>
                <a:cs typeface="Arial"/>
              </a:rPr>
              <a:t>it </a:t>
            </a:r>
            <a:r>
              <a:rPr dirty="0" sz="2000" spc="-5">
                <a:latin typeface="Arial"/>
                <a:cs typeface="Arial"/>
              </a:rPr>
              <a:t>prints </a:t>
            </a:r>
            <a:r>
              <a:rPr dirty="0" sz="2000">
                <a:latin typeface="Arial"/>
                <a:cs typeface="Arial"/>
              </a:rPr>
              <a:t>0 and </a:t>
            </a:r>
            <a:r>
              <a:rPr dirty="0" sz="2000" spc="-5">
                <a:latin typeface="Arial"/>
                <a:cs typeface="Arial"/>
              </a:rPr>
              <a:t>sometimes </a:t>
            </a:r>
            <a:r>
              <a:rPr dirty="0" sz="2000">
                <a:latin typeface="Arial"/>
                <a:cs typeface="Arial"/>
              </a:rPr>
              <a:t>it  crashes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419100"/>
            <a:ext cx="57194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305" algn="l"/>
              </a:tabLst>
            </a:pPr>
            <a:r>
              <a:rPr dirty="0"/>
              <a:t>Example:	shared bank</a:t>
            </a:r>
            <a:r>
              <a:rPr dirty="0" spc="-100"/>
              <a:t> </a:t>
            </a:r>
            <a:r>
              <a:rPr dirty="0"/>
              <a:t>account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98600"/>
            <a:ext cx="765429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Suppose we have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implement a </a:t>
            </a:r>
            <a:r>
              <a:rPr dirty="0" sz="2400" spc="-5">
                <a:latin typeface="Arial"/>
                <a:cs typeface="Arial"/>
              </a:rPr>
              <a:t>function to withdraw  </a:t>
            </a:r>
            <a:r>
              <a:rPr dirty="0" sz="2400">
                <a:latin typeface="Arial"/>
                <a:cs typeface="Arial"/>
              </a:rPr>
              <a:t>money </a:t>
            </a:r>
            <a:r>
              <a:rPr dirty="0" sz="2400" spc="-5">
                <a:latin typeface="Arial"/>
                <a:cs typeface="Arial"/>
              </a:rPr>
              <a:t>from </a:t>
            </a:r>
            <a:r>
              <a:rPr dirty="0" sz="2400">
                <a:latin typeface="Arial"/>
                <a:cs typeface="Arial"/>
              </a:rPr>
              <a:t>a bank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account: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80" y="2644139"/>
            <a:ext cx="4293235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600" spc="-5">
                <a:latin typeface="Courier New"/>
                <a:cs typeface="Courier New"/>
              </a:rPr>
              <a:t>int withdraw(account, amount) </a:t>
            </a:r>
            <a:r>
              <a:rPr dirty="0" sz="1600">
                <a:latin typeface="Courier New"/>
                <a:cs typeface="Courier New"/>
              </a:rPr>
              <a:t>{  </a:t>
            </a:r>
            <a:r>
              <a:rPr dirty="0" sz="1600" spc="-5">
                <a:latin typeface="Courier New"/>
                <a:cs typeface="Courier New"/>
              </a:rPr>
              <a:t>int balance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get_balance(account);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0" y="2959100"/>
            <a:ext cx="8794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600" spc="-9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3300"/>
                </a:solidFill>
                <a:latin typeface="Courier New"/>
                <a:cs typeface="Courier New"/>
              </a:rPr>
              <a:t>read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3190239"/>
            <a:ext cx="8246745" cy="257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3740" marR="2221230">
              <a:lnSpc>
                <a:spcPct val="114599"/>
              </a:lnSpc>
              <a:spcBef>
                <a:spcPts val="100"/>
              </a:spcBef>
              <a:tabLst>
                <a:tab pos="4126865" algn="l"/>
                <a:tab pos="5041265" algn="l"/>
              </a:tabLst>
            </a:pPr>
            <a:r>
              <a:rPr dirty="0" sz="1600" spc="-5">
                <a:latin typeface="Courier New"/>
                <a:cs typeface="Courier New"/>
              </a:rPr>
              <a:t>balance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-=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amount;	</a:t>
            </a:r>
            <a:r>
              <a:rPr dirty="0" sz="1600" spc="-5">
                <a:solidFill>
                  <a:srgbClr val="FF3300"/>
                </a:solidFill>
                <a:latin typeface="Courier New"/>
                <a:cs typeface="Courier New"/>
              </a:rPr>
              <a:t>// </a:t>
            </a:r>
            <a:r>
              <a:rPr dirty="0" sz="1600">
                <a:solidFill>
                  <a:srgbClr val="FF3300"/>
                </a:solidFill>
                <a:latin typeface="Courier New"/>
                <a:cs typeface="Courier New"/>
              </a:rPr>
              <a:t>modify  </a:t>
            </a:r>
            <a:r>
              <a:rPr dirty="0" sz="1600" spc="-5">
                <a:latin typeface="Courier New"/>
                <a:cs typeface="Courier New"/>
              </a:rPr>
              <a:t>put_balance(account,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balance);	</a:t>
            </a:r>
            <a:r>
              <a:rPr dirty="0" sz="1600" spc="-5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600" spc="-10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3300"/>
                </a:solidFill>
                <a:latin typeface="Courier New"/>
                <a:cs typeface="Courier New"/>
              </a:rPr>
              <a:t>write  </a:t>
            </a:r>
            <a:r>
              <a:rPr dirty="0" sz="1600" spc="-5">
                <a:latin typeface="Courier New"/>
                <a:cs typeface="Courier New"/>
              </a:rPr>
              <a:t>spit out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cash;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dirty="0" sz="160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55600" marR="697865" indent="-342900">
              <a:lnSpc>
                <a:spcPts val="28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Now suppose </a:t>
            </a:r>
            <a:r>
              <a:rPr dirty="0" sz="2400" spc="-5">
                <a:latin typeface="Arial"/>
                <a:cs typeface="Arial"/>
              </a:rPr>
              <a:t>that </a:t>
            </a:r>
            <a:r>
              <a:rPr dirty="0" sz="2400">
                <a:latin typeface="Arial"/>
                <a:cs typeface="Arial"/>
              </a:rPr>
              <a:t>you and your </a:t>
            </a:r>
            <a:r>
              <a:rPr dirty="0" sz="2400" spc="-5">
                <a:latin typeface="Arial"/>
                <a:cs typeface="Arial"/>
              </a:rPr>
              <a:t>partner </a:t>
            </a:r>
            <a:r>
              <a:rPr dirty="0" sz="2400">
                <a:latin typeface="Arial"/>
                <a:cs typeface="Arial"/>
              </a:rPr>
              <a:t>share 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bank  account </a:t>
            </a:r>
            <a:r>
              <a:rPr dirty="0" sz="2400" spc="-5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a balance 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£100.00</a:t>
            </a:r>
            <a:endParaRPr sz="2400">
              <a:latin typeface="Arial"/>
              <a:cs typeface="Arial"/>
            </a:endParaRPr>
          </a:p>
          <a:p>
            <a:pPr marL="749300" marR="5080" indent="-279400">
              <a:lnSpc>
                <a:spcPts val="2300"/>
              </a:lnSpc>
              <a:spcBef>
                <a:spcPts val="400"/>
              </a:spcBef>
              <a:tabLst>
                <a:tab pos="748665" algn="l"/>
              </a:tabLst>
            </a:pPr>
            <a:r>
              <a:rPr dirty="0" sz="2000">
                <a:latin typeface="Arial"/>
                <a:cs typeface="Arial"/>
              </a:rPr>
              <a:t>–	what happens if you </a:t>
            </a:r>
            <a:r>
              <a:rPr dirty="0" sz="2000" spc="-5">
                <a:latin typeface="Arial"/>
                <a:cs typeface="Arial"/>
              </a:rPr>
              <a:t>both </a:t>
            </a:r>
            <a:r>
              <a:rPr dirty="0" sz="2000">
                <a:latin typeface="Arial"/>
                <a:cs typeface="Arial"/>
              </a:rPr>
              <a:t>go </a:t>
            </a:r>
            <a:r>
              <a:rPr dirty="0" sz="2000" spc="-5">
                <a:latin typeface="Arial"/>
                <a:cs typeface="Arial"/>
              </a:rPr>
              <a:t>to separate </a:t>
            </a:r>
            <a:r>
              <a:rPr dirty="0" sz="2000">
                <a:latin typeface="Arial"/>
                <a:cs typeface="Arial"/>
              </a:rPr>
              <a:t>CashPoint machines,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</a:t>
            </a:r>
            <a:r>
              <a:rPr dirty="0" sz="2000" spc="-5">
                <a:latin typeface="Arial"/>
                <a:cs typeface="Arial"/>
              </a:rPr>
              <a:t>simultaneously withdraw £10.00 from the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account?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92100" y="1432560"/>
            <a:ext cx="7468234" cy="12446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Assume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bank’s </a:t>
            </a:r>
            <a:r>
              <a:rPr dirty="0" sz="2400" spc="-5">
                <a:latin typeface="Arial"/>
                <a:cs typeface="Arial"/>
              </a:rPr>
              <a:t>application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multi-threaded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random </a:t>
            </a:r>
            <a:r>
              <a:rPr dirty="0" sz="2400" spc="-5">
                <a:latin typeface="Arial"/>
                <a:cs typeface="Arial"/>
              </a:rPr>
              <a:t>thread </a:t>
            </a:r>
            <a:r>
              <a:rPr dirty="0" sz="2400">
                <a:latin typeface="Arial"/>
                <a:cs typeface="Arial"/>
              </a:rPr>
              <a:t>is assigned a </a:t>
            </a:r>
            <a:r>
              <a:rPr dirty="0" sz="2400" spc="-5">
                <a:latin typeface="Arial"/>
                <a:cs typeface="Arial"/>
              </a:rPr>
              <a:t>transaction </a:t>
            </a:r>
            <a:r>
              <a:rPr dirty="0" sz="2400">
                <a:latin typeface="Arial"/>
                <a:cs typeface="Arial"/>
              </a:rPr>
              <a:t>when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that  transaction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5">
                <a:latin typeface="Arial"/>
                <a:cs typeface="Arial"/>
              </a:rPr>
              <a:t> submitted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975546"/>
            <a:ext cx="3657600" cy="1628139"/>
          </a:xfrm>
          <a:prstGeom prst="rect">
            <a:avLst/>
          </a:prstGeom>
          <a:solidFill>
            <a:srgbClr val="C5FFD3"/>
          </a:solidFill>
          <a:ln w="12700">
            <a:solidFill>
              <a:srgbClr val="FF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latin typeface="Courier New"/>
                <a:cs typeface="Courier New"/>
              </a:rPr>
              <a:t>int withdraw(account, amount)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 marR="215265">
              <a:lnSpc>
                <a:spcPct val="145800"/>
              </a:lnSpc>
            </a:pPr>
            <a:r>
              <a:rPr dirty="0" sz="1200" spc="-5">
                <a:latin typeface="Courier New"/>
                <a:cs typeface="Courier New"/>
              </a:rPr>
              <a:t>int balance </a:t>
            </a:r>
            <a:r>
              <a:rPr dirty="0" sz="1200">
                <a:latin typeface="Courier New"/>
                <a:cs typeface="Courier New"/>
              </a:rPr>
              <a:t>= </a:t>
            </a:r>
            <a:r>
              <a:rPr dirty="0" sz="1200" spc="-5">
                <a:latin typeface="Courier New"/>
                <a:cs typeface="Courier New"/>
              </a:rPr>
              <a:t>get_balance(account);  balance -= amount;  put_balance(account,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balance);</a:t>
            </a:r>
            <a:endParaRPr sz="12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2975546"/>
            <a:ext cx="3657600" cy="1628139"/>
          </a:xfrm>
          <a:prstGeom prst="rect">
            <a:avLst/>
          </a:prstGeom>
          <a:solidFill>
            <a:srgbClr val="FFE0D9"/>
          </a:solidFill>
          <a:ln w="12700">
            <a:solidFill>
              <a:srgbClr val="FF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latin typeface="Courier New"/>
                <a:cs typeface="Courier New"/>
              </a:rPr>
              <a:t>int withdraw(account, amount)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3679" marR="215265">
              <a:lnSpc>
                <a:spcPct val="145800"/>
              </a:lnSpc>
            </a:pPr>
            <a:r>
              <a:rPr dirty="0" sz="1200" spc="-5">
                <a:latin typeface="Courier New"/>
                <a:cs typeface="Courier New"/>
              </a:rPr>
              <a:t>int balance </a:t>
            </a:r>
            <a:r>
              <a:rPr dirty="0" sz="1200">
                <a:latin typeface="Courier New"/>
                <a:cs typeface="Courier New"/>
              </a:rPr>
              <a:t>= </a:t>
            </a:r>
            <a:r>
              <a:rPr dirty="0" sz="1200" spc="-5">
                <a:latin typeface="Courier New"/>
                <a:cs typeface="Courier New"/>
              </a:rPr>
              <a:t>get_balance(account);  balance -= amount;  put_balance(account,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balance);</a:t>
            </a:r>
            <a:endParaRPr sz="1200">
              <a:latin typeface="Courier New"/>
              <a:cs typeface="Courier New"/>
            </a:endParaRPr>
          </a:p>
          <a:p>
            <a:pPr marL="233679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Courier New"/>
                <a:cs typeface="Courier New"/>
              </a:rPr>
              <a:t>spit out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cash;</a:t>
            </a:r>
            <a:endParaRPr sz="1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2020-01-30T10:19:53Z</dcterms:created>
  <dcterms:modified xsi:type="dcterms:W3CDTF">2020-01-30T10:19:53Z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2020-01-30T00:00:00Z</vt:filetime>
  </property>
</Properties>
</file>