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2" r:id="rId53"/>
    <p:sldId id="313" r:id="rId54"/>
    <p:sldId id="314" r:id="rId55"/>
    <p:sldId id="315" r:id="rId56"/>
    <p:sldId id="316" r:id="rId57"/>
    <p:sldId id="317" r:id="rId58"/>
    <p:sldId id="318" r:id="rId59"/>
    <p:sldId id="319" r:id="rId60"/>
    <p:sldId id="320" r:id="rId61"/>
    <p:sldId id="321" r:id="rId62"/>
    <p:sldId id="322"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1B3D-4DC2-4A19-862F-41FCF785F557}" type="datetimeFigureOut">
              <a:rPr lang="es-ES" smtClean="0"/>
              <a:t>05/02/2019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B67F2-198D-4372-A3C7-8AA98A832BF8}" type="slidenum">
              <a:rPr lang="es-ES" smtClean="0"/>
              <a:t>‹Nº›</a:t>
            </a:fld>
            <a:endParaRPr lang="es-ES"/>
          </a:p>
        </p:txBody>
      </p:sp>
    </p:spTree>
    <p:extLst>
      <p:ext uri="{BB962C8B-B14F-4D97-AF65-F5344CB8AC3E}">
        <p14:creationId xmlns:p14="http://schemas.microsoft.com/office/powerpoint/2010/main" val="248991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0CD15AB-C59D-4181-9CF5-EB8CB7D39A6A}" type="slidenum">
              <a:rPr lang="es-ES" smtClean="0"/>
              <a:t>12</a:t>
            </a:fld>
            <a:endParaRPr lang="es-ES"/>
          </a:p>
        </p:txBody>
      </p:sp>
    </p:spTree>
    <p:extLst>
      <p:ext uri="{BB962C8B-B14F-4D97-AF65-F5344CB8AC3E}">
        <p14:creationId xmlns:p14="http://schemas.microsoft.com/office/powerpoint/2010/main" val="27164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5/2/2019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03212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5/2/2019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6169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5/2/2019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9942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5/2/2019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82855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42750DE-9E0E-4E3D-B975-EDE9A6AB2FCE}" type="datetimeFigureOut">
              <a:rPr lang="ca-ES" smtClean="0"/>
              <a:t>5/2/2019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91332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42750DE-9E0E-4E3D-B975-EDE9A6AB2FCE}" type="datetimeFigureOut">
              <a:rPr lang="ca-ES" smtClean="0"/>
              <a:t>5/2/2019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52755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42750DE-9E0E-4E3D-B975-EDE9A6AB2FCE}" type="datetimeFigureOut">
              <a:rPr lang="ca-ES" smtClean="0"/>
              <a:t>5/2/2019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7049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42750DE-9E0E-4E3D-B975-EDE9A6AB2FCE}" type="datetimeFigureOut">
              <a:rPr lang="ca-ES" smtClean="0"/>
              <a:t>5/2/2019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403178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750DE-9E0E-4E3D-B975-EDE9A6AB2FCE}" type="datetimeFigureOut">
              <a:rPr lang="ca-ES" smtClean="0"/>
              <a:t>5/2/2019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40702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5/2/2019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23940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5/2/2019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1422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750DE-9E0E-4E3D-B975-EDE9A6AB2FCE}" type="datetimeFigureOut">
              <a:rPr lang="ca-ES" smtClean="0"/>
              <a:t>5/2/2019</a:t>
            </a:fld>
            <a:endParaRPr lang="ca-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9BBAF-C864-4DD7-8DE3-B05345C81CB9}" type="slidenum">
              <a:rPr lang="ca-ES" smtClean="0"/>
              <a:t>‹Nº›</a:t>
            </a:fld>
            <a:endParaRPr lang="ca-ES"/>
          </a:p>
        </p:txBody>
      </p:sp>
    </p:spTree>
    <p:extLst>
      <p:ext uri="{BB962C8B-B14F-4D97-AF65-F5344CB8AC3E}">
        <p14:creationId xmlns:p14="http://schemas.microsoft.com/office/powerpoint/2010/main" val="561003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sz="5000" b="1" dirty="0" smtClean="0"/>
              <a:t>HTML</a:t>
            </a:r>
            <a:endParaRPr lang="es-ES" sz="5000" b="1" dirty="0"/>
          </a:p>
        </p:txBody>
      </p:sp>
      <p:sp>
        <p:nvSpPr>
          <p:cNvPr id="3" name="2 Subtítulo"/>
          <p:cNvSpPr>
            <a:spLocks noGrp="1"/>
          </p:cNvSpPr>
          <p:nvPr>
            <p:ph type="subTitle" idx="1"/>
          </p:nvPr>
        </p:nvSpPr>
        <p:spPr/>
        <p:txBody>
          <a:bodyPr/>
          <a:lstStyle/>
          <a:p>
            <a:r>
              <a:rPr lang="es-ES" smtClean="0"/>
              <a:t>Formularis</a:t>
            </a:r>
            <a:endParaRPr lang="es-ES" dirty="0"/>
          </a:p>
        </p:txBody>
      </p:sp>
    </p:spTree>
    <p:extLst>
      <p:ext uri="{BB962C8B-B14F-4D97-AF65-F5344CB8AC3E}">
        <p14:creationId xmlns:p14="http://schemas.microsoft.com/office/powerpoint/2010/main" val="2478192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Input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600" b="1" dirty="0" smtClean="0">
                <a:latin typeface="+mj-lt"/>
              </a:rPr>
              <a:t>Exemple:</a:t>
            </a:r>
          </a:p>
          <a:p>
            <a:endParaRPr lang="es-ES" sz="2400" b="1" dirty="0" smtClean="0">
              <a:latin typeface="+mj-lt"/>
            </a:endParaRPr>
          </a:p>
          <a:p>
            <a:r>
              <a:rPr lang="es-ES" sz="2300" dirty="0" smtClean="0"/>
              <a:t>&lt;form method="post" action="agente.php"&gt;</a:t>
            </a:r>
            <a:br>
              <a:rPr lang="es-ES" sz="2300" dirty="0" smtClean="0"/>
            </a:br>
            <a:r>
              <a:rPr lang="es-ES" sz="2300" dirty="0" smtClean="0"/>
              <a:t>	&lt;input </a:t>
            </a:r>
            <a:r>
              <a:rPr lang="es-ES" sz="2300" b="1" dirty="0" smtClean="0"/>
              <a:t>name</a:t>
            </a:r>
            <a:r>
              <a:rPr lang="es-ES" sz="2300" dirty="0" smtClean="0"/>
              <a:t>="contrasena" </a:t>
            </a:r>
            <a:r>
              <a:rPr lang="es-ES" sz="2300" b="1" dirty="0" smtClean="0"/>
              <a:t>type</a:t>
            </a:r>
            <a:r>
              <a:rPr lang="es-ES" sz="2300" dirty="0" smtClean="0"/>
              <a:t>="password" /&gt;</a:t>
            </a:r>
            <a:br>
              <a:rPr lang="es-ES" sz="2300" dirty="0" smtClean="0"/>
            </a:br>
            <a:r>
              <a:rPr lang="es-ES" sz="2300" dirty="0" smtClean="0"/>
              <a:t>&lt;/form&gt;</a:t>
            </a:r>
          </a:p>
          <a:p>
            <a:endParaRPr lang="es-ES" sz="2300" dirty="0" smtClean="0">
              <a:latin typeface="+mj-lt"/>
            </a:endParaRPr>
          </a:p>
          <a:p>
            <a:endParaRPr lang="es-ES" sz="2600" dirty="0" smtClean="0">
              <a:latin typeface="+mj-lt"/>
            </a:endParaRPr>
          </a:p>
          <a:p>
            <a:r>
              <a:rPr lang="es-ES" sz="2600" dirty="0" smtClean="0"/>
              <a:t>El </a:t>
            </a:r>
            <a:r>
              <a:rPr lang="es-ES" sz="2600" dirty="0"/>
              <a:t>valor </a:t>
            </a:r>
            <a:r>
              <a:rPr lang="es-ES" sz="2600" dirty="0" err="1"/>
              <a:t>passat</a:t>
            </a:r>
            <a:r>
              <a:rPr lang="es-ES" sz="2600" dirty="0"/>
              <a:t> a </a:t>
            </a:r>
            <a:r>
              <a:rPr lang="es-ES" sz="2600" dirty="0" err="1"/>
              <a:t>l'agent</a:t>
            </a:r>
            <a:r>
              <a:rPr lang="es-ES" sz="2600" dirty="0"/>
              <a:t> </a:t>
            </a:r>
            <a:r>
              <a:rPr lang="es-ES" sz="2600" dirty="0" err="1"/>
              <a:t>processador</a:t>
            </a:r>
            <a:r>
              <a:rPr lang="es-ES" sz="2600" dirty="0"/>
              <a:t> </a:t>
            </a:r>
            <a:r>
              <a:rPr lang="es-ES" sz="2600" dirty="0" err="1"/>
              <a:t>serà</a:t>
            </a:r>
            <a:r>
              <a:rPr lang="es-ES" sz="2600" dirty="0"/>
              <a:t> el </a:t>
            </a:r>
            <a:r>
              <a:rPr lang="es-ES" sz="2600" dirty="0" err="1"/>
              <a:t>text</a:t>
            </a:r>
            <a:r>
              <a:rPr lang="es-ES" sz="2600" dirty="0"/>
              <a:t> </a:t>
            </a:r>
            <a:r>
              <a:rPr lang="es-ES" sz="2600" dirty="0" err="1"/>
              <a:t>ingressat</a:t>
            </a:r>
            <a:r>
              <a:rPr lang="es-ES" sz="2600" dirty="0"/>
              <a:t> per </a:t>
            </a:r>
            <a:r>
              <a:rPr lang="es-ES" sz="2600" dirty="0" err="1"/>
              <a:t>l’usuari</a:t>
            </a:r>
            <a:r>
              <a:rPr lang="es-ES" sz="2600" dirty="0"/>
              <a:t>, </a:t>
            </a:r>
            <a:r>
              <a:rPr lang="es-ES" sz="2600" dirty="0" err="1"/>
              <a:t>és</a:t>
            </a:r>
            <a:r>
              <a:rPr lang="es-ES" sz="2600" dirty="0"/>
              <a:t> a </a:t>
            </a:r>
            <a:r>
              <a:rPr lang="es-ES" sz="2600" dirty="0" err="1"/>
              <a:t>dir</a:t>
            </a:r>
            <a:r>
              <a:rPr lang="es-ES" sz="2600" dirty="0"/>
              <a:t>, el </a:t>
            </a:r>
            <a:r>
              <a:rPr lang="es-ES" sz="2600" dirty="0" err="1"/>
              <a:t>contingut</a:t>
            </a:r>
            <a:r>
              <a:rPr lang="es-ES" sz="2600" dirty="0"/>
              <a:t> de la </a:t>
            </a:r>
            <a:r>
              <a:rPr lang="es-ES" sz="2600" dirty="0" err="1"/>
              <a:t>caixa</a:t>
            </a:r>
            <a:r>
              <a:rPr lang="es-ES" sz="2600" dirty="0"/>
              <a:t> de </a:t>
            </a:r>
            <a:r>
              <a:rPr lang="es-ES" sz="2600" dirty="0" err="1"/>
              <a:t>text</a:t>
            </a:r>
            <a:r>
              <a:rPr lang="es-ES" sz="2600" dirty="0"/>
              <a:t>.</a:t>
            </a:r>
          </a:p>
          <a:p>
            <a:endParaRPr lang="es-ES" sz="2600" dirty="0" smtClean="0">
              <a:latin typeface="+mj-lt"/>
            </a:endParaRPr>
          </a:p>
        </p:txBody>
      </p:sp>
    </p:spTree>
    <p:extLst>
      <p:ext uri="{BB962C8B-B14F-4D97-AF65-F5344CB8AC3E}">
        <p14:creationId xmlns:p14="http://schemas.microsoft.com/office/powerpoint/2010/main" val="1146374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Input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0" indent="0">
              <a:buNone/>
            </a:pPr>
            <a:r>
              <a:rPr lang="es-ES" sz="2600" b="1" dirty="0" err="1"/>
              <a:t>Entrades</a:t>
            </a:r>
            <a:r>
              <a:rPr lang="es-ES" sz="2600" b="1" dirty="0"/>
              <a:t> de </a:t>
            </a:r>
            <a:r>
              <a:rPr lang="es-ES" sz="2600" b="1" dirty="0" smtClean="0"/>
              <a:t>email, </a:t>
            </a:r>
            <a:r>
              <a:rPr lang="es-ES" sz="2600" b="1" dirty="0" err="1" smtClean="0"/>
              <a:t>url</a:t>
            </a:r>
            <a:r>
              <a:rPr lang="es-ES" sz="2600" b="1" dirty="0" smtClean="0"/>
              <a:t> i </a:t>
            </a:r>
            <a:r>
              <a:rPr lang="es-ES" sz="2600" b="1" dirty="0" err="1" smtClean="0"/>
              <a:t>search</a:t>
            </a:r>
            <a:endParaRPr lang="es-ES" sz="2600" dirty="0"/>
          </a:p>
          <a:p>
            <a:pPr marL="0" indent="0">
              <a:buNone/>
            </a:pPr>
            <a:r>
              <a:rPr lang="es-ES" sz="2400" dirty="0"/>
              <a:t>	</a:t>
            </a:r>
            <a:endParaRPr lang="es-ES" sz="2400" dirty="0" smtClean="0"/>
          </a:p>
          <a:p>
            <a:pPr marL="0" indent="0">
              <a:buNone/>
            </a:pPr>
            <a:r>
              <a:rPr lang="es-ES" sz="2400" dirty="0" smtClean="0"/>
              <a:t>	&lt;</a:t>
            </a:r>
            <a:r>
              <a:rPr lang="es-ES" sz="2400" dirty="0"/>
              <a:t>input </a:t>
            </a:r>
            <a:r>
              <a:rPr lang="es-ES" sz="2400" dirty="0" err="1"/>
              <a:t>type</a:t>
            </a:r>
            <a:r>
              <a:rPr lang="es-ES" sz="2400" dirty="0"/>
              <a:t>=“</a:t>
            </a:r>
            <a:r>
              <a:rPr lang="es-ES" sz="2400" b="1" dirty="0"/>
              <a:t>email</a:t>
            </a:r>
            <a:r>
              <a:rPr lang="es-ES" sz="2400" dirty="0"/>
              <a:t>”&gt;</a:t>
            </a:r>
          </a:p>
          <a:p>
            <a:pPr marL="0" indent="0">
              <a:buNone/>
            </a:pPr>
            <a:endParaRPr lang="es-ES" sz="900" dirty="0"/>
          </a:p>
          <a:p>
            <a:pPr marL="0" indent="0">
              <a:buNone/>
            </a:pPr>
            <a:r>
              <a:rPr lang="es-ES" sz="1900" dirty="0"/>
              <a:t>Camp de </a:t>
            </a:r>
            <a:r>
              <a:rPr lang="es-ES" sz="1900" dirty="0" err="1"/>
              <a:t>text</a:t>
            </a:r>
            <a:r>
              <a:rPr lang="es-ES" sz="1900" dirty="0"/>
              <a:t> que </a:t>
            </a:r>
            <a:r>
              <a:rPr lang="es-ES" sz="1900" dirty="0" err="1"/>
              <a:t>comprova</a:t>
            </a:r>
            <a:r>
              <a:rPr lang="es-ES" sz="1900" dirty="0"/>
              <a:t> que el </a:t>
            </a:r>
            <a:r>
              <a:rPr lang="es-ES" sz="1900" dirty="0" err="1"/>
              <a:t>format</a:t>
            </a:r>
            <a:r>
              <a:rPr lang="es-ES" sz="1900" dirty="0"/>
              <a:t> </a:t>
            </a:r>
            <a:r>
              <a:rPr lang="es-ES" sz="1900" dirty="0" err="1"/>
              <a:t>sigui</a:t>
            </a:r>
            <a:r>
              <a:rPr lang="es-ES" sz="1900" dirty="0"/>
              <a:t> una </a:t>
            </a:r>
            <a:r>
              <a:rPr lang="es-ES" sz="1900" dirty="0" err="1"/>
              <a:t>adreça</a:t>
            </a:r>
            <a:r>
              <a:rPr lang="es-ES" sz="1900" dirty="0"/>
              <a:t> de </a:t>
            </a:r>
            <a:r>
              <a:rPr lang="es-ES" sz="1900" dirty="0" err="1"/>
              <a:t>correu</a:t>
            </a:r>
            <a:r>
              <a:rPr lang="es-ES" sz="1900" dirty="0"/>
              <a:t> </a:t>
            </a:r>
            <a:r>
              <a:rPr lang="es-ES" sz="1900" dirty="0" err="1"/>
              <a:t>vàlida</a:t>
            </a:r>
            <a:r>
              <a:rPr lang="es-ES" sz="1900" dirty="0"/>
              <a:t> (NO </a:t>
            </a:r>
            <a:r>
              <a:rPr lang="es-ES" sz="1900" dirty="0" err="1"/>
              <a:t>comprova</a:t>
            </a:r>
            <a:r>
              <a:rPr lang="es-ES" sz="1900" dirty="0"/>
              <a:t> si </a:t>
            </a:r>
            <a:r>
              <a:rPr lang="es-ES" sz="1900" dirty="0" err="1"/>
              <a:t>aquesta</a:t>
            </a:r>
            <a:r>
              <a:rPr lang="es-ES" sz="1900" dirty="0"/>
              <a:t> </a:t>
            </a:r>
            <a:r>
              <a:rPr lang="es-ES" sz="1900" dirty="0" err="1"/>
              <a:t>existeix</a:t>
            </a:r>
            <a:r>
              <a:rPr lang="es-ES" sz="1900" dirty="0" smtClean="0"/>
              <a:t>).</a:t>
            </a:r>
          </a:p>
          <a:p>
            <a:pPr marL="0" indent="0">
              <a:buNone/>
            </a:pPr>
            <a:endParaRPr lang="es-ES" sz="2400" dirty="0"/>
          </a:p>
          <a:p>
            <a:pPr marL="0" indent="0">
              <a:buNone/>
            </a:pPr>
            <a:r>
              <a:rPr lang="es-ES" sz="2400" dirty="0"/>
              <a:t>	&lt;input </a:t>
            </a:r>
            <a:r>
              <a:rPr lang="es-ES" sz="2400" dirty="0" err="1"/>
              <a:t>type</a:t>
            </a:r>
            <a:r>
              <a:rPr lang="es-ES" sz="2400" dirty="0"/>
              <a:t>=“</a:t>
            </a:r>
            <a:r>
              <a:rPr lang="es-ES" sz="2400" b="1" dirty="0" err="1"/>
              <a:t>url</a:t>
            </a:r>
            <a:r>
              <a:rPr lang="es-ES" sz="2400" dirty="0"/>
              <a:t>”&gt;</a:t>
            </a:r>
          </a:p>
          <a:p>
            <a:pPr marL="0" indent="0">
              <a:buNone/>
            </a:pPr>
            <a:endParaRPr lang="es-ES" sz="1050" dirty="0"/>
          </a:p>
          <a:p>
            <a:pPr marL="0" indent="0">
              <a:buNone/>
            </a:pPr>
            <a:r>
              <a:rPr lang="es-ES" sz="1900" dirty="0"/>
              <a:t>Camp de </a:t>
            </a:r>
            <a:r>
              <a:rPr lang="es-ES" sz="1900" dirty="0" err="1"/>
              <a:t>text</a:t>
            </a:r>
            <a:r>
              <a:rPr lang="es-ES" sz="1900" dirty="0"/>
              <a:t> que </a:t>
            </a:r>
            <a:r>
              <a:rPr lang="es-ES" sz="1900" dirty="0" err="1"/>
              <a:t>comprova</a:t>
            </a:r>
            <a:r>
              <a:rPr lang="es-ES" sz="1900" dirty="0"/>
              <a:t> que </a:t>
            </a:r>
            <a:r>
              <a:rPr lang="es-ES" sz="1900" dirty="0" err="1"/>
              <a:t>s'hagi</a:t>
            </a:r>
            <a:r>
              <a:rPr lang="es-ES" sz="1900" dirty="0"/>
              <a:t> </a:t>
            </a:r>
            <a:r>
              <a:rPr lang="es-ES" sz="1900" dirty="0" err="1"/>
              <a:t>introduït</a:t>
            </a:r>
            <a:r>
              <a:rPr lang="es-ES" sz="1900" dirty="0"/>
              <a:t> un URL </a:t>
            </a:r>
            <a:r>
              <a:rPr lang="es-ES" sz="1900" dirty="0" smtClean="0"/>
              <a:t>correcta.</a:t>
            </a:r>
          </a:p>
          <a:p>
            <a:pPr marL="0" indent="0">
              <a:buNone/>
            </a:pPr>
            <a:endParaRPr lang="es-ES" sz="2400" dirty="0"/>
          </a:p>
          <a:p>
            <a:pPr marL="0" indent="0">
              <a:buNone/>
            </a:pPr>
            <a:r>
              <a:rPr lang="es-ES" sz="2400" dirty="0"/>
              <a:t>	&lt;input </a:t>
            </a:r>
            <a:r>
              <a:rPr lang="es-ES" sz="2400" dirty="0" err="1"/>
              <a:t>type</a:t>
            </a:r>
            <a:r>
              <a:rPr lang="es-ES" sz="2400" dirty="0"/>
              <a:t>=“</a:t>
            </a:r>
            <a:r>
              <a:rPr lang="es-ES" sz="2400" b="1" dirty="0" err="1"/>
              <a:t>search</a:t>
            </a:r>
            <a:r>
              <a:rPr lang="es-ES" sz="2400" dirty="0"/>
              <a:t>”&gt;</a:t>
            </a:r>
          </a:p>
          <a:p>
            <a:pPr marL="0" indent="0">
              <a:buNone/>
            </a:pPr>
            <a:endParaRPr lang="es-ES" sz="2400" dirty="0"/>
          </a:p>
          <a:p>
            <a:pPr marL="0" indent="0">
              <a:buNone/>
            </a:pPr>
            <a:r>
              <a:rPr lang="es-ES" sz="1900" dirty="0"/>
              <a:t>Camp de </a:t>
            </a:r>
            <a:r>
              <a:rPr lang="es-ES" sz="1900" dirty="0" err="1"/>
              <a:t>text</a:t>
            </a:r>
            <a:r>
              <a:rPr lang="es-ES" sz="1900" dirty="0"/>
              <a:t> </a:t>
            </a:r>
            <a:r>
              <a:rPr lang="es-ES" sz="1900" dirty="0" err="1"/>
              <a:t>indicat</a:t>
            </a:r>
            <a:r>
              <a:rPr lang="es-ES" sz="1900" dirty="0"/>
              <a:t> per </a:t>
            </a:r>
            <a:r>
              <a:rPr lang="es-ES" sz="1900" dirty="0" err="1"/>
              <a:t>fer</a:t>
            </a:r>
            <a:r>
              <a:rPr lang="es-ES" sz="1900" dirty="0"/>
              <a:t> cerques. </a:t>
            </a:r>
            <a:r>
              <a:rPr lang="es-ES" sz="1900" dirty="0" err="1"/>
              <a:t>Ofereix</a:t>
            </a:r>
            <a:r>
              <a:rPr lang="es-ES" sz="1900" dirty="0"/>
              <a:t> </a:t>
            </a:r>
            <a:r>
              <a:rPr lang="es-ES" sz="1900" dirty="0" err="1"/>
              <a:t>ajudes</a:t>
            </a:r>
            <a:r>
              <a:rPr lang="es-ES" sz="1900" dirty="0"/>
              <a:t> a </a:t>
            </a:r>
            <a:r>
              <a:rPr lang="es-ES" sz="1900" dirty="0" err="1"/>
              <a:t>l'usuari</a:t>
            </a:r>
            <a:r>
              <a:rPr lang="es-ES" sz="1900" dirty="0"/>
              <a:t>, </a:t>
            </a:r>
            <a:r>
              <a:rPr lang="es-ES" sz="1900" dirty="0" err="1"/>
              <a:t>com</a:t>
            </a:r>
            <a:r>
              <a:rPr lang="es-ES" sz="1900" dirty="0"/>
              <a:t> un botó "x" per eliminar el </a:t>
            </a:r>
            <a:r>
              <a:rPr lang="es-ES" sz="1900" dirty="0" err="1"/>
              <a:t>text</a:t>
            </a:r>
            <a:r>
              <a:rPr lang="es-ES" sz="1900" dirty="0"/>
              <a:t>. </a:t>
            </a:r>
          </a:p>
        </p:txBody>
      </p:sp>
    </p:spTree>
    <p:extLst>
      <p:ext uri="{BB962C8B-B14F-4D97-AF65-F5344CB8AC3E}">
        <p14:creationId xmlns:p14="http://schemas.microsoft.com/office/powerpoint/2010/main" val="189078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Input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r>
              <a:rPr lang="es-ES" sz="2600" b="1" dirty="0" err="1"/>
              <a:t>Entrades</a:t>
            </a:r>
            <a:r>
              <a:rPr lang="es-ES" sz="2600" b="1" dirty="0"/>
              <a:t> de </a:t>
            </a:r>
            <a:r>
              <a:rPr lang="es-ES" sz="2600" b="1" dirty="0" smtClean="0"/>
              <a:t>dates</a:t>
            </a:r>
            <a:endParaRPr lang="es-ES" sz="2600" dirty="0"/>
          </a:p>
          <a:p>
            <a:pPr marL="0" indent="0">
              <a:buNone/>
            </a:pPr>
            <a:endParaRPr lang="es-ES" sz="2800" dirty="0" smtClean="0"/>
          </a:p>
          <a:p>
            <a:pPr marL="0" indent="0">
              <a:buNone/>
            </a:pPr>
            <a:r>
              <a:rPr lang="es-ES" sz="2800" dirty="0" smtClean="0"/>
              <a:t>	</a:t>
            </a:r>
            <a:r>
              <a:rPr lang="es-ES" sz="2400" dirty="0" smtClean="0"/>
              <a:t>&lt;</a:t>
            </a:r>
            <a:r>
              <a:rPr lang="es-ES" sz="2400" dirty="0"/>
              <a:t>input </a:t>
            </a:r>
            <a:r>
              <a:rPr lang="es-ES" sz="2400" dirty="0" err="1"/>
              <a:t>type</a:t>
            </a:r>
            <a:r>
              <a:rPr lang="es-ES" sz="2400" dirty="0"/>
              <a:t>=“</a:t>
            </a:r>
            <a:r>
              <a:rPr lang="es-ES" sz="2400" b="1" dirty="0"/>
              <a:t>date</a:t>
            </a:r>
            <a:r>
              <a:rPr lang="es-ES" sz="2400" dirty="0"/>
              <a:t>” &gt;</a:t>
            </a:r>
          </a:p>
          <a:p>
            <a:pPr marL="0" indent="0">
              <a:buNone/>
            </a:pPr>
            <a:endParaRPr lang="es-ES" sz="1000" dirty="0"/>
          </a:p>
          <a:p>
            <a:pPr marL="0" indent="0">
              <a:buNone/>
            </a:pPr>
            <a:r>
              <a:rPr lang="es-ES" sz="1900" dirty="0"/>
              <a:t>Camp que facilita la </a:t>
            </a:r>
            <a:r>
              <a:rPr lang="es-ES" sz="1900" dirty="0" err="1"/>
              <a:t>introducció</a:t>
            </a:r>
            <a:r>
              <a:rPr lang="es-ES" sz="1900" dirty="0"/>
              <a:t> de dates. </a:t>
            </a:r>
            <a:r>
              <a:rPr lang="es-ES" sz="1900" dirty="0" err="1"/>
              <a:t>Aquesta</a:t>
            </a:r>
            <a:r>
              <a:rPr lang="es-ES" sz="1900" dirty="0"/>
              <a:t> </a:t>
            </a:r>
            <a:r>
              <a:rPr lang="es-ES" sz="1900" dirty="0" err="1"/>
              <a:t>s'enviarà</a:t>
            </a:r>
            <a:r>
              <a:rPr lang="es-ES" sz="1900" dirty="0"/>
              <a:t> en el </a:t>
            </a:r>
            <a:r>
              <a:rPr lang="es-ES" sz="1900" dirty="0" err="1"/>
              <a:t>format</a:t>
            </a:r>
            <a:r>
              <a:rPr lang="es-ES" sz="1900" dirty="0"/>
              <a:t> </a:t>
            </a:r>
            <a:r>
              <a:rPr lang="es-ES" sz="1900" dirty="0" err="1"/>
              <a:t>estàndard</a:t>
            </a:r>
            <a:r>
              <a:rPr lang="es-ES" sz="1900" i="1" dirty="0" err="1" smtClean="0"/>
              <a:t>YYYY</a:t>
            </a:r>
            <a:r>
              <a:rPr lang="es-ES" sz="1900" i="1" dirty="0" smtClean="0"/>
              <a:t>-MM-DD</a:t>
            </a:r>
            <a:endParaRPr lang="es-ES" sz="1900" dirty="0"/>
          </a:p>
          <a:p>
            <a:pPr marL="0" indent="0">
              <a:buNone/>
            </a:pPr>
            <a:endParaRPr lang="es-ES" sz="2800" dirty="0"/>
          </a:p>
          <a:p>
            <a:pPr marL="0" indent="0">
              <a:buNone/>
            </a:pPr>
            <a:r>
              <a:rPr lang="es-ES" sz="2800" dirty="0"/>
              <a:t>	</a:t>
            </a:r>
            <a:r>
              <a:rPr lang="es-ES" sz="2400" dirty="0"/>
              <a:t>&lt;input </a:t>
            </a:r>
            <a:r>
              <a:rPr lang="es-ES" sz="2400" dirty="0" err="1"/>
              <a:t>type</a:t>
            </a:r>
            <a:r>
              <a:rPr lang="es-ES" sz="2400" dirty="0"/>
              <a:t>=“</a:t>
            </a:r>
            <a:r>
              <a:rPr lang="es-ES" sz="2400" b="1" dirty="0"/>
              <a:t>time</a:t>
            </a:r>
            <a:r>
              <a:rPr lang="es-ES" sz="2400" dirty="0"/>
              <a:t>”&gt;</a:t>
            </a:r>
          </a:p>
          <a:p>
            <a:pPr marL="0" indent="0">
              <a:buNone/>
            </a:pPr>
            <a:endParaRPr lang="es-ES" sz="1100" dirty="0"/>
          </a:p>
          <a:p>
            <a:pPr marL="0" indent="0">
              <a:buNone/>
            </a:pPr>
            <a:r>
              <a:rPr lang="es-ES" sz="1900" dirty="0"/>
              <a:t>Camp que facilita la </a:t>
            </a:r>
            <a:r>
              <a:rPr lang="es-ES" sz="1900" dirty="0" err="1"/>
              <a:t>introducció</a:t>
            </a:r>
            <a:r>
              <a:rPr lang="es-ES" sz="1900" dirty="0"/>
              <a:t> </a:t>
            </a:r>
            <a:r>
              <a:rPr lang="es-ES" sz="1900" dirty="0" err="1"/>
              <a:t>d'hores</a:t>
            </a:r>
            <a:r>
              <a:rPr lang="es-ES" sz="1900" dirty="0"/>
              <a:t>. </a:t>
            </a:r>
            <a:r>
              <a:rPr lang="es-ES" sz="1900" dirty="0" err="1"/>
              <a:t>Aquesta</a:t>
            </a:r>
            <a:r>
              <a:rPr lang="es-ES" sz="1900" dirty="0"/>
              <a:t> </a:t>
            </a:r>
            <a:r>
              <a:rPr lang="es-ES" sz="1900" dirty="0" err="1"/>
              <a:t>s'enviarà</a:t>
            </a:r>
            <a:r>
              <a:rPr lang="es-ES" sz="1900" dirty="0"/>
              <a:t> en el </a:t>
            </a:r>
            <a:r>
              <a:rPr lang="es-ES" sz="1900" dirty="0" err="1"/>
              <a:t>format</a:t>
            </a:r>
            <a:r>
              <a:rPr lang="es-ES" sz="1900" dirty="0"/>
              <a:t> </a:t>
            </a:r>
            <a:r>
              <a:rPr lang="es-ES" sz="1900" dirty="0" err="1" smtClean="0"/>
              <a:t>estàndard</a:t>
            </a:r>
            <a:r>
              <a:rPr lang="es-ES" sz="1900" dirty="0" smtClean="0"/>
              <a:t> </a:t>
            </a:r>
            <a:r>
              <a:rPr lang="es-ES" sz="1900" i="1" dirty="0" err="1" smtClean="0"/>
              <a:t>hh:mm:ss</a:t>
            </a:r>
            <a:r>
              <a:rPr lang="es-ES" sz="1900" dirty="0"/>
              <a:t>.</a:t>
            </a:r>
          </a:p>
          <a:p>
            <a:pPr marL="0" indent="0">
              <a:buNone/>
            </a:pPr>
            <a:endParaRPr lang="es-ES" sz="2800" dirty="0"/>
          </a:p>
          <a:p>
            <a:pPr marL="0" indent="0">
              <a:buNone/>
            </a:pPr>
            <a:r>
              <a:rPr lang="es-ES" sz="2800" dirty="0"/>
              <a:t>	</a:t>
            </a:r>
            <a:r>
              <a:rPr lang="es-ES" sz="2400" dirty="0"/>
              <a:t>&lt;input </a:t>
            </a:r>
            <a:r>
              <a:rPr lang="es-ES" sz="2400" dirty="0" err="1"/>
              <a:t>type</a:t>
            </a:r>
            <a:r>
              <a:rPr lang="es-ES" sz="2400" dirty="0"/>
              <a:t>=“</a:t>
            </a:r>
            <a:r>
              <a:rPr lang="es-ES" sz="2400" b="1" dirty="0" err="1"/>
              <a:t>datetime</a:t>
            </a:r>
            <a:r>
              <a:rPr lang="es-ES" sz="2400" b="1" dirty="0"/>
              <a:t>-local</a:t>
            </a:r>
            <a:r>
              <a:rPr lang="es-ES" sz="2400" dirty="0" smtClean="0"/>
              <a:t>”&gt;</a:t>
            </a:r>
            <a:endParaRPr lang="es-ES" sz="2400" dirty="0"/>
          </a:p>
          <a:p>
            <a:pPr marL="0" indent="0">
              <a:buNone/>
            </a:pPr>
            <a:r>
              <a:rPr lang="es-ES" sz="1900" dirty="0" err="1"/>
              <a:t>Combinació</a:t>
            </a:r>
            <a:r>
              <a:rPr lang="es-ES" sz="1900" dirty="0"/>
              <a:t> </a:t>
            </a:r>
            <a:r>
              <a:rPr lang="es-ES" sz="1900" dirty="0" err="1"/>
              <a:t>dels</a:t>
            </a:r>
            <a:r>
              <a:rPr lang="es-ES" sz="1900" dirty="0"/>
              <a:t> dos </a:t>
            </a:r>
            <a:r>
              <a:rPr lang="es-ES" sz="1900" dirty="0" err="1"/>
              <a:t>anteriors</a:t>
            </a:r>
            <a:r>
              <a:rPr lang="es-ES" sz="1900" dirty="0"/>
              <a:t>..</a:t>
            </a:r>
          </a:p>
          <a:p>
            <a:endParaRPr lang="es-ES" sz="2600" dirty="0" smtClean="0">
              <a:latin typeface="+mj-lt"/>
            </a:endParaRPr>
          </a:p>
        </p:txBody>
      </p:sp>
      <p:pic>
        <p:nvPicPr>
          <p:cNvPr id="7" name="Imagen 6"/>
          <p:cNvPicPr>
            <a:picLocks noChangeAspect="1"/>
          </p:cNvPicPr>
          <p:nvPr/>
        </p:nvPicPr>
        <p:blipFill>
          <a:blip r:embed="rId3" cstate="print"/>
          <a:stretch>
            <a:fillRect/>
          </a:stretch>
        </p:blipFill>
        <p:spPr>
          <a:xfrm>
            <a:off x="4139952" y="2398304"/>
            <a:ext cx="3987800" cy="546100"/>
          </a:xfrm>
          <a:prstGeom prst="rect">
            <a:avLst/>
          </a:prstGeom>
        </p:spPr>
      </p:pic>
      <p:pic>
        <p:nvPicPr>
          <p:cNvPr id="8" name="Imagen 7"/>
          <p:cNvPicPr>
            <a:picLocks noChangeAspect="1"/>
          </p:cNvPicPr>
          <p:nvPr/>
        </p:nvPicPr>
        <p:blipFill>
          <a:blip r:embed="rId4" cstate="print"/>
          <a:stretch>
            <a:fillRect/>
          </a:stretch>
        </p:blipFill>
        <p:spPr>
          <a:xfrm>
            <a:off x="4923248" y="3560882"/>
            <a:ext cx="2857500" cy="622300"/>
          </a:xfrm>
          <a:prstGeom prst="rect">
            <a:avLst/>
          </a:prstGeom>
        </p:spPr>
      </p:pic>
    </p:spTree>
    <p:extLst>
      <p:ext uri="{BB962C8B-B14F-4D97-AF65-F5344CB8AC3E}">
        <p14:creationId xmlns:p14="http://schemas.microsoft.com/office/powerpoint/2010/main" val="1873945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Input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400" b="1" dirty="0" err="1"/>
              <a:t>Entrades</a:t>
            </a:r>
            <a:r>
              <a:rPr lang="es-ES" sz="2400" b="1" dirty="0"/>
              <a:t> de dates</a:t>
            </a:r>
            <a:endParaRPr lang="es-ES" sz="2400" dirty="0"/>
          </a:p>
          <a:p>
            <a:pPr marL="0" indent="0">
              <a:buNone/>
            </a:pPr>
            <a:endParaRPr lang="es-ES" sz="2800" dirty="0" smtClean="0"/>
          </a:p>
          <a:p>
            <a:pPr marL="0" indent="0">
              <a:buNone/>
            </a:pPr>
            <a:r>
              <a:rPr lang="es-ES" sz="2400" dirty="0" smtClean="0"/>
              <a:t>	</a:t>
            </a:r>
            <a:r>
              <a:rPr lang="es-ES" sz="2200" dirty="0" smtClean="0"/>
              <a:t>&lt;</a:t>
            </a:r>
            <a:r>
              <a:rPr lang="es-ES" sz="2200" dirty="0"/>
              <a:t>input </a:t>
            </a:r>
            <a:r>
              <a:rPr lang="es-ES" sz="2200" dirty="0" err="1"/>
              <a:t>type</a:t>
            </a:r>
            <a:r>
              <a:rPr lang="es-ES" sz="2200" dirty="0"/>
              <a:t>=“</a:t>
            </a:r>
            <a:r>
              <a:rPr lang="es-ES" sz="2200" b="1" dirty="0" err="1"/>
              <a:t>month</a:t>
            </a:r>
            <a:r>
              <a:rPr lang="es-ES" sz="2200" dirty="0"/>
              <a:t>” </a:t>
            </a:r>
            <a:r>
              <a:rPr lang="es-ES" sz="2200" dirty="0" smtClean="0"/>
              <a:t>&gt;</a:t>
            </a:r>
            <a:endParaRPr lang="es-ES" sz="2200" dirty="0"/>
          </a:p>
          <a:p>
            <a:pPr marL="0" indent="0">
              <a:buNone/>
            </a:pPr>
            <a:r>
              <a:rPr lang="es-ES" dirty="0"/>
              <a:t>Camp que facilita la </a:t>
            </a:r>
            <a:r>
              <a:rPr lang="es-ES" dirty="0" err="1"/>
              <a:t>introducció</a:t>
            </a:r>
            <a:r>
              <a:rPr lang="es-ES" dirty="0"/>
              <a:t> </a:t>
            </a:r>
            <a:r>
              <a:rPr lang="es-ES" dirty="0" err="1"/>
              <a:t>d'un</a:t>
            </a:r>
            <a:r>
              <a:rPr lang="es-ES" dirty="0"/>
              <a:t> mes de </a:t>
            </a:r>
            <a:r>
              <a:rPr lang="es-ES" dirty="0" err="1"/>
              <a:t>l'any</a:t>
            </a:r>
            <a:r>
              <a:rPr lang="es-ES" dirty="0" smtClean="0"/>
              <a:t>.</a:t>
            </a:r>
          </a:p>
          <a:p>
            <a:pPr marL="0" indent="0">
              <a:buNone/>
            </a:pPr>
            <a:endParaRPr lang="es-ES" sz="2800" dirty="0"/>
          </a:p>
          <a:p>
            <a:pPr marL="0" indent="0">
              <a:buNone/>
            </a:pPr>
            <a:r>
              <a:rPr lang="es-ES" sz="2800" dirty="0"/>
              <a:t>	</a:t>
            </a:r>
            <a:r>
              <a:rPr lang="es-ES" sz="2200" dirty="0"/>
              <a:t>&lt;input </a:t>
            </a:r>
            <a:r>
              <a:rPr lang="es-ES" sz="2200" dirty="0" err="1"/>
              <a:t>type</a:t>
            </a:r>
            <a:r>
              <a:rPr lang="es-ES" sz="2200" dirty="0"/>
              <a:t>=“</a:t>
            </a:r>
            <a:r>
              <a:rPr lang="es-ES" sz="2200" b="1" dirty="0" err="1"/>
              <a:t>week</a:t>
            </a:r>
            <a:r>
              <a:rPr lang="es-ES" sz="2200" dirty="0" smtClean="0"/>
              <a:t>”&gt;</a:t>
            </a:r>
            <a:endParaRPr lang="es-ES" sz="2200" dirty="0"/>
          </a:p>
          <a:p>
            <a:pPr marL="0" indent="0">
              <a:buNone/>
            </a:pPr>
            <a:r>
              <a:rPr lang="es-ES" dirty="0"/>
              <a:t>Camp que facilita la </a:t>
            </a:r>
            <a:r>
              <a:rPr lang="es-ES" dirty="0" err="1"/>
              <a:t>introducció</a:t>
            </a:r>
            <a:r>
              <a:rPr lang="es-ES" dirty="0"/>
              <a:t> </a:t>
            </a:r>
            <a:r>
              <a:rPr lang="es-ES" dirty="0" err="1"/>
              <a:t>d'una</a:t>
            </a:r>
            <a:r>
              <a:rPr lang="es-ES" dirty="0"/>
              <a:t> </a:t>
            </a:r>
            <a:r>
              <a:rPr lang="es-ES" dirty="0" err="1"/>
              <a:t>setmana</a:t>
            </a:r>
            <a:r>
              <a:rPr lang="es-ES" dirty="0"/>
              <a:t> de </a:t>
            </a:r>
            <a:r>
              <a:rPr lang="es-ES" dirty="0" err="1"/>
              <a:t>l'any</a:t>
            </a:r>
            <a:r>
              <a:rPr lang="es-ES" dirty="0" smtClean="0"/>
              <a:t>.</a:t>
            </a:r>
          </a:p>
          <a:p>
            <a:pPr marL="0" indent="0">
              <a:buNone/>
            </a:pPr>
            <a:endParaRPr lang="es-ES" sz="2800" dirty="0"/>
          </a:p>
          <a:p>
            <a:pPr marL="0" indent="0">
              <a:buNone/>
            </a:pPr>
            <a:r>
              <a:rPr lang="es-ES" sz="2800" dirty="0"/>
              <a:t>	</a:t>
            </a:r>
            <a:r>
              <a:rPr lang="es-ES" sz="2200" dirty="0"/>
              <a:t>&lt;input </a:t>
            </a:r>
            <a:r>
              <a:rPr lang="es-ES" sz="2200" dirty="0" err="1"/>
              <a:t>type</a:t>
            </a:r>
            <a:r>
              <a:rPr lang="es-ES" sz="2200" dirty="0"/>
              <a:t>=“</a:t>
            </a:r>
            <a:r>
              <a:rPr lang="es-ES" sz="2200" b="1" dirty="0" err="1"/>
              <a:t>number</a:t>
            </a:r>
            <a:r>
              <a:rPr lang="es-ES" sz="2200" dirty="0" smtClean="0"/>
              <a:t>”&gt;</a:t>
            </a:r>
            <a:endParaRPr lang="es-ES" sz="2200" dirty="0"/>
          </a:p>
          <a:p>
            <a:pPr marL="0" indent="0">
              <a:buNone/>
            </a:pPr>
            <a:r>
              <a:rPr lang="es-ES" dirty="0"/>
              <a:t>Camp de </a:t>
            </a:r>
            <a:r>
              <a:rPr lang="es-ES" dirty="0" err="1"/>
              <a:t>text</a:t>
            </a:r>
            <a:r>
              <a:rPr lang="es-ES" dirty="0"/>
              <a:t> que limita la </a:t>
            </a:r>
            <a:r>
              <a:rPr lang="es-ES" dirty="0" err="1"/>
              <a:t>introducció</a:t>
            </a:r>
            <a:r>
              <a:rPr lang="es-ES" dirty="0"/>
              <a:t> a </a:t>
            </a:r>
            <a:r>
              <a:rPr lang="es-ES" dirty="0" err="1"/>
              <a:t>només</a:t>
            </a:r>
            <a:r>
              <a:rPr lang="es-ES" dirty="0"/>
              <a:t> </a:t>
            </a:r>
            <a:r>
              <a:rPr lang="es-ES" dirty="0" err="1"/>
              <a:t>caràcters</a:t>
            </a:r>
            <a:r>
              <a:rPr lang="es-ES" dirty="0"/>
              <a:t> </a:t>
            </a:r>
            <a:r>
              <a:rPr lang="es-ES" dirty="0" err="1"/>
              <a:t>numèrics</a:t>
            </a:r>
            <a:r>
              <a:rPr lang="es-ES" dirty="0"/>
              <a:t>.</a:t>
            </a:r>
            <a:endParaRPr lang="es-ES" sz="2600" dirty="0" smtClean="0">
              <a:latin typeface="+mj-lt"/>
            </a:endParaRPr>
          </a:p>
        </p:txBody>
      </p:sp>
    </p:spTree>
    <p:extLst>
      <p:ext uri="{BB962C8B-B14F-4D97-AF65-F5344CB8AC3E}">
        <p14:creationId xmlns:p14="http://schemas.microsoft.com/office/powerpoint/2010/main" val="3601533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Input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0" indent="0">
              <a:buNone/>
            </a:pPr>
            <a:r>
              <a:rPr lang="es-ES" sz="2800" dirty="0" smtClean="0"/>
              <a:t>	</a:t>
            </a:r>
            <a:r>
              <a:rPr lang="es-ES" sz="2400" dirty="0" smtClean="0"/>
              <a:t>&lt;</a:t>
            </a:r>
            <a:r>
              <a:rPr lang="es-ES" sz="2400" dirty="0"/>
              <a:t>input </a:t>
            </a:r>
            <a:r>
              <a:rPr lang="es-ES" sz="2400" dirty="0" err="1"/>
              <a:t>type</a:t>
            </a:r>
            <a:r>
              <a:rPr lang="es-ES" sz="2400" dirty="0"/>
              <a:t>=“</a:t>
            </a:r>
            <a:r>
              <a:rPr lang="es-ES" sz="2400" b="1" dirty="0" err="1"/>
              <a:t>range</a:t>
            </a:r>
            <a:r>
              <a:rPr lang="es-ES" sz="2400" dirty="0"/>
              <a:t>” </a:t>
            </a:r>
            <a:r>
              <a:rPr lang="es-ES" sz="2400" dirty="0" smtClean="0"/>
              <a:t>&gt;</a:t>
            </a:r>
            <a:endParaRPr lang="es-ES" sz="2400" dirty="0"/>
          </a:p>
          <a:p>
            <a:pPr marL="0" indent="0">
              <a:buNone/>
            </a:pPr>
            <a:r>
              <a:rPr lang="es-ES" sz="1900" dirty="0"/>
              <a:t>Camp que </a:t>
            </a:r>
            <a:r>
              <a:rPr lang="es-ES" sz="1900" dirty="0" err="1"/>
              <a:t>mostra</a:t>
            </a:r>
            <a:r>
              <a:rPr lang="es-ES" sz="1900" dirty="0"/>
              <a:t> un control </a:t>
            </a:r>
            <a:r>
              <a:rPr lang="es-ES" sz="1900" dirty="0" err="1"/>
              <a:t>lliscant</a:t>
            </a:r>
            <a:r>
              <a:rPr lang="es-ES" sz="1900" dirty="0"/>
              <a:t> en el navegador, que </a:t>
            </a:r>
            <a:r>
              <a:rPr lang="es-ES" sz="1900" dirty="0" err="1"/>
              <a:t>més</a:t>
            </a:r>
            <a:r>
              <a:rPr lang="es-ES" sz="1900" dirty="0"/>
              <a:t> </a:t>
            </a:r>
            <a:r>
              <a:rPr lang="es-ES" sz="1900" dirty="0" err="1"/>
              <a:t>endavant</a:t>
            </a:r>
            <a:r>
              <a:rPr lang="es-ES" sz="1900" dirty="0"/>
              <a:t> </a:t>
            </a:r>
            <a:r>
              <a:rPr lang="es-ES" sz="1900" dirty="0" err="1"/>
              <a:t>podrem</a:t>
            </a:r>
            <a:r>
              <a:rPr lang="es-ES" sz="1900" dirty="0"/>
              <a:t> </a:t>
            </a:r>
            <a:r>
              <a:rPr lang="es-ES" sz="1900" dirty="0" err="1"/>
              <a:t>personalitzar</a:t>
            </a:r>
            <a:r>
              <a:rPr lang="es-ES" sz="1900" dirty="0"/>
              <a:t> </a:t>
            </a:r>
            <a:r>
              <a:rPr lang="es-ES" sz="1900" dirty="0" err="1"/>
              <a:t>amb</a:t>
            </a:r>
            <a:r>
              <a:rPr lang="es-ES" sz="1900" dirty="0"/>
              <a:t> </a:t>
            </a:r>
            <a:r>
              <a:rPr lang="es-ES" sz="1900" dirty="0" err="1"/>
              <a:t>nous</a:t>
            </a:r>
            <a:r>
              <a:rPr lang="es-ES" sz="1900" dirty="0"/>
              <a:t> </a:t>
            </a:r>
            <a:r>
              <a:rPr lang="es-ES" sz="1900" dirty="0" err="1"/>
              <a:t>atributs</a:t>
            </a:r>
            <a:r>
              <a:rPr lang="es-ES" sz="1900" dirty="0" smtClean="0"/>
              <a:t>.</a:t>
            </a:r>
          </a:p>
          <a:p>
            <a:pPr marL="0" indent="0">
              <a:buNone/>
            </a:pPr>
            <a:endParaRPr lang="es-ES" sz="2800" dirty="0"/>
          </a:p>
          <a:p>
            <a:pPr marL="0" indent="0">
              <a:buNone/>
            </a:pPr>
            <a:r>
              <a:rPr lang="es-ES" sz="2800" dirty="0"/>
              <a:t>	</a:t>
            </a:r>
            <a:r>
              <a:rPr lang="es-ES" sz="2400" dirty="0"/>
              <a:t>&lt;input </a:t>
            </a:r>
            <a:r>
              <a:rPr lang="es-ES" sz="2400" dirty="0" err="1"/>
              <a:t>type</a:t>
            </a:r>
            <a:r>
              <a:rPr lang="es-ES" sz="2400" dirty="0"/>
              <a:t>=“</a:t>
            </a:r>
            <a:r>
              <a:rPr lang="es-ES" sz="2400" b="1" dirty="0" err="1"/>
              <a:t>tel</a:t>
            </a:r>
            <a:r>
              <a:rPr lang="es-ES" sz="2400" dirty="0" smtClean="0"/>
              <a:t>”&gt;</a:t>
            </a:r>
            <a:endParaRPr lang="es-ES" sz="2400" dirty="0"/>
          </a:p>
          <a:p>
            <a:pPr marL="0" indent="0">
              <a:buNone/>
            </a:pPr>
            <a:r>
              <a:rPr lang="es-ES" sz="1900" dirty="0"/>
              <a:t>Camp de </a:t>
            </a:r>
            <a:r>
              <a:rPr lang="es-ES" sz="1900" dirty="0" err="1"/>
              <a:t>text</a:t>
            </a:r>
            <a:r>
              <a:rPr lang="es-ES" sz="1900" dirty="0"/>
              <a:t> per </a:t>
            </a:r>
            <a:r>
              <a:rPr lang="es-ES" sz="1900" dirty="0" err="1"/>
              <a:t>introduir</a:t>
            </a:r>
            <a:r>
              <a:rPr lang="es-ES" sz="1900" dirty="0"/>
              <a:t> números de </a:t>
            </a:r>
            <a:r>
              <a:rPr lang="es-ES" sz="1900" dirty="0" err="1"/>
              <a:t>telèfon</a:t>
            </a:r>
            <a:r>
              <a:rPr lang="es-ES" sz="1900" dirty="0"/>
              <a:t>. El </a:t>
            </a:r>
            <a:r>
              <a:rPr lang="es-ES" sz="1900" dirty="0" err="1"/>
              <a:t>seu</a:t>
            </a:r>
            <a:r>
              <a:rPr lang="es-ES" sz="1900" dirty="0"/>
              <a:t> principal </a:t>
            </a:r>
            <a:r>
              <a:rPr lang="es-ES" sz="1900" dirty="0" err="1"/>
              <a:t>avantatge</a:t>
            </a:r>
            <a:r>
              <a:rPr lang="es-ES" sz="1900" dirty="0"/>
              <a:t> </a:t>
            </a:r>
            <a:r>
              <a:rPr lang="es-ES" sz="1900" dirty="0" err="1"/>
              <a:t>és</a:t>
            </a:r>
            <a:r>
              <a:rPr lang="es-ES" sz="1900" dirty="0"/>
              <a:t> mostrar el </a:t>
            </a:r>
            <a:r>
              <a:rPr lang="es-ES" sz="1900" dirty="0" err="1"/>
              <a:t>teclat</a:t>
            </a:r>
            <a:r>
              <a:rPr lang="es-ES" sz="1900" dirty="0"/>
              <a:t> </a:t>
            </a:r>
            <a:r>
              <a:rPr lang="es-ES" sz="1900" dirty="0" err="1"/>
              <a:t>apropiat</a:t>
            </a:r>
            <a:r>
              <a:rPr lang="es-ES" sz="1900" dirty="0"/>
              <a:t> en </a:t>
            </a:r>
            <a:r>
              <a:rPr lang="es-ES" sz="1900" dirty="0" err="1"/>
              <a:t>dispositius</a:t>
            </a:r>
            <a:r>
              <a:rPr lang="es-ES" sz="1900" dirty="0"/>
              <a:t> </a:t>
            </a:r>
            <a:r>
              <a:rPr lang="es-ES" sz="1900" dirty="0" err="1"/>
              <a:t>mòbils</a:t>
            </a:r>
            <a:r>
              <a:rPr lang="es-ES" sz="1900" dirty="0" smtClean="0"/>
              <a:t>.</a:t>
            </a:r>
          </a:p>
          <a:p>
            <a:pPr marL="0" indent="0">
              <a:buNone/>
            </a:pPr>
            <a:endParaRPr lang="es-ES" sz="2800" dirty="0"/>
          </a:p>
          <a:p>
            <a:pPr marL="0" indent="0">
              <a:buNone/>
            </a:pPr>
            <a:r>
              <a:rPr lang="es-ES" sz="2800" dirty="0"/>
              <a:t>	</a:t>
            </a:r>
            <a:r>
              <a:rPr lang="es-ES" sz="2400" dirty="0"/>
              <a:t>&lt;input </a:t>
            </a:r>
            <a:r>
              <a:rPr lang="es-ES" sz="2400" dirty="0" err="1"/>
              <a:t>type</a:t>
            </a:r>
            <a:r>
              <a:rPr lang="es-ES" sz="2400" dirty="0"/>
              <a:t>=“</a:t>
            </a:r>
            <a:r>
              <a:rPr lang="es-ES" sz="2400" b="1" dirty="0"/>
              <a:t>color</a:t>
            </a:r>
            <a:r>
              <a:rPr lang="es-ES" sz="2400" dirty="0" smtClean="0"/>
              <a:t>”&gt;</a:t>
            </a:r>
            <a:endParaRPr lang="es-ES" sz="2400" dirty="0"/>
          </a:p>
          <a:p>
            <a:pPr marL="0" indent="0">
              <a:buNone/>
            </a:pPr>
            <a:r>
              <a:rPr lang="es-ES" sz="1900" dirty="0" err="1"/>
              <a:t>Permet</a:t>
            </a:r>
            <a:r>
              <a:rPr lang="es-ES" sz="1900" dirty="0"/>
              <a:t> seleccionar un color </a:t>
            </a:r>
            <a:r>
              <a:rPr lang="es-ES" sz="1900" dirty="0" err="1"/>
              <a:t>directament</a:t>
            </a:r>
            <a:r>
              <a:rPr lang="es-ES" sz="1900" dirty="0"/>
              <a:t> sobre una </a:t>
            </a:r>
            <a:endParaRPr lang="es-ES" sz="1900" dirty="0" smtClean="0"/>
          </a:p>
          <a:p>
            <a:pPr marL="0" indent="0">
              <a:buNone/>
            </a:pPr>
            <a:r>
              <a:rPr lang="es-ES" sz="1900" dirty="0" smtClean="0"/>
              <a:t>paleta </a:t>
            </a:r>
            <a:r>
              <a:rPr lang="es-ES" sz="1900" dirty="0"/>
              <a:t>que </a:t>
            </a:r>
            <a:r>
              <a:rPr lang="es-ES" sz="1900" dirty="0" smtClean="0"/>
              <a:t>es </a:t>
            </a:r>
            <a:r>
              <a:rPr lang="es-ES" sz="1900" dirty="0" err="1" smtClean="0"/>
              <a:t>mostra</a:t>
            </a:r>
            <a:r>
              <a:rPr lang="es-ES" sz="1900" dirty="0" smtClean="0"/>
              <a:t> </a:t>
            </a:r>
            <a:r>
              <a:rPr lang="es-ES" sz="1900" dirty="0"/>
              <a:t>en el navegador.</a:t>
            </a:r>
            <a:endParaRPr lang="es-ES" sz="1900" dirty="0" smtClean="0">
              <a:latin typeface="+mj-lt"/>
            </a:endParaRPr>
          </a:p>
        </p:txBody>
      </p:sp>
      <p:pic>
        <p:nvPicPr>
          <p:cNvPr id="4" name="Imagen 3"/>
          <p:cNvPicPr>
            <a:picLocks noChangeAspect="1"/>
          </p:cNvPicPr>
          <p:nvPr/>
        </p:nvPicPr>
        <p:blipFill>
          <a:blip r:embed="rId2" cstate="print"/>
          <a:stretch>
            <a:fillRect/>
          </a:stretch>
        </p:blipFill>
        <p:spPr>
          <a:xfrm>
            <a:off x="4499992" y="1949888"/>
            <a:ext cx="2476500" cy="381000"/>
          </a:xfrm>
          <a:prstGeom prst="rect">
            <a:avLst/>
          </a:prstGeom>
        </p:spPr>
      </p:pic>
      <p:pic>
        <p:nvPicPr>
          <p:cNvPr id="6" name="Imagen 5"/>
          <p:cNvPicPr>
            <a:picLocks noChangeAspect="1"/>
          </p:cNvPicPr>
          <p:nvPr/>
        </p:nvPicPr>
        <p:blipFill>
          <a:blip r:embed="rId3" cstate="print"/>
          <a:stretch>
            <a:fillRect/>
          </a:stretch>
        </p:blipFill>
        <p:spPr>
          <a:xfrm>
            <a:off x="4139952" y="4774559"/>
            <a:ext cx="2082800" cy="495300"/>
          </a:xfrm>
          <a:prstGeom prst="rect">
            <a:avLst/>
          </a:prstGeom>
        </p:spPr>
      </p:pic>
      <p:pic>
        <p:nvPicPr>
          <p:cNvPr id="7" name="Imagen 6"/>
          <p:cNvPicPr>
            <a:picLocks noChangeAspect="1"/>
          </p:cNvPicPr>
          <p:nvPr/>
        </p:nvPicPr>
        <p:blipFill>
          <a:blip r:embed="rId4" cstate="print"/>
          <a:stretch>
            <a:fillRect/>
          </a:stretch>
        </p:blipFill>
        <p:spPr>
          <a:xfrm>
            <a:off x="6337354" y="4616297"/>
            <a:ext cx="1117421" cy="1780456"/>
          </a:xfrm>
          <a:prstGeom prst="rect">
            <a:avLst/>
          </a:prstGeom>
        </p:spPr>
      </p:pic>
    </p:spTree>
    <p:extLst>
      <p:ext uri="{BB962C8B-B14F-4D97-AF65-F5344CB8AC3E}">
        <p14:creationId xmlns:p14="http://schemas.microsoft.com/office/powerpoint/2010/main" val="1612492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Input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600" b="1" dirty="0" smtClean="0">
                <a:latin typeface="+mj-lt"/>
              </a:rPr>
              <a:t>Entrada de multi-línia</a:t>
            </a:r>
            <a:r>
              <a:rPr lang="es-ES" sz="2600" dirty="0" smtClean="0">
                <a:latin typeface="+mj-lt"/>
              </a:rPr>
              <a:t/>
            </a:r>
            <a:br>
              <a:rPr lang="es-ES" sz="2600" dirty="0" smtClean="0">
                <a:latin typeface="+mj-lt"/>
              </a:rPr>
            </a:br>
            <a:r>
              <a:rPr lang="es-ES" sz="2600" dirty="0" smtClean="0">
                <a:latin typeface="+mj-lt"/>
              </a:rPr>
              <a:t/>
            </a:r>
            <a:br>
              <a:rPr lang="es-ES" sz="2600" dirty="0" smtClean="0">
                <a:latin typeface="+mj-lt"/>
              </a:rPr>
            </a:br>
            <a:r>
              <a:rPr lang="es-ES" sz="2600" dirty="0" smtClean="0">
                <a:latin typeface="+mj-lt"/>
              </a:rPr>
              <a:t>Aquest control permet als usuaris ingressar text en una o més línies. S'insereix utilitzant el tag HTML </a:t>
            </a:r>
            <a:r>
              <a:rPr lang="es-ES" sz="2600" b="1" dirty="0" smtClean="0">
                <a:latin typeface="+mj-lt"/>
              </a:rPr>
              <a:t>textarea</a:t>
            </a:r>
            <a:r>
              <a:rPr lang="es-ES" sz="2600" dirty="0" smtClean="0">
                <a:latin typeface="+mj-lt"/>
              </a:rPr>
              <a:t> i pot ser </a:t>
            </a:r>
            <a:r>
              <a:rPr lang="es-ES" sz="2600" dirty="0" err="1" smtClean="0">
                <a:latin typeface="+mj-lt"/>
              </a:rPr>
              <a:t>utilitzat</a:t>
            </a:r>
            <a:r>
              <a:rPr lang="es-ES" sz="2600" dirty="0" smtClean="0">
                <a:latin typeface="+mj-lt"/>
              </a:rPr>
              <a:t> per </a:t>
            </a:r>
            <a:r>
              <a:rPr lang="es-ES" sz="2600" dirty="0" err="1" smtClean="0">
                <a:latin typeface="+mj-lt"/>
              </a:rPr>
              <a:t>recol·lectar</a:t>
            </a:r>
            <a:r>
              <a:rPr lang="es-ES" sz="2600" dirty="0" smtClean="0">
                <a:latin typeface="+mj-lt"/>
              </a:rPr>
              <a:t> </a:t>
            </a:r>
            <a:r>
              <a:rPr lang="es-ES" sz="2600" dirty="0" err="1" smtClean="0">
                <a:latin typeface="+mj-lt"/>
              </a:rPr>
              <a:t>texts</a:t>
            </a:r>
            <a:r>
              <a:rPr lang="es-ES" sz="2600" dirty="0" smtClean="0">
                <a:latin typeface="+mj-lt"/>
              </a:rPr>
              <a:t> </a:t>
            </a:r>
            <a:r>
              <a:rPr lang="es-ES" sz="2600" dirty="0" err="1" smtClean="0">
                <a:latin typeface="+mj-lt"/>
              </a:rPr>
              <a:t>més</a:t>
            </a:r>
            <a:r>
              <a:rPr lang="es-ES" sz="2600" dirty="0" smtClean="0">
                <a:latin typeface="+mj-lt"/>
              </a:rPr>
              <a:t> </a:t>
            </a:r>
            <a:r>
              <a:rPr lang="es-ES" sz="2600" dirty="0" err="1" smtClean="0">
                <a:latin typeface="+mj-lt"/>
              </a:rPr>
              <a:t>llargs</a:t>
            </a:r>
            <a:r>
              <a:rPr lang="es-ES" sz="2600" dirty="0" smtClean="0">
                <a:latin typeface="+mj-lt"/>
              </a:rPr>
              <a:t>.</a:t>
            </a:r>
          </a:p>
        </p:txBody>
      </p:sp>
    </p:spTree>
    <p:extLst>
      <p:ext uri="{BB962C8B-B14F-4D97-AF65-F5344CB8AC3E}">
        <p14:creationId xmlns:p14="http://schemas.microsoft.com/office/powerpoint/2010/main" val="1795036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Input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600" b="1" dirty="0" smtClean="0">
                <a:latin typeface="+mj-lt"/>
              </a:rPr>
              <a:t>Exemple:</a:t>
            </a:r>
          </a:p>
          <a:p>
            <a:endParaRPr lang="es-ES" sz="2600" b="1" dirty="0" smtClean="0">
              <a:latin typeface="+mj-lt"/>
            </a:endParaRPr>
          </a:p>
          <a:p>
            <a:r>
              <a:rPr lang="es-ES" sz="2300" dirty="0" smtClean="0"/>
              <a:t>&lt;form method="post" action="agente.php"&gt;</a:t>
            </a:r>
            <a:br>
              <a:rPr lang="es-ES" sz="2300" dirty="0" smtClean="0"/>
            </a:br>
            <a:r>
              <a:rPr lang="es-ES" sz="2300" dirty="0" smtClean="0"/>
              <a:t>	&lt;textarea </a:t>
            </a:r>
            <a:r>
              <a:rPr lang="es-ES" sz="2300" b="1" dirty="0" smtClean="0"/>
              <a:t>name</a:t>
            </a:r>
            <a:r>
              <a:rPr lang="es-ES" sz="2300" dirty="0" smtClean="0"/>
              <a:t>="comentarios" </a:t>
            </a:r>
            <a:r>
              <a:rPr lang="es-ES" sz="2300" b="1" dirty="0" smtClean="0"/>
              <a:t>rows</a:t>
            </a:r>
            <a:r>
              <a:rPr lang="es-ES" sz="2300" dirty="0" smtClean="0"/>
              <a:t>="2" </a:t>
            </a:r>
            <a:r>
              <a:rPr lang="es-ES" sz="2300" b="1" dirty="0" smtClean="0"/>
              <a:t>cols</a:t>
            </a:r>
            <a:r>
              <a:rPr lang="es-ES" sz="2300" dirty="0" smtClean="0"/>
              <a:t>="30"&gt;...Tus 	comentarios aquí...&lt;/textarea&gt;</a:t>
            </a:r>
            <a:br>
              <a:rPr lang="es-ES" sz="2300" dirty="0" smtClean="0"/>
            </a:br>
            <a:r>
              <a:rPr lang="es-ES" sz="2300" dirty="0" smtClean="0"/>
              <a:t>&lt;/form&gt;</a:t>
            </a:r>
          </a:p>
          <a:p>
            <a:endParaRPr lang="es-ES" sz="2300" dirty="0" smtClean="0">
              <a:latin typeface="+mj-lt"/>
            </a:endParaRPr>
          </a:p>
          <a:p>
            <a:r>
              <a:rPr lang="es-ES" sz="2300" dirty="0" smtClean="0">
                <a:latin typeface="+mj-lt"/>
              </a:rPr>
              <a:t>Nota que </a:t>
            </a:r>
            <a:r>
              <a:rPr lang="es-ES" sz="2300" dirty="0" err="1" smtClean="0">
                <a:latin typeface="+mj-lt"/>
              </a:rPr>
              <a:t>els</a:t>
            </a:r>
            <a:r>
              <a:rPr lang="es-ES" sz="2300" dirty="0" smtClean="0">
                <a:latin typeface="+mj-lt"/>
              </a:rPr>
              <a:t> </a:t>
            </a:r>
            <a:r>
              <a:rPr lang="es-ES" sz="2300" smtClean="0">
                <a:latin typeface="+mj-lt"/>
              </a:rPr>
              <a:t>atributs</a:t>
            </a:r>
            <a:r>
              <a:rPr lang="es-ES" sz="2300" dirty="0" smtClean="0">
                <a:latin typeface="+mj-lt"/>
              </a:rPr>
              <a:t> "</a:t>
            </a:r>
            <a:r>
              <a:rPr lang="es-ES" sz="2300" b="1" dirty="0" smtClean="0">
                <a:latin typeface="+mj-lt"/>
              </a:rPr>
              <a:t>rows</a:t>
            </a:r>
            <a:r>
              <a:rPr lang="es-ES" sz="2300" dirty="0" smtClean="0">
                <a:latin typeface="+mj-lt"/>
              </a:rPr>
              <a:t>" i "</a:t>
            </a:r>
            <a:r>
              <a:rPr lang="es-ES" sz="2300" b="1" dirty="0" smtClean="0">
                <a:latin typeface="+mj-lt"/>
              </a:rPr>
              <a:t>cols</a:t>
            </a:r>
            <a:r>
              <a:rPr lang="es-ES" sz="2300" dirty="0" smtClean="0">
                <a:latin typeface="+mj-lt"/>
              </a:rPr>
              <a:t>" estableixen les dimensions de la caixa de text. El valor passat a l'agent processador serà el text ingressat, és a dir, el contingut de la caixa de text.</a:t>
            </a:r>
          </a:p>
        </p:txBody>
      </p:sp>
    </p:spTree>
    <p:extLst>
      <p:ext uri="{BB962C8B-B14F-4D97-AF65-F5344CB8AC3E}">
        <p14:creationId xmlns:p14="http://schemas.microsoft.com/office/powerpoint/2010/main" val="3964601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Select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800" b="1" dirty="0" smtClean="0">
                <a:latin typeface="+mj-lt"/>
              </a:rPr>
              <a:t>Opcions</a:t>
            </a:r>
            <a:r>
              <a:rPr lang="es-ES" sz="2800" dirty="0" smtClean="0">
                <a:latin typeface="+mj-lt"/>
              </a:rPr>
              <a:t/>
            </a:r>
            <a:br>
              <a:rPr lang="es-ES" sz="2800" dirty="0" smtClean="0">
                <a:latin typeface="+mj-lt"/>
              </a:rPr>
            </a:br>
            <a:r>
              <a:rPr lang="es-ES" sz="2800" dirty="0" smtClean="0">
                <a:latin typeface="+mj-lt"/>
              </a:rPr>
              <a:t/>
            </a:r>
            <a:br>
              <a:rPr lang="es-ES" sz="2800" dirty="0" smtClean="0">
                <a:latin typeface="+mj-lt"/>
              </a:rPr>
            </a:br>
            <a:r>
              <a:rPr lang="es-ES" sz="2800" dirty="0" smtClean="0">
                <a:latin typeface="+mj-lt"/>
              </a:rPr>
              <a:t>Els autors poden també deixar que els seus visitants triïn opcions preestablertes d'una llista. Això pot aconseguir-se usant un dels tres controls següents, que poden construir diferents tipus de llistes d'opcions.</a:t>
            </a:r>
            <a:br>
              <a:rPr lang="es-ES" sz="28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360689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Select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r>
              <a:rPr lang="es-ES" sz="2600" b="1" dirty="0" smtClean="0">
                <a:latin typeface="+mj-lt"/>
              </a:rPr>
              <a:t>Casella de </a:t>
            </a:r>
            <a:r>
              <a:rPr lang="es-ES" sz="2600" b="1" dirty="0" err="1" smtClean="0">
                <a:latin typeface="+mj-lt"/>
              </a:rPr>
              <a:t>verificació</a:t>
            </a:r>
            <a:r>
              <a:rPr lang="es-ES" sz="2600" b="1" dirty="0" smtClean="0">
                <a:latin typeface="+mj-lt"/>
              </a:rPr>
              <a:t> (</a:t>
            </a:r>
            <a:r>
              <a:rPr lang="es-ES" sz="2600" b="1" dirty="0" err="1" smtClean="0">
                <a:latin typeface="+mj-lt"/>
              </a:rPr>
              <a:t>Checkbox</a:t>
            </a:r>
            <a:r>
              <a:rPr lang="es-ES" sz="2600" b="1" dirty="0" smtClean="0">
                <a:latin typeface="+mj-lt"/>
              </a:rPr>
              <a:t>)</a:t>
            </a:r>
          </a:p>
          <a:p>
            <a:r>
              <a:rPr lang="es-ES" sz="2600" dirty="0" smtClean="0">
                <a:latin typeface="+mj-lt"/>
              </a:rPr>
              <a:t/>
            </a:r>
            <a:br>
              <a:rPr lang="es-ES" sz="2600" dirty="0" smtClean="0">
                <a:latin typeface="+mj-lt"/>
              </a:rPr>
            </a:br>
            <a:r>
              <a:rPr lang="es-ES" sz="2800" dirty="0" smtClean="0">
                <a:latin typeface="+mj-lt"/>
              </a:rPr>
              <a:t>Una casella de verificació és una opció simple que pot prendre un de dos valors: "marcat" o "no marcat" ("checked" o "unchecked"). Les caselles de verificació poden ser agrupades visualment formant llistes d'opcions, però cadascuna d'elles és tractada individualment.</a:t>
            </a:r>
          </a:p>
          <a:p>
            <a:endParaRPr lang="es-ES" sz="2800" dirty="0" smtClean="0">
              <a:latin typeface="+mj-lt"/>
            </a:endParaRPr>
          </a:p>
          <a:p>
            <a:r>
              <a:rPr lang="es-ES" sz="2800" dirty="0" smtClean="0">
                <a:latin typeface="+mj-lt"/>
              </a:rPr>
              <a:t>Aquest control és inserit mitjançant el tag HTML </a:t>
            </a:r>
            <a:r>
              <a:rPr lang="es-ES" sz="2800" b="1" dirty="0" smtClean="0">
                <a:latin typeface="+mj-lt"/>
              </a:rPr>
              <a:t>input</a:t>
            </a:r>
            <a:r>
              <a:rPr lang="es-ES" sz="2800" dirty="0" smtClean="0">
                <a:latin typeface="+mj-lt"/>
              </a:rPr>
              <a:t> amb el valor "</a:t>
            </a:r>
            <a:r>
              <a:rPr lang="es-ES" sz="2800" b="1" dirty="0" smtClean="0">
                <a:latin typeface="+mj-lt"/>
              </a:rPr>
              <a:t>checkbox</a:t>
            </a:r>
            <a:r>
              <a:rPr lang="es-ES" sz="2800" dirty="0" smtClean="0">
                <a:latin typeface="+mj-lt"/>
              </a:rPr>
              <a:t>" en el seu atribut "</a:t>
            </a:r>
            <a:r>
              <a:rPr lang="es-ES" sz="2800" b="1" dirty="0" smtClean="0">
                <a:latin typeface="+mj-lt"/>
              </a:rPr>
              <a:t>type</a:t>
            </a:r>
            <a:r>
              <a:rPr lang="es-ES" sz="2800" dirty="0" smtClean="0">
                <a:latin typeface="+mj-lt"/>
              </a:rPr>
              <a:t>". Inicialment, la casella apareix sense marcar tret que ho especifiqui d'una altra forma usant l'atribut "checked". </a:t>
            </a:r>
          </a:p>
          <a:p>
            <a:endParaRPr lang="es-ES" sz="2800" dirty="0" smtClean="0">
              <a:latin typeface="+mj-lt"/>
            </a:endParaRPr>
          </a:p>
          <a:p>
            <a:r>
              <a:rPr lang="es-ES" sz="2800" b="1" dirty="0" smtClean="0">
                <a:latin typeface="+mj-lt"/>
              </a:rPr>
              <a:t>	checked</a:t>
            </a:r>
            <a:r>
              <a:rPr lang="es-ES" sz="2800" dirty="0" smtClean="0">
                <a:latin typeface="+mj-lt"/>
              </a:rPr>
              <a:t>="checked"</a:t>
            </a:r>
            <a:br>
              <a:rPr lang="es-ES" sz="28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2017374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Select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600" b="1" dirty="0" smtClean="0">
                <a:latin typeface="+mj-lt"/>
              </a:rPr>
              <a:t>Exemple:</a:t>
            </a:r>
          </a:p>
          <a:p>
            <a:endParaRPr lang="es-ES" sz="2600" b="1" dirty="0" smtClean="0">
              <a:latin typeface="+mj-lt"/>
            </a:endParaRPr>
          </a:p>
          <a:p>
            <a:r>
              <a:rPr lang="es-ES" dirty="0" smtClean="0"/>
              <a:t>&lt;form method="post" action="agente.php"&gt;</a:t>
            </a:r>
            <a:br>
              <a:rPr lang="es-ES" dirty="0" smtClean="0"/>
            </a:br>
            <a:r>
              <a:rPr lang="es-ES" dirty="0" smtClean="0"/>
              <a:t>	Selecciona tus intereses:&lt;br /&gt;</a:t>
            </a:r>
            <a:br>
              <a:rPr lang="es-ES" dirty="0" smtClean="0"/>
            </a:br>
            <a:r>
              <a:rPr lang="es-ES" dirty="0" smtClean="0"/>
              <a:t>	&lt;input </a:t>
            </a:r>
            <a:r>
              <a:rPr lang="es-ES" b="1" dirty="0" smtClean="0"/>
              <a:t>name</a:t>
            </a:r>
            <a:r>
              <a:rPr lang="es-ES" dirty="0" smtClean="0"/>
              <a:t>="peliculas" </a:t>
            </a:r>
            <a:r>
              <a:rPr lang="es-ES" b="1" dirty="0" smtClean="0"/>
              <a:t>type</a:t>
            </a:r>
            <a:r>
              <a:rPr lang="es-ES" dirty="0" smtClean="0"/>
              <a:t>="checkbox" /&gt;Películas&lt;br /&gt;</a:t>
            </a:r>
            <a:br>
              <a:rPr lang="es-ES" dirty="0" smtClean="0"/>
            </a:br>
            <a:r>
              <a:rPr lang="es-ES" dirty="0" smtClean="0"/>
              <a:t>	&lt;input </a:t>
            </a:r>
            <a:r>
              <a:rPr lang="es-ES" b="1" dirty="0" smtClean="0"/>
              <a:t>name</a:t>
            </a:r>
            <a:r>
              <a:rPr lang="es-ES" dirty="0" smtClean="0"/>
              <a:t>="libros"</a:t>
            </a:r>
            <a:r>
              <a:rPr lang="es-ES" b="1" dirty="0" smtClean="0"/>
              <a:t> type</a:t>
            </a:r>
            <a:r>
              <a:rPr lang="es-ES" dirty="0" smtClean="0"/>
              <a:t>="checkbox" </a:t>
            </a:r>
            <a:r>
              <a:rPr lang="es-ES" b="1" dirty="0" smtClean="0"/>
              <a:t>checked</a:t>
            </a:r>
            <a:r>
              <a:rPr lang="es-ES" dirty="0" smtClean="0"/>
              <a:t>="checked" /&gt;Libros&lt;br /&gt;</a:t>
            </a:r>
            <a:br>
              <a:rPr lang="es-ES" dirty="0" smtClean="0"/>
            </a:br>
            <a:r>
              <a:rPr lang="es-ES" dirty="0" smtClean="0"/>
              <a:t>	&lt;input </a:t>
            </a:r>
            <a:r>
              <a:rPr lang="es-ES" b="1" dirty="0" smtClean="0"/>
              <a:t>name</a:t>
            </a:r>
            <a:r>
              <a:rPr lang="es-ES" dirty="0" smtClean="0"/>
              <a:t>="internet" </a:t>
            </a:r>
            <a:r>
              <a:rPr lang="es-ES" b="1" dirty="0" smtClean="0"/>
              <a:t>type</a:t>
            </a:r>
            <a:r>
              <a:rPr lang="es-ES" dirty="0" smtClean="0"/>
              <a:t>="checkbox" /&gt;Internet</a:t>
            </a:r>
            <a:br>
              <a:rPr lang="es-ES" dirty="0" smtClean="0"/>
            </a:br>
            <a:r>
              <a:rPr lang="es-ES" dirty="0" smtClean="0"/>
              <a:t>&lt;/form&gt; </a:t>
            </a:r>
            <a:r>
              <a:rPr lang="es-ES" sz="2800" dirty="0" smtClean="0">
                <a:latin typeface="+mj-lt"/>
              </a:rPr>
              <a:t/>
            </a:r>
            <a:br>
              <a:rPr lang="es-ES" sz="28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235890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Formularis HTML</a:t>
            </a:r>
            <a:endParaRPr lang="es-ES" dirty="0"/>
          </a:p>
        </p:txBody>
      </p:sp>
      <p:sp>
        <p:nvSpPr>
          <p:cNvPr id="3" name="2 Subtítulo"/>
          <p:cNvSpPr>
            <a:spLocks noGrp="1"/>
          </p:cNvSpPr>
          <p:nvPr>
            <p:ph type="subTitle" idx="1"/>
          </p:nvPr>
        </p:nvSpPr>
        <p:spPr>
          <a:xfrm>
            <a:off x="872836" y="1976583"/>
            <a:ext cx="7412182" cy="3629890"/>
          </a:xfrm>
        </p:spPr>
        <p:txBody>
          <a:bodyPr>
            <a:normAutofit lnSpcReduction="10000"/>
          </a:bodyPr>
          <a:lstStyle/>
          <a:p>
            <a:pPr algn="l"/>
            <a:endParaRPr lang="es-ES" sz="2400" dirty="0" smtClean="0">
              <a:solidFill>
                <a:schemeClr val="tx1"/>
              </a:solidFill>
            </a:endParaRPr>
          </a:p>
          <a:p>
            <a:pPr algn="just"/>
            <a:r>
              <a:rPr lang="es-ES" sz="2600" dirty="0" smtClean="0">
                <a:solidFill>
                  <a:schemeClr val="tx1"/>
                </a:solidFill>
              </a:rPr>
              <a:t>Els formularis són una característica de l'estàndard HTML que permet als autors recol·lectar informació proveïda pels visitants. </a:t>
            </a:r>
          </a:p>
          <a:p>
            <a:pPr algn="just"/>
            <a:endParaRPr lang="es-ES" sz="2600" dirty="0">
              <a:solidFill>
                <a:schemeClr val="tx1"/>
              </a:solidFill>
            </a:endParaRPr>
          </a:p>
          <a:p>
            <a:pPr algn="just"/>
            <a:r>
              <a:rPr lang="es-ES" sz="2600" dirty="0" err="1" smtClean="0">
                <a:solidFill>
                  <a:schemeClr val="tx1"/>
                </a:solidFill>
              </a:rPr>
              <a:t>Aquests</a:t>
            </a:r>
            <a:r>
              <a:rPr lang="es-ES" sz="2600" dirty="0" smtClean="0">
                <a:solidFill>
                  <a:schemeClr val="tx1"/>
                </a:solidFill>
              </a:rPr>
              <a:t> formularis poden resultar útils per reunir informació personal, de contacte, preferències, opinions, o de qualsevol altre tipus que l'autor necessiti.</a:t>
            </a:r>
            <a:endParaRPr lang="es-ES" sz="2600" dirty="0">
              <a:solidFill>
                <a:schemeClr val="tx1"/>
              </a:solidFill>
            </a:endParaRPr>
          </a:p>
        </p:txBody>
      </p:sp>
    </p:spTree>
    <p:extLst>
      <p:ext uri="{BB962C8B-B14F-4D97-AF65-F5344CB8AC3E}">
        <p14:creationId xmlns:p14="http://schemas.microsoft.com/office/powerpoint/2010/main" val="2862480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Select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600" b="1" dirty="0" smtClean="0">
                <a:latin typeface="+mj-lt"/>
              </a:rPr>
              <a:t>Botons radio</a:t>
            </a:r>
            <a:r>
              <a:rPr lang="es-ES" sz="2600" dirty="0" smtClean="0">
                <a:latin typeface="+mj-lt"/>
              </a:rPr>
              <a:t/>
            </a:r>
            <a:br>
              <a:rPr lang="es-ES" sz="2600" dirty="0" smtClean="0">
                <a:latin typeface="+mj-lt"/>
              </a:rPr>
            </a:br>
            <a:r>
              <a:rPr lang="es-ES" sz="2600" dirty="0" smtClean="0">
                <a:latin typeface="+mj-lt"/>
              </a:rPr>
              <a:t/>
            </a:r>
            <a:br>
              <a:rPr lang="es-ES" sz="2600" dirty="0" smtClean="0">
                <a:latin typeface="+mj-lt"/>
              </a:rPr>
            </a:br>
            <a:r>
              <a:rPr lang="es-ES" sz="2600" dirty="0" smtClean="0">
                <a:latin typeface="+mj-lt"/>
              </a:rPr>
              <a:t>Els botons radio treballen de la mateixa forma que les caselles de verificació amb una petita diferència: els botons radio que comparteix el mateix nom conformen un grup d'opcions on l'usuari no pot seleccionar més d'una alhora. Això significa que quan un usuari tria una opció, les altre queden automàticament desmarcades.</a:t>
            </a: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3044603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Select</a:t>
            </a:r>
            <a:endParaRPr lang="es-ES" dirty="0"/>
          </a:p>
        </p:txBody>
      </p:sp>
      <p:sp>
        <p:nvSpPr>
          <p:cNvPr id="5" name="2 Marcador de contenido"/>
          <p:cNvSpPr txBox="1">
            <a:spLocks/>
          </p:cNvSpPr>
          <p:nvPr/>
        </p:nvSpPr>
        <p:spPr bwMode="auto">
          <a:xfrm>
            <a:off x="457200" y="1911927"/>
            <a:ext cx="8437418"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600" b="1" dirty="0" smtClean="0">
                <a:latin typeface="+mj-lt"/>
              </a:rPr>
              <a:t>Exemple</a:t>
            </a:r>
            <a:r>
              <a:rPr lang="es-ES" sz="2600" dirty="0" smtClean="0">
                <a:latin typeface="+mj-lt"/>
              </a:rPr>
              <a:t/>
            </a:r>
            <a:br>
              <a:rPr lang="es-ES" sz="2600" dirty="0" smtClean="0">
                <a:latin typeface="+mj-lt"/>
              </a:rPr>
            </a:br>
            <a:r>
              <a:rPr lang="es-ES" sz="2700" dirty="0" smtClean="0">
                <a:latin typeface="+mj-lt"/>
              </a:rPr>
              <a:t/>
            </a:r>
            <a:br>
              <a:rPr lang="es-ES" sz="2700" dirty="0" smtClean="0">
                <a:latin typeface="+mj-lt"/>
              </a:rPr>
            </a:br>
            <a:r>
              <a:rPr lang="es-ES" sz="2400" dirty="0" smtClean="0"/>
              <a:t> </a:t>
            </a:r>
            <a:r>
              <a:rPr lang="es-ES" sz="1600" dirty="0" smtClean="0"/>
              <a:t>&lt;form method="post" action="agente.php"&gt;</a:t>
            </a:r>
            <a:br>
              <a:rPr lang="es-ES" sz="1600" dirty="0" smtClean="0"/>
            </a:br>
            <a:r>
              <a:rPr lang="es-ES" sz="1600" dirty="0" smtClean="0"/>
              <a:t>	Selecciona tu actividad favorita:&lt;br /&gt;</a:t>
            </a:r>
            <a:br>
              <a:rPr lang="es-ES" sz="1600" dirty="0" smtClean="0"/>
            </a:br>
            <a:r>
              <a:rPr lang="es-ES" sz="1600" dirty="0" smtClean="0"/>
              <a:t>	&lt;input </a:t>
            </a:r>
            <a:r>
              <a:rPr lang="es-ES" sz="1600" b="1" dirty="0" smtClean="0"/>
              <a:t>name</a:t>
            </a:r>
            <a:r>
              <a:rPr lang="es-ES" sz="1600" dirty="0" smtClean="0"/>
              <a:t>="intereses" </a:t>
            </a:r>
            <a:r>
              <a:rPr lang="es-ES" sz="1600" b="1" dirty="0" smtClean="0"/>
              <a:t>type</a:t>
            </a:r>
            <a:r>
              <a:rPr lang="es-ES" sz="1600" dirty="0" smtClean="0"/>
              <a:t>="radio" </a:t>
            </a:r>
            <a:r>
              <a:rPr lang="es-ES" sz="1600" b="1" dirty="0" smtClean="0"/>
              <a:t>value</a:t>
            </a:r>
            <a:r>
              <a:rPr lang="es-ES" sz="1600" dirty="0" smtClean="0"/>
              <a:t>="peliculas" /&gt;Películas&lt;br /&gt;</a:t>
            </a:r>
            <a:br>
              <a:rPr lang="es-ES" sz="1600" dirty="0" smtClean="0"/>
            </a:br>
            <a:r>
              <a:rPr lang="es-ES" sz="1600" dirty="0" smtClean="0"/>
              <a:t>	&lt;input </a:t>
            </a:r>
            <a:r>
              <a:rPr lang="es-ES" sz="1600" b="1" dirty="0" smtClean="0"/>
              <a:t>name</a:t>
            </a:r>
            <a:r>
              <a:rPr lang="es-ES" sz="1600" dirty="0" smtClean="0"/>
              <a:t>="intereses" </a:t>
            </a:r>
            <a:r>
              <a:rPr lang="es-ES" sz="1600" b="1" dirty="0" smtClean="0"/>
              <a:t>type</a:t>
            </a:r>
            <a:r>
              <a:rPr lang="es-ES" sz="1600" dirty="0" smtClean="0"/>
              <a:t>="radio" </a:t>
            </a:r>
            <a:r>
              <a:rPr lang="es-ES" sz="1600" b="1" dirty="0" smtClean="0"/>
              <a:t>value</a:t>
            </a:r>
            <a:r>
              <a:rPr lang="es-ES" sz="1600" dirty="0" smtClean="0"/>
              <a:t>=“libros" /&gt;Libros&lt;br /&gt;</a:t>
            </a:r>
            <a:br>
              <a:rPr lang="es-ES" sz="1600" dirty="0" smtClean="0"/>
            </a:br>
            <a:r>
              <a:rPr lang="es-ES" sz="1600" dirty="0" smtClean="0"/>
              <a:t>	&lt;input </a:t>
            </a:r>
            <a:r>
              <a:rPr lang="es-ES" sz="1600" b="1" dirty="0" smtClean="0"/>
              <a:t>name</a:t>
            </a:r>
            <a:r>
              <a:rPr lang="es-ES" sz="1600" dirty="0" smtClean="0"/>
              <a:t>="intereses" </a:t>
            </a:r>
            <a:r>
              <a:rPr lang="es-ES" sz="1600" b="1" dirty="0" smtClean="0"/>
              <a:t>type</a:t>
            </a:r>
            <a:r>
              <a:rPr lang="es-ES" sz="1600" dirty="0" smtClean="0"/>
              <a:t>="radio" </a:t>
            </a:r>
            <a:r>
              <a:rPr lang="es-ES" sz="1600" b="1" dirty="0" smtClean="0"/>
              <a:t>value</a:t>
            </a:r>
            <a:r>
              <a:rPr lang="es-ES" sz="1600" dirty="0" smtClean="0"/>
              <a:t>=“internet" 	checked="checked" /&gt;Internet</a:t>
            </a:r>
            <a:br>
              <a:rPr lang="es-ES" sz="1600" dirty="0" smtClean="0"/>
            </a:br>
            <a:r>
              <a:rPr lang="es-ES" sz="1600" dirty="0" smtClean="0"/>
              <a:t>&lt;/form&gt; </a:t>
            </a: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2466362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Select</a:t>
            </a:r>
            <a:endParaRPr lang="es-ES" dirty="0"/>
          </a:p>
        </p:txBody>
      </p:sp>
      <p:sp>
        <p:nvSpPr>
          <p:cNvPr id="5" name="2 Marcador de contenido"/>
          <p:cNvSpPr txBox="1">
            <a:spLocks/>
          </p:cNvSpPr>
          <p:nvPr/>
        </p:nvSpPr>
        <p:spPr bwMode="auto">
          <a:xfrm>
            <a:off x="457200" y="1911927"/>
            <a:ext cx="8437418"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r>
              <a:rPr lang="es-ES" sz="2800" dirty="0" smtClean="0">
                <a:latin typeface="+mj-lt"/>
              </a:rPr>
              <a:t>Llistes</a:t>
            </a:r>
            <a:br>
              <a:rPr lang="es-ES" sz="2800" dirty="0" smtClean="0">
                <a:latin typeface="+mj-lt"/>
              </a:rPr>
            </a:br>
            <a:r>
              <a:rPr lang="es-ES" sz="2800" dirty="0" smtClean="0">
                <a:latin typeface="+mj-lt"/>
              </a:rPr>
              <a:t/>
            </a:r>
            <a:br>
              <a:rPr lang="es-ES" sz="2800" dirty="0" smtClean="0">
                <a:latin typeface="+mj-lt"/>
              </a:rPr>
            </a:br>
            <a:r>
              <a:rPr lang="es-ES" sz="2800" dirty="0" smtClean="0">
                <a:latin typeface="+mj-lt"/>
              </a:rPr>
              <a:t>Aquestes llistes poden ser construïdes utilitzant tres elements: </a:t>
            </a:r>
          </a:p>
          <a:p>
            <a:endParaRPr lang="es-ES" sz="2800" dirty="0" smtClean="0">
              <a:latin typeface="+mj-lt"/>
            </a:endParaRPr>
          </a:p>
          <a:p>
            <a:pPr>
              <a:buFontTx/>
              <a:buChar char="-"/>
            </a:pPr>
            <a:r>
              <a:rPr lang="es-ES" sz="2800" dirty="0" smtClean="0">
                <a:latin typeface="+mj-lt"/>
              </a:rPr>
              <a:t> l'element HTML </a:t>
            </a:r>
            <a:r>
              <a:rPr lang="es-ES" sz="2800" b="1" dirty="0" smtClean="0">
                <a:latin typeface="+mj-lt"/>
              </a:rPr>
              <a:t>select</a:t>
            </a:r>
            <a:r>
              <a:rPr lang="es-ES" sz="2800" dirty="0" smtClean="0">
                <a:latin typeface="+mj-lt"/>
              </a:rPr>
              <a:t> (contenidor principal)</a:t>
            </a:r>
          </a:p>
          <a:p>
            <a:pPr>
              <a:buFontTx/>
              <a:buChar char="-"/>
            </a:pPr>
            <a:r>
              <a:rPr lang="es-ES" sz="2800" dirty="0" smtClean="0">
                <a:latin typeface="+mj-lt"/>
              </a:rPr>
              <a:t> l'element HTML </a:t>
            </a:r>
            <a:r>
              <a:rPr lang="es-ES" sz="2800" b="1" dirty="0" smtClean="0">
                <a:latin typeface="+mj-lt"/>
              </a:rPr>
              <a:t>option</a:t>
            </a:r>
            <a:r>
              <a:rPr lang="es-ES" sz="2800" dirty="0" smtClean="0">
                <a:latin typeface="+mj-lt"/>
              </a:rPr>
              <a:t> (opció simple)  </a:t>
            </a:r>
          </a:p>
          <a:p>
            <a:pPr>
              <a:buFontTx/>
              <a:buChar char="-"/>
            </a:pPr>
            <a:r>
              <a:rPr lang="es-ES" sz="2800" dirty="0" smtClean="0">
                <a:latin typeface="+mj-lt"/>
              </a:rPr>
              <a:t> l'element HTML </a:t>
            </a:r>
            <a:r>
              <a:rPr lang="es-ES" sz="2800" b="1" dirty="0" smtClean="0">
                <a:latin typeface="+mj-lt"/>
              </a:rPr>
              <a:t>optgroup</a:t>
            </a:r>
            <a:r>
              <a:rPr lang="es-ES" sz="2800" dirty="0" smtClean="0">
                <a:latin typeface="+mj-lt"/>
              </a:rPr>
              <a:t> (grup d'opcions). </a:t>
            </a:r>
          </a:p>
          <a:p>
            <a:endParaRPr lang="es-ES" sz="2800" dirty="0" smtClean="0">
              <a:latin typeface="+mj-lt"/>
            </a:endParaRPr>
          </a:p>
          <a:p>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25776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Select</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25000" lnSpcReduction="20000"/>
          </a:bodyPr>
          <a:lstStyle/>
          <a:p>
            <a:r>
              <a:rPr lang="es-ES" sz="10400" b="1" dirty="0" smtClean="0">
                <a:latin typeface="+mj-lt"/>
              </a:rPr>
              <a:t>Exemple:</a:t>
            </a:r>
          </a:p>
          <a:p>
            <a:endParaRPr lang="es-ES" sz="2800" b="1" dirty="0" smtClean="0">
              <a:latin typeface="+mj-lt"/>
            </a:endParaRPr>
          </a:p>
          <a:p>
            <a:endParaRPr lang="es-ES" sz="8000" dirty="0" smtClean="0"/>
          </a:p>
          <a:p>
            <a:r>
              <a:rPr lang="es-ES" sz="8000" dirty="0" smtClean="0"/>
              <a:t>&lt;form method="post" action="agente.php"&gt;</a:t>
            </a:r>
            <a:br>
              <a:rPr lang="es-ES" sz="8000" dirty="0" smtClean="0"/>
            </a:br>
            <a:r>
              <a:rPr lang="es-ES" sz="8000" dirty="0" smtClean="0"/>
              <a:t>	Elije solo una opción, como en los botones radio: </a:t>
            </a:r>
            <a:br>
              <a:rPr lang="es-ES" sz="8000" dirty="0" smtClean="0"/>
            </a:br>
            <a:r>
              <a:rPr lang="es-ES" sz="8000" dirty="0" smtClean="0"/>
              <a:t>	&lt;</a:t>
            </a:r>
            <a:r>
              <a:rPr lang="es-ES" sz="8000" b="1" dirty="0" smtClean="0"/>
              <a:t>select </a:t>
            </a:r>
            <a:r>
              <a:rPr lang="es-ES" sz="8000" dirty="0" smtClean="0"/>
              <a:t>name="entradalista"&gt;</a:t>
            </a:r>
            <a:br>
              <a:rPr lang="es-ES" sz="8000" dirty="0" smtClean="0"/>
            </a:br>
            <a:r>
              <a:rPr lang="es-ES" sz="8000" dirty="0" smtClean="0"/>
              <a:t>	&lt;</a:t>
            </a:r>
            <a:r>
              <a:rPr lang="es-ES" sz="8000" b="1" dirty="0" smtClean="0"/>
              <a:t>optgroup</a:t>
            </a:r>
            <a:r>
              <a:rPr lang="es-ES" sz="8000" dirty="0" smtClean="0"/>
              <a:t> label="Entradas textuales"&gt;</a:t>
            </a:r>
            <a:br>
              <a:rPr lang="es-ES" sz="8000" dirty="0" smtClean="0"/>
            </a:br>
            <a:r>
              <a:rPr lang="es-ES" sz="8000" dirty="0" smtClean="0"/>
              <a:t>		&lt;</a:t>
            </a:r>
            <a:r>
              <a:rPr lang="es-ES" sz="8000" b="1" dirty="0" smtClean="0"/>
              <a:t>option</a:t>
            </a:r>
            <a:r>
              <a:rPr lang="es-ES" sz="8000" dirty="0" smtClean="0"/>
              <a:t>&gt;Entrada de línea&lt;/</a:t>
            </a:r>
            <a:r>
              <a:rPr lang="es-ES" sz="8000" b="1" dirty="0" smtClean="0"/>
              <a:t>option</a:t>
            </a:r>
            <a:r>
              <a:rPr lang="es-ES" sz="8000" dirty="0" smtClean="0"/>
              <a:t>&gt;</a:t>
            </a:r>
            <a:br>
              <a:rPr lang="es-ES" sz="8000" dirty="0" smtClean="0"/>
            </a:br>
            <a:r>
              <a:rPr lang="es-ES" sz="8000" dirty="0" smtClean="0"/>
              <a:t>		&lt;</a:t>
            </a:r>
            <a:r>
              <a:rPr lang="es-ES" sz="8000" b="1" dirty="0" smtClean="0"/>
              <a:t>option</a:t>
            </a:r>
            <a:r>
              <a:rPr lang="es-ES" sz="8000" dirty="0" smtClean="0"/>
              <a:t> selected="selected"&gt;Entrada de contraseña&lt;/</a:t>
            </a:r>
            <a:r>
              <a:rPr lang="es-ES" sz="8000" b="1" dirty="0" smtClean="0"/>
              <a:t>option</a:t>
            </a:r>
            <a:r>
              <a:rPr lang="es-ES" sz="8000" dirty="0" smtClean="0"/>
              <a:t>&gt;</a:t>
            </a:r>
            <a:br>
              <a:rPr lang="es-ES" sz="8000" dirty="0" smtClean="0"/>
            </a:br>
            <a:r>
              <a:rPr lang="es-ES" sz="8000" dirty="0" smtClean="0"/>
              <a:t>		&lt;</a:t>
            </a:r>
            <a:r>
              <a:rPr lang="es-ES" sz="8000" b="1" dirty="0" smtClean="0"/>
              <a:t>option</a:t>
            </a:r>
            <a:r>
              <a:rPr lang="es-ES" sz="8000" dirty="0" smtClean="0"/>
              <a:t>&gt;Entrada multi-línea&lt;/</a:t>
            </a:r>
            <a:r>
              <a:rPr lang="es-ES" sz="8000" b="1" dirty="0" smtClean="0"/>
              <a:t>option</a:t>
            </a:r>
            <a:r>
              <a:rPr lang="es-ES" sz="8000" dirty="0" smtClean="0"/>
              <a:t>&gt;</a:t>
            </a:r>
            <a:br>
              <a:rPr lang="es-ES" sz="8000" dirty="0" smtClean="0"/>
            </a:br>
            <a:r>
              <a:rPr lang="es-ES" sz="8000" dirty="0" smtClean="0"/>
              <a:t>	&lt;/</a:t>
            </a:r>
            <a:r>
              <a:rPr lang="es-ES" sz="8000" b="1" dirty="0" smtClean="0"/>
              <a:t>optgroup</a:t>
            </a:r>
            <a:r>
              <a:rPr lang="es-ES" sz="8000" dirty="0" smtClean="0"/>
              <a:t>&gt;</a:t>
            </a:r>
            <a:br>
              <a:rPr lang="es-ES" sz="8000" dirty="0" smtClean="0"/>
            </a:br>
            <a:r>
              <a:rPr lang="es-ES" sz="8000" dirty="0" smtClean="0"/>
              <a:t>	&lt;</a:t>
            </a:r>
            <a:r>
              <a:rPr lang="es-ES" sz="8000" b="1" dirty="0" smtClean="0"/>
              <a:t>optgroup</a:t>
            </a:r>
            <a:r>
              <a:rPr lang="es-ES" sz="8000" dirty="0" smtClean="0"/>
              <a:t> label="Opciones"&gt;</a:t>
            </a:r>
            <a:br>
              <a:rPr lang="es-ES" sz="8000" dirty="0" smtClean="0"/>
            </a:br>
            <a:r>
              <a:rPr lang="es-ES" sz="8000" dirty="0" smtClean="0"/>
              <a:t>		&lt;</a:t>
            </a:r>
            <a:r>
              <a:rPr lang="es-ES" sz="8000" b="1" dirty="0" smtClean="0"/>
              <a:t>option</a:t>
            </a:r>
            <a:r>
              <a:rPr lang="es-ES" sz="8000" dirty="0" smtClean="0"/>
              <a:t>&gt;Casillas de verificación&lt;/</a:t>
            </a:r>
            <a:r>
              <a:rPr lang="es-ES" sz="8000" b="1" dirty="0" smtClean="0"/>
              <a:t>option</a:t>
            </a:r>
            <a:r>
              <a:rPr lang="es-ES" sz="8000" dirty="0" smtClean="0"/>
              <a:t>&gt;</a:t>
            </a:r>
            <a:br>
              <a:rPr lang="es-ES" sz="8000" dirty="0" smtClean="0"/>
            </a:br>
            <a:r>
              <a:rPr lang="es-ES" sz="8000" dirty="0" smtClean="0"/>
              <a:t>		&lt;</a:t>
            </a:r>
            <a:r>
              <a:rPr lang="es-ES" sz="8000" b="1" dirty="0" smtClean="0"/>
              <a:t>option</a:t>
            </a:r>
            <a:r>
              <a:rPr lang="es-ES" sz="8000" dirty="0" smtClean="0"/>
              <a:t>&gt;Botones radio&lt;/</a:t>
            </a:r>
            <a:r>
              <a:rPr lang="es-ES" sz="8000" b="1" dirty="0" smtClean="0"/>
              <a:t>option</a:t>
            </a:r>
            <a:r>
              <a:rPr lang="es-ES" sz="8000" dirty="0" smtClean="0"/>
              <a:t>&gt;</a:t>
            </a:r>
            <a:br>
              <a:rPr lang="es-ES" sz="8000" dirty="0" smtClean="0"/>
            </a:br>
            <a:r>
              <a:rPr lang="es-ES" sz="8000" dirty="0" smtClean="0"/>
              <a:t>		&lt;</a:t>
            </a:r>
            <a:r>
              <a:rPr lang="es-ES" sz="8000" b="1" dirty="0" smtClean="0"/>
              <a:t>option</a:t>
            </a:r>
            <a:r>
              <a:rPr lang="es-ES" sz="8000" dirty="0" smtClean="0"/>
              <a:t>&gt;Listas&lt;/</a:t>
            </a:r>
            <a:r>
              <a:rPr lang="es-ES" sz="8000" b="1" dirty="0" smtClean="0"/>
              <a:t>option</a:t>
            </a:r>
            <a:r>
              <a:rPr lang="es-ES" sz="8000" dirty="0" smtClean="0"/>
              <a:t>&gt;</a:t>
            </a:r>
            <a:br>
              <a:rPr lang="es-ES" sz="8000" dirty="0" smtClean="0"/>
            </a:br>
            <a:r>
              <a:rPr lang="es-ES" sz="8000" dirty="0" smtClean="0"/>
              <a:t>	&lt;/</a:t>
            </a:r>
            <a:r>
              <a:rPr lang="es-ES" sz="8000" b="1" dirty="0" smtClean="0"/>
              <a:t>optgroup</a:t>
            </a:r>
            <a:r>
              <a:rPr lang="es-ES" sz="8000" dirty="0" smtClean="0"/>
              <a:t>&gt;</a:t>
            </a:r>
            <a:br>
              <a:rPr lang="es-ES" sz="8000" dirty="0" smtClean="0"/>
            </a:br>
            <a:r>
              <a:rPr lang="es-ES" sz="8000" dirty="0" smtClean="0"/>
              <a:t>	&lt;/</a:t>
            </a:r>
            <a:r>
              <a:rPr lang="es-ES" sz="8000" b="1" dirty="0" smtClean="0"/>
              <a:t>select</a:t>
            </a:r>
            <a:r>
              <a:rPr lang="es-ES" sz="8000" dirty="0" smtClean="0"/>
              <a:t>&gt;</a:t>
            </a:r>
            <a:br>
              <a:rPr lang="es-ES" sz="8000" dirty="0" smtClean="0"/>
            </a:br>
            <a:r>
              <a:rPr lang="es-ES" sz="8000" dirty="0" smtClean="0"/>
              <a:t> &lt;/form&gt; </a:t>
            </a:r>
            <a:endParaRPr lang="es-ES" sz="8000" b="1" dirty="0" smtClean="0">
              <a:latin typeface="+mj-lt"/>
            </a:endParaRPr>
          </a:p>
          <a:p>
            <a:r>
              <a:rPr lang="es-ES" sz="2800" dirty="0" smtClean="0">
                <a:latin typeface="+mj-lt"/>
              </a:rPr>
              <a:t/>
            </a:r>
            <a:br>
              <a:rPr lang="es-ES" sz="28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4040934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Select</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25000" lnSpcReduction="20000"/>
          </a:bodyPr>
          <a:lstStyle/>
          <a:p>
            <a:r>
              <a:rPr lang="es-ES" sz="10400" b="1" dirty="0" smtClean="0">
                <a:latin typeface="+mj-lt"/>
              </a:rPr>
              <a:t>Exemple 2 :</a:t>
            </a:r>
          </a:p>
          <a:p>
            <a:endParaRPr lang="es-ES" sz="2800" b="1" dirty="0" smtClean="0">
              <a:latin typeface="+mj-lt"/>
            </a:endParaRPr>
          </a:p>
          <a:p>
            <a:endParaRPr lang="es-ES" sz="8000" dirty="0" smtClean="0"/>
          </a:p>
          <a:p>
            <a:r>
              <a:rPr lang="es-ES" sz="8000" dirty="0" smtClean="0"/>
              <a:t>&lt;form method="post" action="agente.php"&gt;</a:t>
            </a:r>
            <a:br>
              <a:rPr lang="es-ES" sz="8000" dirty="0" smtClean="0"/>
            </a:br>
            <a:r>
              <a:rPr lang="es-ES" sz="8000" dirty="0" smtClean="0"/>
              <a:t>	Elije tantas opciones como quieras: </a:t>
            </a:r>
            <a:br>
              <a:rPr lang="es-ES" sz="8000" dirty="0" smtClean="0"/>
            </a:br>
            <a:r>
              <a:rPr lang="es-ES" sz="8000" dirty="0" smtClean="0"/>
              <a:t>	 &lt;</a:t>
            </a:r>
            <a:r>
              <a:rPr lang="es-ES" sz="8000" b="1" dirty="0" smtClean="0"/>
              <a:t>select</a:t>
            </a:r>
            <a:r>
              <a:rPr lang="es-ES" sz="8000" dirty="0" smtClean="0"/>
              <a:t> </a:t>
            </a:r>
            <a:r>
              <a:rPr lang="es-ES" sz="8000" b="1" dirty="0" smtClean="0"/>
              <a:t>name</a:t>
            </a:r>
            <a:r>
              <a:rPr lang="es-ES" sz="8000" dirty="0" smtClean="0"/>
              <a:t>="entradalista[]" </a:t>
            </a:r>
            <a:r>
              <a:rPr lang="es-ES" sz="8000" b="1" dirty="0" smtClean="0"/>
              <a:t>multiple</a:t>
            </a:r>
            <a:r>
              <a:rPr lang="es-ES" sz="8000" dirty="0" smtClean="0"/>
              <a:t>="multiple"&gt;</a:t>
            </a:r>
            <a:br>
              <a:rPr lang="es-ES" sz="8000" dirty="0" smtClean="0"/>
            </a:br>
            <a:r>
              <a:rPr lang="es-ES" sz="8000" dirty="0" smtClean="0"/>
              <a:t>	&lt;</a:t>
            </a:r>
            <a:r>
              <a:rPr lang="es-ES" sz="8000" b="1" dirty="0" smtClean="0"/>
              <a:t>optgroup</a:t>
            </a:r>
            <a:r>
              <a:rPr lang="es-ES" sz="8000" dirty="0" smtClean="0"/>
              <a:t> label="Entradas textuales"&gt;</a:t>
            </a:r>
            <a:br>
              <a:rPr lang="es-ES" sz="8000" dirty="0" smtClean="0"/>
            </a:br>
            <a:r>
              <a:rPr lang="es-ES" sz="8000" dirty="0" smtClean="0"/>
              <a:t>		&lt;</a:t>
            </a:r>
            <a:r>
              <a:rPr lang="es-ES" sz="8000" b="1" dirty="0" smtClean="0"/>
              <a:t>option</a:t>
            </a:r>
            <a:r>
              <a:rPr lang="es-ES" sz="8000" dirty="0" smtClean="0"/>
              <a:t>&gt;Entrada de línea&lt;/</a:t>
            </a:r>
            <a:r>
              <a:rPr lang="es-ES" sz="8000" b="1" dirty="0" smtClean="0"/>
              <a:t>option</a:t>
            </a:r>
            <a:r>
              <a:rPr lang="es-ES" sz="8000" dirty="0" smtClean="0"/>
              <a:t>&gt;</a:t>
            </a:r>
            <a:br>
              <a:rPr lang="es-ES" sz="8000" dirty="0" smtClean="0"/>
            </a:br>
            <a:r>
              <a:rPr lang="es-ES" sz="8000" dirty="0" smtClean="0"/>
              <a:t>		&lt;</a:t>
            </a:r>
            <a:r>
              <a:rPr lang="es-ES" sz="8000" b="1" dirty="0" smtClean="0"/>
              <a:t>option</a:t>
            </a:r>
            <a:r>
              <a:rPr lang="es-ES" sz="8000" dirty="0" smtClean="0"/>
              <a:t>&gt;Entrada de contraseña&lt;/</a:t>
            </a:r>
            <a:r>
              <a:rPr lang="es-ES" sz="8000" b="1" dirty="0" smtClean="0"/>
              <a:t>option</a:t>
            </a:r>
            <a:r>
              <a:rPr lang="es-ES" sz="8000" dirty="0" smtClean="0"/>
              <a:t>&gt;</a:t>
            </a:r>
            <a:br>
              <a:rPr lang="es-ES" sz="8000" dirty="0" smtClean="0"/>
            </a:br>
            <a:r>
              <a:rPr lang="es-ES" sz="8000" dirty="0" smtClean="0"/>
              <a:t>		&lt;</a:t>
            </a:r>
            <a:r>
              <a:rPr lang="es-ES" sz="8000" b="1" dirty="0" smtClean="0"/>
              <a:t>option</a:t>
            </a:r>
            <a:r>
              <a:rPr lang="es-ES" sz="8000" dirty="0" smtClean="0"/>
              <a:t>&gt;Entrada multi-línea&lt;/</a:t>
            </a:r>
            <a:r>
              <a:rPr lang="es-ES" sz="8000" b="1" dirty="0" smtClean="0"/>
              <a:t>option</a:t>
            </a:r>
            <a:r>
              <a:rPr lang="es-ES" sz="8000" dirty="0" smtClean="0"/>
              <a:t>&gt;</a:t>
            </a:r>
            <a:br>
              <a:rPr lang="es-ES" sz="8000" dirty="0" smtClean="0"/>
            </a:br>
            <a:r>
              <a:rPr lang="es-ES" sz="8000" dirty="0" smtClean="0"/>
              <a:t>	&lt;/</a:t>
            </a:r>
            <a:r>
              <a:rPr lang="es-ES" sz="8000" b="1" dirty="0" smtClean="0"/>
              <a:t>optgroup</a:t>
            </a:r>
            <a:r>
              <a:rPr lang="es-ES" sz="8000" dirty="0" smtClean="0"/>
              <a:t>&gt;</a:t>
            </a:r>
            <a:br>
              <a:rPr lang="es-ES" sz="8000" dirty="0" smtClean="0"/>
            </a:br>
            <a:r>
              <a:rPr lang="es-ES" sz="8000" dirty="0" smtClean="0"/>
              <a:t>	&lt;</a:t>
            </a:r>
            <a:r>
              <a:rPr lang="es-ES" sz="8000" b="1" dirty="0" smtClean="0"/>
              <a:t>optgroup</a:t>
            </a:r>
            <a:r>
              <a:rPr lang="es-ES" sz="8000" dirty="0" smtClean="0"/>
              <a:t> label="Opciones"&gt;</a:t>
            </a:r>
            <a:br>
              <a:rPr lang="es-ES" sz="8000" dirty="0" smtClean="0"/>
            </a:br>
            <a:r>
              <a:rPr lang="es-ES" sz="8000" dirty="0" smtClean="0"/>
              <a:t>		&lt;</a:t>
            </a:r>
            <a:r>
              <a:rPr lang="es-ES" sz="8000" b="1" dirty="0" smtClean="0"/>
              <a:t>option</a:t>
            </a:r>
            <a:r>
              <a:rPr lang="es-ES" sz="8000" dirty="0" smtClean="0"/>
              <a:t> </a:t>
            </a:r>
            <a:r>
              <a:rPr lang="es-ES" sz="8000" b="1" dirty="0" smtClean="0"/>
              <a:t>selected</a:t>
            </a:r>
            <a:r>
              <a:rPr lang="es-ES" sz="8000" dirty="0" smtClean="0"/>
              <a:t>="selected"&gt;Casillas de verificación&lt;/</a:t>
            </a:r>
            <a:r>
              <a:rPr lang="es-ES" sz="8000" b="1" dirty="0" smtClean="0"/>
              <a:t>option</a:t>
            </a:r>
            <a:r>
              <a:rPr lang="es-ES" sz="8000" dirty="0" smtClean="0"/>
              <a:t>&gt;</a:t>
            </a:r>
            <a:br>
              <a:rPr lang="es-ES" sz="8000" dirty="0" smtClean="0"/>
            </a:br>
            <a:r>
              <a:rPr lang="es-ES" sz="8000" dirty="0" smtClean="0"/>
              <a:t>		&lt;</a:t>
            </a:r>
            <a:r>
              <a:rPr lang="es-ES" sz="8000" b="1" dirty="0" smtClean="0"/>
              <a:t>option</a:t>
            </a:r>
            <a:r>
              <a:rPr lang="es-ES" sz="8000" dirty="0" smtClean="0"/>
              <a:t>&gt;Botones radio&lt;/</a:t>
            </a:r>
            <a:r>
              <a:rPr lang="es-ES" sz="8000" b="1" dirty="0" smtClean="0"/>
              <a:t>option</a:t>
            </a:r>
            <a:r>
              <a:rPr lang="es-ES" sz="8000" dirty="0" smtClean="0"/>
              <a:t>&gt;</a:t>
            </a:r>
            <a:br>
              <a:rPr lang="es-ES" sz="8000" dirty="0" smtClean="0"/>
            </a:br>
            <a:r>
              <a:rPr lang="es-ES" sz="8000" dirty="0" smtClean="0"/>
              <a:t>		&lt;</a:t>
            </a:r>
            <a:r>
              <a:rPr lang="es-ES" sz="8000" b="1" dirty="0" smtClean="0"/>
              <a:t>option</a:t>
            </a:r>
            <a:r>
              <a:rPr lang="es-ES" sz="8000" dirty="0" smtClean="0"/>
              <a:t>&gt;Listas&lt;/</a:t>
            </a:r>
            <a:r>
              <a:rPr lang="es-ES" sz="8000" b="1" dirty="0" smtClean="0"/>
              <a:t>option</a:t>
            </a:r>
            <a:r>
              <a:rPr lang="es-ES" sz="8000" dirty="0" smtClean="0"/>
              <a:t>&gt;</a:t>
            </a:r>
            <a:br>
              <a:rPr lang="es-ES" sz="8000" dirty="0" smtClean="0"/>
            </a:br>
            <a:r>
              <a:rPr lang="es-ES" sz="8000" dirty="0" smtClean="0"/>
              <a:t>		&lt;/</a:t>
            </a:r>
            <a:r>
              <a:rPr lang="es-ES" sz="8000" b="1" dirty="0" smtClean="0"/>
              <a:t>optgroup</a:t>
            </a:r>
            <a:r>
              <a:rPr lang="es-ES" sz="8000" dirty="0" smtClean="0"/>
              <a:t>&gt;</a:t>
            </a:r>
            <a:br>
              <a:rPr lang="es-ES" sz="8000" dirty="0" smtClean="0"/>
            </a:br>
            <a:r>
              <a:rPr lang="es-ES" sz="8000" dirty="0" smtClean="0"/>
              <a:t>	&lt;/</a:t>
            </a:r>
            <a:r>
              <a:rPr lang="es-ES" sz="8000" b="1" dirty="0" smtClean="0"/>
              <a:t>select</a:t>
            </a:r>
            <a:r>
              <a:rPr lang="es-ES" sz="8000" dirty="0" smtClean="0"/>
              <a:t>&gt; </a:t>
            </a:r>
            <a:br>
              <a:rPr lang="es-ES" sz="8000" dirty="0" smtClean="0"/>
            </a:br>
            <a:r>
              <a:rPr lang="es-ES" sz="8000" dirty="0" smtClean="0"/>
              <a:t> &lt;/form&gt; </a:t>
            </a:r>
            <a:endParaRPr lang="es-ES" sz="8000" b="1" dirty="0" smtClean="0">
              <a:latin typeface="+mj-lt"/>
            </a:endParaRPr>
          </a:p>
          <a:p>
            <a:r>
              <a:rPr lang="es-ES" sz="2800" dirty="0" smtClean="0">
                <a:latin typeface="+mj-lt"/>
              </a:rPr>
              <a:t/>
            </a:r>
            <a:br>
              <a:rPr lang="es-ES" sz="28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2540563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Button</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600" b="1" dirty="0" smtClean="0">
                <a:latin typeface="+mj-lt"/>
              </a:rPr>
              <a:t>Ejemplo:</a:t>
            </a:r>
          </a:p>
          <a:p>
            <a:r>
              <a:rPr lang="es-ES" sz="2800" dirty="0" smtClean="0">
                <a:latin typeface="+mj-lt"/>
              </a:rPr>
              <a:t/>
            </a:r>
            <a:br>
              <a:rPr lang="es-ES" sz="28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1815823"/>
            <a:ext cx="4314825" cy="36290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674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Button</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endParaRPr lang="es-ES" sz="2600" b="1" dirty="0" smtClean="0">
              <a:latin typeface="+mj-lt"/>
            </a:endParaRPr>
          </a:p>
          <a:p>
            <a:r>
              <a:rPr lang="es-ES" sz="2600" b="1" dirty="0" smtClean="0">
                <a:latin typeface="+mj-lt"/>
              </a:rPr>
              <a:t>Botons</a:t>
            </a:r>
            <a:r>
              <a:rPr lang="es-ES" sz="2600" dirty="0" smtClean="0">
                <a:latin typeface="+mj-lt"/>
              </a:rPr>
              <a:t/>
            </a:r>
            <a:br>
              <a:rPr lang="es-ES" sz="2600" dirty="0" smtClean="0">
                <a:latin typeface="+mj-lt"/>
              </a:rPr>
            </a:br>
            <a:r>
              <a:rPr lang="es-ES" sz="2600" dirty="0" smtClean="0">
                <a:latin typeface="+mj-lt"/>
              </a:rPr>
              <a:t/>
            </a:r>
            <a:br>
              <a:rPr lang="es-ES" sz="2600" dirty="0" smtClean="0">
                <a:latin typeface="+mj-lt"/>
              </a:rPr>
            </a:br>
            <a:r>
              <a:rPr lang="es-ES" sz="2600" dirty="0" smtClean="0">
                <a:latin typeface="+mj-lt"/>
              </a:rPr>
              <a:t>Un botó és un dispositiu primordialment dissenyat per realitzar una acció amb el formulari que ho contingui. Existeixen dos tipus bàsics de botons: per enviar el formulari i per reestablir (retorna tots els camps als seus valors inicials). </a:t>
            </a:r>
            <a:br>
              <a:rPr lang="es-ES" sz="2600" dirty="0" smtClean="0">
                <a:latin typeface="+mj-lt"/>
              </a:rPr>
            </a:br>
            <a:r>
              <a:rPr lang="es-ES" sz="2600" dirty="0" smtClean="0">
                <a:latin typeface="+mj-lt"/>
              </a:rPr>
              <a:t/>
            </a:r>
            <a:br>
              <a:rPr lang="es-ES" sz="2600" dirty="0" smtClean="0">
                <a:latin typeface="+mj-lt"/>
              </a:rPr>
            </a:br>
            <a:r>
              <a:rPr lang="es-ES" sz="2600" dirty="0" smtClean="0">
                <a:latin typeface="+mj-lt"/>
              </a:rPr>
              <a:t>Els botons poden inserir-se a través del tag HTML input (botons per enviar i reestablir i botons d'imatge) o l'element HTML button (botons de contingut). </a:t>
            </a:r>
            <a:r>
              <a:rPr lang="es-ES" sz="2800" dirty="0" smtClean="0">
                <a:latin typeface="+mj-lt"/>
              </a:rPr>
              <a:t/>
            </a:r>
            <a:br>
              <a:rPr lang="es-ES" sz="28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319974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Button</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800" dirty="0" smtClean="0"/>
              <a:t/>
            </a:r>
            <a:br>
              <a:rPr lang="es-ES" sz="2800" dirty="0" smtClean="0"/>
            </a:br>
            <a:r>
              <a:rPr lang="es-ES" sz="2800" b="1" dirty="0" smtClean="0">
                <a:latin typeface="+mj-lt"/>
              </a:rPr>
              <a:t>Botons d'enviament</a:t>
            </a:r>
            <a:r>
              <a:rPr lang="es-ES" sz="2800" dirty="0" smtClean="0">
                <a:latin typeface="+mj-lt"/>
              </a:rPr>
              <a:t/>
            </a:r>
            <a:br>
              <a:rPr lang="es-ES" sz="2800" dirty="0" smtClean="0">
                <a:latin typeface="+mj-lt"/>
              </a:rPr>
            </a:br>
            <a:r>
              <a:rPr lang="es-ES" sz="2800" dirty="0" smtClean="0">
                <a:latin typeface="+mj-lt"/>
              </a:rPr>
              <a:t/>
            </a:r>
            <a:br>
              <a:rPr lang="es-ES" sz="2800" dirty="0" smtClean="0">
                <a:latin typeface="+mj-lt"/>
              </a:rPr>
            </a:br>
            <a:r>
              <a:rPr lang="es-ES" sz="2800" dirty="0" smtClean="0">
                <a:latin typeface="+mj-lt"/>
              </a:rPr>
              <a:t>Aquest tipus de botons envia automàticament el formulari en què es troba quan és pressionat. És inserit utilitzant el tag HTML input amb el valor "submit" en el seu atribut "type". </a:t>
            </a:r>
            <a:br>
              <a:rPr lang="es-ES" sz="28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199463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Button</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800" dirty="0" smtClean="0"/>
              <a:t/>
            </a:r>
            <a:br>
              <a:rPr lang="es-ES" sz="2800" dirty="0" smtClean="0"/>
            </a:br>
            <a:r>
              <a:rPr lang="es-ES" sz="2800" b="1" dirty="0" smtClean="0">
                <a:latin typeface="+mj-lt"/>
              </a:rPr>
              <a:t>Exemple</a:t>
            </a:r>
            <a:r>
              <a:rPr lang="es-ES" sz="2800" dirty="0" smtClean="0">
                <a:latin typeface="+mj-lt"/>
              </a:rPr>
              <a:t/>
            </a:r>
            <a:br>
              <a:rPr lang="es-ES" sz="2800" dirty="0" smtClean="0">
                <a:latin typeface="+mj-lt"/>
              </a:rPr>
            </a:br>
            <a:r>
              <a:rPr lang="es-ES" sz="2800" dirty="0" smtClean="0">
                <a:latin typeface="+mj-lt"/>
              </a:rPr>
              <a:t/>
            </a:r>
            <a:br>
              <a:rPr lang="es-ES" sz="2800" dirty="0" smtClean="0">
                <a:latin typeface="+mj-lt"/>
              </a:rPr>
            </a:br>
            <a:r>
              <a:rPr lang="es-ES" sz="2400" dirty="0" smtClean="0"/>
              <a:t>&lt;form method="post" action="agente.php"&gt;</a:t>
            </a:r>
            <a:br>
              <a:rPr lang="es-ES" sz="2400" dirty="0" smtClean="0"/>
            </a:br>
            <a:r>
              <a:rPr lang="es-ES" sz="2400" dirty="0" smtClean="0"/>
              <a:t>	&lt;input </a:t>
            </a:r>
            <a:r>
              <a:rPr lang="es-ES" sz="2400" b="1" dirty="0" smtClean="0"/>
              <a:t>type</a:t>
            </a:r>
            <a:r>
              <a:rPr lang="es-ES" sz="2400" dirty="0" smtClean="0"/>
              <a:t>="submit" </a:t>
            </a:r>
            <a:r>
              <a:rPr lang="es-ES" sz="2400" b="1" dirty="0" smtClean="0"/>
              <a:t>value</a:t>
            </a:r>
            <a:r>
              <a:rPr lang="es-ES" sz="2400" dirty="0" smtClean="0"/>
              <a:t>="Enviar este formulario" /&gt;</a:t>
            </a:r>
            <a:br>
              <a:rPr lang="es-ES" sz="2400" dirty="0" smtClean="0"/>
            </a:br>
            <a:r>
              <a:rPr lang="es-ES" sz="2400" dirty="0" smtClean="0"/>
              <a:t>&lt;/form&gt; </a:t>
            </a:r>
            <a:r>
              <a:rPr lang="es-ES" sz="2800" dirty="0" smtClean="0">
                <a:latin typeface="+mj-lt"/>
              </a:rPr>
              <a:t/>
            </a:r>
            <a:br>
              <a:rPr lang="es-ES" sz="28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2973416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Button</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800" dirty="0" smtClean="0"/>
              <a:t/>
            </a:r>
            <a:br>
              <a:rPr lang="es-ES" sz="2800" dirty="0" smtClean="0"/>
            </a:br>
            <a:r>
              <a:rPr lang="es-ES" sz="2600" b="1" dirty="0" smtClean="0">
                <a:latin typeface="+mj-lt"/>
              </a:rPr>
              <a:t>Botons de reestabliment</a:t>
            </a:r>
            <a:r>
              <a:rPr lang="es-ES" sz="2600" dirty="0" smtClean="0">
                <a:latin typeface="+mj-lt"/>
              </a:rPr>
              <a:t/>
            </a:r>
            <a:br>
              <a:rPr lang="es-ES" sz="2600" dirty="0" smtClean="0">
                <a:latin typeface="+mj-lt"/>
              </a:rPr>
            </a:br>
            <a:r>
              <a:rPr lang="es-ES" sz="2600" dirty="0" smtClean="0">
                <a:latin typeface="+mj-lt"/>
              </a:rPr>
              <a:t/>
            </a:r>
            <a:br>
              <a:rPr lang="es-ES" sz="2600" dirty="0" smtClean="0">
                <a:latin typeface="+mj-lt"/>
              </a:rPr>
            </a:br>
            <a:r>
              <a:rPr lang="es-ES" sz="2600" dirty="0" smtClean="0">
                <a:latin typeface="+mj-lt"/>
              </a:rPr>
              <a:t>Aquest tipus de botons reestableixen els controls en un formulari als seus valors inicials quan és pressionat. Són inserits amb el tag HTML input amb el valor "reset" en el seu atribut "type".</a:t>
            </a:r>
            <a:r>
              <a:rPr lang="es-ES" sz="2800" dirty="0" smtClean="0">
                <a:latin typeface="+mj-lt"/>
              </a:rPr>
              <a:t/>
            </a:r>
            <a:br>
              <a:rPr lang="es-ES" sz="28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803696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Formularis HTML</a:t>
            </a:r>
            <a:endParaRPr lang="es-ES" dirty="0"/>
          </a:p>
        </p:txBody>
      </p:sp>
      <p:sp>
        <p:nvSpPr>
          <p:cNvPr id="3" name="2 Subtítulo"/>
          <p:cNvSpPr>
            <a:spLocks noGrp="1"/>
          </p:cNvSpPr>
          <p:nvPr>
            <p:ph type="subTitle" idx="1"/>
          </p:nvPr>
        </p:nvSpPr>
        <p:spPr>
          <a:xfrm>
            <a:off x="872836" y="1976583"/>
            <a:ext cx="7412182" cy="3629890"/>
          </a:xfrm>
        </p:spPr>
        <p:txBody>
          <a:bodyPr/>
          <a:lstStyle/>
          <a:p>
            <a:pPr algn="l"/>
            <a:r>
              <a:rPr lang="es-ES" sz="2600" dirty="0" smtClean="0">
                <a:solidFill>
                  <a:schemeClr val="tx1"/>
                </a:solidFill>
              </a:rPr>
              <a:t>Un formulari pot inserir-se en un document HTML a través de l'element HTML “</a:t>
            </a:r>
            <a:r>
              <a:rPr lang="es-ES" sz="2600" b="1" dirty="0" smtClean="0">
                <a:solidFill>
                  <a:schemeClr val="tx1"/>
                </a:solidFill>
              </a:rPr>
              <a:t>form</a:t>
            </a:r>
            <a:r>
              <a:rPr lang="es-ES" sz="2600" dirty="0" smtClean="0">
                <a:solidFill>
                  <a:schemeClr val="tx1"/>
                </a:solidFill>
              </a:rPr>
              <a:t>” que actuarà com a contenidor per a tots els elements d'entrada. </a:t>
            </a:r>
          </a:p>
          <a:p>
            <a:pPr algn="l"/>
            <a:endParaRPr lang="es-ES" sz="2600" dirty="0">
              <a:solidFill>
                <a:schemeClr val="tx1"/>
              </a:solidFill>
            </a:endParaRPr>
          </a:p>
          <a:p>
            <a:pPr algn="l"/>
            <a:r>
              <a:rPr lang="es-ES" sz="2600" dirty="0" smtClean="0">
                <a:solidFill>
                  <a:schemeClr val="tx1"/>
                </a:solidFill>
              </a:rPr>
              <a:t>Tota la informació recol·lectada per un formulari pot ser enviada a un agent processador (un arxiu </a:t>
            </a:r>
            <a:r>
              <a:rPr lang="es-ES" sz="2600" b="1" dirty="0" smtClean="0">
                <a:solidFill>
                  <a:schemeClr val="tx1"/>
                </a:solidFill>
              </a:rPr>
              <a:t>PHP</a:t>
            </a:r>
            <a:r>
              <a:rPr lang="es-ES" sz="2600" dirty="0" smtClean="0">
                <a:solidFill>
                  <a:schemeClr val="tx1"/>
                </a:solidFill>
              </a:rPr>
              <a:t> que conté un script fet especialment per processar aquesta informació) que usualment va especificat en l'atribut "action".</a:t>
            </a:r>
            <a:endParaRPr lang="es-ES" sz="2600" dirty="0">
              <a:solidFill>
                <a:schemeClr val="tx1"/>
              </a:solidFill>
            </a:endParaRPr>
          </a:p>
        </p:txBody>
      </p:sp>
    </p:spTree>
    <p:extLst>
      <p:ext uri="{BB962C8B-B14F-4D97-AF65-F5344CB8AC3E}">
        <p14:creationId xmlns:p14="http://schemas.microsoft.com/office/powerpoint/2010/main" val="68251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Button</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r>
              <a:rPr lang="es-ES" sz="2800" dirty="0" smtClean="0"/>
              <a:t/>
            </a:r>
            <a:br>
              <a:rPr lang="es-ES" sz="2800" dirty="0" smtClean="0"/>
            </a:br>
            <a:r>
              <a:rPr lang="es-ES" sz="2600" b="1" dirty="0" smtClean="0">
                <a:latin typeface="+mj-lt"/>
              </a:rPr>
              <a:t>Exemple:</a:t>
            </a:r>
          </a:p>
          <a:p>
            <a:endParaRPr lang="es-ES" sz="2600" b="1" dirty="0" smtClean="0">
              <a:latin typeface="+mj-lt"/>
            </a:endParaRPr>
          </a:p>
          <a:p>
            <a:r>
              <a:rPr lang="es-ES" sz="1900" dirty="0" smtClean="0"/>
              <a:t>&lt;form method="post" action="</a:t>
            </a:r>
            <a:r>
              <a:rPr lang="es-ES" sz="1900" dirty="0" err="1" smtClean="0"/>
              <a:t>agente.php</a:t>
            </a:r>
            <a:r>
              <a:rPr lang="es-ES" sz="1900" dirty="0" smtClean="0"/>
              <a:t>"&gt;</a:t>
            </a:r>
          </a:p>
          <a:p>
            <a:pPr lvl="1"/>
            <a:r>
              <a:rPr lang="es-ES" sz="1900" dirty="0" smtClean="0"/>
              <a:t/>
            </a:r>
            <a:br>
              <a:rPr lang="es-ES" sz="1900" dirty="0" smtClean="0"/>
            </a:br>
            <a:r>
              <a:rPr lang="es-ES" sz="1700" dirty="0" smtClean="0"/>
              <a:t>&lt;input </a:t>
            </a:r>
            <a:r>
              <a:rPr lang="es-ES" sz="1700" dirty="0" err="1" smtClean="0"/>
              <a:t>type</a:t>
            </a:r>
            <a:r>
              <a:rPr lang="es-ES" sz="1700" dirty="0" smtClean="0"/>
              <a:t>="</a:t>
            </a:r>
            <a:r>
              <a:rPr lang="es-ES" sz="1700" dirty="0" err="1" smtClean="0"/>
              <a:t>text</a:t>
            </a:r>
            <a:r>
              <a:rPr lang="es-ES" sz="1700" dirty="0" smtClean="0"/>
              <a:t>" </a:t>
            </a:r>
            <a:r>
              <a:rPr lang="es-ES" sz="1700" dirty="0" err="1" smtClean="0"/>
              <a:t>name</a:t>
            </a:r>
            <a:r>
              <a:rPr lang="es-ES" sz="1700" dirty="0" smtClean="0"/>
              <a:t>="texto1" </a:t>
            </a:r>
            <a:r>
              <a:rPr lang="es-ES" sz="1700" dirty="0" err="1" smtClean="0"/>
              <a:t>value</a:t>
            </a:r>
            <a:r>
              <a:rPr lang="es-ES" sz="1700" dirty="0" smtClean="0"/>
              <a:t>="Valor por defecto" /&gt;&lt;</a:t>
            </a:r>
            <a:r>
              <a:rPr lang="es-ES" sz="1700" dirty="0" err="1" smtClean="0"/>
              <a:t>br</a:t>
            </a:r>
            <a:r>
              <a:rPr lang="es-ES" sz="1700" dirty="0" smtClean="0"/>
              <a:t> /&gt;</a:t>
            </a:r>
            <a:br>
              <a:rPr lang="es-ES" sz="1700" dirty="0" smtClean="0"/>
            </a:br>
            <a:r>
              <a:rPr lang="es-ES" sz="1700" dirty="0" smtClean="0"/>
              <a:t>&lt;input </a:t>
            </a:r>
            <a:r>
              <a:rPr lang="es-ES" sz="1700" dirty="0" err="1" smtClean="0"/>
              <a:t>type</a:t>
            </a:r>
            <a:r>
              <a:rPr lang="es-ES" sz="1700" dirty="0" smtClean="0"/>
              <a:t>="</a:t>
            </a:r>
            <a:r>
              <a:rPr lang="es-ES" sz="1700" dirty="0" err="1" smtClean="0"/>
              <a:t>checkbox</a:t>
            </a:r>
            <a:r>
              <a:rPr lang="es-ES" sz="1700" dirty="0" smtClean="0"/>
              <a:t>" </a:t>
            </a:r>
            <a:r>
              <a:rPr lang="es-ES" sz="1700" dirty="0" err="1" smtClean="0"/>
              <a:t>name</a:t>
            </a:r>
            <a:r>
              <a:rPr lang="es-ES" sz="1700" dirty="0" smtClean="0"/>
              <a:t>="reglas" </a:t>
            </a:r>
            <a:r>
              <a:rPr lang="es-ES" sz="1700" dirty="0" err="1" smtClean="0"/>
              <a:t>checked</a:t>
            </a:r>
            <a:r>
              <a:rPr lang="es-ES" sz="1700" dirty="0" smtClean="0"/>
              <a:t>="</a:t>
            </a:r>
            <a:r>
              <a:rPr lang="es-ES" sz="1700" dirty="0" err="1" smtClean="0"/>
              <a:t>checked</a:t>
            </a:r>
            <a:r>
              <a:rPr lang="es-ES" sz="1700" dirty="0" smtClean="0"/>
              <a:t>" /&gt; Acepto las </a:t>
            </a:r>
            <a:r>
              <a:rPr lang="es-ES" sz="1700" dirty="0" err="1" smtClean="0"/>
              <a:t>relgas</a:t>
            </a:r>
            <a:r>
              <a:rPr lang="es-ES" sz="1700" dirty="0" smtClean="0"/>
              <a:t>&lt;</a:t>
            </a:r>
            <a:r>
              <a:rPr lang="es-ES" sz="1700" dirty="0" err="1" smtClean="0"/>
              <a:t>br</a:t>
            </a:r>
            <a:r>
              <a:rPr lang="es-ES" sz="1700" dirty="0" smtClean="0"/>
              <a:t> /&gt;</a:t>
            </a:r>
            <a:br>
              <a:rPr lang="es-ES" sz="1700" dirty="0" smtClean="0"/>
            </a:br>
            <a:r>
              <a:rPr lang="es-ES" sz="1700" dirty="0" smtClean="0"/>
              <a:t>&lt;input </a:t>
            </a:r>
            <a:r>
              <a:rPr lang="es-ES" sz="1700" dirty="0" err="1" smtClean="0"/>
              <a:t>type</a:t>
            </a:r>
            <a:r>
              <a:rPr lang="es-ES" sz="1700" dirty="0" smtClean="0"/>
              <a:t>="</a:t>
            </a:r>
            <a:r>
              <a:rPr lang="es-ES" sz="1700" dirty="0" err="1" smtClean="0"/>
              <a:t>reset</a:t>
            </a:r>
            <a:r>
              <a:rPr lang="es-ES" sz="1700" dirty="0" smtClean="0"/>
              <a:t>" </a:t>
            </a:r>
            <a:r>
              <a:rPr lang="es-ES" sz="1700" dirty="0" err="1" smtClean="0"/>
              <a:t>value</a:t>
            </a:r>
            <a:r>
              <a:rPr lang="es-ES" sz="1700" dirty="0" smtClean="0"/>
              <a:t>="Reestablecer todos los campos a su valor predeterminado" /&gt;</a:t>
            </a:r>
          </a:p>
          <a:p>
            <a:r>
              <a:rPr lang="es-ES" sz="1900" dirty="0" smtClean="0"/>
              <a:t/>
            </a:r>
            <a:br>
              <a:rPr lang="es-ES" sz="1900" dirty="0" smtClean="0"/>
            </a:br>
            <a:r>
              <a:rPr lang="es-ES" sz="1900" dirty="0" smtClean="0"/>
              <a:t>&lt;/form&gt; </a:t>
            </a:r>
            <a:r>
              <a:rPr lang="es-ES" sz="2800" dirty="0" smtClean="0">
                <a:latin typeface="+mj-lt"/>
              </a:rPr>
              <a:t/>
            </a:r>
            <a:br>
              <a:rPr lang="es-ES" sz="28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3951897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Button</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r>
              <a:rPr lang="es-ES" sz="3400" dirty="0" smtClean="0">
                <a:latin typeface="+mj-lt"/>
              </a:rPr>
              <a:t/>
            </a:r>
            <a:br>
              <a:rPr lang="es-ES" sz="3400" dirty="0" smtClean="0">
                <a:latin typeface="+mj-lt"/>
              </a:rPr>
            </a:br>
            <a:r>
              <a:rPr lang="es-ES" sz="3400" b="1" dirty="0" smtClean="0">
                <a:latin typeface="+mj-lt"/>
              </a:rPr>
              <a:t>Botons d'imatge</a:t>
            </a:r>
            <a:r>
              <a:rPr lang="es-ES" sz="3400" dirty="0" smtClean="0">
                <a:latin typeface="+mj-lt"/>
              </a:rPr>
              <a:t/>
            </a:r>
            <a:br>
              <a:rPr lang="es-ES" sz="3400" dirty="0" smtClean="0">
                <a:latin typeface="+mj-lt"/>
              </a:rPr>
            </a:br>
            <a:r>
              <a:rPr lang="es-ES" sz="3400" dirty="0" smtClean="0">
                <a:latin typeface="+mj-lt"/>
              </a:rPr>
              <a:t/>
            </a:r>
            <a:br>
              <a:rPr lang="es-ES" sz="3400" dirty="0" smtClean="0">
                <a:latin typeface="+mj-lt"/>
              </a:rPr>
            </a:br>
            <a:r>
              <a:rPr lang="es-ES" sz="3400" dirty="0" smtClean="0">
                <a:latin typeface="+mj-lt"/>
              </a:rPr>
              <a:t>Els botons d'imatge funcionen exactament com els botons d'enviament amb l'única diferència que els de imatge són representats visualment amb la imatge especificada en l'atribut "</a:t>
            </a:r>
            <a:r>
              <a:rPr lang="es-ES" sz="3400" b="1" dirty="0" smtClean="0">
                <a:latin typeface="+mj-lt"/>
              </a:rPr>
              <a:t>src</a:t>
            </a:r>
            <a:r>
              <a:rPr lang="es-ES" sz="3400" dirty="0" smtClean="0">
                <a:latin typeface="+mj-lt"/>
              </a:rPr>
              <a:t>". </a:t>
            </a:r>
            <a:br>
              <a:rPr lang="es-ES" sz="3400" dirty="0" smtClean="0">
                <a:latin typeface="+mj-lt"/>
              </a:rPr>
            </a:br>
            <a:r>
              <a:rPr lang="es-ES" sz="3400" dirty="0" smtClean="0">
                <a:latin typeface="+mj-lt"/>
              </a:rPr>
              <a:t/>
            </a:r>
            <a:br>
              <a:rPr lang="es-ES" sz="3400" dirty="0" smtClean="0">
                <a:latin typeface="+mj-lt"/>
              </a:rPr>
            </a:br>
            <a:r>
              <a:rPr lang="es-ES" sz="3400" dirty="0" smtClean="0">
                <a:latin typeface="+mj-lt"/>
              </a:rPr>
              <a:t>Els botons d'imatge s'insereixen amb el tag HTML input, usant el valor "image" en el seu atribut “type". </a:t>
            </a:r>
            <a:br>
              <a:rPr lang="es-ES" sz="34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417871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Button</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3400" dirty="0" smtClean="0">
                <a:latin typeface="+mj-lt"/>
              </a:rPr>
              <a:t/>
            </a:r>
            <a:br>
              <a:rPr lang="es-ES" sz="3400" dirty="0" smtClean="0">
                <a:latin typeface="+mj-lt"/>
              </a:rPr>
            </a:br>
            <a:r>
              <a:rPr lang="es-ES" sz="3400" b="1" dirty="0" smtClean="0">
                <a:latin typeface="+mj-lt"/>
              </a:rPr>
              <a:t>Exemple</a:t>
            </a:r>
            <a:r>
              <a:rPr lang="es-ES" sz="3400" dirty="0" smtClean="0">
                <a:latin typeface="+mj-lt"/>
              </a:rPr>
              <a:t/>
            </a:r>
            <a:br>
              <a:rPr lang="es-ES" sz="3400" dirty="0" smtClean="0">
                <a:latin typeface="+mj-lt"/>
              </a:rPr>
            </a:br>
            <a:r>
              <a:rPr lang="es-ES" sz="3400" dirty="0" smtClean="0">
                <a:latin typeface="+mj-lt"/>
              </a:rPr>
              <a:t/>
            </a:r>
            <a:br>
              <a:rPr lang="es-ES" sz="3400" dirty="0" smtClean="0">
                <a:latin typeface="+mj-lt"/>
              </a:rPr>
            </a:br>
            <a:r>
              <a:rPr lang="es-ES" sz="2300" dirty="0" smtClean="0"/>
              <a:t>&lt;form method="post" action="agente.php"&gt;</a:t>
            </a:r>
            <a:br>
              <a:rPr lang="es-ES" sz="2300" dirty="0" smtClean="0"/>
            </a:br>
            <a:r>
              <a:rPr lang="es-ES" sz="2300" dirty="0" smtClean="0"/>
              <a:t>	&lt;input type="image" src="/carpeta/submit.png"&gt;</a:t>
            </a:r>
            <a:br>
              <a:rPr lang="es-ES" sz="2300" dirty="0" smtClean="0"/>
            </a:br>
            <a:r>
              <a:rPr lang="es-ES" sz="2300" dirty="0" smtClean="0"/>
              <a:t>&lt;/form&gt; </a:t>
            </a:r>
            <a:r>
              <a:rPr lang="es-ES" sz="3400" dirty="0" smtClean="0">
                <a:latin typeface="+mj-lt"/>
              </a:rPr>
              <a:t/>
            </a:r>
            <a:br>
              <a:rPr lang="es-ES" sz="34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424157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Button</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r>
              <a:rPr lang="es-ES" sz="3400" dirty="0" smtClean="0">
                <a:latin typeface="+mj-lt"/>
              </a:rPr>
              <a:t/>
            </a:r>
            <a:br>
              <a:rPr lang="es-ES" sz="3400" dirty="0" smtClean="0">
                <a:latin typeface="+mj-lt"/>
              </a:rPr>
            </a:br>
            <a:r>
              <a:rPr lang="es-ES" sz="2400" b="1" dirty="0" err="1" smtClean="0">
                <a:latin typeface="+mj-lt"/>
              </a:rPr>
              <a:t>Botons</a:t>
            </a:r>
            <a:r>
              <a:rPr lang="es-ES" sz="2400" b="1" dirty="0" smtClean="0">
                <a:latin typeface="+mj-lt"/>
              </a:rPr>
              <a:t> </a:t>
            </a:r>
            <a:r>
              <a:rPr lang="es-ES" sz="2400" b="1" dirty="0" err="1" smtClean="0">
                <a:latin typeface="+mj-lt"/>
              </a:rPr>
              <a:t>sense</a:t>
            </a:r>
            <a:r>
              <a:rPr lang="es-ES" sz="2400" b="1" dirty="0" smtClean="0">
                <a:latin typeface="+mj-lt"/>
              </a:rPr>
              <a:t> </a:t>
            </a:r>
            <a:r>
              <a:rPr lang="es-ES" sz="2400" b="1" dirty="0" err="1" smtClean="0">
                <a:latin typeface="+mj-lt"/>
              </a:rPr>
              <a:t>funció</a:t>
            </a:r>
            <a:r>
              <a:rPr lang="es-ES" sz="2400" b="1" dirty="0" smtClean="0">
                <a:latin typeface="+mj-lt"/>
              </a:rPr>
              <a:t> definida</a:t>
            </a:r>
          </a:p>
          <a:p>
            <a:endParaRPr lang="es-ES" sz="2400" b="1" dirty="0">
              <a:latin typeface="+mj-lt"/>
            </a:endParaRPr>
          </a:p>
          <a:p>
            <a:r>
              <a:rPr lang="es-ES" sz="2400" dirty="0" err="1" smtClean="0">
                <a:latin typeface="+mj-lt"/>
              </a:rPr>
              <a:t>Els</a:t>
            </a:r>
            <a:r>
              <a:rPr lang="es-ES" sz="2400" dirty="0" smtClean="0">
                <a:latin typeface="+mj-lt"/>
              </a:rPr>
              <a:t> </a:t>
            </a:r>
            <a:r>
              <a:rPr lang="es-ES" sz="2400" dirty="0" err="1" smtClean="0">
                <a:latin typeface="+mj-lt"/>
              </a:rPr>
              <a:t>botons</a:t>
            </a:r>
            <a:r>
              <a:rPr lang="es-ES" sz="2400" dirty="0" smtClean="0">
                <a:latin typeface="+mj-lt"/>
              </a:rPr>
              <a:t> poden ser usats com a botons d'enviament o </a:t>
            </a:r>
            <a:r>
              <a:rPr lang="es-ES" sz="2400" dirty="0" err="1" smtClean="0">
                <a:latin typeface="+mj-lt"/>
              </a:rPr>
              <a:t>reestabliment</a:t>
            </a:r>
            <a:r>
              <a:rPr lang="es-ES" sz="2400" dirty="0" smtClean="0">
                <a:latin typeface="+mj-lt"/>
              </a:rPr>
              <a:t>, o bé poden no tenir cap acció preestablerta (depenent del valor del seu atribut "type"). </a:t>
            </a:r>
          </a:p>
          <a:p>
            <a:endParaRPr lang="es-ES" sz="2400" dirty="0">
              <a:latin typeface="+mj-lt"/>
            </a:endParaRPr>
          </a:p>
          <a:p>
            <a:r>
              <a:rPr lang="es-ES" sz="2400" dirty="0" err="1" smtClean="0">
                <a:latin typeface="+mj-lt"/>
              </a:rPr>
              <a:t>Però</a:t>
            </a:r>
            <a:r>
              <a:rPr lang="es-ES" sz="2400" dirty="0" smtClean="0">
                <a:latin typeface="+mj-lt"/>
              </a:rPr>
              <a:t> </a:t>
            </a:r>
            <a:r>
              <a:rPr lang="es-ES" sz="2400" dirty="0" err="1" smtClean="0">
                <a:latin typeface="+mj-lt"/>
              </a:rPr>
              <a:t>d’aquesta</a:t>
            </a:r>
            <a:r>
              <a:rPr lang="es-ES" sz="2400" dirty="0" smtClean="0">
                <a:latin typeface="+mj-lt"/>
              </a:rPr>
              <a:t> manera </a:t>
            </a:r>
            <a:r>
              <a:rPr lang="es-ES" sz="2400" dirty="0" err="1" smtClean="0">
                <a:latin typeface="+mj-lt"/>
              </a:rPr>
              <a:t>permeten</a:t>
            </a:r>
            <a:r>
              <a:rPr lang="es-ES" sz="2400" dirty="0" smtClean="0">
                <a:latin typeface="+mj-lt"/>
              </a:rPr>
              <a:t> als </a:t>
            </a:r>
            <a:r>
              <a:rPr lang="es-ES" sz="2400" dirty="0" err="1" smtClean="0">
                <a:latin typeface="+mj-lt"/>
              </a:rPr>
              <a:t>autors</a:t>
            </a:r>
            <a:r>
              <a:rPr lang="es-ES" sz="2400" dirty="0" smtClean="0">
                <a:latin typeface="+mj-lt"/>
              </a:rPr>
              <a:t> inserir </a:t>
            </a:r>
            <a:r>
              <a:rPr lang="es-ES" sz="2400" dirty="0" err="1" smtClean="0">
                <a:latin typeface="+mj-lt"/>
              </a:rPr>
              <a:t>contingut</a:t>
            </a:r>
            <a:r>
              <a:rPr lang="es-ES" sz="2400" dirty="0" smtClean="0">
                <a:latin typeface="+mj-lt"/>
              </a:rPr>
              <a:t> dins dels mateixos. Això significa que una porció de codi HTML pot ser mostrat dins del botó (vincles, paràgrafs, text en negreta, imatges, etc.).</a:t>
            </a:r>
            <a:r>
              <a:rPr lang="es-ES" sz="3400" dirty="0" smtClean="0">
                <a:latin typeface="+mj-lt"/>
              </a:rPr>
              <a:t/>
            </a:r>
            <a:br>
              <a:rPr lang="es-ES" sz="34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13770874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Button</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r>
              <a:rPr lang="es-ES" sz="3400" dirty="0" smtClean="0">
                <a:latin typeface="+mj-lt"/>
              </a:rPr>
              <a:t/>
            </a:r>
            <a:br>
              <a:rPr lang="es-ES" sz="3400" dirty="0" smtClean="0">
                <a:latin typeface="+mj-lt"/>
              </a:rPr>
            </a:br>
            <a:r>
              <a:rPr lang="es-ES" sz="2400" b="1" dirty="0" smtClean="0">
                <a:latin typeface="+mj-lt"/>
              </a:rPr>
              <a:t>Exemple</a:t>
            </a:r>
            <a:r>
              <a:rPr lang="es-ES" sz="2400" dirty="0" smtClean="0">
                <a:latin typeface="+mj-lt"/>
              </a:rPr>
              <a:t/>
            </a:r>
            <a:br>
              <a:rPr lang="es-ES" sz="2400" dirty="0" smtClean="0">
                <a:latin typeface="+mj-lt"/>
              </a:rPr>
            </a:br>
            <a:r>
              <a:rPr lang="es-ES" sz="2400" dirty="0" smtClean="0">
                <a:latin typeface="+mj-lt"/>
              </a:rPr>
              <a:t/>
            </a:r>
            <a:br>
              <a:rPr lang="es-ES" sz="2400" dirty="0" smtClean="0">
                <a:latin typeface="+mj-lt"/>
              </a:rPr>
            </a:br>
            <a:r>
              <a:rPr lang="es-ES" sz="2400" dirty="0" smtClean="0"/>
              <a:t>&lt;form method="post" action="agente.php"&gt;</a:t>
            </a:r>
            <a:br>
              <a:rPr lang="es-ES" sz="2400" dirty="0" smtClean="0"/>
            </a:br>
            <a:r>
              <a:rPr lang="es-ES" sz="2400" dirty="0" smtClean="0"/>
              <a:t>	&lt;button type="button"&gt;</a:t>
            </a:r>
            <a:br>
              <a:rPr lang="es-ES" sz="2400" dirty="0" smtClean="0"/>
            </a:br>
            <a:r>
              <a:rPr lang="es-ES" sz="2400" dirty="0" smtClean="0"/>
              <a:t>		El &lt;b&gt;tag HTML button&lt;/b&gt;&lt;br /&gt;</a:t>
            </a:r>
            <a:br>
              <a:rPr lang="es-ES" sz="2400" dirty="0" smtClean="0"/>
            </a:br>
            <a:r>
              <a:rPr lang="es-ES" sz="2400" dirty="0" smtClean="0"/>
              <a:t>		permite contenido.</a:t>
            </a:r>
            <a:br>
              <a:rPr lang="es-ES" sz="2400" dirty="0" smtClean="0"/>
            </a:br>
            <a:r>
              <a:rPr lang="es-ES" sz="2400" dirty="0" smtClean="0"/>
              <a:t>	&lt;/button&gt;</a:t>
            </a:r>
            <a:br>
              <a:rPr lang="es-ES" sz="2400" dirty="0" smtClean="0"/>
            </a:br>
            <a:r>
              <a:rPr lang="es-ES" sz="2400" dirty="0" smtClean="0"/>
              <a:t>&lt;/form&gt;</a:t>
            </a:r>
            <a:r>
              <a:rPr lang="es-ES" sz="3400" dirty="0" smtClean="0">
                <a:latin typeface="+mj-lt"/>
              </a:rPr>
              <a:t/>
            </a:r>
            <a:br>
              <a:rPr lang="es-ES" sz="3400" dirty="0" smtClean="0">
                <a:latin typeface="+mj-lt"/>
              </a:rPr>
            </a:br>
            <a:r>
              <a:rPr lang="es-ES" sz="3000" dirty="0" smtClean="0">
                <a:latin typeface="+mj-lt"/>
              </a:rPr>
              <a:t/>
            </a:r>
            <a:br>
              <a:rPr lang="es-ES" sz="3000" dirty="0" smtClean="0">
                <a:latin typeface="+mj-lt"/>
              </a:rPr>
            </a:br>
            <a:r>
              <a:rPr lang="es-ES" sz="2800" dirty="0" smtClean="0">
                <a:latin typeface="+mj-lt"/>
              </a:rPr>
              <a:t/>
            </a:r>
            <a:br>
              <a:rPr lang="es-ES" sz="2800" dirty="0" smtClean="0">
                <a:latin typeface="+mj-lt"/>
              </a:rPr>
            </a:br>
            <a:endParaRPr lang="es-ES" sz="2300" dirty="0" smtClean="0">
              <a:latin typeface="+mj-lt"/>
            </a:endParaRPr>
          </a:p>
        </p:txBody>
      </p:sp>
    </p:spTree>
    <p:extLst>
      <p:ext uri="{BB962C8B-B14F-4D97-AF65-F5344CB8AC3E}">
        <p14:creationId xmlns:p14="http://schemas.microsoft.com/office/powerpoint/2010/main" val="16385420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Entrada </a:t>
            </a:r>
            <a:r>
              <a:rPr lang="es-ES" dirty="0" err="1" smtClean="0"/>
              <a:t>d’arxius</a:t>
            </a:r>
            <a:endParaRPr lang="es-ES" dirty="0"/>
          </a:p>
        </p:txBody>
      </p:sp>
      <p:sp>
        <p:nvSpPr>
          <p:cNvPr id="3" name="Rectángulo 2"/>
          <p:cNvSpPr/>
          <p:nvPr/>
        </p:nvSpPr>
        <p:spPr>
          <a:xfrm>
            <a:off x="685801" y="2088943"/>
            <a:ext cx="7772400" cy="2800766"/>
          </a:xfrm>
          <a:prstGeom prst="rect">
            <a:avLst/>
          </a:prstGeom>
        </p:spPr>
        <p:txBody>
          <a:bodyPr wrap="square">
            <a:spAutoFit/>
          </a:bodyPr>
          <a:lstStyle/>
          <a:p>
            <a:r>
              <a:rPr lang="it-IT" sz="2200" dirty="0">
                <a:latin typeface="+mj-lt"/>
              </a:rPr>
              <a:t>L'</a:t>
            </a:r>
            <a:r>
              <a:rPr lang="it-IT" sz="2200" dirty="0" err="1">
                <a:latin typeface="+mj-lt"/>
              </a:rPr>
              <a:t>entrada</a:t>
            </a:r>
            <a:r>
              <a:rPr lang="it-IT" sz="2200" dirty="0">
                <a:latin typeface="+mj-lt"/>
              </a:rPr>
              <a:t> d'</a:t>
            </a:r>
            <a:r>
              <a:rPr lang="it-IT" sz="2200" dirty="0" err="1">
                <a:latin typeface="+mj-lt"/>
              </a:rPr>
              <a:t>arxius</a:t>
            </a:r>
            <a:r>
              <a:rPr lang="it-IT" sz="2200" dirty="0">
                <a:latin typeface="+mj-lt"/>
              </a:rPr>
              <a:t> </a:t>
            </a:r>
            <a:r>
              <a:rPr lang="it-IT" sz="2200" dirty="0" err="1">
                <a:latin typeface="+mj-lt"/>
              </a:rPr>
              <a:t>pot</a:t>
            </a:r>
            <a:r>
              <a:rPr lang="it-IT" sz="2200" dirty="0">
                <a:latin typeface="+mj-lt"/>
              </a:rPr>
              <a:t> ser </a:t>
            </a:r>
            <a:r>
              <a:rPr lang="it-IT" sz="2200" dirty="0" err="1">
                <a:latin typeface="+mj-lt"/>
              </a:rPr>
              <a:t>utilitzada</a:t>
            </a:r>
            <a:r>
              <a:rPr lang="it-IT" sz="2200" dirty="0">
                <a:latin typeface="+mj-lt"/>
              </a:rPr>
              <a:t> per </a:t>
            </a:r>
            <a:r>
              <a:rPr lang="it-IT" sz="2200" dirty="0" err="1">
                <a:latin typeface="+mj-lt"/>
              </a:rPr>
              <a:t>pujar</a:t>
            </a:r>
            <a:r>
              <a:rPr lang="it-IT" sz="2200" dirty="0">
                <a:latin typeface="+mj-lt"/>
              </a:rPr>
              <a:t> </a:t>
            </a:r>
            <a:r>
              <a:rPr lang="it-IT" sz="2200" dirty="0" err="1">
                <a:latin typeface="+mj-lt"/>
              </a:rPr>
              <a:t>arxius</a:t>
            </a:r>
            <a:r>
              <a:rPr lang="it-IT" sz="2200" dirty="0">
                <a:latin typeface="+mj-lt"/>
              </a:rPr>
              <a:t> </a:t>
            </a:r>
            <a:r>
              <a:rPr lang="it-IT" sz="2200" dirty="0" smtClean="0">
                <a:latin typeface="+mj-lt"/>
              </a:rPr>
              <a:t>a la web. </a:t>
            </a:r>
            <a:r>
              <a:rPr lang="it-IT" sz="2200" dirty="0" err="1">
                <a:latin typeface="+mj-lt"/>
              </a:rPr>
              <a:t>Aquest</a:t>
            </a:r>
            <a:r>
              <a:rPr lang="it-IT" sz="2200" dirty="0">
                <a:latin typeface="+mj-lt"/>
              </a:rPr>
              <a:t> control mostra una </a:t>
            </a:r>
            <a:r>
              <a:rPr lang="it-IT" sz="2200" dirty="0" err="1">
                <a:latin typeface="+mj-lt"/>
              </a:rPr>
              <a:t>caixa</a:t>
            </a:r>
            <a:r>
              <a:rPr lang="it-IT" sz="2200" dirty="0">
                <a:latin typeface="+mj-lt"/>
              </a:rPr>
              <a:t> de text on l'usuari ha d'</a:t>
            </a:r>
            <a:r>
              <a:rPr lang="it-IT" sz="2200" dirty="0" err="1">
                <a:latin typeface="+mj-lt"/>
              </a:rPr>
              <a:t>especificar</a:t>
            </a:r>
            <a:r>
              <a:rPr lang="it-IT" sz="2200" dirty="0">
                <a:latin typeface="+mj-lt"/>
              </a:rPr>
              <a:t> la ruta de l'</a:t>
            </a:r>
            <a:r>
              <a:rPr lang="it-IT" sz="2200" dirty="0" err="1">
                <a:latin typeface="+mj-lt"/>
              </a:rPr>
              <a:t>arxiu</a:t>
            </a:r>
            <a:r>
              <a:rPr lang="it-IT" sz="2200" dirty="0">
                <a:latin typeface="+mj-lt"/>
              </a:rPr>
              <a:t> (</a:t>
            </a:r>
            <a:r>
              <a:rPr lang="it-IT" sz="2200" dirty="0" err="1">
                <a:latin typeface="+mj-lt"/>
              </a:rPr>
              <a:t>que</a:t>
            </a:r>
            <a:r>
              <a:rPr lang="it-IT" sz="2200" dirty="0">
                <a:latin typeface="+mj-lt"/>
              </a:rPr>
              <a:t> </a:t>
            </a:r>
            <a:r>
              <a:rPr lang="it-IT" sz="2200" dirty="0" err="1">
                <a:latin typeface="+mj-lt"/>
              </a:rPr>
              <a:t>serà</a:t>
            </a:r>
            <a:r>
              <a:rPr lang="it-IT" sz="2200" dirty="0">
                <a:latin typeface="+mj-lt"/>
              </a:rPr>
              <a:t> </a:t>
            </a:r>
            <a:r>
              <a:rPr lang="it-IT" sz="2200" dirty="0" err="1">
                <a:latin typeface="+mj-lt"/>
              </a:rPr>
              <a:t>adjuntat</a:t>
            </a:r>
            <a:r>
              <a:rPr lang="it-IT" sz="2200" dirty="0">
                <a:latin typeface="+mj-lt"/>
              </a:rPr>
              <a:t> </a:t>
            </a:r>
            <a:r>
              <a:rPr lang="it-IT" sz="2200" dirty="0" err="1">
                <a:latin typeface="+mj-lt"/>
              </a:rPr>
              <a:t>localment</a:t>
            </a:r>
            <a:r>
              <a:rPr lang="it-IT" sz="2200" dirty="0">
                <a:latin typeface="+mj-lt"/>
              </a:rPr>
              <a:t> pel </a:t>
            </a:r>
            <a:r>
              <a:rPr lang="it-IT" sz="2200" dirty="0" err="1">
                <a:latin typeface="+mj-lt"/>
              </a:rPr>
              <a:t>navegador</a:t>
            </a:r>
            <a:r>
              <a:rPr lang="it-IT" sz="2200" dirty="0">
                <a:latin typeface="+mj-lt"/>
              </a:rPr>
              <a:t>) </a:t>
            </a:r>
            <a:r>
              <a:rPr lang="it-IT" sz="2200" dirty="0" err="1">
                <a:latin typeface="+mj-lt"/>
              </a:rPr>
              <a:t>que</a:t>
            </a:r>
            <a:r>
              <a:rPr lang="it-IT" sz="2200" dirty="0">
                <a:latin typeface="+mj-lt"/>
              </a:rPr>
              <a:t> </a:t>
            </a:r>
            <a:r>
              <a:rPr lang="it-IT" sz="2200" dirty="0" err="1">
                <a:latin typeface="+mj-lt"/>
              </a:rPr>
              <a:t>serà</a:t>
            </a:r>
            <a:r>
              <a:rPr lang="it-IT" sz="2200" dirty="0">
                <a:latin typeface="+mj-lt"/>
              </a:rPr>
              <a:t> </a:t>
            </a:r>
            <a:r>
              <a:rPr lang="it-IT" sz="2200" dirty="0" err="1">
                <a:latin typeface="+mj-lt"/>
              </a:rPr>
              <a:t>enviat</a:t>
            </a:r>
            <a:r>
              <a:rPr lang="it-IT" sz="2200" dirty="0">
                <a:latin typeface="+mj-lt"/>
              </a:rPr>
              <a:t> al </a:t>
            </a:r>
            <a:r>
              <a:rPr lang="it-IT" sz="2200" dirty="0" err="1">
                <a:latin typeface="+mj-lt"/>
              </a:rPr>
              <a:t>servidor</a:t>
            </a:r>
            <a:r>
              <a:rPr lang="it-IT" sz="2200" dirty="0" smtClean="0">
                <a:latin typeface="+mj-lt"/>
              </a:rPr>
              <a:t>.</a:t>
            </a:r>
          </a:p>
          <a:p>
            <a:endParaRPr lang="it-IT" sz="2200" dirty="0">
              <a:latin typeface="+mj-lt"/>
            </a:endParaRPr>
          </a:p>
          <a:p>
            <a:r>
              <a:rPr lang="it-IT" sz="2200" dirty="0">
                <a:latin typeface="+mj-lt"/>
              </a:rPr>
              <a:t>Nota </a:t>
            </a:r>
            <a:r>
              <a:rPr lang="it-IT" sz="2200" dirty="0" err="1">
                <a:latin typeface="+mj-lt"/>
              </a:rPr>
              <a:t>que</a:t>
            </a:r>
            <a:r>
              <a:rPr lang="it-IT" sz="2200" dirty="0">
                <a:latin typeface="+mj-lt"/>
              </a:rPr>
              <a:t> per </a:t>
            </a:r>
            <a:r>
              <a:rPr lang="it-IT" sz="2200" dirty="0" err="1">
                <a:latin typeface="+mj-lt"/>
              </a:rPr>
              <a:t>als</a:t>
            </a:r>
            <a:r>
              <a:rPr lang="it-IT" sz="2200" dirty="0">
                <a:latin typeface="+mj-lt"/>
              </a:rPr>
              <a:t> </a:t>
            </a:r>
            <a:r>
              <a:rPr lang="it-IT" sz="2200" dirty="0" err="1">
                <a:latin typeface="+mj-lt"/>
              </a:rPr>
              <a:t>formularis</a:t>
            </a:r>
            <a:r>
              <a:rPr lang="it-IT" sz="2200" dirty="0">
                <a:latin typeface="+mj-lt"/>
              </a:rPr>
              <a:t> </a:t>
            </a:r>
            <a:r>
              <a:rPr lang="it-IT" sz="2200" dirty="0" err="1">
                <a:latin typeface="+mj-lt"/>
              </a:rPr>
              <a:t>amb</a:t>
            </a:r>
            <a:r>
              <a:rPr lang="it-IT" sz="2200" dirty="0">
                <a:latin typeface="+mj-lt"/>
              </a:rPr>
              <a:t> </a:t>
            </a:r>
            <a:r>
              <a:rPr lang="it-IT" sz="2200" dirty="0" err="1">
                <a:latin typeface="+mj-lt"/>
              </a:rPr>
              <a:t>pujada</a:t>
            </a:r>
            <a:r>
              <a:rPr lang="it-IT" sz="2200" dirty="0">
                <a:latin typeface="+mj-lt"/>
              </a:rPr>
              <a:t> d'</a:t>
            </a:r>
            <a:r>
              <a:rPr lang="it-IT" sz="2200" dirty="0" err="1">
                <a:latin typeface="+mj-lt"/>
              </a:rPr>
              <a:t>arxius</a:t>
            </a:r>
            <a:r>
              <a:rPr lang="it-IT" sz="2200" dirty="0">
                <a:latin typeface="+mj-lt"/>
              </a:rPr>
              <a:t> </a:t>
            </a:r>
            <a:r>
              <a:rPr lang="it-IT" sz="2200" dirty="0" err="1">
                <a:latin typeface="+mj-lt"/>
              </a:rPr>
              <a:t>has</a:t>
            </a:r>
            <a:r>
              <a:rPr lang="it-IT" sz="2200" dirty="0">
                <a:latin typeface="+mj-lt"/>
              </a:rPr>
              <a:t> d'</a:t>
            </a:r>
            <a:r>
              <a:rPr lang="it-IT" sz="2200" dirty="0" err="1">
                <a:latin typeface="+mj-lt"/>
              </a:rPr>
              <a:t>especificar</a:t>
            </a:r>
            <a:r>
              <a:rPr lang="it-IT" sz="2200" dirty="0">
                <a:latin typeface="+mj-lt"/>
              </a:rPr>
              <a:t> </a:t>
            </a:r>
            <a:r>
              <a:rPr lang="it-IT" sz="2200" dirty="0" err="1">
                <a:latin typeface="+mj-lt"/>
              </a:rPr>
              <a:t>el</a:t>
            </a:r>
            <a:r>
              <a:rPr lang="it-IT" sz="2200" dirty="0">
                <a:latin typeface="+mj-lt"/>
              </a:rPr>
              <a:t> valor </a:t>
            </a:r>
            <a:r>
              <a:rPr lang="it-IT" sz="2200" dirty="0" smtClean="0">
                <a:latin typeface="+mj-lt"/>
              </a:rPr>
              <a:t>“</a:t>
            </a:r>
            <a:r>
              <a:rPr lang="it-IT" sz="2200" b="1" dirty="0" err="1" smtClean="0">
                <a:latin typeface="+mj-lt"/>
              </a:rPr>
              <a:t>multipart</a:t>
            </a:r>
            <a:r>
              <a:rPr lang="it-IT" sz="2200" b="1" dirty="0" smtClean="0">
                <a:latin typeface="+mj-lt"/>
              </a:rPr>
              <a:t>/</a:t>
            </a:r>
            <a:r>
              <a:rPr lang="it-IT" sz="2200" b="1" dirty="0" err="1" smtClean="0">
                <a:latin typeface="+mj-lt"/>
              </a:rPr>
              <a:t>form</a:t>
            </a:r>
            <a:r>
              <a:rPr lang="it-IT" sz="2200" b="1" dirty="0">
                <a:latin typeface="+mj-lt"/>
              </a:rPr>
              <a:t>-data</a:t>
            </a:r>
            <a:r>
              <a:rPr lang="it-IT" sz="2200" dirty="0">
                <a:latin typeface="+mj-lt"/>
              </a:rPr>
              <a:t>" en l'</a:t>
            </a:r>
            <a:r>
              <a:rPr lang="it-IT" sz="2200" dirty="0" err="1">
                <a:latin typeface="+mj-lt"/>
              </a:rPr>
              <a:t>atribut</a:t>
            </a:r>
            <a:r>
              <a:rPr lang="it-IT" sz="2200" dirty="0">
                <a:latin typeface="+mj-lt"/>
              </a:rPr>
              <a:t> </a:t>
            </a:r>
            <a:r>
              <a:rPr lang="it-IT" sz="2200" dirty="0" smtClean="0">
                <a:latin typeface="+mj-lt"/>
              </a:rPr>
              <a:t>“</a:t>
            </a:r>
            <a:r>
              <a:rPr lang="it-IT" sz="2200" b="1" dirty="0" err="1" smtClean="0">
                <a:latin typeface="+mj-lt"/>
              </a:rPr>
              <a:t>enctype</a:t>
            </a:r>
            <a:r>
              <a:rPr lang="it-IT" sz="2200" dirty="0">
                <a:latin typeface="+mj-lt"/>
              </a:rPr>
              <a:t>" </a:t>
            </a:r>
            <a:r>
              <a:rPr lang="it-IT" sz="2200" dirty="0" smtClean="0">
                <a:latin typeface="+mj-lt"/>
              </a:rPr>
              <a:t>de l’</a:t>
            </a:r>
            <a:r>
              <a:rPr lang="it-IT" sz="2200" dirty="0" err="1" smtClean="0">
                <a:latin typeface="+mj-lt"/>
              </a:rPr>
              <a:t>etiqueta</a:t>
            </a:r>
            <a:r>
              <a:rPr lang="it-IT" sz="2200" dirty="0" smtClean="0">
                <a:latin typeface="+mj-lt"/>
              </a:rPr>
              <a:t> </a:t>
            </a:r>
            <a:r>
              <a:rPr lang="it-IT" sz="2200" b="1" dirty="0" err="1" smtClean="0">
                <a:latin typeface="+mj-lt"/>
              </a:rPr>
              <a:t>form</a:t>
            </a:r>
            <a:r>
              <a:rPr lang="it-IT" sz="2200" dirty="0">
                <a:latin typeface="+mj-lt"/>
              </a:rPr>
              <a:t>, d'una altra </a:t>
            </a:r>
            <a:r>
              <a:rPr lang="it-IT" sz="2200" dirty="0" err="1">
                <a:latin typeface="+mj-lt"/>
              </a:rPr>
              <a:t>manera</a:t>
            </a:r>
            <a:r>
              <a:rPr lang="it-IT" sz="2200" dirty="0">
                <a:latin typeface="+mj-lt"/>
              </a:rPr>
              <a:t>, l'</a:t>
            </a:r>
            <a:r>
              <a:rPr lang="it-IT" sz="2200" dirty="0" err="1">
                <a:latin typeface="+mj-lt"/>
              </a:rPr>
              <a:t>arxiu</a:t>
            </a:r>
            <a:r>
              <a:rPr lang="it-IT" sz="2200" dirty="0">
                <a:latin typeface="+mj-lt"/>
              </a:rPr>
              <a:t> no </a:t>
            </a:r>
            <a:r>
              <a:rPr lang="it-IT" sz="2200" dirty="0" err="1">
                <a:latin typeface="+mj-lt"/>
              </a:rPr>
              <a:t>serà</a:t>
            </a:r>
            <a:r>
              <a:rPr lang="it-IT" sz="2200" dirty="0">
                <a:latin typeface="+mj-lt"/>
              </a:rPr>
              <a:t> </a:t>
            </a:r>
            <a:r>
              <a:rPr lang="it-IT" sz="2200" dirty="0" err="1">
                <a:latin typeface="+mj-lt"/>
              </a:rPr>
              <a:t>enviat</a:t>
            </a:r>
            <a:r>
              <a:rPr lang="it-IT" sz="2200" dirty="0">
                <a:latin typeface="+mj-lt"/>
              </a:rPr>
              <a:t>.</a:t>
            </a:r>
            <a:endParaRPr lang="es-ES" sz="2200" dirty="0">
              <a:latin typeface="+mj-lt"/>
            </a:endParaRPr>
          </a:p>
        </p:txBody>
      </p:sp>
    </p:spTree>
    <p:extLst>
      <p:ext uri="{BB962C8B-B14F-4D97-AF65-F5344CB8AC3E}">
        <p14:creationId xmlns:p14="http://schemas.microsoft.com/office/powerpoint/2010/main" val="3946796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Entrada </a:t>
            </a:r>
            <a:r>
              <a:rPr lang="es-ES" dirty="0" err="1" smtClean="0"/>
              <a:t>d’arxius</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s-ES_tradnl" sz="3400" dirty="0" smtClean="0">
              <a:latin typeface="+mj-lt"/>
            </a:endParaRPr>
          </a:p>
          <a:p>
            <a:r>
              <a:rPr lang="es-ES_tradnl" sz="2600" b="1" dirty="0" err="1" smtClean="0">
                <a:latin typeface="+mj-lt"/>
              </a:rPr>
              <a:t>Exemple</a:t>
            </a:r>
            <a:endParaRPr lang="es-ES_tradnl" sz="2600" b="1" dirty="0">
              <a:latin typeface="+mj-lt"/>
            </a:endParaRPr>
          </a:p>
          <a:p>
            <a:endParaRPr lang="es-ES_tradnl" sz="3400" dirty="0" smtClean="0">
              <a:latin typeface="+mj-lt"/>
            </a:endParaRPr>
          </a:p>
          <a:p>
            <a:r>
              <a:rPr lang="es-ES_tradnl" sz="2600" dirty="0" smtClean="0">
                <a:latin typeface="+mj-lt"/>
              </a:rPr>
              <a:t>&lt;</a:t>
            </a:r>
            <a:r>
              <a:rPr lang="es-ES_tradnl" sz="2600" dirty="0" err="1">
                <a:latin typeface="+mj-lt"/>
              </a:rPr>
              <a:t>form</a:t>
            </a:r>
            <a:r>
              <a:rPr lang="es-ES_tradnl" sz="2600" dirty="0">
                <a:latin typeface="+mj-lt"/>
              </a:rPr>
              <a:t> </a:t>
            </a:r>
            <a:r>
              <a:rPr lang="es-ES_tradnl" sz="2600" dirty="0" err="1">
                <a:latin typeface="+mj-lt"/>
              </a:rPr>
              <a:t>method</a:t>
            </a:r>
            <a:r>
              <a:rPr lang="es-ES_tradnl" sz="2600" dirty="0">
                <a:latin typeface="+mj-lt"/>
              </a:rPr>
              <a:t>="post" </a:t>
            </a:r>
            <a:r>
              <a:rPr lang="es-ES_tradnl" sz="2600" dirty="0" err="1">
                <a:latin typeface="+mj-lt"/>
              </a:rPr>
              <a:t>action</a:t>
            </a:r>
            <a:r>
              <a:rPr lang="es-ES_tradnl" sz="2600" dirty="0">
                <a:latin typeface="+mj-lt"/>
              </a:rPr>
              <a:t>="</a:t>
            </a:r>
            <a:r>
              <a:rPr lang="es-ES_tradnl" sz="2600" dirty="0" err="1" smtClean="0">
                <a:latin typeface="+mj-lt"/>
              </a:rPr>
              <a:t>agente.php</a:t>
            </a:r>
            <a:r>
              <a:rPr lang="es-ES_tradnl" sz="2600" dirty="0" smtClean="0">
                <a:latin typeface="+mj-lt"/>
              </a:rPr>
              <a:t>” </a:t>
            </a:r>
            <a:r>
              <a:rPr lang="es-ES_tradnl" sz="2600" dirty="0" err="1" smtClean="0">
                <a:latin typeface="+mj-lt"/>
              </a:rPr>
              <a:t>enctype</a:t>
            </a:r>
            <a:r>
              <a:rPr lang="es-ES_tradnl" sz="2600" dirty="0">
                <a:latin typeface="+mj-lt"/>
              </a:rPr>
              <a:t>="</a:t>
            </a:r>
            <a:r>
              <a:rPr lang="es-ES_tradnl" sz="2600" dirty="0" err="1">
                <a:latin typeface="+mj-lt"/>
              </a:rPr>
              <a:t>multipart</a:t>
            </a:r>
            <a:r>
              <a:rPr lang="es-ES_tradnl" sz="2600" dirty="0">
                <a:latin typeface="+mj-lt"/>
              </a:rPr>
              <a:t>/</a:t>
            </a:r>
            <a:r>
              <a:rPr lang="es-ES_tradnl" sz="2600" dirty="0" err="1">
                <a:latin typeface="+mj-lt"/>
              </a:rPr>
              <a:t>form</a:t>
            </a:r>
            <a:r>
              <a:rPr lang="es-ES_tradnl" sz="2600" dirty="0">
                <a:latin typeface="+mj-lt"/>
              </a:rPr>
              <a:t>-data"&gt;</a:t>
            </a:r>
          </a:p>
          <a:p>
            <a:r>
              <a:rPr lang="es-ES_tradnl" sz="2600" dirty="0" smtClean="0">
                <a:latin typeface="+mj-lt"/>
              </a:rPr>
              <a:t>	Ingresa </a:t>
            </a:r>
            <a:r>
              <a:rPr lang="es-ES_tradnl" sz="2600" dirty="0">
                <a:latin typeface="+mj-lt"/>
              </a:rPr>
              <a:t>el archivo: &lt;input </a:t>
            </a:r>
            <a:r>
              <a:rPr lang="es-ES_tradnl" sz="2600" dirty="0" err="1">
                <a:latin typeface="+mj-lt"/>
              </a:rPr>
              <a:t>name</a:t>
            </a:r>
            <a:r>
              <a:rPr lang="es-ES_tradnl" sz="2600" dirty="0">
                <a:latin typeface="+mj-lt"/>
              </a:rPr>
              <a:t>="imagen" </a:t>
            </a:r>
            <a:r>
              <a:rPr lang="es-ES_tradnl" sz="2600" dirty="0" err="1">
                <a:latin typeface="+mj-lt"/>
              </a:rPr>
              <a:t>type</a:t>
            </a:r>
            <a:r>
              <a:rPr lang="es-ES_tradnl" sz="2600" dirty="0">
                <a:latin typeface="+mj-lt"/>
              </a:rPr>
              <a:t>="file" /&gt;</a:t>
            </a:r>
          </a:p>
          <a:p>
            <a:r>
              <a:rPr lang="es-ES_tradnl" sz="2600" dirty="0">
                <a:latin typeface="+mj-lt"/>
              </a:rPr>
              <a:t>&lt;/</a:t>
            </a:r>
            <a:r>
              <a:rPr lang="es-ES_tradnl" sz="2600" dirty="0" err="1">
                <a:latin typeface="+mj-lt"/>
              </a:rPr>
              <a:t>form</a:t>
            </a:r>
            <a:r>
              <a:rPr lang="es-ES_tradnl" sz="2600" dirty="0">
                <a:latin typeface="+mj-lt"/>
              </a:rPr>
              <a:t>&gt;</a:t>
            </a:r>
            <a:endParaRPr lang="es-ES" sz="2600" dirty="0" smtClean="0">
              <a:latin typeface="+mj-lt"/>
            </a:endParaRPr>
          </a:p>
        </p:txBody>
      </p:sp>
    </p:spTree>
    <p:extLst>
      <p:ext uri="{BB962C8B-B14F-4D97-AF65-F5344CB8AC3E}">
        <p14:creationId xmlns:p14="http://schemas.microsoft.com/office/powerpoint/2010/main" val="1932711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err="1" smtClean="0"/>
              <a:t>Progress</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s-ES_tradnl" sz="3400" dirty="0" smtClean="0">
              <a:latin typeface="+mj-lt"/>
            </a:endParaRPr>
          </a:p>
          <a:p>
            <a:pPr marL="0" indent="0">
              <a:buNone/>
            </a:pPr>
            <a:r>
              <a:rPr lang="es-ES" sz="2800" dirty="0"/>
              <a:t>&lt;</a:t>
            </a:r>
            <a:r>
              <a:rPr lang="es-ES" sz="2800" b="1" dirty="0" err="1"/>
              <a:t>progress</a:t>
            </a:r>
            <a:r>
              <a:rPr lang="es-ES" sz="2800" b="1" dirty="0"/>
              <a:t>&gt;</a:t>
            </a:r>
          </a:p>
          <a:p>
            <a:pPr marL="0" indent="0">
              <a:buNone/>
            </a:pPr>
            <a:endParaRPr lang="es-ES" sz="1000" dirty="0"/>
          </a:p>
          <a:p>
            <a:pPr marL="0" indent="0">
              <a:buNone/>
            </a:pPr>
            <a:r>
              <a:rPr lang="es-ES" sz="2800" dirty="0" err="1"/>
              <a:t>Permet</a:t>
            </a:r>
            <a:r>
              <a:rPr lang="es-ES" sz="2800" dirty="0"/>
              <a:t> </a:t>
            </a:r>
            <a:r>
              <a:rPr lang="es-ES" sz="2800" dirty="0" err="1"/>
              <a:t>afegir</a:t>
            </a:r>
            <a:r>
              <a:rPr lang="es-ES" sz="2800" dirty="0"/>
              <a:t> una barra de </a:t>
            </a:r>
            <a:r>
              <a:rPr lang="es-ES" sz="2800" dirty="0" err="1"/>
              <a:t>progrés</a:t>
            </a:r>
            <a:r>
              <a:rPr lang="es-ES" sz="2800" dirty="0"/>
              <a:t>. Consta </a:t>
            </a:r>
            <a:r>
              <a:rPr lang="es-ES" sz="2800" dirty="0" err="1"/>
              <a:t>dels</a:t>
            </a:r>
            <a:r>
              <a:rPr lang="es-ES" sz="2800" dirty="0"/>
              <a:t> </a:t>
            </a:r>
            <a:r>
              <a:rPr lang="es-ES" sz="2800" dirty="0" err="1"/>
              <a:t>atributs</a:t>
            </a:r>
            <a:r>
              <a:rPr lang="es-ES" sz="2800" dirty="0"/>
              <a:t> </a:t>
            </a:r>
            <a:r>
              <a:rPr lang="es-ES" sz="2800" dirty="0" err="1"/>
              <a:t>max</a:t>
            </a:r>
            <a:r>
              <a:rPr lang="es-ES" sz="2800" dirty="0"/>
              <a:t>, per al valor </a:t>
            </a:r>
            <a:r>
              <a:rPr lang="es-ES" sz="2800" dirty="0" err="1"/>
              <a:t>màxim</a:t>
            </a:r>
            <a:r>
              <a:rPr lang="es-ES" sz="2800" dirty="0"/>
              <a:t> que </a:t>
            </a:r>
            <a:r>
              <a:rPr lang="es-ES" sz="2800" dirty="0" err="1"/>
              <a:t>pot</a:t>
            </a:r>
            <a:r>
              <a:rPr lang="es-ES" sz="2800" dirty="0"/>
              <a:t> </a:t>
            </a:r>
            <a:r>
              <a:rPr lang="es-ES" sz="2800" dirty="0" err="1"/>
              <a:t>assolir</a:t>
            </a:r>
            <a:r>
              <a:rPr lang="es-ES" sz="2800" dirty="0"/>
              <a:t>, i </a:t>
            </a:r>
            <a:r>
              <a:rPr lang="es-ES" sz="2800" dirty="0" err="1"/>
              <a:t>value</a:t>
            </a:r>
            <a:r>
              <a:rPr lang="es-ES" sz="2800" dirty="0"/>
              <a:t> per al valor actual</a:t>
            </a:r>
            <a:r>
              <a:rPr lang="es-ES" sz="2800" dirty="0" smtClean="0"/>
              <a:t>.</a:t>
            </a:r>
          </a:p>
          <a:p>
            <a:pPr marL="0" indent="0">
              <a:buNone/>
            </a:pPr>
            <a:endParaRPr lang="es-ES" sz="2800" dirty="0"/>
          </a:p>
          <a:p>
            <a:pPr marL="0" indent="0">
              <a:buNone/>
            </a:pPr>
            <a:r>
              <a:rPr lang="es-ES" sz="2800" dirty="0"/>
              <a:t>	&lt;</a:t>
            </a:r>
            <a:r>
              <a:rPr lang="es-ES" sz="2800" dirty="0" err="1"/>
              <a:t>progress</a:t>
            </a:r>
            <a:r>
              <a:rPr lang="es-ES" sz="2800" dirty="0"/>
              <a:t> </a:t>
            </a:r>
            <a:r>
              <a:rPr lang="es-ES" sz="2800" dirty="0" err="1"/>
              <a:t>max</a:t>
            </a:r>
            <a:r>
              <a:rPr lang="es-ES" sz="2800" dirty="0"/>
              <a:t>=“100” </a:t>
            </a:r>
            <a:r>
              <a:rPr lang="es-ES" sz="2800" dirty="0" err="1"/>
              <a:t>value</a:t>
            </a:r>
            <a:r>
              <a:rPr lang="es-ES" sz="2800" dirty="0"/>
              <a:t>=“30”&gt;&lt;/</a:t>
            </a:r>
            <a:r>
              <a:rPr lang="es-ES" sz="2800" dirty="0" err="1"/>
              <a:t>progress</a:t>
            </a:r>
            <a:r>
              <a:rPr lang="es-ES" sz="2800" dirty="0"/>
              <a:t>&gt;</a:t>
            </a:r>
          </a:p>
        </p:txBody>
      </p:sp>
      <p:pic>
        <p:nvPicPr>
          <p:cNvPr id="4" name="Imagen 3"/>
          <p:cNvPicPr>
            <a:picLocks noChangeAspect="1"/>
          </p:cNvPicPr>
          <p:nvPr/>
        </p:nvPicPr>
        <p:blipFill>
          <a:blip r:embed="rId2" cstate="print"/>
          <a:stretch>
            <a:fillRect/>
          </a:stretch>
        </p:blipFill>
        <p:spPr>
          <a:xfrm>
            <a:off x="3635896" y="2198638"/>
            <a:ext cx="2425700" cy="444500"/>
          </a:xfrm>
          <a:prstGeom prst="rect">
            <a:avLst/>
          </a:prstGeom>
        </p:spPr>
      </p:pic>
    </p:spTree>
    <p:extLst>
      <p:ext uri="{BB962C8B-B14F-4D97-AF65-F5344CB8AC3E}">
        <p14:creationId xmlns:p14="http://schemas.microsoft.com/office/powerpoint/2010/main" val="34519895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Meter</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endParaRPr lang="es-ES_tradnl" sz="3400" dirty="0" smtClean="0">
              <a:latin typeface="+mj-lt"/>
            </a:endParaRPr>
          </a:p>
          <a:p>
            <a:pPr marL="0" indent="0">
              <a:buNone/>
            </a:pPr>
            <a:r>
              <a:rPr lang="es-ES" sz="2800" b="1" dirty="0"/>
              <a:t>&lt;meter&gt;</a:t>
            </a:r>
          </a:p>
          <a:p>
            <a:pPr marL="0" indent="0">
              <a:buNone/>
            </a:pPr>
            <a:endParaRPr lang="es-ES" sz="1050" dirty="0"/>
          </a:p>
          <a:p>
            <a:pPr marL="0" indent="0">
              <a:buNone/>
            </a:pPr>
            <a:r>
              <a:rPr lang="es-ES" sz="2800" dirty="0" err="1"/>
              <a:t>Molt</a:t>
            </a:r>
            <a:r>
              <a:rPr lang="es-ES" sz="2800" dirty="0"/>
              <a:t> similar a &lt;</a:t>
            </a:r>
            <a:r>
              <a:rPr lang="es-ES" sz="2800" dirty="0" err="1"/>
              <a:t>progress</a:t>
            </a:r>
            <a:r>
              <a:rPr lang="es-ES" sz="2800" dirty="0"/>
              <a:t>&gt;, </a:t>
            </a:r>
            <a:r>
              <a:rPr lang="es-ES" sz="2800" dirty="0" err="1"/>
              <a:t>s'utilitza</a:t>
            </a:r>
            <a:r>
              <a:rPr lang="es-ES" sz="2800" dirty="0"/>
              <a:t> per </a:t>
            </a:r>
            <a:r>
              <a:rPr lang="es-ES" sz="2800" dirty="0" err="1"/>
              <a:t>introduir</a:t>
            </a:r>
            <a:r>
              <a:rPr lang="es-ES" sz="2800" dirty="0"/>
              <a:t> una barra que </a:t>
            </a:r>
            <a:r>
              <a:rPr lang="es-ES" sz="2800" dirty="0" err="1"/>
              <a:t>representi</a:t>
            </a:r>
            <a:r>
              <a:rPr lang="es-ES" sz="2800" dirty="0"/>
              <a:t> un valor </a:t>
            </a:r>
            <a:r>
              <a:rPr lang="es-ES" sz="2800" dirty="0" err="1"/>
              <a:t>estàtic</a:t>
            </a:r>
            <a:r>
              <a:rPr lang="es-ES" sz="2800" dirty="0"/>
              <a:t>. Consta de tres </a:t>
            </a:r>
            <a:r>
              <a:rPr lang="es-ES" sz="2800" dirty="0" err="1"/>
              <a:t>atributs</a:t>
            </a:r>
            <a:r>
              <a:rPr lang="es-ES" sz="2800" dirty="0"/>
              <a:t> </a:t>
            </a:r>
            <a:r>
              <a:rPr lang="es-ES" sz="2800" dirty="0" err="1"/>
              <a:t>més</a:t>
            </a:r>
            <a:r>
              <a:rPr lang="es-ES" sz="2800" dirty="0"/>
              <a:t>: </a:t>
            </a:r>
            <a:r>
              <a:rPr lang="es-ES" sz="2800" dirty="0" err="1"/>
              <a:t>low</a:t>
            </a:r>
            <a:r>
              <a:rPr lang="es-ES" sz="2800" dirty="0"/>
              <a:t> i </a:t>
            </a:r>
            <a:r>
              <a:rPr lang="es-ES" sz="2800" dirty="0" err="1"/>
              <a:t>high</a:t>
            </a:r>
            <a:r>
              <a:rPr lang="es-ES" sz="2800" dirty="0"/>
              <a:t>, per representar </a:t>
            </a:r>
            <a:r>
              <a:rPr lang="es-ES" sz="2800" dirty="0" err="1"/>
              <a:t>els</a:t>
            </a:r>
            <a:r>
              <a:rPr lang="es-ES" sz="2800" dirty="0"/>
              <a:t> </a:t>
            </a:r>
            <a:r>
              <a:rPr lang="es-ES" sz="2800" dirty="0" err="1"/>
              <a:t>valors</a:t>
            </a:r>
            <a:r>
              <a:rPr lang="es-ES" sz="2800" dirty="0"/>
              <a:t> inferior i superior del </a:t>
            </a:r>
            <a:r>
              <a:rPr lang="es-ES" sz="2800" dirty="0" err="1"/>
              <a:t>rang</a:t>
            </a:r>
            <a:r>
              <a:rPr lang="es-ES" sz="2800" dirty="0"/>
              <a:t>, i </a:t>
            </a:r>
            <a:r>
              <a:rPr lang="es-ES" sz="2800" dirty="0" err="1"/>
              <a:t>optimum</a:t>
            </a:r>
            <a:r>
              <a:rPr lang="es-ES" sz="2800" dirty="0"/>
              <a:t> per al valor ideal. A </a:t>
            </a:r>
            <a:r>
              <a:rPr lang="es-ES" sz="2800" dirty="0" err="1"/>
              <a:t>més</a:t>
            </a:r>
            <a:r>
              <a:rPr lang="es-ES" sz="2800" dirty="0"/>
              <a:t>, aquí també </a:t>
            </a:r>
            <a:r>
              <a:rPr lang="es-ES" sz="2800" dirty="0" err="1"/>
              <a:t>pot</a:t>
            </a:r>
            <a:r>
              <a:rPr lang="es-ES" sz="2800" dirty="0"/>
              <a:t> usar-se min per al </a:t>
            </a:r>
            <a:r>
              <a:rPr lang="es-ES" sz="2800" dirty="0" err="1"/>
              <a:t>límit</a:t>
            </a:r>
            <a:r>
              <a:rPr lang="es-ES" sz="2800" dirty="0"/>
              <a:t> inferior</a:t>
            </a:r>
            <a:r>
              <a:rPr lang="es-ES" sz="2800" dirty="0" smtClean="0"/>
              <a:t>.</a:t>
            </a:r>
          </a:p>
          <a:p>
            <a:pPr marL="0" indent="0">
              <a:buNone/>
            </a:pPr>
            <a:endParaRPr lang="es-ES" sz="2800" dirty="0"/>
          </a:p>
          <a:p>
            <a:pPr marL="0" indent="0">
              <a:buNone/>
            </a:pPr>
            <a:r>
              <a:rPr lang="es-ES" sz="2800" dirty="0"/>
              <a:t>Si el valor </a:t>
            </a:r>
            <a:r>
              <a:rPr lang="es-ES" sz="2800" dirty="0" err="1"/>
              <a:t>indicat</a:t>
            </a:r>
            <a:r>
              <a:rPr lang="es-ES" sz="2800" dirty="0"/>
              <a:t> a </a:t>
            </a:r>
            <a:r>
              <a:rPr lang="es-ES" sz="2800" dirty="0" err="1"/>
              <a:t>value</a:t>
            </a:r>
            <a:r>
              <a:rPr lang="es-ES" sz="2800" dirty="0"/>
              <a:t> es </a:t>
            </a:r>
            <a:r>
              <a:rPr lang="es-ES" sz="2800" dirty="0" err="1"/>
              <a:t>troba</a:t>
            </a:r>
            <a:r>
              <a:rPr lang="es-ES" sz="2800" dirty="0"/>
              <a:t> </a:t>
            </a:r>
            <a:r>
              <a:rPr lang="es-ES" sz="2800" dirty="0" err="1"/>
              <a:t>fora</a:t>
            </a:r>
            <a:r>
              <a:rPr lang="es-ES" sz="2800" dirty="0"/>
              <a:t> del </a:t>
            </a:r>
            <a:r>
              <a:rPr lang="es-ES" sz="2800" dirty="0" err="1"/>
              <a:t>rang</a:t>
            </a:r>
            <a:r>
              <a:rPr lang="es-ES" sz="2800" dirty="0"/>
              <a:t> </a:t>
            </a:r>
            <a:r>
              <a:rPr lang="es-ES" sz="2800" dirty="0" err="1"/>
              <a:t>indicat</a:t>
            </a:r>
            <a:r>
              <a:rPr lang="es-ES" sz="2800" dirty="0"/>
              <a:t> entre </a:t>
            </a:r>
            <a:r>
              <a:rPr lang="es-ES" sz="2800" dirty="0" err="1"/>
              <a:t>low</a:t>
            </a:r>
            <a:r>
              <a:rPr lang="es-ES" sz="2800" dirty="0"/>
              <a:t> i </a:t>
            </a:r>
            <a:r>
              <a:rPr lang="es-ES" sz="2800" dirty="0" err="1"/>
              <a:t>high</a:t>
            </a:r>
            <a:r>
              <a:rPr lang="es-ES" sz="2800" dirty="0"/>
              <a:t>, la barra es </a:t>
            </a:r>
            <a:r>
              <a:rPr lang="es-ES" sz="2800" dirty="0" err="1"/>
              <a:t>mostrarà</a:t>
            </a:r>
            <a:r>
              <a:rPr lang="es-ES" sz="2800" dirty="0"/>
              <a:t> en un </a:t>
            </a:r>
            <a:r>
              <a:rPr lang="es-ES" sz="2800" dirty="0" err="1"/>
              <a:t>altre</a:t>
            </a:r>
            <a:r>
              <a:rPr lang="es-ES" sz="2800" dirty="0"/>
              <a:t> color. En el </a:t>
            </a:r>
            <a:r>
              <a:rPr lang="es-ES" sz="2800" dirty="0" err="1"/>
              <a:t>següent</a:t>
            </a:r>
            <a:r>
              <a:rPr lang="es-ES" sz="2800" dirty="0"/>
              <a:t> </a:t>
            </a:r>
            <a:r>
              <a:rPr lang="es-ES" sz="2800" dirty="0" err="1"/>
              <a:t>exemple</a:t>
            </a:r>
            <a:r>
              <a:rPr lang="es-ES" sz="2800" dirty="0"/>
              <a:t>, que </a:t>
            </a:r>
            <a:r>
              <a:rPr lang="es-ES" sz="2800" dirty="0" err="1"/>
              <a:t>podria</a:t>
            </a:r>
            <a:r>
              <a:rPr lang="es-ES" sz="2800" dirty="0"/>
              <a:t> ser un indicador de pes, per </a:t>
            </a:r>
            <a:r>
              <a:rPr lang="es-ES" sz="2800" dirty="0" err="1"/>
              <a:t>exemple</a:t>
            </a:r>
            <a:r>
              <a:rPr lang="es-ES" sz="2800" dirty="0"/>
              <a:t>, </a:t>
            </a:r>
            <a:r>
              <a:rPr lang="es-ES" sz="2800" dirty="0" err="1"/>
              <a:t>apareixerà</a:t>
            </a:r>
            <a:r>
              <a:rPr lang="es-ES" sz="2800" dirty="0"/>
              <a:t> de color </a:t>
            </a:r>
            <a:r>
              <a:rPr lang="es-ES" sz="2800" dirty="0" err="1"/>
              <a:t>groc</a:t>
            </a:r>
            <a:r>
              <a:rPr lang="es-ES" sz="2800" dirty="0"/>
              <a:t> per estar </a:t>
            </a:r>
            <a:r>
              <a:rPr lang="es-ES" sz="2800" dirty="0" err="1"/>
              <a:t>fora</a:t>
            </a:r>
            <a:r>
              <a:rPr lang="es-ES" sz="2800" dirty="0"/>
              <a:t> del </a:t>
            </a:r>
            <a:r>
              <a:rPr lang="es-ES" sz="2800" dirty="0" err="1"/>
              <a:t>rang</a:t>
            </a:r>
            <a:r>
              <a:rPr lang="es-ES" sz="2800" dirty="0" smtClean="0"/>
              <a:t>.</a:t>
            </a:r>
          </a:p>
          <a:p>
            <a:pPr marL="0" indent="0">
              <a:buNone/>
            </a:pPr>
            <a:endParaRPr lang="es-ES" sz="2800" dirty="0"/>
          </a:p>
          <a:p>
            <a:pPr marL="0" indent="0">
              <a:buNone/>
            </a:pPr>
            <a:r>
              <a:rPr lang="es-ES" sz="2800" dirty="0"/>
              <a:t>	&lt;</a:t>
            </a:r>
            <a:r>
              <a:rPr lang="es-ES" sz="2800" b="1" dirty="0"/>
              <a:t>meter</a:t>
            </a:r>
            <a:r>
              <a:rPr lang="es-ES" sz="2800" dirty="0"/>
              <a:t> min=“0” </a:t>
            </a:r>
            <a:r>
              <a:rPr lang="es-ES" sz="2800" dirty="0" err="1"/>
              <a:t>max</a:t>
            </a:r>
            <a:r>
              <a:rPr lang="es-ES" sz="2800" dirty="0"/>
              <a:t>=“150” </a:t>
            </a:r>
            <a:r>
              <a:rPr lang="es-ES" sz="2800" dirty="0" err="1"/>
              <a:t>low</a:t>
            </a:r>
            <a:r>
              <a:rPr lang="es-ES" sz="2800" dirty="0"/>
              <a:t>=“50” </a:t>
            </a:r>
            <a:r>
              <a:rPr lang="es-ES" sz="2800" dirty="0" err="1"/>
              <a:t>high</a:t>
            </a:r>
            <a:r>
              <a:rPr lang="es-ES" sz="2800" dirty="0"/>
              <a:t>=“90” </a:t>
            </a:r>
            <a:r>
              <a:rPr lang="es-ES" sz="2800" dirty="0" err="1"/>
              <a:t>optimum</a:t>
            </a:r>
            <a:r>
              <a:rPr lang="es-ES" sz="2800" dirty="0"/>
              <a:t>=“75” </a:t>
            </a:r>
            <a:r>
              <a:rPr lang="es-ES" sz="2800" dirty="0" err="1"/>
              <a:t>value</a:t>
            </a:r>
            <a:r>
              <a:rPr lang="es-ES" sz="2800" dirty="0"/>
              <a:t>=“95”&gt;</a:t>
            </a:r>
          </a:p>
          <a:p>
            <a:pPr marL="0" indent="0">
              <a:buNone/>
            </a:pPr>
            <a:endParaRPr lang="es-ES" sz="2800" dirty="0"/>
          </a:p>
        </p:txBody>
      </p:sp>
      <p:pic>
        <p:nvPicPr>
          <p:cNvPr id="6" name="Imagen 5"/>
          <p:cNvPicPr>
            <a:picLocks noChangeAspect="1"/>
          </p:cNvPicPr>
          <p:nvPr/>
        </p:nvPicPr>
        <p:blipFill>
          <a:blip r:embed="rId2" cstate="print"/>
          <a:stretch>
            <a:fillRect/>
          </a:stretch>
        </p:blipFill>
        <p:spPr>
          <a:xfrm>
            <a:off x="4267164" y="1921272"/>
            <a:ext cx="2463800" cy="355600"/>
          </a:xfrm>
          <a:prstGeom prst="rect">
            <a:avLst/>
          </a:prstGeom>
        </p:spPr>
      </p:pic>
    </p:spTree>
    <p:extLst>
      <p:ext uri="{BB962C8B-B14F-4D97-AF65-F5344CB8AC3E}">
        <p14:creationId xmlns:p14="http://schemas.microsoft.com/office/powerpoint/2010/main" val="35244724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 name="1 Título"/>
          <p:cNvSpPr>
            <a:spLocks noGrp="1"/>
          </p:cNvSpPr>
          <p:nvPr>
            <p:ph type="ctrTitle"/>
          </p:nvPr>
        </p:nvSpPr>
        <p:spPr>
          <a:xfrm>
            <a:off x="685800" y="687898"/>
            <a:ext cx="7772400" cy="713064"/>
          </a:xfrm>
        </p:spPr>
        <p:txBody>
          <a:bodyPr>
            <a:normAutofit fontScale="90000"/>
          </a:bodyPr>
          <a:lstStyle/>
          <a:p>
            <a:r>
              <a:rPr lang="es-ES" dirty="0" err="1"/>
              <a:t>Atributs</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marL="0" indent="0">
              <a:buNone/>
            </a:pPr>
            <a:r>
              <a:rPr lang="es-ES" sz="2600" dirty="0" smtClean="0"/>
              <a:t>Input</a:t>
            </a:r>
            <a:endParaRPr lang="es-ES" sz="2600" dirty="0"/>
          </a:p>
          <a:p>
            <a:pPr marL="0" indent="0">
              <a:buNone/>
            </a:pPr>
            <a:endParaRPr lang="es-ES" sz="1600" dirty="0"/>
          </a:p>
          <a:p>
            <a:pPr marL="0" indent="0">
              <a:buNone/>
            </a:pPr>
            <a:r>
              <a:rPr lang="es-ES" sz="2400" dirty="0"/>
              <a:t>	</a:t>
            </a:r>
            <a:r>
              <a:rPr lang="es-ES" sz="2400" b="1" dirty="0" err="1" smtClean="0"/>
              <a:t>type</a:t>
            </a:r>
            <a:endParaRPr lang="es-ES" sz="900" dirty="0"/>
          </a:p>
          <a:p>
            <a:pPr marL="0" indent="0">
              <a:buNone/>
            </a:pPr>
            <a:r>
              <a:rPr lang="es-ES" sz="1900" dirty="0"/>
              <a:t>Indica el </a:t>
            </a:r>
            <a:r>
              <a:rPr lang="es-ES" sz="1900" dirty="0" err="1"/>
              <a:t>tipus</a:t>
            </a:r>
            <a:r>
              <a:rPr lang="es-ES" sz="1900" dirty="0"/>
              <a:t> de control que </a:t>
            </a:r>
            <a:r>
              <a:rPr lang="es-ES" sz="1900" dirty="0" err="1"/>
              <a:t>s'inclou</a:t>
            </a:r>
            <a:r>
              <a:rPr lang="es-ES" sz="1900" dirty="0"/>
              <a:t> en el </a:t>
            </a:r>
            <a:r>
              <a:rPr lang="es-ES" sz="1900" dirty="0" err="1"/>
              <a:t>formulari</a:t>
            </a:r>
            <a:r>
              <a:rPr lang="es-ES" sz="1900" dirty="0"/>
              <a:t> 	</a:t>
            </a:r>
            <a:endParaRPr lang="es-ES" sz="1900" dirty="0" smtClean="0"/>
          </a:p>
          <a:p>
            <a:pPr marL="0" indent="0">
              <a:buNone/>
            </a:pPr>
            <a:r>
              <a:rPr lang="es-ES" sz="1900" dirty="0"/>
              <a:t>	</a:t>
            </a:r>
            <a:r>
              <a:rPr lang="es-ES" sz="1900" dirty="0" err="1" smtClean="0"/>
              <a:t>type</a:t>
            </a:r>
            <a:r>
              <a:rPr lang="es-ES" sz="1900" dirty="0" smtClean="0"/>
              <a:t>=“</a:t>
            </a:r>
            <a:r>
              <a:rPr lang="es-ES" sz="1900" dirty="0" err="1" smtClean="0"/>
              <a:t>text</a:t>
            </a:r>
            <a:r>
              <a:rPr lang="es-ES" sz="1900" dirty="0" smtClean="0"/>
              <a:t> | </a:t>
            </a:r>
            <a:r>
              <a:rPr lang="es-ES" sz="1900" dirty="0" err="1" smtClean="0"/>
              <a:t>password</a:t>
            </a:r>
            <a:r>
              <a:rPr lang="es-ES" sz="1900" dirty="0" smtClean="0"/>
              <a:t> | email | </a:t>
            </a:r>
            <a:r>
              <a:rPr lang="es-ES" sz="1900" dirty="0" err="1" smtClean="0"/>
              <a:t>url</a:t>
            </a:r>
            <a:r>
              <a:rPr lang="es-ES" sz="1900" dirty="0" smtClean="0"/>
              <a:t> | </a:t>
            </a:r>
            <a:r>
              <a:rPr lang="es-ES" sz="1900" dirty="0" err="1" smtClean="0"/>
              <a:t>search</a:t>
            </a:r>
            <a:r>
              <a:rPr lang="es-ES" sz="1900" dirty="0" smtClean="0"/>
              <a:t> | date | time | </a:t>
            </a:r>
            <a:r>
              <a:rPr lang="es-ES" sz="1900" dirty="0" err="1" smtClean="0"/>
              <a:t>datetime</a:t>
            </a:r>
            <a:r>
              <a:rPr lang="es-ES" sz="1900" dirty="0" smtClean="0"/>
              <a:t> | </a:t>
            </a:r>
            <a:r>
              <a:rPr lang="es-ES" sz="1900" dirty="0" err="1" smtClean="0"/>
              <a:t>month</a:t>
            </a:r>
            <a:r>
              <a:rPr lang="es-ES" sz="1900" dirty="0" smtClean="0"/>
              <a:t> | </a:t>
            </a:r>
            <a:r>
              <a:rPr lang="es-ES" sz="1900" dirty="0" err="1" smtClean="0"/>
              <a:t>week</a:t>
            </a:r>
            <a:r>
              <a:rPr lang="es-ES" sz="1900" dirty="0" smtClean="0"/>
              <a:t> | </a:t>
            </a:r>
            <a:r>
              <a:rPr lang="es-ES" sz="1900" dirty="0" err="1" smtClean="0"/>
              <a:t>number</a:t>
            </a:r>
            <a:r>
              <a:rPr lang="es-ES" sz="1900" dirty="0" smtClean="0"/>
              <a:t> | </a:t>
            </a:r>
            <a:r>
              <a:rPr lang="es-ES" sz="1900" dirty="0" err="1" smtClean="0"/>
              <a:t>range</a:t>
            </a:r>
            <a:r>
              <a:rPr lang="es-ES" sz="1900" dirty="0" smtClean="0"/>
              <a:t> | </a:t>
            </a:r>
            <a:r>
              <a:rPr lang="es-ES" sz="1900" dirty="0" err="1" smtClean="0"/>
              <a:t>tel</a:t>
            </a:r>
            <a:r>
              <a:rPr lang="es-ES" sz="1900" dirty="0" smtClean="0"/>
              <a:t> | color | </a:t>
            </a:r>
            <a:r>
              <a:rPr lang="es-ES" sz="1900" dirty="0" err="1" smtClean="0"/>
              <a:t>image</a:t>
            </a:r>
            <a:r>
              <a:rPr lang="es-ES" sz="1900" dirty="0" smtClean="0"/>
              <a:t> ” </a:t>
            </a:r>
            <a:endParaRPr lang="es-ES" sz="1900" dirty="0"/>
          </a:p>
          <a:p>
            <a:pPr marL="0" indent="0">
              <a:buNone/>
            </a:pPr>
            <a:endParaRPr lang="es-ES" sz="2400" dirty="0"/>
          </a:p>
          <a:p>
            <a:pPr marL="0" indent="0">
              <a:buNone/>
            </a:pPr>
            <a:r>
              <a:rPr lang="es-ES" sz="2400" dirty="0"/>
              <a:t>	</a:t>
            </a:r>
            <a:r>
              <a:rPr lang="es-ES" sz="2800" b="1" dirty="0" err="1"/>
              <a:t>name</a:t>
            </a:r>
            <a:endParaRPr lang="es-ES" sz="1000" dirty="0"/>
          </a:p>
          <a:p>
            <a:pPr marL="0" indent="0">
              <a:buNone/>
            </a:pPr>
            <a:r>
              <a:rPr lang="es-ES" sz="1900" dirty="0" err="1"/>
              <a:t>Assigna</a:t>
            </a:r>
            <a:r>
              <a:rPr lang="es-ES" sz="1900" dirty="0"/>
              <a:t> un </a:t>
            </a:r>
            <a:r>
              <a:rPr lang="es-ES" sz="1900" dirty="0" err="1"/>
              <a:t>nom</a:t>
            </a:r>
            <a:r>
              <a:rPr lang="es-ES" sz="1900" dirty="0"/>
              <a:t> al control (</a:t>
            </a:r>
            <a:r>
              <a:rPr lang="es-ES" sz="1900" dirty="0" err="1"/>
              <a:t>és</a:t>
            </a:r>
            <a:r>
              <a:rPr lang="es-ES" sz="1900" dirty="0"/>
              <a:t> imprescindible </a:t>
            </a:r>
            <a:r>
              <a:rPr lang="es-ES" sz="1900" dirty="0" err="1"/>
              <a:t>perquè</a:t>
            </a:r>
            <a:r>
              <a:rPr lang="es-ES" sz="1900" dirty="0"/>
              <a:t> el servidor </a:t>
            </a:r>
            <a:r>
              <a:rPr lang="es-ES" sz="1900" dirty="0" err="1"/>
              <a:t>pugui</a:t>
            </a:r>
            <a:r>
              <a:rPr lang="es-ES" sz="1900" dirty="0"/>
              <a:t> </a:t>
            </a:r>
            <a:r>
              <a:rPr lang="es-ES" sz="1900" dirty="0" err="1"/>
              <a:t>processar</a:t>
            </a:r>
            <a:r>
              <a:rPr lang="es-ES" sz="1900" dirty="0"/>
              <a:t> el </a:t>
            </a:r>
            <a:r>
              <a:rPr lang="es-ES" sz="1900" dirty="0" err="1"/>
              <a:t>formulari</a:t>
            </a:r>
            <a:r>
              <a:rPr lang="es-ES" sz="1900" dirty="0"/>
              <a:t>).	</a:t>
            </a:r>
          </a:p>
          <a:p>
            <a:pPr marL="0" indent="0">
              <a:buNone/>
            </a:pPr>
            <a:r>
              <a:rPr lang="es-ES" sz="2400" dirty="0"/>
              <a:t>	&lt;input </a:t>
            </a:r>
            <a:r>
              <a:rPr lang="es-ES" sz="2400" dirty="0" err="1"/>
              <a:t>name</a:t>
            </a:r>
            <a:r>
              <a:rPr lang="es-ES" sz="2400" dirty="0"/>
              <a:t>=“txt1” </a:t>
            </a:r>
            <a:r>
              <a:rPr lang="es-ES" sz="2400" dirty="0" err="1"/>
              <a:t>type</a:t>
            </a:r>
            <a:r>
              <a:rPr lang="es-ES" sz="2400" dirty="0"/>
              <a:t>=“</a:t>
            </a:r>
            <a:r>
              <a:rPr lang="es-ES" sz="2400" dirty="0" err="1"/>
              <a:t>text</a:t>
            </a:r>
            <a:r>
              <a:rPr lang="es-ES" sz="2400" dirty="0"/>
              <a:t>”&gt;</a:t>
            </a:r>
          </a:p>
          <a:p>
            <a:pPr marL="0" indent="0">
              <a:buNone/>
            </a:pPr>
            <a:r>
              <a:rPr lang="es-ES" sz="2400" dirty="0"/>
              <a:t>	</a:t>
            </a:r>
            <a:endParaRPr lang="es-ES" sz="2400" dirty="0" smtClean="0"/>
          </a:p>
          <a:p>
            <a:pPr marL="0" indent="0">
              <a:buNone/>
            </a:pPr>
            <a:r>
              <a:rPr lang="es-ES" sz="2400" b="1" dirty="0" smtClean="0"/>
              <a:t>	</a:t>
            </a:r>
            <a:r>
              <a:rPr lang="es-ES" sz="2400" b="1" dirty="0"/>
              <a:t> </a:t>
            </a:r>
            <a:r>
              <a:rPr lang="es-ES" sz="2400" b="1" dirty="0" err="1"/>
              <a:t>value</a:t>
            </a:r>
            <a:endParaRPr lang="es-ES" sz="2400" b="1" dirty="0" smtClean="0"/>
          </a:p>
          <a:p>
            <a:pPr marL="0" indent="0">
              <a:buNone/>
            </a:pPr>
            <a:r>
              <a:rPr lang="es-ES" sz="1900" dirty="0"/>
              <a:t>Valor inicial del control. </a:t>
            </a:r>
          </a:p>
          <a:p>
            <a:pPr marL="0" indent="0">
              <a:buNone/>
            </a:pPr>
            <a:r>
              <a:rPr lang="es-ES" sz="1900" dirty="0"/>
              <a:t>	&lt;input </a:t>
            </a:r>
            <a:r>
              <a:rPr lang="es-ES" sz="1900" dirty="0" err="1"/>
              <a:t>value</a:t>
            </a:r>
            <a:r>
              <a:rPr lang="es-ES" sz="1900" dirty="0"/>
              <a:t>=“Hola Mundo” </a:t>
            </a:r>
            <a:r>
              <a:rPr lang="es-ES" sz="1900" dirty="0" err="1"/>
              <a:t>type</a:t>
            </a:r>
            <a:r>
              <a:rPr lang="es-ES" sz="1900" dirty="0"/>
              <a:t>=“</a:t>
            </a:r>
            <a:r>
              <a:rPr lang="es-ES" sz="1900" dirty="0" err="1"/>
              <a:t>text</a:t>
            </a:r>
            <a:r>
              <a:rPr lang="es-ES" sz="1900" dirty="0"/>
              <a:t>” &gt;</a:t>
            </a:r>
          </a:p>
          <a:p>
            <a:pPr marL="0" indent="0">
              <a:buNone/>
            </a:pPr>
            <a:endParaRPr lang="es-ES" sz="2400" dirty="0"/>
          </a:p>
        </p:txBody>
      </p:sp>
    </p:spTree>
    <p:extLst>
      <p:ext uri="{BB962C8B-B14F-4D97-AF65-F5344CB8AC3E}">
        <p14:creationId xmlns:p14="http://schemas.microsoft.com/office/powerpoint/2010/main" val="3603807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Formularis HTML</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0" marR="0" lvl="0" indent="0" defTabSz="457200" rtl="0" eaLnBrk="1" fontAlgn="base" latinLnBrk="0" hangingPunct="1">
              <a:lnSpc>
                <a:spcPct val="100000"/>
              </a:lnSpc>
              <a:spcBef>
                <a:spcPct val="20000"/>
              </a:spcBef>
              <a:spcAft>
                <a:spcPct val="0"/>
              </a:spcAft>
              <a:buClrTx/>
              <a:buSzTx/>
              <a:buFont typeface="Arial" charset="0"/>
              <a:buNone/>
              <a:tabLst/>
              <a:defRPr/>
            </a:pPr>
            <a:endParaRPr kumimoji="0" lang="es-ES" sz="2400" b="0" i="0" u="none" strike="noStrike" kern="1200" cap="none" spc="0" normalizeH="0" baseline="0" noProof="0" dirty="0">
              <a:ln>
                <a:noFill/>
              </a:ln>
              <a:effectLst/>
              <a:uLnTx/>
              <a:uFillTx/>
              <a:latin typeface="+mn-lt"/>
              <a:ea typeface="ＭＳ Ｐゴシック" charset="-128"/>
              <a:cs typeface="+mn-cs"/>
            </a:endParaRPr>
          </a:p>
        </p:txBody>
      </p:sp>
      <p:sp>
        <p:nvSpPr>
          <p:cNvPr id="4" name="3 Rectángulo"/>
          <p:cNvSpPr/>
          <p:nvPr/>
        </p:nvSpPr>
        <p:spPr>
          <a:xfrm>
            <a:off x="886691" y="2078182"/>
            <a:ext cx="7453745" cy="3477875"/>
          </a:xfrm>
          <a:prstGeom prst="rect">
            <a:avLst/>
          </a:prstGeom>
        </p:spPr>
        <p:txBody>
          <a:bodyPr wrap="square">
            <a:spAutoFit/>
          </a:bodyPr>
          <a:lstStyle/>
          <a:p>
            <a:r>
              <a:rPr lang="es-ES" sz="2200" dirty="0" smtClean="0">
                <a:latin typeface="+mj-lt"/>
              </a:rPr>
              <a:t>També pots especificar com la informació serà enviada en el valor de l'atribut "</a:t>
            </a:r>
            <a:r>
              <a:rPr lang="es-ES" sz="2200" b="1" dirty="0" smtClean="0">
                <a:latin typeface="+mj-lt"/>
              </a:rPr>
              <a:t>method</a:t>
            </a:r>
            <a:r>
              <a:rPr lang="es-ES" sz="2200" dirty="0" smtClean="0">
                <a:latin typeface="+mj-lt"/>
              </a:rPr>
              <a:t>": </a:t>
            </a:r>
          </a:p>
          <a:p>
            <a:endParaRPr lang="es-ES" sz="2200" dirty="0" smtClean="0">
              <a:latin typeface="+mj-lt"/>
            </a:endParaRPr>
          </a:p>
          <a:p>
            <a:r>
              <a:rPr lang="es-ES" sz="2200" b="1" dirty="0" smtClean="0">
                <a:latin typeface="+mj-lt"/>
              </a:rPr>
              <a:t>	- POST</a:t>
            </a:r>
            <a:r>
              <a:rPr lang="es-ES" sz="2200" dirty="0" smtClean="0">
                <a:latin typeface="+mj-lt"/>
              </a:rPr>
              <a:t> (les dades del formulari són adjuntats al cos del 	mateix)</a:t>
            </a:r>
          </a:p>
          <a:p>
            <a:endParaRPr lang="es-ES" sz="2200" dirty="0" smtClean="0">
              <a:latin typeface="+mj-lt"/>
            </a:endParaRPr>
          </a:p>
          <a:p>
            <a:r>
              <a:rPr lang="es-ES" sz="2200" dirty="0" smtClean="0">
                <a:latin typeface="+mj-lt"/>
              </a:rPr>
              <a:t>	</a:t>
            </a:r>
            <a:r>
              <a:rPr lang="es-ES" sz="2200" b="1" dirty="0" smtClean="0">
                <a:latin typeface="+mj-lt"/>
              </a:rPr>
              <a:t>- GET</a:t>
            </a:r>
            <a:r>
              <a:rPr lang="es-ES" sz="2200" dirty="0" smtClean="0">
                <a:latin typeface="+mj-lt"/>
              </a:rPr>
              <a:t>(les dades del formulari són adjuntats a la URL). </a:t>
            </a:r>
          </a:p>
          <a:p>
            <a:endParaRPr lang="es-ES" sz="2200" dirty="0" smtClean="0">
              <a:latin typeface="+mj-lt"/>
            </a:endParaRPr>
          </a:p>
          <a:p>
            <a:r>
              <a:rPr lang="es-ES" sz="2200" dirty="0" smtClean="0">
                <a:latin typeface="+mj-lt"/>
              </a:rPr>
              <a:t>Se suposa que l'agent </a:t>
            </a:r>
            <a:r>
              <a:rPr lang="es-ES" sz="2200" dirty="0" err="1" smtClean="0">
                <a:latin typeface="+mj-lt"/>
              </a:rPr>
              <a:t>processador</a:t>
            </a:r>
            <a:r>
              <a:rPr lang="es-ES" sz="2200" dirty="0" smtClean="0">
                <a:latin typeface="+mj-lt"/>
              </a:rPr>
              <a:t> </a:t>
            </a:r>
            <a:r>
              <a:rPr lang="es-ES" sz="2200" dirty="0" err="1" smtClean="0">
                <a:latin typeface="+mj-lt"/>
              </a:rPr>
              <a:t>sabrà</a:t>
            </a:r>
            <a:r>
              <a:rPr lang="es-ES" sz="2200" dirty="0" smtClean="0">
                <a:latin typeface="+mj-lt"/>
              </a:rPr>
              <a:t> </a:t>
            </a:r>
            <a:r>
              <a:rPr lang="es-ES" sz="2200" dirty="0" err="1" smtClean="0">
                <a:latin typeface="+mj-lt"/>
              </a:rPr>
              <a:t>quin</a:t>
            </a:r>
            <a:r>
              <a:rPr lang="es-ES" sz="2200" dirty="0" smtClean="0">
                <a:latin typeface="+mj-lt"/>
              </a:rPr>
              <a:t> és el mètode d'enviament del formulari.</a:t>
            </a:r>
            <a:endParaRPr lang="es-ES" sz="2200" dirty="0">
              <a:latin typeface="+mj-lt"/>
            </a:endParaRPr>
          </a:p>
        </p:txBody>
      </p:sp>
    </p:spTree>
    <p:extLst>
      <p:ext uri="{BB962C8B-B14F-4D97-AF65-F5344CB8AC3E}">
        <p14:creationId xmlns:p14="http://schemas.microsoft.com/office/powerpoint/2010/main" val="346513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87898"/>
            <a:ext cx="7772400" cy="713064"/>
          </a:xfrm>
        </p:spPr>
        <p:txBody>
          <a:bodyPr>
            <a:normAutofit fontScale="90000"/>
          </a:bodyPr>
          <a:lstStyle/>
          <a:p>
            <a:r>
              <a:rPr lang="es-ES" dirty="0" err="1"/>
              <a:t>Atributs</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marL="0" indent="0">
              <a:buNone/>
            </a:pPr>
            <a:r>
              <a:rPr lang="es-ES" sz="2600" dirty="0"/>
              <a:t>I</a:t>
            </a:r>
            <a:r>
              <a:rPr lang="es-ES" sz="2600" dirty="0" smtClean="0"/>
              <a:t>nput</a:t>
            </a:r>
            <a:endParaRPr lang="es-ES" sz="2600" dirty="0"/>
          </a:p>
          <a:p>
            <a:pPr marL="0" indent="0">
              <a:buNone/>
            </a:pPr>
            <a:endParaRPr lang="es-ES" sz="1600" dirty="0"/>
          </a:p>
          <a:p>
            <a:pPr marL="0" indent="0">
              <a:buNone/>
            </a:pPr>
            <a:r>
              <a:rPr lang="es-ES" sz="2400" dirty="0"/>
              <a:t>	</a:t>
            </a:r>
            <a:r>
              <a:rPr lang="es-ES" sz="2400" b="1" dirty="0" err="1" smtClean="0"/>
              <a:t>size</a:t>
            </a:r>
            <a:endParaRPr lang="es-ES" sz="900" dirty="0"/>
          </a:p>
          <a:p>
            <a:pPr marL="0" indent="0">
              <a:buNone/>
            </a:pPr>
            <a:r>
              <a:rPr lang="es-ES" sz="1900" dirty="0" err="1" smtClean="0"/>
              <a:t>Tamany</a:t>
            </a:r>
            <a:r>
              <a:rPr lang="es-ES" sz="1900" dirty="0"/>
              <a:t> inicial del control (</a:t>
            </a:r>
            <a:r>
              <a:rPr lang="es-ES" sz="1900" dirty="0" err="1"/>
              <a:t>pels</a:t>
            </a:r>
            <a:r>
              <a:rPr lang="es-ES" sz="1900" dirty="0"/>
              <a:t> </a:t>
            </a:r>
            <a:r>
              <a:rPr lang="es-ES" sz="1900" dirty="0" err="1"/>
              <a:t>camps</a:t>
            </a:r>
            <a:r>
              <a:rPr lang="es-ES" sz="1900" dirty="0"/>
              <a:t> de </a:t>
            </a:r>
            <a:r>
              <a:rPr lang="es-ES" sz="1900" dirty="0" err="1"/>
              <a:t>text</a:t>
            </a:r>
            <a:r>
              <a:rPr lang="es-ES" sz="1900" dirty="0"/>
              <a:t> i de </a:t>
            </a:r>
            <a:r>
              <a:rPr lang="es-ES" sz="1900" dirty="0" err="1"/>
              <a:t>contrasenya</a:t>
            </a:r>
            <a:r>
              <a:rPr lang="es-ES" sz="1900" dirty="0"/>
              <a:t> es </a:t>
            </a:r>
            <a:r>
              <a:rPr lang="es-ES" sz="1900" dirty="0" err="1"/>
              <a:t>refereix</a:t>
            </a:r>
            <a:r>
              <a:rPr lang="es-ES" sz="1900" dirty="0"/>
              <a:t> al nombre de </a:t>
            </a:r>
            <a:r>
              <a:rPr lang="es-ES" sz="1900" dirty="0" err="1"/>
              <a:t>caràcters</a:t>
            </a:r>
            <a:r>
              <a:rPr lang="es-ES" sz="1900" dirty="0"/>
              <a:t>, en la resta de </a:t>
            </a:r>
            <a:r>
              <a:rPr lang="es-ES" sz="1900" dirty="0" err="1"/>
              <a:t>controls</a:t>
            </a:r>
            <a:r>
              <a:rPr lang="es-ES" sz="1900" dirty="0"/>
              <a:t> es </a:t>
            </a:r>
            <a:r>
              <a:rPr lang="es-ES" sz="1900" dirty="0" err="1"/>
              <a:t>refereix</a:t>
            </a:r>
            <a:r>
              <a:rPr lang="es-ES" sz="1900" dirty="0"/>
              <a:t> a la </a:t>
            </a:r>
            <a:r>
              <a:rPr lang="es-ES" sz="1900" dirty="0" err="1"/>
              <a:t>seva</a:t>
            </a:r>
            <a:r>
              <a:rPr lang="es-ES" sz="1900" dirty="0"/>
              <a:t> mida en </a:t>
            </a:r>
            <a:r>
              <a:rPr lang="es-ES" sz="1900" dirty="0" err="1"/>
              <a:t>píxels</a:t>
            </a:r>
            <a:r>
              <a:rPr lang="es-ES" sz="1900" dirty="0"/>
              <a:t>)	</a:t>
            </a:r>
            <a:endParaRPr lang="es-ES" sz="1900" dirty="0" smtClean="0"/>
          </a:p>
          <a:p>
            <a:pPr marL="0" indent="0">
              <a:buNone/>
            </a:pPr>
            <a:r>
              <a:rPr lang="es-ES" sz="1900" dirty="0"/>
              <a:t>	</a:t>
            </a:r>
            <a:r>
              <a:rPr lang="es-ES" sz="1900" dirty="0" smtClean="0"/>
              <a:t>&lt;</a:t>
            </a:r>
            <a:r>
              <a:rPr lang="es-ES" sz="1900" dirty="0"/>
              <a:t>input </a:t>
            </a:r>
            <a:r>
              <a:rPr lang="es-ES" sz="1900" dirty="0" err="1" smtClean="0"/>
              <a:t>size</a:t>
            </a:r>
            <a:r>
              <a:rPr lang="es-ES" sz="1900" dirty="0" smtClean="0"/>
              <a:t>=“9” </a:t>
            </a:r>
            <a:r>
              <a:rPr lang="es-ES" sz="1900" dirty="0" err="1" smtClean="0"/>
              <a:t>type</a:t>
            </a:r>
            <a:r>
              <a:rPr lang="es-ES" sz="1900" dirty="0" smtClean="0"/>
              <a:t>=“</a:t>
            </a:r>
            <a:r>
              <a:rPr lang="es-ES" sz="1900" dirty="0" err="1" smtClean="0"/>
              <a:t>text</a:t>
            </a:r>
            <a:r>
              <a:rPr lang="es-ES" sz="1900" dirty="0" smtClean="0"/>
              <a:t>”&gt;</a:t>
            </a:r>
            <a:endParaRPr lang="es-ES" sz="1900" dirty="0"/>
          </a:p>
          <a:p>
            <a:pPr marL="0" indent="0">
              <a:buNone/>
            </a:pPr>
            <a:endParaRPr lang="es-ES" sz="2400" dirty="0"/>
          </a:p>
          <a:p>
            <a:pPr marL="0" indent="0">
              <a:buNone/>
            </a:pPr>
            <a:r>
              <a:rPr lang="es-ES" sz="2400" dirty="0"/>
              <a:t>	</a:t>
            </a:r>
            <a:r>
              <a:rPr lang="es-ES" sz="2400" b="1" dirty="0" err="1" smtClean="0"/>
              <a:t>maxlength</a:t>
            </a:r>
            <a:endParaRPr lang="es-ES" sz="2400" b="1" dirty="0"/>
          </a:p>
          <a:p>
            <a:pPr marL="0" indent="0">
              <a:buNone/>
            </a:pPr>
            <a:r>
              <a:rPr lang="fr-FR" sz="1900" dirty="0"/>
              <a:t>Màxim nombre de caràcters per als controls de text i password</a:t>
            </a:r>
            <a:r>
              <a:rPr lang="fr-FR" sz="1900" dirty="0" smtClean="0"/>
              <a:t>.</a:t>
            </a:r>
          </a:p>
          <a:p>
            <a:pPr marL="0" indent="0">
              <a:buNone/>
            </a:pPr>
            <a:r>
              <a:rPr lang="es-ES" sz="1900" dirty="0"/>
              <a:t>	&lt;input </a:t>
            </a:r>
            <a:r>
              <a:rPr lang="es-ES" sz="1900" dirty="0" err="1" smtClean="0"/>
              <a:t>maxlength</a:t>
            </a:r>
            <a:r>
              <a:rPr lang="es-ES" sz="1900" dirty="0" smtClean="0"/>
              <a:t>=“10” </a:t>
            </a:r>
            <a:r>
              <a:rPr lang="es-ES" sz="1900" dirty="0" err="1"/>
              <a:t>type</a:t>
            </a:r>
            <a:r>
              <a:rPr lang="es-ES" sz="1900" dirty="0"/>
              <a:t>=“</a:t>
            </a:r>
            <a:r>
              <a:rPr lang="es-ES" sz="1900" dirty="0" err="1"/>
              <a:t>text</a:t>
            </a:r>
            <a:r>
              <a:rPr lang="es-ES" sz="1900" dirty="0"/>
              <a:t>” </a:t>
            </a:r>
            <a:r>
              <a:rPr lang="es-ES" sz="1900" dirty="0" smtClean="0"/>
              <a:t>&gt;</a:t>
            </a:r>
            <a:endParaRPr lang="es-ES" sz="1900" dirty="0"/>
          </a:p>
          <a:p>
            <a:pPr marL="0" indent="0">
              <a:buNone/>
            </a:pPr>
            <a:r>
              <a:rPr lang="es-ES" sz="2400" dirty="0"/>
              <a:t>	</a:t>
            </a:r>
            <a:endParaRPr lang="es-ES" sz="2400" dirty="0" smtClean="0"/>
          </a:p>
          <a:p>
            <a:pPr marL="0" indent="0">
              <a:buNone/>
            </a:pPr>
            <a:r>
              <a:rPr lang="es-ES" sz="2400" b="1" dirty="0"/>
              <a:t>	</a:t>
            </a:r>
            <a:r>
              <a:rPr lang="es-ES" sz="2400" b="1" dirty="0" err="1" smtClean="0"/>
              <a:t>src</a:t>
            </a:r>
            <a:endParaRPr lang="es-ES" sz="2400" b="1" dirty="0"/>
          </a:p>
          <a:p>
            <a:pPr marL="0" indent="0">
              <a:buNone/>
            </a:pPr>
            <a:r>
              <a:rPr lang="es-ES" sz="1900" dirty="0"/>
              <a:t>Per al control que </a:t>
            </a:r>
            <a:r>
              <a:rPr lang="es-ES" sz="1900" dirty="0" err="1"/>
              <a:t>permet</a:t>
            </a:r>
            <a:r>
              <a:rPr lang="es-ES" sz="1900" dirty="0"/>
              <a:t> crear </a:t>
            </a:r>
            <a:r>
              <a:rPr lang="es-ES" sz="1900" dirty="0" err="1"/>
              <a:t>botons</a:t>
            </a:r>
            <a:r>
              <a:rPr lang="es-ES" sz="1900" dirty="0"/>
              <a:t> </a:t>
            </a:r>
            <a:r>
              <a:rPr lang="es-ES" sz="1900" dirty="0" err="1"/>
              <a:t>amb</a:t>
            </a:r>
            <a:r>
              <a:rPr lang="es-ES" sz="1900" dirty="0"/>
              <a:t> </a:t>
            </a:r>
            <a:r>
              <a:rPr lang="es-ES" sz="1900" dirty="0" err="1"/>
              <a:t>imatges</a:t>
            </a:r>
            <a:r>
              <a:rPr lang="es-ES" sz="1900" dirty="0"/>
              <a:t>, indica la URL de la </a:t>
            </a:r>
            <a:r>
              <a:rPr lang="es-ES" sz="1900" dirty="0" err="1"/>
              <a:t>imatge</a:t>
            </a:r>
            <a:r>
              <a:rPr lang="es-ES" sz="1900" dirty="0"/>
              <a:t> que </a:t>
            </a:r>
            <a:r>
              <a:rPr lang="es-ES" sz="1900" dirty="0" err="1"/>
              <a:t>s'empra</a:t>
            </a:r>
            <a:r>
              <a:rPr lang="es-ES" sz="1900" dirty="0"/>
              <a:t> </a:t>
            </a:r>
            <a:r>
              <a:rPr lang="es-ES" sz="1900" dirty="0" err="1"/>
              <a:t>com</a:t>
            </a:r>
            <a:r>
              <a:rPr lang="es-ES" sz="1900" dirty="0"/>
              <a:t> botó de </a:t>
            </a:r>
            <a:r>
              <a:rPr lang="es-ES" sz="1900" dirty="0" err="1"/>
              <a:t>formulari</a:t>
            </a:r>
            <a:r>
              <a:rPr lang="es-ES" sz="1900" dirty="0" smtClean="0"/>
              <a:t>.</a:t>
            </a:r>
          </a:p>
          <a:p>
            <a:pPr marL="0" indent="0">
              <a:buNone/>
            </a:pPr>
            <a:r>
              <a:rPr lang="es-ES" sz="1900" dirty="0"/>
              <a:t>	</a:t>
            </a:r>
            <a:r>
              <a:rPr lang="es-ES" sz="2000" dirty="0"/>
              <a:t>&lt;input </a:t>
            </a:r>
            <a:r>
              <a:rPr lang="es-ES" sz="2000" dirty="0" err="1"/>
              <a:t>type</a:t>
            </a:r>
            <a:r>
              <a:rPr lang="es-ES" sz="2000" dirty="0"/>
              <a:t>="</a:t>
            </a:r>
            <a:r>
              <a:rPr lang="es-ES" sz="2000" dirty="0" err="1"/>
              <a:t>image</a:t>
            </a:r>
            <a:r>
              <a:rPr lang="es-ES" sz="2000" dirty="0"/>
              <a:t>" </a:t>
            </a:r>
            <a:r>
              <a:rPr lang="es-ES" sz="2000" dirty="0" err="1"/>
              <a:t>src</a:t>
            </a:r>
            <a:r>
              <a:rPr lang="es-ES" sz="2000" dirty="0"/>
              <a:t>="/carpeta/submit.png</a:t>
            </a:r>
            <a:r>
              <a:rPr lang="es-ES" sz="2000" dirty="0" smtClean="0"/>
              <a:t>"&gt;</a:t>
            </a:r>
            <a:endParaRPr lang="es-ES" sz="1900" dirty="0"/>
          </a:p>
          <a:p>
            <a:pPr marL="0" indent="0">
              <a:buNone/>
            </a:pPr>
            <a:r>
              <a:rPr lang="es-ES" sz="2400" dirty="0"/>
              <a:t>	</a:t>
            </a:r>
          </a:p>
          <a:p>
            <a:pPr marL="0" indent="0">
              <a:buNone/>
            </a:pPr>
            <a:r>
              <a:rPr lang="es-ES" sz="2400" b="1" dirty="0"/>
              <a:t>	</a:t>
            </a:r>
            <a:r>
              <a:rPr lang="es-ES" sz="2400" b="1" dirty="0" err="1"/>
              <a:t>alt</a:t>
            </a:r>
            <a:endParaRPr lang="es-ES" sz="2400" b="1" dirty="0"/>
          </a:p>
          <a:p>
            <a:pPr marL="0" indent="0">
              <a:buNone/>
            </a:pPr>
            <a:r>
              <a:rPr lang="es-ES" sz="1900" dirty="0" err="1"/>
              <a:t>Descripció</a:t>
            </a:r>
            <a:r>
              <a:rPr lang="es-ES" sz="1900" dirty="0"/>
              <a:t> del control. </a:t>
            </a:r>
          </a:p>
          <a:p>
            <a:pPr marL="0" indent="0">
              <a:buNone/>
            </a:pPr>
            <a:r>
              <a:rPr lang="es-ES" sz="1900" dirty="0"/>
              <a:t>	&lt;input </a:t>
            </a:r>
            <a:r>
              <a:rPr lang="es-ES" sz="1900" dirty="0" err="1"/>
              <a:t>alt</a:t>
            </a:r>
            <a:r>
              <a:rPr lang="es-ES" sz="1900" dirty="0"/>
              <a:t>=“campo para introducir nombre” </a:t>
            </a:r>
            <a:r>
              <a:rPr lang="es-ES" sz="1900" dirty="0" err="1"/>
              <a:t>type</a:t>
            </a:r>
            <a:r>
              <a:rPr lang="es-ES" sz="1900" dirty="0"/>
              <a:t>=“</a:t>
            </a:r>
            <a:r>
              <a:rPr lang="es-ES" sz="1900" dirty="0" err="1"/>
              <a:t>text</a:t>
            </a:r>
            <a:r>
              <a:rPr lang="es-ES" sz="1900" dirty="0"/>
              <a:t>” &gt;</a:t>
            </a:r>
          </a:p>
          <a:p>
            <a:pPr marL="0" indent="0">
              <a:buNone/>
            </a:pPr>
            <a:endParaRPr lang="es-ES" sz="1900" dirty="0"/>
          </a:p>
          <a:p>
            <a:pPr marL="0" indent="0">
              <a:buNone/>
            </a:pPr>
            <a:endParaRPr lang="es-ES" sz="2400" dirty="0"/>
          </a:p>
        </p:txBody>
      </p:sp>
    </p:spTree>
    <p:extLst>
      <p:ext uri="{BB962C8B-B14F-4D97-AF65-F5344CB8AC3E}">
        <p14:creationId xmlns:p14="http://schemas.microsoft.com/office/powerpoint/2010/main" val="23730286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87898"/>
            <a:ext cx="7772400" cy="713064"/>
          </a:xfrm>
        </p:spPr>
        <p:txBody>
          <a:bodyPr>
            <a:normAutofit fontScale="90000"/>
          </a:bodyPr>
          <a:lstStyle/>
          <a:p>
            <a:r>
              <a:rPr lang="es-ES" dirty="0" err="1"/>
              <a:t>Atributs</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marL="0" indent="0">
              <a:buNone/>
            </a:pPr>
            <a:r>
              <a:rPr lang="es-ES" sz="2600" dirty="0" err="1" smtClean="0"/>
              <a:t>Atributs</a:t>
            </a:r>
            <a:endParaRPr lang="es-ES" sz="2600" dirty="0"/>
          </a:p>
          <a:p>
            <a:pPr marL="0" indent="0">
              <a:buNone/>
            </a:pPr>
            <a:endParaRPr lang="es-ES" sz="1600" dirty="0"/>
          </a:p>
          <a:p>
            <a:pPr marL="0" indent="0">
              <a:buNone/>
            </a:pPr>
            <a:r>
              <a:rPr lang="es-ES" sz="2400" dirty="0"/>
              <a:t>	</a:t>
            </a:r>
            <a:r>
              <a:rPr lang="es-ES" sz="2400" b="1" dirty="0" err="1" smtClean="0"/>
              <a:t>checked</a:t>
            </a:r>
            <a:endParaRPr lang="es-ES" sz="900" dirty="0"/>
          </a:p>
          <a:p>
            <a:pPr marL="0" indent="0">
              <a:buNone/>
            </a:pPr>
            <a:r>
              <a:rPr lang="es-ES" sz="1900" dirty="0"/>
              <a:t>Per </a:t>
            </a:r>
            <a:r>
              <a:rPr lang="es-ES" sz="1900" dirty="0" err="1"/>
              <a:t>als</a:t>
            </a:r>
            <a:r>
              <a:rPr lang="es-ES" sz="1900" dirty="0"/>
              <a:t> </a:t>
            </a:r>
            <a:r>
              <a:rPr lang="es-ES" sz="1900" dirty="0" err="1"/>
              <a:t>controls</a:t>
            </a:r>
            <a:r>
              <a:rPr lang="es-ES" sz="1900" dirty="0"/>
              <a:t> </a:t>
            </a:r>
            <a:r>
              <a:rPr lang="es-ES" sz="1900" dirty="0" err="1"/>
              <a:t>checkbox</a:t>
            </a:r>
            <a:r>
              <a:rPr lang="es-ES" sz="1900" dirty="0"/>
              <a:t> i </a:t>
            </a:r>
            <a:r>
              <a:rPr lang="es-ES" sz="1900" dirty="0" err="1"/>
              <a:t>radiobutton</a:t>
            </a:r>
            <a:r>
              <a:rPr lang="es-ES" sz="1900" dirty="0"/>
              <a:t> </a:t>
            </a:r>
            <a:r>
              <a:rPr lang="es-ES" sz="1900" dirty="0" err="1"/>
              <a:t>permet</a:t>
            </a:r>
            <a:r>
              <a:rPr lang="es-ES" sz="1900" dirty="0"/>
              <a:t> indicar quina </a:t>
            </a:r>
            <a:r>
              <a:rPr lang="es-ES" sz="1900" dirty="0" err="1"/>
              <a:t>opció</a:t>
            </a:r>
            <a:r>
              <a:rPr lang="es-ES" sz="1900" dirty="0"/>
              <a:t> </a:t>
            </a:r>
            <a:r>
              <a:rPr lang="es-ES" sz="1900" dirty="0" err="1"/>
              <a:t>apareix</a:t>
            </a:r>
            <a:r>
              <a:rPr lang="es-ES" sz="1900" dirty="0"/>
              <a:t> preseleccionada. 	</a:t>
            </a:r>
            <a:endParaRPr lang="es-ES" sz="1900" dirty="0" smtClean="0"/>
          </a:p>
          <a:p>
            <a:pPr marL="0" indent="0">
              <a:buNone/>
            </a:pPr>
            <a:endParaRPr lang="es-ES" sz="2400" dirty="0"/>
          </a:p>
          <a:p>
            <a:pPr marL="0" indent="0">
              <a:buNone/>
            </a:pPr>
            <a:r>
              <a:rPr lang="es-ES" sz="2400" dirty="0"/>
              <a:t>	</a:t>
            </a:r>
            <a:r>
              <a:rPr lang="es-ES" sz="2400" b="1" dirty="0" err="1" smtClean="0"/>
              <a:t>disabled</a:t>
            </a:r>
            <a:endParaRPr lang="es-ES" sz="2400" b="1" dirty="0"/>
          </a:p>
          <a:p>
            <a:pPr marL="0" indent="0">
              <a:buNone/>
            </a:pPr>
            <a:r>
              <a:rPr lang="fr-FR" sz="1900" dirty="0"/>
              <a:t>El control apareix deshabilitat i el seu valor no s'envia al servidor juntament amb la resta de dades.</a:t>
            </a:r>
            <a:endParaRPr lang="fr-FR" sz="1900" dirty="0" smtClean="0"/>
          </a:p>
          <a:p>
            <a:pPr marL="0" indent="0">
              <a:buNone/>
            </a:pPr>
            <a:r>
              <a:rPr lang="es-ES" sz="1900" dirty="0"/>
              <a:t>	&lt;input </a:t>
            </a:r>
            <a:r>
              <a:rPr lang="es-ES" sz="1900" dirty="0" err="1" smtClean="0"/>
              <a:t>type</a:t>
            </a:r>
            <a:r>
              <a:rPr lang="es-ES" sz="1900" dirty="0"/>
              <a:t>=“</a:t>
            </a:r>
            <a:r>
              <a:rPr lang="es-ES" sz="1900" dirty="0" err="1"/>
              <a:t>text</a:t>
            </a:r>
            <a:r>
              <a:rPr lang="es-ES" sz="1900" dirty="0"/>
              <a:t>” </a:t>
            </a:r>
            <a:r>
              <a:rPr lang="es-ES" sz="1900" dirty="0" err="1" smtClean="0"/>
              <a:t>disabled</a:t>
            </a:r>
            <a:r>
              <a:rPr lang="es-ES" sz="1900" dirty="0" smtClean="0"/>
              <a:t>&gt;</a:t>
            </a:r>
            <a:endParaRPr lang="es-ES" sz="1900" dirty="0"/>
          </a:p>
          <a:p>
            <a:pPr marL="0" indent="0">
              <a:buNone/>
            </a:pPr>
            <a:r>
              <a:rPr lang="es-ES" sz="2400" dirty="0"/>
              <a:t>	</a:t>
            </a:r>
            <a:endParaRPr lang="es-ES" sz="2400" dirty="0" smtClean="0"/>
          </a:p>
          <a:p>
            <a:pPr marL="0" indent="0">
              <a:buNone/>
            </a:pPr>
            <a:r>
              <a:rPr lang="es-ES" sz="2400" b="1" dirty="0"/>
              <a:t>	</a:t>
            </a:r>
            <a:r>
              <a:rPr lang="es-ES" sz="2400" b="1" dirty="0" err="1" smtClean="0"/>
              <a:t>readonly</a:t>
            </a:r>
            <a:endParaRPr lang="es-ES" sz="2400" b="1" dirty="0"/>
          </a:p>
          <a:p>
            <a:pPr marL="0" indent="0">
              <a:buNone/>
            </a:pPr>
            <a:r>
              <a:rPr lang="es-ES" sz="1900" dirty="0"/>
              <a:t>El </a:t>
            </a:r>
            <a:r>
              <a:rPr lang="es-ES" sz="1900" dirty="0" err="1"/>
              <a:t>contingut</a:t>
            </a:r>
            <a:r>
              <a:rPr lang="es-ES" sz="1900" dirty="0"/>
              <a:t> del control no es </a:t>
            </a:r>
            <a:r>
              <a:rPr lang="es-ES" sz="1900" dirty="0" err="1"/>
              <a:t>pot</a:t>
            </a:r>
            <a:r>
              <a:rPr lang="es-ES" sz="1900" dirty="0"/>
              <a:t> modificar.</a:t>
            </a:r>
            <a:endParaRPr lang="es-ES" sz="1900" dirty="0" smtClean="0"/>
          </a:p>
          <a:p>
            <a:pPr marL="0" indent="0">
              <a:buNone/>
            </a:pPr>
            <a:r>
              <a:rPr lang="es-ES" sz="1900" dirty="0"/>
              <a:t>	</a:t>
            </a:r>
            <a:r>
              <a:rPr lang="es-ES" sz="2000" dirty="0"/>
              <a:t>&lt;input </a:t>
            </a:r>
            <a:r>
              <a:rPr lang="es-ES" sz="2000" dirty="0" err="1"/>
              <a:t>type</a:t>
            </a:r>
            <a:r>
              <a:rPr lang="es-ES" sz="2000" dirty="0" smtClean="0"/>
              <a:t>=“</a:t>
            </a:r>
            <a:r>
              <a:rPr lang="es-ES" sz="2000" dirty="0" err="1" smtClean="0"/>
              <a:t>text</a:t>
            </a:r>
            <a:r>
              <a:rPr lang="es-ES" sz="2000" dirty="0" smtClean="0"/>
              <a:t>" </a:t>
            </a:r>
            <a:r>
              <a:rPr lang="es-ES" sz="2000" dirty="0" err="1" smtClean="0"/>
              <a:t>readonly</a:t>
            </a:r>
            <a:r>
              <a:rPr lang="es-ES" sz="2000" dirty="0" smtClean="0"/>
              <a:t>&gt;</a:t>
            </a:r>
            <a:endParaRPr lang="es-ES" sz="1900" dirty="0"/>
          </a:p>
          <a:p>
            <a:pPr marL="0" indent="0">
              <a:buNone/>
            </a:pPr>
            <a:r>
              <a:rPr lang="es-ES" sz="2400" dirty="0"/>
              <a:t>	</a:t>
            </a:r>
            <a:endParaRPr lang="es-ES" sz="1900" dirty="0"/>
          </a:p>
          <a:p>
            <a:pPr marL="0" indent="0">
              <a:buNone/>
            </a:pPr>
            <a:endParaRPr lang="es-ES" sz="2400" dirty="0"/>
          </a:p>
        </p:txBody>
      </p:sp>
    </p:spTree>
    <p:extLst>
      <p:ext uri="{BB962C8B-B14F-4D97-AF65-F5344CB8AC3E}">
        <p14:creationId xmlns:p14="http://schemas.microsoft.com/office/powerpoint/2010/main" val="27469667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Atributs</a:t>
            </a:r>
            <a:endParaRPr lang="ca-ES" dirty="0"/>
          </a:p>
        </p:txBody>
      </p:sp>
      <p:sp>
        <p:nvSpPr>
          <p:cNvPr id="3" name="2 Marcador de contenido"/>
          <p:cNvSpPr>
            <a:spLocks noGrp="1"/>
          </p:cNvSpPr>
          <p:nvPr>
            <p:ph idx="1"/>
          </p:nvPr>
        </p:nvSpPr>
        <p:spPr/>
        <p:txBody>
          <a:bodyPr>
            <a:normAutofit/>
          </a:bodyPr>
          <a:lstStyle/>
          <a:p>
            <a:pPr marL="0" indent="0">
              <a:buNone/>
            </a:pPr>
            <a:endParaRPr lang="es-ES" sz="1400" dirty="0" smtClean="0"/>
          </a:p>
          <a:p>
            <a:pPr marL="0" indent="0">
              <a:buNone/>
            </a:pPr>
            <a:r>
              <a:rPr lang="es-ES" sz="2000" dirty="0" smtClean="0"/>
              <a:t>	</a:t>
            </a:r>
            <a:r>
              <a:rPr lang="es-ES" sz="2000" b="1" dirty="0" err="1" smtClean="0"/>
              <a:t>list</a:t>
            </a:r>
            <a:r>
              <a:rPr lang="es-ES" sz="2000" b="1" dirty="0" smtClean="0"/>
              <a:t> y &lt;</a:t>
            </a:r>
            <a:r>
              <a:rPr lang="es-ES" sz="2000" b="1" dirty="0" err="1" smtClean="0"/>
              <a:t>datalist</a:t>
            </a:r>
            <a:r>
              <a:rPr lang="es-ES" sz="2000" b="1" dirty="0" smtClean="0"/>
              <a:t>&gt;</a:t>
            </a:r>
          </a:p>
          <a:p>
            <a:pPr marL="0" indent="0">
              <a:buNone/>
            </a:pPr>
            <a:endParaRPr lang="es-ES" sz="800" dirty="0"/>
          </a:p>
          <a:p>
            <a:pPr marL="0" indent="0">
              <a:buNone/>
            </a:pPr>
            <a:r>
              <a:rPr lang="es-ES" sz="2000" dirty="0" err="1"/>
              <a:t>Permeten</a:t>
            </a:r>
            <a:r>
              <a:rPr lang="es-ES" sz="2000" dirty="0"/>
              <a:t> </a:t>
            </a:r>
            <a:r>
              <a:rPr lang="es-ES" sz="2000" dirty="0" err="1"/>
              <a:t>afegir</a:t>
            </a:r>
            <a:r>
              <a:rPr lang="es-ES" sz="2000" dirty="0"/>
              <a:t> una </a:t>
            </a:r>
            <a:r>
              <a:rPr lang="es-ES" sz="2000" dirty="0" err="1"/>
              <a:t>llista</a:t>
            </a:r>
            <a:r>
              <a:rPr lang="es-ES" sz="2000" dirty="0"/>
              <a:t> a un camp de </a:t>
            </a:r>
            <a:r>
              <a:rPr lang="es-ES" sz="2000" dirty="0" err="1"/>
              <a:t>text</a:t>
            </a:r>
            <a:r>
              <a:rPr lang="es-ES" sz="2000" dirty="0"/>
              <a:t> </a:t>
            </a:r>
            <a:r>
              <a:rPr lang="es-ES" sz="2000" dirty="0" err="1"/>
              <a:t>amb</a:t>
            </a:r>
            <a:r>
              <a:rPr lang="es-ES" sz="2000" dirty="0"/>
              <a:t> </a:t>
            </a:r>
            <a:r>
              <a:rPr lang="es-ES" sz="2000" dirty="0" err="1"/>
              <a:t>elements</a:t>
            </a:r>
            <a:r>
              <a:rPr lang="es-ES" sz="2000" dirty="0"/>
              <a:t> </a:t>
            </a:r>
            <a:r>
              <a:rPr lang="es-ES" sz="2000" dirty="0" err="1"/>
              <a:t>predefinits</a:t>
            </a:r>
            <a:r>
              <a:rPr lang="es-ES" sz="2000" dirty="0"/>
              <a:t>, que </a:t>
            </a:r>
            <a:r>
              <a:rPr lang="es-ES" sz="2000" dirty="0" err="1"/>
              <a:t>apareixeran</a:t>
            </a:r>
            <a:r>
              <a:rPr lang="es-ES" sz="2000" dirty="0"/>
              <a:t> </a:t>
            </a:r>
            <a:r>
              <a:rPr lang="es-ES" sz="2000" dirty="0" err="1"/>
              <a:t>quan</a:t>
            </a:r>
            <a:r>
              <a:rPr lang="es-ES" sz="2000" dirty="0"/>
              <a:t> el </a:t>
            </a:r>
            <a:r>
              <a:rPr lang="es-ES" sz="2000" dirty="0" err="1"/>
              <a:t>text</a:t>
            </a:r>
            <a:r>
              <a:rPr lang="es-ES" sz="2000" dirty="0"/>
              <a:t> </a:t>
            </a:r>
            <a:r>
              <a:rPr lang="es-ES" sz="2000" dirty="0" err="1"/>
              <a:t>introduït</a:t>
            </a:r>
            <a:r>
              <a:rPr lang="es-ES" sz="2000" dirty="0"/>
              <a:t> </a:t>
            </a:r>
            <a:r>
              <a:rPr lang="es-ES" sz="2000" dirty="0" err="1"/>
              <a:t>coincideixi</a:t>
            </a:r>
            <a:r>
              <a:rPr lang="es-ES" sz="2000" dirty="0"/>
              <a:t> </a:t>
            </a:r>
            <a:r>
              <a:rPr lang="es-ES" sz="2000" dirty="0" err="1"/>
              <a:t>amb</a:t>
            </a:r>
            <a:r>
              <a:rPr lang="es-ES" sz="2000" dirty="0"/>
              <a:t> </a:t>
            </a:r>
            <a:r>
              <a:rPr lang="es-ES" sz="2000" dirty="0" err="1"/>
              <a:t>l'inici</a:t>
            </a:r>
            <a:r>
              <a:rPr lang="es-ES" sz="2000" dirty="0"/>
              <a:t> </a:t>
            </a:r>
            <a:r>
              <a:rPr lang="es-ES" sz="2000" dirty="0" err="1"/>
              <a:t>dels</a:t>
            </a:r>
            <a:r>
              <a:rPr lang="es-ES" sz="2000" dirty="0"/>
              <a:t> </a:t>
            </a:r>
            <a:r>
              <a:rPr lang="es-ES" sz="2000" dirty="0" err="1"/>
              <a:t>mateixos</a:t>
            </a:r>
            <a:r>
              <a:rPr lang="es-ES" sz="2000" dirty="0" smtClean="0"/>
              <a:t>.</a:t>
            </a:r>
          </a:p>
          <a:p>
            <a:pPr marL="0" indent="0">
              <a:buNone/>
            </a:pPr>
            <a:endParaRPr lang="es-ES" sz="2000" dirty="0" smtClean="0"/>
          </a:p>
          <a:p>
            <a:pPr marL="0" indent="0">
              <a:buNone/>
            </a:pPr>
            <a:r>
              <a:rPr lang="es-ES" sz="2000" dirty="0"/>
              <a:t>	</a:t>
            </a:r>
            <a:r>
              <a:rPr lang="es-ES" sz="2000" dirty="0" smtClean="0"/>
              <a:t>&lt;input id=“txt1” </a:t>
            </a:r>
            <a:r>
              <a:rPr lang="es-ES" sz="2000" dirty="0" err="1" smtClean="0"/>
              <a:t>type</a:t>
            </a:r>
            <a:r>
              <a:rPr lang="es-ES" sz="2000" dirty="0" smtClean="0"/>
              <a:t>=“</a:t>
            </a:r>
            <a:r>
              <a:rPr lang="es-ES" sz="2000" dirty="0" err="1" smtClean="0"/>
              <a:t>text</a:t>
            </a:r>
            <a:r>
              <a:rPr lang="es-ES" sz="2000" dirty="0" smtClean="0"/>
              <a:t>” </a:t>
            </a:r>
            <a:r>
              <a:rPr lang="es-ES" sz="2000" b="1" dirty="0" err="1" smtClean="0"/>
              <a:t>list</a:t>
            </a:r>
            <a:r>
              <a:rPr lang="es-ES" sz="2000" dirty="0" smtClean="0"/>
              <a:t>=“lst1”&gt;</a:t>
            </a:r>
          </a:p>
          <a:p>
            <a:pPr marL="0" indent="0">
              <a:buNone/>
            </a:pPr>
            <a:r>
              <a:rPr lang="es-ES" sz="2000" dirty="0" smtClean="0"/>
              <a:t>	&lt;</a:t>
            </a:r>
            <a:r>
              <a:rPr lang="es-ES" sz="2000" b="1" dirty="0" err="1" smtClean="0"/>
              <a:t>datalist</a:t>
            </a:r>
            <a:r>
              <a:rPr lang="es-ES" sz="2000" dirty="0" smtClean="0"/>
              <a:t> id=“lst1”&gt;</a:t>
            </a:r>
          </a:p>
          <a:p>
            <a:pPr marL="0" indent="0">
              <a:buNone/>
            </a:pPr>
            <a:r>
              <a:rPr lang="es-ES" sz="2000" dirty="0"/>
              <a:t>	</a:t>
            </a:r>
            <a:r>
              <a:rPr lang="es-ES" sz="2000" dirty="0" smtClean="0"/>
              <a:t>	&lt;</a:t>
            </a:r>
            <a:r>
              <a:rPr lang="es-ES" sz="2000" dirty="0" err="1" smtClean="0"/>
              <a:t>option</a:t>
            </a:r>
            <a:r>
              <a:rPr lang="es-ES" sz="2000" dirty="0" smtClean="0"/>
              <a:t> </a:t>
            </a:r>
            <a:r>
              <a:rPr lang="es-ES" sz="2000" dirty="0" err="1" smtClean="0"/>
              <a:t>label</a:t>
            </a:r>
            <a:r>
              <a:rPr lang="es-ES" sz="2000" dirty="0" smtClean="0"/>
              <a:t>=“Principal” </a:t>
            </a:r>
            <a:r>
              <a:rPr lang="es-ES" sz="2000" dirty="0" err="1" smtClean="0"/>
              <a:t>value</a:t>
            </a:r>
            <a:r>
              <a:rPr lang="es-ES" sz="2000" dirty="0" smtClean="0"/>
              <a:t>=“Opción 1”&gt;</a:t>
            </a:r>
          </a:p>
          <a:p>
            <a:pPr marL="0" indent="0">
              <a:buNone/>
            </a:pPr>
            <a:r>
              <a:rPr lang="es-ES" sz="2000" dirty="0" smtClean="0"/>
              <a:t>		&lt;</a:t>
            </a:r>
            <a:r>
              <a:rPr lang="es-ES" sz="2000" dirty="0" err="1" smtClean="0"/>
              <a:t>option</a:t>
            </a:r>
            <a:r>
              <a:rPr lang="es-ES" sz="2000" dirty="0" smtClean="0"/>
              <a:t> </a:t>
            </a:r>
            <a:r>
              <a:rPr lang="es-ES" sz="2000" dirty="0" err="1" smtClean="0"/>
              <a:t>label</a:t>
            </a:r>
            <a:r>
              <a:rPr lang="es-ES" sz="2000" dirty="0" smtClean="0"/>
              <a:t>=“Secundaria” </a:t>
            </a:r>
            <a:r>
              <a:rPr lang="es-ES" sz="2000" dirty="0" err="1" smtClean="0"/>
              <a:t>value</a:t>
            </a:r>
            <a:r>
              <a:rPr lang="es-ES" sz="2000" dirty="0" smtClean="0"/>
              <a:t>=“Opción 2”&gt;</a:t>
            </a:r>
          </a:p>
          <a:p>
            <a:pPr marL="0" indent="0">
              <a:buNone/>
            </a:pPr>
            <a:r>
              <a:rPr lang="es-ES" sz="2000" dirty="0"/>
              <a:t>	</a:t>
            </a:r>
            <a:r>
              <a:rPr lang="es-ES" sz="2000" dirty="0" smtClean="0"/>
              <a:t>&lt;/</a:t>
            </a:r>
            <a:r>
              <a:rPr lang="es-ES" sz="2000" dirty="0" err="1" smtClean="0"/>
              <a:t>datalist</a:t>
            </a:r>
            <a:r>
              <a:rPr lang="es-ES" sz="2000" dirty="0" smtClean="0"/>
              <a:t>&gt;</a:t>
            </a:r>
            <a:endParaRPr lang="es-ES" sz="2000" dirty="0"/>
          </a:p>
        </p:txBody>
      </p:sp>
      <p:pic>
        <p:nvPicPr>
          <p:cNvPr id="5" name="Imagen 4"/>
          <p:cNvPicPr>
            <a:picLocks noChangeAspect="1"/>
          </p:cNvPicPr>
          <p:nvPr/>
        </p:nvPicPr>
        <p:blipFill>
          <a:blip r:embed="rId2" cstate="print"/>
          <a:stretch>
            <a:fillRect/>
          </a:stretch>
        </p:blipFill>
        <p:spPr>
          <a:xfrm>
            <a:off x="6156176" y="3717032"/>
            <a:ext cx="2387600" cy="1130300"/>
          </a:xfrm>
          <a:prstGeom prst="rect">
            <a:avLst/>
          </a:prstGeom>
        </p:spPr>
      </p:pic>
    </p:spTree>
    <p:extLst>
      <p:ext uri="{BB962C8B-B14F-4D97-AF65-F5344CB8AC3E}">
        <p14:creationId xmlns:p14="http://schemas.microsoft.com/office/powerpoint/2010/main" val="28774919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Atributs</a:t>
            </a:r>
            <a:endParaRPr lang="ca-ES" dirty="0"/>
          </a:p>
        </p:txBody>
      </p:sp>
      <p:sp>
        <p:nvSpPr>
          <p:cNvPr id="3" name="2 Marcador de contenido"/>
          <p:cNvSpPr>
            <a:spLocks noGrp="1"/>
          </p:cNvSpPr>
          <p:nvPr>
            <p:ph idx="1"/>
          </p:nvPr>
        </p:nvSpPr>
        <p:spPr/>
        <p:txBody>
          <a:bodyPr>
            <a:normAutofit/>
          </a:bodyPr>
          <a:lstStyle/>
          <a:p>
            <a:pPr marL="0" indent="0">
              <a:buNone/>
            </a:pPr>
            <a:endParaRPr lang="es-ES" sz="1400" dirty="0" smtClean="0"/>
          </a:p>
          <a:p>
            <a:pPr marL="0" indent="0">
              <a:buNone/>
            </a:pPr>
            <a:r>
              <a:rPr lang="es-ES" sz="2000" dirty="0" smtClean="0"/>
              <a:t>	</a:t>
            </a:r>
            <a:r>
              <a:rPr lang="es-ES" sz="2000" b="1" dirty="0" smtClean="0"/>
              <a:t>autofocus</a:t>
            </a:r>
            <a:endParaRPr lang="es-ES" sz="800" dirty="0"/>
          </a:p>
          <a:p>
            <a:pPr marL="0" indent="0">
              <a:buNone/>
            </a:pPr>
            <a:r>
              <a:rPr lang="es-ES" sz="2000" dirty="0" err="1" smtClean="0"/>
              <a:t>Permet</a:t>
            </a:r>
            <a:r>
              <a:rPr lang="es-ES" sz="2000" dirty="0" smtClean="0"/>
              <a:t> </a:t>
            </a:r>
            <a:r>
              <a:rPr lang="es-ES" sz="2000" dirty="0"/>
              <a:t>que un </a:t>
            </a:r>
            <a:r>
              <a:rPr lang="es-ES" sz="2000" dirty="0" err="1"/>
              <a:t>element</a:t>
            </a:r>
            <a:r>
              <a:rPr lang="es-ES" sz="2000" dirty="0"/>
              <a:t> </a:t>
            </a:r>
            <a:r>
              <a:rPr lang="es-ES" sz="2000" dirty="0" err="1"/>
              <a:t>obtingui</a:t>
            </a:r>
            <a:r>
              <a:rPr lang="es-ES" sz="2000" dirty="0"/>
              <a:t> el </a:t>
            </a:r>
            <a:r>
              <a:rPr lang="es-ES" sz="2000" dirty="0" err="1"/>
              <a:t>focus</a:t>
            </a:r>
            <a:r>
              <a:rPr lang="es-ES" sz="2000" dirty="0"/>
              <a:t> de manera </a:t>
            </a:r>
            <a:r>
              <a:rPr lang="es-ES" sz="2000" dirty="0" err="1"/>
              <a:t>automàtica</a:t>
            </a:r>
            <a:r>
              <a:rPr lang="es-ES" sz="2000" dirty="0"/>
              <a:t> en </a:t>
            </a:r>
            <a:r>
              <a:rPr lang="es-ES" sz="2000" dirty="0" err="1"/>
              <a:t>Carregar</a:t>
            </a:r>
            <a:r>
              <a:rPr lang="es-ES" sz="2000" dirty="0"/>
              <a:t> la </a:t>
            </a:r>
            <a:r>
              <a:rPr lang="es-ES" sz="2000" dirty="0" err="1"/>
              <a:t>pàgina</a:t>
            </a:r>
            <a:r>
              <a:rPr lang="es-ES" sz="2000" dirty="0"/>
              <a:t>. </a:t>
            </a:r>
            <a:r>
              <a:rPr lang="es-ES" sz="2000" dirty="0" err="1"/>
              <a:t>Nomes</a:t>
            </a:r>
            <a:r>
              <a:rPr lang="es-ES" sz="2000" dirty="0"/>
              <a:t> </a:t>
            </a:r>
            <a:r>
              <a:rPr lang="es-ES" sz="2000" dirty="0" err="1"/>
              <a:t>s'a</a:t>
            </a:r>
            <a:r>
              <a:rPr lang="es-ES" sz="2000" dirty="0"/>
              <a:t> </a:t>
            </a:r>
            <a:r>
              <a:rPr lang="es-ES" sz="2000" dirty="0" err="1"/>
              <a:t>d'aplicar</a:t>
            </a:r>
            <a:r>
              <a:rPr lang="es-ES" sz="2000" dirty="0"/>
              <a:t> sobre un ÚNIC </a:t>
            </a:r>
            <a:r>
              <a:rPr lang="es-ES" sz="2000" dirty="0" err="1"/>
              <a:t>element</a:t>
            </a:r>
            <a:r>
              <a:rPr lang="es-ES" sz="2000" dirty="0" smtClean="0"/>
              <a:t>.</a:t>
            </a:r>
          </a:p>
          <a:p>
            <a:pPr marL="0" indent="0">
              <a:buNone/>
            </a:pPr>
            <a:r>
              <a:rPr lang="es-ES" sz="2000" dirty="0"/>
              <a:t>	</a:t>
            </a:r>
            <a:r>
              <a:rPr lang="es-ES" sz="2000" dirty="0" smtClean="0"/>
              <a:t>&lt;input id=“txt1” </a:t>
            </a:r>
            <a:r>
              <a:rPr lang="es-ES" sz="2000" dirty="0" err="1" smtClean="0"/>
              <a:t>type</a:t>
            </a:r>
            <a:r>
              <a:rPr lang="es-ES" sz="2000" dirty="0" smtClean="0"/>
              <a:t>=“</a:t>
            </a:r>
            <a:r>
              <a:rPr lang="es-ES" sz="2000" dirty="0" err="1" smtClean="0"/>
              <a:t>text</a:t>
            </a:r>
            <a:r>
              <a:rPr lang="es-ES" sz="2000" dirty="0" smtClean="0"/>
              <a:t>” </a:t>
            </a:r>
            <a:r>
              <a:rPr lang="es-ES" sz="2000" b="1" dirty="0" smtClean="0"/>
              <a:t>autofocus</a:t>
            </a:r>
            <a:r>
              <a:rPr lang="es-ES" sz="2000" dirty="0" smtClean="0"/>
              <a:t>&gt;</a:t>
            </a:r>
          </a:p>
          <a:p>
            <a:pPr marL="0" indent="0">
              <a:buNone/>
            </a:pPr>
            <a:endParaRPr lang="es-ES" sz="2000" dirty="0"/>
          </a:p>
          <a:p>
            <a:pPr marL="0" indent="0">
              <a:buNone/>
            </a:pPr>
            <a:r>
              <a:rPr lang="es-ES" sz="2000" dirty="0" smtClean="0"/>
              <a:t>	</a:t>
            </a:r>
            <a:r>
              <a:rPr lang="es-ES" sz="2000" b="1" dirty="0" err="1" smtClean="0"/>
              <a:t>placeholder</a:t>
            </a:r>
            <a:endParaRPr lang="es-ES" sz="2000" b="1" dirty="0"/>
          </a:p>
          <a:p>
            <a:pPr marL="0" indent="0">
              <a:buNone/>
            </a:pPr>
            <a:r>
              <a:rPr lang="es-ES" sz="2000" dirty="0" err="1"/>
              <a:t>Permet</a:t>
            </a:r>
            <a:r>
              <a:rPr lang="es-ES" sz="2000" dirty="0"/>
              <a:t> </a:t>
            </a:r>
            <a:r>
              <a:rPr lang="es-ES" sz="2000" dirty="0" err="1"/>
              <a:t>afegir</a:t>
            </a:r>
            <a:r>
              <a:rPr lang="es-ES" sz="2000" dirty="0"/>
              <a:t> un </a:t>
            </a:r>
            <a:r>
              <a:rPr lang="es-ES" sz="2000" dirty="0" err="1"/>
              <a:t>text</a:t>
            </a:r>
            <a:r>
              <a:rPr lang="es-ES" sz="2000" dirty="0"/>
              <a:t> </a:t>
            </a:r>
            <a:r>
              <a:rPr lang="es-ES" sz="2000" dirty="0" err="1"/>
              <a:t>d'ajuda</a:t>
            </a:r>
            <a:r>
              <a:rPr lang="es-ES" sz="2000" dirty="0"/>
              <a:t> a un camp de </a:t>
            </a:r>
            <a:r>
              <a:rPr lang="es-ES" sz="2000" dirty="0" err="1"/>
              <a:t>text</a:t>
            </a:r>
            <a:r>
              <a:rPr lang="es-ES" sz="2000" dirty="0" smtClean="0"/>
              <a:t>.</a:t>
            </a:r>
            <a:endParaRPr lang="es-ES" sz="2000" dirty="0"/>
          </a:p>
          <a:p>
            <a:pPr marL="0" indent="0">
              <a:buNone/>
            </a:pPr>
            <a:r>
              <a:rPr lang="es-ES" sz="2000" dirty="0" smtClean="0"/>
              <a:t>	&lt;input id=“txt1” </a:t>
            </a:r>
            <a:r>
              <a:rPr lang="es-ES" sz="2000" dirty="0" err="1" smtClean="0"/>
              <a:t>type</a:t>
            </a:r>
            <a:r>
              <a:rPr lang="es-ES" sz="2000" dirty="0" smtClean="0"/>
              <a:t>=“</a:t>
            </a:r>
            <a:r>
              <a:rPr lang="es-ES" sz="2000" dirty="0" err="1" smtClean="0"/>
              <a:t>text</a:t>
            </a:r>
            <a:r>
              <a:rPr lang="es-ES" sz="2000" dirty="0" smtClean="0"/>
              <a:t>” </a:t>
            </a:r>
            <a:r>
              <a:rPr lang="es-ES" sz="2000" dirty="0" err="1" smtClean="0"/>
              <a:t>placeholder</a:t>
            </a:r>
            <a:r>
              <a:rPr lang="es-ES" sz="2000" dirty="0" smtClean="0"/>
              <a:t>=“Introduzca el texto”&gt;</a:t>
            </a:r>
          </a:p>
        </p:txBody>
      </p:sp>
    </p:spTree>
    <p:extLst>
      <p:ext uri="{BB962C8B-B14F-4D97-AF65-F5344CB8AC3E}">
        <p14:creationId xmlns:p14="http://schemas.microsoft.com/office/powerpoint/2010/main" val="8443666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Atributs</a:t>
            </a:r>
            <a:endParaRPr lang="ca-ES" dirty="0"/>
          </a:p>
        </p:txBody>
      </p:sp>
      <p:sp>
        <p:nvSpPr>
          <p:cNvPr id="3" name="2 Marcador de contenido"/>
          <p:cNvSpPr>
            <a:spLocks noGrp="1"/>
          </p:cNvSpPr>
          <p:nvPr>
            <p:ph idx="1"/>
          </p:nvPr>
        </p:nvSpPr>
        <p:spPr/>
        <p:txBody>
          <a:bodyPr>
            <a:normAutofit/>
          </a:bodyPr>
          <a:lstStyle/>
          <a:p>
            <a:pPr marL="0" indent="0">
              <a:buNone/>
            </a:pPr>
            <a:endParaRPr lang="es-ES" sz="1400" dirty="0" smtClean="0"/>
          </a:p>
          <a:p>
            <a:pPr marL="0" indent="0">
              <a:buNone/>
            </a:pPr>
            <a:r>
              <a:rPr lang="es-ES" sz="2000" dirty="0" smtClean="0"/>
              <a:t>	</a:t>
            </a:r>
            <a:r>
              <a:rPr lang="es-ES" sz="2000" b="1" dirty="0" err="1" smtClean="0"/>
              <a:t>required</a:t>
            </a:r>
            <a:endParaRPr lang="es-ES" sz="800" dirty="0"/>
          </a:p>
          <a:p>
            <a:pPr marL="0" indent="0">
              <a:buNone/>
            </a:pPr>
            <a:r>
              <a:rPr lang="es-ES" sz="2000" dirty="0" err="1"/>
              <a:t>Impedeix</a:t>
            </a:r>
            <a:r>
              <a:rPr lang="es-ES" sz="2000" dirty="0"/>
              <a:t> que es </a:t>
            </a:r>
            <a:r>
              <a:rPr lang="es-ES" sz="2000" dirty="0" err="1"/>
              <a:t>envii</a:t>
            </a:r>
            <a:r>
              <a:rPr lang="es-ES" sz="2000" dirty="0"/>
              <a:t> un </a:t>
            </a:r>
            <a:r>
              <a:rPr lang="es-ES" sz="2000" dirty="0" err="1"/>
              <a:t>formulari</a:t>
            </a:r>
            <a:r>
              <a:rPr lang="es-ES" sz="2000" dirty="0"/>
              <a:t> </a:t>
            </a:r>
            <a:r>
              <a:rPr lang="es-ES" sz="2000" dirty="0" err="1"/>
              <a:t>sense</a:t>
            </a:r>
            <a:r>
              <a:rPr lang="es-ES" sz="2000" dirty="0"/>
              <a:t> </a:t>
            </a:r>
            <a:r>
              <a:rPr lang="es-ES" sz="2000" dirty="0" err="1"/>
              <a:t>unc</a:t>
            </a:r>
            <a:r>
              <a:rPr lang="es-ES" sz="2000" dirty="0"/>
              <a:t> ampo </a:t>
            </a:r>
            <a:r>
              <a:rPr lang="es-ES" sz="2000" dirty="0" err="1"/>
              <a:t>amb</a:t>
            </a:r>
            <a:r>
              <a:rPr lang="es-ES" sz="2000" dirty="0"/>
              <a:t> </a:t>
            </a:r>
            <a:r>
              <a:rPr lang="es-ES" sz="2000" dirty="0" err="1"/>
              <a:t>l'atribut</a:t>
            </a:r>
            <a:r>
              <a:rPr lang="es-ES" sz="2000" dirty="0"/>
              <a:t> </a:t>
            </a:r>
            <a:r>
              <a:rPr lang="es-ES" sz="2000" dirty="0" err="1"/>
              <a:t>required</a:t>
            </a:r>
            <a:r>
              <a:rPr lang="es-ES" sz="2000" dirty="0"/>
              <a:t> no ha </a:t>
            </a:r>
            <a:r>
              <a:rPr lang="es-ES" sz="2000" dirty="0" err="1"/>
              <a:t>estat</a:t>
            </a:r>
            <a:r>
              <a:rPr lang="es-ES" sz="2000" dirty="0"/>
              <a:t> </a:t>
            </a:r>
            <a:r>
              <a:rPr lang="es-ES" sz="2000" dirty="0" err="1"/>
              <a:t>emplenat</a:t>
            </a:r>
            <a:r>
              <a:rPr lang="es-ES" sz="2000" dirty="0"/>
              <a:t>.</a:t>
            </a:r>
            <a:endParaRPr lang="es-ES" sz="2000" dirty="0" smtClean="0"/>
          </a:p>
          <a:p>
            <a:pPr marL="0" indent="0">
              <a:buNone/>
            </a:pPr>
            <a:r>
              <a:rPr lang="es-ES" sz="2000" dirty="0"/>
              <a:t>	</a:t>
            </a:r>
            <a:r>
              <a:rPr lang="es-ES" sz="2000" dirty="0" smtClean="0"/>
              <a:t>&lt;input id=“txt1” </a:t>
            </a:r>
            <a:r>
              <a:rPr lang="es-ES" sz="2000" dirty="0" err="1" smtClean="0"/>
              <a:t>type</a:t>
            </a:r>
            <a:r>
              <a:rPr lang="es-ES" sz="2000" dirty="0" smtClean="0"/>
              <a:t>=“</a:t>
            </a:r>
            <a:r>
              <a:rPr lang="es-ES" sz="2000" dirty="0" err="1" smtClean="0"/>
              <a:t>text</a:t>
            </a:r>
            <a:r>
              <a:rPr lang="es-ES" sz="2000" dirty="0" smtClean="0"/>
              <a:t>” </a:t>
            </a:r>
            <a:r>
              <a:rPr lang="es-ES" sz="2000" b="1" dirty="0" err="1" smtClean="0"/>
              <a:t>required</a:t>
            </a:r>
            <a:r>
              <a:rPr lang="es-ES" sz="2000" dirty="0" smtClean="0"/>
              <a:t>&gt;</a:t>
            </a:r>
          </a:p>
          <a:p>
            <a:pPr marL="0" indent="0">
              <a:buNone/>
            </a:pPr>
            <a:endParaRPr lang="es-ES" sz="2000" dirty="0"/>
          </a:p>
          <a:p>
            <a:pPr marL="0" indent="0">
              <a:buNone/>
            </a:pPr>
            <a:r>
              <a:rPr lang="es-ES" sz="2000" dirty="0" smtClean="0"/>
              <a:t>	</a:t>
            </a:r>
            <a:r>
              <a:rPr lang="es-ES" sz="2000" b="1" dirty="0" err="1" smtClean="0"/>
              <a:t>multiple</a:t>
            </a:r>
            <a:endParaRPr lang="es-ES" sz="2000" b="1" dirty="0"/>
          </a:p>
          <a:p>
            <a:pPr marL="0" indent="0">
              <a:buNone/>
            </a:pPr>
            <a:r>
              <a:rPr lang="fr-FR" sz="2000" dirty="0"/>
              <a:t>Permet introduir més d'un valor en certs tipus de camps, com email, url, file ...</a:t>
            </a:r>
            <a:endParaRPr lang="es-ES" sz="2000" dirty="0"/>
          </a:p>
          <a:p>
            <a:pPr marL="0" indent="0">
              <a:buNone/>
            </a:pPr>
            <a:r>
              <a:rPr lang="es-ES" sz="2000" dirty="0" smtClean="0"/>
              <a:t>	&lt;input id=“txt1” </a:t>
            </a:r>
            <a:r>
              <a:rPr lang="es-ES" sz="2000" dirty="0" err="1" smtClean="0"/>
              <a:t>type</a:t>
            </a:r>
            <a:r>
              <a:rPr lang="es-ES" sz="2000" dirty="0" smtClean="0"/>
              <a:t>=“file” </a:t>
            </a:r>
            <a:r>
              <a:rPr lang="es-ES" sz="2000" b="1" dirty="0" err="1" smtClean="0"/>
              <a:t>multiple</a:t>
            </a:r>
            <a:r>
              <a:rPr lang="es-ES" sz="2000" dirty="0" smtClean="0"/>
              <a:t>&gt;</a:t>
            </a:r>
          </a:p>
        </p:txBody>
      </p:sp>
      <p:pic>
        <p:nvPicPr>
          <p:cNvPr id="5" name="Imagen 4"/>
          <p:cNvPicPr>
            <a:picLocks noChangeAspect="1"/>
          </p:cNvPicPr>
          <p:nvPr/>
        </p:nvPicPr>
        <p:blipFill>
          <a:blip r:embed="rId2" cstate="print"/>
          <a:stretch>
            <a:fillRect/>
          </a:stretch>
        </p:blipFill>
        <p:spPr>
          <a:xfrm>
            <a:off x="5623629" y="2842028"/>
            <a:ext cx="2489200" cy="1092200"/>
          </a:xfrm>
          <a:prstGeom prst="rect">
            <a:avLst/>
          </a:prstGeom>
        </p:spPr>
      </p:pic>
    </p:spTree>
    <p:extLst>
      <p:ext uri="{BB962C8B-B14F-4D97-AF65-F5344CB8AC3E}">
        <p14:creationId xmlns:p14="http://schemas.microsoft.com/office/powerpoint/2010/main" val="19968763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Atributs</a:t>
            </a:r>
            <a:endParaRPr lang="ca-ES" dirty="0"/>
          </a:p>
        </p:txBody>
      </p:sp>
      <p:sp>
        <p:nvSpPr>
          <p:cNvPr id="3" name="2 Marcador de contenido"/>
          <p:cNvSpPr>
            <a:spLocks noGrp="1"/>
          </p:cNvSpPr>
          <p:nvPr>
            <p:ph idx="1"/>
          </p:nvPr>
        </p:nvSpPr>
        <p:spPr/>
        <p:txBody>
          <a:bodyPr>
            <a:normAutofit/>
          </a:bodyPr>
          <a:lstStyle/>
          <a:p>
            <a:pPr marL="0" indent="0">
              <a:buNone/>
            </a:pPr>
            <a:endParaRPr lang="es-ES" sz="1400" dirty="0" smtClean="0"/>
          </a:p>
          <a:p>
            <a:pPr marL="0" indent="0">
              <a:buNone/>
            </a:pPr>
            <a:r>
              <a:rPr lang="es-ES" sz="2000" dirty="0" smtClean="0"/>
              <a:t>	</a:t>
            </a:r>
            <a:r>
              <a:rPr lang="es-ES" sz="2000" b="1" dirty="0" smtClean="0"/>
              <a:t>autocomplete</a:t>
            </a:r>
            <a:endParaRPr lang="es-ES" sz="800" dirty="0"/>
          </a:p>
          <a:p>
            <a:pPr marL="0" indent="0">
              <a:buNone/>
            </a:pPr>
            <a:r>
              <a:rPr lang="es-ES" sz="2000" dirty="0" err="1"/>
              <a:t>Permet</a:t>
            </a:r>
            <a:r>
              <a:rPr lang="es-ES" sz="2000" dirty="0"/>
              <a:t> activar o desactivar </a:t>
            </a:r>
            <a:r>
              <a:rPr lang="es-ES" sz="2000" dirty="0" err="1"/>
              <a:t>l'autocompletat</a:t>
            </a:r>
            <a:r>
              <a:rPr lang="es-ES" sz="2000" dirty="0"/>
              <a:t> del camp.</a:t>
            </a:r>
            <a:endParaRPr lang="es-ES" sz="2000" dirty="0" smtClean="0"/>
          </a:p>
          <a:p>
            <a:pPr marL="0" indent="0">
              <a:buNone/>
            </a:pPr>
            <a:r>
              <a:rPr lang="es-ES" sz="2000" dirty="0"/>
              <a:t>	</a:t>
            </a:r>
            <a:r>
              <a:rPr lang="es-ES" sz="2000" dirty="0" smtClean="0"/>
              <a:t>&lt;input id=“txt1” </a:t>
            </a:r>
            <a:r>
              <a:rPr lang="es-ES" sz="2000" dirty="0" err="1" smtClean="0"/>
              <a:t>type</a:t>
            </a:r>
            <a:r>
              <a:rPr lang="es-ES" sz="2000" dirty="0" smtClean="0"/>
              <a:t>=“</a:t>
            </a:r>
            <a:r>
              <a:rPr lang="es-ES" sz="2000" dirty="0" err="1" smtClean="0"/>
              <a:t>text</a:t>
            </a:r>
            <a:r>
              <a:rPr lang="es-ES" sz="2000" dirty="0" smtClean="0"/>
              <a:t>” </a:t>
            </a:r>
            <a:r>
              <a:rPr lang="es-ES" sz="2000" b="1" dirty="0" smtClean="0"/>
              <a:t>autocomplete=“off”</a:t>
            </a:r>
            <a:r>
              <a:rPr lang="es-ES" sz="2000" dirty="0" smtClean="0"/>
              <a:t>&gt;</a:t>
            </a:r>
          </a:p>
          <a:p>
            <a:pPr marL="0" indent="0">
              <a:buNone/>
            </a:pPr>
            <a:endParaRPr lang="es-ES" sz="2000" dirty="0"/>
          </a:p>
          <a:p>
            <a:pPr marL="0" indent="0">
              <a:buNone/>
            </a:pPr>
            <a:r>
              <a:rPr lang="es-ES" sz="2000" dirty="0" smtClean="0"/>
              <a:t>	</a:t>
            </a:r>
            <a:r>
              <a:rPr lang="es-ES" sz="2000" b="1" dirty="0" smtClean="0"/>
              <a:t>min y </a:t>
            </a:r>
            <a:r>
              <a:rPr lang="es-ES" sz="2000" b="1" dirty="0" err="1" smtClean="0"/>
              <a:t>max</a:t>
            </a:r>
            <a:endParaRPr lang="es-ES" sz="800" b="1" dirty="0"/>
          </a:p>
          <a:p>
            <a:pPr marL="0" indent="0">
              <a:buNone/>
            </a:pPr>
            <a:r>
              <a:rPr lang="es-ES" sz="2000" dirty="0" err="1"/>
              <a:t>Permet</a:t>
            </a:r>
            <a:r>
              <a:rPr lang="es-ES" sz="2000" dirty="0"/>
              <a:t> controlar el </a:t>
            </a:r>
            <a:r>
              <a:rPr lang="es-ES" sz="2000" dirty="0" err="1"/>
              <a:t>rang</a:t>
            </a:r>
            <a:r>
              <a:rPr lang="es-ES" sz="2000" dirty="0"/>
              <a:t> de </a:t>
            </a:r>
            <a:r>
              <a:rPr lang="es-ES" sz="2000" dirty="0" err="1"/>
              <a:t>valors</a:t>
            </a:r>
            <a:r>
              <a:rPr lang="es-ES" sz="2000" dirty="0"/>
              <a:t> a </a:t>
            </a:r>
            <a:r>
              <a:rPr lang="es-ES" sz="2000" dirty="0" err="1"/>
              <a:t>introduir</a:t>
            </a:r>
            <a:endParaRPr lang="es-ES" sz="2000" dirty="0"/>
          </a:p>
          <a:p>
            <a:pPr marL="0" indent="0">
              <a:buNone/>
            </a:pPr>
            <a:r>
              <a:rPr lang="es-ES" sz="2000" dirty="0"/>
              <a:t>en un camp</a:t>
            </a:r>
          </a:p>
          <a:p>
            <a:pPr marL="0" indent="0">
              <a:buNone/>
            </a:pPr>
            <a:r>
              <a:rPr lang="es-ES" sz="2000" dirty="0" smtClean="0"/>
              <a:t>	&lt;input </a:t>
            </a:r>
            <a:r>
              <a:rPr lang="es-ES" sz="2000" dirty="0" err="1" smtClean="0"/>
              <a:t>type</a:t>
            </a:r>
            <a:r>
              <a:rPr lang="es-ES" sz="2000" dirty="0" smtClean="0"/>
              <a:t>=“date” </a:t>
            </a:r>
            <a:r>
              <a:rPr lang="es-ES" sz="2000" b="1" dirty="0" smtClean="0"/>
              <a:t>min=“2000-01-01” </a:t>
            </a:r>
            <a:r>
              <a:rPr lang="es-ES" sz="2000" b="1" dirty="0" err="1" smtClean="0"/>
              <a:t>max</a:t>
            </a:r>
            <a:r>
              <a:rPr lang="es-ES" sz="2000" b="1" dirty="0" smtClean="0"/>
              <a:t>=“2013-12-31”</a:t>
            </a:r>
            <a:r>
              <a:rPr lang="es-ES" sz="2000" dirty="0" smtClean="0"/>
              <a:t>&gt;</a:t>
            </a:r>
          </a:p>
          <a:p>
            <a:pPr marL="0" indent="0">
              <a:buNone/>
            </a:pPr>
            <a:r>
              <a:rPr lang="es-ES" sz="2000" dirty="0" smtClean="0"/>
              <a:t>	</a:t>
            </a:r>
          </a:p>
        </p:txBody>
      </p:sp>
      <p:pic>
        <p:nvPicPr>
          <p:cNvPr id="5" name="Imagen 4"/>
          <p:cNvPicPr>
            <a:picLocks noChangeAspect="1"/>
          </p:cNvPicPr>
          <p:nvPr/>
        </p:nvPicPr>
        <p:blipFill>
          <a:blip r:embed="rId2" cstate="print"/>
          <a:stretch>
            <a:fillRect/>
          </a:stretch>
        </p:blipFill>
        <p:spPr>
          <a:xfrm>
            <a:off x="5424158" y="3328253"/>
            <a:ext cx="3139549" cy="951378"/>
          </a:xfrm>
          <a:prstGeom prst="rect">
            <a:avLst/>
          </a:prstGeom>
        </p:spPr>
      </p:pic>
    </p:spTree>
    <p:extLst>
      <p:ext uri="{BB962C8B-B14F-4D97-AF65-F5344CB8AC3E}">
        <p14:creationId xmlns:p14="http://schemas.microsoft.com/office/powerpoint/2010/main" val="33901676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Atributs</a:t>
            </a:r>
            <a:endParaRPr lang="ca-ES" dirty="0"/>
          </a:p>
        </p:txBody>
      </p:sp>
      <p:sp>
        <p:nvSpPr>
          <p:cNvPr id="3" name="2 Marcador de contenido"/>
          <p:cNvSpPr>
            <a:spLocks noGrp="1"/>
          </p:cNvSpPr>
          <p:nvPr>
            <p:ph idx="1"/>
          </p:nvPr>
        </p:nvSpPr>
        <p:spPr/>
        <p:txBody>
          <a:bodyPr>
            <a:normAutofit/>
          </a:bodyPr>
          <a:lstStyle/>
          <a:p>
            <a:pPr marL="0" indent="0">
              <a:buNone/>
            </a:pPr>
            <a:endParaRPr lang="es-ES" sz="1400" dirty="0" smtClean="0"/>
          </a:p>
          <a:p>
            <a:pPr marL="0" indent="0">
              <a:buNone/>
            </a:pPr>
            <a:r>
              <a:rPr lang="es-ES" sz="2000" dirty="0" smtClean="0"/>
              <a:t>	</a:t>
            </a:r>
            <a:r>
              <a:rPr lang="es-ES" sz="2000" b="1" dirty="0" err="1" smtClean="0"/>
              <a:t>step</a:t>
            </a:r>
            <a:endParaRPr lang="es-ES" sz="2000" b="1" dirty="0" smtClean="0"/>
          </a:p>
          <a:p>
            <a:pPr marL="0" indent="0">
              <a:buNone/>
            </a:pPr>
            <a:endParaRPr lang="es-ES" sz="800" dirty="0"/>
          </a:p>
          <a:p>
            <a:pPr marL="0" indent="0">
              <a:buNone/>
            </a:pPr>
            <a:r>
              <a:rPr lang="fr-FR" sz="2000" dirty="0"/>
              <a:t>Permet definir la unitat dels "passos" d'un element de tipus </a:t>
            </a:r>
            <a:r>
              <a:rPr lang="fr-FR" sz="2000" b="1" dirty="0"/>
              <a:t>range</a:t>
            </a:r>
            <a:endParaRPr lang="es-ES" sz="2000" b="1" dirty="0" smtClean="0"/>
          </a:p>
          <a:p>
            <a:pPr marL="0" indent="0">
              <a:buNone/>
            </a:pPr>
            <a:r>
              <a:rPr lang="es-ES" sz="2000" dirty="0"/>
              <a:t>	</a:t>
            </a:r>
            <a:r>
              <a:rPr lang="es-ES" sz="2000" dirty="0" smtClean="0"/>
              <a:t>&lt;input </a:t>
            </a:r>
            <a:r>
              <a:rPr lang="es-ES" sz="2000" dirty="0" err="1" smtClean="0"/>
              <a:t>type</a:t>
            </a:r>
            <a:r>
              <a:rPr lang="es-ES" sz="2000" dirty="0" smtClean="0"/>
              <a:t>=“</a:t>
            </a:r>
            <a:r>
              <a:rPr lang="es-ES" sz="2000" dirty="0" err="1" smtClean="0"/>
              <a:t>range</a:t>
            </a:r>
            <a:r>
              <a:rPr lang="es-ES" sz="2000" dirty="0" smtClean="0"/>
              <a:t>” </a:t>
            </a:r>
            <a:r>
              <a:rPr lang="es-ES" sz="2000" b="1" dirty="0" smtClean="0"/>
              <a:t>min=“0” </a:t>
            </a:r>
            <a:r>
              <a:rPr lang="es-ES" sz="2000" b="1" dirty="0" err="1" smtClean="0"/>
              <a:t>max</a:t>
            </a:r>
            <a:r>
              <a:rPr lang="es-ES" sz="2000" b="1" dirty="0" smtClean="0"/>
              <a:t>=“100” </a:t>
            </a:r>
            <a:r>
              <a:rPr lang="es-ES" sz="2000" b="1" dirty="0" err="1" smtClean="0"/>
              <a:t>step</a:t>
            </a:r>
            <a:r>
              <a:rPr lang="es-ES" sz="2000" b="1" dirty="0" smtClean="0"/>
              <a:t>=“5”</a:t>
            </a:r>
            <a:r>
              <a:rPr lang="es-ES" sz="2000" dirty="0" smtClean="0"/>
              <a:t>&gt;</a:t>
            </a:r>
          </a:p>
          <a:p>
            <a:pPr marL="0" indent="0">
              <a:buNone/>
            </a:pPr>
            <a:endParaRPr lang="es-ES" sz="2000" dirty="0"/>
          </a:p>
          <a:p>
            <a:pPr marL="0" indent="0">
              <a:buNone/>
            </a:pPr>
            <a:r>
              <a:rPr lang="es-ES" sz="2000" dirty="0" smtClean="0"/>
              <a:t>	</a:t>
            </a:r>
            <a:r>
              <a:rPr lang="es-ES" sz="2000" b="1" dirty="0" err="1" smtClean="0"/>
              <a:t>pattern</a:t>
            </a:r>
            <a:endParaRPr lang="es-ES" sz="2000" b="1" dirty="0" smtClean="0"/>
          </a:p>
          <a:p>
            <a:pPr marL="0" indent="0">
              <a:buNone/>
            </a:pPr>
            <a:endParaRPr lang="es-ES" sz="800" b="1" dirty="0"/>
          </a:p>
          <a:p>
            <a:pPr marL="0" indent="0">
              <a:buNone/>
            </a:pPr>
            <a:r>
              <a:rPr lang="es-ES" sz="2000" dirty="0" err="1"/>
              <a:t>Permet</a:t>
            </a:r>
            <a:r>
              <a:rPr lang="es-ES" sz="2000" dirty="0"/>
              <a:t> controlar el </a:t>
            </a:r>
            <a:r>
              <a:rPr lang="es-ES" sz="2000" dirty="0" err="1"/>
              <a:t>format</a:t>
            </a:r>
            <a:r>
              <a:rPr lang="es-ES" sz="2000" dirty="0"/>
              <a:t> del </a:t>
            </a:r>
            <a:r>
              <a:rPr lang="es-ES" sz="2000" dirty="0" err="1"/>
              <a:t>text</a:t>
            </a:r>
            <a:r>
              <a:rPr lang="es-ES" sz="2000" dirty="0"/>
              <a:t> </a:t>
            </a:r>
            <a:r>
              <a:rPr lang="es-ES" sz="2000" dirty="0" err="1"/>
              <a:t>introduït</a:t>
            </a:r>
            <a:r>
              <a:rPr lang="es-ES" sz="2000" dirty="0"/>
              <a:t> </a:t>
            </a:r>
            <a:r>
              <a:rPr lang="es-ES" sz="2000" dirty="0" err="1"/>
              <a:t>mitjançant</a:t>
            </a:r>
            <a:r>
              <a:rPr lang="es-ES" sz="2000" dirty="0"/>
              <a:t> </a:t>
            </a:r>
            <a:r>
              <a:rPr lang="es-ES" sz="2000" dirty="0" err="1"/>
              <a:t>expressions</a:t>
            </a:r>
            <a:r>
              <a:rPr lang="es-ES" sz="2000" dirty="0"/>
              <a:t> </a:t>
            </a:r>
            <a:r>
              <a:rPr lang="es-ES" sz="2000" dirty="0" err="1"/>
              <a:t>regulars</a:t>
            </a:r>
            <a:r>
              <a:rPr lang="es-ES" sz="2000" dirty="0"/>
              <a:t> (en </a:t>
            </a:r>
            <a:r>
              <a:rPr lang="es-ES" sz="2000" dirty="0" err="1"/>
              <a:t>format</a:t>
            </a:r>
            <a:r>
              <a:rPr lang="es-ES" sz="2000" dirty="0"/>
              <a:t> </a:t>
            </a:r>
            <a:r>
              <a:rPr lang="es-ES" sz="2000" dirty="0" err="1"/>
              <a:t>Javascript</a:t>
            </a:r>
            <a:r>
              <a:rPr lang="es-ES" sz="2000" dirty="0"/>
              <a:t>). Per </a:t>
            </a:r>
            <a:r>
              <a:rPr lang="es-ES" sz="2000" dirty="0" err="1"/>
              <a:t>exemple</a:t>
            </a:r>
            <a:r>
              <a:rPr lang="es-ES" sz="2000" dirty="0"/>
              <a:t>, per </a:t>
            </a:r>
            <a:r>
              <a:rPr lang="es-ES" sz="2000" dirty="0" err="1"/>
              <a:t>introduir</a:t>
            </a:r>
            <a:r>
              <a:rPr lang="es-ES" sz="2000" dirty="0"/>
              <a:t> un nombre </a:t>
            </a:r>
            <a:r>
              <a:rPr lang="es-ES" sz="2000" dirty="0" err="1"/>
              <a:t>seguit</a:t>
            </a:r>
            <a:r>
              <a:rPr lang="es-ES" sz="2000" dirty="0"/>
              <a:t> de tres </a:t>
            </a:r>
            <a:r>
              <a:rPr lang="es-ES" sz="2000" dirty="0" err="1"/>
              <a:t>lletres</a:t>
            </a:r>
            <a:r>
              <a:rPr lang="es-ES" sz="2000" dirty="0"/>
              <a:t> </a:t>
            </a:r>
            <a:r>
              <a:rPr lang="es-ES" sz="2000" dirty="0" err="1"/>
              <a:t>majúscules</a:t>
            </a:r>
            <a:r>
              <a:rPr lang="es-ES" sz="2000" dirty="0"/>
              <a:t>:</a:t>
            </a:r>
          </a:p>
          <a:p>
            <a:pPr marL="0" indent="0">
              <a:buNone/>
            </a:pPr>
            <a:r>
              <a:rPr lang="es-ES" sz="2000" dirty="0" smtClean="0"/>
              <a:t>	&lt;input id=“txt1” </a:t>
            </a:r>
            <a:r>
              <a:rPr lang="es-ES" sz="2000" dirty="0" err="1" smtClean="0"/>
              <a:t>type</a:t>
            </a:r>
            <a:r>
              <a:rPr lang="es-ES" sz="2000" dirty="0" smtClean="0"/>
              <a:t>=“</a:t>
            </a:r>
            <a:r>
              <a:rPr lang="es-ES" sz="2000" dirty="0" err="1" smtClean="0"/>
              <a:t>text</a:t>
            </a:r>
            <a:r>
              <a:rPr lang="es-ES" sz="2000" dirty="0" smtClean="0"/>
              <a:t>” </a:t>
            </a:r>
            <a:r>
              <a:rPr lang="es-ES" sz="2000" b="1" dirty="0" err="1" smtClean="0"/>
              <a:t>pattern</a:t>
            </a:r>
            <a:r>
              <a:rPr lang="es-ES" sz="2000" b="1" dirty="0" smtClean="0"/>
              <a:t>=“[0-9][A-Z]{3}”</a:t>
            </a:r>
            <a:r>
              <a:rPr lang="es-ES" sz="2000" dirty="0" smtClean="0"/>
              <a:t>&gt;</a:t>
            </a:r>
          </a:p>
        </p:txBody>
      </p:sp>
    </p:spTree>
    <p:extLst>
      <p:ext uri="{BB962C8B-B14F-4D97-AF65-F5344CB8AC3E}">
        <p14:creationId xmlns:p14="http://schemas.microsoft.com/office/powerpoint/2010/main" val="25561750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Etiquetar </a:t>
            </a:r>
            <a:r>
              <a:rPr lang="es-ES" dirty="0" err="1" smtClean="0"/>
              <a:t>elements</a:t>
            </a:r>
            <a:endParaRPr lang="es-ES" dirty="0"/>
          </a:p>
        </p:txBody>
      </p:sp>
      <p:sp>
        <p:nvSpPr>
          <p:cNvPr id="5" name="Rectángulo 4"/>
          <p:cNvSpPr/>
          <p:nvPr/>
        </p:nvSpPr>
        <p:spPr>
          <a:xfrm>
            <a:off x="685799" y="2105654"/>
            <a:ext cx="7772401" cy="430887"/>
          </a:xfrm>
          <a:prstGeom prst="rect">
            <a:avLst/>
          </a:prstGeom>
        </p:spPr>
        <p:txBody>
          <a:bodyPr wrap="square">
            <a:spAutoFit/>
          </a:bodyPr>
          <a:lstStyle/>
          <a:p>
            <a:endParaRPr lang="es-ES" sz="2200" dirty="0">
              <a:latin typeface="+mn-lt"/>
            </a:endParaRPr>
          </a:p>
        </p:txBody>
      </p:sp>
      <p:sp>
        <p:nvSpPr>
          <p:cNvPr id="3" name="Rectángulo 2"/>
          <p:cNvSpPr/>
          <p:nvPr/>
        </p:nvSpPr>
        <p:spPr>
          <a:xfrm>
            <a:off x="685799" y="1904881"/>
            <a:ext cx="7772401" cy="3816429"/>
          </a:xfrm>
          <a:prstGeom prst="rect">
            <a:avLst/>
          </a:prstGeom>
        </p:spPr>
        <p:txBody>
          <a:bodyPr wrap="square">
            <a:spAutoFit/>
          </a:bodyPr>
          <a:lstStyle/>
          <a:p>
            <a:r>
              <a:rPr lang="fr-FR" sz="2200" dirty="0">
                <a:latin typeface="+mj-lt"/>
              </a:rPr>
              <a:t>Les </a:t>
            </a:r>
            <a:r>
              <a:rPr lang="fr-FR" sz="2200" dirty="0" err="1">
                <a:latin typeface="+mj-lt"/>
              </a:rPr>
              <a:t>etiquetes</a:t>
            </a:r>
            <a:r>
              <a:rPr lang="fr-FR" sz="2200" dirty="0">
                <a:latin typeface="+mj-lt"/>
              </a:rPr>
              <a:t> </a:t>
            </a:r>
            <a:r>
              <a:rPr lang="fr-FR" sz="2200" dirty="0" err="1">
                <a:latin typeface="+mj-lt"/>
              </a:rPr>
              <a:t>dels</a:t>
            </a:r>
            <a:r>
              <a:rPr lang="fr-FR" sz="2200" dirty="0">
                <a:latin typeface="+mj-lt"/>
              </a:rPr>
              <a:t> </a:t>
            </a:r>
            <a:r>
              <a:rPr lang="fr-FR" sz="2200" dirty="0" err="1">
                <a:latin typeface="+mj-lt"/>
              </a:rPr>
              <a:t>elements</a:t>
            </a:r>
            <a:r>
              <a:rPr lang="fr-FR" sz="2200" dirty="0">
                <a:latin typeface="+mj-lt"/>
              </a:rPr>
              <a:t> </a:t>
            </a:r>
            <a:r>
              <a:rPr lang="fr-FR" sz="2200" dirty="0" err="1">
                <a:latin typeface="+mj-lt"/>
              </a:rPr>
              <a:t>poden</a:t>
            </a:r>
            <a:r>
              <a:rPr lang="fr-FR" sz="2200" dirty="0">
                <a:latin typeface="+mj-lt"/>
              </a:rPr>
              <a:t> fer que la </a:t>
            </a:r>
            <a:r>
              <a:rPr lang="fr-FR" sz="2200" dirty="0" err="1">
                <a:latin typeface="+mj-lt"/>
              </a:rPr>
              <a:t>teva</a:t>
            </a:r>
            <a:r>
              <a:rPr lang="fr-FR" sz="2200" dirty="0">
                <a:latin typeface="+mj-lt"/>
              </a:rPr>
              <a:t> </a:t>
            </a:r>
            <a:r>
              <a:rPr lang="fr-FR" sz="2200" dirty="0" err="1">
                <a:latin typeface="+mj-lt"/>
              </a:rPr>
              <a:t>pàgina</a:t>
            </a:r>
            <a:r>
              <a:rPr lang="fr-FR" sz="2200" dirty="0">
                <a:latin typeface="+mj-lt"/>
              </a:rPr>
              <a:t> </a:t>
            </a:r>
            <a:r>
              <a:rPr lang="fr-FR" sz="2200" dirty="0" err="1" smtClean="0">
                <a:latin typeface="+mj-lt"/>
              </a:rPr>
              <a:t>llueixi</a:t>
            </a:r>
            <a:r>
              <a:rPr lang="fr-FR" sz="2200" dirty="0" smtClean="0">
                <a:latin typeface="+mj-lt"/>
              </a:rPr>
              <a:t> </a:t>
            </a:r>
            <a:r>
              <a:rPr lang="fr-FR" sz="2200" dirty="0" err="1" smtClean="0">
                <a:latin typeface="+mj-lt"/>
              </a:rPr>
              <a:t>millor</a:t>
            </a:r>
            <a:r>
              <a:rPr lang="fr-FR" sz="2200" dirty="0" smtClean="0">
                <a:latin typeface="+mj-lt"/>
              </a:rPr>
              <a:t> </a:t>
            </a:r>
            <a:r>
              <a:rPr lang="fr-FR" sz="2200" dirty="0">
                <a:latin typeface="+mj-lt"/>
              </a:rPr>
              <a:t>i </a:t>
            </a:r>
            <a:r>
              <a:rPr lang="fr-FR" sz="2200" dirty="0" err="1">
                <a:latin typeface="+mj-lt"/>
              </a:rPr>
              <a:t>sigui</a:t>
            </a:r>
            <a:r>
              <a:rPr lang="fr-FR" sz="2200" dirty="0">
                <a:latin typeface="+mj-lt"/>
              </a:rPr>
              <a:t> </a:t>
            </a:r>
            <a:r>
              <a:rPr lang="fr-FR" sz="2200" dirty="0" err="1">
                <a:latin typeface="+mj-lt"/>
              </a:rPr>
              <a:t>més</a:t>
            </a:r>
            <a:r>
              <a:rPr lang="fr-FR" sz="2200" dirty="0">
                <a:latin typeface="+mj-lt"/>
              </a:rPr>
              <a:t> </a:t>
            </a:r>
            <a:r>
              <a:rPr lang="fr-FR" sz="2200" dirty="0" err="1">
                <a:latin typeface="+mj-lt"/>
              </a:rPr>
              <a:t>funcional</a:t>
            </a:r>
            <a:r>
              <a:rPr lang="fr-FR" sz="2200" dirty="0">
                <a:latin typeface="+mj-lt"/>
              </a:rPr>
              <a:t> en agents d'</a:t>
            </a:r>
            <a:r>
              <a:rPr lang="fr-FR" sz="2200" dirty="0" err="1">
                <a:latin typeface="+mj-lt"/>
              </a:rPr>
              <a:t>usuari</a:t>
            </a:r>
            <a:r>
              <a:rPr lang="fr-FR" sz="2200" dirty="0">
                <a:latin typeface="+mj-lt"/>
              </a:rPr>
              <a:t> </a:t>
            </a:r>
            <a:r>
              <a:rPr lang="fr-FR" sz="2200" dirty="0" err="1">
                <a:latin typeface="+mj-lt"/>
              </a:rPr>
              <a:t>visuals</a:t>
            </a:r>
            <a:r>
              <a:rPr lang="fr-FR" sz="2200" dirty="0">
                <a:latin typeface="+mj-lt"/>
              </a:rPr>
              <a:t> (</a:t>
            </a:r>
            <a:r>
              <a:rPr lang="fr-FR" sz="2200" dirty="0" err="1">
                <a:latin typeface="+mj-lt"/>
              </a:rPr>
              <a:t>quan</a:t>
            </a:r>
            <a:r>
              <a:rPr lang="fr-FR" sz="2200" dirty="0">
                <a:latin typeface="+mj-lt"/>
              </a:rPr>
              <a:t> un visitant fa clic en l'</a:t>
            </a:r>
            <a:r>
              <a:rPr lang="fr-FR" sz="2200" dirty="0" err="1">
                <a:latin typeface="+mj-lt"/>
              </a:rPr>
              <a:t>etiqueta</a:t>
            </a:r>
            <a:r>
              <a:rPr lang="fr-FR" sz="2200" dirty="0">
                <a:latin typeface="+mj-lt"/>
              </a:rPr>
              <a:t>, l'</a:t>
            </a:r>
            <a:r>
              <a:rPr lang="fr-FR" sz="2200" dirty="0" err="1">
                <a:latin typeface="+mj-lt"/>
              </a:rPr>
              <a:t>enfocament</a:t>
            </a:r>
            <a:r>
              <a:rPr lang="fr-FR" sz="2200" dirty="0">
                <a:latin typeface="+mj-lt"/>
              </a:rPr>
              <a:t> passa </a:t>
            </a:r>
            <a:r>
              <a:rPr lang="fr-FR" sz="2200" dirty="0" err="1">
                <a:latin typeface="+mj-lt"/>
              </a:rPr>
              <a:t>automàticament</a:t>
            </a:r>
            <a:r>
              <a:rPr lang="fr-FR" sz="2200" dirty="0">
                <a:latin typeface="+mj-lt"/>
              </a:rPr>
              <a:t> al control </a:t>
            </a:r>
            <a:r>
              <a:rPr lang="fr-FR" sz="2200" dirty="0" err="1">
                <a:latin typeface="+mj-lt"/>
              </a:rPr>
              <a:t>associat</a:t>
            </a:r>
            <a:r>
              <a:rPr lang="fr-FR" sz="2200" dirty="0">
                <a:latin typeface="+mj-lt"/>
              </a:rPr>
              <a:t>), </a:t>
            </a:r>
            <a:r>
              <a:rPr lang="fr-FR" sz="2200" dirty="0" err="1">
                <a:latin typeface="+mj-lt"/>
              </a:rPr>
              <a:t>però</a:t>
            </a:r>
            <a:r>
              <a:rPr lang="fr-FR" sz="2200" dirty="0">
                <a:latin typeface="+mj-lt"/>
              </a:rPr>
              <a:t> </a:t>
            </a:r>
            <a:r>
              <a:rPr lang="fr-FR" sz="2200" dirty="0" err="1">
                <a:latin typeface="+mj-lt"/>
              </a:rPr>
              <a:t>aquestes</a:t>
            </a:r>
            <a:r>
              <a:rPr lang="fr-FR" sz="2200" dirty="0">
                <a:latin typeface="+mj-lt"/>
              </a:rPr>
              <a:t> sens </a:t>
            </a:r>
            <a:r>
              <a:rPr lang="fr-FR" sz="2200" dirty="0" err="1">
                <a:latin typeface="+mj-lt"/>
              </a:rPr>
              <a:t>dubte</a:t>
            </a:r>
            <a:r>
              <a:rPr lang="fr-FR" sz="2200" dirty="0">
                <a:latin typeface="+mj-lt"/>
              </a:rPr>
              <a:t> </a:t>
            </a:r>
            <a:r>
              <a:rPr lang="fr-FR" sz="2200" dirty="0" err="1">
                <a:latin typeface="+mj-lt"/>
              </a:rPr>
              <a:t>faran</a:t>
            </a:r>
            <a:r>
              <a:rPr lang="fr-FR" sz="2200" dirty="0">
                <a:latin typeface="+mj-lt"/>
              </a:rPr>
              <a:t> </a:t>
            </a:r>
            <a:r>
              <a:rPr lang="fr-FR" sz="2200" dirty="0" err="1">
                <a:latin typeface="+mj-lt"/>
              </a:rPr>
              <a:t>una</a:t>
            </a:r>
            <a:r>
              <a:rPr lang="fr-FR" sz="2200" dirty="0">
                <a:latin typeface="+mj-lt"/>
              </a:rPr>
              <a:t> </a:t>
            </a:r>
            <a:r>
              <a:rPr lang="fr-FR" sz="2200" dirty="0" err="1">
                <a:latin typeface="+mj-lt"/>
              </a:rPr>
              <a:t>gran</a:t>
            </a:r>
            <a:r>
              <a:rPr lang="fr-FR" sz="2200" dirty="0">
                <a:latin typeface="+mj-lt"/>
              </a:rPr>
              <a:t> </a:t>
            </a:r>
            <a:r>
              <a:rPr lang="fr-FR" sz="2200" dirty="0" err="1">
                <a:latin typeface="+mj-lt"/>
              </a:rPr>
              <a:t>diferència</a:t>
            </a:r>
            <a:r>
              <a:rPr lang="fr-FR" sz="2200" dirty="0">
                <a:latin typeface="+mj-lt"/>
              </a:rPr>
              <a:t> per a </a:t>
            </a:r>
            <a:r>
              <a:rPr lang="fr-FR" sz="2200" dirty="0" err="1">
                <a:latin typeface="+mj-lt"/>
              </a:rPr>
              <a:t>persones</a:t>
            </a:r>
            <a:r>
              <a:rPr lang="fr-FR" sz="2200" dirty="0">
                <a:latin typeface="+mj-lt"/>
              </a:rPr>
              <a:t> </a:t>
            </a:r>
            <a:r>
              <a:rPr lang="fr-FR" sz="2200" dirty="0" err="1">
                <a:latin typeface="+mj-lt"/>
              </a:rPr>
              <a:t>amb</a:t>
            </a:r>
            <a:r>
              <a:rPr lang="fr-FR" sz="2200" dirty="0">
                <a:latin typeface="+mj-lt"/>
              </a:rPr>
              <a:t> </a:t>
            </a:r>
            <a:r>
              <a:rPr lang="fr-FR" sz="2200" dirty="0" err="1">
                <a:latin typeface="+mj-lt"/>
              </a:rPr>
              <a:t>discapacitats</a:t>
            </a:r>
            <a:r>
              <a:rPr lang="fr-FR" sz="2200" dirty="0">
                <a:latin typeface="+mj-lt"/>
              </a:rPr>
              <a:t> o </a:t>
            </a:r>
            <a:r>
              <a:rPr lang="fr-FR" sz="2200" dirty="0" err="1">
                <a:latin typeface="+mj-lt"/>
              </a:rPr>
              <a:t>amb</a:t>
            </a:r>
            <a:r>
              <a:rPr lang="fr-FR" sz="2200" dirty="0">
                <a:latin typeface="+mj-lt"/>
              </a:rPr>
              <a:t> </a:t>
            </a:r>
            <a:r>
              <a:rPr lang="fr-FR" sz="2200" dirty="0" err="1">
                <a:latin typeface="+mj-lt"/>
              </a:rPr>
              <a:t>navegadors</a:t>
            </a:r>
            <a:r>
              <a:rPr lang="fr-FR" sz="2200" dirty="0">
                <a:latin typeface="+mj-lt"/>
              </a:rPr>
              <a:t> no </a:t>
            </a:r>
            <a:r>
              <a:rPr lang="fr-FR" sz="2200" dirty="0" err="1">
                <a:latin typeface="+mj-lt"/>
              </a:rPr>
              <a:t>visuals</a:t>
            </a:r>
            <a:r>
              <a:rPr lang="fr-FR" sz="2200" dirty="0">
                <a:latin typeface="+mj-lt"/>
              </a:rPr>
              <a:t>. Una </a:t>
            </a:r>
            <a:r>
              <a:rPr lang="fr-FR" sz="2200" dirty="0" err="1">
                <a:latin typeface="+mj-lt"/>
              </a:rPr>
              <a:t>etiqueta</a:t>
            </a:r>
            <a:r>
              <a:rPr lang="fr-FR" sz="2200" dirty="0">
                <a:latin typeface="+mj-lt"/>
              </a:rPr>
              <a:t> </a:t>
            </a:r>
            <a:r>
              <a:rPr lang="fr-FR" sz="2200" dirty="0" err="1">
                <a:latin typeface="+mj-lt"/>
              </a:rPr>
              <a:t>estableix</a:t>
            </a:r>
            <a:r>
              <a:rPr lang="fr-FR" sz="2200" dirty="0">
                <a:latin typeface="+mj-lt"/>
              </a:rPr>
              <a:t> </a:t>
            </a:r>
            <a:r>
              <a:rPr lang="fr-FR" sz="2200" dirty="0" err="1">
                <a:latin typeface="+mj-lt"/>
              </a:rPr>
              <a:t>una</a:t>
            </a:r>
            <a:r>
              <a:rPr lang="fr-FR" sz="2200" dirty="0">
                <a:latin typeface="+mj-lt"/>
              </a:rPr>
              <a:t> </a:t>
            </a:r>
            <a:r>
              <a:rPr lang="fr-FR" sz="2200" dirty="0" err="1">
                <a:latin typeface="+mj-lt"/>
              </a:rPr>
              <a:t>relació</a:t>
            </a:r>
            <a:r>
              <a:rPr lang="fr-FR" sz="2200" dirty="0">
                <a:latin typeface="+mj-lt"/>
              </a:rPr>
              <a:t> entre un control i </a:t>
            </a:r>
            <a:r>
              <a:rPr lang="fr-FR" sz="2200" dirty="0" err="1">
                <a:latin typeface="+mj-lt"/>
              </a:rPr>
              <a:t>una</a:t>
            </a:r>
            <a:r>
              <a:rPr lang="fr-FR" sz="2200" dirty="0">
                <a:latin typeface="+mj-lt"/>
              </a:rPr>
              <a:t> </a:t>
            </a:r>
            <a:r>
              <a:rPr lang="fr-FR" sz="2200" dirty="0" err="1">
                <a:latin typeface="+mj-lt"/>
              </a:rPr>
              <a:t>porció</a:t>
            </a:r>
            <a:r>
              <a:rPr lang="fr-FR" sz="2200" dirty="0">
                <a:latin typeface="+mj-lt"/>
              </a:rPr>
              <a:t> de </a:t>
            </a:r>
            <a:r>
              <a:rPr lang="fr-FR" sz="2200" dirty="0" err="1" smtClean="0">
                <a:latin typeface="+mj-lt"/>
              </a:rPr>
              <a:t>text</a:t>
            </a:r>
            <a:r>
              <a:rPr lang="fr-FR" sz="2200" dirty="0" smtClean="0">
                <a:latin typeface="+mj-lt"/>
              </a:rPr>
              <a:t>.</a:t>
            </a:r>
            <a:endParaRPr lang="fr-FR" sz="2200" dirty="0">
              <a:latin typeface="+mj-lt"/>
            </a:endParaRPr>
          </a:p>
          <a:p>
            <a:endParaRPr lang="fr-FR" sz="2200" dirty="0">
              <a:latin typeface="+mj-lt"/>
            </a:endParaRPr>
          </a:p>
          <a:p>
            <a:r>
              <a:rPr lang="fr-FR" sz="2200" dirty="0">
                <a:latin typeface="+mj-lt"/>
              </a:rPr>
              <a:t>Les </a:t>
            </a:r>
            <a:r>
              <a:rPr lang="fr-FR" sz="2200" dirty="0" err="1">
                <a:latin typeface="+mj-lt"/>
              </a:rPr>
              <a:t>etiquetes</a:t>
            </a:r>
            <a:r>
              <a:rPr lang="fr-FR" sz="2200" dirty="0">
                <a:latin typeface="+mj-lt"/>
              </a:rPr>
              <a:t> </a:t>
            </a:r>
            <a:r>
              <a:rPr lang="fr-FR" sz="2200" dirty="0" err="1">
                <a:latin typeface="+mj-lt"/>
              </a:rPr>
              <a:t>poden</a:t>
            </a:r>
            <a:r>
              <a:rPr lang="fr-FR" sz="2200" dirty="0">
                <a:latin typeface="+mj-lt"/>
              </a:rPr>
              <a:t> </a:t>
            </a:r>
            <a:r>
              <a:rPr lang="fr-FR" sz="2200" dirty="0" err="1">
                <a:latin typeface="+mj-lt"/>
              </a:rPr>
              <a:t>inserir</a:t>
            </a:r>
            <a:r>
              <a:rPr lang="fr-FR" sz="2200" dirty="0">
                <a:latin typeface="+mj-lt"/>
              </a:rPr>
              <a:t>-se </a:t>
            </a:r>
            <a:r>
              <a:rPr lang="fr-FR" sz="2200" dirty="0" err="1">
                <a:latin typeface="+mj-lt"/>
              </a:rPr>
              <a:t>amb</a:t>
            </a:r>
            <a:r>
              <a:rPr lang="fr-FR" sz="2200" dirty="0">
                <a:latin typeface="+mj-lt"/>
              </a:rPr>
              <a:t> l'</a:t>
            </a:r>
            <a:r>
              <a:rPr lang="fr-FR" sz="2200" dirty="0" err="1">
                <a:latin typeface="+mj-lt"/>
              </a:rPr>
              <a:t>element</a:t>
            </a:r>
            <a:r>
              <a:rPr lang="fr-FR" sz="2200" dirty="0">
                <a:latin typeface="+mj-lt"/>
              </a:rPr>
              <a:t> HTML </a:t>
            </a:r>
            <a:r>
              <a:rPr lang="fr-FR" sz="2200" b="1" dirty="0" smtClean="0">
                <a:latin typeface="+mj-lt"/>
              </a:rPr>
              <a:t>label</a:t>
            </a:r>
            <a:r>
              <a:rPr lang="fr-FR" sz="2200" dirty="0" smtClean="0">
                <a:latin typeface="+mj-lt"/>
              </a:rPr>
              <a:t> </a:t>
            </a:r>
            <a:r>
              <a:rPr lang="fr-FR" sz="2200" dirty="0">
                <a:latin typeface="+mj-lt"/>
              </a:rPr>
              <a:t>i </a:t>
            </a:r>
            <a:r>
              <a:rPr lang="fr-FR" sz="2200" dirty="0" err="1">
                <a:latin typeface="+mj-lt"/>
              </a:rPr>
              <a:t>són</a:t>
            </a:r>
            <a:r>
              <a:rPr lang="fr-FR" sz="2200" dirty="0">
                <a:latin typeface="+mj-lt"/>
              </a:rPr>
              <a:t> </a:t>
            </a:r>
            <a:r>
              <a:rPr lang="fr-FR" sz="2200" dirty="0" err="1" smtClean="0">
                <a:latin typeface="+mj-lt"/>
              </a:rPr>
              <a:t>associades</a:t>
            </a:r>
            <a:r>
              <a:rPr lang="fr-FR" sz="2200" dirty="0" smtClean="0">
                <a:latin typeface="+mj-lt"/>
              </a:rPr>
              <a:t> </a:t>
            </a:r>
            <a:r>
              <a:rPr lang="fr-FR" sz="2200" dirty="0" err="1">
                <a:latin typeface="+mj-lt"/>
              </a:rPr>
              <a:t>als</a:t>
            </a:r>
            <a:r>
              <a:rPr lang="fr-FR" sz="2200" dirty="0">
                <a:latin typeface="+mj-lt"/>
              </a:rPr>
              <a:t> </a:t>
            </a:r>
            <a:r>
              <a:rPr lang="fr-FR" sz="2200" dirty="0" err="1">
                <a:latin typeface="+mj-lt"/>
              </a:rPr>
              <a:t>controls</a:t>
            </a:r>
            <a:r>
              <a:rPr lang="fr-FR" sz="2200" dirty="0">
                <a:latin typeface="+mj-lt"/>
              </a:rPr>
              <a:t> </a:t>
            </a:r>
            <a:r>
              <a:rPr lang="fr-FR" sz="2200" dirty="0" err="1">
                <a:latin typeface="+mj-lt"/>
              </a:rPr>
              <a:t>mitjançant</a:t>
            </a:r>
            <a:r>
              <a:rPr lang="fr-FR" sz="2200" dirty="0">
                <a:latin typeface="+mj-lt"/>
              </a:rPr>
              <a:t> l'</a:t>
            </a:r>
            <a:r>
              <a:rPr lang="fr-FR" sz="2200" dirty="0" err="1">
                <a:latin typeface="+mj-lt"/>
              </a:rPr>
              <a:t>atribut</a:t>
            </a:r>
            <a:r>
              <a:rPr lang="fr-FR" sz="2200" dirty="0">
                <a:latin typeface="+mj-lt"/>
              </a:rPr>
              <a:t> </a:t>
            </a:r>
            <a:r>
              <a:rPr lang="fr-FR" sz="2200" dirty="0" smtClean="0">
                <a:latin typeface="+mj-lt"/>
              </a:rPr>
              <a:t>"</a:t>
            </a:r>
            <a:r>
              <a:rPr lang="fr-FR" sz="2200" b="1" dirty="0" smtClean="0">
                <a:latin typeface="+mj-lt"/>
              </a:rPr>
              <a:t>for</a:t>
            </a:r>
            <a:r>
              <a:rPr lang="fr-FR" sz="2200" dirty="0">
                <a:latin typeface="+mj-lt"/>
              </a:rPr>
              <a:t>", que ha de </a:t>
            </a:r>
            <a:r>
              <a:rPr lang="fr-FR" sz="2200" dirty="0" err="1">
                <a:latin typeface="+mj-lt"/>
              </a:rPr>
              <a:t>coincidir</a:t>
            </a:r>
            <a:r>
              <a:rPr lang="fr-FR" sz="2200" dirty="0">
                <a:latin typeface="+mj-lt"/>
              </a:rPr>
              <a:t> </a:t>
            </a:r>
            <a:r>
              <a:rPr lang="fr-FR" sz="2200" dirty="0" err="1">
                <a:latin typeface="+mj-lt"/>
              </a:rPr>
              <a:t>amb</a:t>
            </a:r>
            <a:r>
              <a:rPr lang="fr-FR" sz="2200" dirty="0">
                <a:latin typeface="+mj-lt"/>
              </a:rPr>
              <a:t> el </a:t>
            </a:r>
            <a:r>
              <a:rPr lang="fr-FR" sz="2200" dirty="0" err="1">
                <a:latin typeface="+mj-lt"/>
              </a:rPr>
              <a:t>valor</a:t>
            </a:r>
            <a:r>
              <a:rPr lang="fr-FR" sz="2200" dirty="0">
                <a:latin typeface="+mj-lt"/>
              </a:rPr>
              <a:t> de l'</a:t>
            </a:r>
            <a:r>
              <a:rPr lang="fr-FR" sz="2200" dirty="0" err="1">
                <a:latin typeface="+mj-lt"/>
              </a:rPr>
              <a:t>atribut</a:t>
            </a:r>
            <a:r>
              <a:rPr lang="fr-FR" sz="2200" dirty="0">
                <a:latin typeface="+mj-lt"/>
              </a:rPr>
              <a:t> </a:t>
            </a:r>
            <a:r>
              <a:rPr lang="fr-FR" sz="2200" dirty="0" smtClean="0">
                <a:latin typeface="+mj-lt"/>
              </a:rPr>
              <a:t> "</a:t>
            </a:r>
            <a:r>
              <a:rPr lang="fr-FR" sz="2200" b="1" dirty="0" smtClean="0">
                <a:latin typeface="+mj-lt"/>
              </a:rPr>
              <a:t>id</a:t>
            </a:r>
            <a:r>
              <a:rPr lang="fr-FR" sz="2200" dirty="0" smtClean="0">
                <a:latin typeface="+mj-lt"/>
              </a:rPr>
              <a:t>" </a:t>
            </a:r>
            <a:r>
              <a:rPr lang="fr-FR" sz="2200" dirty="0">
                <a:latin typeface="+mj-lt"/>
              </a:rPr>
              <a:t>en el control.</a:t>
            </a:r>
            <a:endParaRPr lang="es-ES" sz="2200" dirty="0">
              <a:latin typeface="+mj-lt"/>
            </a:endParaRPr>
          </a:p>
        </p:txBody>
      </p:sp>
    </p:spTree>
    <p:extLst>
      <p:ext uri="{BB962C8B-B14F-4D97-AF65-F5344CB8AC3E}">
        <p14:creationId xmlns:p14="http://schemas.microsoft.com/office/powerpoint/2010/main" val="29840555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Etiquetar </a:t>
            </a:r>
            <a:r>
              <a:rPr lang="es-ES" dirty="0" err="1" smtClean="0"/>
              <a:t>elements</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endParaRPr lang="es-ES_tradnl" sz="3400" dirty="0" smtClean="0">
              <a:latin typeface="+mj-lt"/>
            </a:endParaRPr>
          </a:p>
          <a:p>
            <a:r>
              <a:rPr lang="es-ES_tradnl" sz="1600" b="1" dirty="0" err="1" smtClean="0">
                <a:latin typeface="+mj-lt"/>
              </a:rPr>
              <a:t>Exemple</a:t>
            </a:r>
            <a:endParaRPr lang="es-ES_tradnl" sz="1600" b="1" dirty="0">
              <a:latin typeface="+mj-lt"/>
            </a:endParaRPr>
          </a:p>
          <a:p>
            <a:endParaRPr lang="es-ES_tradnl" sz="1100" dirty="0" smtClean="0">
              <a:latin typeface="+mj-lt"/>
            </a:endParaRPr>
          </a:p>
          <a:p>
            <a:r>
              <a:rPr lang="es-ES" sz="1600" dirty="0" smtClean="0"/>
              <a:t>&lt;form method="post" action="agente.php"&gt;</a:t>
            </a:r>
            <a:br>
              <a:rPr lang="es-ES" sz="1600" dirty="0" smtClean="0"/>
            </a:br>
            <a:endParaRPr lang="es-ES" sz="1600" dirty="0" smtClean="0"/>
          </a:p>
          <a:p>
            <a:r>
              <a:rPr lang="es-ES" sz="1600" dirty="0" smtClean="0"/>
              <a:t>&lt;label for="idnombre"&gt;Nombre:&lt;/label&gt; </a:t>
            </a:r>
          </a:p>
          <a:p>
            <a:r>
              <a:rPr lang="es-ES" sz="1600" dirty="0" smtClean="0"/>
              <a:t>&lt;input type="text" id="idnombre" name="nombre" /&gt;&lt;br /&gt;</a:t>
            </a:r>
            <a:br>
              <a:rPr lang="es-ES" sz="1600" dirty="0" smtClean="0"/>
            </a:br>
            <a:endParaRPr lang="es-ES" sz="1600" dirty="0" smtClean="0"/>
          </a:p>
          <a:p>
            <a:r>
              <a:rPr lang="es-ES" sz="1600" dirty="0" smtClean="0"/>
              <a:t>&lt;label for="idapellido"&gt;Apellido:&lt;/label&gt; </a:t>
            </a:r>
          </a:p>
          <a:p>
            <a:r>
              <a:rPr lang="es-ES" sz="1600" dirty="0" smtClean="0"/>
              <a:t>&lt;input type="text" id="idapellido" name="apellido" /&gt;&lt;br /&gt;&lt;br /&gt;</a:t>
            </a:r>
            <a:br>
              <a:rPr lang="es-ES" sz="1600" dirty="0" smtClean="0"/>
            </a:br>
            <a:endParaRPr lang="es-ES" sz="1600" dirty="0" smtClean="0"/>
          </a:p>
          <a:p>
            <a:r>
              <a:rPr lang="es-ES" sz="1600" dirty="0" smtClean="0"/>
              <a:t>Género:&lt;br /&gt;</a:t>
            </a:r>
          </a:p>
          <a:p>
            <a:r>
              <a:rPr lang="es-ES" sz="1600" dirty="0" smtClean="0"/>
              <a:t>&lt;</a:t>
            </a:r>
            <a:r>
              <a:rPr lang="es-ES" sz="1600" dirty="0" err="1"/>
              <a:t>label</a:t>
            </a:r>
            <a:r>
              <a:rPr lang="es-ES" sz="1600" dirty="0"/>
              <a:t> </a:t>
            </a:r>
            <a:r>
              <a:rPr lang="es-ES" sz="1600" dirty="0" err="1"/>
              <a:t>for</a:t>
            </a:r>
            <a:r>
              <a:rPr lang="es-ES" sz="1600" dirty="0"/>
              <a:t>="</a:t>
            </a:r>
            <a:r>
              <a:rPr lang="es-ES" sz="1600" dirty="0" err="1"/>
              <a:t>idmasculino</a:t>
            </a:r>
            <a:r>
              <a:rPr lang="es-ES" sz="1600" dirty="0"/>
              <a:t>"&gt;Masculino&lt;/</a:t>
            </a:r>
            <a:r>
              <a:rPr lang="es-ES" sz="1600" dirty="0" err="1"/>
              <a:t>label</a:t>
            </a:r>
            <a:r>
              <a:rPr lang="es-ES" sz="1600" dirty="0"/>
              <a:t>&gt;&lt;</a:t>
            </a:r>
            <a:r>
              <a:rPr lang="es-ES" sz="1600" dirty="0" err="1"/>
              <a:t>br</a:t>
            </a:r>
            <a:r>
              <a:rPr lang="es-ES" sz="1600" dirty="0"/>
              <a:t> /</a:t>
            </a:r>
            <a:r>
              <a:rPr lang="es-ES" sz="1600" dirty="0" smtClean="0"/>
              <a:t>&gt;</a:t>
            </a:r>
          </a:p>
          <a:p>
            <a:r>
              <a:rPr lang="es-ES" sz="1600" dirty="0" smtClean="0"/>
              <a:t>&lt;input type="radio" id="idmasculino" name="genero" /&gt;</a:t>
            </a:r>
          </a:p>
          <a:p>
            <a:r>
              <a:rPr lang="es-ES" sz="1600" dirty="0" smtClean="0"/>
              <a:t>&lt;</a:t>
            </a:r>
            <a:r>
              <a:rPr lang="es-ES" sz="1600" dirty="0" err="1"/>
              <a:t>label</a:t>
            </a:r>
            <a:r>
              <a:rPr lang="es-ES" sz="1600" dirty="0"/>
              <a:t> </a:t>
            </a:r>
            <a:r>
              <a:rPr lang="es-ES" sz="1600" dirty="0" err="1"/>
              <a:t>for</a:t>
            </a:r>
            <a:r>
              <a:rPr lang="es-ES" sz="1600" dirty="0"/>
              <a:t>="</a:t>
            </a:r>
            <a:r>
              <a:rPr lang="es-ES" sz="1600" dirty="0" err="1"/>
              <a:t>idfemenino</a:t>
            </a:r>
            <a:r>
              <a:rPr lang="es-ES" sz="1600" dirty="0"/>
              <a:t>"&gt;Femenino&lt;/</a:t>
            </a:r>
            <a:r>
              <a:rPr lang="es-ES" sz="1600" dirty="0" err="1"/>
              <a:t>label</a:t>
            </a:r>
            <a:r>
              <a:rPr lang="es-ES" sz="1600" dirty="0" smtClean="0"/>
              <a:t>&gt;</a:t>
            </a:r>
          </a:p>
          <a:p>
            <a:r>
              <a:rPr lang="es-ES" sz="1600" dirty="0" smtClean="0"/>
              <a:t>&lt;input type="radio" id="idfemenino" name="genero" /&gt;</a:t>
            </a:r>
          </a:p>
          <a:p>
            <a:endParaRPr lang="es-ES" sz="1600" dirty="0" smtClean="0"/>
          </a:p>
          <a:p>
            <a:r>
              <a:rPr lang="es-ES" sz="1600" dirty="0" smtClean="0"/>
              <a:t>&lt;/</a:t>
            </a:r>
            <a:r>
              <a:rPr lang="es-ES" sz="1600" dirty="0" err="1" smtClean="0"/>
              <a:t>form</a:t>
            </a:r>
            <a:r>
              <a:rPr lang="es-ES" sz="1600" dirty="0" smtClean="0"/>
              <a:t>&gt;</a:t>
            </a:r>
            <a:endParaRPr lang="es-ES" sz="1600" dirty="0" smtClean="0">
              <a:latin typeface="+mj-lt"/>
            </a:endParaRPr>
          </a:p>
        </p:txBody>
      </p:sp>
    </p:spTree>
    <p:extLst>
      <p:ext uri="{BB962C8B-B14F-4D97-AF65-F5344CB8AC3E}">
        <p14:creationId xmlns:p14="http://schemas.microsoft.com/office/powerpoint/2010/main" val="24297145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Agrupant elements</a:t>
            </a:r>
            <a:endParaRPr lang="es-ES" dirty="0"/>
          </a:p>
        </p:txBody>
      </p:sp>
      <p:sp>
        <p:nvSpPr>
          <p:cNvPr id="5" name="Rectángulo 4"/>
          <p:cNvSpPr/>
          <p:nvPr/>
        </p:nvSpPr>
        <p:spPr>
          <a:xfrm>
            <a:off x="685799" y="2105654"/>
            <a:ext cx="7772401" cy="430887"/>
          </a:xfrm>
          <a:prstGeom prst="rect">
            <a:avLst/>
          </a:prstGeom>
        </p:spPr>
        <p:txBody>
          <a:bodyPr wrap="square">
            <a:spAutoFit/>
          </a:bodyPr>
          <a:lstStyle/>
          <a:p>
            <a:endParaRPr lang="es-ES" sz="2200" dirty="0">
              <a:latin typeface="+mn-lt"/>
            </a:endParaRPr>
          </a:p>
        </p:txBody>
      </p:sp>
      <p:sp>
        <p:nvSpPr>
          <p:cNvPr id="3" name="Rectángulo 2"/>
          <p:cNvSpPr/>
          <p:nvPr/>
        </p:nvSpPr>
        <p:spPr>
          <a:xfrm>
            <a:off x="685799" y="1904881"/>
            <a:ext cx="7772401" cy="3785652"/>
          </a:xfrm>
          <a:prstGeom prst="rect">
            <a:avLst/>
          </a:prstGeom>
        </p:spPr>
        <p:txBody>
          <a:bodyPr wrap="square">
            <a:spAutoFit/>
          </a:bodyPr>
          <a:lstStyle/>
          <a:p>
            <a:r>
              <a:rPr lang="es-ES" sz="2400" dirty="0" smtClean="0">
                <a:latin typeface="+mj-lt"/>
              </a:rPr>
              <a:t>Tots els elements en un formulari poden també ser agrupats temàticament amb l'element HTML “</a:t>
            </a:r>
            <a:r>
              <a:rPr lang="es-ES" sz="2400" b="1" dirty="0" smtClean="0">
                <a:latin typeface="+mj-lt"/>
              </a:rPr>
              <a:t>fieldset</a:t>
            </a:r>
            <a:r>
              <a:rPr lang="es-ES" sz="2400" dirty="0" smtClean="0">
                <a:latin typeface="+mj-lt"/>
              </a:rPr>
              <a:t>”. Aquest element conté a un grup de controls que estan relacionats entre si per alguna raó (per exemple, informació personal, laboral, financera, etc.).</a:t>
            </a:r>
            <a:br>
              <a:rPr lang="es-ES" sz="2400" dirty="0" smtClean="0">
                <a:latin typeface="+mj-lt"/>
              </a:rPr>
            </a:br>
            <a:r>
              <a:rPr lang="es-ES" sz="2400" dirty="0" smtClean="0">
                <a:latin typeface="+mj-lt"/>
              </a:rPr>
              <a:t/>
            </a:r>
            <a:br>
              <a:rPr lang="es-ES" sz="2400" dirty="0" smtClean="0">
                <a:latin typeface="+mj-lt"/>
              </a:rPr>
            </a:br>
            <a:r>
              <a:rPr lang="es-ES" sz="2400" dirty="0" smtClean="0">
                <a:latin typeface="+mj-lt"/>
              </a:rPr>
              <a:t>El títol de cada grup d'elements pot establir-se amb l'element HTML </a:t>
            </a:r>
            <a:r>
              <a:rPr lang="es-ES" sz="2400" b="1" dirty="0" smtClean="0">
                <a:latin typeface="+mj-lt"/>
              </a:rPr>
              <a:t>legend</a:t>
            </a:r>
            <a:r>
              <a:rPr lang="es-ES" sz="2400" dirty="0" smtClean="0">
                <a:latin typeface="+mj-lt"/>
              </a:rPr>
              <a:t> que ha de ser definit just després del tag d'obertura de l'element HTML </a:t>
            </a:r>
            <a:r>
              <a:rPr lang="es-ES" sz="2400" b="1" dirty="0" smtClean="0">
                <a:latin typeface="+mj-lt"/>
              </a:rPr>
              <a:t>fieldset</a:t>
            </a:r>
            <a:r>
              <a:rPr lang="es-ES" sz="2400" dirty="0" smtClean="0">
                <a:latin typeface="+mj-lt"/>
              </a:rPr>
              <a:t>, i ha de proveir un títol descriptiu per al grup.</a:t>
            </a:r>
            <a:endParaRPr lang="es-ES" sz="2200" dirty="0">
              <a:latin typeface="+mj-lt"/>
            </a:endParaRPr>
          </a:p>
        </p:txBody>
      </p:sp>
    </p:spTree>
    <p:extLst>
      <p:ext uri="{BB962C8B-B14F-4D97-AF65-F5344CB8AC3E}">
        <p14:creationId xmlns:p14="http://schemas.microsoft.com/office/powerpoint/2010/main" val="940843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Formularis HTML</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600" dirty="0" smtClean="0">
                <a:latin typeface="+mj-lt"/>
              </a:rPr>
              <a:t>Un formulari simple pot tenir la següent declaració:</a:t>
            </a:r>
          </a:p>
          <a:p>
            <a:endParaRPr lang="es-ES" sz="2600" dirty="0" smtClean="0">
              <a:latin typeface="+mj-lt"/>
            </a:endParaRPr>
          </a:p>
          <a:p>
            <a:pPr lvl="2"/>
            <a:r>
              <a:rPr lang="es-ES" sz="2000" dirty="0" smtClean="0"/>
              <a:t>&lt;form method="post" action="handler.php"&gt;</a:t>
            </a:r>
            <a:br>
              <a:rPr lang="es-ES" sz="2000" dirty="0" smtClean="0"/>
            </a:br>
            <a:r>
              <a:rPr lang="es-ES" sz="2000" dirty="0" smtClean="0"/>
              <a:t>	...Controles...</a:t>
            </a:r>
            <a:br>
              <a:rPr lang="es-ES" sz="2000" dirty="0" smtClean="0"/>
            </a:br>
            <a:r>
              <a:rPr lang="es-ES" sz="2000" dirty="0" smtClean="0"/>
              <a:t>&lt;/form&gt;</a:t>
            </a:r>
            <a:endParaRPr lang="es-ES" sz="2000"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30" y="3778070"/>
            <a:ext cx="4818994" cy="210896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6193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Agrupant elements</a:t>
            </a:r>
            <a:endParaRPr lang="es-ES" dirty="0"/>
          </a:p>
        </p:txBody>
      </p:sp>
      <p:sp>
        <p:nvSpPr>
          <p:cNvPr id="5" name="2 Marcador de contenido"/>
          <p:cNvSpPr txBox="1">
            <a:spLocks/>
          </p:cNvSpPr>
          <p:nvPr/>
        </p:nvSpPr>
        <p:spPr bwMode="auto">
          <a:xfrm>
            <a:off x="457200" y="1708729"/>
            <a:ext cx="8437418" cy="446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r>
              <a:rPr lang="es-ES_tradnl" sz="1100" b="1" dirty="0" smtClean="0">
                <a:latin typeface="+mj-lt"/>
              </a:rPr>
              <a:t>Exemple</a:t>
            </a:r>
            <a:endParaRPr lang="es-ES_tradnl" sz="1100" b="1" dirty="0">
              <a:latin typeface="+mj-lt"/>
            </a:endParaRPr>
          </a:p>
          <a:p>
            <a:endParaRPr lang="es-ES_tradnl" sz="1400" dirty="0" smtClean="0">
              <a:latin typeface="+mj-lt"/>
            </a:endParaRPr>
          </a:p>
          <a:p>
            <a:r>
              <a:rPr lang="es-ES" sz="1050" dirty="0" smtClean="0"/>
              <a:t>&lt;form method="post" action="gestor.php"&gt;</a:t>
            </a:r>
            <a:br>
              <a:rPr lang="es-ES" sz="1050" dirty="0" smtClean="0"/>
            </a:br>
            <a:endParaRPr lang="es-ES" sz="1050" dirty="0" smtClean="0"/>
          </a:p>
          <a:p>
            <a:r>
              <a:rPr lang="es-ES" sz="1050" b="1" dirty="0" smtClean="0"/>
              <a:t>&lt;fieldset&gt;</a:t>
            </a:r>
            <a:br>
              <a:rPr lang="es-ES" sz="1050" b="1" dirty="0" smtClean="0"/>
            </a:br>
            <a:r>
              <a:rPr lang="es-ES" sz="1050" b="1" dirty="0" smtClean="0"/>
              <a:t>&lt;legend&gt;Información personal&lt;/legend&gt;</a:t>
            </a:r>
            <a:br>
              <a:rPr lang="es-ES" sz="1050" b="1" dirty="0" smtClean="0"/>
            </a:br>
            <a:endParaRPr lang="es-ES" sz="1050" b="1" dirty="0" smtClean="0"/>
          </a:p>
          <a:p>
            <a:r>
              <a:rPr lang="es-ES" sz="1050" dirty="0" smtClean="0"/>
              <a:t>&lt;label for="lnombre"&gt;Nombre&lt;/label&gt;: </a:t>
            </a:r>
          </a:p>
          <a:p>
            <a:r>
              <a:rPr lang="es-ES" sz="1050" dirty="0" smtClean="0"/>
              <a:t>&lt;input id="lnombre" type="text" name="nombre" /&gt;&lt;br /&gt;</a:t>
            </a:r>
            <a:br>
              <a:rPr lang="es-ES" sz="1050" dirty="0" smtClean="0"/>
            </a:br>
            <a:r>
              <a:rPr lang="es-ES" sz="1050" dirty="0" smtClean="0"/>
              <a:t>&lt;label for="lapellido"&gt;Apellido&lt;/label&gt;: </a:t>
            </a:r>
          </a:p>
          <a:p>
            <a:r>
              <a:rPr lang="es-ES" sz="1050" dirty="0" smtClean="0"/>
              <a:t>&lt;input id="lapellido" type="text" name="apellido" /&gt;&lt;br /&gt;</a:t>
            </a:r>
            <a:br>
              <a:rPr lang="es-ES" sz="1050" dirty="0" smtClean="0"/>
            </a:br>
            <a:r>
              <a:rPr lang="es-ES" sz="1050" dirty="0" smtClean="0"/>
              <a:t>&lt;label for="ldireccion"&gt;Dirección&lt;/label&gt;: </a:t>
            </a:r>
          </a:p>
          <a:p>
            <a:r>
              <a:rPr lang="es-ES" sz="1050" dirty="0" smtClean="0"/>
              <a:t>&lt;input id="ldireccion" type="text" name="direccion" /&gt;&lt;br /&gt;</a:t>
            </a:r>
            <a:br>
              <a:rPr lang="es-ES" sz="1050" dirty="0" smtClean="0"/>
            </a:br>
            <a:r>
              <a:rPr lang="es-ES" sz="1050" dirty="0" smtClean="0"/>
              <a:t>&lt;label for="ltelefono"&gt;Teléfono&lt;/label&gt;: </a:t>
            </a:r>
          </a:p>
          <a:p>
            <a:r>
              <a:rPr lang="es-ES" sz="1050" dirty="0" smtClean="0"/>
              <a:t>&lt;input id="ltelefono" type="text" name="telefono" /&gt;</a:t>
            </a:r>
            <a:br>
              <a:rPr lang="es-ES" sz="1050" dirty="0" smtClean="0"/>
            </a:br>
            <a:endParaRPr lang="es-ES" sz="1050" dirty="0" smtClean="0"/>
          </a:p>
          <a:p>
            <a:r>
              <a:rPr lang="es-ES" sz="1050" b="1" dirty="0" smtClean="0"/>
              <a:t>&lt;/fieldset&gt;</a:t>
            </a:r>
            <a:br>
              <a:rPr lang="es-ES" sz="1050" b="1" dirty="0" smtClean="0"/>
            </a:br>
            <a:endParaRPr lang="es-ES" sz="1050" b="1" dirty="0" smtClean="0"/>
          </a:p>
          <a:p>
            <a:r>
              <a:rPr lang="es-ES" sz="1050" b="1" dirty="0" smtClean="0"/>
              <a:t>&lt;fieldset&gt;</a:t>
            </a:r>
            <a:br>
              <a:rPr lang="es-ES" sz="1050" b="1" dirty="0" smtClean="0"/>
            </a:br>
            <a:r>
              <a:rPr lang="es-ES" sz="1050" b="1" dirty="0" smtClean="0"/>
              <a:t>&lt;legend&gt;Información laboral&lt;/legend&gt;</a:t>
            </a:r>
            <a:br>
              <a:rPr lang="es-ES" sz="1050" b="1" dirty="0" smtClean="0"/>
            </a:br>
            <a:endParaRPr lang="es-ES" sz="1050" b="1" dirty="0" smtClean="0"/>
          </a:p>
          <a:p>
            <a:r>
              <a:rPr lang="es-ES" sz="1050" dirty="0" smtClean="0"/>
              <a:t>&lt;label for="ldirecciontrabajo"&gt;Dirección&lt;/label&gt;:</a:t>
            </a:r>
          </a:p>
          <a:p>
            <a:r>
              <a:rPr lang="es-ES" sz="1050" dirty="0" smtClean="0"/>
              <a:t>&lt;input id="ldirecciontrabajo" type="text" name="direcciontrabajo" /&gt;&lt;br /&gt;</a:t>
            </a:r>
            <a:br>
              <a:rPr lang="es-ES" sz="1050" dirty="0" smtClean="0"/>
            </a:br>
            <a:r>
              <a:rPr lang="es-ES" sz="1050" dirty="0" smtClean="0"/>
              <a:t>&lt;label for="ltelefonotrabajo"&gt;Teléfono&lt;/label&gt;: </a:t>
            </a:r>
          </a:p>
          <a:p>
            <a:r>
              <a:rPr lang="es-ES" sz="1050" dirty="0" smtClean="0"/>
              <a:t>&lt;input id="ltelefonotrabajo" type="text" name="telefonotrabajo" /&gt;</a:t>
            </a:r>
            <a:br>
              <a:rPr lang="es-ES" sz="1050" dirty="0" smtClean="0"/>
            </a:br>
            <a:endParaRPr lang="es-ES" sz="1050" dirty="0" smtClean="0"/>
          </a:p>
          <a:p>
            <a:r>
              <a:rPr lang="es-ES" sz="1050" b="1" dirty="0" smtClean="0"/>
              <a:t>&lt;/fieldset&gt;</a:t>
            </a:r>
            <a:br>
              <a:rPr lang="es-ES" sz="1050" b="1" dirty="0" smtClean="0"/>
            </a:br>
            <a:r>
              <a:rPr lang="es-ES" sz="1050" dirty="0" smtClean="0"/>
              <a:t>&lt;/form&gt;</a:t>
            </a:r>
            <a:endParaRPr lang="es-ES" sz="1050" dirty="0" smtClean="0">
              <a:latin typeface="+mj-lt"/>
            </a:endParaRPr>
          </a:p>
        </p:txBody>
      </p:sp>
    </p:spTree>
    <p:extLst>
      <p:ext uri="{BB962C8B-B14F-4D97-AF65-F5344CB8AC3E}">
        <p14:creationId xmlns:p14="http://schemas.microsoft.com/office/powerpoint/2010/main" val="8664945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3"/>
            <a:ext cx="7772400" cy="424534"/>
          </a:xfrm>
        </p:spPr>
        <p:txBody>
          <a:bodyPr>
            <a:normAutofit fontScale="90000"/>
          </a:bodyPr>
          <a:lstStyle/>
          <a:p>
            <a:r>
              <a:rPr lang="es-ES" dirty="0" smtClean="0"/>
              <a:t>Agrupant elements</a:t>
            </a:r>
            <a:endParaRPr lang="es-ES" dirty="0"/>
          </a:p>
        </p:txBody>
      </p:sp>
      <p:sp>
        <p:nvSpPr>
          <p:cNvPr id="5" name="2 Marcador de contenido"/>
          <p:cNvSpPr txBox="1">
            <a:spLocks/>
          </p:cNvSpPr>
          <p:nvPr/>
        </p:nvSpPr>
        <p:spPr bwMode="auto">
          <a:xfrm>
            <a:off x="457200" y="1426128"/>
            <a:ext cx="8437418" cy="4743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_tradnl" sz="2600" b="1" dirty="0" smtClean="0">
                <a:latin typeface="+mj-lt"/>
              </a:rPr>
              <a:t>Exemple</a:t>
            </a:r>
            <a:endParaRPr lang="es-ES_tradnl" sz="2600" b="1" dirty="0">
              <a:latin typeface="+mj-lt"/>
            </a:endParaRPr>
          </a:p>
          <a:p>
            <a:endParaRPr lang="es-ES_tradnl" sz="3400" dirty="0" smtClean="0">
              <a:latin typeface="+mj-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468" y="1393421"/>
            <a:ext cx="4243780" cy="47370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8019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95" y="85337"/>
            <a:ext cx="8909322" cy="6687326"/>
          </a:xfrm>
          <a:prstGeom prst="rect">
            <a:avLst/>
          </a:prstGeom>
        </p:spPr>
      </p:pic>
      <p:sp>
        <p:nvSpPr>
          <p:cNvPr id="2" name="Title 1"/>
          <p:cNvSpPr>
            <a:spLocks noGrp="1"/>
          </p:cNvSpPr>
          <p:nvPr>
            <p:ph type="title"/>
          </p:nvPr>
        </p:nvSpPr>
        <p:spPr/>
        <p:txBody>
          <a:bodyPr/>
          <a:lstStyle/>
          <a:p>
            <a:r>
              <a:rPr lang="ca-ES" dirty="0"/>
              <a:t>HTML5</a:t>
            </a:r>
          </a:p>
        </p:txBody>
      </p:sp>
      <p:sp>
        <p:nvSpPr>
          <p:cNvPr id="3" name="2 Marcador de contenido"/>
          <p:cNvSpPr>
            <a:spLocks noGrp="1"/>
          </p:cNvSpPr>
          <p:nvPr>
            <p:ph idx="1"/>
          </p:nvPr>
        </p:nvSpPr>
        <p:spPr/>
        <p:txBody>
          <a:bodyPr/>
          <a:lstStyle/>
          <a:p>
            <a:pPr marL="0" indent="0">
              <a:buNone/>
            </a:pPr>
            <a:r>
              <a:rPr lang="es-ES" dirty="0" smtClean="0"/>
              <a:t>DOCTYPE</a:t>
            </a:r>
          </a:p>
          <a:p>
            <a:pPr marL="0" indent="0">
              <a:buNone/>
            </a:pPr>
            <a:endParaRPr lang="es-ES" dirty="0"/>
          </a:p>
          <a:p>
            <a:pPr marL="0" indent="0">
              <a:buNone/>
            </a:pPr>
            <a:endParaRPr lang="es-ES" dirty="0" smtClean="0"/>
          </a:p>
          <a:p>
            <a:pPr marL="0" indent="0">
              <a:buNone/>
            </a:pPr>
            <a:endParaRPr lang="es-ES" dirty="0"/>
          </a:p>
          <a:p>
            <a:pPr marL="0" indent="0">
              <a:buNone/>
            </a:pPr>
            <a:r>
              <a:rPr lang="es-ES" dirty="0" smtClean="0"/>
              <a:t>META</a:t>
            </a:r>
            <a:endParaRPr lang="es-ES" dirty="0"/>
          </a:p>
          <a:p>
            <a:pPr marL="0" indent="0">
              <a:buNone/>
            </a:pPr>
            <a:endParaRPr lang="es-ES"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2204864"/>
            <a:ext cx="6724439" cy="15841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08" y="4509120"/>
            <a:ext cx="6739099" cy="14105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59153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95" y="85337"/>
            <a:ext cx="8909322" cy="6687326"/>
          </a:xfrm>
          <a:prstGeom prst="rect">
            <a:avLst/>
          </a:prstGeom>
        </p:spPr>
      </p:pic>
      <p:sp>
        <p:nvSpPr>
          <p:cNvPr id="2" name="Title 1"/>
          <p:cNvSpPr>
            <a:spLocks noGrp="1"/>
          </p:cNvSpPr>
          <p:nvPr>
            <p:ph type="title"/>
          </p:nvPr>
        </p:nvSpPr>
        <p:spPr/>
        <p:txBody>
          <a:bodyPr/>
          <a:lstStyle/>
          <a:p>
            <a:r>
              <a:rPr lang="ca-ES" dirty="0"/>
              <a:t>HTML5</a:t>
            </a:r>
          </a:p>
        </p:txBody>
      </p:sp>
      <p:sp>
        <p:nvSpPr>
          <p:cNvPr id="3" name="2 Marcador de contenido"/>
          <p:cNvSpPr>
            <a:spLocks noGrp="1"/>
          </p:cNvSpPr>
          <p:nvPr>
            <p:ph idx="1"/>
          </p:nvPr>
        </p:nvSpPr>
        <p:spPr/>
        <p:txBody>
          <a:bodyPr/>
          <a:lstStyle/>
          <a:p>
            <a:pPr marL="0" indent="0">
              <a:buNone/>
            </a:pPr>
            <a:r>
              <a:rPr lang="es-ES" dirty="0" smtClean="0"/>
              <a:t>SCRIPT</a:t>
            </a:r>
          </a:p>
          <a:p>
            <a:pPr marL="0" indent="0">
              <a:buNone/>
            </a:pPr>
            <a:endParaRPr lang="es-ES" dirty="0"/>
          </a:p>
          <a:p>
            <a:pPr marL="0" indent="0">
              <a:buNone/>
            </a:pPr>
            <a:endParaRPr lang="es-ES" dirty="0" smtClean="0"/>
          </a:p>
          <a:p>
            <a:pPr marL="0" indent="0">
              <a:buNone/>
            </a:pPr>
            <a:endParaRPr lang="es-ES" dirty="0"/>
          </a:p>
          <a:p>
            <a:pPr marL="0" indent="0">
              <a:buNone/>
            </a:pPr>
            <a:r>
              <a:rPr lang="es-ES" dirty="0" smtClean="0"/>
              <a:t>HOJAS DE ESTILO</a:t>
            </a:r>
            <a:endParaRPr lang="es-ES" dirty="0"/>
          </a:p>
          <a:p>
            <a:pPr marL="0" indent="0">
              <a:buNone/>
            </a:pPr>
            <a:endParaRPr lang="es-E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5212" y="2006402"/>
            <a:ext cx="6435715" cy="18722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6746" y="4509120"/>
            <a:ext cx="6435715" cy="1272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84477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95" y="85337"/>
            <a:ext cx="8909322" cy="6687326"/>
          </a:xfrm>
          <a:prstGeom prst="rect">
            <a:avLst/>
          </a:prstGeom>
        </p:spPr>
      </p:pic>
      <p:sp>
        <p:nvSpPr>
          <p:cNvPr id="2" name="Title 1"/>
          <p:cNvSpPr>
            <a:spLocks noGrp="1"/>
          </p:cNvSpPr>
          <p:nvPr>
            <p:ph type="title"/>
          </p:nvPr>
        </p:nvSpPr>
        <p:spPr/>
        <p:txBody>
          <a:bodyPr/>
          <a:lstStyle/>
          <a:p>
            <a:r>
              <a:rPr lang="ca-ES" dirty="0"/>
              <a:t>HTML5</a:t>
            </a:r>
          </a:p>
        </p:txBody>
      </p:sp>
      <p:sp>
        <p:nvSpPr>
          <p:cNvPr id="3" name="2 Marcador de contenido"/>
          <p:cNvSpPr>
            <a:spLocks noGrp="1"/>
          </p:cNvSpPr>
          <p:nvPr>
            <p:ph idx="1"/>
          </p:nvPr>
        </p:nvSpPr>
        <p:spPr/>
        <p:txBody>
          <a:bodyPr/>
          <a:lstStyle/>
          <a:p>
            <a:pPr marL="0" indent="0">
              <a:buNone/>
            </a:pPr>
            <a:r>
              <a:rPr lang="es-ES" dirty="0" smtClean="0"/>
              <a:t>ETIQUETAS “a”</a:t>
            </a:r>
          </a:p>
          <a:p>
            <a:pPr marL="0" indent="0">
              <a:buNone/>
            </a:pPr>
            <a:endParaRPr lang="es-ES" dirty="0"/>
          </a:p>
          <a:p>
            <a:pPr marL="0" indent="0">
              <a:buNone/>
            </a:pPr>
            <a:endParaRPr lang="es-ES" dirty="0" smtClean="0"/>
          </a:p>
          <a:p>
            <a:pPr marL="0" indent="0">
              <a:buNone/>
            </a:pPr>
            <a:endParaRPr lang="es-E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312876"/>
            <a:ext cx="7183564" cy="22322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97866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 name="Title 1"/>
          <p:cNvSpPr>
            <a:spLocks noGrp="1"/>
          </p:cNvSpPr>
          <p:nvPr>
            <p:ph type="title"/>
          </p:nvPr>
        </p:nvSpPr>
        <p:spPr/>
        <p:txBody>
          <a:bodyPr/>
          <a:lstStyle/>
          <a:p>
            <a:r>
              <a:rPr lang="ca-ES" dirty="0"/>
              <a:t>HTML5</a:t>
            </a:r>
          </a:p>
        </p:txBody>
      </p:sp>
      <p:sp>
        <p:nvSpPr>
          <p:cNvPr id="3" name="2 Marcador de contenido"/>
          <p:cNvSpPr>
            <a:spLocks noGrp="1"/>
          </p:cNvSpPr>
          <p:nvPr>
            <p:ph idx="1"/>
          </p:nvPr>
        </p:nvSpPr>
        <p:spPr/>
        <p:txBody>
          <a:bodyPr/>
          <a:lstStyle/>
          <a:p>
            <a:r>
              <a:rPr lang="es-ES" dirty="0" smtClean="0"/>
              <a:t>Nuevas etiquetas de presentación</a:t>
            </a:r>
            <a:endParaRPr lang="es-E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441297"/>
            <a:ext cx="7098302" cy="30152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388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 name="Title 1"/>
          <p:cNvSpPr>
            <a:spLocks noGrp="1"/>
          </p:cNvSpPr>
          <p:nvPr>
            <p:ph type="title"/>
          </p:nvPr>
        </p:nvSpPr>
        <p:spPr/>
        <p:txBody>
          <a:bodyPr/>
          <a:lstStyle/>
          <a:p>
            <a:r>
              <a:rPr lang="ca-ES" dirty="0"/>
              <a:t>HTML5</a:t>
            </a:r>
          </a:p>
        </p:txBody>
      </p:sp>
      <p:sp>
        <p:nvSpPr>
          <p:cNvPr id="3" name="2 Marcador de contenido"/>
          <p:cNvSpPr>
            <a:spLocks noGrp="1"/>
          </p:cNvSpPr>
          <p:nvPr>
            <p:ph idx="1"/>
          </p:nvPr>
        </p:nvSpPr>
        <p:spPr/>
        <p:txBody>
          <a:bodyPr/>
          <a:lstStyle/>
          <a:p>
            <a:pPr marL="0" indent="0">
              <a:buNone/>
            </a:pPr>
            <a:r>
              <a:rPr lang="es-ES" dirty="0" smtClean="0"/>
              <a:t>Nuevas etiquetas de presentación</a:t>
            </a:r>
            <a:endParaRPr lang="es-E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081" y="2331979"/>
            <a:ext cx="3145831" cy="27562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5936" y="2331979"/>
            <a:ext cx="3672408" cy="38457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16015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 name="Title 1"/>
          <p:cNvSpPr>
            <a:spLocks noGrp="1"/>
          </p:cNvSpPr>
          <p:nvPr>
            <p:ph type="title"/>
          </p:nvPr>
        </p:nvSpPr>
        <p:spPr/>
        <p:txBody>
          <a:bodyPr/>
          <a:lstStyle/>
          <a:p>
            <a:r>
              <a:rPr lang="ca-ES" dirty="0"/>
              <a:t>HTML5</a:t>
            </a:r>
          </a:p>
        </p:txBody>
      </p:sp>
      <p:sp>
        <p:nvSpPr>
          <p:cNvPr id="3" name="2 Marcador de contenido"/>
          <p:cNvSpPr>
            <a:spLocks noGrp="1"/>
          </p:cNvSpPr>
          <p:nvPr>
            <p:ph idx="1"/>
          </p:nvPr>
        </p:nvSpPr>
        <p:spPr/>
        <p:txBody>
          <a:bodyPr/>
          <a:lstStyle/>
          <a:p>
            <a:pPr marL="0" indent="0">
              <a:buNone/>
            </a:pPr>
            <a:r>
              <a:rPr lang="es-ES" dirty="0" smtClean="0"/>
              <a:t>Nuevas etiquetas de presentación</a:t>
            </a:r>
            <a:endParaRPr lang="es-E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46" y="2204864"/>
            <a:ext cx="3369672" cy="295232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9952" y="2204864"/>
            <a:ext cx="4303170" cy="396044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331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 name="Title 1"/>
          <p:cNvSpPr>
            <a:spLocks noGrp="1"/>
          </p:cNvSpPr>
          <p:nvPr>
            <p:ph type="title"/>
          </p:nvPr>
        </p:nvSpPr>
        <p:spPr/>
        <p:txBody>
          <a:bodyPr/>
          <a:lstStyle/>
          <a:p>
            <a:r>
              <a:rPr lang="ca-ES" dirty="0"/>
              <a:t>HTML5</a:t>
            </a:r>
          </a:p>
        </p:txBody>
      </p:sp>
      <p:sp>
        <p:nvSpPr>
          <p:cNvPr id="3" name="2 Marcador de contenido"/>
          <p:cNvSpPr>
            <a:spLocks noGrp="1"/>
          </p:cNvSpPr>
          <p:nvPr>
            <p:ph idx="1"/>
          </p:nvPr>
        </p:nvSpPr>
        <p:spPr/>
        <p:txBody>
          <a:bodyPr/>
          <a:lstStyle/>
          <a:p>
            <a:pPr marL="0" indent="0">
              <a:buNone/>
            </a:pPr>
            <a:r>
              <a:rPr lang="es-ES" dirty="0" smtClean="0"/>
              <a:t>Nuevas etiquetas de presentación</a:t>
            </a:r>
            <a:endParaRPr lang="es-E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1" y="2204864"/>
            <a:ext cx="3504389" cy="30243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8" y="2204864"/>
            <a:ext cx="4443062" cy="371360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19127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 name="Title 1"/>
          <p:cNvSpPr>
            <a:spLocks noGrp="1"/>
          </p:cNvSpPr>
          <p:nvPr>
            <p:ph type="title"/>
          </p:nvPr>
        </p:nvSpPr>
        <p:spPr/>
        <p:txBody>
          <a:bodyPr/>
          <a:lstStyle/>
          <a:p>
            <a:r>
              <a:rPr lang="ca-ES" dirty="0"/>
              <a:t>HTML5</a:t>
            </a:r>
          </a:p>
        </p:txBody>
      </p:sp>
      <p:sp>
        <p:nvSpPr>
          <p:cNvPr id="3" name="2 Marcador de contenido"/>
          <p:cNvSpPr>
            <a:spLocks noGrp="1"/>
          </p:cNvSpPr>
          <p:nvPr>
            <p:ph idx="1"/>
          </p:nvPr>
        </p:nvSpPr>
        <p:spPr/>
        <p:txBody>
          <a:bodyPr/>
          <a:lstStyle/>
          <a:p>
            <a:pPr marL="0" indent="0">
              <a:buNone/>
            </a:pPr>
            <a:r>
              <a:rPr lang="es-ES" dirty="0" smtClean="0"/>
              <a:t>Nuevas etiquetas de presentación</a:t>
            </a:r>
            <a:endParaRPr lang="es-E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1" y="2204864"/>
            <a:ext cx="3504389" cy="30243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976" y="2204862"/>
            <a:ext cx="4423414" cy="45677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658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Formularis HTML</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r>
              <a:rPr lang="es-ES" sz="2800" b="1" dirty="0" err="1" smtClean="0">
                <a:latin typeface="+mj-lt"/>
              </a:rPr>
              <a:t>Elements</a:t>
            </a:r>
            <a:r>
              <a:rPr lang="es-ES" sz="2800" b="1" dirty="0" smtClean="0">
                <a:latin typeface="+mj-lt"/>
              </a:rPr>
              <a:t> </a:t>
            </a:r>
            <a:r>
              <a:rPr lang="es-ES" sz="2800" b="1" dirty="0" err="1" smtClean="0">
                <a:latin typeface="+mj-lt"/>
              </a:rPr>
              <a:t>d'entrada</a:t>
            </a:r>
            <a:endParaRPr lang="es-ES" sz="2800" dirty="0">
              <a:latin typeface="+mj-lt"/>
            </a:endParaRPr>
          </a:p>
          <a:p>
            <a:pPr algn="just"/>
            <a:r>
              <a:rPr lang="es-ES" sz="2200" dirty="0" smtClean="0">
                <a:latin typeface="+mj-lt"/>
              </a:rPr>
              <a:t>La majoria dels controls d'entrada són visuals i </a:t>
            </a:r>
            <a:r>
              <a:rPr lang="es-ES" sz="2200" dirty="0" err="1" smtClean="0">
                <a:latin typeface="+mj-lt"/>
              </a:rPr>
              <a:t>amb</a:t>
            </a:r>
            <a:r>
              <a:rPr lang="es-ES" sz="2200" dirty="0" smtClean="0">
                <a:latin typeface="+mj-lt"/>
              </a:rPr>
              <a:t> </a:t>
            </a:r>
            <a:r>
              <a:rPr lang="es-ES" sz="2200" dirty="0" err="1" smtClean="0">
                <a:latin typeface="+mj-lt"/>
              </a:rPr>
              <a:t>possibilitat</a:t>
            </a:r>
            <a:r>
              <a:rPr lang="es-ES" sz="2200" dirty="0" smtClean="0">
                <a:latin typeface="+mj-lt"/>
              </a:rPr>
              <a:t> </a:t>
            </a:r>
            <a:r>
              <a:rPr lang="es-ES" sz="2200" dirty="0" err="1" smtClean="0">
                <a:latin typeface="+mj-lt"/>
              </a:rPr>
              <a:t>d’interacció</a:t>
            </a:r>
            <a:r>
              <a:rPr lang="es-ES" sz="2200" dirty="0" smtClean="0">
                <a:latin typeface="+mj-lt"/>
              </a:rPr>
              <a:t> de </a:t>
            </a:r>
            <a:r>
              <a:rPr lang="es-ES" sz="2200" dirty="0" err="1" smtClean="0">
                <a:latin typeface="+mj-lt"/>
              </a:rPr>
              <a:t>l’usuari</a:t>
            </a:r>
            <a:r>
              <a:rPr lang="es-ES" sz="2200" dirty="0" smtClean="0">
                <a:latin typeface="+mj-lt"/>
              </a:rPr>
              <a:t>. </a:t>
            </a:r>
          </a:p>
          <a:p>
            <a:pPr algn="just"/>
            <a:endParaRPr lang="es-ES" sz="2200" dirty="0">
              <a:latin typeface="+mj-lt"/>
            </a:endParaRPr>
          </a:p>
          <a:p>
            <a:pPr algn="just"/>
            <a:r>
              <a:rPr lang="es-ES" sz="2200" dirty="0" err="1" smtClean="0">
                <a:latin typeface="+mj-lt"/>
              </a:rPr>
              <a:t>Els</a:t>
            </a:r>
            <a:r>
              <a:rPr lang="es-ES" sz="2200" dirty="0" smtClean="0">
                <a:latin typeface="+mj-lt"/>
              </a:rPr>
              <a:t> elements d'entrada d'un formulari poden ser definits mitjançant l'ús de 4 etiquetes:</a:t>
            </a:r>
          </a:p>
          <a:p>
            <a:endParaRPr lang="es-ES" sz="2200" dirty="0" smtClean="0">
              <a:latin typeface="+mj-lt"/>
            </a:endParaRPr>
          </a:p>
          <a:p>
            <a:pPr lvl="1">
              <a:buFontTx/>
              <a:buChar char="-"/>
            </a:pPr>
            <a:r>
              <a:rPr lang="es-ES" sz="2200" b="1" dirty="0" smtClean="0">
                <a:latin typeface="+mj-lt"/>
              </a:rPr>
              <a:t> Input </a:t>
            </a:r>
          </a:p>
          <a:p>
            <a:pPr lvl="1">
              <a:buFontTx/>
              <a:buChar char="-"/>
            </a:pPr>
            <a:r>
              <a:rPr lang="es-ES" sz="2200" b="1" dirty="0" smtClean="0">
                <a:latin typeface="+mj-lt"/>
              </a:rPr>
              <a:t> </a:t>
            </a:r>
            <a:r>
              <a:rPr lang="es-ES" sz="2200" b="1" dirty="0" err="1" smtClean="0">
                <a:latin typeface="+mj-lt"/>
              </a:rPr>
              <a:t>Select</a:t>
            </a:r>
            <a:r>
              <a:rPr lang="es-ES" sz="2200" b="1" dirty="0" smtClean="0">
                <a:latin typeface="+mj-lt"/>
              </a:rPr>
              <a:t> </a:t>
            </a:r>
          </a:p>
          <a:p>
            <a:pPr lvl="1">
              <a:buFontTx/>
              <a:buChar char="-"/>
            </a:pPr>
            <a:r>
              <a:rPr lang="es-ES" sz="2200" b="1" dirty="0">
                <a:latin typeface="+mj-lt"/>
              </a:rPr>
              <a:t> </a:t>
            </a:r>
            <a:r>
              <a:rPr lang="es-ES" sz="2200" b="1" dirty="0" err="1" smtClean="0">
                <a:latin typeface="+mj-lt"/>
              </a:rPr>
              <a:t>Button</a:t>
            </a:r>
            <a:r>
              <a:rPr lang="es-ES" sz="2200" b="1" dirty="0" smtClean="0">
                <a:latin typeface="+mj-lt"/>
              </a:rPr>
              <a:t> </a:t>
            </a:r>
          </a:p>
          <a:p>
            <a:pPr lvl="1">
              <a:buFontTx/>
              <a:buChar char="-"/>
            </a:pPr>
            <a:r>
              <a:rPr lang="es-ES" sz="2200" b="1" dirty="0">
                <a:latin typeface="+mj-lt"/>
              </a:rPr>
              <a:t> </a:t>
            </a:r>
            <a:r>
              <a:rPr lang="es-ES" sz="2200" b="1" dirty="0" err="1" smtClean="0">
                <a:latin typeface="+mj-lt"/>
              </a:rPr>
              <a:t>Textarea</a:t>
            </a:r>
            <a:r>
              <a:rPr lang="es-ES" sz="2200" b="1" dirty="0" smtClean="0">
                <a:latin typeface="+mj-lt"/>
              </a:rPr>
              <a:t> </a:t>
            </a:r>
          </a:p>
          <a:p>
            <a:pPr lvl="1">
              <a:buFontTx/>
              <a:buChar char="-"/>
            </a:pPr>
            <a:r>
              <a:rPr lang="es-ES" sz="2200" b="1" dirty="0" smtClean="0">
                <a:latin typeface="+mj-lt"/>
              </a:rPr>
              <a:t> </a:t>
            </a:r>
            <a:r>
              <a:rPr lang="es-ES" sz="2200" b="1" dirty="0" err="1" smtClean="0">
                <a:latin typeface="+mj-lt"/>
              </a:rPr>
              <a:t>Progress</a:t>
            </a:r>
            <a:endParaRPr lang="es-ES" sz="2200" b="1" dirty="0" smtClean="0">
              <a:latin typeface="+mj-lt"/>
            </a:endParaRPr>
          </a:p>
          <a:p>
            <a:pPr lvl="1">
              <a:buFontTx/>
              <a:buChar char="-"/>
            </a:pPr>
            <a:r>
              <a:rPr lang="es-ES" sz="2200" b="1" dirty="0" smtClean="0">
                <a:latin typeface="+mj-lt"/>
              </a:rPr>
              <a:t> Meter</a:t>
            </a:r>
          </a:p>
        </p:txBody>
      </p:sp>
    </p:spTree>
    <p:extLst>
      <p:ext uri="{BB962C8B-B14F-4D97-AF65-F5344CB8AC3E}">
        <p14:creationId xmlns:p14="http://schemas.microsoft.com/office/powerpoint/2010/main" val="15073670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 name="Title 1"/>
          <p:cNvSpPr>
            <a:spLocks noGrp="1"/>
          </p:cNvSpPr>
          <p:nvPr>
            <p:ph type="title"/>
          </p:nvPr>
        </p:nvSpPr>
        <p:spPr/>
        <p:txBody>
          <a:bodyPr/>
          <a:lstStyle/>
          <a:p>
            <a:r>
              <a:rPr lang="ca-ES" dirty="0"/>
              <a:t>HTML5</a:t>
            </a:r>
          </a:p>
        </p:txBody>
      </p:sp>
      <p:sp>
        <p:nvSpPr>
          <p:cNvPr id="3" name="2 Marcador de contenido"/>
          <p:cNvSpPr>
            <a:spLocks noGrp="1"/>
          </p:cNvSpPr>
          <p:nvPr>
            <p:ph idx="1"/>
          </p:nvPr>
        </p:nvSpPr>
        <p:spPr/>
        <p:txBody>
          <a:bodyPr/>
          <a:lstStyle/>
          <a:p>
            <a:pPr marL="0" indent="0">
              <a:buNone/>
            </a:pPr>
            <a:r>
              <a:rPr lang="es-ES" dirty="0" smtClean="0"/>
              <a:t>Nuevas etiquetas de presentación</a:t>
            </a:r>
            <a:endParaRPr lang="es-E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1" y="2204864"/>
            <a:ext cx="3504389" cy="30243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2204864"/>
            <a:ext cx="4587372" cy="446449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814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 name="Title 1"/>
          <p:cNvSpPr>
            <a:spLocks noGrp="1"/>
          </p:cNvSpPr>
          <p:nvPr>
            <p:ph type="title"/>
          </p:nvPr>
        </p:nvSpPr>
        <p:spPr/>
        <p:txBody>
          <a:bodyPr/>
          <a:lstStyle/>
          <a:p>
            <a:r>
              <a:rPr lang="ca-ES" dirty="0"/>
              <a:t>HTML5</a:t>
            </a:r>
          </a:p>
        </p:txBody>
      </p:sp>
      <p:sp>
        <p:nvSpPr>
          <p:cNvPr id="3" name="2 Marcador de contenido"/>
          <p:cNvSpPr>
            <a:spLocks noGrp="1"/>
          </p:cNvSpPr>
          <p:nvPr>
            <p:ph idx="1"/>
          </p:nvPr>
        </p:nvSpPr>
        <p:spPr/>
        <p:txBody>
          <a:bodyPr/>
          <a:lstStyle/>
          <a:p>
            <a:pPr marL="0" indent="0">
              <a:buNone/>
            </a:pPr>
            <a:r>
              <a:rPr lang="es-ES" dirty="0" smtClean="0"/>
              <a:t>Nuevas etiquetas de presentación</a:t>
            </a:r>
            <a:endParaRPr lang="es-ES" dirty="0"/>
          </a:p>
        </p:txBody>
      </p:sp>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494" y="2204864"/>
            <a:ext cx="3464826" cy="30816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7" y="2204864"/>
            <a:ext cx="4488145" cy="33230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24804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339" y="85337"/>
            <a:ext cx="8909322" cy="6687326"/>
          </a:xfrm>
          <a:prstGeom prst="rect">
            <a:avLst/>
          </a:prstGeom>
        </p:spPr>
      </p:pic>
      <p:sp>
        <p:nvSpPr>
          <p:cNvPr id="2" name="Title 1"/>
          <p:cNvSpPr>
            <a:spLocks noGrp="1"/>
          </p:cNvSpPr>
          <p:nvPr>
            <p:ph type="title"/>
          </p:nvPr>
        </p:nvSpPr>
        <p:spPr/>
        <p:txBody>
          <a:bodyPr/>
          <a:lstStyle/>
          <a:p>
            <a:r>
              <a:rPr lang="ca-ES" dirty="0"/>
              <a:t>HTML5</a:t>
            </a:r>
          </a:p>
        </p:txBody>
      </p:sp>
      <p:sp>
        <p:nvSpPr>
          <p:cNvPr id="3" name="2 Marcador de contenido"/>
          <p:cNvSpPr>
            <a:spLocks noGrp="1"/>
          </p:cNvSpPr>
          <p:nvPr>
            <p:ph idx="1"/>
          </p:nvPr>
        </p:nvSpPr>
        <p:spPr/>
        <p:txBody>
          <a:bodyPr>
            <a:normAutofit fontScale="92500" lnSpcReduction="10000"/>
          </a:bodyPr>
          <a:lstStyle/>
          <a:p>
            <a:pPr marL="0" indent="0">
              <a:buNone/>
            </a:pPr>
            <a:r>
              <a:rPr lang="es-ES" dirty="0" smtClean="0"/>
              <a:t>Nuevas etiquetas de presentación</a:t>
            </a:r>
          </a:p>
          <a:p>
            <a:pPr marL="0" indent="0">
              <a:buNone/>
            </a:pPr>
            <a:endParaRPr lang="es-ES" sz="1400" dirty="0" smtClean="0"/>
          </a:p>
          <a:p>
            <a:pPr marL="0" indent="0">
              <a:buNone/>
            </a:pPr>
            <a:r>
              <a:rPr lang="es-ES" sz="2000" dirty="0" smtClean="0"/>
              <a:t>&lt;</a:t>
            </a:r>
            <a:r>
              <a:rPr lang="es-ES" sz="2000" dirty="0" err="1" smtClean="0"/>
              <a:t>hgroup</a:t>
            </a:r>
            <a:r>
              <a:rPr lang="es-ES" sz="2000" dirty="0" smtClean="0"/>
              <a:t>&gt;: sirve para agrupar títulos y subtítulos </a:t>
            </a:r>
            <a:endParaRPr lang="es-ES" sz="2000" dirty="0"/>
          </a:p>
          <a:p>
            <a:pPr marL="0" indent="0">
              <a:buNone/>
            </a:pPr>
            <a:endParaRPr lang="es-ES" sz="1050" dirty="0" smtClean="0"/>
          </a:p>
          <a:p>
            <a:pPr marL="0" indent="0">
              <a:buNone/>
            </a:pPr>
            <a:r>
              <a:rPr lang="es-ES" sz="2000" dirty="0" smtClean="0"/>
              <a:t>(h1)</a:t>
            </a:r>
            <a:r>
              <a:rPr lang="es-ES" sz="2000" dirty="0"/>
              <a:t>	</a:t>
            </a:r>
            <a:r>
              <a:rPr lang="es-ES" sz="2000" dirty="0" smtClean="0"/>
              <a:t>“</a:t>
            </a:r>
            <a:r>
              <a:rPr lang="es-ES" sz="2000" b="1" dirty="0" smtClean="0"/>
              <a:t>Nuevos datos sobre la </a:t>
            </a:r>
            <a:r>
              <a:rPr lang="es-ES" sz="2000" b="1" dirty="0" err="1" smtClean="0"/>
              <a:t>notícia</a:t>
            </a:r>
            <a:r>
              <a:rPr lang="es-ES" sz="2000" dirty="0" smtClean="0"/>
              <a:t/>
            </a:r>
            <a:br>
              <a:rPr lang="es-ES" sz="2000" dirty="0" smtClean="0"/>
            </a:br>
            <a:r>
              <a:rPr lang="es-ES" sz="2000" dirty="0" smtClean="0"/>
              <a:t>(h2)	  </a:t>
            </a:r>
            <a:r>
              <a:rPr lang="es-ES" sz="1600" dirty="0" smtClean="0"/>
              <a:t>Al parecer, X dijo que Y había hecho Z</a:t>
            </a:r>
            <a:r>
              <a:rPr lang="es-ES" sz="2000" dirty="0" smtClean="0"/>
              <a:t>”</a:t>
            </a:r>
          </a:p>
          <a:p>
            <a:pPr marL="0" indent="0">
              <a:buNone/>
            </a:pPr>
            <a:endParaRPr lang="es-ES" sz="2000" dirty="0"/>
          </a:p>
          <a:p>
            <a:pPr marL="0" indent="0">
              <a:buNone/>
            </a:pPr>
            <a:r>
              <a:rPr lang="es-ES" sz="2000" dirty="0" smtClean="0"/>
              <a:t>&lt;figure&gt;: añade una figura y permite añadir un texto explicativo a la misma</a:t>
            </a:r>
          </a:p>
          <a:p>
            <a:pPr marL="0" indent="0">
              <a:buNone/>
            </a:pPr>
            <a:r>
              <a:rPr lang="es-ES" sz="2000" dirty="0"/>
              <a:t>	</a:t>
            </a:r>
            <a:r>
              <a:rPr lang="es-ES" sz="2000" dirty="0" smtClean="0"/>
              <a:t>&lt;figure&gt;</a:t>
            </a:r>
          </a:p>
          <a:p>
            <a:pPr marL="0" indent="0">
              <a:buNone/>
            </a:pPr>
            <a:r>
              <a:rPr lang="es-ES" sz="2000" dirty="0"/>
              <a:t>	</a:t>
            </a:r>
            <a:r>
              <a:rPr lang="es-ES" sz="2000" dirty="0" smtClean="0"/>
              <a:t>	&lt;</a:t>
            </a:r>
            <a:r>
              <a:rPr lang="es-ES" sz="2000" dirty="0" err="1" smtClean="0"/>
              <a:t>img</a:t>
            </a:r>
            <a:r>
              <a:rPr lang="es-ES" sz="2000" dirty="0" smtClean="0"/>
              <a:t> </a:t>
            </a:r>
            <a:r>
              <a:rPr lang="es-ES" sz="2000" dirty="0" err="1" smtClean="0"/>
              <a:t>src</a:t>
            </a:r>
            <a:r>
              <a:rPr lang="es-ES" sz="2000" dirty="0" smtClean="0"/>
              <a:t>=“</a:t>
            </a:r>
            <a:r>
              <a:rPr lang="es-ES" sz="2000" dirty="0" err="1" smtClean="0"/>
              <a:t>diagrama.jpg</a:t>
            </a:r>
            <a:r>
              <a:rPr lang="es-ES" sz="2000" dirty="0" smtClean="0"/>
              <a:t>”&gt;</a:t>
            </a:r>
          </a:p>
          <a:p>
            <a:pPr marL="0" indent="0">
              <a:buNone/>
            </a:pPr>
            <a:r>
              <a:rPr lang="es-ES" sz="2000" dirty="0"/>
              <a:t>	</a:t>
            </a:r>
            <a:r>
              <a:rPr lang="es-ES" sz="2000" dirty="0" smtClean="0"/>
              <a:t>	&lt;</a:t>
            </a:r>
            <a:r>
              <a:rPr lang="es-ES" sz="2000" dirty="0" err="1" smtClean="0"/>
              <a:t>figcaption</a:t>
            </a:r>
            <a:r>
              <a:rPr lang="es-ES" sz="2000" dirty="0" smtClean="0"/>
              <a:t>&gt;Diagrama de la aplicación&lt;/</a:t>
            </a:r>
            <a:r>
              <a:rPr lang="es-ES" sz="2000" dirty="0" err="1" smtClean="0"/>
              <a:t>figcaption</a:t>
            </a:r>
            <a:r>
              <a:rPr lang="es-ES" sz="2000" dirty="0" smtClean="0"/>
              <a:t>&gt;</a:t>
            </a:r>
          </a:p>
          <a:p>
            <a:pPr marL="0" indent="0">
              <a:buNone/>
            </a:pPr>
            <a:r>
              <a:rPr lang="es-ES" sz="2000" dirty="0"/>
              <a:t>	</a:t>
            </a:r>
            <a:r>
              <a:rPr lang="es-ES" sz="2000" dirty="0" smtClean="0"/>
              <a:t>&lt;/figure&gt;</a:t>
            </a:r>
            <a:endParaRPr lang="es-ES" sz="2000" dirty="0"/>
          </a:p>
        </p:txBody>
      </p:sp>
    </p:spTree>
    <p:extLst>
      <p:ext uri="{BB962C8B-B14F-4D97-AF65-F5344CB8AC3E}">
        <p14:creationId xmlns:p14="http://schemas.microsoft.com/office/powerpoint/2010/main" val="3431097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Input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600" b="1" dirty="0" smtClean="0">
                <a:latin typeface="+mj-lt"/>
              </a:rPr>
              <a:t>Entrada de línia</a:t>
            </a:r>
            <a:r>
              <a:rPr lang="es-ES" sz="2600" dirty="0" smtClean="0">
                <a:latin typeface="+mj-lt"/>
              </a:rPr>
              <a:t/>
            </a:r>
            <a:br>
              <a:rPr lang="es-ES" sz="2600" dirty="0" smtClean="0">
                <a:latin typeface="+mj-lt"/>
              </a:rPr>
            </a:br>
            <a:endParaRPr lang="es-ES" sz="2200" dirty="0">
              <a:latin typeface="+mj-lt"/>
            </a:endParaRPr>
          </a:p>
          <a:p>
            <a:pPr algn="just"/>
            <a:r>
              <a:rPr lang="es-ES" sz="2200" dirty="0" err="1" smtClean="0">
                <a:latin typeface="+mj-lt"/>
              </a:rPr>
              <a:t>Aquest</a:t>
            </a:r>
            <a:r>
              <a:rPr lang="es-ES" sz="2200" dirty="0" smtClean="0">
                <a:latin typeface="+mj-lt"/>
              </a:rPr>
              <a:t> control recol·lecta informació textual en una sola </a:t>
            </a:r>
            <a:r>
              <a:rPr lang="es-ES" sz="2200" dirty="0" err="1" smtClean="0">
                <a:latin typeface="+mj-lt"/>
              </a:rPr>
              <a:t>línia</a:t>
            </a:r>
            <a:r>
              <a:rPr lang="es-ES" sz="2200" dirty="0" smtClean="0">
                <a:latin typeface="+mj-lt"/>
              </a:rPr>
              <a:t>.</a:t>
            </a:r>
          </a:p>
          <a:p>
            <a:endParaRPr lang="es-ES" sz="2200" b="1" dirty="0" smtClean="0">
              <a:latin typeface="+mj-lt"/>
            </a:endParaRPr>
          </a:p>
          <a:p>
            <a:pPr algn="just"/>
            <a:r>
              <a:rPr lang="es-ES" sz="2200" dirty="0" smtClean="0">
                <a:latin typeface="+mj-lt"/>
              </a:rPr>
              <a:t>Aquest control és inserit en documents HTML usant el tag HTML “</a:t>
            </a:r>
            <a:r>
              <a:rPr lang="es-ES" sz="2200" b="1" dirty="0" smtClean="0">
                <a:latin typeface="+mj-lt"/>
              </a:rPr>
              <a:t>input</a:t>
            </a:r>
            <a:r>
              <a:rPr lang="es-ES" sz="2200" dirty="0" smtClean="0">
                <a:latin typeface="+mj-lt"/>
              </a:rPr>
              <a:t>” amb el valor “</a:t>
            </a:r>
            <a:r>
              <a:rPr lang="es-ES" sz="2200" b="1" dirty="0" smtClean="0">
                <a:latin typeface="+mj-lt"/>
              </a:rPr>
              <a:t>text</a:t>
            </a:r>
            <a:r>
              <a:rPr lang="es-ES" sz="2200" dirty="0" smtClean="0">
                <a:latin typeface="+mj-lt"/>
              </a:rPr>
              <a:t>" en el seu atribut "</a:t>
            </a:r>
            <a:r>
              <a:rPr lang="es-ES" sz="2200" b="1" dirty="0" smtClean="0">
                <a:latin typeface="+mj-lt"/>
              </a:rPr>
              <a:t>type</a:t>
            </a:r>
            <a:r>
              <a:rPr lang="es-ES" sz="2200" dirty="0" smtClean="0">
                <a:latin typeface="+mj-lt"/>
              </a:rPr>
              <a:t>". El valor inicial, mostrat quan la pàgina es carrega, pot ser definit usant l'atribut "</a:t>
            </a:r>
            <a:r>
              <a:rPr lang="es-ES" sz="2200" b="1" dirty="0" smtClean="0">
                <a:latin typeface="+mj-lt"/>
              </a:rPr>
              <a:t>value</a:t>
            </a:r>
            <a:r>
              <a:rPr lang="es-ES" sz="2200" dirty="0" smtClean="0">
                <a:latin typeface="+mj-lt"/>
              </a:rPr>
              <a:t>".</a:t>
            </a:r>
            <a:endParaRPr lang="es-ES" sz="2200" b="1" dirty="0">
              <a:latin typeface="+mj-lt"/>
            </a:endParaRPr>
          </a:p>
        </p:txBody>
      </p:sp>
    </p:spTree>
    <p:extLst>
      <p:ext uri="{BB962C8B-B14F-4D97-AF65-F5344CB8AC3E}">
        <p14:creationId xmlns:p14="http://schemas.microsoft.com/office/powerpoint/2010/main" val="1125747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Input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600" b="1" dirty="0" smtClean="0">
                <a:latin typeface="+mj-lt"/>
              </a:rPr>
              <a:t>Exemple:</a:t>
            </a:r>
          </a:p>
          <a:p>
            <a:endParaRPr lang="es-ES" sz="2600" b="1" dirty="0" smtClean="0">
              <a:latin typeface="+mj-lt"/>
            </a:endParaRPr>
          </a:p>
          <a:p>
            <a:r>
              <a:rPr lang="es-ES" sz="2300" dirty="0" smtClean="0"/>
              <a:t>&lt;form method="post" action="agente.php"&gt;</a:t>
            </a:r>
          </a:p>
          <a:p>
            <a:r>
              <a:rPr lang="es-ES" sz="2300" dirty="0" smtClean="0"/>
              <a:t>	&lt;input </a:t>
            </a:r>
            <a:r>
              <a:rPr lang="es-ES" sz="2300" b="1" dirty="0" smtClean="0"/>
              <a:t>name</a:t>
            </a:r>
            <a:r>
              <a:rPr lang="es-ES" sz="2300" dirty="0" smtClean="0"/>
              <a:t>=“nombre" </a:t>
            </a:r>
            <a:r>
              <a:rPr lang="es-ES" sz="2300" b="1" dirty="0" smtClean="0"/>
              <a:t>type</a:t>
            </a:r>
            <a:r>
              <a:rPr lang="es-ES" sz="2300" dirty="0" smtClean="0"/>
              <a:t>="text" </a:t>
            </a:r>
            <a:r>
              <a:rPr lang="es-ES" sz="2300" b="1" dirty="0" smtClean="0"/>
              <a:t>value</a:t>
            </a:r>
            <a:r>
              <a:rPr lang="es-ES" sz="2300" dirty="0" smtClean="0"/>
              <a:t>=“Alejandro" /&gt;</a:t>
            </a:r>
            <a:br>
              <a:rPr lang="es-ES" sz="2300" dirty="0" smtClean="0"/>
            </a:br>
            <a:r>
              <a:rPr lang="es-ES" sz="2300" dirty="0" smtClean="0"/>
              <a:t>&lt;/form&gt;</a:t>
            </a:r>
            <a:endParaRPr lang="es-ES" sz="2300" b="1" dirty="0" smtClean="0">
              <a:latin typeface="+mj-lt"/>
            </a:endParaRPr>
          </a:p>
          <a:p>
            <a:endParaRPr lang="es-ES" sz="2300" b="1" dirty="0" smtClean="0">
              <a:latin typeface="+mj-lt"/>
            </a:endParaRPr>
          </a:p>
          <a:p>
            <a:endParaRPr lang="es-ES" sz="2300" b="1" dirty="0" smtClean="0">
              <a:latin typeface="+mj-lt"/>
            </a:endParaRPr>
          </a:p>
          <a:p>
            <a:r>
              <a:rPr lang="es-ES" sz="2600" dirty="0" smtClean="0">
                <a:latin typeface="+mj-lt"/>
              </a:rPr>
              <a:t>El valor passat a l'agent processador serà el text ingressat per </a:t>
            </a:r>
            <a:r>
              <a:rPr lang="es-ES" sz="2600" dirty="0" err="1" smtClean="0">
                <a:latin typeface="+mj-lt"/>
              </a:rPr>
              <a:t>l’usuari</a:t>
            </a:r>
            <a:r>
              <a:rPr lang="es-ES" sz="2600" dirty="0" smtClean="0">
                <a:latin typeface="+mj-lt"/>
              </a:rPr>
              <a:t>.</a:t>
            </a:r>
          </a:p>
        </p:txBody>
      </p:sp>
    </p:spTree>
    <p:extLst>
      <p:ext uri="{BB962C8B-B14F-4D97-AF65-F5344CB8AC3E}">
        <p14:creationId xmlns:p14="http://schemas.microsoft.com/office/powerpoint/2010/main" val="1956208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58982"/>
            <a:ext cx="7772400" cy="849746"/>
          </a:xfrm>
        </p:spPr>
        <p:txBody>
          <a:bodyPr>
            <a:normAutofit fontScale="90000"/>
          </a:bodyPr>
          <a:lstStyle/>
          <a:p>
            <a:r>
              <a:rPr lang="es-ES" dirty="0" smtClean="0"/>
              <a:t>Input</a:t>
            </a:r>
            <a:endParaRPr lang="es-ES" dirty="0"/>
          </a:p>
        </p:txBody>
      </p:sp>
      <p:sp>
        <p:nvSpPr>
          <p:cNvPr id="5" name="2 Marcador de contenido"/>
          <p:cNvSpPr txBox="1">
            <a:spLocks/>
          </p:cNvSpPr>
          <p:nvPr/>
        </p:nvSpPr>
        <p:spPr bwMode="auto">
          <a:xfrm>
            <a:off x="457200" y="1911927"/>
            <a:ext cx="8229600" cy="40479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s-ES" sz="2400" b="1" dirty="0" smtClean="0">
                <a:latin typeface="+mj-lt"/>
              </a:rPr>
              <a:t>Entrades de password</a:t>
            </a:r>
            <a:r>
              <a:rPr lang="es-ES" sz="2400" dirty="0" smtClean="0">
                <a:latin typeface="+mj-lt"/>
              </a:rPr>
              <a:t/>
            </a:r>
            <a:br>
              <a:rPr lang="es-ES" sz="2400" dirty="0" smtClean="0">
                <a:latin typeface="+mj-lt"/>
              </a:rPr>
            </a:br>
            <a:endParaRPr lang="es-ES" sz="2400" dirty="0" smtClean="0">
              <a:latin typeface="+mj-lt"/>
            </a:endParaRPr>
          </a:p>
          <a:p>
            <a:pPr algn="just"/>
            <a:r>
              <a:rPr lang="es-ES" sz="2400" dirty="0" err="1" smtClean="0">
                <a:latin typeface="+mj-lt"/>
              </a:rPr>
              <a:t>Aquest</a:t>
            </a:r>
            <a:r>
              <a:rPr lang="es-ES" sz="2400" dirty="0" smtClean="0">
                <a:latin typeface="+mj-lt"/>
              </a:rPr>
              <a:t> control actua exactament com el d'entrada de línia amb l'excepció que "amaga" els caràcters ingressats mostrant-los com a punts o asteriscos per evitar que els usuaris veuen el </a:t>
            </a:r>
            <a:r>
              <a:rPr lang="es-ES" sz="2400" dirty="0" err="1" smtClean="0">
                <a:latin typeface="+mj-lt"/>
              </a:rPr>
              <a:t>seu</a:t>
            </a:r>
            <a:r>
              <a:rPr lang="es-ES" sz="2400" dirty="0" smtClean="0">
                <a:latin typeface="+mj-lt"/>
              </a:rPr>
              <a:t> </a:t>
            </a:r>
            <a:r>
              <a:rPr lang="es-ES" sz="2400" dirty="0" err="1" smtClean="0">
                <a:latin typeface="+mj-lt"/>
              </a:rPr>
              <a:t>contingut</a:t>
            </a:r>
            <a:r>
              <a:rPr lang="es-ES" sz="2400" dirty="0" smtClean="0">
                <a:latin typeface="+mj-lt"/>
              </a:rPr>
              <a:t>.</a:t>
            </a:r>
            <a:endParaRPr lang="es-ES" sz="2400" dirty="0">
              <a:latin typeface="+mj-lt"/>
            </a:endParaRPr>
          </a:p>
          <a:p>
            <a:pPr algn="just"/>
            <a:endParaRPr lang="es-ES" sz="2400" dirty="0" smtClean="0">
              <a:latin typeface="+mj-lt"/>
            </a:endParaRPr>
          </a:p>
          <a:p>
            <a:pPr algn="just"/>
            <a:r>
              <a:rPr lang="es-ES" sz="2400" dirty="0" err="1" smtClean="0">
                <a:latin typeface="+mj-lt"/>
              </a:rPr>
              <a:t>És</a:t>
            </a:r>
            <a:r>
              <a:rPr lang="es-ES" sz="2400" dirty="0" smtClean="0">
                <a:latin typeface="+mj-lt"/>
              </a:rPr>
              <a:t> definit utilitzant el valor "</a:t>
            </a:r>
            <a:r>
              <a:rPr lang="es-ES" sz="2400" b="1" dirty="0" smtClean="0">
                <a:latin typeface="+mj-lt"/>
              </a:rPr>
              <a:t>password</a:t>
            </a:r>
            <a:r>
              <a:rPr lang="es-ES" sz="2400" dirty="0" smtClean="0">
                <a:latin typeface="+mj-lt"/>
              </a:rPr>
              <a:t>" en l'atribut "</a:t>
            </a:r>
            <a:r>
              <a:rPr lang="es-ES" sz="2400" b="1" dirty="0" smtClean="0">
                <a:latin typeface="+mj-lt"/>
              </a:rPr>
              <a:t>type</a:t>
            </a:r>
            <a:r>
              <a:rPr lang="es-ES" sz="2400" dirty="0" smtClean="0">
                <a:latin typeface="+mj-lt"/>
              </a:rPr>
              <a:t>", i el seu valor inicial pot ser definit usant l'atribut "value". </a:t>
            </a:r>
            <a:r>
              <a:rPr lang="es-ES" sz="2400" dirty="0" err="1" smtClean="0">
                <a:latin typeface="+mj-lt"/>
              </a:rPr>
              <a:t>És</a:t>
            </a:r>
            <a:r>
              <a:rPr lang="es-ES" sz="2400" dirty="0" smtClean="0">
                <a:latin typeface="+mj-lt"/>
              </a:rPr>
              <a:t> </a:t>
            </a:r>
            <a:r>
              <a:rPr lang="es-ES" sz="2400" dirty="0" err="1" smtClean="0">
                <a:latin typeface="+mj-lt"/>
              </a:rPr>
              <a:t>utilitzat</a:t>
            </a:r>
            <a:r>
              <a:rPr lang="es-ES" sz="2400" dirty="0" smtClean="0">
                <a:latin typeface="+mj-lt"/>
              </a:rPr>
              <a:t>, </a:t>
            </a:r>
            <a:r>
              <a:rPr lang="es-ES" sz="2400" dirty="0" err="1" smtClean="0">
                <a:latin typeface="+mj-lt"/>
              </a:rPr>
              <a:t>principalment</a:t>
            </a:r>
            <a:r>
              <a:rPr lang="es-ES" sz="2400" dirty="0" smtClean="0">
                <a:latin typeface="+mj-lt"/>
              </a:rPr>
              <a:t>, per a l'ingrés de contrasenyes.</a:t>
            </a:r>
          </a:p>
        </p:txBody>
      </p:sp>
    </p:spTree>
    <p:extLst>
      <p:ext uri="{BB962C8B-B14F-4D97-AF65-F5344CB8AC3E}">
        <p14:creationId xmlns:p14="http://schemas.microsoft.com/office/powerpoint/2010/main" val="718241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6A2DF569-71F8-442B-9BEA-BAD04AD9B216}" vid="{79F28503-10D0-47B3-9FA8-D48CA6346BA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 curs FOAP2018-1</Template>
  <TotalTime>27</TotalTime>
  <Words>825</Words>
  <Application>Microsoft Office PowerPoint</Application>
  <PresentationFormat>Presentación en pantalla (4:3)</PresentationFormat>
  <Paragraphs>389</Paragraphs>
  <Slides>62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62</vt:i4>
      </vt:variant>
    </vt:vector>
  </HeadingPairs>
  <TitlesOfParts>
    <vt:vector size="67" baseType="lpstr">
      <vt:lpstr>ＭＳ Ｐゴシック</vt:lpstr>
      <vt:lpstr>Arial</vt:lpstr>
      <vt:lpstr>Calibri</vt:lpstr>
      <vt:lpstr>Calibri Light</vt:lpstr>
      <vt:lpstr>Tema de Office</vt:lpstr>
      <vt:lpstr>HTML</vt:lpstr>
      <vt:lpstr>Formularis HTML</vt:lpstr>
      <vt:lpstr>Formularis HTML</vt:lpstr>
      <vt:lpstr>Formularis HTML</vt:lpstr>
      <vt:lpstr>Formularis HTML</vt:lpstr>
      <vt:lpstr>Formularis HTML</vt:lpstr>
      <vt:lpstr>Input</vt:lpstr>
      <vt:lpstr>Input</vt:lpstr>
      <vt:lpstr>Input</vt:lpstr>
      <vt:lpstr>Input</vt:lpstr>
      <vt:lpstr>Input</vt:lpstr>
      <vt:lpstr>Input</vt:lpstr>
      <vt:lpstr>Input</vt:lpstr>
      <vt:lpstr>Input</vt:lpstr>
      <vt:lpstr>Input</vt:lpstr>
      <vt:lpstr>Input</vt:lpstr>
      <vt:lpstr>Select</vt:lpstr>
      <vt:lpstr>Select</vt:lpstr>
      <vt:lpstr>Select</vt:lpstr>
      <vt:lpstr>Select</vt:lpstr>
      <vt:lpstr>Select</vt:lpstr>
      <vt:lpstr>Select</vt:lpstr>
      <vt:lpstr>Select</vt:lpstr>
      <vt:lpstr>Select</vt:lpstr>
      <vt:lpstr>Button</vt:lpstr>
      <vt:lpstr>Button</vt:lpstr>
      <vt:lpstr>Button</vt:lpstr>
      <vt:lpstr>Button</vt:lpstr>
      <vt:lpstr>Button</vt:lpstr>
      <vt:lpstr>Button</vt:lpstr>
      <vt:lpstr>Button</vt:lpstr>
      <vt:lpstr>Button</vt:lpstr>
      <vt:lpstr>Button</vt:lpstr>
      <vt:lpstr>Button</vt:lpstr>
      <vt:lpstr>Entrada d’arxius</vt:lpstr>
      <vt:lpstr>Entrada d’arxius</vt:lpstr>
      <vt:lpstr>Progress</vt:lpstr>
      <vt:lpstr>Meter</vt:lpstr>
      <vt:lpstr>Atributs</vt:lpstr>
      <vt:lpstr>Atributs</vt:lpstr>
      <vt:lpstr>Atributs</vt:lpstr>
      <vt:lpstr>Atributs</vt:lpstr>
      <vt:lpstr>Atributs</vt:lpstr>
      <vt:lpstr>Atributs</vt:lpstr>
      <vt:lpstr>Atributs</vt:lpstr>
      <vt:lpstr>Atributs</vt:lpstr>
      <vt:lpstr>Etiquetar elements</vt:lpstr>
      <vt:lpstr>Etiquetar elements</vt:lpstr>
      <vt:lpstr>Agrupant elements</vt:lpstr>
      <vt:lpstr>Agrupant elements</vt:lpstr>
      <vt:lpstr>Agrupant elements</vt:lpstr>
      <vt:lpstr>HTML5</vt:lpstr>
      <vt:lpstr>HTML5</vt:lpstr>
      <vt:lpstr>HTML5</vt:lpstr>
      <vt:lpstr>HTML5</vt:lpstr>
      <vt:lpstr>HTML5</vt:lpstr>
      <vt:lpstr>HTML5</vt:lpstr>
      <vt:lpstr>HTML5</vt:lpstr>
      <vt:lpstr>HTML5</vt:lpstr>
      <vt:lpstr>HTML5</vt:lpstr>
      <vt:lpstr>HTML5</vt:lpstr>
      <vt:lpstr>HTML5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Ikram Bghiel</dc:creator>
  <cp:lastModifiedBy>Ikram Bghiel</cp:lastModifiedBy>
  <cp:revision>4</cp:revision>
  <dcterms:created xsi:type="dcterms:W3CDTF">2019-02-05T09:24:42Z</dcterms:created>
  <dcterms:modified xsi:type="dcterms:W3CDTF">2019-02-05T10:24:16Z</dcterms:modified>
</cp:coreProperties>
</file>