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5" r:id="rId37"/>
    <p:sldId id="296" r:id="rId38"/>
    <p:sldId id="353" r:id="rId39"/>
    <p:sldId id="354" r:id="rId40"/>
    <p:sldId id="345" r:id="rId41"/>
    <p:sldId id="346" r:id="rId42"/>
    <p:sldId id="347" r:id="rId43"/>
    <p:sldId id="297" r:id="rId44"/>
    <p:sldId id="348" r:id="rId45"/>
    <p:sldId id="349" r:id="rId46"/>
    <p:sldId id="350" r:id="rId47"/>
    <p:sldId id="351" r:id="rId48"/>
    <p:sldId id="352"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962" autoAdjust="0"/>
  </p:normalViewPr>
  <p:slideViewPr>
    <p:cSldViewPr snapToGrid="0">
      <p:cViewPr varScale="1">
        <p:scale>
          <a:sx n="46" d="100"/>
          <a:sy n="46" d="100"/>
        </p:scale>
        <p:origin x="6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91B3D-4DC2-4A19-862F-41FCF785F557}" type="datetimeFigureOut">
              <a:rPr lang="es-ES" smtClean="0"/>
              <a:t>13/11/2019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B67F2-198D-4372-A3C7-8AA98A832BF8}" type="slidenum">
              <a:rPr lang="es-ES" smtClean="0"/>
              <a:t>‹Nº›</a:t>
            </a:fld>
            <a:endParaRPr lang="es-ES"/>
          </a:p>
        </p:txBody>
      </p:sp>
    </p:spTree>
    <p:extLst>
      <p:ext uri="{BB962C8B-B14F-4D97-AF65-F5344CB8AC3E}">
        <p14:creationId xmlns:p14="http://schemas.microsoft.com/office/powerpoint/2010/main" val="248991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789245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049243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1" dirty="0" smtClean="0"/>
              <a:t>Selector universal:</a:t>
            </a:r>
            <a:r>
              <a:rPr lang="es-ES" sz="1200" b="1" baseline="0" dirty="0" smtClean="0"/>
              <a:t> </a:t>
            </a:r>
            <a:r>
              <a:rPr lang="es-ES" sz="1200" b="0" i="0" u="none" strike="noStrike" kern="1200" baseline="0" dirty="0" smtClean="0">
                <a:solidFill>
                  <a:schemeClr val="tx1"/>
                </a:solidFill>
                <a:latin typeface="+mn-lt"/>
                <a:ea typeface="+mn-ea"/>
                <a:cs typeface="+mn-cs"/>
              </a:rPr>
              <a:t>Se utiliza para seleccionar todos los elementos de la página. El siguiente ejemplo elimina el margen y el relleno de todos los elementos HTML</a:t>
            </a:r>
          </a:p>
          <a:p>
            <a:endParaRPr lang="es-ES" sz="1200" b="1" dirty="0" smtClean="0"/>
          </a:p>
          <a:p>
            <a:r>
              <a:rPr lang="es-ES" sz="1200" b="1" dirty="0" smtClean="0"/>
              <a:t>Selector de tipo o etiqueta: </a:t>
            </a:r>
            <a:r>
              <a:rPr lang="es-ES" sz="1200" b="0" i="0" u="none" strike="noStrike" kern="1200" baseline="0" dirty="0" smtClean="0">
                <a:solidFill>
                  <a:schemeClr val="tx1"/>
                </a:solidFill>
                <a:latin typeface="+mn-lt"/>
                <a:ea typeface="+mn-ea"/>
                <a:cs typeface="+mn-cs"/>
              </a:rPr>
              <a:t>Selecciona todos los elementos de la página cuya etiqueta HTML coincide con el valor del selector. Para utilizar este selector, solamente es necesario indicar el nombre de una etiqueta HTML (sin los caracteres &lt; y &gt;) correspondiente a los elementos que se quieren seleccionar.</a:t>
            </a:r>
          </a:p>
          <a:p>
            <a:endParaRPr lang="es-E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1" dirty="0" smtClean="0"/>
              <a:t>Selector múltiple:</a:t>
            </a:r>
            <a:r>
              <a:rPr lang="es-ES" sz="1200" b="1" baseline="0" dirty="0" smtClean="0"/>
              <a:t> </a:t>
            </a:r>
            <a:r>
              <a:rPr lang="es-ES" sz="1200" b="0" i="0" u="none" strike="noStrike" kern="1200" baseline="0" dirty="0" smtClean="0">
                <a:solidFill>
                  <a:schemeClr val="tx1"/>
                </a:solidFill>
                <a:latin typeface="+mn-lt"/>
                <a:ea typeface="+mn-ea"/>
                <a:cs typeface="+mn-cs"/>
              </a:rPr>
              <a:t>Si se quiere aplicar los mismos estilos a dos etiquetas diferentes, se pueden encadenar los selectores. En el siguiente ejemplo, los títulos de sección h1, h2 y h3 comparten los mismos estilos. En este caso, CSS permite agrupar todas las reglas individuales en una sola regla con un selector múltiple. Para ello, se incluyen todos los selectores separados por una coma (,)</a:t>
            </a:r>
            <a:endParaRPr lang="es-ES" sz="1000" dirty="0">
              <a:latin typeface="Arial" charset="0"/>
            </a:endParaRPr>
          </a:p>
        </p:txBody>
      </p:sp>
    </p:spTree>
    <p:extLst>
      <p:ext uri="{BB962C8B-B14F-4D97-AF65-F5344CB8AC3E}">
        <p14:creationId xmlns:p14="http://schemas.microsoft.com/office/powerpoint/2010/main" val="431903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El selector del siguiente ejemplo selecciona todos los elementos &lt;</a:t>
            </a:r>
            <a:r>
              <a:rPr lang="es-ES" sz="1200" b="0" i="0" u="none" strike="noStrike" kern="1200" baseline="0" dirty="0" err="1" smtClean="0">
                <a:solidFill>
                  <a:schemeClr val="tx1"/>
                </a:solidFill>
                <a:latin typeface="+mn-lt"/>
                <a:ea typeface="+mn-ea"/>
                <a:cs typeface="+mn-cs"/>
              </a:rPr>
              <a:t>span</a:t>
            </a:r>
            <a:r>
              <a:rPr lang="es-ES" sz="1200" b="0" i="0" u="none" strike="noStrike" kern="1200" baseline="0" dirty="0" smtClean="0">
                <a:solidFill>
                  <a:schemeClr val="tx1"/>
                </a:solidFill>
                <a:latin typeface="+mn-lt"/>
                <a:ea typeface="+mn-ea"/>
                <a:cs typeface="+mn-cs"/>
              </a:rPr>
              <a:t>&gt; de la página que se encuentren dentro de un elemento &lt;p&gt;:</a:t>
            </a:r>
          </a:p>
          <a:p>
            <a:pPr marL="400050" lvl="1" indent="0">
              <a:buNone/>
            </a:pPr>
            <a:r>
              <a:rPr lang="es-ES" dirty="0" smtClean="0"/>
              <a:t>&lt;p&gt;</a:t>
            </a:r>
          </a:p>
          <a:p>
            <a:pPr marL="800100" lvl="2" indent="0">
              <a:buNone/>
            </a:pPr>
            <a:r>
              <a:rPr lang="es-ES" dirty="0" smtClean="0"/>
              <a:t>...</a:t>
            </a:r>
          </a:p>
          <a:p>
            <a:pPr marL="800100" lvl="2" indent="0">
              <a:buNone/>
            </a:pPr>
            <a:r>
              <a:rPr lang="es-ES" dirty="0" smtClean="0"/>
              <a:t>&lt;</a:t>
            </a:r>
            <a:r>
              <a:rPr lang="es-ES" dirty="0" err="1" smtClean="0"/>
              <a:t>span</a:t>
            </a:r>
            <a:r>
              <a:rPr lang="es-ES" dirty="0" smtClean="0"/>
              <a:t>&gt;texto1&lt;/</a:t>
            </a:r>
            <a:r>
              <a:rPr lang="es-ES" dirty="0" err="1" smtClean="0"/>
              <a:t>span</a:t>
            </a:r>
            <a:r>
              <a:rPr lang="es-ES" dirty="0" smtClean="0"/>
              <a:t>&gt;</a:t>
            </a:r>
          </a:p>
          <a:p>
            <a:pPr marL="800100" lvl="2" indent="0">
              <a:buNone/>
            </a:pPr>
            <a:r>
              <a:rPr lang="es-ES" dirty="0" smtClean="0"/>
              <a:t>...</a:t>
            </a:r>
          </a:p>
          <a:p>
            <a:pPr marL="800100" lvl="2" indent="0">
              <a:buNone/>
            </a:pPr>
            <a:r>
              <a:rPr lang="es-ES" dirty="0" smtClean="0"/>
              <a:t>&lt;a </a:t>
            </a:r>
            <a:r>
              <a:rPr lang="es-ES" dirty="0" err="1" smtClean="0"/>
              <a:t>href</a:t>
            </a:r>
            <a:r>
              <a:rPr lang="es-ES" dirty="0" smtClean="0"/>
              <a:t>=""&gt;...&lt;</a:t>
            </a:r>
            <a:r>
              <a:rPr lang="es-ES" dirty="0" err="1" smtClean="0"/>
              <a:t>span</a:t>
            </a:r>
            <a:r>
              <a:rPr lang="es-ES" dirty="0" smtClean="0"/>
              <a:t>&gt;texto2&lt;/</a:t>
            </a:r>
            <a:r>
              <a:rPr lang="es-ES" dirty="0" err="1" smtClean="0"/>
              <a:t>span</a:t>
            </a:r>
            <a:r>
              <a:rPr lang="es-ES" dirty="0" smtClean="0"/>
              <a:t>&gt;&lt;/a&gt;</a:t>
            </a:r>
          </a:p>
          <a:p>
            <a:pPr marL="800100" lvl="2" indent="0">
              <a:buNone/>
            </a:pPr>
            <a:r>
              <a:rPr lang="es-ES" dirty="0" smtClean="0"/>
              <a:t>...</a:t>
            </a:r>
          </a:p>
          <a:p>
            <a:pPr marL="400050" lvl="1" indent="0">
              <a:buNone/>
            </a:pPr>
            <a:r>
              <a:rPr lang="es-ES" dirty="0" smtClean="0"/>
              <a:t>&lt;/p&gt;</a:t>
            </a:r>
            <a:endParaRPr lang="es-ES" sz="6800" dirty="0" smtClean="0"/>
          </a:p>
          <a:p>
            <a:endParaRPr lang="es-ES" sz="1000" dirty="0" smtClean="0">
              <a:latin typeface="Arial" charset="0"/>
            </a:endParaRPr>
          </a:p>
          <a:p>
            <a:r>
              <a:rPr lang="es-ES" sz="1200" b="0" i="0" u="none" strike="noStrike" kern="1200" baseline="0" dirty="0" smtClean="0">
                <a:solidFill>
                  <a:schemeClr val="tx1"/>
                </a:solidFill>
                <a:latin typeface="+mn-lt"/>
                <a:ea typeface="+mn-ea"/>
                <a:cs typeface="+mn-cs"/>
              </a:rPr>
              <a:t>Los estilos de la regla anterior se aplican a los elementos de tipo &lt;</a:t>
            </a:r>
            <a:r>
              <a:rPr lang="es-ES" sz="1200" b="0" i="0" u="none" strike="noStrike" kern="1200" baseline="0" dirty="0" err="1" smtClean="0">
                <a:solidFill>
                  <a:schemeClr val="tx1"/>
                </a:solidFill>
                <a:latin typeface="+mn-lt"/>
                <a:ea typeface="+mn-ea"/>
                <a:cs typeface="+mn-cs"/>
              </a:rPr>
              <a:t>em</a:t>
            </a:r>
            <a:r>
              <a:rPr lang="es-ES" sz="1200" b="0" i="0" u="none" strike="noStrike" kern="1200" baseline="0" dirty="0" smtClean="0">
                <a:solidFill>
                  <a:schemeClr val="tx1"/>
                </a:solidFill>
                <a:latin typeface="+mn-lt"/>
                <a:ea typeface="+mn-ea"/>
                <a:cs typeface="+mn-cs"/>
              </a:rPr>
              <a:t>&gt; que se encuentren dentro de elementos de tipo &lt;</a:t>
            </a:r>
            <a:r>
              <a:rPr lang="es-ES" sz="1200" b="0" i="0" u="none" strike="noStrike" kern="1200" baseline="0" dirty="0" err="1" smtClean="0">
                <a:solidFill>
                  <a:schemeClr val="tx1"/>
                </a:solidFill>
                <a:latin typeface="+mn-lt"/>
                <a:ea typeface="+mn-ea"/>
                <a:cs typeface="+mn-cs"/>
              </a:rPr>
              <a:t>span</a:t>
            </a:r>
            <a:r>
              <a:rPr lang="es-ES" sz="1200" b="0" i="0" u="none" strike="noStrike" kern="1200" baseline="0" dirty="0" smtClean="0">
                <a:solidFill>
                  <a:schemeClr val="tx1"/>
                </a:solidFill>
                <a:latin typeface="+mn-lt"/>
                <a:ea typeface="+mn-ea"/>
                <a:cs typeface="+mn-cs"/>
              </a:rPr>
              <a:t>&gt;, que a su vez se encuentren dentro de elementos de tipo &lt;a&gt; que se encuentren dentro de elementos de tipo &lt;p&gt;.</a:t>
            </a:r>
            <a:endParaRPr lang="es-ES" sz="1000" dirty="0">
              <a:latin typeface="Arial" charset="0"/>
            </a:endParaRPr>
          </a:p>
        </p:txBody>
      </p:sp>
    </p:spTree>
    <p:extLst>
      <p:ext uri="{BB962C8B-B14F-4D97-AF65-F5344CB8AC3E}">
        <p14:creationId xmlns:p14="http://schemas.microsoft.com/office/powerpoint/2010/main" val="2053709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891941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759232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valor del atributo id no se puede repetir en dos elementos diferentes de una misma página.</a:t>
            </a:r>
            <a:endParaRPr lang="es-ES" sz="1000" dirty="0">
              <a:latin typeface="Arial" charset="0"/>
            </a:endParaRPr>
          </a:p>
        </p:txBody>
      </p:sp>
    </p:spTree>
    <p:extLst>
      <p:ext uri="{BB962C8B-B14F-4D97-AF65-F5344CB8AC3E}">
        <p14:creationId xmlns:p14="http://schemas.microsoft.com/office/powerpoint/2010/main" val="2097531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valor del atributo id no se puede repetir en dos elementos diferentes de una misma página.</a:t>
            </a:r>
            <a:endParaRPr lang="es-ES" sz="1000" dirty="0">
              <a:latin typeface="Arial" charset="0"/>
            </a:endParaRPr>
          </a:p>
        </p:txBody>
      </p:sp>
    </p:spTree>
    <p:extLst>
      <p:ext uri="{BB962C8B-B14F-4D97-AF65-F5344CB8AC3E}">
        <p14:creationId xmlns:p14="http://schemas.microsoft.com/office/powerpoint/2010/main" val="276775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pt-BR" dirty="0" smtClean="0"/>
              <a:t>&lt;</a:t>
            </a:r>
            <a:r>
              <a:rPr lang="pt-BR" sz="1200" kern="1200" dirty="0" smtClean="0">
                <a:solidFill>
                  <a:schemeClr val="tx1"/>
                </a:solidFill>
                <a:effectLst/>
                <a:latin typeface="+mn-lt"/>
                <a:ea typeface="+mn-ea"/>
                <a:cs typeface="+mn-cs"/>
              </a:rPr>
              <a:t>h1</a:t>
            </a:r>
            <a:r>
              <a:rPr lang="pt-BR" dirty="0" smtClean="0"/>
              <a:t>&gt;...&lt;</a:t>
            </a:r>
            <a:r>
              <a:rPr lang="pt-BR" sz="1200" kern="1200" dirty="0" smtClean="0">
                <a:solidFill>
                  <a:schemeClr val="tx1"/>
                </a:solidFill>
                <a:effectLst/>
                <a:latin typeface="+mn-lt"/>
                <a:ea typeface="+mn-ea"/>
                <a:cs typeface="+mn-cs"/>
              </a:rPr>
              <a:t>/h1</a:t>
            </a:r>
            <a:r>
              <a:rPr lang="pt-BR" dirty="0" smtClean="0"/>
              <a:t>&gt;</a:t>
            </a:r>
          </a:p>
          <a:p>
            <a:r>
              <a:rPr lang="pt-BR" dirty="0" smtClean="0"/>
              <a:t> &lt;</a:t>
            </a:r>
            <a:r>
              <a:rPr lang="pt-BR" sz="1200" kern="1200" dirty="0" smtClean="0">
                <a:solidFill>
                  <a:schemeClr val="tx1"/>
                </a:solidFill>
                <a:effectLst/>
                <a:latin typeface="+mn-lt"/>
                <a:ea typeface="+mn-ea"/>
                <a:cs typeface="+mn-cs"/>
              </a:rPr>
              <a:t>h2</a:t>
            </a:r>
            <a:r>
              <a:rPr lang="pt-BR" dirty="0" smtClean="0"/>
              <a:t>&gt;...&lt;</a:t>
            </a:r>
            <a:r>
              <a:rPr lang="pt-BR" sz="1200" kern="1200" dirty="0" smtClean="0">
                <a:solidFill>
                  <a:schemeClr val="tx1"/>
                </a:solidFill>
                <a:effectLst/>
                <a:latin typeface="+mn-lt"/>
                <a:ea typeface="+mn-ea"/>
                <a:cs typeface="+mn-cs"/>
              </a:rPr>
              <a:t>/h2</a:t>
            </a:r>
            <a:r>
              <a:rPr lang="pt-BR" dirty="0" smtClean="0"/>
              <a:t>&gt; </a:t>
            </a:r>
          </a:p>
          <a:p>
            <a:r>
              <a:rPr lang="pt-BR" dirty="0" smtClean="0"/>
              <a:t>&lt;</a:t>
            </a:r>
            <a:r>
              <a:rPr lang="pt-BR" sz="1200" kern="1200" dirty="0" smtClean="0">
                <a:solidFill>
                  <a:schemeClr val="tx1"/>
                </a:solidFill>
                <a:effectLst/>
                <a:latin typeface="+mn-lt"/>
                <a:ea typeface="+mn-ea"/>
                <a:cs typeface="+mn-cs"/>
              </a:rPr>
              <a:t>p</a:t>
            </a:r>
            <a:r>
              <a:rPr lang="pt-BR" dirty="0" smtClean="0"/>
              <a:t>&gt;...&lt;</a:t>
            </a:r>
            <a:r>
              <a:rPr lang="pt-BR" sz="1200" kern="1200" dirty="0" smtClean="0">
                <a:solidFill>
                  <a:schemeClr val="tx1"/>
                </a:solidFill>
                <a:effectLst/>
                <a:latin typeface="+mn-lt"/>
                <a:ea typeface="+mn-ea"/>
                <a:cs typeface="+mn-cs"/>
              </a:rPr>
              <a:t>/p</a:t>
            </a:r>
            <a:r>
              <a:rPr lang="pt-BR" dirty="0" smtClean="0"/>
              <a:t>&gt;</a:t>
            </a:r>
          </a:p>
          <a:p>
            <a:r>
              <a:rPr lang="pt-BR" dirty="0" smtClean="0"/>
              <a:t> &lt;</a:t>
            </a:r>
            <a:r>
              <a:rPr lang="pt-BR" sz="1200" kern="1200" dirty="0" err="1" smtClean="0">
                <a:solidFill>
                  <a:schemeClr val="tx1"/>
                </a:solidFill>
                <a:effectLst/>
                <a:latin typeface="+mn-lt"/>
                <a:ea typeface="+mn-ea"/>
                <a:cs typeface="+mn-cs"/>
              </a:rPr>
              <a:t>div</a:t>
            </a:r>
            <a:r>
              <a:rPr lang="pt-BR" dirty="0" smtClean="0"/>
              <a:t>&gt;</a:t>
            </a:r>
          </a:p>
          <a:p>
            <a:r>
              <a:rPr lang="pt-BR" baseline="0" smtClean="0"/>
              <a:t>      </a:t>
            </a:r>
            <a:r>
              <a:rPr lang="pt-BR" smtClean="0"/>
              <a:t> </a:t>
            </a:r>
            <a:r>
              <a:rPr lang="pt-BR" dirty="0" smtClean="0"/>
              <a:t>&lt;</a:t>
            </a:r>
            <a:r>
              <a:rPr lang="pt-BR" sz="1200" kern="1200" dirty="0" smtClean="0">
                <a:solidFill>
                  <a:schemeClr val="tx1"/>
                </a:solidFill>
                <a:effectLst/>
                <a:latin typeface="+mn-lt"/>
                <a:ea typeface="+mn-ea"/>
                <a:cs typeface="+mn-cs"/>
              </a:rPr>
              <a:t>h2</a:t>
            </a:r>
            <a:r>
              <a:rPr lang="pt-BR" dirty="0" smtClean="0"/>
              <a:t>&gt;...&lt;</a:t>
            </a:r>
            <a:r>
              <a:rPr lang="pt-BR" sz="1200" kern="1200" dirty="0" smtClean="0">
                <a:solidFill>
                  <a:schemeClr val="tx1"/>
                </a:solidFill>
                <a:effectLst/>
                <a:latin typeface="+mn-lt"/>
                <a:ea typeface="+mn-ea"/>
                <a:cs typeface="+mn-cs"/>
              </a:rPr>
              <a:t>/h2</a:t>
            </a:r>
            <a:r>
              <a:rPr lang="pt-BR" dirty="0" smtClean="0"/>
              <a:t>&gt; </a:t>
            </a:r>
          </a:p>
          <a:p>
            <a:r>
              <a:rPr lang="pt-BR" dirty="0" smtClean="0"/>
              <a:t>&lt;</a:t>
            </a:r>
            <a:r>
              <a:rPr lang="pt-BR" sz="1200" kern="1200" dirty="0" smtClean="0">
                <a:solidFill>
                  <a:schemeClr val="tx1"/>
                </a:solidFill>
                <a:effectLst/>
                <a:latin typeface="+mn-lt"/>
                <a:ea typeface="+mn-ea"/>
                <a:cs typeface="+mn-cs"/>
              </a:rPr>
              <a:t>/</a:t>
            </a:r>
            <a:r>
              <a:rPr lang="pt-BR" sz="1200" kern="1200" dirty="0" err="1" smtClean="0">
                <a:solidFill>
                  <a:schemeClr val="tx1"/>
                </a:solidFill>
                <a:effectLst/>
                <a:latin typeface="+mn-lt"/>
                <a:ea typeface="+mn-ea"/>
                <a:cs typeface="+mn-cs"/>
              </a:rPr>
              <a:t>div</a:t>
            </a:r>
            <a:r>
              <a:rPr lang="pt-BR" dirty="0" smtClean="0"/>
              <a:t>&gt;</a:t>
            </a:r>
          </a:p>
          <a:p>
            <a:r>
              <a:rPr lang="pt-BR" dirty="0" smtClean="0"/>
              <a:t> &lt;</a:t>
            </a:r>
            <a:r>
              <a:rPr lang="pt-BR" sz="1200" kern="1200" dirty="0" smtClean="0">
                <a:solidFill>
                  <a:schemeClr val="tx1"/>
                </a:solidFill>
                <a:effectLst/>
                <a:latin typeface="+mn-lt"/>
                <a:ea typeface="+mn-ea"/>
                <a:cs typeface="+mn-cs"/>
              </a:rPr>
              <a:t>h2</a:t>
            </a:r>
            <a:r>
              <a:rPr lang="pt-BR" dirty="0" smtClean="0"/>
              <a:t>&gt;...&lt;</a:t>
            </a:r>
            <a:r>
              <a:rPr lang="pt-BR" sz="1200" kern="1200" dirty="0" smtClean="0">
                <a:solidFill>
                  <a:schemeClr val="tx1"/>
                </a:solidFill>
                <a:effectLst/>
                <a:latin typeface="+mn-lt"/>
                <a:ea typeface="+mn-ea"/>
                <a:cs typeface="+mn-cs"/>
              </a:rPr>
              <a:t>/h2</a:t>
            </a:r>
            <a:r>
              <a:rPr lang="pt-BR" dirty="0" smtClean="0"/>
              <a:t>&gt;</a:t>
            </a:r>
            <a:endParaRPr lang="es-ES" dirty="0"/>
          </a:p>
        </p:txBody>
      </p:sp>
      <p:sp>
        <p:nvSpPr>
          <p:cNvPr id="4" name="3 Marcador de número de diapositiva"/>
          <p:cNvSpPr>
            <a:spLocks noGrp="1"/>
          </p:cNvSpPr>
          <p:nvPr>
            <p:ph type="sldNum" sz="quarter" idx="10"/>
          </p:nvPr>
        </p:nvSpPr>
        <p:spPr/>
        <p:txBody>
          <a:bodyPr/>
          <a:lstStyle/>
          <a:p>
            <a:fld id="{1D52F225-FBF0-4332-9D1A-3509B69429BE}" type="slidenum">
              <a:rPr lang="es-ES" smtClean="0"/>
              <a:pPr/>
              <a:t>21</a:t>
            </a:fld>
            <a:endParaRPr lang="es-ES"/>
          </a:p>
        </p:txBody>
      </p:sp>
    </p:spTree>
    <p:extLst>
      <p:ext uri="{BB962C8B-B14F-4D97-AF65-F5344CB8AC3E}">
        <p14:creationId xmlns:p14="http://schemas.microsoft.com/office/powerpoint/2010/main" val="3040915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valor del atributo id no se puede repetir en dos elementos diferentes de una misma página.</a:t>
            </a:r>
            <a:endParaRPr lang="es-ES" sz="1000" dirty="0">
              <a:latin typeface="Arial" charset="0"/>
            </a:endParaRPr>
          </a:p>
        </p:txBody>
      </p:sp>
    </p:spTree>
    <p:extLst>
      <p:ext uri="{BB962C8B-B14F-4D97-AF65-F5344CB8AC3E}">
        <p14:creationId xmlns:p14="http://schemas.microsoft.com/office/powerpoint/2010/main" val="3418432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 Contenido (</a:t>
            </a:r>
            <a:r>
              <a:rPr lang="es-ES" sz="1200" b="0" i="1" u="none" strike="noStrike" kern="1200" baseline="0" dirty="0" err="1" smtClean="0">
                <a:solidFill>
                  <a:schemeClr val="tx1"/>
                </a:solidFill>
                <a:latin typeface="+mn-lt"/>
                <a:ea typeface="+mn-ea"/>
                <a:cs typeface="+mn-cs"/>
              </a:rPr>
              <a:t>content</a:t>
            </a:r>
            <a:r>
              <a:rPr lang="es-ES" sz="1200" b="0" i="0" u="none" strike="noStrike" kern="1200" baseline="0" dirty="0" smtClean="0">
                <a:solidFill>
                  <a:schemeClr val="tx1"/>
                </a:solidFill>
                <a:latin typeface="+mn-lt"/>
                <a:ea typeface="+mn-ea"/>
                <a:cs typeface="+mn-cs"/>
              </a:rPr>
              <a:t>): se trata del contenido HTML del elemento (las palabras de un párrafo, una imagen, el texto de una lista de elementos, etc.)</a:t>
            </a:r>
          </a:p>
          <a:p>
            <a:r>
              <a:rPr lang="es-ES" sz="1200" b="0" i="0" u="none" strike="noStrike" kern="1200" baseline="0" dirty="0" smtClean="0">
                <a:solidFill>
                  <a:schemeClr val="tx1"/>
                </a:solidFill>
                <a:latin typeface="+mn-lt"/>
                <a:ea typeface="+mn-ea"/>
                <a:cs typeface="+mn-cs"/>
              </a:rPr>
              <a:t>▪ Relleno (</a:t>
            </a:r>
            <a:r>
              <a:rPr lang="es-ES" sz="1200" b="0" i="1" u="none" strike="noStrike" kern="1200" baseline="0" dirty="0" err="1" smtClean="0">
                <a:solidFill>
                  <a:schemeClr val="tx1"/>
                </a:solidFill>
                <a:latin typeface="+mn-lt"/>
                <a:ea typeface="+mn-ea"/>
                <a:cs typeface="+mn-cs"/>
              </a:rPr>
              <a:t>padding</a:t>
            </a:r>
            <a:r>
              <a:rPr lang="es-ES" sz="1200" b="0" i="0" u="none" strike="noStrike" kern="1200" baseline="0" dirty="0" smtClean="0">
                <a:solidFill>
                  <a:schemeClr val="tx1"/>
                </a:solidFill>
                <a:latin typeface="+mn-lt"/>
                <a:ea typeface="+mn-ea"/>
                <a:cs typeface="+mn-cs"/>
              </a:rPr>
              <a:t>): espacio libre opcional entre el contenido y el borde que lo encierra.</a:t>
            </a:r>
          </a:p>
          <a:p>
            <a:r>
              <a:rPr lang="es-ES" sz="1200" b="0" i="0" u="none" strike="noStrike" kern="1200" baseline="0" dirty="0" smtClean="0">
                <a:solidFill>
                  <a:schemeClr val="tx1"/>
                </a:solidFill>
                <a:latin typeface="+mn-lt"/>
                <a:ea typeface="+mn-ea"/>
                <a:cs typeface="+mn-cs"/>
              </a:rPr>
              <a:t>▪ Borde (</a:t>
            </a:r>
            <a:r>
              <a:rPr lang="es-ES" sz="1200" b="0" i="1" u="none" strike="noStrike" kern="1200" baseline="0" dirty="0" err="1" smtClean="0">
                <a:solidFill>
                  <a:schemeClr val="tx1"/>
                </a:solidFill>
                <a:latin typeface="+mn-lt"/>
                <a:ea typeface="+mn-ea"/>
                <a:cs typeface="+mn-cs"/>
              </a:rPr>
              <a:t>border</a:t>
            </a:r>
            <a:r>
              <a:rPr lang="es-ES" sz="1200" b="0" i="0" u="none" strike="noStrike" kern="1200" baseline="0" dirty="0" smtClean="0">
                <a:solidFill>
                  <a:schemeClr val="tx1"/>
                </a:solidFill>
                <a:latin typeface="+mn-lt"/>
                <a:ea typeface="+mn-ea"/>
                <a:cs typeface="+mn-cs"/>
              </a:rPr>
              <a:t>): línea que encierra completamente el contenido y su relleno.</a:t>
            </a:r>
          </a:p>
          <a:p>
            <a:r>
              <a:rPr lang="es-ES" sz="1200" b="0" i="0" u="none" strike="noStrike" kern="1200" baseline="0" dirty="0" smtClean="0">
                <a:solidFill>
                  <a:schemeClr val="tx1"/>
                </a:solidFill>
                <a:latin typeface="+mn-lt"/>
                <a:ea typeface="+mn-ea"/>
                <a:cs typeface="+mn-cs"/>
              </a:rPr>
              <a:t>▪ Imagen de fondo (</a:t>
            </a:r>
            <a:r>
              <a:rPr lang="es-ES" sz="1200" b="0" i="1" u="none" strike="noStrike" kern="1200" baseline="0" dirty="0" err="1" smtClean="0">
                <a:solidFill>
                  <a:schemeClr val="tx1"/>
                </a:solidFill>
                <a:latin typeface="+mn-lt"/>
                <a:ea typeface="+mn-ea"/>
                <a:cs typeface="+mn-cs"/>
              </a:rPr>
              <a:t>background</a:t>
            </a:r>
            <a:r>
              <a:rPr lang="es-ES" sz="1200" b="0" i="1" u="none" strike="noStrike" kern="1200" baseline="0" dirty="0" smtClean="0">
                <a:solidFill>
                  <a:schemeClr val="tx1"/>
                </a:solidFill>
                <a:latin typeface="+mn-lt"/>
                <a:ea typeface="+mn-ea"/>
                <a:cs typeface="+mn-cs"/>
              </a:rPr>
              <a:t> </a:t>
            </a:r>
            <a:r>
              <a:rPr lang="es-ES" sz="1200" b="0" i="1" u="none" strike="noStrike" kern="1200" baseline="0" dirty="0" err="1" smtClean="0">
                <a:solidFill>
                  <a:schemeClr val="tx1"/>
                </a:solidFill>
                <a:latin typeface="+mn-lt"/>
                <a:ea typeface="+mn-ea"/>
                <a:cs typeface="+mn-cs"/>
              </a:rPr>
              <a:t>image</a:t>
            </a:r>
            <a:r>
              <a:rPr lang="es-ES" sz="1200" b="0" i="0" u="none" strike="noStrike" kern="1200" baseline="0" dirty="0" smtClean="0">
                <a:solidFill>
                  <a:schemeClr val="tx1"/>
                </a:solidFill>
                <a:latin typeface="+mn-lt"/>
                <a:ea typeface="+mn-ea"/>
                <a:cs typeface="+mn-cs"/>
              </a:rPr>
              <a:t>): imagen que se muestra por detrás del contenido y el espacio de relleno.</a:t>
            </a:r>
          </a:p>
          <a:p>
            <a:r>
              <a:rPr lang="es-ES" sz="1200" b="0" i="0" u="none" strike="noStrike" kern="1200" baseline="0" dirty="0" smtClean="0">
                <a:solidFill>
                  <a:schemeClr val="tx1"/>
                </a:solidFill>
                <a:latin typeface="+mn-lt"/>
                <a:ea typeface="+mn-ea"/>
                <a:cs typeface="+mn-cs"/>
              </a:rPr>
              <a:t>▪ Color de fondo (</a:t>
            </a:r>
            <a:r>
              <a:rPr lang="es-ES" sz="1200" b="0" i="1" u="none" strike="noStrike" kern="1200" baseline="0" dirty="0" err="1" smtClean="0">
                <a:solidFill>
                  <a:schemeClr val="tx1"/>
                </a:solidFill>
                <a:latin typeface="+mn-lt"/>
                <a:ea typeface="+mn-ea"/>
                <a:cs typeface="+mn-cs"/>
              </a:rPr>
              <a:t>background</a:t>
            </a:r>
            <a:r>
              <a:rPr lang="es-ES" sz="1200" b="0" i="1" u="none" strike="noStrike" kern="1200" baseline="0" dirty="0" smtClean="0">
                <a:solidFill>
                  <a:schemeClr val="tx1"/>
                </a:solidFill>
                <a:latin typeface="+mn-lt"/>
                <a:ea typeface="+mn-ea"/>
                <a:cs typeface="+mn-cs"/>
              </a:rPr>
              <a:t> color</a:t>
            </a:r>
            <a:r>
              <a:rPr lang="es-ES" sz="1200" b="0" i="0" u="none" strike="noStrike" kern="1200" baseline="0" dirty="0" smtClean="0">
                <a:solidFill>
                  <a:schemeClr val="tx1"/>
                </a:solidFill>
                <a:latin typeface="+mn-lt"/>
                <a:ea typeface="+mn-ea"/>
                <a:cs typeface="+mn-cs"/>
              </a:rPr>
              <a:t>): color que se muestra por detrás del contenido y el espacio de relleno.</a:t>
            </a:r>
          </a:p>
          <a:p>
            <a:r>
              <a:rPr lang="es-ES" sz="1200" b="0" i="0" u="none" strike="noStrike" kern="1200" baseline="0" dirty="0" smtClean="0">
                <a:solidFill>
                  <a:schemeClr val="tx1"/>
                </a:solidFill>
                <a:latin typeface="+mn-lt"/>
                <a:ea typeface="+mn-ea"/>
                <a:cs typeface="+mn-cs"/>
              </a:rPr>
              <a:t>▪ Margen (</a:t>
            </a:r>
            <a:r>
              <a:rPr lang="es-ES" sz="1200" b="0" i="1" u="none" strike="noStrike" kern="1200" baseline="0" dirty="0" err="1" smtClean="0">
                <a:solidFill>
                  <a:schemeClr val="tx1"/>
                </a:solidFill>
                <a:latin typeface="+mn-lt"/>
                <a:ea typeface="+mn-ea"/>
                <a:cs typeface="+mn-cs"/>
              </a:rPr>
              <a:t>margin</a:t>
            </a:r>
            <a:r>
              <a:rPr lang="es-ES" sz="1200" b="0" i="0" u="none" strike="noStrike" kern="1200" baseline="0" dirty="0" smtClean="0">
                <a:solidFill>
                  <a:schemeClr val="tx1"/>
                </a:solidFill>
                <a:latin typeface="+mn-lt"/>
                <a:ea typeface="+mn-ea"/>
                <a:cs typeface="+mn-cs"/>
              </a:rPr>
              <a:t>): espacio libre entre la caja y las posibles cajas adyacentes.</a:t>
            </a:r>
            <a:endParaRPr lang="es-ES" sz="1000" dirty="0">
              <a:latin typeface="Arial" charset="0"/>
            </a:endParaRPr>
          </a:p>
        </p:txBody>
      </p:sp>
    </p:spTree>
    <p:extLst>
      <p:ext uri="{BB962C8B-B14F-4D97-AF65-F5344CB8AC3E}">
        <p14:creationId xmlns:p14="http://schemas.microsoft.com/office/powerpoint/2010/main" val="5851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169537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162241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720286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29</a:t>
            </a:fld>
            <a:endParaRPr lang="es-ES"/>
          </a:p>
        </p:txBody>
      </p:sp>
    </p:spTree>
    <p:extLst>
      <p:ext uri="{BB962C8B-B14F-4D97-AF65-F5344CB8AC3E}">
        <p14:creationId xmlns:p14="http://schemas.microsoft.com/office/powerpoint/2010/main" val="2469171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30</a:t>
            </a:fld>
            <a:endParaRPr lang="es-ES"/>
          </a:p>
        </p:txBody>
      </p:sp>
    </p:spTree>
    <p:extLst>
      <p:ext uri="{BB962C8B-B14F-4D97-AF65-F5344CB8AC3E}">
        <p14:creationId xmlns:p14="http://schemas.microsoft.com/office/powerpoint/2010/main" val="1438740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31</a:t>
            </a:fld>
            <a:endParaRPr lang="es-ES"/>
          </a:p>
        </p:txBody>
      </p:sp>
    </p:spTree>
    <p:extLst>
      <p:ext uri="{BB962C8B-B14F-4D97-AF65-F5344CB8AC3E}">
        <p14:creationId xmlns:p14="http://schemas.microsoft.com/office/powerpoint/2010/main" val="2871138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32</a:t>
            </a:fld>
            <a:endParaRPr lang="es-ES"/>
          </a:p>
        </p:txBody>
      </p:sp>
    </p:spTree>
    <p:extLst>
      <p:ext uri="{BB962C8B-B14F-4D97-AF65-F5344CB8AC3E}">
        <p14:creationId xmlns:p14="http://schemas.microsoft.com/office/powerpoint/2010/main" val="972639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33</a:t>
            </a:fld>
            <a:endParaRPr lang="es-ES"/>
          </a:p>
        </p:txBody>
      </p:sp>
    </p:spTree>
    <p:extLst>
      <p:ext uri="{BB962C8B-B14F-4D97-AF65-F5344CB8AC3E}">
        <p14:creationId xmlns:p14="http://schemas.microsoft.com/office/powerpoint/2010/main" val="120632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34</a:t>
            </a:fld>
            <a:endParaRPr lang="es-ES"/>
          </a:p>
        </p:txBody>
      </p:sp>
    </p:spTree>
    <p:extLst>
      <p:ext uri="{BB962C8B-B14F-4D97-AF65-F5344CB8AC3E}">
        <p14:creationId xmlns:p14="http://schemas.microsoft.com/office/powerpoint/2010/main" val="2389122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35</a:t>
            </a:fld>
            <a:endParaRPr lang="es-ES"/>
          </a:p>
        </p:txBody>
      </p:sp>
    </p:spTree>
    <p:extLst>
      <p:ext uri="{BB962C8B-B14F-4D97-AF65-F5344CB8AC3E}">
        <p14:creationId xmlns:p14="http://schemas.microsoft.com/office/powerpoint/2010/main" val="1781305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36</a:t>
            </a:fld>
            <a:endParaRPr lang="es-ES"/>
          </a:p>
        </p:txBody>
      </p:sp>
    </p:spTree>
    <p:extLst>
      <p:ext uri="{BB962C8B-B14F-4D97-AF65-F5344CB8AC3E}">
        <p14:creationId xmlns:p14="http://schemas.microsoft.com/office/powerpoint/2010/main" val="1436709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397169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37</a:t>
            </a:fld>
            <a:endParaRPr lang="es-ES"/>
          </a:p>
        </p:txBody>
      </p:sp>
    </p:spTree>
    <p:extLst>
      <p:ext uri="{BB962C8B-B14F-4D97-AF65-F5344CB8AC3E}">
        <p14:creationId xmlns:p14="http://schemas.microsoft.com/office/powerpoint/2010/main" val="30195400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La propiedad </a:t>
            </a:r>
            <a:r>
              <a:rPr lang="es-ES" sz="1200" b="0" i="0" u="none" strike="noStrike" kern="1200" baseline="0" dirty="0" err="1" smtClean="0">
                <a:solidFill>
                  <a:schemeClr val="tx1"/>
                </a:solidFill>
                <a:latin typeface="+mn-lt"/>
                <a:ea typeface="+mn-ea"/>
                <a:cs typeface="+mn-cs"/>
              </a:rPr>
              <a:t>width</a:t>
            </a:r>
            <a:r>
              <a:rPr lang="es-ES" sz="1200" b="0" i="0" u="none" strike="noStrike" kern="1200" baseline="0" dirty="0" smtClean="0">
                <a:solidFill>
                  <a:schemeClr val="tx1"/>
                </a:solidFill>
                <a:latin typeface="+mn-lt"/>
                <a:ea typeface="+mn-ea"/>
                <a:cs typeface="+mn-cs"/>
              </a:rPr>
              <a:t> no admite valores negativos y los valores en porcentaje se calculan a partir de la anchura de su elemento padre. El valor </a:t>
            </a:r>
            <a:r>
              <a:rPr lang="es-ES" sz="1200" b="0" i="0" u="none" strike="noStrike" kern="1200" baseline="0" dirty="0" err="1" smtClean="0">
                <a:solidFill>
                  <a:schemeClr val="tx1"/>
                </a:solidFill>
                <a:latin typeface="+mn-lt"/>
                <a:ea typeface="+mn-ea"/>
                <a:cs typeface="+mn-cs"/>
              </a:rPr>
              <a:t>inherit</a:t>
            </a:r>
            <a:r>
              <a:rPr lang="es-ES" sz="1200" b="0" i="0" u="none" strike="noStrike" kern="1200" baseline="0" dirty="0" smtClean="0">
                <a:solidFill>
                  <a:schemeClr val="tx1"/>
                </a:solidFill>
                <a:latin typeface="+mn-lt"/>
                <a:ea typeface="+mn-ea"/>
                <a:cs typeface="+mn-cs"/>
              </a:rPr>
              <a:t> indica que la anchura del elemento se hereda de su elemento padre. El valor auto, que es el que se utiliza si no se establece de forma explícita un valor a esta propiedad, indica que el navegador debe calcular automáticamente la anchura del elemento, teniendo en cuenta sus contenidos y el sitio disponible en la página.</a:t>
            </a:r>
            <a:endParaRPr lang="es-ES" sz="1000" dirty="0">
              <a:latin typeface="Arial" charset="0"/>
            </a:endParaRPr>
          </a:p>
        </p:txBody>
      </p:sp>
    </p:spTree>
    <p:extLst>
      <p:ext uri="{BB962C8B-B14F-4D97-AF65-F5344CB8AC3E}">
        <p14:creationId xmlns:p14="http://schemas.microsoft.com/office/powerpoint/2010/main" val="23042624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La propiedad </a:t>
            </a:r>
            <a:r>
              <a:rPr lang="es-ES" sz="1200" b="0" i="0" u="none" strike="noStrike" kern="1200" baseline="0" dirty="0" err="1" smtClean="0">
                <a:solidFill>
                  <a:schemeClr val="tx1"/>
                </a:solidFill>
                <a:latin typeface="+mn-lt"/>
                <a:ea typeface="+mn-ea"/>
                <a:cs typeface="+mn-cs"/>
              </a:rPr>
              <a:t>width</a:t>
            </a:r>
            <a:r>
              <a:rPr lang="es-ES" sz="1200" b="0" i="0" u="none" strike="noStrike" kern="1200" baseline="0" dirty="0" smtClean="0">
                <a:solidFill>
                  <a:schemeClr val="tx1"/>
                </a:solidFill>
                <a:latin typeface="+mn-lt"/>
                <a:ea typeface="+mn-ea"/>
                <a:cs typeface="+mn-cs"/>
              </a:rPr>
              <a:t> no admite valores negativos y los valores en porcentaje se calculan a partir de la anchura de su elemento padre. El valor </a:t>
            </a:r>
            <a:r>
              <a:rPr lang="es-ES" sz="1200" b="0" i="0" u="none" strike="noStrike" kern="1200" baseline="0" dirty="0" err="1" smtClean="0">
                <a:solidFill>
                  <a:schemeClr val="tx1"/>
                </a:solidFill>
                <a:latin typeface="+mn-lt"/>
                <a:ea typeface="+mn-ea"/>
                <a:cs typeface="+mn-cs"/>
              </a:rPr>
              <a:t>inherit</a:t>
            </a:r>
            <a:r>
              <a:rPr lang="es-ES" sz="1200" b="0" i="0" u="none" strike="noStrike" kern="1200" baseline="0" dirty="0" smtClean="0">
                <a:solidFill>
                  <a:schemeClr val="tx1"/>
                </a:solidFill>
                <a:latin typeface="+mn-lt"/>
                <a:ea typeface="+mn-ea"/>
                <a:cs typeface="+mn-cs"/>
              </a:rPr>
              <a:t> indica que la anchura del elemento se hereda de su elemento padre. El valor auto, que es el que se utiliza si no se establece de forma explícita un valor a esta propiedad, indica que el navegador debe calcular automáticamente la anchura del elemento, teniendo en cuenta sus contenidos y el sitio disponible en la página.</a:t>
            </a:r>
            <a:endParaRPr lang="es-ES" sz="1000" dirty="0">
              <a:latin typeface="Arial" charset="0"/>
            </a:endParaRPr>
          </a:p>
        </p:txBody>
      </p:sp>
    </p:spTree>
    <p:extLst>
      <p:ext uri="{BB962C8B-B14F-4D97-AF65-F5344CB8AC3E}">
        <p14:creationId xmlns:p14="http://schemas.microsoft.com/office/powerpoint/2010/main" val="636720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Los valores definidos por CSS permiten alinear el texto según los valores tradicionales: a la izquierda (</a:t>
            </a:r>
            <a:r>
              <a:rPr lang="es-ES" sz="1200" b="0" i="0" u="none" strike="noStrike" kern="1200" baseline="0" dirty="0" err="1" smtClean="0">
                <a:solidFill>
                  <a:schemeClr val="tx1"/>
                </a:solidFill>
                <a:latin typeface="+mn-lt"/>
                <a:ea typeface="+mn-ea"/>
                <a:cs typeface="+mn-cs"/>
              </a:rPr>
              <a:t>left</a:t>
            </a:r>
            <a:r>
              <a:rPr lang="es-ES" sz="1200" b="0" i="0" u="none" strike="noStrike" kern="1200" baseline="0" dirty="0" smtClean="0">
                <a:solidFill>
                  <a:schemeClr val="tx1"/>
                </a:solidFill>
                <a:latin typeface="+mn-lt"/>
                <a:ea typeface="+mn-ea"/>
                <a:cs typeface="+mn-cs"/>
              </a:rPr>
              <a:t>), a la derecha (</a:t>
            </a:r>
            <a:r>
              <a:rPr lang="es-ES" sz="1200" b="0" i="0" u="none" strike="noStrike" kern="1200" baseline="0" dirty="0" err="1" smtClean="0">
                <a:solidFill>
                  <a:schemeClr val="tx1"/>
                </a:solidFill>
                <a:latin typeface="+mn-lt"/>
                <a:ea typeface="+mn-ea"/>
                <a:cs typeface="+mn-cs"/>
              </a:rPr>
              <a:t>right</a:t>
            </a:r>
            <a:r>
              <a:rPr lang="es-ES" sz="1200" b="0" i="0" u="none" strike="noStrike" kern="1200" baseline="0" dirty="0" smtClean="0">
                <a:solidFill>
                  <a:schemeClr val="tx1"/>
                </a:solidFill>
                <a:latin typeface="+mn-lt"/>
                <a:ea typeface="+mn-ea"/>
                <a:cs typeface="+mn-cs"/>
              </a:rPr>
              <a:t>), centrado (center) y justificado (</a:t>
            </a:r>
            <a:r>
              <a:rPr lang="es-ES" sz="1200" b="0" i="0" u="none" strike="noStrike" kern="1200" baseline="0" dirty="0" err="1" smtClean="0">
                <a:solidFill>
                  <a:schemeClr val="tx1"/>
                </a:solidFill>
                <a:latin typeface="+mn-lt"/>
                <a:ea typeface="+mn-ea"/>
                <a:cs typeface="+mn-cs"/>
              </a:rPr>
              <a:t>justify</a:t>
            </a:r>
            <a:r>
              <a:rPr lang="es-ES" sz="1200" b="0" i="0" u="none" strike="noStrike" kern="1200" baseline="0" dirty="0" smtClean="0">
                <a:solidFill>
                  <a:schemeClr val="tx1"/>
                </a:solidFill>
                <a:latin typeface="+mn-lt"/>
                <a:ea typeface="+mn-ea"/>
                <a:cs typeface="+mn-cs"/>
              </a:rPr>
              <a:t>)..</a:t>
            </a:r>
            <a:endParaRPr lang="es-ES" sz="1000" dirty="0">
              <a:latin typeface="Arial" charset="0"/>
            </a:endParaRPr>
          </a:p>
        </p:txBody>
      </p:sp>
    </p:spTree>
    <p:extLst>
      <p:ext uri="{BB962C8B-B14F-4D97-AF65-F5344CB8AC3E}">
        <p14:creationId xmlns:p14="http://schemas.microsoft.com/office/powerpoint/2010/main" val="4034198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41</a:t>
            </a:fld>
            <a:endParaRPr lang="es-ES"/>
          </a:p>
        </p:txBody>
      </p:sp>
    </p:spTree>
    <p:extLst>
      <p:ext uri="{BB962C8B-B14F-4D97-AF65-F5344CB8AC3E}">
        <p14:creationId xmlns:p14="http://schemas.microsoft.com/office/powerpoint/2010/main" val="1790986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D52F225-FBF0-4332-9D1A-3509B69429BE}" type="slidenum">
              <a:rPr lang="es-ES" smtClean="0"/>
              <a:pPr/>
              <a:t>42</a:t>
            </a:fld>
            <a:endParaRPr lang="es-ES"/>
          </a:p>
        </p:txBody>
      </p:sp>
    </p:spTree>
    <p:extLst>
      <p:ext uri="{BB962C8B-B14F-4D97-AF65-F5344CB8AC3E}">
        <p14:creationId xmlns:p14="http://schemas.microsoft.com/office/powerpoint/2010/main" val="2001653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La propiedad </a:t>
            </a:r>
            <a:r>
              <a:rPr lang="es-ES" sz="1200" b="0" i="0" u="none" strike="noStrike" kern="1200" baseline="0" dirty="0" err="1" smtClean="0">
                <a:solidFill>
                  <a:schemeClr val="tx1"/>
                </a:solidFill>
                <a:latin typeface="+mn-lt"/>
                <a:ea typeface="+mn-ea"/>
                <a:cs typeface="+mn-cs"/>
              </a:rPr>
              <a:t>width</a:t>
            </a:r>
            <a:r>
              <a:rPr lang="es-ES" sz="1200" b="0" i="0" u="none" strike="noStrike" kern="1200" baseline="0" dirty="0" smtClean="0">
                <a:solidFill>
                  <a:schemeClr val="tx1"/>
                </a:solidFill>
                <a:latin typeface="+mn-lt"/>
                <a:ea typeface="+mn-ea"/>
                <a:cs typeface="+mn-cs"/>
              </a:rPr>
              <a:t> no admite valores negativos y los valores en porcentaje se calculan a partir de la anchura de su elemento padre. El valor </a:t>
            </a:r>
            <a:r>
              <a:rPr lang="es-ES" sz="1200" b="0" i="0" u="none" strike="noStrike" kern="1200" baseline="0" dirty="0" err="1" smtClean="0">
                <a:solidFill>
                  <a:schemeClr val="tx1"/>
                </a:solidFill>
                <a:latin typeface="+mn-lt"/>
                <a:ea typeface="+mn-ea"/>
                <a:cs typeface="+mn-cs"/>
              </a:rPr>
              <a:t>inherit</a:t>
            </a:r>
            <a:r>
              <a:rPr lang="es-ES" sz="1200" b="0" i="0" u="none" strike="noStrike" kern="1200" baseline="0" dirty="0" smtClean="0">
                <a:solidFill>
                  <a:schemeClr val="tx1"/>
                </a:solidFill>
                <a:latin typeface="+mn-lt"/>
                <a:ea typeface="+mn-ea"/>
                <a:cs typeface="+mn-cs"/>
              </a:rPr>
              <a:t> indica que la anchura del elemento se hereda de su elemento padre. El valor auto, que es el que se utiliza si no se establece de forma explícita un valor a esta propiedad, indica que el navegador debe calcular automáticamente la anchura del elemento, teniendo en cuenta sus contenidos y el sitio disponible en la página.</a:t>
            </a:r>
            <a:endParaRPr lang="es-ES" sz="1000" dirty="0">
              <a:latin typeface="Arial" charset="0"/>
            </a:endParaRPr>
          </a:p>
        </p:txBody>
      </p:sp>
    </p:spTree>
    <p:extLst>
      <p:ext uri="{BB962C8B-B14F-4D97-AF65-F5344CB8AC3E}">
        <p14:creationId xmlns:p14="http://schemas.microsoft.com/office/powerpoint/2010/main" val="28235620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Las posibilidades de la propiedad </a:t>
            </a:r>
            <a:r>
              <a:rPr lang="es-ES" sz="1200" b="0" i="0" u="none" strike="noStrike" kern="1200" baseline="0" dirty="0" err="1" smtClean="0">
                <a:solidFill>
                  <a:schemeClr val="tx1"/>
                </a:solidFill>
                <a:latin typeface="+mn-lt"/>
                <a:ea typeface="+mn-ea"/>
                <a:cs typeface="+mn-cs"/>
              </a:rPr>
              <a:t>display</a:t>
            </a:r>
            <a:r>
              <a:rPr lang="es-ES" sz="1200" b="0" i="0" u="none" strike="noStrike" kern="1200" baseline="0" dirty="0" smtClean="0">
                <a:solidFill>
                  <a:schemeClr val="tx1"/>
                </a:solidFill>
                <a:latin typeface="+mn-lt"/>
                <a:ea typeface="+mn-ea"/>
                <a:cs typeface="+mn-cs"/>
              </a:rPr>
              <a:t> son mucho más avanzadas </a:t>
            </a:r>
            <a:r>
              <a:rPr lang="es-ES" sz="1200" b="0" i="0" u="none" strike="noStrike" kern="1200" baseline="0" smtClean="0">
                <a:solidFill>
                  <a:schemeClr val="tx1"/>
                </a:solidFill>
                <a:latin typeface="+mn-lt"/>
                <a:ea typeface="+mn-ea"/>
                <a:cs typeface="+mn-cs"/>
              </a:rPr>
              <a:t>que simplemente ocultar </a:t>
            </a:r>
            <a:r>
              <a:rPr lang="es-ES" sz="1200" b="0" i="0" u="none" strike="noStrike" kern="1200" baseline="0" dirty="0" smtClean="0">
                <a:solidFill>
                  <a:schemeClr val="tx1"/>
                </a:solidFill>
                <a:latin typeface="+mn-lt"/>
                <a:ea typeface="+mn-ea"/>
                <a:cs typeface="+mn-cs"/>
              </a:rPr>
              <a:t>elementos. En realidad, la propiedad </a:t>
            </a:r>
            <a:r>
              <a:rPr lang="es-ES" sz="1200" b="0" i="0" u="none" strike="noStrike" kern="1200" baseline="0" dirty="0" err="1" smtClean="0">
                <a:solidFill>
                  <a:schemeClr val="tx1"/>
                </a:solidFill>
                <a:latin typeface="+mn-lt"/>
                <a:ea typeface="+mn-ea"/>
                <a:cs typeface="+mn-cs"/>
              </a:rPr>
              <a:t>display</a:t>
            </a:r>
            <a:r>
              <a:rPr lang="es-ES" sz="1200" b="0" i="0" u="none" strike="noStrike" kern="1200" baseline="0" dirty="0" smtClean="0">
                <a:solidFill>
                  <a:schemeClr val="tx1"/>
                </a:solidFill>
                <a:latin typeface="+mn-lt"/>
                <a:ea typeface="+mn-ea"/>
                <a:cs typeface="+mn-cs"/>
              </a:rPr>
              <a:t> modifica la forma en la que se visualiza un elemento.</a:t>
            </a:r>
            <a:endParaRPr lang="es-ES" sz="1000" dirty="0">
              <a:latin typeface="Arial" charset="0"/>
            </a:endParaRPr>
          </a:p>
        </p:txBody>
      </p:sp>
    </p:spTree>
    <p:extLst>
      <p:ext uri="{BB962C8B-B14F-4D97-AF65-F5344CB8AC3E}">
        <p14:creationId xmlns:p14="http://schemas.microsoft.com/office/powerpoint/2010/main" val="5104054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Las posibilidades de la propiedad </a:t>
            </a:r>
            <a:r>
              <a:rPr lang="es-ES" sz="1200" b="0" i="0" u="none" strike="noStrike" kern="1200" baseline="0" dirty="0" err="1" smtClean="0">
                <a:solidFill>
                  <a:schemeClr val="tx1"/>
                </a:solidFill>
                <a:latin typeface="+mn-lt"/>
                <a:ea typeface="+mn-ea"/>
                <a:cs typeface="+mn-cs"/>
              </a:rPr>
              <a:t>display</a:t>
            </a:r>
            <a:r>
              <a:rPr lang="es-ES" sz="1200" b="0" i="0" u="none" strike="noStrike" kern="1200" baseline="0" dirty="0" smtClean="0">
                <a:solidFill>
                  <a:schemeClr val="tx1"/>
                </a:solidFill>
                <a:latin typeface="+mn-lt"/>
                <a:ea typeface="+mn-ea"/>
                <a:cs typeface="+mn-cs"/>
              </a:rPr>
              <a:t> son mucho más avanzadas </a:t>
            </a:r>
            <a:r>
              <a:rPr lang="es-ES" sz="1200" b="0" i="0" u="none" strike="noStrike" kern="1200" baseline="0" smtClean="0">
                <a:solidFill>
                  <a:schemeClr val="tx1"/>
                </a:solidFill>
                <a:latin typeface="+mn-lt"/>
                <a:ea typeface="+mn-ea"/>
                <a:cs typeface="+mn-cs"/>
              </a:rPr>
              <a:t>que simplemente ocultar </a:t>
            </a:r>
            <a:r>
              <a:rPr lang="es-ES" sz="1200" b="0" i="0" u="none" strike="noStrike" kern="1200" baseline="0" dirty="0" smtClean="0">
                <a:solidFill>
                  <a:schemeClr val="tx1"/>
                </a:solidFill>
                <a:latin typeface="+mn-lt"/>
                <a:ea typeface="+mn-ea"/>
                <a:cs typeface="+mn-cs"/>
              </a:rPr>
              <a:t>elementos. En realidad, la propiedad </a:t>
            </a:r>
            <a:r>
              <a:rPr lang="es-ES" sz="1200" b="0" i="0" u="none" strike="noStrike" kern="1200" baseline="0" dirty="0" err="1" smtClean="0">
                <a:solidFill>
                  <a:schemeClr val="tx1"/>
                </a:solidFill>
                <a:latin typeface="+mn-lt"/>
                <a:ea typeface="+mn-ea"/>
                <a:cs typeface="+mn-cs"/>
              </a:rPr>
              <a:t>display</a:t>
            </a:r>
            <a:r>
              <a:rPr lang="es-ES" sz="1200" b="0" i="0" u="none" strike="noStrike" kern="1200" baseline="0" dirty="0" smtClean="0">
                <a:solidFill>
                  <a:schemeClr val="tx1"/>
                </a:solidFill>
                <a:latin typeface="+mn-lt"/>
                <a:ea typeface="+mn-ea"/>
                <a:cs typeface="+mn-cs"/>
              </a:rPr>
              <a:t> modifica la forma en la que se visualiza un elemento.</a:t>
            </a:r>
            <a:endParaRPr lang="es-ES" sz="1000" dirty="0">
              <a:latin typeface="Arial" charset="0"/>
            </a:endParaRPr>
          </a:p>
        </p:txBody>
      </p:sp>
    </p:spTree>
    <p:extLst>
      <p:ext uri="{BB962C8B-B14F-4D97-AF65-F5344CB8AC3E}">
        <p14:creationId xmlns:p14="http://schemas.microsoft.com/office/powerpoint/2010/main" val="2336337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Las posibilidades de la propiedad </a:t>
            </a:r>
            <a:r>
              <a:rPr lang="es-ES" sz="1200" b="0" i="0" u="none" strike="noStrike" kern="1200" baseline="0" dirty="0" err="1" smtClean="0">
                <a:solidFill>
                  <a:schemeClr val="tx1"/>
                </a:solidFill>
                <a:latin typeface="+mn-lt"/>
                <a:ea typeface="+mn-ea"/>
                <a:cs typeface="+mn-cs"/>
              </a:rPr>
              <a:t>display</a:t>
            </a:r>
            <a:r>
              <a:rPr lang="es-ES" sz="1200" b="0" i="0" u="none" strike="noStrike" kern="1200" baseline="0" dirty="0" smtClean="0">
                <a:solidFill>
                  <a:schemeClr val="tx1"/>
                </a:solidFill>
                <a:latin typeface="+mn-lt"/>
                <a:ea typeface="+mn-ea"/>
                <a:cs typeface="+mn-cs"/>
              </a:rPr>
              <a:t> son mucho más avanzadas que simplemente ocultar elementos. En realidad, la propiedad </a:t>
            </a:r>
            <a:r>
              <a:rPr lang="es-ES" sz="1200" b="0" i="0" u="none" strike="noStrike" kern="1200" baseline="0" dirty="0" err="1" smtClean="0">
                <a:solidFill>
                  <a:schemeClr val="tx1"/>
                </a:solidFill>
                <a:latin typeface="+mn-lt"/>
                <a:ea typeface="+mn-ea"/>
                <a:cs typeface="+mn-cs"/>
              </a:rPr>
              <a:t>display</a:t>
            </a:r>
            <a:r>
              <a:rPr lang="es-ES" sz="1200" b="0" i="0" u="none" strike="noStrike" kern="1200" baseline="0" dirty="0" smtClean="0">
                <a:solidFill>
                  <a:schemeClr val="tx1"/>
                </a:solidFill>
                <a:latin typeface="+mn-lt"/>
                <a:ea typeface="+mn-ea"/>
                <a:cs typeface="+mn-cs"/>
              </a:rPr>
              <a:t> modifica la forma en la que se visualiza un elemento.</a:t>
            </a:r>
            <a:endParaRPr lang="es-ES" sz="1000" dirty="0">
              <a:latin typeface="Arial" charset="0"/>
            </a:endParaRPr>
          </a:p>
        </p:txBody>
      </p:sp>
    </p:spTree>
    <p:extLst>
      <p:ext uri="{BB962C8B-B14F-4D97-AF65-F5344CB8AC3E}">
        <p14:creationId xmlns:p14="http://schemas.microsoft.com/office/powerpoint/2010/main" val="1983248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643434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el contenido de un elemento no cabe en el espacio reservado para ese elemento y se desborda.</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La situación más habitual en la que el contenido sobresale de su espacio reservado es cuando se establece la anchura y/o altura de un elemento mediante la propiedad </a:t>
            </a:r>
            <a:r>
              <a:rPr lang="es-ES" sz="1200" b="0" i="0" u="none" strike="noStrike" kern="1200" baseline="0" dirty="0" err="1" smtClean="0">
                <a:solidFill>
                  <a:schemeClr val="tx1"/>
                </a:solidFill>
                <a:latin typeface="+mn-lt"/>
                <a:ea typeface="+mn-ea"/>
                <a:cs typeface="+mn-cs"/>
              </a:rPr>
              <a:t>width</a:t>
            </a:r>
            <a:r>
              <a:rPr lang="es-ES" sz="1200" b="0" i="0" u="none" strike="noStrike" kern="1200" baseline="0" dirty="0" smtClean="0">
                <a:solidFill>
                  <a:schemeClr val="tx1"/>
                </a:solidFill>
                <a:latin typeface="+mn-lt"/>
                <a:ea typeface="+mn-ea"/>
                <a:cs typeface="+mn-cs"/>
              </a:rPr>
              <a:t> y/o </a:t>
            </a:r>
            <a:r>
              <a:rPr lang="es-ES" sz="1200" b="0" i="0" u="none" strike="noStrike" kern="1200" baseline="0" dirty="0" err="1" smtClean="0">
                <a:solidFill>
                  <a:schemeClr val="tx1"/>
                </a:solidFill>
                <a:latin typeface="+mn-lt"/>
                <a:ea typeface="+mn-ea"/>
                <a:cs typeface="+mn-cs"/>
              </a:rPr>
              <a:t>height</a:t>
            </a:r>
            <a:r>
              <a:rPr lang="es-ES" sz="1200" b="0" i="0" u="none" strike="noStrike" kern="1200" baseline="0" dirty="0" smtClean="0">
                <a:solidFill>
                  <a:schemeClr val="tx1"/>
                </a:solidFill>
                <a:latin typeface="+mn-lt"/>
                <a:ea typeface="+mn-ea"/>
                <a:cs typeface="+mn-cs"/>
              </a:rPr>
              <a:t>. Otra situación habitual es la de las líneas muy largas contenidas dentro de un elemento &lt;pre&gt;, que hacen que la página entera sea demasiado ancha.</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la propiedad </a:t>
            </a:r>
            <a:r>
              <a:rPr lang="es-ES" sz="1200" b="0" i="0" u="none" strike="noStrike" kern="1200" baseline="0" dirty="0" err="1" smtClean="0">
                <a:solidFill>
                  <a:schemeClr val="tx1"/>
                </a:solidFill>
                <a:latin typeface="+mn-lt"/>
                <a:ea typeface="+mn-ea"/>
                <a:cs typeface="+mn-cs"/>
              </a:rPr>
              <a:t>overflow</a:t>
            </a:r>
            <a:r>
              <a:rPr lang="es-ES" sz="1200" b="0" i="0" u="none" strike="noStrike" kern="1200" baseline="0" dirty="0" smtClean="0">
                <a:solidFill>
                  <a:schemeClr val="tx1"/>
                </a:solidFill>
                <a:latin typeface="+mn-lt"/>
                <a:ea typeface="+mn-ea"/>
                <a:cs typeface="+mn-cs"/>
              </a:rPr>
              <a:t> para controlar la forma en la que se visualizan los contenidos que sobresalen de sus elementos.</a:t>
            </a:r>
            <a:endParaRPr lang="es-ES" sz="1000" dirty="0">
              <a:latin typeface="Arial" charset="0"/>
            </a:endParaRPr>
          </a:p>
        </p:txBody>
      </p:sp>
    </p:spTree>
    <p:extLst>
      <p:ext uri="{BB962C8B-B14F-4D97-AF65-F5344CB8AC3E}">
        <p14:creationId xmlns:p14="http://schemas.microsoft.com/office/powerpoint/2010/main" val="14219465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el contenido de un elemento no cabe en el espacio reservado para ese elemento y se desborda.</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La situación más habitual en la que el contenido sobresale de su espacio reservado es cuando se establece la anchura y/o altura de un elemento mediante la propiedad </a:t>
            </a:r>
            <a:r>
              <a:rPr lang="es-ES" sz="1200" b="0" i="0" u="none" strike="noStrike" kern="1200" baseline="0" dirty="0" err="1" smtClean="0">
                <a:solidFill>
                  <a:schemeClr val="tx1"/>
                </a:solidFill>
                <a:latin typeface="+mn-lt"/>
                <a:ea typeface="+mn-ea"/>
                <a:cs typeface="+mn-cs"/>
              </a:rPr>
              <a:t>width</a:t>
            </a:r>
            <a:r>
              <a:rPr lang="es-ES" sz="1200" b="0" i="0" u="none" strike="noStrike" kern="1200" baseline="0" dirty="0" smtClean="0">
                <a:solidFill>
                  <a:schemeClr val="tx1"/>
                </a:solidFill>
                <a:latin typeface="+mn-lt"/>
                <a:ea typeface="+mn-ea"/>
                <a:cs typeface="+mn-cs"/>
              </a:rPr>
              <a:t> y/o </a:t>
            </a:r>
            <a:r>
              <a:rPr lang="es-ES" sz="1200" b="0" i="0" u="none" strike="noStrike" kern="1200" baseline="0" dirty="0" err="1" smtClean="0">
                <a:solidFill>
                  <a:schemeClr val="tx1"/>
                </a:solidFill>
                <a:latin typeface="+mn-lt"/>
                <a:ea typeface="+mn-ea"/>
                <a:cs typeface="+mn-cs"/>
              </a:rPr>
              <a:t>height</a:t>
            </a:r>
            <a:r>
              <a:rPr lang="es-ES" sz="1200" b="0" i="0" u="none" strike="noStrike" kern="1200" baseline="0" dirty="0" smtClean="0">
                <a:solidFill>
                  <a:schemeClr val="tx1"/>
                </a:solidFill>
                <a:latin typeface="+mn-lt"/>
                <a:ea typeface="+mn-ea"/>
                <a:cs typeface="+mn-cs"/>
              </a:rPr>
              <a:t>. Otra situación habitual es la de las líneas muy largas contenidas dentro de un elemento &lt;pre&gt;, que hacen que la página entera sea demasiado ancha.</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la propiedad </a:t>
            </a:r>
            <a:r>
              <a:rPr lang="es-ES" sz="1200" b="0" i="0" u="none" strike="noStrike" kern="1200" baseline="0" dirty="0" err="1" smtClean="0">
                <a:solidFill>
                  <a:schemeClr val="tx1"/>
                </a:solidFill>
                <a:latin typeface="+mn-lt"/>
                <a:ea typeface="+mn-ea"/>
                <a:cs typeface="+mn-cs"/>
              </a:rPr>
              <a:t>overflow</a:t>
            </a:r>
            <a:r>
              <a:rPr lang="es-ES" sz="1200" b="0" i="0" u="none" strike="noStrike" kern="1200" baseline="0" dirty="0" smtClean="0">
                <a:solidFill>
                  <a:schemeClr val="tx1"/>
                </a:solidFill>
                <a:latin typeface="+mn-lt"/>
                <a:ea typeface="+mn-ea"/>
                <a:cs typeface="+mn-cs"/>
              </a:rPr>
              <a:t> para controlar la forma en la que se visualizan los contenidos que sobresalen de sus elementos.</a:t>
            </a:r>
            <a:endParaRPr lang="es-ES" sz="1000" dirty="0">
              <a:latin typeface="Arial" charset="0"/>
            </a:endParaRPr>
          </a:p>
        </p:txBody>
      </p:sp>
    </p:spTree>
    <p:extLst>
      <p:ext uri="{BB962C8B-B14F-4D97-AF65-F5344CB8AC3E}">
        <p14:creationId xmlns:p14="http://schemas.microsoft.com/office/powerpoint/2010/main" val="22800914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Por sus características, los elementos de bloque no pueden insertarse dentro de elementos en línea y tan sólo pueden aparecer dentro de otros elementos de bloque. En cambio, un elemento en línea puede aparecer tanto dentro de un elemento de bloque como dentro de otro elemento en línea.</a:t>
            </a:r>
            <a:endParaRPr lang="es-ES" sz="1000" dirty="0">
              <a:latin typeface="Arial" charset="0"/>
            </a:endParaRPr>
          </a:p>
        </p:txBody>
      </p:sp>
    </p:spTree>
    <p:extLst>
      <p:ext uri="{BB962C8B-B14F-4D97-AF65-F5344CB8AC3E}">
        <p14:creationId xmlns:p14="http://schemas.microsoft.com/office/powerpoint/2010/main" val="15296586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289023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La propiedad position no permite controlar el posicionamiento flotante, que se establece con otra propiedad llamada </a:t>
            </a:r>
            <a:r>
              <a:rPr lang="es-ES" sz="1200" b="0" i="0" u="none" strike="noStrike" kern="1200" baseline="0" dirty="0" err="1" smtClean="0">
                <a:solidFill>
                  <a:schemeClr val="tx1"/>
                </a:solidFill>
                <a:latin typeface="+mn-lt"/>
                <a:ea typeface="+mn-ea"/>
                <a:cs typeface="+mn-cs"/>
              </a:rPr>
              <a:t>float</a:t>
            </a:r>
            <a:r>
              <a:rPr lang="es-ES" sz="1200" b="0" i="0" u="none" strike="noStrike" kern="1200" baseline="0" dirty="0" smtClean="0">
                <a:solidFill>
                  <a:schemeClr val="tx1"/>
                </a:solidFill>
                <a:latin typeface="+mn-lt"/>
                <a:ea typeface="+mn-ea"/>
                <a:cs typeface="+mn-cs"/>
              </a:rPr>
              <a:t> y que se explica más adelante. Además, la propiedad position sólo indica cómo se posiciona una caja, pero no la desplaza.</a:t>
            </a:r>
            <a:endParaRPr lang="es-ES" sz="1000" dirty="0">
              <a:latin typeface="Arial" charset="0"/>
            </a:endParaRPr>
          </a:p>
        </p:txBody>
      </p:sp>
    </p:spTree>
    <p:extLst>
      <p:ext uri="{BB962C8B-B14F-4D97-AF65-F5344CB8AC3E}">
        <p14:creationId xmlns:p14="http://schemas.microsoft.com/office/powerpoint/2010/main" val="26491780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8260808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En la imagen anterior, la caja 2 se ha desplazado lateralmente hacia la derecha y verticalmente de forma descendente. Como el resto de cajas de la página no modifican su posición, se producen solapamientos entre los contenidos de las cajas.</a:t>
            </a:r>
          </a:p>
          <a:p>
            <a:endParaRPr lang="es-ES" sz="1000" dirty="0">
              <a:latin typeface="Arial" charset="0"/>
            </a:endParaRPr>
          </a:p>
        </p:txBody>
      </p:sp>
    </p:spTree>
    <p:extLst>
      <p:ext uri="{BB962C8B-B14F-4D97-AF65-F5344CB8AC3E}">
        <p14:creationId xmlns:p14="http://schemas.microsoft.com/office/powerpoint/2010/main" val="20647964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El resto de imágenes no varían su posición y por tanto no ocupan el hueco dejado por la primera imagen, ya que el posicionamiento relativo no influye en el resto de elementos de la página. El único problema de posicionar elementos de forma relativa es que se pueden producir solapamientos con otros elementos de la página.</a:t>
            </a:r>
            <a:endParaRPr lang="es-ES" sz="1000" dirty="0">
              <a:latin typeface="Arial" charset="0"/>
            </a:endParaRPr>
          </a:p>
        </p:txBody>
      </p:sp>
    </p:spTree>
    <p:extLst>
      <p:ext uri="{BB962C8B-B14F-4D97-AF65-F5344CB8AC3E}">
        <p14:creationId xmlns:p14="http://schemas.microsoft.com/office/powerpoint/2010/main" val="3146247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9972378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06741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8167548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3304930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0149252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2763814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7332194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4121948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Uno de los principales motivos para la creación del posicionamiento </a:t>
            </a:r>
            <a:r>
              <a:rPr lang="es-ES" sz="1200" b="0" i="0" u="none" strike="noStrike" kern="1200" baseline="0" dirty="0" err="1" smtClean="0">
                <a:solidFill>
                  <a:schemeClr val="tx1"/>
                </a:solidFill>
                <a:latin typeface="+mn-lt"/>
                <a:ea typeface="+mn-ea"/>
                <a:cs typeface="+mn-cs"/>
              </a:rPr>
              <a:t>float</a:t>
            </a:r>
            <a:r>
              <a:rPr lang="es-ES" sz="1200" b="0" i="0" u="none" strike="noStrike" kern="1200" baseline="0" dirty="0" smtClean="0">
                <a:solidFill>
                  <a:schemeClr val="tx1"/>
                </a:solidFill>
                <a:latin typeface="+mn-lt"/>
                <a:ea typeface="+mn-ea"/>
                <a:cs typeface="+mn-cs"/>
              </a:rPr>
              <a:t> fue precisamente la posibilidad de colocar imágenes alrededor de las cuales fluye el texto.</a:t>
            </a:r>
            <a:endParaRPr lang="es-ES" sz="1000" dirty="0">
              <a:latin typeface="Arial" charset="0"/>
            </a:endParaRPr>
          </a:p>
        </p:txBody>
      </p:sp>
    </p:spTree>
    <p:extLst>
      <p:ext uri="{BB962C8B-B14F-4D97-AF65-F5344CB8AC3E}">
        <p14:creationId xmlns:p14="http://schemas.microsoft.com/office/powerpoint/2010/main" val="28938969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Uno de los principales motivos para la creación del posicionamiento </a:t>
            </a:r>
            <a:r>
              <a:rPr lang="es-ES" sz="1200" b="0" i="0" u="none" strike="noStrike" kern="1200" baseline="0" dirty="0" err="1" smtClean="0">
                <a:solidFill>
                  <a:schemeClr val="tx1"/>
                </a:solidFill>
                <a:latin typeface="+mn-lt"/>
                <a:ea typeface="+mn-ea"/>
                <a:cs typeface="+mn-cs"/>
              </a:rPr>
              <a:t>float</a:t>
            </a:r>
            <a:r>
              <a:rPr lang="es-ES" sz="1200" b="0" i="0" u="none" strike="noStrike" kern="1200" baseline="0" smtClean="0">
                <a:solidFill>
                  <a:schemeClr val="tx1"/>
                </a:solidFill>
                <a:latin typeface="+mn-lt"/>
                <a:ea typeface="+mn-ea"/>
                <a:cs typeface="+mn-cs"/>
              </a:rPr>
              <a:t> fue precisamente la posibilidad de colocar imágenes alrededor de las cuales fluye el texto.</a:t>
            </a:r>
            <a:endParaRPr lang="es-ES" sz="1000" dirty="0">
              <a:latin typeface="Arial" charset="0"/>
            </a:endParaRPr>
          </a:p>
        </p:txBody>
      </p:sp>
    </p:spTree>
    <p:extLst>
      <p:ext uri="{BB962C8B-B14F-4D97-AF65-F5344CB8AC3E}">
        <p14:creationId xmlns:p14="http://schemas.microsoft.com/office/powerpoint/2010/main" val="40602055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Uno de los principales motivos para la creación del posicionamiento </a:t>
            </a:r>
            <a:r>
              <a:rPr lang="es-ES" sz="1200" b="0" i="0" u="none" strike="noStrike" kern="1200" baseline="0" dirty="0" err="1" smtClean="0">
                <a:solidFill>
                  <a:schemeClr val="tx1"/>
                </a:solidFill>
                <a:latin typeface="+mn-lt"/>
                <a:ea typeface="+mn-ea"/>
                <a:cs typeface="+mn-cs"/>
              </a:rPr>
              <a:t>float</a:t>
            </a:r>
            <a:r>
              <a:rPr lang="es-ES" sz="1200" b="0" i="0" u="none" strike="noStrike" kern="1200" baseline="0" smtClean="0">
                <a:solidFill>
                  <a:schemeClr val="tx1"/>
                </a:solidFill>
                <a:latin typeface="+mn-lt"/>
                <a:ea typeface="+mn-ea"/>
                <a:cs typeface="+mn-cs"/>
              </a:rPr>
              <a:t> fue precisamente la posibilidad de colocar imágenes alrededor de las cuales fluye el texto.</a:t>
            </a:r>
            <a:endParaRPr lang="es-ES" sz="1000" dirty="0">
              <a:latin typeface="Arial" charset="0"/>
            </a:endParaRPr>
          </a:p>
        </p:txBody>
      </p:sp>
    </p:spTree>
    <p:extLst>
      <p:ext uri="{BB962C8B-B14F-4D97-AF65-F5344CB8AC3E}">
        <p14:creationId xmlns:p14="http://schemas.microsoft.com/office/powerpoint/2010/main" val="28736516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Uno de los principales motivos para la creación del posicionamiento </a:t>
            </a:r>
            <a:r>
              <a:rPr lang="es-ES" sz="1200" b="0" i="0" u="none" strike="noStrike" kern="1200" baseline="0" dirty="0" err="1" smtClean="0">
                <a:solidFill>
                  <a:schemeClr val="tx1"/>
                </a:solidFill>
                <a:latin typeface="+mn-lt"/>
                <a:ea typeface="+mn-ea"/>
                <a:cs typeface="+mn-cs"/>
              </a:rPr>
              <a:t>float</a:t>
            </a:r>
            <a:r>
              <a:rPr lang="es-ES" sz="1200" b="0" i="0" u="none" strike="noStrike" kern="1200" baseline="0" smtClean="0">
                <a:solidFill>
                  <a:schemeClr val="tx1"/>
                </a:solidFill>
                <a:latin typeface="+mn-lt"/>
                <a:ea typeface="+mn-ea"/>
                <a:cs typeface="+mn-cs"/>
              </a:rPr>
              <a:t> fue precisamente la posibilidad de colocar imágenes alrededor de las cuales fluye el texto.</a:t>
            </a:r>
            <a:endParaRPr lang="es-ES" sz="1000" dirty="0">
              <a:latin typeface="Arial" charset="0"/>
            </a:endParaRPr>
          </a:p>
        </p:txBody>
      </p:sp>
    </p:spTree>
    <p:extLst>
      <p:ext uri="{BB962C8B-B14F-4D97-AF65-F5344CB8AC3E}">
        <p14:creationId xmlns:p14="http://schemas.microsoft.com/office/powerpoint/2010/main" val="4268667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Como con los atributos id o </a:t>
            </a:r>
            <a:r>
              <a:rPr lang="es-ES" sz="1200" b="0" i="0" u="none" strike="noStrike" kern="1200" baseline="0" dirty="0" err="1" smtClean="0">
                <a:solidFill>
                  <a:schemeClr val="tx1"/>
                </a:solidFill>
                <a:latin typeface="+mn-lt"/>
                <a:ea typeface="+mn-ea"/>
                <a:cs typeface="+mn-cs"/>
              </a:rPr>
              <a:t>class</a:t>
            </a:r>
            <a:r>
              <a:rPr lang="es-ES" sz="1200" b="0" i="0" u="none" strike="noStrike" kern="1200" baseline="0" dirty="0" smtClean="0">
                <a:solidFill>
                  <a:schemeClr val="tx1"/>
                </a:solidFill>
                <a:latin typeface="+mn-lt"/>
                <a:ea typeface="+mn-ea"/>
                <a:cs typeface="+mn-cs"/>
              </a:rPr>
              <a:t> no es posible aplicar diferentes estilos a un mismo elemento en función de su estado, CSS introduce un nuevo concepto llamado </a:t>
            </a:r>
            <a:r>
              <a:rPr lang="es-ES" sz="1200" b="0" i="1" u="none" strike="noStrike" kern="1200" baseline="0" dirty="0" err="1" smtClean="0">
                <a:solidFill>
                  <a:schemeClr val="tx1"/>
                </a:solidFill>
                <a:latin typeface="+mn-lt"/>
                <a:ea typeface="+mn-ea"/>
                <a:cs typeface="+mn-cs"/>
              </a:rPr>
              <a:t>pseudo</a:t>
            </a:r>
            <a:r>
              <a:rPr lang="es-ES" sz="1200" b="0" i="1" u="none" strike="noStrike" kern="1200" baseline="0" dirty="0" smtClean="0">
                <a:solidFill>
                  <a:schemeClr val="tx1"/>
                </a:solidFill>
                <a:latin typeface="+mn-lt"/>
                <a:ea typeface="+mn-ea"/>
                <a:cs typeface="+mn-cs"/>
              </a:rPr>
              <a:t>-clases</a:t>
            </a:r>
            <a:r>
              <a:rPr lang="es-ES" sz="1200" b="0" i="0" u="none" strike="noStrike" kern="1200" baseline="0" dirty="0" smtClean="0">
                <a:solidFill>
                  <a:schemeClr val="tx1"/>
                </a:solidFill>
                <a:latin typeface="+mn-lt"/>
                <a:ea typeface="+mn-ea"/>
                <a:cs typeface="+mn-cs"/>
              </a:rPr>
              <a:t>. En concreto, CSS define las siguientes cuatro </a:t>
            </a:r>
            <a:r>
              <a:rPr lang="es-ES" sz="1200" b="0" i="0" u="none" strike="noStrike" kern="1200" baseline="0" dirty="0" err="1" smtClean="0">
                <a:solidFill>
                  <a:schemeClr val="tx1"/>
                </a:solidFill>
                <a:latin typeface="+mn-lt"/>
                <a:ea typeface="+mn-ea"/>
                <a:cs typeface="+mn-cs"/>
              </a:rPr>
              <a:t>pseudo</a:t>
            </a:r>
            <a:r>
              <a:rPr lang="es-ES" sz="1200" b="0" i="0" u="none" strike="noStrike" kern="1200" baseline="0" dirty="0" smtClean="0">
                <a:solidFill>
                  <a:schemeClr val="tx1"/>
                </a:solidFill>
                <a:latin typeface="+mn-lt"/>
                <a:ea typeface="+mn-ea"/>
                <a:cs typeface="+mn-cs"/>
              </a:rPr>
              <a:t>-clases:</a:t>
            </a:r>
            <a:endParaRPr lang="es-ES" sz="1000" dirty="0">
              <a:latin typeface="Arial" charset="0"/>
            </a:endParaRPr>
          </a:p>
        </p:txBody>
      </p:sp>
    </p:spTree>
    <p:extLst>
      <p:ext uri="{BB962C8B-B14F-4D97-AF65-F5344CB8AC3E}">
        <p14:creationId xmlns:p14="http://schemas.microsoft.com/office/powerpoint/2010/main" val="3930739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572088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Como con los atributos id o </a:t>
            </a:r>
            <a:r>
              <a:rPr lang="es-ES" sz="1200" b="0" i="0" u="none" strike="noStrike" kern="1200" baseline="0" dirty="0" err="1" smtClean="0">
                <a:solidFill>
                  <a:schemeClr val="tx1"/>
                </a:solidFill>
                <a:latin typeface="+mn-lt"/>
                <a:ea typeface="+mn-ea"/>
                <a:cs typeface="+mn-cs"/>
              </a:rPr>
              <a:t>class</a:t>
            </a:r>
            <a:r>
              <a:rPr lang="es-ES" sz="1200" b="0" i="0" u="none" strike="noStrike" kern="1200" baseline="0" dirty="0" smtClean="0">
                <a:solidFill>
                  <a:schemeClr val="tx1"/>
                </a:solidFill>
                <a:latin typeface="+mn-lt"/>
                <a:ea typeface="+mn-ea"/>
                <a:cs typeface="+mn-cs"/>
              </a:rPr>
              <a:t> no es posible aplicar diferentes estilos a un mismo elemento en función de su estado, CSS introduce un nuevo concepto llamado </a:t>
            </a:r>
            <a:r>
              <a:rPr lang="es-ES" sz="1200" b="0" i="1" u="none" strike="noStrike" kern="1200" baseline="0" dirty="0" err="1" smtClean="0">
                <a:solidFill>
                  <a:schemeClr val="tx1"/>
                </a:solidFill>
                <a:latin typeface="+mn-lt"/>
                <a:ea typeface="+mn-ea"/>
                <a:cs typeface="+mn-cs"/>
              </a:rPr>
              <a:t>pseudo</a:t>
            </a:r>
            <a:r>
              <a:rPr lang="es-ES" sz="1200" b="0" i="1" u="none" strike="noStrike" kern="1200" baseline="0" dirty="0" smtClean="0">
                <a:solidFill>
                  <a:schemeClr val="tx1"/>
                </a:solidFill>
                <a:latin typeface="+mn-lt"/>
                <a:ea typeface="+mn-ea"/>
                <a:cs typeface="+mn-cs"/>
              </a:rPr>
              <a:t>-clases</a:t>
            </a:r>
            <a:r>
              <a:rPr lang="es-ES" sz="1200" b="0" i="0" u="none" strike="noStrike" kern="1200" baseline="0" dirty="0" smtClean="0">
                <a:solidFill>
                  <a:schemeClr val="tx1"/>
                </a:solidFill>
                <a:latin typeface="+mn-lt"/>
                <a:ea typeface="+mn-ea"/>
                <a:cs typeface="+mn-cs"/>
              </a:rPr>
              <a:t>. En concreto, CSS define las siguientes cuatro </a:t>
            </a:r>
            <a:r>
              <a:rPr lang="es-ES" sz="1200" b="0" i="0" u="none" strike="noStrike" kern="1200" baseline="0" dirty="0" err="1" smtClean="0">
                <a:solidFill>
                  <a:schemeClr val="tx1"/>
                </a:solidFill>
                <a:latin typeface="+mn-lt"/>
                <a:ea typeface="+mn-ea"/>
                <a:cs typeface="+mn-cs"/>
              </a:rPr>
              <a:t>pseudo</a:t>
            </a:r>
            <a:r>
              <a:rPr lang="es-ES" sz="1200" b="0" i="0" u="none" strike="noStrike" kern="1200" baseline="0" dirty="0" smtClean="0">
                <a:solidFill>
                  <a:schemeClr val="tx1"/>
                </a:solidFill>
                <a:latin typeface="+mn-lt"/>
                <a:ea typeface="+mn-ea"/>
                <a:cs typeface="+mn-cs"/>
              </a:rPr>
              <a:t>-clases:</a:t>
            </a:r>
            <a:endParaRPr lang="es-ES" sz="1000" dirty="0">
              <a:latin typeface="Arial" charset="0"/>
            </a:endParaRPr>
          </a:p>
        </p:txBody>
      </p:sp>
    </p:spTree>
    <p:extLst>
      <p:ext uri="{BB962C8B-B14F-4D97-AF65-F5344CB8AC3E}">
        <p14:creationId xmlns:p14="http://schemas.microsoft.com/office/powerpoint/2010/main" val="17061659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kern="1200" dirty="0" smtClean="0">
                <a:solidFill>
                  <a:schemeClr val="tx1"/>
                </a:solidFill>
                <a:effectLst/>
                <a:latin typeface="+mn-lt"/>
                <a:ea typeface="+mn-ea"/>
                <a:cs typeface="+mn-cs"/>
              </a:rPr>
              <a:t>&lt;!DOCTYPE </a:t>
            </a:r>
            <a:r>
              <a:rPr lang="es-ES" sz="1200" kern="1200" dirty="0" err="1" smtClean="0">
                <a:solidFill>
                  <a:schemeClr val="tx1"/>
                </a:solidFill>
                <a:effectLst/>
                <a:latin typeface="+mn-lt"/>
                <a:ea typeface="+mn-ea"/>
                <a:cs typeface="+mn-cs"/>
              </a:rPr>
              <a:t>html</a:t>
            </a:r>
            <a:r>
              <a:rPr lang="es-ES" sz="1200" kern="1200" dirty="0" smtClean="0">
                <a:solidFill>
                  <a:schemeClr val="tx1"/>
                </a:solidFill>
                <a:effectLst/>
                <a:latin typeface="+mn-lt"/>
                <a:ea typeface="+mn-ea"/>
                <a:cs typeface="+mn-cs"/>
              </a:rPr>
              <a:t> PUBLIC "-//W3C//DTD XHTML 1.0 </a:t>
            </a:r>
            <a:r>
              <a:rPr lang="es-ES" sz="1200" kern="1200" dirty="0" err="1" smtClean="0">
                <a:solidFill>
                  <a:schemeClr val="tx1"/>
                </a:solidFill>
                <a:effectLst/>
                <a:latin typeface="+mn-lt"/>
                <a:ea typeface="+mn-ea"/>
                <a:cs typeface="+mn-cs"/>
              </a:rPr>
              <a:t>Transitional</a:t>
            </a:r>
            <a:r>
              <a:rPr lang="es-ES" sz="1200" kern="1200" dirty="0" smtClean="0">
                <a:solidFill>
                  <a:schemeClr val="tx1"/>
                </a:solidFill>
                <a:effectLst/>
                <a:latin typeface="+mn-lt"/>
                <a:ea typeface="+mn-ea"/>
                <a:cs typeface="+mn-cs"/>
              </a:rPr>
              <a:t>//EN" "http://www.w3.org/TR/xhtml1/DTD/xhtml1-transitional.dtd"&gt;</a:t>
            </a:r>
            <a:r>
              <a:rPr lang="es-ES" dirty="0" smtClean="0"/>
              <a:t> </a:t>
            </a:r>
          </a:p>
          <a:p>
            <a:r>
              <a:rPr lang="es-ES" sz="1200" kern="1200" dirty="0" smtClean="0">
                <a:solidFill>
                  <a:schemeClr val="tx1"/>
                </a:solidFill>
                <a:effectLst/>
                <a:latin typeface="+mn-lt"/>
                <a:ea typeface="+mn-ea"/>
                <a:cs typeface="+mn-cs"/>
              </a:rPr>
              <a:t>&lt;</a:t>
            </a:r>
            <a:r>
              <a:rPr lang="es-ES" sz="1200" kern="1200" dirty="0" err="1" smtClean="0">
                <a:solidFill>
                  <a:schemeClr val="tx1"/>
                </a:solidFill>
                <a:effectLst/>
                <a:latin typeface="+mn-lt"/>
                <a:ea typeface="+mn-ea"/>
                <a:cs typeface="+mn-cs"/>
              </a:rPr>
              <a:t>html</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xmlns</a:t>
            </a:r>
            <a:r>
              <a:rPr lang="es-ES" sz="1200" kern="1200" dirty="0" smtClean="0">
                <a:solidFill>
                  <a:schemeClr val="tx1"/>
                </a:solidFill>
                <a:effectLst/>
                <a:latin typeface="+mn-lt"/>
                <a:ea typeface="+mn-ea"/>
                <a:cs typeface="+mn-cs"/>
              </a:rPr>
              <a:t>="http://www.w3.org/1999/xhtml"&gt;</a:t>
            </a:r>
          </a:p>
          <a:p>
            <a:r>
              <a:rPr lang="es-ES" dirty="0" smtClean="0"/>
              <a:t> </a:t>
            </a:r>
            <a:r>
              <a:rPr lang="es-ES" sz="1200" kern="1200" dirty="0" smtClean="0">
                <a:solidFill>
                  <a:schemeClr val="tx1"/>
                </a:solidFill>
                <a:effectLst/>
                <a:latin typeface="+mn-lt"/>
                <a:ea typeface="+mn-ea"/>
                <a:cs typeface="+mn-cs"/>
              </a:rPr>
              <a:t>&lt;head&gt;</a:t>
            </a:r>
          </a:p>
          <a:p>
            <a:pPr lvl="1"/>
            <a:r>
              <a:rPr lang="es-ES" dirty="0" smtClean="0"/>
              <a:t> </a:t>
            </a:r>
            <a:r>
              <a:rPr lang="es-ES" sz="1200" kern="1200" dirty="0" smtClean="0">
                <a:solidFill>
                  <a:schemeClr val="tx1"/>
                </a:solidFill>
                <a:effectLst/>
                <a:latin typeface="+mn-lt"/>
                <a:ea typeface="+mn-ea"/>
                <a:cs typeface="+mn-cs"/>
              </a:rPr>
              <a:t>&lt;meta http-</a:t>
            </a:r>
            <a:r>
              <a:rPr lang="es-ES" sz="1200" kern="1200" dirty="0" err="1" smtClean="0">
                <a:solidFill>
                  <a:schemeClr val="tx1"/>
                </a:solidFill>
                <a:effectLst/>
                <a:latin typeface="+mn-lt"/>
                <a:ea typeface="+mn-ea"/>
                <a:cs typeface="+mn-cs"/>
              </a:rPr>
              <a:t>equiv</a:t>
            </a:r>
            <a:r>
              <a:rPr lang="es-ES" sz="1200" kern="1200" dirty="0" smtClean="0">
                <a:solidFill>
                  <a:schemeClr val="tx1"/>
                </a:solidFill>
                <a:effectLst/>
                <a:latin typeface="+mn-lt"/>
                <a:ea typeface="+mn-ea"/>
                <a:cs typeface="+mn-cs"/>
              </a:rPr>
              <a:t>="Content-</a:t>
            </a:r>
            <a:r>
              <a:rPr lang="es-ES" sz="1200" kern="1200" dirty="0" err="1" smtClean="0">
                <a:solidFill>
                  <a:schemeClr val="tx1"/>
                </a:solidFill>
                <a:effectLst/>
                <a:latin typeface="+mn-lt"/>
                <a:ea typeface="+mn-ea"/>
                <a:cs typeface="+mn-cs"/>
              </a:rPr>
              <a:t>Type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content</a:t>
            </a:r>
            <a:r>
              <a:rPr lang="es-ES" sz="1200" kern="1200" dirty="0" smtClean="0">
                <a:solidFill>
                  <a:schemeClr val="tx1"/>
                </a:solidFill>
                <a:effectLst/>
                <a:latin typeface="+mn-lt"/>
                <a:ea typeface="+mn-ea"/>
                <a:cs typeface="+mn-cs"/>
              </a:rPr>
              <a:t>="</a:t>
            </a:r>
            <a:r>
              <a:rPr lang="es-ES" sz="1200" kern="1200" dirty="0" err="1" smtClean="0">
                <a:solidFill>
                  <a:schemeClr val="tx1"/>
                </a:solidFill>
                <a:effectLst/>
                <a:latin typeface="+mn-lt"/>
                <a:ea typeface="+mn-ea"/>
                <a:cs typeface="+mn-cs"/>
              </a:rPr>
              <a:t>text</a:t>
            </a:r>
            <a:r>
              <a:rPr lang="es-ES" sz="1200" kern="1200" dirty="0" smtClean="0">
                <a:solidFill>
                  <a:schemeClr val="tx1"/>
                </a:solidFill>
                <a:effectLst/>
                <a:latin typeface="+mn-lt"/>
                <a:ea typeface="+mn-ea"/>
                <a:cs typeface="+mn-cs"/>
              </a:rPr>
              <a:t>/</a:t>
            </a:r>
            <a:r>
              <a:rPr lang="es-ES" sz="1200" kern="1200" dirty="0" err="1" smtClean="0">
                <a:solidFill>
                  <a:schemeClr val="tx1"/>
                </a:solidFill>
                <a:effectLst/>
                <a:latin typeface="+mn-lt"/>
                <a:ea typeface="+mn-ea"/>
                <a:cs typeface="+mn-cs"/>
              </a:rPr>
              <a:t>html</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charset</a:t>
            </a:r>
            <a:r>
              <a:rPr lang="es-ES" sz="1200" kern="1200" dirty="0" smtClean="0">
                <a:solidFill>
                  <a:schemeClr val="tx1"/>
                </a:solidFill>
                <a:effectLst/>
                <a:latin typeface="+mn-lt"/>
                <a:ea typeface="+mn-ea"/>
                <a:cs typeface="+mn-cs"/>
              </a:rPr>
              <a:t>=iso-8859-1" /&gt;</a:t>
            </a:r>
          </a:p>
          <a:p>
            <a:pPr lvl="1"/>
            <a:r>
              <a:rPr lang="es-ES" dirty="0" smtClean="0"/>
              <a:t> </a:t>
            </a:r>
            <a:r>
              <a:rPr lang="es-ES" sz="1200" kern="1200" dirty="0" smtClean="0">
                <a:solidFill>
                  <a:schemeClr val="tx1"/>
                </a:solidFill>
                <a:effectLst/>
                <a:latin typeface="+mn-lt"/>
                <a:ea typeface="+mn-ea"/>
                <a:cs typeface="+mn-cs"/>
              </a:rPr>
              <a:t>&lt;</a:t>
            </a:r>
            <a:r>
              <a:rPr lang="es-ES" sz="1200" kern="1200" dirty="0" err="1" smtClean="0">
                <a:solidFill>
                  <a:schemeClr val="tx1"/>
                </a:solidFill>
                <a:effectLst/>
                <a:latin typeface="+mn-lt"/>
                <a:ea typeface="+mn-ea"/>
                <a:cs typeface="+mn-cs"/>
              </a:rPr>
              <a:t>title</a:t>
            </a:r>
            <a:r>
              <a:rPr lang="es-ES" sz="1200" kern="1200" dirty="0" smtClean="0">
                <a:solidFill>
                  <a:schemeClr val="tx1"/>
                </a:solidFill>
                <a:effectLst/>
                <a:latin typeface="+mn-lt"/>
                <a:ea typeface="+mn-ea"/>
                <a:cs typeface="+mn-cs"/>
              </a:rPr>
              <a:t>&gt;</a:t>
            </a:r>
            <a:r>
              <a:rPr lang="es-ES" dirty="0" smtClean="0"/>
              <a:t>Ejercicio de </a:t>
            </a:r>
            <a:r>
              <a:rPr lang="es-ES" dirty="0" err="1" smtClean="0"/>
              <a:t>pseudo</a:t>
            </a:r>
            <a:r>
              <a:rPr lang="es-ES" dirty="0" smtClean="0"/>
              <a:t> clases de enlaces</a:t>
            </a:r>
            <a:r>
              <a:rPr lang="es-ES" sz="1200" kern="1200" dirty="0" smtClean="0">
                <a:solidFill>
                  <a:schemeClr val="tx1"/>
                </a:solidFill>
                <a:effectLst/>
                <a:latin typeface="+mn-lt"/>
                <a:ea typeface="+mn-ea"/>
                <a:cs typeface="+mn-cs"/>
              </a:rPr>
              <a:t>&lt;/</a:t>
            </a:r>
            <a:r>
              <a:rPr lang="es-ES" sz="1200" kern="1200" dirty="0" err="1" smtClean="0">
                <a:solidFill>
                  <a:schemeClr val="tx1"/>
                </a:solidFill>
                <a:effectLst/>
                <a:latin typeface="+mn-lt"/>
                <a:ea typeface="+mn-ea"/>
                <a:cs typeface="+mn-cs"/>
              </a:rPr>
              <a:t>title</a:t>
            </a:r>
            <a:r>
              <a:rPr lang="es-ES" sz="1200" kern="1200" dirty="0" smtClean="0">
                <a:solidFill>
                  <a:schemeClr val="tx1"/>
                </a:solidFill>
                <a:effectLst/>
                <a:latin typeface="+mn-lt"/>
                <a:ea typeface="+mn-ea"/>
                <a:cs typeface="+mn-cs"/>
              </a:rPr>
              <a:t>&gt;</a:t>
            </a:r>
          </a:p>
          <a:p>
            <a:pPr lvl="1"/>
            <a:r>
              <a:rPr lang="es-ES" dirty="0" smtClean="0"/>
              <a:t> </a:t>
            </a:r>
            <a:r>
              <a:rPr lang="es-ES" sz="1200" kern="1200" dirty="0" smtClean="0">
                <a:solidFill>
                  <a:schemeClr val="tx1"/>
                </a:solidFill>
                <a:effectLst/>
                <a:latin typeface="+mn-lt"/>
                <a:ea typeface="+mn-ea"/>
                <a:cs typeface="+mn-cs"/>
              </a:rPr>
              <a:t>&lt;</a:t>
            </a:r>
            <a:r>
              <a:rPr lang="es-ES" sz="1200" kern="1200" dirty="0" err="1" smtClean="0">
                <a:solidFill>
                  <a:schemeClr val="tx1"/>
                </a:solidFill>
                <a:effectLst/>
                <a:latin typeface="+mn-lt"/>
                <a:ea typeface="+mn-ea"/>
                <a:cs typeface="+mn-cs"/>
              </a:rPr>
              <a:t>style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type</a:t>
            </a:r>
            <a:r>
              <a:rPr lang="es-ES" sz="1200" kern="1200" dirty="0" smtClean="0">
                <a:solidFill>
                  <a:schemeClr val="tx1"/>
                </a:solidFill>
                <a:effectLst/>
                <a:latin typeface="+mn-lt"/>
                <a:ea typeface="+mn-ea"/>
                <a:cs typeface="+mn-cs"/>
              </a:rPr>
              <a:t>="</a:t>
            </a:r>
            <a:r>
              <a:rPr lang="es-ES" sz="1200" kern="1200" dirty="0" err="1" smtClean="0">
                <a:solidFill>
                  <a:schemeClr val="tx1"/>
                </a:solidFill>
                <a:effectLst/>
                <a:latin typeface="+mn-lt"/>
                <a:ea typeface="+mn-ea"/>
                <a:cs typeface="+mn-cs"/>
              </a:rPr>
              <a:t>text</a:t>
            </a:r>
            <a:r>
              <a:rPr lang="es-ES" sz="1200" kern="1200" dirty="0" smtClean="0">
                <a:solidFill>
                  <a:schemeClr val="tx1"/>
                </a:solidFill>
                <a:effectLst/>
                <a:latin typeface="+mn-lt"/>
                <a:ea typeface="+mn-ea"/>
                <a:cs typeface="+mn-cs"/>
              </a:rPr>
              <a:t>/</a:t>
            </a:r>
            <a:r>
              <a:rPr lang="es-ES" sz="1200" kern="1200" dirty="0" err="1" smtClean="0">
                <a:solidFill>
                  <a:schemeClr val="tx1"/>
                </a:solidFill>
                <a:effectLst/>
                <a:latin typeface="+mn-lt"/>
                <a:ea typeface="+mn-ea"/>
                <a:cs typeface="+mn-cs"/>
              </a:rPr>
              <a:t>css</a:t>
            </a:r>
            <a:r>
              <a:rPr lang="es-ES" sz="1200" kern="1200" dirty="0" smtClean="0">
                <a:solidFill>
                  <a:schemeClr val="tx1"/>
                </a:solidFill>
                <a:effectLst/>
                <a:latin typeface="+mn-lt"/>
                <a:ea typeface="+mn-ea"/>
                <a:cs typeface="+mn-cs"/>
              </a:rPr>
              <a:t>"&gt;</a:t>
            </a:r>
          </a:p>
          <a:p>
            <a:pPr lvl="2"/>
            <a:r>
              <a:rPr lang="es-ES" dirty="0" smtClean="0"/>
              <a:t> a { </a:t>
            </a:r>
          </a:p>
          <a:p>
            <a:pPr lvl="2"/>
            <a:r>
              <a:rPr lang="es-ES" dirty="0" smtClean="0"/>
              <a:t>	</a:t>
            </a:r>
            <a:r>
              <a:rPr lang="es-ES" dirty="0" err="1" smtClean="0"/>
              <a:t>margin</a:t>
            </a:r>
            <a:r>
              <a:rPr lang="es-ES" dirty="0" smtClean="0"/>
              <a:t>: 1em 0; color: #CC0000; </a:t>
            </a:r>
            <a:r>
              <a:rPr lang="es-ES" dirty="0" err="1" smtClean="0"/>
              <a:t>float</a:t>
            </a:r>
            <a:r>
              <a:rPr lang="es-ES" dirty="0" smtClean="0"/>
              <a:t>: </a:t>
            </a:r>
            <a:r>
              <a:rPr lang="es-ES" dirty="0" err="1" smtClean="0"/>
              <a:t>left</a:t>
            </a:r>
            <a:r>
              <a:rPr lang="es-ES" dirty="0" smtClean="0"/>
              <a:t>; </a:t>
            </a:r>
            <a:r>
              <a:rPr lang="es-ES" dirty="0" err="1" smtClean="0"/>
              <a:t>clear</a:t>
            </a:r>
            <a:r>
              <a:rPr lang="es-ES" dirty="0" smtClean="0"/>
              <a:t>: </a:t>
            </a:r>
            <a:r>
              <a:rPr lang="es-ES" dirty="0" err="1" smtClean="0"/>
              <a:t>left</a:t>
            </a:r>
            <a:r>
              <a:rPr lang="es-ES" dirty="0" smtClean="0"/>
              <a:t>; </a:t>
            </a:r>
            <a:r>
              <a:rPr lang="es-ES" dirty="0" err="1" smtClean="0"/>
              <a:t>padding</a:t>
            </a:r>
            <a:r>
              <a:rPr lang="es-ES" dirty="0" smtClean="0"/>
              <a:t>: 2px; </a:t>
            </a:r>
          </a:p>
          <a:p>
            <a:pPr lvl="2"/>
            <a:r>
              <a:rPr lang="es-ES" dirty="0" smtClean="0"/>
              <a:t>}</a:t>
            </a:r>
          </a:p>
          <a:p>
            <a:pPr lvl="2"/>
            <a:r>
              <a:rPr lang="es-ES" dirty="0" smtClean="0"/>
              <a:t> a:hover {</a:t>
            </a:r>
          </a:p>
          <a:p>
            <a:pPr lvl="2"/>
            <a:r>
              <a:rPr lang="es-ES" dirty="0" smtClean="0"/>
              <a:t>	 </a:t>
            </a:r>
            <a:r>
              <a:rPr lang="es-ES" dirty="0" err="1" smtClean="0"/>
              <a:t>text-decoration</a:t>
            </a:r>
            <a:r>
              <a:rPr lang="es-ES" dirty="0" smtClean="0"/>
              <a:t>: </a:t>
            </a:r>
            <a:r>
              <a:rPr lang="es-ES" dirty="0" err="1" smtClean="0"/>
              <a:t>none</a:t>
            </a:r>
            <a:r>
              <a:rPr lang="es-ES" dirty="0" smtClean="0"/>
              <a:t>; </a:t>
            </a:r>
            <a:r>
              <a:rPr lang="es-ES" dirty="0" err="1" smtClean="0"/>
              <a:t>background</a:t>
            </a:r>
            <a:r>
              <a:rPr lang="es-ES" dirty="0" smtClean="0"/>
              <a:t>-color: #CC0000; color: #FFF; </a:t>
            </a:r>
          </a:p>
          <a:p>
            <a:pPr lvl="2"/>
            <a:r>
              <a:rPr lang="es-ES" dirty="0" smtClean="0"/>
              <a:t>}</a:t>
            </a:r>
          </a:p>
          <a:p>
            <a:pPr lvl="2"/>
            <a:r>
              <a:rPr lang="es-ES" dirty="0" smtClean="0"/>
              <a:t> a:visited {</a:t>
            </a:r>
          </a:p>
          <a:p>
            <a:pPr lvl="2"/>
            <a:r>
              <a:rPr lang="es-ES" dirty="0" smtClean="0"/>
              <a:t> 	color: #CCC; </a:t>
            </a:r>
          </a:p>
          <a:p>
            <a:pPr lvl="2"/>
            <a:r>
              <a:rPr lang="es-ES" dirty="0" smtClean="0"/>
              <a:t>} </a:t>
            </a:r>
          </a:p>
          <a:p>
            <a:pPr lvl="1"/>
            <a:r>
              <a:rPr lang="es-ES" sz="1200" kern="1200" dirty="0" smtClean="0">
                <a:solidFill>
                  <a:schemeClr val="tx1"/>
                </a:solidFill>
                <a:effectLst/>
                <a:latin typeface="+mn-lt"/>
                <a:ea typeface="+mn-ea"/>
                <a:cs typeface="+mn-cs"/>
              </a:rPr>
              <a:t>&lt;/</a:t>
            </a:r>
            <a:r>
              <a:rPr lang="es-ES" sz="1200" kern="1200" dirty="0" err="1" smtClean="0">
                <a:solidFill>
                  <a:schemeClr val="tx1"/>
                </a:solidFill>
                <a:effectLst/>
                <a:latin typeface="+mn-lt"/>
                <a:ea typeface="+mn-ea"/>
                <a:cs typeface="+mn-cs"/>
              </a:rPr>
              <a:t>style</a:t>
            </a:r>
            <a:r>
              <a:rPr lang="es-ES" sz="1200" kern="1200" dirty="0" smtClean="0">
                <a:solidFill>
                  <a:schemeClr val="tx1"/>
                </a:solidFill>
                <a:effectLst/>
                <a:latin typeface="+mn-lt"/>
                <a:ea typeface="+mn-ea"/>
                <a:cs typeface="+mn-cs"/>
              </a:rPr>
              <a:t>&gt;</a:t>
            </a:r>
          </a:p>
          <a:p>
            <a:r>
              <a:rPr lang="es-ES" dirty="0" smtClean="0"/>
              <a:t> </a:t>
            </a:r>
            <a:r>
              <a:rPr lang="es-ES" sz="1200" kern="1200" dirty="0" smtClean="0">
                <a:solidFill>
                  <a:schemeClr val="tx1"/>
                </a:solidFill>
                <a:effectLst/>
                <a:latin typeface="+mn-lt"/>
                <a:ea typeface="+mn-ea"/>
                <a:cs typeface="+mn-cs"/>
              </a:rPr>
              <a:t>&lt;/head&gt;</a:t>
            </a:r>
            <a:r>
              <a:rPr lang="es-ES" dirty="0" smtClean="0"/>
              <a:t>   </a:t>
            </a:r>
          </a:p>
          <a:p>
            <a:r>
              <a:rPr lang="es-ES" sz="1200" kern="1200" dirty="0" smtClean="0">
                <a:solidFill>
                  <a:schemeClr val="tx1"/>
                </a:solidFill>
                <a:effectLst/>
                <a:latin typeface="+mn-lt"/>
                <a:ea typeface="+mn-ea"/>
                <a:cs typeface="+mn-cs"/>
              </a:rPr>
              <a:t>&lt;</a:t>
            </a:r>
            <a:r>
              <a:rPr lang="es-ES" sz="1200" kern="1200" dirty="0" err="1" smtClean="0">
                <a:solidFill>
                  <a:schemeClr val="tx1"/>
                </a:solidFill>
                <a:effectLst/>
                <a:latin typeface="+mn-lt"/>
                <a:ea typeface="+mn-ea"/>
                <a:cs typeface="+mn-cs"/>
              </a:rPr>
              <a:t>body</a:t>
            </a:r>
            <a:r>
              <a:rPr lang="es-ES" sz="1200" kern="1200" dirty="0" smtClean="0">
                <a:solidFill>
                  <a:schemeClr val="tx1"/>
                </a:solidFill>
                <a:effectLst/>
                <a:latin typeface="+mn-lt"/>
                <a:ea typeface="+mn-ea"/>
                <a:cs typeface="+mn-cs"/>
              </a:rPr>
              <a:t>&gt;</a:t>
            </a:r>
            <a:r>
              <a:rPr lang="es-ES" dirty="0" smtClean="0"/>
              <a:t> </a:t>
            </a:r>
          </a:p>
          <a:p>
            <a:pPr lvl="1"/>
            <a:r>
              <a:rPr lang="es-ES" sz="1200" kern="1200" dirty="0" smtClean="0">
                <a:solidFill>
                  <a:schemeClr val="tx1"/>
                </a:solidFill>
                <a:effectLst/>
                <a:latin typeface="+mn-lt"/>
                <a:ea typeface="+mn-ea"/>
                <a:cs typeface="+mn-cs"/>
              </a:rPr>
              <a:t>&lt;a </a:t>
            </a:r>
            <a:r>
              <a:rPr lang="es-ES" sz="1200" kern="1200" dirty="0" err="1" smtClean="0">
                <a:solidFill>
                  <a:schemeClr val="tx1"/>
                </a:solidFill>
                <a:effectLst/>
                <a:latin typeface="+mn-lt"/>
                <a:ea typeface="+mn-ea"/>
                <a:cs typeface="+mn-cs"/>
              </a:rPr>
              <a:t>href</a:t>
            </a:r>
            <a:r>
              <a:rPr lang="es-ES" sz="1200" kern="1200" dirty="0" smtClean="0">
                <a:solidFill>
                  <a:schemeClr val="tx1"/>
                </a:solidFill>
                <a:effectLst/>
                <a:latin typeface="+mn-lt"/>
                <a:ea typeface="+mn-ea"/>
                <a:cs typeface="+mn-cs"/>
              </a:rPr>
              <a:t>="#"&gt;</a:t>
            </a:r>
            <a:r>
              <a:rPr lang="es-ES" dirty="0" smtClean="0"/>
              <a:t>Enlace número 1</a:t>
            </a:r>
            <a:r>
              <a:rPr lang="es-ES" sz="1200" kern="1200" dirty="0" smtClean="0">
                <a:solidFill>
                  <a:schemeClr val="tx1"/>
                </a:solidFill>
                <a:effectLst/>
                <a:latin typeface="+mn-lt"/>
                <a:ea typeface="+mn-ea"/>
                <a:cs typeface="+mn-cs"/>
              </a:rPr>
              <a:t>&lt;/a&gt;</a:t>
            </a:r>
            <a:r>
              <a:rPr lang="es-ES" dirty="0" smtClean="0"/>
              <a:t> </a:t>
            </a:r>
          </a:p>
          <a:p>
            <a:pPr lvl="1"/>
            <a:r>
              <a:rPr lang="es-ES" dirty="0" smtClean="0"/>
              <a:t>  </a:t>
            </a:r>
            <a:r>
              <a:rPr lang="es-ES" sz="1200" kern="1200" dirty="0" smtClean="0">
                <a:solidFill>
                  <a:schemeClr val="tx1"/>
                </a:solidFill>
                <a:effectLst/>
                <a:latin typeface="+mn-lt"/>
                <a:ea typeface="+mn-ea"/>
                <a:cs typeface="+mn-cs"/>
              </a:rPr>
              <a:t>&lt;a </a:t>
            </a:r>
            <a:r>
              <a:rPr lang="es-ES" sz="1200" kern="1200" dirty="0" err="1" smtClean="0">
                <a:solidFill>
                  <a:schemeClr val="tx1"/>
                </a:solidFill>
                <a:effectLst/>
                <a:latin typeface="+mn-lt"/>
                <a:ea typeface="+mn-ea"/>
                <a:cs typeface="+mn-cs"/>
              </a:rPr>
              <a:t>href</a:t>
            </a:r>
            <a:r>
              <a:rPr lang="es-ES" sz="1200" kern="1200" dirty="0" smtClean="0">
                <a:solidFill>
                  <a:schemeClr val="tx1"/>
                </a:solidFill>
                <a:effectLst/>
                <a:latin typeface="+mn-lt"/>
                <a:ea typeface="+mn-ea"/>
                <a:cs typeface="+mn-cs"/>
              </a:rPr>
              <a:t>="#"&gt;</a:t>
            </a:r>
            <a:r>
              <a:rPr lang="es-ES" dirty="0" smtClean="0"/>
              <a:t>Enlace número 2</a:t>
            </a:r>
            <a:r>
              <a:rPr lang="es-ES" sz="1200" kern="1200" dirty="0" smtClean="0">
                <a:solidFill>
                  <a:schemeClr val="tx1"/>
                </a:solidFill>
                <a:effectLst/>
                <a:latin typeface="+mn-lt"/>
                <a:ea typeface="+mn-ea"/>
                <a:cs typeface="+mn-cs"/>
              </a:rPr>
              <a:t>&lt;/a&gt;</a:t>
            </a:r>
          </a:p>
          <a:p>
            <a:pPr lvl="1"/>
            <a:r>
              <a:rPr lang="es-ES" dirty="0" smtClean="0"/>
              <a:t>   </a:t>
            </a:r>
            <a:r>
              <a:rPr lang="es-ES" sz="1200" kern="1200" dirty="0" smtClean="0">
                <a:solidFill>
                  <a:schemeClr val="tx1"/>
                </a:solidFill>
                <a:effectLst/>
                <a:latin typeface="+mn-lt"/>
                <a:ea typeface="+mn-ea"/>
                <a:cs typeface="+mn-cs"/>
              </a:rPr>
              <a:t>&lt;a </a:t>
            </a:r>
            <a:r>
              <a:rPr lang="es-ES" sz="1200" kern="1200" dirty="0" err="1" smtClean="0">
                <a:solidFill>
                  <a:schemeClr val="tx1"/>
                </a:solidFill>
                <a:effectLst/>
                <a:latin typeface="+mn-lt"/>
                <a:ea typeface="+mn-ea"/>
                <a:cs typeface="+mn-cs"/>
              </a:rPr>
              <a:t>href</a:t>
            </a:r>
            <a:r>
              <a:rPr lang="es-ES" sz="1200" kern="1200" dirty="0" smtClean="0">
                <a:solidFill>
                  <a:schemeClr val="tx1"/>
                </a:solidFill>
                <a:effectLst/>
                <a:latin typeface="+mn-lt"/>
                <a:ea typeface="+mn-ea"/>
                <a:cs typeface="+mn-cs"/>
              </a:rPr>
              <a:t>="#"&gt;</a:t>
            </a:r>
            <a:r>
              <a:rPr lang="es-ES" dirty="0" smtClean="0"/>
              <a:t>Enlace número 3</a:t>
            </a:r>
            <a:r>
              <a:rPr lang="es-ES" sz="1200" kern="1200" dirty="0" smtClean="0">
                <a:solidFill>
                  <a:schemeClr val="tx1"/>
                </a:solidFill>
                <a:effectLst/>
                <a:latin typeface="+mn-lt"/>
                <a:ea typeface="+mn-ea"/>
                <a:cs typeface="+mn-cs"/>
              </a:rPr>
              <a:t>&lt;/a&gt;</a:t>
            </a:r>
          </a:p>
          <a:p>
            <a:pPr lvl="1"/>
            <a:r>
              <a:rPr lang="es-ES" dirty="0" smtClean="0"/>
              <a:t>   </a:t>
            </a:r>
            <a:r>
              <a:rPr lang="es-ES" sz="1200" kern="1200" dirty="0" smtClean="0">
                <a:solidFill>
                  <a:schemeClr val="tx1"/>
                </a:solidFill>
                <a:effectLst/>
                <a:latin typeface="+mn-lt"/>
                <a:ea typeface="+mn-ea"/>
                <a:cs typeface="+mn-cs"/>
              </a:rPr>
              <a:t>&lt;a </a:t>
            </a:r>
            <a:r>
              <a:rPr lang="es-ES" sz="1200" kern="1200" dirty="0" err="1" smtClean="0">
                <a:solidFill>
                  <a:schemeClr val="tx1"/>
                </a:solidFill>
                <a:effectLst/>
                <a:latin typeface="+mn-lt"/>
                <a:ea typeface="+mn-ea"/>
                <a:cs typeface="+mn-cs"/>
              </a:rPr>
              <a:t>href</a:t>
            </a:r>
            <a:r>
              <a:rPr lang="es-ES" sz="1200" kern="1200" dirty="0" smtClean="0">
                <a:solidFill>
                  <a:schemeClr val="tx1"/>
                </a:solidFill>
                <a:effectLst/>
                <a:latin typeface="+mn-lt"/>
                <a:ea typeface="+mn-ea"/>
                <a:cs typeface="+mn-cs"/>
              </a:rPr>
              <a:t>="#"&gt;</a:t>
            </a:r>
            <a:r>
              <a:rPr lang="es-ES" dirty="0" smtClean="0"/>
              <a:t>Enlace número 4</a:t>
            </a:r>
            <a:r>
              <a:rPr lang="es-ES" sz="1200" kern="1200" dirty="0" smtClean="0">
                <a:solidFill>
                  <a:schemeClr val="tx1"/>
                </a:solidFill>
                <a:effectLst/>
                <a:latin typeface="+mn-lt"/>
                <a:ea typeface="+mn-ea"/>
                <a:cs typeface="+mn-cs"/>
              </a:rPr>
              <a:t>&lt;/a&gt;</a:t>
            </a:r>
          </a:p>
          <a:p>
            <a:pPr lvl="1"/>
            <a:r>
              <a:rPr lang="es-ES" dirty="0" smtClean="0"/>
              <a:t>   </a:t>
            </a:r>
            <a:r>
              <a:rPr lang="es-ES" sz="1200" kern="1200" dirty="0" smtClean="0">
                <a:solidFill>
                  <a:schemeClr val="tx1"/>
                </a:solidFill>
                <a:effectLst/>
                <a:latin typeface="+mn-lt"/>
                <a:ea typeface="+mn-ea"/>
                <a:cs typeface="+mn-cs"/>
              </a:rPr>
              <a:t>&lt;a </a:t>
            </a:r>
            <a:r>
              <a:rPr lang="es-ES" sz="1200" kern="1200" dirty="0" err="1" smtClean="0">
                <a:solidFill>
                  <a:schemeClr val="tx1"/>
                </a:solidFill>
                <a:effectLst/>
                <a:latin typeface="+mn-lt"/>
                <a:ea typeface="+mn-ea"/>
                <a:cs typeface="+mn-cs"/>
              </a:rPr>
              <a:t>href</a:t>
            </a:r>
            <a:r>
              <a:rPr lang="es-ES" sz="1200" kern="1200" dirty="0" smtClean="0">
                <a:solidFill>
                  <a:schemeClr val="tx1"/>
                </a:solidFill>
                <a:effectLst/>
                <a:latin typeface="+mn-lt"/>
                <a:ea typeface="+mn-ea"/>
                <a:cs typeface="+mn-cs"/>
              </a:rPr>
              <a:t>="#"&gt;</a:t>
            </a:r>
            <a:r>
              <a:rPr lang="es-ES" dirty="0" smtClean="0"/>
              <a:t>Enlace número 5</a:t>
            </a:r>
            <a:r>
              <a:rPr lang="es-ES" sz="1200" kern="1200" dirty="0" smtClean="0">
                <a:solidFill>
                  <a:schemeClr val="tx1"/>
                </a:solidFill>
                <a:effectLst/>
                <a:latin typeface="+mn-lt"/>
                <a:ea typeface="+mn-ea"/>
                <a:cs typeface="+mn-cs"/>
              </a:rPr>
              <a:t>&lt;/a&gt;</a:t>
            </a:r>
          </a:p>
          <a:p>
            <a:r>
              <a:rPr lang="es-ES" dirty="0" smtClean="0"/>
              <a:t> </a:t>
            </a:r>
            <a:r>
              <a:rPr lang="es-ES" sz="1200" kern="1200" dirty="0" smtClean="0">
                <a:solidFill>
                  <a:schemeClr val="tx1"/>
                </a:solidFill>
                <a:effectLst/>
                <a:latin typeface="+mn-lt"/>
                <a:ea typeface="+mn-ea"/>
                <a:cs typeface="+mn-cs"/>
              </a:rPr>
              <a:t>&lt;/</a:t>
            </a:r>
            <a:r>
              <a:rPr lang="es-ES" sz="1200" kern="1200" dirty="0" err="1" smtClean="0">
                <a:solidFill>
                  <a:schemeClr val="tx1"/>
                </a:solidFill>
                <a:effectLst/>
                <a:latin typeface="+mn-lt"/>
                <a:ea typeface="+mn-ea"/>
                <a:cs typeface="+mn-cs"/>
              </a:rPr>
              <a:t>body</a:t>
            </a:r>
            <a:r>
              <a:rPr lang="es-ES" sz="1200" kern="1200" dirty="0" smtClean="0">
                <a:solidFill>
                  <a:schemeClr val="tx1"/>
                </a:solidFill>
                <a:effectLst/>
                <a:latin typeface="+mn-lt"/>
                <a:ea typeface="+mn-ea"/>
                <a:cs typeface="+mn-cs"/>
              </a:rPr>
              <a:t>&gt;</a:t>
            </a:r>
            <a:r>
              <a:rPr lang="es-ES" dirty="0" smtClean="0"/>
              <a:t> </a:t>
            </a:r>
          </a:p>
          <a:p>
            <a:r>
              <a:rPr lang="es-ES" sz="1200" kern="1200" dirty="0" smtClean="0">
                <a:solidFill>
                  <a:schemeClr val="tx1"/>
                </a:solidFill>
                <a:effectLst/>
                <a:latin typeface="+mn-lt"/>
                <a:ea typeface="+mn-ea"/>
                <a:cs typeface="+mn-cs"/>
              </a:rPr>
              <a:t>&lt;/</a:t>
            </a:r>
            <a:r>
              <a:rPr lang="es-ES" sz="1200" kern="1200" dirty="0" err="1" smtClean="0">
                <a:solidFill>
                  <a:schemeClr val="tx1"/>
                </a:solidFill>
                <a:effectLst/>
                <a:latin typeface="+mn-lt"/>
                <a:ea typeface="+mn-ea"/>
                <a:cs typeface="+mn-cs"/>
              </a:rPr>
              <a:t>html</a:t>
            </a:r>
            <a:r>
              <a:rPr lang="es-ES" sz="1200" kern="1200" dirty="0" smtClean="0">
                <a:solidFill>
                  <a:schemeClr val="tx1"/>
                </a:solidFill>
                <a:effectLst/>
                <a:latin typeface="+mn-lt"/>
                <a:ea typeface="+mn-ea"/>
                <a:cs typeface="+mn-cs"/>
              </a:rPr>
              <a:t>&gt;</a:t>
            </a:r>
            <a:endParaRPr lang="es-ES" sz="1000" dirty="0">
              <a:latin typeface="Arial" charset="0"/>
            </a:endParaRPr>
          </a:p>
        </p:txBody>
      </p:sp>
    </p:spTree>
    <p:extLst>
      <p:ext uri="{BB962C8B-B14F-4D97-AF65-F5344CB8AC3E}">
        <p14:creationId xmlns:p14="http://schemas.microsoft.com/office/powerpoint/2010/main" val="5846599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7837229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1853052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&lt;</a:t>
            </a:r>
            <a:r>
              <a:rPr lang="es-ES" sz="1200" b="0" i="0" u="none" strike="noStrike" kern="1200" baseline="0" dirty="0" err="1" smtClean="0">
                <a:solidFill>
                  <a:schemeClr val="tx1"/>
                </a:solidFill>
                <a:latin typeface="+mn-lt"/>
                <a:ea typeface="+mn-ea"/>
                <a:cs typeface="+mn-cs"/>
              </a:rPr>
              <a:t>ul</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style</a:t>
            </a:r>
            <a:r>
              <a:rPr lang="es-ES" sz="1200" b="0" i="0" u="none" strike="noStrike" kern="1200" baseline="0" dirty="0" smtClean="0">
                <a:solidFill>
                  <a:schemeClr val="tx1"/>
                </a:solidFill>
                <a:latin typeface="+mn-lt"/>
                <a:ea typeface="+mn-ea"/>
                <a:cs typeface="+mn-cs"/>
              </a:rPr>
              <a:t>="</a:t>
            </a:r>
            <a:r>
              <a:rPr lang="es-ES" sz="1200" b="0" i="0" u="none" strike="noStrike" kern="1200" baseline="0" dirty="0" err="1" smtClean="0">
                <a:solidFill>
                  <a:schemeClr val="tx1"/>
                </a:solidFill>
                <a:latin typeface="+mn-lt"/>
                <a:ea typeface="+mn-ea"/>
                <a:cs typeface="+mn-cs"/>
              </a:rPr>
              <a:t>list-style-type</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square</a:t>
            </a:r>
            <a:r>
              <a:rPr lang="es-ES" sz="1200" b="0" i="0" u="none" strike="noStrike" kern="1200" baseline="0" dirty="0" smtClean="0">
                <a:solidFill>
                  <a:schemeClr val="tx1"/>
                </a:solidFill>
                <a:latin typeface="+mn-lt"/>
                <a:ea typeface="+mn-ea"/>
                <a:cs typeface="+mn-cs"/>
              </a:rPr>
              <a:t>"&gt;</a:t>
            </a:r>
          </a:p>
          <a:p>
            <a:pPr lvl="1"/>
            <a:r>
              <a:rPr lang="es-ES" sz="1200" b="0" i="0" u="none" strike="noStrike" kern="1200" baseline="0" dirty="0" smtClean="0">
                <a:solidFill>
                  <a:schemeClr val="tx1"/>
                </a:solidFill>
                <a:latin typeface="+mn-lt"/>
                <a:ea typeface="+mn-ea"/>
                <a:cs typeface="+mn-cs"/>
              </a:rPr>
              <a:t>&lt;li&gt;</a:t>
            </a:r>
            <a:r>
              <a:rPr lang="es-ES" sz="1200" b="0" i="0" u="none" strike="noStrike" kern="1200" baseline="0" dirty="0" err="1" smtClean="0">
                <a:solidFill>
                  <a:schemeClr val="tx1"/>
                </a:solidFill>
                <a:latin typeface="+mn-lt"/>
                <a:ea typeface="+mn-ea"/>
                <a:cs typeface="+mn-cs"/>
              </a:rPr>
              <a:t>list-style-type</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square</a:t>
            </a:r>
            <a:r>
              <a:rPr lang="es-ES" sz="1200" b="0" i="0" u="none" strike="noStrike" kern="1200" baseline="0" dirty="0" smtClean="0">
                <a:solidFill>
                  <a:schemeClr val="tx1"/>
                </a:solidFill>
                <a:latin typeface="+mn-lt"/>
                <a:ea typeface="+mn-ea"/>
                <a:cs typeface="+mn-cs"/>
              </a:rPr>
              <a:t>&lt;/li&gt;</a:t>
            </a:r>
          </a:p>
          <a:p>
            <a:pPr lvl="1"/>
            <a:r>
              <a:rPr lang="es-ES" sz="1200" b="0" i="0" u="none" strike="noStrike" kern="1200" baseline="0" dirty="0" smtClean="0">
                <a:solidFill>
                  <a:schemeClr val="tx1"/>
                </a:solidFill>
                <a:latin typeface="+mn-lt"/>
                <a:ea typeface="+mn-ea"/>
                <a:cs typeface="+mn-cs"/>
              </a:rPr>
              <a:t>&lt;li&gt;Elemento&lt;/li&gt;</a:t>
            </a:r>
          </a:p>
          <a:p>
            <a:pPr lvl="1"/>
            <a:r>
              <a:rPr lang="es-ES" sz="1200" b="0" i="0" u="none" strike="noStrike" kern="1200" baseline="0" dirty="0" smtClean="0">
                <a:solidFill>
                  <a:schemeClr val="tx1"/>
                </a:solidFill>
                <a:latin typeface="+mn-lt"/>
                <a:ea typeface="+mn-ea"/>
                <a:cs typeface="+mn-cs"/>
              </a:rPr>
              <a:t>&lt;li&gt;Elemento&lt;/li&gt;</a:t>
            </a:r>
          </a:p>
          <a:p>
            <a:r>
              <a:rPr lang="es-ES" sz="1200" b="0" i="0" u="none" strike="noStrike" kern="1200" baseline="0" dirty="0" smtClean="0">
                <a:solidFill>
                  <a:schemeClr val="tx1"/>
                </a:solidFill>
                <a:latin typeface="+mn-lt"/>
                <a:ea typeface="+mn-ea"/>
                <a:cs typeface="+mn-cs"/>
              </a:rPr>
              <a:t>&lt;/</a:t>
            </a:r>
            <a:r>
              <a:rPr lang="es-ES" sz="1200" b="0" i="0" u="none" strike="noStrike" kern="1200" baseline="0" dirty="0" err="1" smtClean="0">
                <a:solidFill>
                  <a:schemeClr val="tx1"/>
                </a:solidFill>
                <a:latin typeface="+mn-lt"/>
                <a:ea typeface="+mn-ea"/>
                <a:cs typeface="+mn-cs"/>
              </a:rPr>
              <a:t>ul</a:t>
            </a:r>
            <a:r>
              <a:rPr lang="es-ES" sz="1200" b="0" i="0" u="none" strike="noStrike" kern="1200" baseline="0" dirty="0" smtClean="0">
                <a:solidFill>
                  <a:schemeClr val="tx1"/>
                </a:solidFill>
                <a:latin typeface="+mn-lt"/>
                <a:ea typeface="+mn-ea"/>
                <a:cs typeface="+mn-cs"/>
              </a:rPr>
              <a:t>&gt;</a:t>
            </a:r>
          </a:p>
          <a:p>
            <a:r>
              <a:rPr lang="es-ES" sz="1200" b="0" i="0" u="none" strike="noStrike" kern="1200" baseline="0" dirty="0" smtClean="0">
                <a:solidFill>
                  <a:schemeClr val="tx1"/>
                </a:solidFill>
                <a:latin typeface="+mn-lt"/>
                <a:ea typeface="+mn-ea"/>
                <a:cs typeface="+mn-cs"/>
              </a:rPr>
              <a:t>&lt;</a:t>
            </a:r>
            <a:r>
              <a:rPr lang="es-ES" sz="1200" b="0" i="0" u="none" strike="noStrike" kern="1200" baseline="0" dirty="0" err="1" smtClean="0">
                <a:solidFill>
                  <a:schemeClr val="tx1"/>
                </a:solidFill>
                <a:latin typeface="+mn-lt"/>
                <a:ea typeface="+mn-ea"/>
                <a:cs typeface="+mn-cs"/>
              </a:rPr>
              <a:t>ol</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style</a:t>
            </a:r>
            <a:r>
              <a:rPr lang="es-ES" sz="1200" b="0" i="0" u="none" strike="noStrike" kern="1200" baseline="0" dirty="0" smtClean="0">
                <a:solidFill>
                  <a:schemeClr val="tx1"/>
                </a:solidFill>
                <a:latin typeface="+mn-lt"/>
                <a:ea typeface="+mn-ea"/>
                <a:cs typeface="+mn-cs"/>
              </a:rPr>
              <a:t>="</a:t>
            </a:r>
            <a:r>
              <a:rPr lang="es-ES" sz="1200" b="0" i="0" u="none" strike="noStrike" kern="1200" baseline="0" dirty="0" err="1" smtClean="0">
                <a:solidFill>
                  <a:schemeClr val="tx1"/>
                </a:solidFill>
                <a:latin typeface="+mn-lt"/>
                <a:ea typeface="+mn-ea"/>
                <a:cs typeface="+mn-cs"/>
              </a:rPr>
              <a:t>list-style-type</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lower-roman</a:t>
            </a:r>
            <a:r>
              <a:rPr lang="es-ES" sz="1200" b="0" i="0" u="none" strike="noStrike" kern="1200" baseline="0" dirty="0" smtClean="0">
                <a:solidFill>
                  <a:schemeClr val="tx1"/>
                </a:solidFill>
                <a:latin typeface="+mn-lt"/>
                <a:ea typeface="+mn-ea"/>
                <a:cs typeface="+mn-cs"/>
              </a:rPr>
              <a:t>"&gt;</a:t>
            </a:r>
          </a:p>
          <a:p>
            <a:pPr lvl="1"/>
            <a:r>
              <a:rPr lang="es-ES" sz="1200" b="0" i="0" u="none" strike="noStrike" kern="1200" baseline="0" dirty="0" smtClean="0">
                <a:solidFill>
                  <a:schemeClr val="tx1"/>
                </a:solidFill>
                <a:latin typeface="+mn-lt"/>
                <a:ea typeface="+mn-ea"/>
                <a:cs typeface="+mn-cs"/>
              </a:rPr>
              <a:t>&lt;li&gt;</a:t>
            </a:r>
            <a:r>
              <a:rPr lang="es-ES" sz="1200" b="0" i="0" u="none" strike="noStrike" kern="1200" baseline="0" dirty="0" err="1" smtClean="0">
                <a:solidFill>
                  <a:schemeClr val="tx1"/>
                </a:solidFill>
                <a:latin typeface="+mn-lt"/>
                <a:ea typeface="+mn-ea"/>
                <a:cs typeface="+mn-cs"/>
              </a:rPr>
              <a:t>list-style-type</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lower-roman</a:t>
            </a:r>
            <a:r>
              <a:rPr lang="es-ES" sz="1200" b="0" i="0" u="none" strike="noStrike" kern="1200" baseline="0" dirty="0" smtClean="0">
                <a:solidFill>
                  <a:schemeClr val="tx1"/>
                </a:solidFill>
                <a:latin typeface="+mn-lt"/>
                <a:ea typeface="+mn-ea"/>
                <a:cs typeface="+mn-cs"/>
              </a:rPr>
              <a:t>&lt;/li&gt;</a:t>
            </a:r>
          </a:p>
          <a:p>
            <a:pPr lvl="1"/>
            <a:r>
              <a:rPr lang="es-ES" sz="1200" b="0" i="0" u="none" strike="noStrike" kern="1200" baseline="0" dirty="0" smtClean="0">
                <a:solidFill>
                  <a:schemeClr val="tx1"/>
                </a:solidFill>
                <a:latin typeface="+mn-lt"/>
                <a:ea typeface="+mn-ea"/>
                <a:cs typeface="+mn-cs"/>
              </a:rPr>
              <a:t>&lt;li&gt;Elemento&lt;/li&gt;</a:t>
            </a:r>
          </a:p>
          <a:p>
            <a:pPr lvl="1"/>
            <a:r>
              <a:rPr lang="es-ES" sz="1200" b="0" i="0" u="none" strike="noStrike" kern="1200" baseline="0" dirty="0" smtClean="0">
                <a:solidFill>
                  <a:schemeClr val="tx1"/>
                </a:solidFill>
                <a:latin typeface="+mn-lt"/>
                <a:ea typeface="+mn-ea"/>
                <a:cs typeface="+mn-cs"/>
              </a:rPr>
              <a:t>&lt;li&gt;Elemento&lt;/li&gt;</a:t>
            </a:r>
          </a:p>
          <a:p>
            <a:r>
              <a:rPr lang="es-ES" sz="1200" b="0" i="0" u="none" strike="noStrike" kern="1200" baseline="0" dirty="0" smtClean="0">
                <a:solidFill>
                  <a:schemeClr val="tx1"/>
                </a:solidFill>
                <a:latin typeface="+mn-lt"/>
                <a:ea typeface="+mn-ea"/>
                <a:cs typeface="+mn-cs"/>
              </a:rPr>
              <a:t>&lt;/</a:t>
            </a:r>
            <a:r>
              <a:rPr lang="es-ES" sz="1200" b="0" i="0" u="none" strike="noStrike" kern="1200" baseline="0" dirty="0" err="1" smtClean="0">
                <a:solidFill>
                  <a:schemeClr val="tx1"/>
                </a:solidFill>
                <a:latin typeface="+mn-lt"/>
                <a:ea typeface="+mn-ea"/>
                <a:cs typeface="+mn-cs"/>
              </a:rPr>
              <a:t>ol</a:t>
            </a:r>
            <a:r>
              <a:rPr lang="es-ES" sz="1200" b="0" i="0" u="none" strike="noStrike" kern="1200" baseline="0" dirty="0" smtClean="0">
                <a:solidFill>
                  <a:schemeClr val="tx1"/>
                </a:solidFill>
                <a:latin typeface="+mn-lt"/>
                <a:ea typeface="+mn-ea"/>
                <a:cs typeface="+mn-cs"/>
              </a:rPr>
              <a:t>&gt;</a:t>
            </a:r>
            <a:endParaRPr lang="es-ES" sz="1000" dirty="0">
              <a:latin typeface="Arial" charset="0"/>
            </a:endParaRPr>
          </a:p>
        </p:txBody>
      </p:sp>
    </p:spTree>
    <p:extLst>
      <p:ext uri="{BB962C8B-B14F-4D97-AF65-F5344CB8AC3E}">
        <p14:creationId xmlns:p14="http://schemas.microsoft.com/office/powerpoint/2010/main" val="14262091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016328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err="1" smtClean="0">
                <a:solidFill>
                  <a:schemeClr val="tx1"/>
                </a:solidFill>
                <a:latin typeface="+mn-lt"/>
                <a:ea typeface="+mn-ea"/>
                <a:cs typeface="+mn-cs"/>
              </a:rPr>
              <a:t>ul</a:t>
            </a:r>
            <a:r>
              <a:rPr lang="es-ES" sz="1200" b="0" i="0" u="none" strike="noStrike" kern="1200" baseline="0" dirty="0" smtClean="0">
                <a:solidFill>
                  <a:schemeClr val="tx1"/>
                </a:solidFill>
                <a:latin typeface="+mn-lt"/>
                <a:ea typeface="+mn-ea"/>
                <a:cs typeface="+mn-cs"/>
              </a:rPr>
              <a:t> {</a:t>
            </a:r>
          </a:p>
          <a:p>
            <a:pPr lvl="1"/>
            <a:r>
              <a:rPr lang="es-ES" sz="1200" b="0" i="0" u="none" strike="noStrike" kern="1200" baseline="0" dirty="0" smtClean="0">
                <a:solidFill>
                  <a:schemeClr val="tx1"/>
                </a:solidFill>
                <a:latin typeface="+mn-lt"/>
                <a:ea typeface="+mn-ea"/>
                <a:cs typeface="+mn-cs"/>
              </a:rPr>
              <a:t>margin:0;</a:t>
            </a:r>
          </a:p>
          <a:p>
            <a:pPr lvl="1"/>
            <a:r>
              <a:rPr lang="es-ES" sz="1200" b="0" i="0" u="none" strike="noStrike" kern="1200" baseline="0" dirty="0" err="1" smtClean="0">
                <a:solidFill>
                  <a:schemeClr val="tx1"/>
                </a:solidFill>
                <a:latin typeface="+mn-lt"/>
                <a:ea typeface="+mn-ea"/>
                <a:cs typeface="+mn-cs"/>
              </a:rPr>
              <a:t>padding-left</a:t>
            </a:r>
            <a:r>
              <a:rPr lang="es-ES" sz="1200" b="0" i="0" u="none" strike="noStrike" kern="1200" baseline="0" dirty="0" smtClean="0">
                <a:solidFill>
                  <a:schemeClr val="tx1"/>
                </a:solidFill>
                <a:latin typeface="+mn-lt"/>
                <a:ea typeface="+mn-ea"/>
                <a:cs typeface="+mn-cs"/>
              </a:rPr>
              <a:t>: 1.5em;</a:t>
            </a:r>
          </a:p>
          <a:p>
            <a:pPr lvl="1"/>
            <a:r>
              <a:rPr lang="es-ES" sz="1200" b="0" i="0" u="none" strike="noStrike" kern="1200" baseline="0" dirty="0" smtClean="0">
                <a:solidFill>
                  <a:schemeClr val="tx1"/>
                </a:solidFill>
                <a:latin typeface="+mn-lt"/>
                <a:ea typeface="+mn-ea"/>
                <a:cs typeface="+mn-cs"/>
              </a:rPr>
              <a:t>line-</a:t>
            </a:r>
            <a:r>
              <a:rPr lang="es-ES" sz="1200" b="0" i="0" u="none" strike="noStrike" kern="1200" baseline="0" dirty="0" err="1" smtClean="0">
                <a:solidFill>
                  <a:schemeClr val="tx1"/>
                </a:solidFill>
                <a:latin typeface="+mn-lt"/>
                <a:ea typeface="+mn-ea"/>
                <a:cs typeface="+mn-cs"/>
              </a:rPr>
              <a:t>height</a:t>
            </a:r>
            <a:r>
              <a:rPr lang="es-ES" sz="1200" b="0" i="0" u="none" strike="noStrike" kern="1200" baseline="0" dirty="0" smtClean="0">
                <a:solidFill>
                  <a:schemeClr val="tx1"/>
                </a:solidFill>
                <a:latin typeface="+mn-lt"/>
                <a:ea typeface="+mn-ea"/>
                <a:cs typeface="+mn-cs"/>
              </a:rPr>
              <a:t>: 1.5em;</a:t>
            </a:r>
          </a:p>
          <a:p>
            <a:r>
              <a:rPr lang="es-ES" sz="1200" b="0" i="0" u="none" strike="noStrike" kern="1200" baseline="0" dirty="0" smtClean="0">
                <a:solidFill>
                  <a:schemeClr val="tx1"/>
                </a:solidFill>
                <a:latin typeface="+mn-lt"/>
                <a:ea typeface="+mn-ea"/>
                <a:cs typeface="+mn-cs"/>
              </a:rPr>
              <a:t>}</a:t>
            </a:r>
          </a:p>
          <a:p>
            <a:r>
              <a:rPr lang="es-ES" sz="1200" b="0" i="0" u="none" strike="noStrike" kern="1200" baseline="0" dirty="0" err="1" smtClean="0">
                <a:solidFill>
                  <a:schemeClr val="tx1"/>
                </a:solidFill>
                <a:latin typeface="+mn-lt"/>
                <a:ea typeface="+mn-ea"/>
                <a:cs typeface="+mn-cs"/>
              </a:rPr>
              <a:t>ul</a:t>
            </a:r>
            <a:r>
              <a:rPr lang="es-ES" sz="1200" b="0" i="0" u="none" strike="noStrike" kern="1200" baseline="0" dirty="0" smtClean="0">
                <a:solidFill>
                  <a:schemeClr val="tx1"/>
                </a:solidFill>
                <a:latin typeface="+mn-lt"/>
                <a:ea typeface="+mn-ea"/>
                <a:cs typeface="+mn-cs"/>
              </a:rPr>
              <a:t> li { </a:t>
            </a:r>
            <a:r>
              <a:rPr lang="es-ES" sz="1200" b="0" i="0" u="none" strike="noStrike" kern="1200" baseline="0" dirty="0" err="1" smtClean="0">
                <a:solidFill>
                  <a:schemeClr val="tx1"/>
                </a:solidFill>
                <a:latin typeface="+mn-lt"/>
                <a:ea typeface="+mn-ea"/>
                <a:cs typeface="+mn-cs"/>
              </a:rPr>
              <a:t>padding-left</a:t>
            </a:r>
            <a:r>
              <a:rPr lang="es-ES" sz="1200" b="0" i="0" u="none" strike="noStrike" kern="1200" baseline="0" dirty="0" smtClean="0">
                <a:solidFill>
                  <a:schemeClr val="tx1"/>
                </a:solidFill>
                <a:latin typeface="+mn-lt"/>
                <a:ea typeface="+mn-ea"/>
                <a:cs typeface="+mn-cs"/>
              </a:rPr>
              <a:t>: .2em; }</a:t>
            </a:r>
          </a:p>
          <a:p>
            <a:r>
              <a:rPr lang="es-ES" sz="1200" b="0" i="0" u="none" strike="noStrike" kern="1200" baseline="0" dirty="0" err="1" smtClean="0">
                <a:solidFill>
                  <a:schemeClr val="tx1"/>
                </a:solidFill>
                <a:latin typeface="+mn-lt"/>
                <a:ea typeface="+mn-ea"/>
                <a:cs typeface="+mn-cs"/>
              </a:rPr>
              <a:t>ul.ok</a:t>
            </a:r>
            <a:r>
              <a:rPr lang="es-ES" sz="1200" b="0" i="0" u="none" strike="noStrike" kern="1200" baseline="0" dirty="0" smtClean="0">
                <a:solidFill>
                  <a:schemeClr val="tx1"/>
                </a:solidFill>
                <a:latin typeface="+mn-lt"/>
                <a:ea typeface="+mn-ea"/>
                <a:cs typeface="+mn-cs"/>
              </a:rPr>
              <a:t> { </a:t>
            </a:r>
            <a:r>
              <a:rPr lang="es-ES" sz="1200" b="0" i="0" u="none" strike="noStrike" kern="1200" baseline="0" dirty="0" err="1" smtClean="0">
                <a:solidFill>
                  <a:schemeClr val="tx1"/>
                </a:solidFill>
                <a:latin typeface="+mn-lt"/>
                <a:ea typeface="+mn-ea"/>
                <a:cs typeface="+mn-cs"/>
              </a:rPr>
              <a:t>list-style-image</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url</a:t>
            </a:r>
            <a:r>
              <a:rPr lang="es-ES" sz="1200" b="0" i="0" u="none" strike="noStrike" kern="1200" baseline="0" dirty="0" smtClean="0">
                <a:solidFill>
                  <a:schemeClr val="tx1"/>
                </a:solidFill>
                <a:latin typeface="+mn-lt"/>
                <a:ea typeface="+mn-ea"/>
                <a:cs typeface="+mn-cs"/>
              </a:rPr>
              <a:t>(</a:t>
            </a:r>
            <a:r>
              <a:rPr lang="es-ES" sz="1200" b="0" i="0" u="none" strike="noStrike" kern="1200" baseline="0" dirty="0" err="1" smtClean="0">
                <a:solidFill>
                  <a:schemeClr val="tx1"/>
                </a:solidFill>
                <a:latin typeface="+mn-lt"/>
                <a:ea typeface="+mn-ea"/>
                <a:cs typeface="+mn-cs"/>
              </a:rPr>
              <a:t>imagenes</a:t>
            </a:r>
            <a:r>
              <a:rPr lang="es-ES" sz="1200" b="0" i="0" u="none" strike="noStrike" kern="1200" baseline="0" dirty="0" smtClean="0">
                <a:solidFill>
                  <a:schemeClr val="tx1"/>
                </a:solidFill>
                <a:latin typeface="+mn-lt"/>
                <a:ea typeface="+mn-ea"/>
                <a:cs typeface="+mn-cs"/>
              </a:rPr>
              <a:t>/ok.png); }</a:t>
            </a:r>
          </a:p>
          <a:p>
            <a:r>
              <a:rPr lang="es-ES" sz="1200" b="0" i="0" u="none" strike="noStrike" kern="1200" baseline="0" dirty="0" err="1" smtClean="0">
                <a:solidFill>
                  <a:schemeClr val="tx1"/>
                </a:solidFill>
                <a:latin typeface="+mn-lt"/>
                <a:ea typeface="+mn-ea"/>
                <a:cs typeface="+mn-cs"/>
              </a:rPr>
              <a:t>ul.go</a:t>
            </a:r>
            <a:r>
              <a:rPr lang="es-ES" sz="1200" b="0" i="0" u="none" strike="noStrike" kern="1200" baseline="0" dirty="0" smtClean="0">
                <a:solidFill>
                  <a:schemeClr val="tx1"/>
                </a:solidFill>
                <a:latin typeface="+mn-lt"/>
                <a:ea typeface="+mn-ea"/>
                <a:cs typeface="+mn-cs"/>
              </a:rPr>
              <a:t> { </a:t>
            </a:r>
            <a:r>
              <a:rPr lang="es-ES" sz="1200" b="0" i="0" u="none" strike="noStrike" kern="1200" baseline="0" dirty="0" err="1" smtClean="0">
                <a:solidFill>
                  <a:schemeClr val="tx1"/>
                </a:solidFill>
                <a:latin typeface="+mn-lt"/>
                <a:ea typeface="+mn-ea"/>
                <a:cs typeface="+mn-cs"/>
              </a:rPr>
              <a:t>list-style-image</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url</a:t>
            </a:r>
            <a:r>
              <a:rPr lang="es-ES" sz="1200" b="0" i="0" u="none" strike="noStrike" kern="1200" baseline="0" dirty="0" smtClean="0">
                <a:solidFill>
                  <a:schemeClr val="tx1"/>
                </a:solidFill>
                <a:latin typeface="+mn-lt"/>
                <a:ea typeface="+mn-ea"/>
                <a:cs typeface="+mn-cs"/>
              </a:rPr>
              <a:t>(</a:t>
            </a:r>
            <a:r>
              <a:rPr lang="es-ES" sz="1200" b="0" i="0" u="none" strike="noStrike" kern="1200" baseline="0" dirty="0" err="1" smtClean="0">
                <a:solidFill>
                  <a:schemeClr val="tx1"/>
                </a:solidFill>
                <a:latin typeface="+mn-lt"/>
                <a:ea typeface="+mn-ea"/>
                <a:cs typeface="+mn-cs"/>
              </a:rPr>
              <a:t>imagenes</a:t>
            </a:r>
            <a:r>
              <a:rPr lang="es-ES" sz="1200" b="0" i="0" u="none" strike="noStrike" kern="1200" baseline="0" dirty="0" smtClean="0">
                <a:solidFill>
                  <a:schemeClr val="tx1"/>
                </a:solidFill>
                <a:latin typeface="+mn-lt"/>
                <a:ea typeface="+mn-ea"/>
                <a:cs typeface="+mn-cs"/>
              </a:rPr>
              <a:t>/bullet_go.png); }</a:t>
            </a:r>
          </a:p>
          <a:p>
            <a:r>
              <a:rPr lang="es-ES" sz="1200" b="0" i="0" u="none" strike="noStrike" kern="1200" baseline="0" dirty="0" err="1" smtClean="0">
                <a:solidFill>
                  <a:schemeClr val="tx1"/>
                </a:solidFill>
                <a:latin typeface="+mn-lt"/>
                <a:ea typeface="+mn-ea"/>
                <a:cs typeface="+mn-cs"/>
              </a:rPr>
              <a:t>ul.redondo</a:t>
            </a:r>
            <a:r>
              <a:rPr lang="es-ES" sz="1200" b="0" i="0" u="none" strike="noStrike" kern="1200" baseline="0" dirty="0" smtClean="0">
                <a:solidFill>
                  <a:schemeClr val="tx1"/>
                </a:solidFill>
                <a:latin typeface="+mn-lt"/>
                <a:ea typeface="+mn-ea"/>
                <a:cs typeface="+mn-cs"/>
              </a:rPr>
              <a:t> { </a:t>
            </a:r>
            <a:r>
              <a:rPr lang="es-ES" sz="1200" b="0" i="0" u="none" strike="noStrike" kern="1200" baseline="0" dirty="0" err="1" smtClean="0">
                <a:solidFill>
                  <a:schemeClr val="tx1"/>
                </a:solidFill>
                <a:latin typeface="+mn-lt"/>
                <a:ea typeface="+mn-ea"/>
                <a:cs typeface="+mn-cs"/>
              </a:rPr>
              <a:t>list-style-image</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url</a:t>
            </a:r>
            <a:r>
              <a:rPr lang="es-ES" sz="1200" b="0" i="0" u="none" strike="noStrike" kern="1200" baseline="0" dirty="0" smtClean="0">
                <a:solidFill>
                  <a:schemeClr val="tx1"/>
                </a:solidFill>
                <a:latin typeface="+mn-lt"/>
                <a:ea typeface="+mn-ea"/>
                <a:cs typeface="+mn-cs"/>
              </a:rPr>
              <a:t>(</a:t>
            </a:r>
            <a:r>
              <a:rPr lang="es-ES" sz="1200" b="0" i="0" u="none" strike="noStrike" kern="1200" baseline="0" dirty="0" err="1" smtClean="0">
                <a:solidFill>
                  <a:schemeClr val="tx1"/>
                </a:solidFill>
                <a:latin typeface="+mn-lt"/>
                <a:ea typeface="+mn-ea"/>
                <a:cs typeface="+mn-cs"/>
              </a:rPr>
              <a:t>imagenes</a:t>
            </a:r>
            <a:r>
              <a:rPr lang="es-ES" sz="1200" b="0" i="0" u="none" strike="noStrike" kern="1200" baseline="0" dirty="0" smtClean="0">
                <a:solidFill>
                  <a:schemeClr val="tx1"/>
                </a:solidFill>
                <a:latin typeface="+mn-lt"/>
                <a:ea typeface="+mn-ea"/>
                <a:cs typeface="+mn-cs"/>
              </a:rPr>
              <a:t>/bullet_red.png); }</a:t>
            </a:r>
            <a:endParaRPr lang="es-ES" sz="1000" dirty="0">
              <a:latin typeface="Arial" charset="0"/>
            </a:endParaRPr>
          </a:p>
        </p:txBody>
      </p:sp>
    </p:spTree>
    <p:extLst>
      <p:ext uri="{BB962C8B-B14F-4D97-AF65-F5344CB8AC3E}">
        <p14:creationId xmlns:p14="http://schemas.microsoft.com/office/powerpoint/2010/main" val="5610278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la notación || significa que el orden en el que se indican los valores de la propiedad es indiferente.</a:t>
            </a:r>
            <a:endParaRPr lang="es-ES" sz="1000" dirty="0">
              <a:latin typeface="Arial" charset="0"/>
            </a:endParaRPr>
          </a:p>
        </p:txBody>
      </p:sp>
    </p:spTree>
    <p:extLst>
      <p:ext uri="{BB962C8B-B14F-4D97-AF65-F5344CB8AC3E}">
        <p14:creationId xmlns:p14="http://schemas.microsoft.com/office/powerpoint/2010/main" val="32471662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Las listas HTML se suelen emplear, además de para su función natural, para la creación de menús de navegación verticales y horizontales.</a:t>
            </a:r>
          </a:p>
          <a:p>
            <a:r>
              <a:rPr lang="es-ES" sz="1200" b="0" i="0" u="none" strike="noStrike" kern="1200" baseline="0" dirty="0" smtClean="0">
                <a:solidFill>
                  <a:schemeClr val="tx1"/>
                </a:solidFill>
                <a:latin typeface="+mn-lt"/>
                <a:ea typeface="+mn-ea"/>
                <a:cs typeface="+mn-cs"/>
              </a:rPr>
              <a:t>A continuación se muestra la transformación de una lista sencilla de enlaces en un menú vertical de navegación.</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&lt;</a:t>
            </a:r>
            <a:r>
              <a:rPr lang="es-ES" sz="1200" b="0" i="0" u="none" strike="noStrike" kern="1200" baseline="0" dirty="0" err="1" smtClean="0">
                <a:solidFill>
                  <a:schemeClr val="tx1"/>
                </a:solidFill>
                <a:latin typeface="+mn-lt"/>
                <a:ea typeface="+mn-ea"/>
                <a:cs typeface="+mn-cs"/>
              </a:rPr>
              <a:t>ul</a:t>
            </a:r>
            <a:r>
              <a:rPr lang="es-ES" sz="1200" b="0" i="0" u="none" strike="noStrike" kern="1200" baseline="0" dirty="0" smtClean="0">
                <a:solidFill>
                  <a:schemeClr val="tx1"/>
                </a:solidFill>
                <a:latin typeface="+mn-lt"/>
                <a:ea typeface="+mn-ea"/>
                <a:cs typeface="+mn-cs"/>
              </a:rPr>
              <a:t>&gt;</a:t>
            </a:r>
          </a:p>
          <a:p>
            <a:pPr lvl="1"/>
            <a:r>
              <a:rPr lang="it-IT" sz="1200" b="0" i="0" u="none" strike="noStrike" kern="1200" baseline="0" dirty="0" smtClean="0">
                <a:solidFill>
                  <a:schemeClr val="tx1"/>
                </a:solidFill>
                <a:latin typeface="+mn-lt"/>
                <a:ea typeface="+mn-ea"/>
                <a:cs typeface="+mn-cs"/>
              </a:rPr>
              <a:t>&lt;li&gt;&lt;a href="#" title="Enlace genérico"&gt;Elemento 1&lt;/a&gt;&lt;/li&gt;</a:t>
            </a:r>
          </a:p>
          <a:p>
            <a:pPr lvl="1"/>
            <a:r>
              <a:rPr lang="it-IT" sz="1200" b="0" i="0" u="none" strike="noStrike" kern="1200" baseline="0" dirty="0" smtClean="0">
                <a:solidFill>
                  <a:schemeClr val="tx1"/>
                </a:solidFill>
                <a:latin typeface="+mn-lt"/>
                <a:ea typeface="+mn-ea"/>
                <a:cs typeface="+mn-cs"/>
              </a:rPr>
              <a:t>&lt;li&gt;&lt;a href="#" title="Enlace genérico"&gt;Elemento 2&lt;/a&gt;&lt;/li&gt;</a:t>
            </a:r>
          </a:p>
          <a:p>
            <a:pPr lvl="1"/>
            <a:r>
              <a:rPr lang="it-IT" sz="1200" b="0" i="0" u="none" strike="noStrike" kern="1200" baseline="0" dirty="0" smtClean="0">
                <a:solidFill>
                  <a:schemeClr val="tx1"/>
                </a:solidFill>
                <a:latin typeface="+mn-lt"/>
                <a:ea typeface="+mn-ea"/>
                <a:cs typeface="+mn-cs"/>
              </a:rPr>
              <a:t>&lt;li&gt;&lt;a href="#" title="Enlace genérico"&gt;Elemento 3&lt;/a&gt;&lt;/li&gt;</a:t>
            </a:r>
          </a:p>
          <a:p>
            <a:pPr lvl="1"/>
            <a:r>
              <a:rPr lang="it-IT" sz="1200" b="0" i="0" u="none" strike="noStrike" kern="1200" baseline="0" dirty="0" smtClean="0">
                <a:solidFill>
                  <a:schemeClr val="tx1"/>
                </a:solidFill>
                <a:latin typeface="+mn-lt"/>
                <a:ea typeface="+mn-ea"/>
                <a:cs typeface="+mn-cs"/>
              </a:rPr>
              <a:t>&lt;li&gt;&lt;a href="#" title="Enlace genérico"&gt;Elemento 4&lt;/a&gt;&lt;/li&gt;</a:t>
            </a:r>
          </a:p>
          <a:p>
            <a:pPr lvl="1"/>
            <a:r>
              <a:rPr lang="it-IT" sz="1200" b="0" i="0" u="none" strike="noStrike" kern="1200" baseline="0" dirty="0" smtClean="0">
                <a:solidFill>
                  <a:schemeClr val="tx1"/>
                </a:solidFill>
                <a:latin typeface="+mn-lt"/>
                <a:ea typeface="+mn-ea"/>
                <a:cs typeface="+mn-cs"/>
              </a:rPr>
              <a:t>&lt;li&gt;&lt;a href="#" title="Enlace genérico"&gt;Elemento 5&lt;/a&gt;&lt;/li&gt;</a:t>
            </a:r>
          </a:p>
          <a:p>
            <a:pPr lvl="1"/>
            <a:r>
              <a:rPr lang="it-IT" sz="1200" b="0" i="0" u="none" strike="noStrike" kern="1200" baseline="0" dirty="0" smtClean="0">
                <a:solidFill>
                  <a:schemeClr val="tx1"/>
                </a:solidFill>
                <a:latin typeface="+mn-lt"/>
                <a:ea typeface="+mn-ea"/>
                <a:cs typeface="+mn-cs"/>
              </a:rPr>
              <a:t>&lt;li&gt;&lt;a href="#" title="Enlace genérico"&gt;Elemento 6&lt;/a&gt;&lt;/li&gt;</a:t>
            </a:r>
          </a:p>
          <a:p>
            <a:r>
              <a:rPr lang="es-ES" sz="1200" b="0" i="0" u="none" strike="noStrike" kern="1200" baseline="0" dirty="0" smtClean="0">
                <a:solidFill>
                  <a:schemeClr val="tx1"/>
                </a:solidFill>
                <a:latin typeface="+mn-lt"/>
                <a:ea typeface="+mn-ea"/>
                <a:cs typeface="+mn-cs"/>
              </a:rPr>
              <a:t>&lt;/</a:t>
            </a:r>
            <a:r>
              <a:rPr lang="es-ES" sz="1200" b="0" i="0" u="none" strike="noStrike" kern="1200" baseline="0" dirty="0" err="1" smtClean="0">
                <a:solidFill>
                  <a:schemeClr val="tx1"/>
                </a:solidFill>
                <a:latin typeface="+mn-lt"/>
                <a:ea typeface="+mn-ea"/>
                <a:cs typeface="+mn-cs"/>
              </a:rPr>
              <a:t>ul</a:t>
            </a:r>
            <a:r>
              <a:rPr lang="es-ES" sz="1200" b="0" i="0" u="none" strike="noStrike" kern="1200" baseline="0" dirty="0" smtClean="0">
                <a:solidFill>
                  <a:schemeClr val="tx1"/>
                </a:solidFill>
                <a:latin typeface="+mn-lt"/>
                <a:ea typeface="+mn-ea"/>
                <a:cs typeface="+mn-cs"/>
              </a:rPr>
              <a:t>&gt;</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1) 2) 3) </a:t>
            </a:r>
            <a:r>
              <a:rPr lang="es-ES" sz="1200" b="0" i="0" u="none" strike="noStrike" kern="1200" baseline="0" dirty="0" err="1" smtClean="0">
                <a:solidFill>
                  <a:schemeClr val="tx1"/>
                </a:solidFill>
                <a:latin typeface="+mn-lt"/>
                <a:ea typeface="+mn-ea"/>
                <a:cs typeface="+mn-cs"/>
              </a:rPr>
              <a:t>ul.menu</a:t>
            </a:r>
            <a:r>
              <a:rPr lang="es-ES" sz="1200" b="0" i="0" u="none" strike="noStrike" kern="1200" baseline="0" dirty="0" smtClean="0">
                <a:solidFill>
                  <a:schemeClr val="tx1"/>
                </a:solidFill>
                <a:latin typeface="+mn-lt"/>
                <a:ea typeface="+mn-ea"/>
                <a:cs typeface="+mn-cs"/>
              </a:rPr>
              <a:t> {</a:t>
            </a:r>
          </a:p>
          <a:p>
            <a:pPr lvl="1"/>
            <a:r>
              <a:rPr lang="es-ES" sz="1200" b="0" i="0" u="none" strike="noStrike" kern="1200" baseline="0" dirty="0" err="1" smtClean="0">
                <a:solidFill>
                  <a:schemeClr val="tx1"/>
                </a:solidFill>
                <a:latin typeface="+mn-lt"/>
                <a:ea typeface="+mn-ea"/>
                <a:cs typeface="+mn-cs"/>
              </a:rPr>
              <a:t>width</a:t>
            </a:r>
            <a:r>
              <a:rPr lang="es-ES" sz="1200" b="0" i="0" u="none" strike="noStrike" kern="1200" baseline="0" dirty="0" smtClean="0">
                <a:solidFill>
                  <a:schemeClr val="tx1"/>
                </a:solidFill>
                <a:latin typeface="+mn-lt"/>
                <a:ea typeface="+mn-ea"/>
                <a:cs typeface="+mn-cs"/>
              </a:rPr>
              <a:t>: 180px;</a:t>
            </a:r>
          </a:p>
          <a:p>
            <a:pPr lvl="1"/>
            <a:r>
              <a:rPr lang="es-ES" sz="1200" b="0" i="0" u="none" strike="noStrike" kern="1200" baseline="0" dirty="0" err="1" smtClean="0">
                <a:solidFill>
                  <a:schemeClr val="tx1"/>
                </a:solidFill>
                <a:latin typeface="+mn-lt"/>
                <a:ea typeface="+mn-ea"/>
                <a:cs typeface="+mn-cs"/>
              </a:rPr>
              <a:t>list-style</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none</a:t>
            </a:r>
            <a:r>
              <a:rPr lang="es-ES" sz="1200" b="0" i="0" u="none" strike="noStrike" kern="1200" baseline="0" dirty="0" smtClean="0">
                <a:solidFill>
                  <a:schemeClr val="tx1"/>
                </a:solidFill>
                <a:latin typeface="+mn-lt"/>
                <a:ea typeface="+mn-ea"/>
                <a:cs typeface="+mn-cs"/>
              </a:rPr>
              <a:t>;</a:t>
            </a:r>
          </a:p>
          <a:p>
            <a:pPr lvl="1"/>
            <a:r>
              <a:rPr lang="es-ES" sz="1200" b="0" i="0" u="none" strike="noStrike" kern="1200" baseline="0" dirty="0" err="1" smtClean="0">
                <a:solidFill>
                  <a:schemeClr val="tx1"/>
                </a:solidFill>
                <a:latin typeface="+mn-lt"/>
                <a:ea typeface="+mn-ea"/>
                <a:cs typeface="+mn-cs"/>
              </a:rPr>
              <a:t>margin</a:t>
            </a:r>
            <a:r>
              <a:rPr lang="es-ES" sz="1200" b="0" i="0" u="none" strike="noStrike" kern="1200" baseline="0" dirty="0" smtClean="0">
                <a:solidFill>
                  <a:schemeClr val="tx1"/>
                </a:solidFill>
                <a:latin typeface="+mn-lt"/>
                <a:ea typeface="+mn-ea"/>
                <a:cs typeface="+mn-cs"/>
              </a:rPr>
              <a:t>: 0;</a:t>
            </a:r>
          </a:p>
          <a:p>
            <a:pPr lvl="1"/>
            <a:r>
              <a:rPr lang="es-ES" sz="1200" b="0" i="0" u="none" strike="noStrike" kern="1200" baseline="0" dirty="0" err="1" smtClean="0">
                <a:solidFill>
                  <a:schemeClr val="tx1"/>
                </a:solidFill>
                <a:latin typeface="+mn-lt"/>
                <a:ea typeface="+mn-ea"/>
                <a:cs typeface="+mn-cs"/>
              </a:rPr>
              <a:t>padding</a:t>
            </a:r>
            <a:r>
              <a:rPr lang="es-ES" sz="1200" b="0" i="0" u="none" strike="noStrike" kern="1200" baseline="0" dirty="0" smtClean="0">
                <a:solidFill>
                  <a:schemeClr val="tx1"/>
                </a:solidFill>
                <a:latin typeface="+mn-lt"/>
                <a:ea typeface="+mn-ea"/>
                <a:cs typeface="+mn-cs"/>
              </a:rPr>
              <a:t>: 0;</a:t>
            </a:r>
          </a:p>
          <a:p>
            <a:pPr lvl="1"/>
            <a:r>
              <a:rPr lang="es-ES" sz="1200" b="0" i="0" u="none" strike="noStrike" kern="1200" baseline="0" dirty="0" err="1" smtClean="0">
                <a:solidFill>
                  <a:schemeClr val="tx1"/>
                </a:solidFill>
                <a:latin typeface="+mn-lt"/>
                <a:ea typeface="+mn-ea"/>
                <a:cs typeface="+mn-cs"/>
              </a:rPr>
              <a:t>border</a:t>
            </a:r>
            <a:r>
              <a:rPr lang="es-ES" sz="1200" b="0" i="0" u="none" strike="noStrike" kern="1200" baseline="0" dirty="0" smtClean="0">
                <a:solidFill>
                  <a:schemeClr val="tx1"/>
                </a:solidFill>
                <a:latin typeface="+mn-lt"/>
                <a:ea typeface="+mn-ea"/>
                <a:cs typeface="+mn-cs"/>
              </a:rPr>
              <a:t>: 1px </a:t>
            </a:r>
            <a:r>
              <a:rPr lang="es-ES" sz="1200" b="0" i="0" u="none" strike="noStrike" kern="1200" baseline="0" dirty="0" err="1" smtClean="0">
                <a:solidFill>
                  <a:schemeClr val="tx1"/>
                </a:solidFill>
                <a:latin typeface="+mn-lt"/>
                <a:ea typeface="+mn-ea"/>
                <a:cs typeface="+mn-cs"/>
              </a:rPr>
              <a:t>solid</a:t>
            </a:r>
            <a:r>
              <a:rPr lang="es-ES" sz="1200" b="0" i="0" u="none" strike="noStrike" kern="1200" baseline="0" dirty="0" smtClean="0">
                <a:solidFill>
                  <a:schemeClr val="tx1"/>
                </a:solidFill>
                <a:latin typeface="+mn-lt"/>
                <a:ea typeface="+mn-ea"/>
                <a:cs typeface="+mn-cs"/>
              </a:rPr>
              <a:t> #7C7C7C;</a:t>
            </a:r>
          </a:p>
          <a:p>
            <a:pPr lvl="1"/>
            <a:r>
              <a:rPr lang="es-ES" sz="1200" b="0" i="0" u="none" strike="noStrike" kern="1200" baseline="0" dirty="0" err="1" smtClean="0">
                <a:solidFill>
                  <a:schemeClr val="tx1"/>
                </a:solidFill>
                <a:latin typeface="+mn-lt"/>
                <a:ea typeface="+mn-ea"/>
                <a:cs typeface="+mn-cs"/>
              </a:rPr>
              <a:t>border-bottom</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none</a:t>
            </a:r>
            <a:r>
              <a:rPr lang="es-ES" sz="1200" b="0" i="0" u="none" strike="noStrike" kern="1200" baseline="0" dirty="0" smtClean="0">
                <a:solidFill>
                  <a:schemeClr val="tx1"/>
                </a:solidFill>
                <a:latin typeface="+mn-lt"/>
                <a:ea typeface="+mn-ea"/>
                <a:cs typeface="+mn-cs"/>
              </a:rPr>
              <a:t>;</a:t>
            </a:r>
          </a:p>
          <a:p>
            <a:r>
              <a:rPr lang="es-ES" sz="1200" b="0" i="0" u="none" strike="noStrike" kern="1200" baseline="0" dirty="0" smtClean="0">
                <a:solidFill>
                  <a:schemeClr val="tx1"/>
                </a:solidFill>
                <a:latin typeface="+mn-lt"/>
                <a:ea typeface="+mn-ea"/>
                <a:cs typeface="+mn-cs"/>
              </a:rPr>
              <a:t>}</a:t>
            </a:r>
          </a:p>
          <a:p>
            <a:r>
              <a:rPr lang="es-ES" sz="1200" b="0" i="0" u="none" strike="noStrike" kern="1200" baseline="0" dirty="0" smtClean="0">
                <a:solidFill>
                  <a:schemeClr val="tx1"/>
                </a:solidFill>
                <a:latin typeface="+mn-lt"/>
                <a:ea typeface="+mn-ea"/>
                <a:cs typeface="+mn-cs"/>
              </a:rPr>
              <a:t>3) </a:t>
            </a:r>
            <a:r>
              <a:rPr lang="es-ES" sz="1200" b="0" i="0" u="none" strike="noStrike" kern="1200" baseline="0" dirty="0" err="1" smtClean="0">
                <a:solidFill>
                  <a:schemeClr val="tx1"/>
                </a:solidFill>
                <a:latin typeface="+mn-lt"/>
                <a:ea typeface="+mn-ea"/>
                <a:cs typeface="+mn-cs"/>
              </a:rPr>
              <a:t>ul.menu</a:t>
            </a:r>
            <a:r>
              <a:rPr lang="es-ES" sz="1200" b="0" i="0" u="none" strike="noStrike" kern="1200" baseline="0" dirty="0" smtClean="0">
                <a:solidFill>
                  <a:schemeClr val="tx1"/>
                </a:solidFill>
                <a:latin typeface="+mn-lt"/>
                <a:ea typeface="+mn-ea"/>
                <a:cs typeface="+mn-cs"/>
              </a:rPr>
              <a:t> li {</a:t>
            </a:r>
          </a:p>
          <a:p>
            <a:pPr lvl="1"/>
            <a:r>
              <a:rPr lang="es-ES" sz="1200" b="0" i="0" u="none" strike="noStrike" kern="1200" baseline="0" dirty="0" err="1" smtClean="0">
                <a:solidFill>
                  <a:schemeClr val="tx1"/>
                </a:solidFill>
                <a:latin typeface="+mn-lt"/>
                <a:ea typeface="+mn-ea"/>
                <a:cs typeface="+mn-cs"/>
              </a:rPr>
              <a:t>border-bottom</a:t>
            </a:r>
            <a:r>
              <a:rPr lang="es-ES" sz="1200" b="0" i="0" u="none" strike="noStrike" kern="1200" baseline="0" dirty="0" smtClean="0">
                <a:solidFill>
                  <a:schemeClr val="tx1"/>
                </a:solidFill>
                <a:latin typeface="+mn-lt"/>
                <a:ea typeface="+mn-ea"/>
                <a:cs typeface="+mn-cs"/>
              </a:rPr>
              <a:t>: 1px </a:t>
            </a:r>
            <a:r>
              <a:rPr lang="es-ES" sz="1200" b="0" i="0" u="none" strike="noStrike" kern="1200" baseline="0" dirty="0" err="1" smtClean="0">
                <a:solidFill>
                  <a:schemeClr val="tx1"/>
                </a:solidFill>
                <a:latin typeface="+mn-lt"/>
                <a:ea typeface="+mn-ea"/>
                <a:cs typeface="+mn-cs"/>
              </a:rPr>
              <a:t>solid</a:t>
            </a:r>
            <a:r>
              <a:rPr lang="es-ES" sz="1200" b="0" i="0" u="none" strike="noStrike" kern="1200" baseline="0" dirty="0" smtClean="0">
                <a:solidFill>
                  <a:schemeClr val="tx1"/>
                </a:solidFill>
                <a:latin typeface="+mn-lt"/>
                <a:ea typeface="+mn-ea"/>
                <a:cs typeface="+mn-cs"/>
              </a:rPr>
              <a:t> #7C7C7C;</a:t>
            </a:r>
          </a:p>
          <a:p>
            <a:pPr lvl="1"/>
            <a:r>
              <a:rPr lang="es-ES" sz="1200" b="0" i="0" u="none" strike="noStrike" kern="1200" baseline="0" dirty="0" err="1" smtClean="0">
                <a:solidFill>
                  <a:schemeClr val="tx1"/>
                </a:solidFill>
                <a:latin typeface="+mn-lt"/>
                <a:ea typeface="+mn-ea"/>
                <a:cs typeface="+mn-cs"/>
              </a:rPr>
              <a:t>border</a:t>
            </a:r>
            <a:r>
              <a:rPr lang="es-ES" sz="1200" b="0" i="0" u="none" strike="noStrike" kern="1200" baseline="0" dirty="0" smtClean="0">
                <a:solidFill>
                  <a:schemeClr val="tx1"/>
                </a:solidFill>
                <a:latin typeface="+mn-lt"/>
                <a:ea typeface="+mn-ea"/>
                <a:cs typeface="+mn-cs"/>
              </a:rPr>
              <a:t>-top: 1px </a:t>
            </a:r>
            <a:r>
              <a:rPr lang="es-ES" sz="1200" b="0" i="0" u="none" strike="noStrike" kern="1200" baseline="0" dirty="0" err="1" smtClean="0">
                <a:solidFill>
                  <a:schemeClr val="tx1"/>
                </a:solidFill>
                <a:latin typeface="+mn-lt"/>
                <a:ea typeface="+mn-ea"/>
                <a:cs typeface="+mn-cs"/>
              </a:rPr>
              <a:t>solid</a:t>
            </a:r>
            <a:r>
              <a:rPr lang="es-ES" sz="1200" b="0" i="0" u="none" strike="noStrike" kern="1200" baseline="0" dirty="0" smtClean="0">
                <a:solidFill>
                  <a:schemeClr val="tx1"/>
                </a:solidFill>
                <a:latin typeface="+mn-lt"/>
                <a:ea typeface="+mn-ea"/>
                <a:cs typeface="+mn-cs"/>
              </a:rPr>
              <a:t> #FFF;</a:t>
            </a:r>
          </a:p>
          <a:p>
            <a:pPr lvl="1"/>
            <a:r>
              <a:rPr lang="es-ES" sz="1200" b="0" i="0" u="none" strike="noStrike" kern="1200" baseline="0" dirty="0" err="1" smtClean="0">
                <a:solidFill>
                  <a:schemeClr val="tx1"/>
                </a:solidFill>
                <a:latin typeface="+mn-lt"/>
                <a:ea typeface="+mn-ea"/>
                <a:cs typeface="+mn-cs"/>
              </a:rPr>
              <a:t>background</a:t>
            </a:r>
            <a:r>
              <a:rPr lang="es-ES" sz="1200" b="0" i="0" u="none" strike="noStrike" kern="1200" baseline="0" dirty="0" smtClean="0">
                <a:solidFill>
                  <a:schemeClr val="tx1"/>
                </a:solidFill>
                <a:latin typeface="+mn-lt"/>
                <a:ea typeface="+mn-ea"/>
                <a:cs typeface="+mn-cs"/>
              </a:rPr>
              <a:t>: #F4F4F4;</a:t>
            </a:r>
          </a:p>
          <a:p>
            <a:r>
              <a:rPr lang="es-ES" sz="1200" b="0" i="0" u="none" strike="noStrike" kern="1200" baseline="0" dirty="0" smtClean="0">
                <a:solidFill>
                  <a:schemeClr val="tx1"/>
                </a:solidFill>
                <a:latin typeface="+mn-lt"/>
                <a:ea typeface="+mn-ea"/>
                <a:cs typeface="+mn-cs"/>
              </a:rPr>
              <a:t>}</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4) </a:t>
            </a:r>
            <a:r>
              <a:rPr lang="es-ES" sz="1200" b="0" i="0" u="none" strike="noStrike" kern="1200" baseline="0" dirty="0" err="1" smtClean="0">
                <a:solidFill>
                  <a:schemeClr val="tx1"/>
                </a:solidFill>
                <a:latin typeface="+mn-lt"/>
                <a:ea typeface="+mn-ea"/>
                <a:cs typeface="+mn-cs"/>
              </a:rPr>
              <a:t>ul.menu</a:t>
            </a:r>
            <a:r>
              <a:rPr lang="es-ES" sz="1200" b="0" i="0" u="none" strike="noStrike" kern="1200" baseline="0" dirty="0" smtClean="0">
                <a:solidFill>
                  <a:schemeClr val="tx1"/>
                </a:solidFill>
                <a:latin typeface="+mn-lt"/>
                <a:ea typeface="+mn-ea"/>
                <a:cs typeface="+mn-cs"/>
              </a:rPr>
              <a:t> li a {</a:t>
            </a:r>
          </a:p>
          <a:p>
            <a:pPr lvl="1"/>
            <a:r>
              <a:rPr lang="pt-BR" sz="1200" b="0" i="0" u="none" strike="noStrike" kern="1200" baseline="0" dirty="0" err="1" smtClean="0">
                <a:solidFill>
                  <a:schemeClr val="tx1"/>
                </a:solidFill>
                <a:latin typeface="+mn-lt"/>
                <a:ea typeface="+mn-ea"/>
                <a:cs typeface="+mn-cs"/>
              </a:rPr>
              <a:t>padding</a:t>
            </a:r>
            <a:r>
              <a:rPr lang="pt-BR" sz="1200" b="0" i="0" u="none" strike="noStrike" kern="1200" baseline="0" dirty="0" smtClean="0">
                <a:solidFill>
                  <a:schemeClr val="tx1"/>
                </a:solidFill>
                <a:latin typeface="+mn-lt"/>
                <a:ea typeface="+mn-ea"/>
                <a:cs typeface="+mn-cs"/>
              </a:rPr>
              <a:t>: .2em 0 .2em .5em;</a:t>
            </a:r>
          </a:p>
          <a:p>
            <a:pPr lvl="1"/>
            <a:r>
              <a:rPr lang="es-ES" sz="1200" b="0" i="0" u="none" strike="noStrike" kern="1200" baseline="0" dirty="0" err="1" smtClean="0">
                <a:solidFill>
                  <a:schemeClr val="tx1"/>
                </a:solidFill>
                <a:latin typeface="+mn-lt"/>
                <a:ea typeface="+mn-ea"/>
                <a:cs typeface="+mn-cs"/>
              </a:rPr>
              <a:t>display</a:t>
            </a:r>
            <a:r>
              <a:rPr lang="es-ES" sz="1200" b="0" i="0" u="none" strike="noStrike" kern="1200" baseline="0" dirty="0" smtClean="0">
                <a:solidFill>
                  <a:schemeClr val="tx1"/>
                </a:solidFill>
                <a:latin typeface="+mn-lt"/>
                <a:ea typeface="+mn-ea"/>
                <a:cs typeface="+mn-cs"/>
              </a:rPr>
              <a:t>: block;</a:t>
            </a:r>
          </a:p>
          <a:p>
            <a:pPr lvl="1"/>
            <a:r>
              <a:rPr lang="es-ES" sz="1200" b="0" i="0" u="none" strike="noStrike" kern="1200" baseline="0" dirty="0" err="1" smtClean="0">
                <a:solidFill>
                  <a:schemeClr val="tx1"/>
                </a:solidFill>
                <a:latin typeface="+mn-lt"/>
                <a:ea typeface="+mn-ea"/>
                <a:cs typeface="+mn-cs"/>
              </a:rPr>
              <a:t>text-decoration</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none</a:t>
            </a:r>
            <a:r>
              <a:rPr lang="es-ES" sz="1200" b="0" i="0" u="none" strike="noStrike" kern="1200" baseline="0" dirty="0" smtClean="0">
                <a:solidFill>
                  <a:schemeClr val="tx1"/>
                </a:solidFill>
                <a:latin typeface="+mn-lt"/>
                <a:ea typeface="+mn-ea"/>
                <a:cs typeface="+mn-cs"/>
              </a:rPr>
              <a:t>;</a:t>
            </a:r>
          </a:p>
          <a:p>
            <a:pPr lvl="1"/>
            <a:r>
              <a:rPr lang="es-ES" sz="1200" b="0" i="0" u="none" strike="noStrike" kern="1200" baseline="0" dirty="0" smtClean="0">
                <a:solidFill>
                  <a:schemeClr val="tx1"/>
                </a:solidFill>
                <a:latin typeface="+mn-lt"/>
                <a:ea typeface="+mn-ea"/>
                <a:cs typeface="+mn-cs"/>
              </a:rPr>
              <a:t>color: #333;</a:t>
            </a:r>
          </a:p>
          <a:p>
            <a:r>
              <a:rPr lang="es-ES" sz="1200" b="0" i="0" u="none" strike="noStrike" kern="1200" baseline="0" dirty="0" smtClean="0">
                <a:solidFill>
                  <a:schemeClr val="tx1"/>
                </a:solidFill>
                <a:latin typeface="+mn-lt"/>
                <a:ea typeface="+mn-ea"/>
                <a:cs typeface="+mn-cs"/>
              </a:rPr>
              <a:t>}</a:t>
            </a:r>
            <a:endParaRPr lang="es-ES" sz="1000" dirty="0">
              <a:latin typeface="Arial" charset="0"/>
            </a:endParaRPr>
          </a:p>
        </p:txBody>
      </p:sp>
    </p:spTree>
    <p:extLst>
      <p:ext uri="{BB962C8B-B14F-4D97-AF65-F5344CB8AC3E}">
        <p14:creationId xmlns:p14="http://schemas.microsoft.com/office/powerpoint/2010/main" val="42659386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smtClean="0">
                <a:solidFill>
                  <a:schemeClr val="tx1"/>
                </a:solidFill>
                <a:latin typeface="+mn-lt"/>
                <a:ea typeface="+mn-ea"/>
                <a:cs typeface="+mn-cs"/>
              </a:rPr>
              <a:t>Las listas HTML se suelen emplear, además de para su función natural, para la creación de menús de navegación verticales y horizontales.</a:t>
            </a:r>
          </a:p>
          <a:p>
            <a:r>
              <a:rPr lang="es-ES" sz="1200" b="0" i="0" u="none" strike="noStrike" kern="1200" baseline="0" dirty="0" smtClean="0">
                <a:solidFill>
                  <a:schemeClr val="tx1"/>
                </a:solidFill>
                <a:latin typeface="+mn-lt"/>
                <a:ea typeface="+mn-ea"/>
                <a:cs typeface="+mn-cs"/>
              </a:rPr>
              <a:t>A continuación se muestra la transformación de una lista sencilla de enlaces en un menú vertical de navegación.</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1) 2) 3) </a:t>
            </a:r>
            <a:r>
              <a:rPr lang="es-ES" sz="1200" b="0" i="0" u="none" strike="noStrike" kern="1200" baseline="0" dirty="0" err="1" smtClean="0">
                <a:solidFill>
                  <a:schemeClr val="tx1"/>
                </a:solidFill>
                <a:latin typeface="+mn-lt"/>
                <a:ea typeface="+mn-ea"/>
                <a:cs typeface="+mn-cs"/>
              </a:rPr>
              <a:t>ul.menu</a:t>
            </a:r>
            <a:r>
              <a:rPr lang="es-ES" sz="1200" b="0" i="0" u="none" strike="noStrike" kern="1200" baseline="0" dirty="0" smtClean="0">
                <a:solidFill>
                  <a:schemeClr val="tx1"/>
                </a:solidFill>
                <a:latin typeface="+mn-lt"/>
                <a:ea typeface="+mn-ea"/>
                <a:cs typeface="+mn-cs"/>
              </a:rPr>
              <a:t> {</a:t>
            </a:r>
          </a:p>
          <a:p>
            <a:pPr lvl="1"/>
            <a:r>
              <a:rPr lang="es-ES" sz="1200" b="0" i="0" u="none" strike="noStrike" kern="1200" baseline="0" dirty="0" err="1" smtClean="0">
                <a:solidFill>
                  <a:schemeClr val="tx1"/>
                </a:solidFill>
                <a:latin typeface="+mn-lt"/>
                <a:ea typeface="+mn-ea"/>
                <a:cs typeface="+mn-cs"/>
              </a:rPr>
              <a:t>width</a:t>
            </a:r>
            <a:r>
              <a:rPr lang="es-ES" sz="1200" b="0" i="0" u="none" strike="noStrike" kern="1200" baseline="0" dirty="0" smtClean="0">
                <a:solidFill>
                  <a:schemeClr val="tx1"/>
                </a:solidFill>
                <a:latin typeface="+mn-lt"/>
                <a:ea typeface="+mn-ea"/>
                <a:cs typeface="+mn-cs"/>
              </a:rPr>
              <a:t>: 180px;</a:t>
            </a:r>
          </a:p>
          <a:p>
            <a:pPr lvl="1"/>
            <a:r>
              <a:rPr lang="es-ES" sz="1200" b="0" i="0" u="none" strike="noStrike" kern="1200" baseline="0" dirty="0" err="1" smtClean="0">
                <a:solidFill>
                  <a:schemeClr val="tx1"/>
                </a:solidFill>
                <a:latin typeface="+mn-lt"/>
                <a:ea typeface="+mn-ea"/>
                <a:cs typeface="+mn-cs"/>
              </a:rPr>
              <a:t>list-style</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none</a:t>
            </a:r>
            <a:r>
              <a:rPr lang="es-ES" sz="1200" b="0" i="0" u="none" strike="noStrike" kern="1200" baseline="0" dirty="0" smtClean="0">
                <a:solidFill>
                  <a:schemeClr val="tx1"/>
                </a:solidFill>
                <a:latin typeface="+mn-lt"/>
                <a:ea typeface="+mn-ea"/>
                <a:cs typeface="+mn-cs"/>
              </a:rPr>
              <a:t>;</a:t>
            </a:r>
          </a:p>
          <a:p>
            <a:pPr lvl="1"/>
            <a:r>
              <a:rPr lang="es-ES" sz="1200" b="0" i="0" u="none" strike="noStrike" kern="1200" baseline="0" dirty="0" err="1" smtClean="0">
                <a:solidFill>
                  <a:schemeClr val="tx1"/>
                </a:solidFill>
                <a:latin typeface="+mn-lt"/>
                <a:ea typeface="+mn-ea"/>
                <a:cs typeface="+mn-cs"/>
              </a:rPr>
              <a:t>margin</a:t>
            </a:r>
            <a:r>
              <a:rPr lang="es-ES" sz="1200" b="0" i="0" u="none" strike="noStrike" kern="1200" baseline="0" dirty="0" smtClean="0">
                <a:solidFill>
                  <a:schemeClr val="tx1"/>
                </a:solidFill>
                <a:latin typeface="+mn-lt"/>
                <a:ea typeface="+mn-ea"/>
                <a:cs typeface="+mn-cs"/>
              </a:rPr>
              <a:t>: 0;</a:t>
            </a:r>
          </a:p>
          <a:p>
            <a:pPr lvl="1"/>
            <a:r>
              <a:rPr lang="es-ES" sz="1200" b="0" i="0" u="none" strike="noStrike" kern="1200" baseline="0" dirty="0" err="1" smtClean="0">
                <a:solidFill>
                  <a:schemeClr val="tx1"/>
                </a:solidFill>
                <a:latin typeface="+mn-lt"/>
                <a:ea typeface="+mn-ea"/>
                <a:cs typeface="+mn-cs"/>
              </a:rPr>
              <a:t>padding</a:t>
            </a:r>
            <a:r>
              <a:rPr lang="es-ES" sz="1200" b="0" i="0" u="none" strike="noStrike" kern="1200" baseline="0" dirty="0" smtClean="0">
                <a:solidFill>
                  <a:schemeClr val="tx1"/>
                </a:solidFill>
                <a:latin typeface="+mn-lt"/>
                <a:ea typeface="+mn-ea"/>
                <a:cs typeface="+mn-cs"/>
              </a:rPr>
              <a:t>: 0;</a:t>
            </a:r>
          </a:p>
          <a:p>
            <a:pPr lvl="1"/>
            <a:r>
              <a:rPr lang="es-ES" sz="1200" b="0" i="0" u="none" strike="noStrike" kern="1200" baseline="0" dirty="0" err="1" smtClean="0">
                <a:solidFill>
                  <a:schemeClr val="tx1"/>
                </a:solidFill>
                <a:latin typeface="+mn-lt"/>
                <a:ea typeface="+mn-ea"/>
                <a:cs typeface="+mn-cs"/>
              </a:rPr>
              <a:t>border</a:t>
            </a:r>
            <a:r>
              <a:rPr lang="es-ES" sz="1200" b="0" i="0" u="none" strike="noStrike" kern="1200" baseline="0" dirty="0" smtClean="0">
                <a:solidFill>
                  <a:schemeClr val="tx1"/>
                </a:solidFill>
                <a:latin typeface="+mn-lt"/>
                <a:ea typeface="+mn-ea"/>
                <a:cs typeface="+mn-cs"/>
              </a:rPr>
              <a:t>: 1px </a:t>
            </a:r>
            <a:r>
              <a:rPr lang="es-ES" sz="1200" b="0" i="0" u="none" strike="noStrike" kern="1200" baseline="0" dirty="0" err="1" smtClean="0">
                <a:solidFill>
                  <a:schemeClr val="tx1"/>
                </a:solidFill>
                <a:latin typeface="+mn-lt"/>
                <a:ea typeface="+mn-ea"/>
                <a:cs typeface="+mn-cs"/>
              </a:rPr>
              <a:t>solid</a:t>
            </a:r>
            <a:r>
              <a:rPr lang="es-ES" sz="1200" b="0" i="0" u="none" strike="noStrike" kern="1200" baseline="0" dirty="0" smtClean="0">
                <a:solidFill>
                  <a:schemeClr val="tx1"/>
                </a:solidFill>
                <a:latin typeface="+mn-lt"/>
                <a:ea typeface="+mn-ea"/>
                <a:cs typeface="+mn-cs"/>
              </a:rPr>
              <a:t> #7C7C7C;</a:t>
            </a:r>
          </a:p>
          <a:p>
            <a:pPr lvl="1"/>
            <a:r>
              <a:rPr lang="es-ES" sz="1200" b="0" i="0" u="none" strike="noStrike" kern="1200" baseline="0" dirty="0" err="1" smtClean="0">
                <a:solidFill>
                  <a:schemeClr val="tx1"/>
                </a:solidFill>
                <a:latin typeface="+mn-lt"/>
                <a:ea typeface="+mn-ea"/>
                <a:cs typeface="+mn-cs"/>
              </a:rPr>
              <a:t>border-bottom</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none</a:t>
            </a:r>
            <a:r>
              <a:rPr lang="es-ES" sz="1200" b="0" i="0" u="none" strike="noStrike" kern="1200" baseline="0" dirty="0" smtClean="0">
                <a:solidFill>
                  <a:schemeClr val="tx1"/>
                </a:solidFill>
                <a:latin typeface="+mn-lt"/>
                <a:ea typeface="+mn-ea"/>
                <a:cs typeface="+mn-cs"/>
              </a:rPr>
              <a:t>;</a:t>
            </a:r>
          </a:p>
          <a:p>
            <a:r>
              <a:rPr lang="es-ES" sz="1200" b="0" i="0" u="none" strike="noStrike" kern="1200" baseline="0" dirty="0" smtClean="0">
                <a:solidFill>
                  <a:schemeClr val="tx1"/>
                </a:solidFill>
                <a:latin typeface="+mn-lt"/>
                <a:ea typeface="+mn-ea"/>
                <a:cs typeface="+mn-cs"/>
              </a:rPr>
              <a:t>}</a:t>
            </a:r>
          </a:p>
          <a:p>
            <a:r>
              <a:rPr lang="es-ES" sz="1200" b="0" i="0" u="none" strike="noStrike" kern="1200" baseline="0" dirty="0" smtClean="0">
                <a:solidFill>
                  <a:schemeClr val="tx1"/>
                </a:solidFill>
                <a:latin typeface="+mn-lt"/>
                <a:ea typeface="+mn-ea"/>
                <a:cs typeface="+mn-cs"/>
              </a:rPr>
              <a:t>3) </a:t>
            </a:r>
            <a:r>
              <a:rPr lang="es-ES" sz="1200" b="0" i="0" u="none" strike="noStrike" kern="1200" baseline="0" dirty="0" err="1" smtClean="0">
                <a:solidFill>
                  <a:schemeClr val="tx1"/>
                </a:solidFill>
                <a:latin typeface="+mn-lt"/>
                <a:ea typeface="+mn-ea"/>
                <a:cs typeface="+mn-cs"/>
              </a:rPr>
              <a:t>ul.menu</a:t>
            </a:r>
            <a:r>
              <a:rPr lang="es-ES" sz="1200" b="0" i="0" u="none" strike="noStrike" kern="1200" baseline="0" dirty="0" smtClean="0">
                <a:solidFill>
                  <a:schemeClr val="tx1"/>
                </a:solidFill>
                <a:latin typeface="+mn-lt"/>
                <a:ea typeface="+mn-ea"/>
                <a:cs typeface="+mn-cs"/>
              </a:rPr>
              <a:t> li {</a:t>
            </a:r>
          </a:p>
          <a:p>
            <a:pPr lvl="1"/>
            <a:r>
              <a:rPr lang="es-ES" sz="1200" b="0" i="0" u="none" strike="noStrike" kern="1200" baseline="0" dirty="0" err="1" smtClean="0">
                <a:solidFill>
                  <a:schemeClr val="tx1"/>
                </a:solidFill>
                <a:latin typeface="+mn-lt"/>
                <a:ea typeface="+mn-ea"/>
                <a:cs typeface="+mn-cs"/>
              </a:rPr>
              <a:t>border-bottom</a:t>
            </a:r>
            <a:r>
              <a:rPr lang="es-ES" sz="1200" b="0" i="0" u="none" strike="noStrike" kern="1200" baseline="0" dirty="0" smtClean="0">
                <a:solidFill>
                  <a:schemeClr val="tx1"/>
                </a:solidFill>
                <a:latin typeface="+mn-lt"/>
                <a:ea typeface="+mn-ea"/>
                <a:cs typeface="+mn-cs"/>
              </a:rPr>
              <a:t>: 1px </a:t>
            </a:r>
            <a:r>
              <a:rPr lang="es-ES" sz="1200" b="0" i="0" u="none" strike="noStrike" kern="1200" baseline="0" dirty="0" err="1" smtClean="0">
                <a:solidFill>
                  <a:schemeClr val="tx1"/>
                </a:solidFill>
                <a:latin typeface="+mn-lt"/>
                <a:ea typeface="+mn-ea"/>
                <a:cs typeface="+mn-cs"/>
              </a:rPr>
              <a:t>solid</a:t>
            </a:r>
            <a:r>
              <a:rPr lang="es-ES" sz="1200" b="0" i="0" u="none" strike="noStrike" kern="1200" baseline="0" dirty="0" smtClean="0">
                <a:solidFill>
                  <a:schemeClr val="tx1"/>
                </a:solidFill>
                <a:latin typeface="+mn-lt"/>
                <a:ea typeface="+mn-ea"/>
                <a:cs typeface="+mn-cs"/>
              </a:rPr>
              <a:t> #7C7C7C;</a:t>
            </a:r>
          </a:p>
          <a:p>
            <a:pPr lvl="1"/>
            <a:r>
              <a:rPr lang="es-ES" sz="1200" b="0" i="0" u="none" strike="noStrike" kern="1200" baseline="0" dirty="0" err="1" smtClean="0">
                <a:solidFill>
                  <a:schemeClr val="tx1"/>
                </a:solidFill>
                <a:latin typeface="+mn-lt"/>
                <a:ea typeface="+mn-ea"/>
                <a:cs typeface="+mn-cs"/>
              </a:rPr>
              <a:t>border</a:t>
            </a:r>
            <a:r>
              <a:rPr lang="es-ES" sz="1200" b="0" i="0" u="none" strike="noStrike" kern="1200" baseline="0" dirty="0" smtClean="0">
                <a:solidFill>
                  <a:schemeClr val="tx1"/>
                </a:solidFill>
                <a:latin typeface="+mn-lt"/>
                <a:ea typeface="+mn-ea"/>
                <a:cs typeface="+mn-cs"/>
              </a:rPr>
              <a:t>-top: 1px </a:t>
            </a:r>
            <a:r>
              <a:rPr lang="es-ES" sz="1200" b="0" i="0" u="none" strike="noStrike" kern="1200" baseline="0" dirty="0" err="1" smtClean="0">
                <a:solidFill>
                  <a:schemeClr val="tx1"/>
                </a:solidFill>
                <a:latin typeface="+mn-lt"/>
                <a:ea typeface="+mn-ea"/>
                <a:cs typeface="+mn-cs"/>
              </a:rPr>
              <a:t>solid</a:t>
            </a:r>
            <a:r>
              <a:rPr lang="es-ES" sz="1200" b="0" i="0" u="none" strike="noStrike" kern="1200" baseline="0" dirty="0" smtClean="0">
                <a:solidFill>
                  <a:schemeClr val="tx1"/>
                </a:solidFill>
                <a:latin typeface="+mn-lt"/>
                <a:ea typeface="+mn-ea"/>
                <a:cs typeface="+mn-cs"/>
              </a:rPr>
              <a:t> #FFF;</a:t>
            </a:r>
          </a:p>
          <a:p>
            <a:pPr lvl="1"/>
            <a:r>
              <a:rPr lang="es-ES" sz="1200" b="0" i="0" u="none" strike="noStrike" kern="1200" baseline="0" dirty="0" err="1" smtClean="0">
                <a:solidFill>
                  <a:schemeClr val="tx1"/>
                </a:solidFill>
                <a:latin typeface="+mn-lt"/>
                <a:ea typeface="+mn-ea"/>
                <a:cs typeface="+mn-cs"/>
              </a:rPr>
              <a:t>background</a:t>
            </a:r>
            <a:r>
              <a:rPr lang="es-ES" sz="1200" b="0" i="0" u="none" strike="noStrike" kern="1200" baseline="0" dirty="0" smtClean="0">
                <a:solidFill>
                  <a:schemeClr val="tx1"/>
                </a:solidFill>
                <a:latin typeface="+mn-lt"/>
                <a:ea typeface="+mn-ea"/>
                <a:cs typeface="+mn-cs"/>
              </a:rPr>
              <a:t>: #F4F4F4;</a:t>
            </a:r>
          </a:p>
          <a:p>
            <a:r>
              <a:rPr lang="es-ES" sz="1200" b="0" i="0" u="none" strike="noStrike" kern="1200" baseline="0" dirty="0" smtClean="0">
                <a:solidFill>
                  <a:schemeClr val="tx1"/>
                </a:solidFill>
                <a:latin typeface="+mn-lt"/>
                <a:ea typeface="+mn-ea"/>
                <a:cs typeface="+mn-cs"/>
              </a:rPr>
              <a:t>}</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4) </a:t>
            </a:r>
            <a:r>
              <a:rPr lang="es-ES" sz="1200" b="0" i="0" u="none" strike="noStrike" kern="1200" baseline="0" dirty="0" err="1" smtClean="0">
                <a:solidFill>
                  <a:schemeClr val="tx1"/>
                </a:solidFill>
                <a:latin typeface="+mn-lt"/>
                <a:ea typeface="+mn-ea"/>
                <a:cs typeface="+mn-cs"/>
              </a:rPr>
              <a:t>ul.menu</a:t>
            </a:r>
            <a:r>
              <a:rPr lang="es-ES" sz="1200" b="0" i="0" u="none" strike="noStrike" kern="1200" baseline="0" dirty="0" smtClean="0">
                <a:solidFill>
                  <a:schemeClr val="tx1"/>
                </a:solidFill>
                <a:latin typeface="+mn-lt"/>
                <a:ea typeface="+mn-ea"/>
                <a:cs typeface="+mn-cs"/>
              </a:rPr>
              <a:t> li a {</a:t>
            </a:r>
          </a:p>
          <a:p>
            <a:pPr lvl="1"/>
            <a:r>
              <a:rPr lang="pt-BR" sz="1200" b="0" i="0" u="none" strike="noStrike" kern="1200" baseline="0" dirty="0" err="1" smtClean="0">
                <a:solidFill>
                  <a:schemeClr val="tx1"/>
                </a:solidFill>
                <a:latin typeface="+mn-lt"/>
                <a:ea typeface="+mn-ea"/>
                <a:cs typeface="+mn-cs"/>
              </a:rPr>
              <a:t>padding</a:t>
            </a:r>
            <a:r>
              <a:rPr lang="pt-BR" sz="1200" b="0" i="0" u="none" strike="noStrike" kern="1200" baseline="0" dirty="0" smtClean="0">
                <a:solidFill>
                  <a:schemeClr val="tx1"/>
                </a:solidFill>
                <a:latin typeface="+mn-lt"/>
                <a:ea typeface="+mn-ea"/>
                <a:cs typeface="+mn-cs"/>
              </a:rPr>
              <a:t>: .2em 0 .2em .5em;</a:t>
            </a:r>
          </a:p>
          <a:p>
            <a:pPr lvl="1"/>
            <a:r>
              <a:rPr lang="es-ES" sz="1200" b="0" i="0" u="none" strike="noStrike" kern="1200" baseline="0" dirty="0" err="1" smtClean="0">
                <a:solidFill>
                  <a:schemeClr val="tx1"/>
                </a:solidFill>
                <a:latin typeface="+mn-lt"/>
                <a:ea typeface="+mn-ea"/>
                <a:cs typeface="+mn-cs"/>
              </a:rPr>
              <a:t>display</a:t>
            </a:r>
            <a:r>
              <a:rPr lang="es-ES" sz="1200" b="0" i="0" u="none" strike="noStrike" kern="1200" baseline="0" dirty="0" smtClean="0">
                <a:solidFill>
                  <a:schemeClr val="tx1"/>
                </a:solidFill>
                <a:latin typeface="+mn-lt"/>
                <a:ea typeface="+mn-ea"/>
                <a:cs typeface="+mn-cs"/>
              </a:rPr>
              <a:t>: block;</a:t>
            </a:r>
          </a:p>
          <a:p>
            <a:pPr lvl="1"/>
            <a:r>
              <a:rPr lang="es-ES" sz="1200" b="0" i="0" u="none" strike="noStrike" kern="1200" baseline="0" dirty="0" err="1" smtClean="0">
                <a:solidFill>
                  <a:schemeClr val="tx1"/>
                </a:solidFill>
                <a:latin typeface="+mn-lt"/>
                <a:ea typeface="+mn-ea"/>
                <a:cs typeface="+mn-cs"/>
              </a:rPr>
              <a:t>text-decoration</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none</a:t>
            </a:r>
            <a:r>
              <a:rPr lang="es-ES" sz="1200" b="0" i="0" u="none" strike="noStrike" kern="1200" baseline="0" dirty="0" smtClean="0">
                <a:solidFill>
                  <a:schemeClr val="tx1"/>
                </a:solidFill>
                <a:latin typeface="+mn-lt"/>
                <a:ea typeface="+mn-ea"/>
                <a:cs typeface="+mn-cs"/>
              </a:rPr>
              <a:t>;</a:t>
            </a:r>
          </a:p>
          <a:p>
            <a:pPr lvl="1"/>
            <a:r>
              <a:rPr lang="es-ES" sz="1200" b="0" i="0" u="none" strike="noStrike" kern="1200" baseline="0" dirty="0" smtClean="0">
                <a:solidFill>
                  <a:schemeClr val="tx1"/>
                </a:solidFill>
                <a:latin typeface="+mn-lt"/>
                <a:ea typeface="+mn-ea"/>
                <a:cs typeface="+mn-cs"/>
              </a:rPr>
              <a:t>color: #333;</a:t>
            </a:r>
          </a:p>
          <a:p>
            <a:r>
              <a:rPr lang="es-ES" sz="1200" b="0" i="0" u="none" strike="noStrike" kern="1200" baseline="0" dirty="0" smtClean="0">
                <a:solidFill>
                  <a:schemeClr val="tx1"/>
                </a:solidFill>
                <a:latin typeface="+mn-lt"/>
                <a:ea typeface="+mn-ea"/>
                <a:cs typeface="+mn-cs"/>
              </a:rPr>
              <a:t>}</a:t>
            </a:r>
            <a:endParaRPr lang="es-ES" sz="1000" dirty="0">
              <a:latin typeface="Arial" charset="0"/>
            </a:endParaRPr>
          </a:p>
        </p:txBody>
      </p:sp>
    </p:spTree>
    <p:extLst>
      <p:ext uri="{BB962C8B-B14F-4D97-AF65-F5344CB8AC3E}">
        <p14:creationId xmlns:p14="http://schemas.microsoft.com/office/powerpoint/2010/main" val="3111358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42643694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err="1" smtClean="0">
                <a:solidFill>
                  <a:schemeClr val="tx1"/>
                </a:solidFill>
                <a:latin typeface="+mn-lt"/>
                <a:ea typeface="+mn-ea"/>
                <a:cs typeface="+mn-cs"/>
              </a:rPr>
              <a:t>ul.menu</a:t>
            </a:r>
            <a:r>
              <a:rPr lang="es-ES" sz="1200" b="0" i="0" u="none" strike="noStrike" kern="1200" baseline="0" dirty="0" smtClean="0">
                <a:solidFill>
                  <a:schemeClr val="tx1"/>
                </a:solidFill>
                <a:latin typeface="+mn-lt"/>
                <a:ea typeface="+mn-ea"/>
                <a:cs typeface="+mn-cs"/>
              </a:rPr>
              <a:t> {</a:t>
            </a:r>
          </a:p>
          <a:p>
            <a:pPr lvl="1"/>
            <a:r>
              <a:rPr lang="es-ES" sz="1200" b="0" i="0" u="none" strike="noStrike" kern="1200" baseline="0" dirty="0" err="1" smtClean="0">
                <a:solidFill>
                  <a:schemeClr val="tx1"/>
                </a:solidFill>
                <a:latin typeface="+mn-lt"/>
                <a:ea typeface="+mn-ea"/>
                <a:cs typeface="+mn-cs"/>
              </a:rPr>
              <a:t>clear</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both</a:t>
            </a:r>
            <a:r>
              <a:rPr lang="es-ES" sz="1200" b="0" i="0" u="none" strike="noStrike" kern="1200" baseline="0" dirty="0" smtClean="0">
                <a:solidFill>
                  <a:schemeClr val="tx1"/>
                </a:solidFill>
                <a:latin typeface="+mn-lt"/>
                <a:ea typeface="+mn-ea"/>
                <a:cs typeface="+mn-cs"/>
              </a:rPr>
              <a:t>;</a:t>
            </a:r>
          </a:p>
          <a:p>
            <a:pPr lvl="1"/>
            <a:r>
              <a:rPr lang="es-ES" sz="1200" b="0" i="0" u="none" strike="noStrike" kern="1200" baseline="0" dirty="0" err="1" smtClean="0">
                <a:solidFill>
                  <a:schemeClr val="tx1"/>
                </a:solidFill>
                <a:latin typeface="+mn-lt"/>
                <a:ea typeface="+mn-ea"/>
                <a:cs typeface="+mn-cs"/>
              </a:rPr>
              <a:t>float</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left</a:t>
            </a:r>
            <a:r>
              <a:rPr lang="es-ES" sz="1200" b="0" i="0" u="none" strike="noStrike" kern="1200" baseline="0" dirty="0" smtClean="0">
                <a:solidFill>
                  <a:schemeClr val="tx1"/>
                </a:solidFill>
                <a:latin typeface="+mn-lt"/>
                <a:ea typeface="+mn-ea"/>
                <a:cs typeface="+mn-cs"/>
              </a:rPr>
              <a:t>;</a:t>
            </a:r>
          </a:p>
          <a:p>
            <a:pPr lvl="1"/>
            <a:r>
              <a:rPr lang="es-ES" sz="1200" b="0" i="0" u="none" strike="noStrike" kern="1200" baseline="0" dirty="0" err="1" smtClean="0">
                <a:solidFill>
                  <a:schemeClr val="tx1"/>
                </a:solidFill>
                <a:latin typeface="+mn-lt"/>
                <a:ea typeface="+mn-ea"/>
                <a:cs typeface="+mn-cs"/>
              </a:rPr>
              <a:t>width</a:t>
            </a:r>
            <a:r>
              <a:rPr lang="es-ES" sz="1200" b="0" i="0" u="none" strike="noStrike" kern="1200" baseline="0" dirty="0" smtClean="0">
                <a:solidFill>
                  <a:schemeClr val="tx1"/>
                </a:solidFill>
                <a:latin typeface="+mn-lt"/>
                <a:ea typeface="+mn-ea"/>
                <a:cs typeface="+mn-cs"/>
              </a:rPr>
              <a:t>: 100%;</a:t>
            </a:r>
          </a:p>
          <a:p>
            <a:pPr lvl="1"/>
            <a:r>
              <a:rPr lang="es-ES" sz="1200" b="0" i="0" u="none" strike="noStrike" kern="1200" baseline="0" dirty="0" err="1" smtClean="0">
                <a:solidFill>
                  <a:schemeClr val="tx1"/>
                </a:solidFill>
                <a:latin typeface="+mn-lt"/>
                <a:ea typeface="+mn-ea"/>
                <a:cs typeface="+mn-cs"/>
              </a:rPr>
              <a:t>list-style</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none</a:t>
            </a:r>
            <a:r>
              <a:rPr lang="es-ES" sz="1200" b="0" i="0" u="none" strike="noStrike" kern="1200" baseline="0" dirty="0" smtClean="0">
                <a:solidFill>
                  <a:schemeClr val="tx1"/>
                </a:solidFill>
                <a:latin typeface="+mn-lt"/>
                <a:ea typeface="+mn-ea"/>
                <a:cs typeface="+mn-cs"/>
              </a:rPr>
              <a:t>;</a:t>
            </a:r>
          </a:p>
          <a:p>
            <a:pPr lvl="1"/>
            <a:r>
              <a:rPr lang="es-ES" sz="1200" b="0" i="0" u="none" strike="noStrike" kern="1200" baseline="0" dirty="0" err="1" smtClean="0">
                <a:solidFill>
                  <a:schemeClr val="tx1"/>
                </a:solidFill>
                <a:latin typeface="+mn-lt"/>
                <a:ea typeface="+mn-ea"/>
                <a:cs typeface="+mn-cs"/>
              </a:rPr>
              <a:t>margin</a:t>
            </a:r>
            <a:r>
              <a:rPr lang="es-ES" sz="1200" b="0" i="0" u="none" strike="noStrike" kern="1200" baseline="0" dirty="0" smtClean="0">
                <a:solidFill>
                  <a:schemeClr val="tx1"/>
                </a:solidFill>
                <a:latin typeface="+mn-lt"/>
                <a:ea typeface="+mn-ea"/>
                <a:cs typeface="+mn-cs"/>
              </a:rPr>
              <a:t>: 0;</a:t>
            </a:r>
          </a:p>
          <a:p>
            <a:pPr lvl="1"/>
            <a:r>
              <a:rPr lang="es-ES" sz="1200" b="0" i="0" u="none" strike="noStrike" kern="1200" baseline="0" dirty="0" err="1" smtClean="0">
                <a:solidFill>
                  <a:schemeClr val="tx1"/>
                </a:solidFill>
                <a:latin typeface="+mn-lt"/>
                <a:ea typeface="+mn-ea"/>
                <a:cs typeface="+mn-cs"/>
              </a:rPr>
              <a:t>padding</a:t>
            </a:r>
            <a:r>
              <a:rPr lang="es-ES" sz="1200" b="0" i="0" u="none" strike="noStrike" kern="1200" baseline="0" dirty="0" smtClean="0">
                <a:solidFill>
                  <a:schemeClr val="tx1"/>
                </a:solidFill>
                <a:latin typeface="+mn-lt"/>
                <a:ea typeface="+mn-ea"/>
                <a:cs typeface="+mn-cs"/>
              </a:rPr>
              <a:t>: 0;</a:t>
            </a:r>
          </a:p>
          <a:p>
            <a:pPr lvl="1"/>
            <a:r>
              <a:rPr lang="es-ES" sz="1200" b="0" i="0" u="none" strike="noStrike" kern="1200" baseline="0" dirty="0" err="1" smtClean="0">
                <a:solidFill>
                  <a:schemeClr val="tx1"/>
                </a:solidFill>
                <a:latin typeface="+mn-lt"/>
                <a:ea typeface="+mn-ea"/>
                <a:cs typeface="+mn-cs"/>
              </a:rPr>
              <a:t>border-left</a:t>
            </a:r>
            <a:r>
              <a:rPr lang="es-ES" sz="1200" b="0" i="0" u="none" strike="noStrike" kern="1200" baseline="0" dirty="0" smtClean="0">
                <a:solidFill>
                  <a:schemeClr val="tx1"/>
                </a:solidFill>
                <a:latin typeface="+mn-lt"/>
                <a:ea typeface="+mn-ea"/>
                <a:cs typeface="+mn-cs"/>
              </a:rPr>
              <a:t>: 1px </a:t>
            </a:r>
            <a:r>
              <a:rPr lang="es-ES" sz="1200" b="0" i="0" u="none" strike="noStrike" kern="1200" baseline="0" dirty="0" err="1" smtClean="0">
                <a:solidFill>
                  <a:schemeClr val="tx1"/>
                </a:solidFill>
                <a:latin typeface="+mn-lt"/>
                <a:ea typeface="+mn-ea"/>
                <a:cs typeface="+mn-cs"/>
              </a:rPr>
              <a:t>solid</a:t>
            </a:r>
            <a:r>
              <a:rPr lang="es-ES" sz="1200" b="0" i="0" u="none" strike="noStrike" kern="1200" baseline="0" dirty="0" smtClean="0">
                <a:solidFill>
                  <a:schemeClr val="tx1"/>
                </a:solidFill>
                <a:latin typeface="+mn-lt"/>
                <a:ea typeface="+mn-ea"/>
                <a:cs typeface="+mn-cs"/>
              </a:rPr>
              <a:t> #7C7C7C;</a:t>
            </a:r>
          </a:p>
          <a:p>
            <a:r>
              <a:rPr lang="es-ES" sz="1200" b="0" i="0" u="none" strike="noStrike" kern="1200" baseline="0" dirty="0" smtClean="0">
                <a:solidFill>
                  <a:schemeClr val="tx1"/>
                </a:solidFill>
                <a:latin typeface="+mn-lt"/>
                <a:ea typeface="+mn-ea"/>
                <a:cs typeface="+mn-cs"/>
              </a:rPr>
              <a:t>}</a:t>
            </a:r>
          </a:p>
          <a:p>
            <a:r>
              <a:rPr lang="es-ES" sz="1200" b="0" i="0" u="none" strike="noStrike" kern="1200" baseline="0" dirty="0" err="1" smtClean="0">
                <a:solidFill>
                  <a:schemeClr val="tx1"/>
                </a:solidFill>
                <a:latin typeface="+mn-lt"/>
                <a:ea typeface="+mn-ea"/>
                <a:cs typeface="+mn-cs"/>
              </a:rPr>
              <a:t>ul.menu</a:t>
            </a:r>
            <a:r>
              <a:rPr lang="es-ES" sz="1200" b="0" i="0" u="none" strike="noStrike" kern="1200" baseline="0" dirty="0" smtClean="0">
                <a:solidFill>
                  <a:schemeClr val="tx1"/>
                </a:solidFill>
                <a:latin typeface="+mn-lt"/>
                <a:ea typeface="+mn-ea"/>
                <a:cs typeface="+mn-cs"/>
              </a:rPr>
              <a:t> li {</a:t>
            </a:r>
          </a:p>
          <a:p>
            <a:pPr lvl="1"/>
            <a:r>
              <a:rPr lang="es-ES" sz="1200" b="0" i="0" u="none" strike="noStrike" kern="1200" baseline="0" dirty="0" err="1" smtClean="0">
                <a:solidFill>
                  <a:schemeClr val="tx1"/>
                </a:solidFill>
                <a:latin typeface="+mn-lt"/>
                <a:ea typeface="+mn-ea"/>
                <a:cs typeface="+mn-cs"/>
              </a:rPr>
              <a:t>float</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left</a:t>
            </a:r>
            <a:r>
              <a:rPr lang="es-ES" sz="1200" b="0" i="0" u="none" strike="noStrike" kern="1200" baseline="0" dirty="0" smtClean="0">
                <a:solidFill>
                  <a:schemeClr val="tx1"/>
                </a:solidFill>
                <a:latin typeface="+mn-lt"/>
                <a:ea typeface="+mn-ea"/>
                <a:cs typeface="+mn-cs"/>
              </a:rPr>
              <a:t>;</a:t>
            </a:r>
          </a:p>
          <a:p>
            <a:r>
              <a:rPr lang="es-ES" sz="1200" b="0" i="0" u="none" strike="noStrike" kern="1200" baseline="0" dirty="0" smtClean="0">
                <a:solidFill>
                  <a:schemeClr val="tx1"/>
                </a:solidFill>
                <a:latin typeface="+mn-lt"/>
                <a:ea typeface="+mn-ea"/>
                <a:cs typeface="+mn-cs"/>
              </a:rPr>
              <a:t>}</a:t>
            </a:r>
          </a:p>
          <a:p>
            <a:r>
              <a:rPr lang="es-ES" sz="1200" b="0" i="0" u="none" strike="noStrike" kern="1200" baseline="0" dirty="0" err="1" smtClean="0">
                <a:solidFill>
                  <a:schemeClr val="tx1"/>
                </a:solidFill>
                <a:latin typeface="+mn-lt"/>
                <a:ea typeface="+mn-ea"/>
                <a:cs typeface="+mn-cs"/>
              </a:rPr>
              <a:t>ul.menu</a:t>
            </a:r>
            <a:r>
              <a:rPr lang="es-ES" sz="1200" b="0" i="0" u="none" strike="noStrike" kern="1200" baseline="0" dirty="0" smtClean="0">
                <a:solidFill>
                  <a:schemeClr val="tx1"/>
                </a:solidFill>
                <a:latin typeface="+mn-lt"/>
                <a:ea typeface="+mn-ea"/>
                <a:cs typeface="+mn-cs"/>
              </a:rPr>
              <a:t> li a {</a:t>
            </a:r>
          </a:p>
          <a:p>
            <a:pPr lvl="1"/>
            <a:r>
              <a:rPr lang="es-ES" sz="1200" b="0" i="0" u="none" strike="noStrike" kern="1200" baseline="0" dirty="0" err="1" smtClean="0">
                <a:solidFill>
                  <a:schemeClr val="tx1"/>
                </a:solidFill>
                <a:latin typeface="+mn-lt"/>
                <a:ea typeface="+mn-ea"/>
                <a:cs typeface="+mn-cs"/>
              </a:rPr>
              <a:t>padding</a:t>
            </a:r>
            <a:r>
              <a:rPr lang="es-ES" sz="1200" b="0" i="0" u="none" strike="noStrike" kern="1200" baseline="0" dirty="0" smtClean="0">
                <a:solidFill>
                  <a:schemeClr val="tx1"/>
                </a:solidFill>
                <a:latin typeface="+mn-lt"/>
                <a:ea typeface="+mn-ea"/>
                <a:cs typeface="+mn-cs"/>
              </a:rPr>
              <a:t>: .3em;</a:t>
            </a:r>
          </a:p>
          <a:p>
            <a:pPr lvl="1"/>
            <a:r>
              <a:rPr lang="es-ES" sz="1200" b="0" i="0" u="none" strike="noStrike" kern="1200" baseline="0" dirty="0" err="1" smtClean="0">
                <a:solidFill>
                  <a:schemeClr val="tx1"/>
                </a:solidFill>
                <a:latin typeface="+mn-lt"/>
                <a:ea typeface="+mn-ea"/>
                <a:cs typeface="+mn-cs"/>
              </a:rPr>
              <a:t>display</a:t>
            </a:r>
            <a:r>
              <a:rPr lang="es-ES" sz="1200" b="0" i="0" u="none" strike="noStrike" kern="1200" baseline="0" dirty="0" smtClean="0">
                <a:solidFill>
                  <a:schemeClr val="tx1"/>
                </a:solidFill>
                <a:latin typeface="+mn-lt"/>
                <a:ea typeface="+mn-ea"/>
                <a:cs typeface="+mn-cs"/>
              </a:rPr>
              <a:t>: block;</a:t>
            </a:r>
          </a:p>
          <a:p>
            <a:pPr lvl="1"/>
            <a:r>
              <a:rPr lang="es-ES" sz="1200" b="0" i="0" u="none" strike="noStrike" kern="1200" baseline="0" dirty="0" err="1" smtClean="0">
                <a:solidFill>
                  <a:schemeClr val="tx1"/>
                </a:solidFill>
                <a:latin typeface="+mn-lt"/>
                <a:ea typeface="+mn-ea"/>
                <a:cs typeface="+mn-cs"/>
              </a:rPr>
              <a:t>text-decoration</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none</a:t>
            </a:r>
            <a:r>
              <a:rPr lang="es-ES" sz="1200" b="0" i="0" u="none" strike="noStrike" kern="1200" baseline="0" dirty="0" smtClean="0">
                <a:solidFill>
                  <a:schemeClr val="tx1"/>
                </a:solidFill>
                <a:latin typeface="+mn-lt"/>
                <a:ea typeface="+mn-ea"/>
                <a:cs typeface="+mn-cs"/>
              </a:rPr>
              <a:t>;</a:t>
            </a:r>
          </a:p>
          <a:p>
            <a:pPr lvl="1"/>
            <a:r>
              <a:rPr lang="es-ES" sz="1200" b="0" i="0" u="none" strike="noStrike" kern="1200" baseline="0" dirty="0" smtClean="0">
                <a:solidFill>
                  <a:schemeClr val="tx1"/>
                </a:solidFill>
                <a:latin typeface="+mn-lt"/>
                <a:ea typeface="+mn-ea"/>
                <a:cs typeface="+mn-cs"/>
              </a:rPr>
              <a:t>color: #333;</a:t>
            </a:r>
          </a:p>
          <a:p>
            <a:pPr lvl="1"/>
            <a:r>
              <a:rPr lang="es-ES" sz="1200" b="0" i="0" u="none" strike="noStrike" kern="1200" baseline="0" dirty="0" err="1" smtClean="0">
                <a:solidFill>
                  <a:schemeClr val="tx1"/>
                </a:solidFill>
                <a:latin typeface="+mn-lt"/>
                <a:ea typeface="+mn-ea"/>
                <a:cs typeface="+mn-cs"/>
              </a:rPr>
              <a:t>background</a:t>
            </a:r>
            <a:r>
              <a:rPr lang="es-ES" sz="1200" b="0" i="0" u="none" strike="noStrike" kern="1200" baseline="0" dirty="0" smtClean="0">
                <a:solidFill>
                  <a:schemeClr val="tx1"/>
                </a:solidFill>
                <a:latin typeface="+mn-lt"/>
                <a:ea typeface="+mn-ea"/>
                <a:cs typeface="+mn-cs"/>
              </a:rPr>
              <a:t>: #F4F4F4;</a:t>
            </a:r>
          </a:p>
          <a:p>
            <a:pPr lvl="1"/>
            <a:r>
              <a:rPr lang="es-ES" sz="1200" b="0" i="0" u="none" strike="noStrike" kern="1200" baseline="0" dirty="0" err="1" smtClean="0">
                <a:solidFill>
                  <a:schemeClr val="tx1"/>
                </a:solidFill>
                <a:latin typeface="+mn-lt"/>
                <a:ea typeface="+mn-ea"/>
                <a:cs typeface="+mn-cs"/>
              </a:rPr>
              <a:t>border</a:t>
            </a:r>
            <a:r>
              <a:rPr lang="es-ES" sz="1200" b="0" i="0" u="none" strike="noStrike" kern="1200" baseline="0" dirty="0" smtClean="0">
                <a:solidFill>
                  <a:schemeClr val="tx1"/>
                </a:solidFill>
                <a:latin typeface="+mn-lt"/>
                <a:ea typeface="+mn-ea"/>
                <a:cs typeface="+mn-cs"/>
              </a:rPr>
              <a:t>-top: 1px </a:t>
            </a:r>
            <a:r>
              <a:rPr lang="es-ES" sz="1200" b="0" i="0" u="none" strike="noStrike" kern="1200" baseline="0" dirty="0" err="1" smtClean="0">
                <a:solidFill>
                  <a:schemeClr val="tx1"/>
                </a:solidFill>
                <a:latin typeface="+mn-lt"/>
                <a:ea typeface="+mn-ea"/>
                <a:cs typeface="+mn-cs"/>
              </a:rPr>
              <a:t>solid</a:t>
            </a:r>
            <a:r>
              <a:rPr lang="es-ES" sz="1200" b="0" i="0" u="none" strike="noStrike" kern="1200" baseline="0" dirty="0" smtClean="0">
                <a:solidFill>
                  <a:schemeClr val="tx1"/>
                </a:solidFill>
                <a:latin typeface="+mn-lt"/>
                <a:ea typeface="+mn-ea"/>
                <a:cs typeface="+mn-cs"/>
              </a:rPr>
              <a:t> #7C7C7C;</a:t>
            </a:r>
          </a:p>
          <a:p>
            <a:pPr lvl="1"/>
            <a:r>
              <a:rPr lang="es-ES" sz="1200" b="0" i="0" u="none" strike="noStrike" kern="1200" baseline="0" dirty="0" err="1" smtClean="0">
                <a:solidFill>
                  <a:schemeClr val="tx1"/>
                </a:solidFill>
                <a:latin typeface="+mn-lt"/>
                <a:ea typeface="+mn-ea"/>
                <a:cs typeface="+mn-cs"/>
              </a:rPr>
              <a:t>border-right</a:t>
            </a:r>
            <a:r>
              <a:rPr lang="es-ES" sz="1200" b="0" i="0" u="none" strike="noStrike" kern="1200" baseline="0" dirty="0" smtClean="0">
                <a:solidFill>
                  <a:schemeClr val="tx1"/>
                </a:solidFill>
                <a:latin typeface="+mn-lt"/>
                <a:ea typeface="+mn-ea"/>
                <a:cs typeface="+mn-cs"/>
              </a:rPr>
              <a:t>: 1px </a:t>
            </a:r>
            <a:r>
              <a:rPr lang="es-ES" sz="1200" b="0" i="0" u="none" strike="noStrike" kern="1200" baseline="0" dirty="0" err="1" smtClean="0">
                <a:solidFill>
                  <a:schemeClr val="tx1"/>
                </a:solidFill>
                <a:latin typeface="+mn-lt"/>
                <a:ea typeface="+mn-ea"/>
                <a:cs typeface="+mn-cs"/>
              </a:rPr>
              <a:t>solid</a:t>
            </a:r>
            <a:r>
              <a:rPr lang="es-ES" sz="1200" b="0" i="0" u="none" strike="noStrike" kern="1200" baseline="0" dirty="0" smtClean="0">
                <a:solidFill>
                  <a:schemeClr val="tx1"/>
                </a:solidFill>
                <a:latin typeface="+mn-lt"/>
                <a:ea typeface="+mn-ea"/>
                <a:cs typeface="+mn-cs"/>
              </a:rPr>
              <a:t> #7C7C7C;</a:t>
            </a:r>
          </a:p>
          <a:p>
            <a:pPr lvl="1"/>
            <a:r>
              <a:rPr lang="es-ES" sz="1200" b="0" i="0" u="none" strike="noStrike" kern="1200" baseline="0" dirty="0" err="1" smtClean="0">
                <a:solidFill>
                  <a:schemeClr val="tx1"/>
                </a:solidFill>
                <a:latin typeface="+mn-lt"/>
                <a:ea typeface="+mn-ea"/>
                <a:cs typeface="+mn-cs"/>
              </a:rPr>
              <a:t>border-bottom</a:t>
            </a:r>
            <a:r>
              <a:rPr lang="es-ES" sz="1200" b="0" i="0" u="none" strike="noStrike" kern="1200" baseline="0" dirty="0" smtClean="0">
                <a:solidFill>
                  <a:schemeClr val="tx1"/>
                </a:solidFill>
                <a:latin typeface="+mn-lt"/>
                <a:ea typeface="+mn-ea"/>
                <a:cs typeface="+mn-cs"/>
              </a:rPr>
              <a:t>: 1px </a:t>
            </a:r>
            <a:r>
              <a:rPr lang="es-ES" sz="1200" b="0" i="0" u="none" strike="noStrike" kern="1200" baseline="0" dirty="0" err="1" smtClean="0">
                <a:solidFill>
                  <a:schemeClr val="tx1"/>
                </a:solidFill>
                <a:latin typeface="+mn-lt"/>
                <a:ea typeface="+mn-ea"/>
                <a:cs typeface="+mn-cs"/>
              </a:rPr>
              <a:t>solid</a:t>
            </a:r>
            <a:r>
              <a:rPr lang="es-ES" sz="1200" b="0" i="0" u="none" strike="noStrike" kern="1200" baseline="0" dirty="0" smtClean="0">
                <a:solidFill>
                  <a:schemeClr val="tx1"/>
                </a:solidFill>
                <a:latin typeface="+mn-lt"/>
                <a:ea typeface="+mn-ea"/>
                <a:cs typeface="+mn-cs"/>
              </a:rPr>
              <a:t> #9C9C9C;</a:t>
            </a:r>
          </a:p>
          <a:p>
            <a:r>
              <a:rPr lang="es-ES" sz="1200" b="0" i="0" u="none" strike="noStrike" kern="1200" baseline="0" dirty="0" smtClean="0">
                <a:solidFill>
                  <a:schemeClr val="tx1"/>
                </a:solidFill>
                <a:latin typeface="+mn-lt"/>
                <a:ea typeface="+mn-ea"/>
                <a:cs typeface="+mn-cs"/>
              </a:rPr>
              <a:t>}</a:t>
            </a:r>
            <a:endParaRPr lang="es-ES" sz="1000" dirty="0">
              <a:latin typeface="Arial" charset="0"/>
            </a:endParaRPr>
          </a:p>
        </p:txBody>
      </p:sp>
    </p:spTree>
    <p:extLst>
      <p:ext uri="{BB962C8B-B14F-4D97-AF65-F5344CB8AC3E}">
        <p14:creationId xmlns:p14="http://schemas.microsoft.com/office/powerpoint/2010/main" val="9720887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r>
              <a:rPr lang="es-ES" sz="1200" b="0" i="0" u="none" strike="noStrike" kern="1200" baseline="0" dirty="0" err="1" smtClean="0">
                <a:solidFill>
                  <a:schemeClr val="tx1"/>
                </a:solidFill>
                <a:latin typeface="+mn-lt"/>
                <a:ea typeface="+mn-ea"/>
                <a:cs typeface="+mn-cs"/>
              </a:rPr>
              <a:t>ul.menu</a:t>
            </a:r>
            <a:r>
              <a:rPr lang="es-ES" sz="1200" b="0" i="0" u="none" strike="noStrike" kern="1200" baseline="0" dirty="0" smtClean="0">
                <a:solidFill>
                  <a:schemeClr val="tx1"/>
                </a:solidFill>
                <a:latin typeface="+mn-lt"/>
                <a:ea typeface="+mn-ea"/>
                <a:cs typeface="+mn-cs"/>
              </a:rPr>
              <a:t> {</a:t>
            </a:r>
          </a:p>
          <a:p>
            <a:pPr lvl="1"/>
            <a:r>
              <a:rPr lang="es-ES" sz="1200" b="0" i="0" u="none" strike="noStrike" kern="1200" baseline="0" dirty="0" err="1" smtClean="0">
                <a:solidFill>
                  <a:schemeClr val="tx1"/>
                </a:solidFill>
                <a:latin typeface="+mn-lt"/>
                <a:ea typeface="+mn-ea"/>
                <a:cs typeface="+mn-cs"/>
              </a:rPr>
              <a:t>clear</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both</a:t>
            </a:r>
            <a:r>
              <a:rPr lang="es-ES" sz="1200" b="0" i="0" u="none" strike="noStrike" kern="1200" baseline="0" dirty="0" smtClean="0">
                <a:solidFill>
                  <a:schemeClr val="tx1"/>
                </a:solidFill>
                <a:latin typeface="+mn-lt"/>
                <a:ea typeface="+mn-ea"/>
                <a:cs typeface="+mn-cs"/>
              </a:rPr>
              <a:t>;</a:t>
            </a:r>
          </a:p>
          <a:p>
            <a:pPr lvl="1"/>
            <a:r>
              <a:rPr lang="es-ES" sz="1200" b="0" i="0" u="none" strike="noStrike" kern="1200" baseline="0" dirty="0" err="1" smtClean="0">
                <a:solidFill>
                  <a:schemeClr val="tx1"/>
                </a:solidFill>
                <a:latin typeface="+mn-lt"/>
                <a:ea typeface="+mn-ea"/>
                <a:cs typeface="+mn-cs"/>
              </a:rPr>
              <a:t>float</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left</a:t>
            </a:r>
            <a:r>
              <a:rPr lang="es-ES" sz="1200" b="0" i="0" u="none" strike="noStrike" kern="1200" baseline="0" dirty="0" smtClean="0">
                <a:solidFill>
                  <a:schemeClr val="tx1"/>
                </a:solidFill>
                <a:latin typeface="+mn-lt"/>
                <a:ea typeface="+mn-ea"/>
                <a:cs typeface="+mn-cs"/>
              </a:rPr>
              <a:t>;</a:t>
            </a:r>
          </a:p>
          <a:p>
            <a:pPr lvl="1"/>
            <a:r>
              <a:rPr lang="es-ES" sz="1200" b="0" i="0" u="none" strike="noStrike" kern="1200" baseline="0" dirty="0" err="1" smtClean="0">
                <a:solidFill>
                  <a:schemeClr val="tx1"/>
                </a:solidFill>
                <a:latin typeface="+mn-lt"/>
                <a:ea typeface="+mn-ea"/>
                <a:cs typeface="+mn-cs"/>
              </a:rPr>
              <a:t>width</a:t>
            </a:r>
            <a:r>
              <a:rPr lang="es-ES" sz="1200" b="0" i="0" u="none" strike="noStrike" kern="1200" baseline="0" dirty="0" smtClean="0">
                <a:solidFill>
                  <a:schemeClr val="tx1"/>
                </a:solidFill>
                <a:latin typeface="+mn-lt"/>
                <a:ea typeface="+mn-ea"/>
                <a:cs typeface="+mn-cs"/>
              </a:rPr>
              <a:t>: 100%;</a:t>
            </a:r>
          </a:p>
          <a:p>
            <a:pPr lvl="1"/>
            <a:r>
              <a:rPr lang="es-ES" sz="1200" b="0" i="0" u="none" strike="noStrike" kern="1200" baseline="0" dirty="0" err="1" smtClean="0">
                <a:solidFill>
                  <a:schemeClr val="tx1"/>
                </a:solidFill>
                <a:latin typeface="+mn-lt"/>
                <a:ea typeface="+mn-ea"/>
                <a:cs typeface="+mn-cs"/>
              </a:rPr>
              <a:t>list-style</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none</a:t>
            </a:r>
            <a:r>
              <a:rPr lang="es-ES" sz="1200" b="0" i="0" u="none" strike="noStrike" kern="1200" baseline="0" dirty="0" smtClean="0">
                <a:solidFill>
                  <a:schemeClr val="tx1"/>
                </a:solidFill>
                <a:latin typeface="+mn-lt"/>
                <a:ea typeface="+mn-ea"/>
                <a:cs typeface="+mn-cs"/>
              </a:rPr>
              <a:t>;</a:t>
            </a:r>
          </a:p>
          <a:p>
            <a:pPr lvl="1"/>
            <a:r>
              <a:rPr lang="es-ES" sz="1200" b="0" i="0" u="none" strike="noStrike" kern="1200" baseline="0" dirty="0" err="1" smtClean="0">
                <a:solidFill>
                  <a:schemeClr val="tx1"/>
                </a:solidFill>
                <a:latin typeface="+mn-lt"/>
                <a:ea typeface="+mn-ea"/>
                <a:cs typeface="+mn-cs"/>
              </a:rPr>
              <a:t>margin</a:t>
            </a:r>
            <a:r>
              <a:rPr lang="es-ES" sz="1200" b="0" i="0" u="none" strike="noStrike" kern="1200" baseline="0" dirty="0" smtClean="0">
                <a:solidFill>
                  <a:schemeClr val="tx1"/>
                </a:solidFill>
                <a:latin typeface="+mn-lt"/>
                <a:ea typeface="+mn-ea"/>
                <a:cs typeface="+mn-cs"/>
              </a:rPr>
              <a:t>: 0;</a:t>
            </a:r>
          </a:p>
          <a:p>
            <a:pPr lvl="1"/>
            <a:r>
              <a:rPr lang="es-ES" sz="1200" b="0" i="0" u="none" strike="noStrike" kern="1200" baseline="0" dirty="0" err="1" smtClean="0">
                <a:solidFill>
                  <a:schemeClr val="tx1"/>
                </a:solidFill>
                <a:latin typeface="+mn-lt"/>
                <a:ea typeface="+mn-ea"/>
                <a:cs typeface="+mn-cs"/>
              </a:rPr>
              <a:t>padding</a:t>
            </a:r>
            <a:r>
              <a:rPr lang="es-ES" sz="1200" b="0" i="0" u="none" strike="noStrike" kern="1200" baseline="0" dirty="0" smtClean="0">
                <a:solidFill>
                  <a:schemeClr val="tx1"/>
                </a:solidFill>
                <a:latin typeface="+mn-lt"/>
                <a:ea typeface="+mn-ea"/>
                <a:cs typeface="+mn-cs"/>
              </a:rPr>
              <a:t>: 0;</a:t>
            </a:r>
          </a:p>
          <a:p>
            <a:pPr lvl="1"/>
            <a:r>
              <a:rPr lang="es-ES" sz="1200" b="0" i="0" u="none" strike="noStrike" kern="1200" baseline="0" dirty="0" err="1" smtClean="0">
                <a:solidFill>
                  <a:schemeClr val="tx1"/>
                </a:solidFill>
                <a:latin typeface="+mn-lt"/>
                <a:ea typeface="+mn-ea"/>
                <a:cs typeface="+mn-cs"/>
              </a:rPr>
              <a:t>border-left</a:t>
            </a:r>
            <a:r>
              <a:rPr lang="es-ES" sz="1200" b="0" i="0" u="none" strike="noStrike" kern="1200" baseline="0" dirty="0" smtClean="0">
                <a:solidFill>
                  <a:schemeClr val="tx1"/>
                </a:solidFill>
                <a:latin typeface="+mn-lt"/>
                <a:ea typeface="+mn-ea"/>
                <a:cs typeface="+mn-cs"/>
              </a:rPr>
              <a:t>: 1px </a:t>
            </a:r>
            <a:r>
              <a:rPr lang="es-ES" sz="1200" b="0" i="0" u="none" strike="noStrike" kern="1200" baseline="0" dirty="0" err="1" smtClean="0">
                <a:solidFill>
                  <a:schemeClr val="tx1"/>
                </a:solidFill>
                <a:latin typeface="+mn-lt"/>
                <a:ea typeface="+mn-ea"/>
                <a:cs typeface="+mn-cs"/>
              </a:rPr>
              <a:t>solid</a:t>
            </a:r>
            <a:r>
              <a:rPr lang="es-ES" sz="1200" b="0" i="0" u="none" strike="noStrike" kern="1200" baseline="0" dirty="0" smtClean="0">
                <a:solidFill>
                  <a:schemeClr val="tx1"/>
                </a:solidFill>
                <a:latin typeface="+mn-lt"/>
                <a:ea typeface="+mn-ea"/>
                <a:cs typeface="+mn-cs"/>
              </a:rPr>
              <a:t> #7C7C7C;</a:t>
            </a:r>
          </a:p>
          <a:p>
            <a:r>
              <a:rPr lang="es-ES" sz="1200" b="0" i="0" u="none" strike="noStrike" kern="1200" baseline="0" dirty="0" smtClean="0">
                <a:solidFill>
                  <a:schemeClr val="tx1"/>
                </a:solidFill>
                <a:latin typeface="+mn-lt"/>
                <a:ea typeface="+mn-ea"/>
                <a:cs typeface="+mn-cs"/>
              </a:rPr>
              <a:t>}</a:t>
            </a:r>
          </a:p>
          <a:p>
            <a:r>
              <a:rPr lang="es-ES" sz="1200" b="0" i="0" u="none" strike="noStrike" kern="1200" baseline="0" dirty="0" err="1" smtClean="0">
                <a:solidFill>
                  <a:schemeClr val="tx1"/>
                </a:solidFill>
                <a:latin typeface="+mn-lt"/>
                <a:ea typeface="+mn-ea"/>
                <a:cs typeface="+mn-cs"/>
              </a:rPr>
              <a:t>ul.menu</a:t>
            </a:r>
            <a:r>
              <a:rPr lang="es-ES" sz="1200" b="0" i="0" u="none" strike="noStrike" kern="1200" baseline="0" dirty="0" smtClean="0">
                <a:solidFill>
                  <a:schemeClr val="tx1"/>
                </a:solidFill>
                <a:latin typeface="+mn-lt"/>
                <a:ea typeface="+mn-ea"/>
                <a:cs typeface="+mn-cs"/>
              </a:rPr>
              <a:t> li {</a:t>
            </a:r>
          </a:p>
          <a:p>
            <a:pPr lvl="1"/>
            <a:r>
              <a:rPr lang="es-ES" sz="1200" b="0" i="0" u="none" strike="noStrike" kern="1200" baseline="0" dirty="0" err="1" smtClean="0">
                <a:solidFill>
                  <a:schemeClr val="tx1"/>
                </a:solidFill>
                <a:latin typeface="+mn-lt"/>
                <a:ea typeface="+mn-ea"/>
                <a:cs typeface="+mn-cs"/>
              </a:rPr>
              <a:t>float</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left</a:t>
            </a:r>
            <a:r>
              <a:rPr lang="es-ES" sz="1200" b="0" i="0" u="none" strike="noStrike" kern="1200" baseline="0" dirty="0" smtClean="0">
                <a:solidFill>
                  <a:schemeClr val="tx1"/>
                </a:solidFill>
                <a:latin typeface="+mn-lt"/>
                <a:ea typeface="+mn-ea"/>
                <a:cs typeface="+mn-cs"/>
              </a:rPr>
              <a:t>;</a:t>
            </a:r>
          </a:p>
          <a:p>
            <a:r>
              <a:rPr lang="es-ES" sz="1200" b="0" i="0" u="none" strike="noStrike" kern="1200" baseline="0" dirty="0" smtClean="0">
                <a:solidFill>
                  <a:schemeClr val="tx1"/>
                </a:solidFill>
                <a:latin typeface="+mn-lt"/>
                <a:ea typeface="+mn-ea"/>
                <a:cs typeface="+mn-cs"/>
              </a:rPr>
              <a:t>}</a:t>
            </a:r>
          </a:p>
          <a:p>
            <a:r>
              <a:rPr lang="es-ES" sz="1200" b="0" i="0" u="none" strike="noStrike" kern="1200" baseline="0" dirty="0" err="1" smtClean="0">
                <a:solidFill>
                  <a:schemeClr val="tx1"/>
                </a:solidFill>
                <a:latin typeface="+mn-lt"/>
                <a:ea typeface="+mn-ea"/>
                <a:cs typeface="+mn-cs"/>
              </a:rPr>
              <a:t>ul.menu</a:t>
            </a:r>
            <a:r>
              <a:rPr lang="es-ES" sz="1200" b="0" i="0" u="none" strike="noStrike" kern="1200" baseline="0" dirty="0" smtClean="0">
                <a:solidFill>
                  <a:schemeClr val="tx1"/>
                </a:solidFill>
                <a:latin typeface="+mn-lt"/>
                <a:ea typeface="+mn-ea"/>
                <a:cs typeface="+mn-cs"/>
              </a:rPr>
              <a:t> li a {</a:t>
            </a:r>
          </a:p>
          <a:p>
            <a:pPr lvl="1"/>
            <a:r>
              <a:rPr lang="es-ES" sz="1200" b="0" i="0" u="none" strike="noStrike" kern="1200" baseline="0" dirty="0" err="1" smtClean="0">
                <a:solidFill>
                  <a:schemeClr val="tx1"/>
                </a:solidFill>
                <a:latin typeface="+mn-lt"/>
                <a:ea typeface="+mn-ea"/>
                <a:cs typeface="+mn-cs"/>
              </a:rPr>
              <a:t>padding</a:t>
            </a:r>
            <a:r>
              <a:rPr lang="es-ES" sz="1200" b="0" i="0" u="none" strike="noStrike" kern="1200" baseline="0" dirty="0" smtClean="0">
                <a:solidFill>
                  <a:schemeClr val="tx1"/>
                </a:solidFill>
                <a:latin typeface="+mn-lt"/>
                <a:ea typeface="+mn-ea"/>
                <a:cs typeface="+mn-cs"/>
              </a:rPr>
              <a:t>: .3em;</a:t>
            </a:r>
          </a:p>
          <a:p>
            <a:pPr lvl="1"/>
            <a:r>
              <a:rPr lang="es-ES" sz="1200" b="0" i="0" u="none" strike="noStrike" kern="1200" baseline="0" dirty="0" err="1" smtClean="0">
                <a:solidFill>
                  <a:schemeClr val="tx1"/>
                </a:solidFill>
                <a:latin typeface="+mn-lt"/>
                <a:ea typeface="+mn-ea"/>
                <a:cs typeface="+mn-cs"/>
              </a:rPr>
              <a:t>display</a:t>
            </a:r>
            <a:r>
              <a:rPr lang="es-ES" sz="1200" b="0" i="0" u="none" strike="noStrike" kern="1200" baseline="0" dirty="0" smtClean="0">
                <a:solidFill>
                  <a:schemeClr val="tx1"/>
                </a:solidFill>
                <a:latin typeface="+mn-lt"/>
                <a:ea typeface="+mn-ea"/>
                <a:cs typeface="+mn-cs"/>
              </a:rPr>
              <a:t>: block;</a:t>
            </a:r>
          </a:p>
          <a:p>
            <a:pPr lvl="1"/>
            <a:r>
              <a:rPr lang="es-ES" sz="1200" b="0" i="0" u="none" strike="noStrike" kern="1200" baseline="0" dirty="0" err="1" smtClean="0">
                <a:solidFill>
                  <a:schemeClr val="tx1"/>
                </a:solidFill>
                <a:latin typeface="+mn-lt"/>
                <a:ea typeface="+mn-ea"/>
                <a:cs typeface="+mn-cs"/>
              </a:rPr>
              <a:t>text-decoration</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none</a:t>
            </a:r>
            <a:r>
              <a:rPr lang="es-ES" sz="1200" b="0" i="0" u="none" strike="noStrike" kern="1200" baseline="0" dirty="0" smtClean="0">
                <a:solidFill>
                  <a:schemeClr val="tx1"/>
                </a:solidFill>
                <a:latin typeface="+mn-lt"/>
                <a:ea typeface="+mn-ea"/>
                <a:cs typeface="+mn-cs"/>
              </a:rPr>
              <a:t>;</a:t>
            </a:r>
          </a:p>
          <a:p>
            <a:pPr lvl="1"/>
            <a:r>
              <a:rPr lang="es-ES" sz="1200" b="0" i="0" u="none" strike="noStrike" kern="1200" baseline="0" dirty="0" smtClean="0">
                <a:solidFill>
                  <a:schemeClr val="tx1"/>
                </a:solidFill>
                <a:latin typeface="+mn-lt"/>
                <a:ea typeface="+mn-ea"/>
                <a:cs typeface="+mn-cs"/>
              </a:rPr>
              <a:t>color: #333;</a:t>
            </a:r>
          </a:p>
          <a:p>
            <a:pPr lvl="1"/>
            <a:r>
              <a:rPr lang="es-ES" sz="1200" b="0" i="0" u="none" strike="noStrike" kern="1200" baseline="0" dirty="0" err="1" smtClean="0">
                <a:solidFill>
                  <a:schemeClr val="tx1"/>
                </a:solidFill>
                <a:latin typeface="+mn-lt"/>
                <a:ea typeface="+mn-ea"/>
                <a:cs typeface="+mn-cs"/>
              </a:rPr>
              <a:t>background</a:t>
            </a:r>
            <a:r>
              <a:rPr lang="es-ES" sz="1200" b="0" i="0" u="none" strike="noStrike" kern="1200" baseline="0" dirty="0" smtClean="0">
                <a:solidFill>
                  <a:schemeClr val="tx1"/>
                </a:solidFill>
                <a:latin typeface="+mn-lt"/>
                <a:ea typeface="+mn-ea"/>
                <a:cs typeface="+mn-cs"/>
              </a:rPr>
              <a:t>: #F4F4F4;</a:t>
            </a:r>
          </a:p>
          <a:p>
            <a:pPr lvl="1"/>
            <a:r>
              <a:rPr lang="es-ES" sz="1200" b="0" i="0" u="none" strike="noStrike" kern="1200" baseline="0" dirty="0" err="1" smtClean="0">
                <a:solidFill>
                  <a:schemeClr val="tx1"/>
                </a:solidFill>
                <a:latin typeface="+mn-lt"/>
                <a:ea typeface="+mn-ea"/>
                <a:cs typeface="+mn-cs"/>
              </a:rPr>
              <a:t>border</a:t>
            </a:r>
            <a:r>
              <a:rPr lang="es-ES" sz="1200" b="0" i="0" u="none" strike="noStrike" kern="1200" baseline="0" dirty="0" smtClean="0">
                <a:solidFill>
                  <a:schemeClr val="tx1"/>
                </a:solidFill>
                <a:latin typeface="+mn-lt"/>
                <a:ea typeface="+mn-ea"/>
                <a:cs typeface="+mn-cs"/>
              </a:rPr>
              <a:t>-top: 1px </a:t>
            </a:r>
            <a:r>
              <a:rPr lang="es-ES" sz="1200" b="0" i="0" u="none" strike="noStrike" kern="1200" baseline="0" dirty="0" err="1" smtClean="0">
                <a:solidFill>
                  <a:schemeClr val="tx1"/>
                </a:solidFill>
                <a:latin typeface="+mn-lt"/>
                <a:ea typeface="+mn-ea"/>
                <a:cs typeface="+mn-cs"/>
              </a:rPr>
              <a:t>solid</a:t>
            </a:r>
            <a:r>
              <a:rPr lang="es-ES" sz="1200" b="0" i="0" u="none" strike="noStrike" kern="1200" baseline="0" dirty="0" smtClean="0">
                <a:solidFill>
                  <a:schemeClr val="tx1"/>
                </a:solidFill>
                <a:latin typeface="+mn-lt"/>
                <a:ea typeface="+mn-ea"/>
                <a:cs typeface="+mn-cs"/>
              </a:rPr>
              <a:t> #7C7C7C;</a:t>
            </a:r>
          </a:p>
          <a:p>
            <a:pPr lvl="1"/>
            <a:r>
              <a:rPr lang="es-ES" sz="1200" b="0" i="0" u="none" strike="noStrike" kern="1200" baseline="0" dirty="0" err="1" smtClean="0">
                <a:solidFill>
                  <a:schemeClr val="tx1"/>
                </a:solidFill>
                <a:latin typeface="+mn-lt"/>
                <a:ea typeface="+mn-ea"/>
                <a:cs typeface="+mn-cs"/>
              </a:rPr>
              <a:t>border-right</a:t>
            </a:r>
            <a:r>
              <a:rPr lang="es-ES" sz="1200" b="0" i="0" u="none" strike="noStrike" kern="1200" baseline="0" dirty="0" smtClean="0">
                <a:solidFill>
                  <a:schemeClr val="tx1"/>
                </a:solidFill>
                <a:latin typeface="+mn-lt"/>
                <a:ea typeface="+mn-ea"/>
                <a:cs typeface="+mn-cs"/>
              </a:rPr>
              <a:t>: 1px </a:t>
            </a:r>
            <a:r>
              <a:rPr lang="es-ES" sz="1200" b="0" i="0" u="none" strike="noStrike" kern="1200" baseline="0" dirty="0" err="1" smtClean="0">
                <a:solidFill>
                  <a:schemeClr val="tx1"/>
                </a:solidFill>
                <a:latin typeface="+mn-lt"/>
                <a:ea typeface="+mn-ea"/>
                <a:cs typeface="+mn-cs"/>
              </a:rPr>
              <a:t>solid</a:t>
            </a:r>
            <a:r>
              <a:rPr lang="es-ES" sz="1200" b="0" i="0" u="none" strike="noStrike" kern="1200" baseline="0" dirty="0" smtClean="0">
                <a:solidFill>
                  <a:schemeClr val="tx1"/>
                </a:solidFill>
                <a:latin typeface="+mn-lt"/>
                <a:ea typeface="+mn-ea"/>
                <a:cs typeface="+mn-cs"/>
              </a:rPr>
              <a:t> #7C7C7C;</a:t>
            </a:r>
          </a:p>
          <a:p>
            <a:pPr lvl="1"/>
            <a:r>
              <a:rPr lang="es-ES" sz="1200" b="0" i="0" u="none" strike="noStrike" kern="1200" baseline="0" dirty="0" err="1" smtClean="0">
                <a:solidFill>
                  <a:schemeClr val="tx1"/>
                </a:solidFill>
                <a:latin typeface="+mn-lt"/>
                <a:ea typeface="+mn-ea"/>
                <a:cs typeface="+mn-cs"/>
              </a:rPr>
              <a:t>border-bottom</a:t>
            </a:r>
            <a:r>
              <a:rPr lang="es-ES" sz="1200" b="0" i="0" u="none" strike="noStrike" kern="1200" baseline="0" dirty="0" smtClean="0">
                <a:solidFill>
                  <a:schemeClr val="tx1"/>
                </a:solidFill>
                <a:latin typeface="+mn-lt"/>
                <a:ea typeface="+mn-ea"/>
                <a:cs typeface="+mn-cs"/>
              </a:rPr>
              <a:t>: 1px </a:t>
            </a:r>
            <a:r>
              <a:rPr lang="es-ES" sz="1200" b="0" i="0" u="none" strike="noStrike" kern="1200" baseline="0" dirty="0" err="1" smtClean="0">
                <a:solidFill>
                  <a:schemeClr val="tx1"/>
                </a:solidFill>
                <a:latin typeface="+mn-lt"/>
                <a:ea typeface="+mn-ea"/>
                <a:cs typeface="+mn-cs"/>
              </a:rPr>
              <a:t>solid</a:t>
            </a:r>
            <a:r>
              <a:rPr lang="es-ES" sz="1200" b="0" i="0" u="none" strike="noStrike" kern="1200" baseline="0" dirty="0" smtClean="0">
                <a:solidFill>
                  <a:schemeClr val="tx1"/>
                </a:solidFill>
                <a:latin typeface="+mn-lt"/>
                <a:ea typeface="+mn-ea"/>
                <a:cs typeface="+mn-cs"/>
              </a:rPr>
              <a:t> #9C9C9C;</a:t>
            </a:r>
          </a:p>
          <a:p>
            <a:r>
              <a:rPr lang="es-ES" sz="1200" b="0" i="0" u="none" strike="noStrike" kern="1200" baseline="0" dirty="0" smtClean="0">
                <a:solidFill>
                  <a:schemeClr val="tx1"/>
                </a:solidFill>
                <a:latin typeface="+mn-lt"/>
                <a:ea typeface="+mn-ea"/>
                <a:cs typeface="+mn-cs"/>
              </a:rPr>
              <a:t>}</a:t>
            </a:r>
            <a:endParaRPr lang="es-ES" sz="1000" dirty="0">
              <a:latin typeface="Arial" charset="0"/>
            </a:endParaRPr>
          </a:p>
        </p:txBody>
      </p:sp>
    </p:spTree>
    <p:extLst>
      <p:ext uri="{BB962C8B-B14F-4D97-AF65-F5344CB8AC3E}">
        <p14:creationId xmlns:p14="http://schemas.microsoft.com/office/powerpoint/2010/main" val="21936071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17054868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332691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9275743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34933328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7576234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8839480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2619418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3999768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ángulo 2"/>
          <p:cNvSpPr>
            <a:spLocks noGrp="1" noRot="1" noChangeAspect="1" noChangeArrowheads="1"/>
          </p:cNvSpPr>
          <p:nvPr>
            <p:ph type="sldImg"/>
          </p:nvPr>
        </p:nvSpPr>
        <p:spPr bwMode="auto">
          <a:xfrm>
            <a:off x="1755775" y="762000"/>
            <a:ext cx="3352800" cy="2514600"/>
          </a:xfrm>
          <a:prstGeom prst="rect">
            <a:avLst/>
          </a:prstGeom>
          <a:solidFill>
            <a:srgbClr val="FFFFFF"/>
          </a:solidFill>
          <a:ln>
            <a:solidFill>
              <a:srgbClr val="000000"/>
            </a:solidFill>
            <a:miter lim="800000"/>
            <a:headEnd/>
            <a:tailEnd/>
          </a:ln>
        </p:spPr>
      </p:sp>
      <p:sp>
        <p:nvSpPr>
          <p:cNvPr id="1186819" name="Rectángulo 3"/>
          <p:cNvSpPr>
            <a:spLocks noGrp="1" noChangeArrowheads="1"/>
          </p:cNvSpPr>
          <p:nvPr>
            <p:ph type="body" idx="1"/>
          </p:nvPr>
        </p:nvSpPr>
        <p:spPr bwMode="auto">
          <a:xfrm>
            <a:off x="1218327" y="3505052"/>
            <a:ext cx="4648965" cy="4953371"/>
          </a:xfrm>
          <a:prstGeom prst="rect">
            <a:avLst/>
          </a:prstGeom>
          <a:solidFill>
            <a:srgbClr val="FFFFFF"/>
          </a:solidFill>
          <a:ln>
            <a:solidFill>
              <a:srgbClr val="000000"/>
            </a:solidFill>
            <a:miter lim="800000"/>
            <a:headEnd/>
            <a:tailEnd/>
          </a:ln>
        </p:spPr>
        <p:txBody>
          <a:bodyPr lIns="91415" tIns="45707" rIns="91415" bIns="45707"/>
          <a:lstStyle/>
          <a:p>
            <a:endParaRPr lang="es-ES" sz="1000" dirty="0">
              <a:latin typeface="Arial" charset="0"/>
            </a:endParaRPr>
          </a:p>
        </p:txBody>
      </p:sp>
    </p:spTree>
    <p:extLst>
      <p:ext uri="{BB962C8B-B14F-4D97-AF65-F5344CB8AC3E}">
        <p14:creationId xmlns:p14="http://schemas.microsoft.com/office/powerpoint/2010/main" val="741055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13/11/2019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03212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13/11/2019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6169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13/11/2019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29942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42750DE-9E0E-4E3D-B975-EDE9A6AB2FCE}" type="datetimeFigureOut">
              <a:rPr lang="ca-ES" smtClean="0"/>
              <a:t>13/11/2019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82855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42750DE-9E0E-4E3D-B975-EDE9A6AB2FCE}" type="datetimeFigureOut">
              <a:rPr lang="ca-ES" smtClean="0"/>
              <a:t>13/11/2019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91332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42750DE-9E0E-4E3D-B975-EDE9A6AB2FCE}" type="datetimeFigureOut">
              <a:rPr lang="ca-ES" smtClean="0"/>
              <a:t>13/11/2019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52755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42750DE-9E0E-4E3D-B975-EDE9A6AB2FCE}" type="datetimeFigureOut">
              <a:rPr lang="ca-ES" smtClean="0"/>
              <a:t>13/11/2019</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370494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42750DE-9E0E-4E3D-B975-EDE9A6AB2FCE}" type="datetimeFigureOut">
              <a:rPr lang="ca-ES" smtClean="0"/>
              <a:t>13/11/2019</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403178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750DE-9E0E-4E3D-B975-EDE9A6AB2FCE}" type="datetimeFigureOut">
              <a:rPr lang="ca-ES" smtClean="0"/>
              <a:t>13/11/2019</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40702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42750DE-9E0E-4E3D-B975-EDE9A6AB2FCE}" type="datetimeFigureOut">
              <a:rPr lang="ca-ES" smtClean="0"/>
              <a:t>13/11/2019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123940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42750DE-9E0E-4E3D-B975-EDE9A6AB2FCE}" type="datetimeFigureOut">
              <a:rPr lang="ca-ES" smtClean="0"/>
              <a:t>13/11/2019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83F9BBAF-C864-4DD7-8DE3-B05345C81CB9}" type="slidenum">
              <a:rPr lang="ca-ES" smtClean="0"/>
              <a:t>‹Nº›</a:t>
            </a:fld>
            <a:endParaRPr lang="ca-ES"/>
          </a:p>
        </p:txBody>
      </p:sp>
    </p:spTree>
    <p:extLst>
      <p:ext uri="{BB962C8B-B14F-4D97-AF65-F5344CB8AC3E}">
        <p14:creationId xmlns:p14="http://schemas.microsoft.com/office/powerpoint/2010/main" val="221422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750DE-9E0E-4E3D-B975-EDE9A6AB2FCE}" type="datetimeFigureOut">
              <a:rPr lang="ca-ES" smtClean="0"/>
              <a:t>13/11/2019</a:t>
            </a:fld>
            <a:endParaRPr lang="ca-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9BBAF-C864-4DD7-8DE3-B05345C81CB9}" type="slidenum">
              <a:rPr lang="ca-ES" smtClean="0"/>
              <a:t>‹Nº›</a:t>
            </a:fld>
            <a:endParaRPr lang="ca-ES"/>
          </a:p>
        </p:txBody>
      </p:sp>
    </p:spTree>
    <p:extLst>
      <p:ext uri="{BB962C8B-B14F-4D97-AF65-F5344CB8AC3E}">
        <p14:creationId xmlns:p14="http://schemas.microsoft.com/office/powerpoint/2010/main" val="561003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8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ca-ES" dirty="0" err="1" smtClean="0"/>
              <a:t>Estilos</a:t>
            </a:r>
            <a:r>
              <a:rPr lang="ca-ES" dirty="0" smtClean="0"/>
              <a:t> CSS</a:t>
            </a:r>
            <a:endParaRPr lang="ca-ES" dirty="0"/>
          </a:p>
        </p:txBody>
      </p:sp>
      <p:sp>
        <p:nvSpPr>
          <p:cNvPr id="5" name="4 Subtítulo"/>
          <p:cNvSpPr>
            <a:spLocks noGrp="1"/>
          </p:cNvSpPr>
          <p:nvPr>
            <p:ph type="subTitle" idx="1"/>
          </p:nvPr>
        </p:nvSpPr>
        <p:spPr/>
        <p:txBody>
          <a:bodyPr/>
          <a:lstStyle/>
          <a:p>
            <a:endParaRPr lang="es-ES"/>
          </a:p>
        </p:txBody>
      </p:sp>
    </p:spTree>
    <p:extLst>
      <p:ext uri="{BB962C8B-B14F-4D97-AF65-F5344CB8AC3E}">
        <p14:creationId xmlns:p14="http://schemas.microsoft.com/office/powerpoint/2010/main" val="2487102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Glosario básico </a:t>
            </a:r>
            <a:endParaRPr lang="es-ES" sz="4000" dirty="0"/>
          </a:p>
        </p:txBody>
      </p:sp>
      <p:sp>
        <p:nvSpPr>
          <p:cNvPr id="2" name="1 Marcador de contenido"/>
          <p:cNvSpPr>
            <a:spLocks noGrp="1"/>
          </p:cNvSpPr>
          <p:nvPr>
            <p:ph idx="1"/>
          </p:nvPr>
        </p:nvSpPr>
        <p:spPr>
          <a:xfrm>
            <a:off x="457200" y="1772816"/>
            <a:ext cx="8229600" cy="4353347"/>
          </a:xfrm>
        </p:spPr>
        <p:txBody>
          <a:bodyPr>
            <a:normAutofit fontScale="92500" lnSpcReduction="20000"/>
          </a:bodyPr>
          <a:lstStyle/>
          <a:p>
            <a:pPr marL="0" indent="0">
              <a:buNone/>
            </a:pPr>
            <a:r>
              <a:rPr lang="es-ES" sz="2800" b="1" dirty="0" smtClean="0"/>
              <a:t>Comentarios</a:t>
            </a:r>
          </a:p>
          <a:p>
            <a:pPr marL="400050" lvl="1" indent="0">
              <a:buNone/>
            </a:pPr>
            <a:r>
              <a:rPr lang="es-ES" sz="2400" i="1" dirty="0"/>
              <a:t>/* Este es un comentario en CSS </a:t>
            </a:r>
            <a:r>
              <a:rPr lang="es-ES" sz="2400" i="1" dirty="0" smtClean="0"/>
              <a:t>*/</a:t>
            </a:r>
          </a:p>
          <a:p>
            <a:pPr marL="400050" lvl="1" indent="0">
              <a:buNone/>
            </a:pPr>
            <a:r>
              <a:rPr lang="es-ES" sz="2400" i="1" dirty="0"/>
              <a:t>/* Este es un</a:t>
            </a:r>
          </a:p>
          <a:p>
            <a:pPr marL="400050" lvl="1" indent="0">
              <a:buNone/>
            </a:pPr>
            <a:r>
              <a:rPr lang="es-ES" sz="2400" i="1" dirty="0"/>
              <a:t>comentario CSS de varias</a:t>
            </a:r>
          </a:p>
          <a:p>
            <a:pPr marL="400050" lvl="1" indent="0">
              <a:buNone/>
            </a:pPr>
            <a:r>
              <a:rPr lang="es-ES" sz="2400" i="1" dirty="0" smtClean="0"/>
              <a:t>líneas */</a:t>
            </a:r>
          </a:p>
          <a:p>
            <a:pPr marL="400050" lvl="1" indent="0">
              <a:buNone/>
            </a:pPr>
            <a:endParaRPr lang="es-ES" sz="2400" i="1" dirty="0" smtClean="0"/>
          </a:p>
          <a:p>
            <a:pPr marL="0" indent="0">
              <a:buNone/>
            </a:pPr>
            <a:r>
              <a:rPr lang="es-ES" sz="2200" dirty="0"/>
              <a:t>La sintaxis de los comentarios CSS es muy diferente a la de los comentarios </a:t>
            </a:r>
            <a:r>
              <a:rPr lang="es-ES" sz="2200" dirty="0" smtClean="0"/>
              <a:t>HTML.</a:t>
            </a:r>
          </a:p>
          <a:p>
            <a:pPr marL="0" indent="0">
              <a:buNone/>
            </a:pPr>
            <a:endParaRPr lang="es-ES" sz="2200" dirty="0" smtClean="0"/>
          </a:p>
          <a:p>
            <a:pPr marL="400050" lvl="1" indent="0">
              <a:buNone/>
            </a:pPr>
            <a:r>
              <a:rPr lang="es-ES" sz="2400" i="1" dirty="0"/>
              <a:t>&lt;!-- Este es un comentario en HTML --&gt;</a:t>
            </a:r>
          </a:p>
          <a:p>
            <a:pPr marL="400050" lvl="1" indent="0">
              <a:buNone/>
            </a:pPr>
            <a:r>
              <a:rPr lang="es-ES" sz="2400" i="1" dirty="0"/>
              <a:t>&lt;!-- Este es un</a:t>
            </a:r>
          </a:p>
          <a:p>
            <a:pPr marL="400050" lvl="1" indent="0">
              <a:buNone/>
            </a:pPr>
            <a:r>
              <a:rPr lang="es-ES" sz="2400" i="1" dirty="0"/>
              <a:t>comentario HTML de varias</a:t>
            </a:r>
          </a:p>
          <a:p>
            <a:pPr marL="400050" lvl="1" indent="0">
              <a:buNone/>
            </a:pPr>
            <a:r>
              <a:rPr lang="es-ES" sz="2400" i="1" dirty="0" smtClean="0"/>
              <a:t>líneas </a:t>
            </a:r>
            <a:r>
              <a:rPr lang="es-ES" sz="2400" i="1" dirty="0"/>
              <a:t>--&gt;</a:t>
            </a:r>
            <a:endParaRPr lang="es-ES" altLang="es-ES" sz="2400" dirty="0">
              <a:latin typeface="Tahoma" pitchFamily="34" charset="0"/>
              <a:ea typeface="ＭＳ Ｐゴシック" pitchFamily="34" charset="-128"/>
              <a:cs typeface="Tahoma" pitchFamily="34" charset="0"/>
            </a:endParaRPr>
          </a:p>
        </p:txBody>
      </p:sp>
    </p:spTree>
    <p:extLst>
      <p:ext uri="{BB962C8B-B14F-4D97-AF65-F5344CB8AC3E}">
        <p14:creationId xmlns:p14="http://schemas.microsoft.com/office/powerpoint/2010/main" val="3093457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Glosario básico </a:t>
            </a:r>
            <a:endParaRPr lang="es-ES" sz="4000" dirty="0"/>
          </a:p>
        </p:txBody>
      </p:sp>
      <p:sp>
        <p:nvSpPr>
          <p:cNvPr id="2" name="1 Marcador de contenido"/>
          <p:cNvSpPr>
            <a:spLocks noGrp="1"/>
          </p:cNvSpPr>
          <p:nvPr>
            <p:ph idx="1"/>
          </p:nvPr>
        </p:nvSpPr>
        <p:spPr>
          <a:xfrm>
            <a:off x="457200" y="1772816"/>
            <a:ext cx="8229600" cy="4353347"/>
          </a:xfrm>
        </p:spPr>
        <p:txBody>
          <a:bodyPr>
            <a:normAutofit/>
          </a:bodyPr>
          <a:lstStyle/>
          <a:p>
            <a:pPr marL="0" indent="0">
              <a:buNone/>
            </a:pPr>
            <a:r>
              <a:rPr lang="es-ES" sz="2800" dirty="0"/>
              <a:t>Componentes de un estilo CSS básico</a:t>
            </a:r>
            <a:endParaRPr lang="es-ES" altLang="es-ES" sz="2800" dirty="0">
              <a:latin typeface="Tahoma" pitchFamily="34" charset="0"/>
              <a:ea typeface="ＭＳ Ｐゴシック" pitchFamily="34" charset="-128"/>
              <a:cs typeface="Tahoma" pitchFamily="34"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8803" y="2481217"/>
            <a:ext cx="6226394"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225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Selectores</a:t>
            </a:r>
            <a:endParaRPr lang="es-ES" sz="4000" dirty="0"/>
          </a:p>
        </p:txBody>
      </p:sp>
      <p:sp>
        <p:nvSpPr>
          <p:cNvPr id="2" name="1 Marcador de contenido"/>
          <p:cNvSpPr>
            <a:spLocks noGrp="1"/>
          </p:cNvSpPr>
          <p:nvPr>
            <p:ph idx="1"/>
          </p:nvPr>
        </p:nvSpPr>
        <p:spPr>
          <a:xfrm>
            <a:off x="457200" y="1772816"/>
            <a:ext cx="8229600" cy="4353347"/>
          </a:xfrm>
        </p:spPr>
        <p:txBody>
          <a:bodyPr>
            <a:normAutofit fontScale="92500" lnSpcReduction="20000"/>
          </a:bodyPr>
          <a:lstStyle/>
          <a:p>
            <a:pPr marL="0" indent="0">
              <a:buNone/>
            </a:pPr>
            <a:r>
              <a:rPr lang="es-ES" sz="2800" b="1" dirty="0"/>
              <a:t>Selector</a:t>
            </a:r>
            <a:r>
              <a:rPr lang="es-ES" sz="2800" b="1" dirty="0" smtClean="0"/>
              <a:t> universal:</a:t>
            </a:r>
          </a:p>
          <a:p>
            <a:pPr marL="400050" lvl="1" indent="0">
              <a:buNone/>
            </a:pPr>
            <a:r>
              <a:rPr lang="es-ES" sz="2000" b="1" dirty="0"/>
              <a:t>*</a:t>
            </a:r>
            <a:r>
              <a:rPr lang="es-ES" sz="2000" dirty="0"/>
              <a:t> {</a:t>
            </a:r>
          </a:p>
          <a:p>
            <a:pPr marL="800100" lvl="2" indent="0">
              <a:buNone/>
            </a:pPr>
            <a:r>
              <a:rPr lang="es-ES" sz="1600" dirty="0" err="1"/>
              <a:t>margin</a:t>
            </a:r>
            <a:r>
              <a:rPr lang="es-ES" sz="1600" dirty="0"/>
              <a:t>: 0;</a:t>
            </a:r>
          </a:p>
          <a:p>
            <a:pPr marL="800100" lvl="2" indent="0">
              <a:buNone/>
            </a:pPr>
            <a:r>
              <a:rPr lang="es-ES" sz="1600" dirty="0" err="1"/>
              <a:t>padding</a:t>
            </a:r>
            <a:r>
              <a:rPr lang="es-ES" sz="1600" dirty="0"/>
              <a:t>: 0;</a:t>
            </a:r>
          </a:p>
          <a:p>
            <a:pPr marL="400050" lvl="1" indent="0">
              <a:buNone/>
            </a:pPr>
            <a:r>
              <a:rPr lang="es-ES" sz="2000" dirty="0" smtClean="0"/>
              <a:t>}</a:t>
            </a:r>
          </a:p>
          <a:p>
            <a:pPr marL="0" indent="0">
              <a:buNone/>
            </a:pPr>
            <a:r>
              <a:rPr lang="es-ES" sz="2400" b="1" dirty="0" smtClean="0"/>
              <a:t>Selector </a:t>
            </a:r>
            <a:r>
              <a:rPr lang="es-ES" sz="2400" b="1" dirty="0"/>
              <a:t>de tipo o </a:t>
            </a:r>
            <a:r>
              <a:rPr lang="es-ES" sz="2400" b="1" dirty="0" smtClean="0"/>
              <a:t>etiqueta:</a:t>
            </a:r>
          </a:p>
          <a:p>
            <a:pPr marL="400050" lvl="1" indent="0">
              <a:buNone/>
            </a:pPr>
            <a:r>
              <a:rPr lang="es-ES" sz="2000" dirty="0" smtClean="0"/>
              <a:t>p {                      h1{               h2{</a:t>
            </a:r>
          </a:p>
          <a:p>
            <a:pPr marL="800100" lvl="2" indent="0">
              <a:buNone/>
            </a:pPr>
            <a:r>
              <a:rPr lang="es-ES" sz="1600" dirty="0" smtClean="0"/>
              <a:t>...                            …                        …</a:t>
            </a:r>
          </a:p>
          <a:p>
            <a:pPr marL="400050" lvl="1" indent="0">
              <a:buNone/>
            </a:pPr>
            <a:r>
              <a:rPr lang="es-ES" sz="2000" dirty="0" smtClean="0"/>
              <a:t>}                          }                    }</a:t>
            </a:r>
          </a:p>
          <a:p>
            <a:pPr marL="0" indent="0">
              <a:buNone/>
            </a:pPr>
            <a:r>
              <a:rPr lang="es-ES" sz="2400" b="1" dirty="0"/>
              <a:t>S</a:t>
            </a:r>
            <a:r>
              <a:rPr lang="es-ES" sz="2400" b="1" dirty="0" smtClean="0"/>
              <a:t>elector múltiple:</a:t>
            </a:r>
          </a:p>
          <a:p>
            <a:pPr marL="400050" lvl="1" indent="0">
              <a:buNone/>
            </a:pPr>
            <a:r>
              <a:rPr lang="es-ES" sz="2000" dirty="0"/>
              <a:t>h1, h2, h3 {</a:t>
            </a:r>
          </a:p>
          <a:p>
            <a:pPr marL="800100" lvl="2" indent="0">
              <a:buNone/>
            </a:pPr>
            <a:r>
              <a:rPr lang="es-ES" sz="1600" dirty="0"/>
              <a:t>color: #8A8E27;</a:t>
            </a:r>
          </a:p>
          <a:p>
            <a:pPr marL="800100" lvl="2" indent="0">
              <a:buNone/>
            </a:pPr>
            <a:r>
              <a:rPr lang="es-ES" sz="1600" dirty="0" err="1"/>
              <a:t>font-weight</a:t>
            </a:r>
            <a:r>
              <a:rPr lang="es-ES" sz="1600" dirty="0"/>
              <a:t>: normal;</a:t>
            </a:r>
          </a:p>
          <a:p>
            <a:pPr marL="800100" lvl="2" indent="0">
              <a:buNone/>
            </a:pPr>
            <a:r>
              <a:rPr lang="es-ES" sz="1600" dirty="0" err="1"/>
              <a:t>font-family</a:t>
            </a:r>
            <a:r>
              <a:rPr lang="es-ES" sz="1600" dirty="0"/>
              <a:t>: Arial, </a:t>
            </a:r>
            <a:r>
              <a:rPr lang="es-ES" sz="1600" dirty="0" err="1"/>
              <a:t>Helvetica</a:t>
            </a:r>
            <a:r>
              <a:rPr lang="es-ES" sz="1600" dirty="0"/>
              <a:t>, </a:t>
            </a:r>
            <a:r>
              <a:rPr lang="es-ES" sz="1600" dirty="0" err="1"/>
              <a:t>sans-serif</a:t>
            </a:r>
            <a:r>
              <a:rPr lang="es-ES" sz="1600" dirty="0"/>
              <a:t>;</a:t>
            </a:r>
          </a:p>
          <a:p>
            <a:pPr marL="400050" lvl="1" indent="0">
              <a:buNone/>
            </a:pPr>
            <a:r>
              <a:rPr lang="es-ES" sz="2000" dirty="0"/>
              <a:t>}</a:t>
            </a:r>
            <a:endParaRPr lang="es-ES" sz="2000" dirty="0" smtClean="0"/>
          </a:p>
        </p:txBody>
      </p:sp>
    </p:spTree>
    <p:extLst>
      <p:ext uri="{BB962C8B-B14F-4D97-AF65-F5344CB8AC3E}">
        <p14:creationId xmlns:p14="http://schemas.microsoft.com/office/powerpoint/2010/main" val="2009519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Selectores</a:t>
            </a:r>
          </a:p>
        </p:txBody>
      </p:sp>
      <p:sp>
        <p:nvSpPr>
          <p:cNvPr id="2" name="1 Marcador de contenido"/>
          <p:cNvSpPr>
            <a:spLocks noGrp="1"/>
          </p:cNvSpPr>
          <p:nvPr>
            <p:ph idx="1"/>
          </p:nvPr>
        </p:nvSpPr>
        <p:spPr>
          <a:xfrm>
            <a:off x="457200" y="1772816"/>
            <a:ext cx="8229600" cy="4353347"/>
          </a:xfrm>
        </p:spPr>
        <p:txBody>
          <a:bodyPr>
            <a:normAutofit fontScale="77500" lnSpcReduction="20000"/>
          </a:bodyPr>
          <a:lstStyle/>
          <a:p>
            <a:pPr marL="0" indent="0" algn="just">
              <a:buNone/>
            </a:pPr>
            <a:r>
              <a:rPr lang="es-ES" sz="2800" b="1" dirty="0"/>
              <a:t>Selector </a:t>
            </a:r>
            <a:r>
              <a:rPr lang="es-ES" sz="2800" b="1" dirty="0" smtClean="0"/>
              <a:t>descendiente: </a:t>
            </a:r>
            <a:r>
              <a:rPr lang="es-ES" sz="2800" dirty="0"/>
              <a:t>Selecciona los elementos que se encuentran dentro de otros elementos. Un elemento </a:t>
            </a:r>
            <a:r>
              <a:rPr lang="es-ES" sz="2800" dirty="0" smtClean="0"/>
              <a:t>es descendiente </a:t>
            </a:r>
            <a:r>
              <a:rPr lang="es-ES" sz="2800" dirty="0"/>
              <a:t>de otro cuando se encuentra entre las etiquetas de apertura y de cierre </a:t>
            </a:r>
            <a:r>
              <a:rPr lang="es-ES" sz="2800" dirty="0" smtClean="0"/>
              <a:t>del otro </a:t>
            </a:r>
            <a:r>
              <a:rPr lang="es-ES" sz="2800" dirty="0"/>
              <a:t>elemento.</a:t>
            </a:r>
            <a:endParaRPr lang="es-ES" sz="2800" b="1" dirty="0" smtClean="0"/>
          </a:p>
          <a:p>
            <a:pPr marL="800100" lvl="2" indent="0">
              <a:buNone/>
            </a:pPr>
            <a:r>
              <a:rPr lang="es-ES" sz="2200" dirty="0" smtClean="0"/>
              <a:t>p </a:t>
            </a:r>
            <a:r>
              <a:rPr lang="es-ES" sz="2200" dirty="0" err="1" smtClean="0"/>
              <a:t>span</a:t>
            </a:r>
            <a:r>
              <a:rPr lang="es-ES" sz="2200" dirty="0" smtClean="0"/>
              <a:t>{</a:t>
            </a:r>
          </a:p>
          <a:p>
            <a:pPr marL="1257300" lvl="3" indent="0">
              <a:buNone/>
            </a:pPr>
            <a:r>
              <a:rPr lang="es-ES" sz="2200" dirty="0" smtClean="0"/>
              <a:t>Color: red;</a:t>
            </a:r>
          </a:p>
          <a:p>
            <a:pPr marL="800100" lvl="2" indent="0">
              <a:buNone/>
            </a:pPr>
            <a:r>
              <a:rPr lang="es-ES" sz="2200" dirty="0" smtClean="0"/>
              <a:t>}</a:t>
            </a:r>
          </a:p>
          <a:p>
            <a:pPr marL="800100" lvl="2" indent="0">
              <a:buNone/>
            </a:pPr>
            <a:endParaRPr lang="es-ES" sz="2200" dirty="0" smtClean="0"/>
          </a:p>
          <a:p>
            <a:pPr marL="0" indent="0" algn="just">
              <a:buNone/>
            </a:pPr>
            <a:r>
              <a:rPr lang="es-ES" sz="2800" dirty="0"/>
              <a:t>La sintaxis formal del selector descendente se muestra </a:t>
            </a:r>
            <a:r>
              <a:rPr lang="es-ES" sz="2800" dirty="0" smtClean="0"/>
              <a:t>a continuación:</a:t>
            </a:r>
            <a:endParaRPr lang="es-ES" sz="2800" dirty="0"/>
          </a:p>
          <a:p>
            <a:pPr marL="800100" lvl="2" indent="0">
              <a:buNone/>
            </a:pPr>
            <a:r>
              <a:rPr lang="es-ES" sz="2200" dirty="0" smtClean="0"/>
              <a:t>elemento1 </a:t>
            </a:r>
            <a:r>
              <a:rPr lang="es-ES" sz="2200" dirty="0"/>
              <a:t>elemento2 elemento3 ... </a:t>
            </a:r>
            <a:r>
              <a:rPr lang="es-ES" sz="2200" dirty="0" err="1" smtClean="0"/>
              <a:t>elementoN</a:t>
            </a:r>
            <a:endParaRPr lang="es-ES" sz="2200" dirty="0" smtClean="0"/>
          </a:p>
          <a:p>
            <a:pPr marL="800100" lvl="2" indent="0">
              <a:buNone/>
            </a:pPr>
            <a:r>
              <a:rPr lang="en-US" sz="2200" dirty="0"/>
              <a:t>p a span </a:t>
            </a:r>
            <a:r>
              <a:rPr lang="en-US" sz="2200" dirty="0" err="1"/>
              <a:t>em</a:t>
            </a:r>
            <a:r>
              <a:rPr lang="en-US" sz="2200" dirty="0"/>
              <a:t> { </a:t>
            </a:r>
            <a:endParaRPr lang="en-US" sz="2200" dirty="0" smtClean="0"/>
          </a:p>
          <a:p>
            <a:pPr marL="1257300" lvl="3" indent="0">
              <a:buNone/>
            </a:pPr>
            <a:r>
              <a:rPr lang="en-US" sz="2200" dirty="0" smtClean="0"/>
              <a:t>text-decoration</a:t>
            </a:r>
            <a:r>
              <a:rPr lang="en-US" sz="2200" dirty="0"/>
              <a:t>: underline; </a:t>
            </a:r>
            <a:endParaRPr lang="en-US" sz="2200" dirty="0" smtClean="0"/>
          </a:p>
          <a:p>
            <a:pPr marL="800100" lvl="2" indent="0">
              <a:buNone/>
            </a:pPr>
            <a:r>
              <a:rPr lang="en-US" sz="2200" dirty="0" smtClean="0"/>
              <a:t>}</a:t>
            </a:r>
          </a:p>
          <a:p>
            <a:pPr marL="800100" lvl="2" indent="0">
              <a:buNone/>
            </a:pPr>
            <a:endParaRPr lang="es-ES" sz="2200" dirty="0"/>
          </a:p>
          <a:p>
            <a:pPr marL="0" indent="0">
              <a:buNone/>
            </a:pPr>
            <a:r>
              <a:rPr lang="es-ES" sz="3100" b="1" dirty="0" smtClean="0"/>
              <a:t>¿A que elementos se les aplica los </a:t>
            </a:r>
            <a:r>
              <a:rPr lang="es-ES" sz="3100" b="1" dirty="0"/>
              <a:t>estilos de la regla </a:t>
            </a:r>
            <a:r>
              <a:rPr lang="es-ES" sz="3100" b="1" dirty="0" smtClean="0"/>
              <a:t>anterior?</a:t>
            </a:r>
            <a:endParaRPr lang="en-US" sz="3100" b="1" dirty="0" smtClean="0"/>
          </a:p>
        </p:txBody>
      </p:sp>
    </p:spTree>
    <p:extLst>
      <p:ext uri="{BB962C8B-B14F-4D97-AF65-F5344CB8AC3E}">
        <p14:creationId xmlns:p14="http://schemas.microsoft.com/office/powerpoint/2010/main" val="2866452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Selectores</a:t>
            </a:r>
          </a:p>
        </p:txBody>
      </p:sp>
      <p:sp>
        <p:nvSpPr>
          <p:cNvPr id="2" name="1 Marcador de contenido"/>
          <p:cNvSpPr>
            <a:spLocks noGrp="1"/>
          </p:cNvSpPr>
          <p:nvPr>
            <p:ph idx="1"/>
          </p:nvPr>
        </p:nvSpPr>
        <p:spPr>
          <a:xfrm>
            <a:off x="457200" y="1772816"/>
            <a:ext cx="8229600" cy="4353347"/>
          </a:xfrm>
        </p:spPr>
        <p:txBody>
          <a:bodyPr>
            <a:normAutofit fontScale="92500" lnSpcReduction="20000"/>
          </a:bodyPr>
          <a:lstStyle/>
          <a:p>
            <a:pPr marL="0" indent="0" algn="just">
              <a:buNone/>
            </a:pPr>
            <a:r>
              <a:rPr lang="es-ES" sz="2800" b="1" dirty="0"/>
              <a:t>Selector </a:t>
            </a:r>
            <a:r>
              <a:rPr lang="es-ES" sz="2800" b="1" dirty="0" smtClean="0"/>
              <a:t>descendente</a:t>
            </a:r>
            <a:endParaRPr lang="es-ES" sz="2800" b="1" dirty="0"/>
          </a:p>
          <a:p>
            <a:pPr marL="0" indent="0" algn="just">
              <a:buNone/>
            </a:pPr>
            <a:r>
              <a:rPr lang="es-ES" sz="2800" dirty="0"/>
              <a:t>No debe confundirse el selector descendente con la </a:t>
            </a:r>
            <a:r>
              <a:rPr lang="es-ES" sz="2800" dirty="0" smtClean="0"/>
              <a:t>combinación </a:t>
            </a:r>
            <a:r>
              <a:rPr lang="es-ES" sz="2800" dirty="0"/>
              <a:t>de selectores</a:t>
            </a:r>
            <a:r>
              <a:rPr lang="es-ES" sz="2800" dirty="0" smtClean="0"/>
              <a:t>:</a:t>
            </a:r>
          </a:p>
          <a:p>
            <a:pPr marL="400050" lvl="1" indent="0">
              <a:buNone/>
            </a:pPr>
            <a:r>
              <a:rPr lang="es-ES" sz="2400" i="1" dirty="0"/>
              <a:t>/* El estilo se aplica a todos los elementos "p", "a", "</a:t>
            </a:r>
            <a:r>
              <a:rPr lang="es-ES" sz="2400" i="1" dirty="0" err="1"/>
              <a:t>span</a:t>
            </a:r>
            <a:r>
              <a:rPr lang="es-ES" sz="2400" i="1" dirty="0"/>
              <a:t>" y "</a:t>
            </a:r>
            <a:r>
              <a:rPr lang="es-ES" sz="2400" i="1" dirty="0" err="1"/>
              <a:t>em</a:t>
            </a:r>
            <a:r>
              <a:rPr lang="es-ES" sz="2400" i="1" dirty="0"/>
              <a:t>" */</a:t>
            </a:r>
          </a:p>
          <a:p>
            <a:pPr marL="400050" lvl="1" indent="0">
              <a:buNone/>
            </a:pPr>
            <a:r>
              <a:rPr lang="en-US" sz="2400" dirty="0"/>
              <a:t>p, a, span, </a:t>
            </a:r>
            <a:r>
              <a:rPr lang="en-US" sz="2400" dirty="0" err="1"/>
              <a:t>em</a:t>
            </a:r>
            <a:r>
              <a:rPr lang="en-US" sz="2400" dirty="0"/>
              <a:t> </a:t>
            </a:r>
            <a:r>
              <a:rPr lang="en-US" sz="2400" dirty="0" smtClean="0"/>
              <a:t>{</a:t>
            </a:r>
          </a:p>
          <a:p>
            <a:pPr marL="800100" lvl="2" indent="0">
              <a:buNone/>
            </a:pPr>
            <a:r>
              <a:rPr lang="en-US" sz="2000" dirty="0" smtClean="0"/>
              <a:t> </a:t>
            </a:r>
            <a:r>
              <a:rPr lang="en-US" sz="2000" dirty="0"/>
              <a:t>text-decoration: underline; </a:t>
            </a:r>
            <a:endParaRPr lang="en-US" sz="2000" dirty="0" smtClean="0"/>
          </a:p>
          <a:p>
            <a:pPr marL="400050" lvl="1" indent="0">
              <a:buNone/>
            </a:pPr>
            <a:r>
              <a:rPr lang="en-US" sz="2400" dirty="0" smtClean="0"/>
              <a:t>}</a:t>
            </a:r>
          </a:p>
          <a:p>
            <a:pPr marL="400050" lvl="1" indent="0">
              <a:buNone/>
            </a:pPr>
            <a:endParaRPr lang="en-US" sz="2400" dirty="0"/>
          </a:p>
          <a:p>
            <a:pPr marL="400050" lvl="1" indent="0">
              <a:buNone/>
            </a:pPr>
            <a:r>
              <a:rPr lang="es-ES" sz="2400" i="1" dirty="0"/>
              <a:t>/* El estilo se aplica solo a los elementos "</a:t>
            </a:r>
            <a:r>
              <a:rPr lang="es-ES" sz="2400" i="1" dirty="0" err="1"/>
              <a:t>em</a:t>
            </a:r>
            <a:r>
              <a:rPr lang="es-ES" sz="2400" i="1" dirty="0"/>
              <a:t>" que </a:t>
            </a:r>
            <a:r>
              <a:rPr lang="es-ES" sz="2400" i="1" dirty="0" smtClean="0"/>
              <a:t>se encuentran </a:t>
            </a:r>
            <a:r>
              <a:rPr lang="es-ES" sz="2400" i="1" dirty="0"/>
              <a:t>dentro de "p a </a:t>
            </a:r>
            <a:r>
              <a:rPr lang="es-ES" sz="2400" i="1" dirty="0" err="1"/>
              <a:t>span</a:t>
            </a:r>
            <a:r>
              <a:rPr lang="es-ES" sz="2400" i="1" dirty="0"/>
              <a:t>" */</a:t>
            </a:r>
          </a:p>
          <a:p>
            <a:pPr marL="400050" lvl="1" indent="0">
              <a:buNone/>
            </a:pPr>
            <a:r>
              <a:rPr lang="en-US" sz="2400" dirty="0"/>
              <a:t>p a span </a:t>
            </a:r>
            <a:r>
              <a:rPr lang="en-US" sz="2400" dirty="0" err="1"/>
              <a:t>em</a:t>
            </a:r>
            <a:r>
              <a:rPr lang="en-US" sz="2400" dirty="0"/>
              <a:t> { </a:t>
            </a:r>
            <a:endParaRPr lang="en-US" sz="2400" dirty="0" smtClean="0"/>
          </a:p>
          <a:p>
            <a:pPr marL="800100" lvl="2" indent="0">
              <a:buNone/>
            </a:pPr>
            <a:r>
              <a:rPr lang="en-US" sz="2000" dirty="0" smtClean="0"/>
              <a:t>text-decoration</a:t>
            </a:r>
            <a:r>
              <a:rPr lang="en-US" sz="2000" dirty="0"/>
              <a:t>: underline</a:t>
            </a:r>
            <a:r>
              <a:rPr lang="en-US" sz="2000" dirty="0" smtClean="0"/>
              <a:t>;</a:t>
            </a:r>
          </a:p>
          <a:p>
            <a:pPr marL="400050" lvl="1" indent="0">
              <a:buNone/>
            </a:pPr>
            <a:r>
              <a:rPr lang="en-US" sz="2400" dirty="0" smtClean="0"/>
              <a:t> </a:t>
            </a:r>
            <a:r>
              <a:rPr lang="en-US" sz="2400" dirty="0"/>
              <a:t>}</a:t>
            </a:r>
            <a:endParaRPr lang="en-US" sz="2700" b="1" dirty="0" smtClean="0"/>
          </a:p>
        </p:txBody>
      </p:sp>
    </p:spTree>
    <p:extLst>
      <p:ext uri="{BB962C8B-B14F-4D97-AF65-F5344CB8AC3E}">
        <p14:creationId xmlns:p14="http://schemas.microsoft.com/office/powerpoint/2010/main" val="3938077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Selectores</a:t>
            </a:r>
          </a:p>
        </p:txBody>
      </p:sp>
      <p:sp>
        <p:nvSpPr>
          <p:cNvPr id="2" name="1 Marcador de contenido"/>
          <p:cNvSpPr>
            <a:spLocks noGrp="1"/>
          </p:cNvSpPr>
          <p:nvPr>
            <p:ph idx="1"/>
          </p:nvPr>
        </p:nvSpPr>
        <p:spPr>
          <a:xfrm>
            <a:off x="457200" y="1772816"/>
            <a:ext cx="8229600" cy="4353347"/>
          </a:xfrm>
        </p:spPr>
        <p:txBody>
          <a:bodyPr>
            <a:noAutofit/>
          </a:bodyPr>
          <a:lstStyle/>
          <a:p>
            <a:pPr marL="0" indent="0">
              <a:buNone/>
            </a:pPr>
            <a:r>
              <a:rPr lang="es-ES" sz="2200" b="1" dirty="0"/>
              <a:t>Selector de </a:t>
            </a:r>
            <a:r>
              <a:rPr lang="es-ES" sz="2200" b="1" dirty="0" smtClean="0"/>
              <a:t>clase</a:t>
            </a:r>
            <a:r>
              <a:rPr lang="es-ES" sz="2000" b="1" dirty="0" smtClean="0"/>
              <a:t>: </a:t>
            </a:r>
            <a:r>
              <a:rPr lang="es-ES" sz="2000" dirty="0"/>
              <a:t>consiste en utilizar el atributo </a:t>
            </a:r>
            <a:r>
              <a:rPr lang="es-ES" sz="2000" dirty="0" err="1"/>
              <a:t>class</a:t>
            </a:r>
            <a:r>
              <a:rPr lang="es-ES" sz="2000" dirty="0"/>
              <a:t> de HTML sobre ese elemento para </a:t>
            </a:r>
            <a:r>
              <a:rPr lang="es-ES" sz="2000" dirty="0" smtClean="0"/>
              <a:t>indicar directamente </a:t>
            </a:r>
            <a:r>
              <a:rPr lang="es-ES" sz="2000" dirty="0"/>
              <a:t>la regla CSS que se le debe </a:t>
            </a:r>
            <a:r>
              <a:rPr lang="es-ES" sz="2000" dirty="0" smtClean="0"/>
              <a:t>aplicar.</a:t>
            </a:r>
          </a:p>
          <a:p>
            <a:pPr marL="400050" lvl="1" indent="0">
              <a:buNone/>
            </a:pPr>
            <a:r>
              <a:rPr lang="es-ES" sz="1500" b="1" dirty="0"/>
              <a:t>.destacado</a:t>
            </a:r>
            <a:r>
              <a:rPr lang="es-ES" sz="1500" dirty="0"/>
              <a:t> </a:t>
            </a:r>
            <a:r>
              <a:rPr lang="es-ES" sz="1500" dirty="0" smtClean="0"/>
              <a:t>{</a:t>
            </a:r>
          </a:p>
          <a:p>
            <a:pPr marL="800100" lvl="2" indent="0">
              <a:buNone/>
            </a:pPr>
            <a:r>
              <a:rPr lang="es-ES" sz="1500" dirty="0" smtClean="0"/>
              <a:t> </a:t>
            </a:r>
            <a:r>
              <a:rPr lang="es-ES" sz="1500" dirty="0"/>
              <a:t>color: red</a:t>
            </a:r>
            <a:r>
              <a:rPr lang="es-ES" sz="1500" dirty="0" smtClean="0"/>
              <a:t>;</a:t>
            </a:r>
          </a:p>
          <a:p>
            <a:pPr marL="400050" lvl="1" indent="0">
              <a:buNone/>
            </a:pPr>
            <a:r>
              <a:rPr lang="es-ES" sz="1500" dirty="0" smtClean="0"/>
              <a:t> }</a:t>
            </a:r>
          </a:p>
          <a:p>
            <a:pPr marL="400050" lvl="1" indent="0">
              <a:buNone/>
            </a:pPr>
            <a:endParaRPr lang="pt-BR" sz="1500" dirty="0" smtClean="0"/>
          </a:p>
          <a:p>
            <a:pPr marL="400050" lvl="1" indent="0">
              <a:buNone/>
            </a:pPr>
            <a:r>
              <a:rPr lang="pt-BR" sz="1500" dirty="0" smtClean="0"/>
              <a:t>&lt;</a:t>
            </a:r>
            <a:r>
              <a:rPr lang="pt-BR" sz="1500" dirty="0"/>
              <a:t>p </a:t>
            </a:r>
            <a:r>
              <a:rPr lang="pt-BR" sz="1500" dirty="0" err="1"/>
              <a:t>class</a:t>
            </a:r>
            <a:r>
              <a:rPr lang="pt-BR" sz="1500" dirty="0"/>
              <a:t>="</a:t>
            </a:r>
            <a:r>
              <a:rPr lang="pt-BR" sz="1500" b="1" dirty="0"/>
              <a:t>destacado</a:t>
            </a:r>
            <a:r>
              <a:rPr lang="pt-BR" sz="1500" dirty="0" smtClean="0"/>
              <a:t>"&gt;Este </a:t>
            </a:r>
            <a:r>
              <a:rPr lang="es-ES" sz="1500" dirty="0" smtClean="0"/>
              <a:t>párrafo</a:t>
            </a:r>
            <a:r>
              <a:rPr lang="pt-BR" sz="1500" dirty="0" smtClean="0"/>
              <a:t> se </a:t>
            </a:r>
            <a:r>
              <a:rPr lang="es-ES" sz="1500" dirty="0" smtClean="0"/>
              <a:t>le aplica el </a:t>
            </a:r>
            <a:r>
              <a:rPr lang="pt-BR" sz="1500" dirty="0" smtClean="0"/>
              <a:t>estilo...&lt;/</a:t>
            </a:r>
            <a:r>
              <a:rPr lang="pt-BR" sz="1500" dirty="0"/>
              <a:t>p&gt;</a:t>
            </a:r>
          </a:p>
          <a:p>
            <a:pPr marL="400050" lvl="1" indent="0">
              <a:buNone/>
            </a:pPr>
            <a:r>
              <a:rPr lang="fr-FR" sz="1500" dirty="0"/>
              <a:t>&lt;</a:t>
            </a:r>
            <a:r>
              <a:rPr lang="fr-FR" sz="1500" dirty="0" smtClean="0"/>
              <a:t>p&gt;</a:t>
            </a:r>
            <a:r>
              <a:rPr lang="pt-BR" sz="1500" dirty="0" smtClean="0"/>
              <a:t>Este </a:t>
            </a:r>
            <a:r>
              <a:rPr lang="es-ES" sz="1500" dirty="0"/>
              <a:t>párrafo</a:t>
            </a:r>
            <a:r>
              <a:rPr lang="pt-BR" sz="1500" dirty="0"/>
              <a:t> </a:t>
            </a:r>
            <a:r>
              <a:rPr lang="pt-BR" sz="1500" dirty="0" smtClean="0"/>
              <a:t>NO se </a:t>
            </a:r>
            <a:r>
              <a:rPr lang="es-ES" sz="1500" dirty="0"/>
              <a:t>le aplica el </a:t>
            </a:r>
            <a:r>
              <a:rPr lang="pt-BR" sz="1500" dirty="0"/>
              <a:t>estilo</a:t>
            </a:r>
            <a:r>
              <a:rPr lang="fr-FR" sz="1500" dirty="0" smtClean="0"/>
              <a:t>...&lt;/</a:t>
            </a:r>
            <a:r>
              <a:rPr lang="fr-FR" sz="1500" dirty="0"/>
              <a:t>p</a:t>
            </a:r>
            <a:r>
              <a:rPr lang="fr-FR" sz="1600" dirty="0" smtClean="0"/>
              <a:t>&gt;</a:t>
            </a:r>
            <a:endParaRPr lang="es-ES" sz="2000" dirty="0" smtClean="0"/>
          </a:p>
          <a:p>
            <a:pPr marL="0" indent="0" algn="just">
              <a:spcBef>
                <a:spcPts val="1200"/>
              </a:spcBef>
              <a:spcAft>
                <a:spcPts val="1200"/>
              </a:spcAft>
              <a:buNone/>
            </a:pPr>
            <a:r>
              <a:rPr lang="es-ES" sz="2000" dirty="0" smtClean="0"/>
              <a:t>En </a:t>
            </a:r>
            <a:r>
              <a:rPr lang="es-ES" sz="2000" dirty="0"/>
              <a:t>una misma página HTML varios elementos diferentes pueden </a:t>
            </a:r>
            <a:r>
              <a:rPr lang="es-ES" sz="2000" dirty="0" smtClean="0"/>
              <a:t>utilizar el </a:t>
            </a:r>
            <a:r>
              <a:rPr lang="es-ES" sz="2000" dirty="0"/>
              <a:t>mismo valor en el atributo </a:t>
            </a:r>
            <a:r>
              <a:rPr lang="es-ES" sz="2000" dirty="0" err="1" smtClean="0"/>
              <a:t>class</a:t>
            </a:r>
            <a:r>
              <a:rPr lang="es-ES" sz="2000" dirty="0" smtClean="0"/>
              <a:t>:</a:t>
            </a:r>
          </a:p>
          <a:p>
            <a:pPr marL="400050" lvl="1" indent="0">
              <a:buNone/>
            </a:pPr>
            <a:r>
              <a:rPr lang="pt-BR" sz="1600" dirty="0" smtClean="0"/>
              <a:t>&lt;</a:t>
            </a:r>
            <a:r>
              <a:rPr lang="pt-BR" sz="1600" b="1" dirty="0"/>
              <a:t>p</a:t>
            </a:r>
            <a:r>
              <a:rPr lang="pt-BR" sz="1600" dirty="0"/>
              <a:t> </a:t>
            </a:r>
            <a:r>
              <a:rPr lang="pt-BR" sz="1600" dirty="0" err="1"/>
              <a:t>class</a:t>
            </a:r>
            <a:r>
              <a:rPr lang="pt-BR" sz="1600" dirty="0"/>
              <a:t>="</a:t>
            </a:r>
            <a:r>
              <a:rPr lang="pt-BR" sz="1600" b="1" dirty="0"/>
              <a:t>destacado</a:t>
            </a:r>
            <a:r>
              <a:rPr lang="pt-BR" sz="1600" dirty="0" smtClean="0"/>
              <a:t>"&gt;Es </a:t>
            </a:r>
            <a:r>
              <a:rPr lang="pt-BR" sz="1600" dirty="0" err="1" smtClean="0"/>
              <a:t>un</a:t>
            </a:r>
            <a:r>
              <a:rPr lang="pt-BR" sz="1600" dirty="0" smtClean="0"/>
              <a:t> texto de </a:t>
            </a:r>
            <a:r>
              <a:rPr lang="pt-BR" sz="1600" dirty="0" err="1" smtClean="0"/>
              <a:t>prueba</a:t>
            </a:r>
            <a:r>
              <a:rPr lang="pt-BR" sz="1600" dirty="0" smtClean="0"/>
              <a:t>...&lt;/</a:t>
            </a:r>
            <a:r>
              <a:rPr lang="pt-BR" sz="1600" dirty="0"/>
              <a:t>p&gt;</a:t>
            </a:r>
          </a:p>
          <a:p>
            <a:pPr marL="400050" lvl="1" indent="0">
              <a:buNone/>
            </a:pPr>
            <a:r>
              <a:rPr lang="pt-BR" sz="1600" dirty="0"/>
              <a:t>&lt;p</a:t>
            </a:r>
            <a:r>
              <a:rPr lang="pt-BR" sz="1600" dirty="0" smtClean="0"/>
              <a:t>&gt;</a:t>
            </a:r>
            <a:r>
              <a:rPr lang="pt-BR" sz="1600" dirty="0"/>
              <a:t> Es </a:t>
            </a:r>
            <a:r>
              <a:rPr lang="pt-BR" sz="1600" dirty="0" err="1" smtClean="0"/>
              <a:t>un</a:t>
            </a:r>
            <a:r>
              <a:rPr lang="pt-BR" sz="1600" dirty="0" smtClean="0"/>
              <a:t> &lt;</a:t>
            </a:r>
            <a:r>
              <a:rPr lang="pt-BR" sz="1600" b="1" dirty="0" smtClean="0"/>
              <a:t>a</a:t>
            </a:r>
            <a:r>
              <a:rPr lang="pt-BR" sz="1600" dirty="0" smtClean="0"/>
              <a:t> </a:t>
            </a:r>
            <a:r>
              <a:rPr lang="pt-BR" sz="1600" dirty="0" err="1"/>
              <a:t>href</a:t>
            </a:r>
            <a:r>
              <a:rPr lang="pt-BR" sz="1600" dirty="0"/>
              <a:t>="#" </a:t>
            </a:r>
            <a:r>
              <a:rPr lang="pt-BR" sz="1600" dirty="0" err="1"/>
              <a:t>class</a:t>
            </a:r>
            <a:r>
              <a:rPr lang="pt-BR" sz="1600" dirty="0"/>
              <a:t>="</a:t>
            </a:r>
            <a:r>
              <a:rPr lang="pt-BR" sz="1600" b="1" dirty="0"/>
              <a:t>destacado</a:t>
            </a:r>
            <a:r>
              <a:rPr lang="pt-BR" sz="1600" dirty="0" smtClean="0"/>
              <a:t>"&gt;</a:t>
            </a:r>
            <a:r>
              <a:rPr lang="pt-BR" sz="1600" dirty="0"/>
              <a:t> texto de </a:t>
            </a:r>
            <a:r>
              <a:rPr lang="pt-BR" sz="1600" dirty="0" err="1"/>
              <a:t>prueba</a:t>
            </a:r>
            <a:r>
              <a:rPr lang="pt-BR" sz="1600" dirty="0"/>
              <a:t> </a:t>
            </a:r>
            <a:r>
              <a:rPr lang="pt-BR" sz="1600" dirty="0" smtClean="0"/>
              <a:t>&lt;/</a:t>
            </a:r>
            <a:r>
              <a:rPr lang="pt-BR" sz="1600" dirty="0"/>
              <a:t>a</a:t>
            </a:r>
            <a:r>
              <a:rPr lang="pt-BR" sz="1600" dirty="0" smtClean="0"/>
              <a:t>&gt;</a:t>
            </a:r>
            <a:r>
              <a:rPr lang="es-ES" sz="1600" dirty="0" smtClean="0"/>
              <a:t>...&lt;/</a:t>
            </a:r>
            <a:r>
              <a:rPr lang="es-ES" sz="1600" dirty="0"/>
              <a:t>p&gt;</a:t>
            </a:r>
          </a:p>
          <a:p>
            <a:pPr marL="400050" lvl="1" indent="0">
              <a:buNone/>
            </a:pPr>
            <a:r>
              <a:rPr lang="pt-BR" sz="1600" dirty="0"/>
              <a:t>&lt;</a:t>
            </a:r>
            <a:r>
              <a:rPr lang="pt-BR" sz="1600" dirty="0" smtClean="0"/>
              <a:t>p&gt;</a:t>
            </a:r>
            <a:r>
              <a:rPr lang="pt-BR" sz="1600" dirty="0"/>
              <a:t> Es </a:t>
            </a:r>
            <a:r>
              <a:rPr lang="pt-BR" sz="1600" dirty="0" err="1"/>
              <a:t>un</a:t>
            </a:r>
            <a:r>
              <a:rPr lang="pt-BR" sz="1600" dirty="0"/>
              <a:t> texto de </a:t>
            </a:r>
            <a:r>
              <a:rPr lang="pt-BR" sz="1600" dirty="0" smtClean="0"/>
              <a:t>&lt;</a:t>
            </a:r>
            <a:r>
              <a:rPr lang="pt-BR" sz="1600" b="1" dirty="0" smtClean="0"/>
              <a:t>em</a:t>
            </a:r>
            <a:r>
              <a:rPr lang="pt-BR" sz="1600" dirty="0" smtClean="0"/>
              <a:t> </a:t>
            </a:r>
            <a:r>
              <a:rPr lang="pt-BR" sz="1600" dirty="0" err="1"/>
              <a:t>class</a:t>
            </a:r>
            <a:r>
              <a:rPr lang="pt-BR" sz="1600" dirty="0"/>
              <a:t>="</a:t>
            </a:r>
            <a:r>
              <a:rPr lang="pt-BR" sz="1600" b="1" dirty="0"/>
              <a:t>destacado</a:t>
            </a:r>
            <a:r>
              <a:rPr lang="pt-BR" sz="1600" dirty="0" smtClean="0"/>
              <a:t>"&gt;</a:t>
            </a:r>
            <a:r>
              <a:rPr lang="pt-BR" sz="1600" dirty="0" err="1" smtClean="0"/>
              <a:t>prueba</a:t>
            </a:r>
            <a:r>
              <a:rPr lang="pt-BR" sz="1600" dirty="0" smtClean="0"/>
              <a:t>&lt;/</a:t>
            </a:r>
            <a:r>
              <a:rPr lang="pt-BR" sz="1600" dirty="0"/>
              <a:t>em</a:t>
            </a:r>
            <a:r>
              <a:rPr lang="pt-BR" sz="1600" dirty="0" smtClean="0"/>
              <a:t>&gt;...&lt;/</a:t>
            </a:r>
            <a:r>
              <a:rPr lang="pt-BR" sz="1600" dirty="0"/>
              <a:t>p&gt;</a:t>
            </a:r>
            <a:endParaRPr lang="es-ES" sz="1600" b="1" dirty="0"/>
          </a:p>
        </p:txBody>
      </p:sp>
    </p:spTree>
    <p:extLst>
      <p:ext uri="{BB962C8B-B14F-4D97-AF65-F5344CB8AC3E}">
        <p14:creationId xmlns:p14="http://schemas.microsoft.com/office/powerpoint/2010/main" val="2032773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Selectores</a:t>
            </a:r>
          </a:p>
        </p:txBody>
      </p:sp>
      <p:sp>
        <p:nvSpPr>
          <p:cNvPr id="2" name="1 Marcador de contenido"/>
          <p:cNvSpPr>
            <a:spLocks noGrp="1"/>
          </p:cNvSpPr>
          <p:nvPr>
            <p:ph idx="1"/>
          </p:nvPr>
        </p:nvSpPr>
        <p:spPr>
          <a:xfrm>
            <a:off x="457200" y="1772816"/>
            <a:ext cx="8229600" cy="4353347"/>
          </a:xfrm>
        </p:spPr>
        <p:txBody>
          <a:bodyPr>
            <a:normAutofit/>
          </a:bodyPr>
          <a:lstStyle/>
          <a:p>
            <a:pPr marL="0" indent="0" algn="just">
              <a:buNone/>
            </a:pPr>
            <a:r>
              <a:rPr lang="es-ES" sz="2800" b="1" dirty="0"/>
              <a:t>Selectores de </a:t>
            </a:r>
            <a:r>
              <a:rPr lang="es-ES" sz="2800" b="1" dirty="0" smtClean="0"/>
              <a:t>ID:</a:t>
            </a:r>
            <a:r>
              <a:rPr lang="es-ES" sz="2800" dirty="0" smtClean="0"/>
              <a:t> </a:t>
            </a:r>
            <a:r>
              <a:rPr lang="es-ES" sz="2400" dirty="0"/>
              <a:t>permite seleccionar un elemento de la página a través del valor de </a:t>
            </a:r>
            <a:r>
              <a:rPr lang="es-ES" sz="2400" dirty="0" smtClean="0"/>
              <a:t>su atributo </a:t>
            </a:r>
            <a:r>
              <a:rPr lang="es-ES" sz="2400" dirty="0"/>
              <a:t>id</a:t>
            </a:r>
            <a:r>
              <a:rPr lang="es-ES" sz="2400" dirty="0" smtClean="0"/>
              <a:t>.</a:t>
            </a:r>
          </a:p>
          <a:p>
            <a:pPr marL="0" indent="0" algn="just">
              <a:buNone/>
            </a:pPr>
            <a:r>
              <a:rPr lang="es-ES" sz="2400" dirty="0"/>
              <a:t>La sintaxis de los selectores de ID es muy parecida a la de los selectores de clase, salvo que se utiliza el símbolo de la almohadilla (#) en vez </a:t>
            </a:r>
            <a:r>
              <a:rPr lang="es-ES" sz="2400" dirty="0" smtClean="0"/>
              <a:t>del (.)</a:t>
            </a:r>
          </a:p>
          <a:p>
            <a:pPr marL="400050" lvl="1" indent="0" algn="just">
              <a:buNone/>
            </a:pPr>
            <a:endParaRPr lang="es-ES" sz="2000" dirty="0" smtClean="0"/>
          </a:p>
          <a:p>
            <a:pPr marL="400050" lvl="1" indent="0" algn="just">
              <a:buNone/>
            </a:pPr>
            <a:r>
              <a:rPr lang="es-ES" sz="2000" b="1" dirty="0" smtClean="0"/>
              <a:t>#</a:t>
            </a:r>
            <a:r>
              <a:rPr lang="es-ES" sz="2000" b="1" dirty="0"/>
              <a:t>destacado </a:t>
            </a:r>
            <a:r>
              <a:rPr lang="es-ES" sz="2000" dirty="0" smtClean="0"/>
              <a:t>{</a:t>
            </a:r>
          </a:p>
          <a:p>
            <a:pPr marL="800100" lvl="2" indent="0" algn="just">
              <a:buNone/>
            </a:pPr>
            <a:r>
              <a:rPr lang="es-ES" sz="1600" dirty="0" smtClean="0"/>
              <a:t> color</a:t>
            </a:r>
            <a:r>
              <a:rPr lang="es-ES" sz="1600" dirty="0"/>
              <a:t>: red; </a:t>
            </a:r>
            <a:endParaRPr lang="es-ES" sz="1600" dirty="0" smtClean="0"/>
          </a:p>
          <a:p>
            <a:pPr marL="400050" lvl="1" indent="0" algn="just">
              <a:buNone/>
            </a:pPr>
            <a:r>
              <a:rPr lang="es-ES" sz="2000" dirty="0" smtClean="0"/>
              <a:t>}</a:t>
            </a:r>
            <a:endParaRPr lang="es-ES" sz="2000" dirty="0"/>
          </a:p>
          <a:p>
            <a:pPr marL="400050" lvl="1" indent="0" algn="just">
              <a:buNone/>
            </a:pPr>
            <a:r>
              <a:rPr lang="es-ES" sz="2000" dirty="0"/>
              <a:t>&lt;p&gt;Primer párrafo&lt;/p&gt;</a:t>
            </a:r>
          </a:p>
          <a:p>
            <a:pPr marL="400050" lvl="1" indent="0" algn="just">
              <a:buNone/>
            </a:pPr>
            <a:r>
              <a:rPr lang="pt-BR" sz="2000" dirty="0"/>
              <a:t>&lt;p id="</a:t>
            </a:r>
            <a:r>
              <a:rPr lang="pt-BR" sz="2000" b="1" dirty="0"/>
              <a:t>destacado</a:t>
            </a:r>
            <a:r>
              <a:rPr lang="pt-BR" sz="2000" dirty="0"/>
              <a:t>"&gt;Segundo </a:t>
            </a:r>
            <a:r>
              <a:rPr lang="pt-BR" sz="2000" dirty="0" err="1"/>
              <a:t>párrafo</a:t>
            </a:r>
            <a:r>
              <a:rPr lang="pt-BR" sz="2000" dirty="0"/>
              <a:t>&lt;/p&gt;</a:t>
            </a:r>
          </a:p>
          <a:p>
            <a:pPr marL="400050" lvl="1" indent="0" algn="just">
              <a:buNone/>
            </a:pPr>
            <a:r>
              <a:rPr lang="es-ES" sz="2000" dirty="0"/>
              <a:t>&lt;p&gt;Tercer párrafo&lt;/p&gt;</a:t>
            </a:r>
            <a:r>
              <a:rPr lang="es-ES" sz="2000" dirty="0" smtClean="0"/>
              <a:t> </a:t>
            </a:r>
            <a:r>
              <a:rPr lang="es-ES" sz="2000" dirty="0"/>
              <a:t>punto (.)</a:t>
            </a:r>
          </a:p>
        </p:txBody>
      </p:sp>
    </p:spTree>
    <p:extLst>
      <p:ext uri="{BB962C8B-B14F-4D97-AF65-F5344CB8AC3E}">
        <p14:creationId xmlns:p14="http://schemas.microsoft.com/office/powerpoint/2010/main" val="4157140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Selectores</a:t>
            </a:r>
          </a:p>
        </p:txBody>
      </p:sp>
      <p:sp>
        <p:nvSpPr>
          <p:cNvPr id="2" name="1 Marcador de contenido"/>
          <p:cNvSpPr>
            <a:spLocks noGrp="1"/>
          </p:cNvSpPr>
          <p:nvPr>
            <p:ph idx="1"/>
          </p:nvPr>
        </p:nvSpPr>
        <p:spPr>
          <a:xfrm>
            <a:off x="457200" y="1772816"/>
            <a:ext cx="8229600" cy="4353347"/>
          </a:xfrm>
        </p:spPr>
        <p:txBody>
          <a:bodyPr>
            <a:normAutofit/>
          </a:bodyPr>
          <a:lstStyle/>
          <a:p>
            <a:pPr marL="0" indent="0">
              <a:buNone/>
            </a:pPr>
            <a:r>
              <a:rPr lang="es-ES_tradnl" dirty="0"/>
              <a:t>Selectores de atributos:</a:t>
            </a:r>
          </a:p>
          <a:p>
            <a:pPr marL="0" indent="0">
              <a:buNone/>
            </a:pPr>
            <a:endParaRPr lang="es-ES_tradnl" sz="1400" dirty="0"/>
          </a:p>
          <a:p>
            <a:pPr marL="457200" lvl="1" indent="0">
              <a:buNone/>
            </a:pPr>
            <a:r>
              <a:rPr lang="es-ES_tradnl" sz="2400" b="1" dirty="0"/>
              <a:t>elemento[atributo=“valor”]</a:t>
            </a:r>
            <a:r>
              <a:rPr lang="es-ES_tradnl" sz="2400" dirty="0"/>
              <a:t> </a:t>
            </a:r>
            <a:r>
              <a:rPr lang="es-ES_tradnl" sz="2400" i="1" dirty="0"/>
              <a:t>(a[</a:t>
            </a:r>
            <a:r>
              <a:rPr lang="es-ES_tradnl" sz="2400" i="1" dirty="0" err="1"/>
              <a:t>href</a:t>
            </a:r>
            <a:r>
              <a:rPr lang="es-ES_tradnl" sz="2400" i="1" dirty="0"/>
              <a:t>=“index.html”])</a:t>
            </a:r>
          </a:p>
          <a:p>
            <a:pPr marL="0" indent="0">
              <a:buNone/>
            </a:pPr>
            <a:r>
              <a:rPr lang="es-ES_tradnl" sz="2000" dirty="0"/>
              <a:t>Elemento que incluye un atributo con el valor especificado.</a:t>
            </a:r>
          </a:p>
          <a:p>
            <a:pPr marL="0" indent="0">
              <a:buNone/>
            </a:pPr>
            <a:endParaRPr lang="es-ES_tradnl" sz="2000" dirty="0"/>
          </a:p>
          <a:p>
            <a:pPr marL="457200" lvl="1" indent="0">
              <a:buNone/>
            </a:pPr>
            <a:r>
              <a:rPr lang="es-ES_tradnl" sz="2400" b="1" dirty="0"/>
              <a:t>elemento[atributo^=“valor”] </a:t>
            </a:r>
            <a:r>
              <a:rPr lang="es-ES_tradnl" sz="2000" i="1" dirty="0"/>
              <a:t>(</a:t>
            </a:r>
            <a:r>
              <a:rPr lang="es-ES_tradnl" sz="2000" i="1" dirty="0" smtClean="0"/>
              <a:t>a[</a:t>
            </a:r>
            <a:r>
              <a:rPr lang="es-ES_tradnl" sz="2000" i="1" dirty="0" err="1" smtClean="0"/>
              <a:t>href</a:t>
            </a:r>
            <a:r>
              <a:rPr lang="es-ES_tradnl" sz="2000" i="1" dirty="0" smtClean="0"/>
              <a:t>^=</a:t>
            </a:r>
            <a:r>
              <a:rPr lang="es-ES_tradnl" sz="2000" i="1" dirty="0" smtClean="0">
                <a:hlinkClick r:id="rId3"/>
              </a:rPr>
              <a:t>“mailto:</a:t>
            </a:r>
            <a:r>
              <a:rPr lang="es-ES_tradnl" sz="2000" i="1" dirty="0" smtClean="0"/>
              <a:t>”])</a:t>
            </a:r>
            <a:endParaRPr lang="es-ES_tradnl" sz="2000" i="1" dirty="0"/>
          </a:p>
          <a:p>
            <a:pPr marL="457200" lvl="1" indent="0">
              <a:buNone/>
            </a:pPr>
            <a:r>
              <a:rPr lang="es-ES_tradnl" sz="2400" b="1" dirty="0"/>
              <a:t>elemento[atributo$=“valor”]</a:t>
            </a:r>
            <a:r>
              <a:rPr lang="es-ES_tradnl" sz="2400" dirty="0"/>
              <a:t> </a:t>
            </a:r>
            <a:r>
              <a:rPr lang="es-ES_tradnl" sz="2000" i="1" dirty="0"/>
              <a:t>(a[</a:t>
            </a:r>
            <a:r>
              <a:rPr lang="es-ES_tradnl" sz="2000" i="1" dirty="0" err="1"/>
              <a:t>href</a:t>
            </a:r>
            <a:r>
              <a:rPr lang="es-ES_tradnl" sz="2000" i="1" dirty="0"/>
              <a:t>$=“.</a:t>
            </a:r>
            <a:r>
              <a:rPr lang="es-ES_tradnl" sz="2000" i="1" dirty="0" err="1"/>
              <a:t>html</a:t>
            </a:r>
            <a:r>
              <a:rPr lang="es-ES_tradnl" sz="2000" i="1" dirty="0"/>
              <a:t>”])</a:t>
            </a:r>
          </a:p>
          <a:p>
            <a:pPr marL="457200" lvl="1" indent="0">
              <a:buNone/>
            </a:pPr>
            <a:r>
              <a:rPr lang="es-ES_tradnl" sz="2400" b="1" dirty="0"/>
              <a:t>elemento[atributo*=“valor”] </a:t>
            </a:r>
            <a:r>
              <a:rPr lang="es-ES_tradnl" sz="2000" i="1" dirty="0"/>
              <a:t>(h1[</a:t>
            </a:r>
            <a:r>
              <a:rPr lang="es-ES_tradnl" sz="2000" i="1" dirty="0" err="1"/>
              <a:t>title</a:t>
            </a:r>
            <a:r>
              <a:rPr lang="es-ES_tradnl" sz="2000" i="1" dirty="0"/>
              <a:t>*=“Capítulo”])</a:t>
            </a:r>
          </a:p>
          <a:p>
            <a:pPr marL="0" indent="0">
              <a:buNone/>
            </a:pPr>
            <a:r>
              <a:rPr lang="es-ES_tradnl" sz="2000" dirty="0"/>
              <a:t>Elementos que incluyen un atributo que comience (^), acabe ($) o incluya (*) el valor especificado.</a:t>
            </a:r>
          </a:p>
          <a:p>
            <a:pPr marL="0" indent="0" algn="just">
              <a:buNone/>
            </a:pPr>
            <a:endParaRPr lang="es-ES" sz="2000" dirty="0"/>
          </a:p>
        </p:txBody>
      </p:sp>
    </p:spTree>
    <p:extLst>
      <p:ext uri="{BB962C8B-B14F-4D97-AF65-F5344CB8AC3E}">
        <p14:creationId xmlns:p14="http://schemas.microsoft.com/office/powerpoint/2010/main" val="396240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Selectores</a:t>
            </a:r>
            <a:endParaRPr lang="ca-ES" i="1" dirty="0"/>
          </a:p>
        </p:txBody>
      </p:sp>
      <p:sp>
        <p:nvSpPr>
          <p:cNvPr id="3" name="2 Marcador de contenido"/>
          <p:cNvSpPr>
            <a:spLocks noGrp="1"/>
          </p:cNvSpPr>
          <p:nvPr>
            <p:ph idx="1"/>
          </p:nvPr>
        </p:nvSpPr>
        <p:spPr/>
        <p:txBody>
          <a:bodyPr>
            <a:normAutofit/>
          </a:bodyPr>
          <a:lstStyle/>
          <a:p>
            <a:pPr marL="0" indent="0">
              <a:buNone/>
            </a:pPr>
            <a:r>
              <a:rPr lang="es-ES_tradnl" dirty="0" smtClean="0"/>
              <a:t>Selectores de elementos hermanos:</a:t>
            </a:r>
          </a:p>
          <a:p>
            <a:pPr marL="0" indent="0">
              <a:buNone/>
            </a:pPr>
            <a:endParaRPr lang="es-ES_tradnl" sz="1400" dirty="0"/>
          </a:p>
          <a:p>
            <a:pPr marL="457200" lvl="1" indent="0">
              <a:buNone/>
            </a:pPr>
            <a:r>
              <a:rPr lang="es-ES_tradnl" sz="2400" dirty="0" smtClean="0"/>
              <a:t>h1 </a:t>
            </a:r>
            <a:r>
              <a:rPr lang="es-ES_tradnl" sz="2400" b="1" dirty="0" smtClean="0"/>
              <a:t>+</a:t>
            </a:r>
            <a:r>
              <a:rPr lang="es-ES_tradnl" sz="2400" dirty="0" smtClean="0"/>
              <a:t> h2</a:t>
            </a:r>
            <a:endParaRPr lang="es-ES_tradnl" sz="2400" i="1" dirty="0" smtClean="0"/>
          </a:p>
          <a:p>
            <a:pPr marL="0" indent="0">
              <a:buNone/>
            </a:pPr>
            <a:r>
              <a:rPr lang="es-ES_tradnl" sz="2000" dirty="0" smtClean="0"/>
              <a:t>Selecciona los elementos h2 que se encuentren </a:t>
            </a:r>
            <a:r>
              <a:rPr lang="es-ES_tradnl" sz="2000" b="1" dirty="0" smtClean="0"/>
              <a:t>a continuación </a:t>
            </a:r>
            <a:r>
              <a:rPr lang="es-ES_tradnl" sz="2000" dirty="0" smtClean="0"/>
              <a:t>de un elemento h1.</a:t>
            </a:r>
          </a:p>
          <a:p>
            <a:pPr marL="0" indent="0">
              <a:buNone/>
            </a:pPr>
            <a:endParaRPr lang="es-ES_tradnl" sz="2000" dirty="0"/>
          </a:p>
          <a:p>
            <a:pPr marL="457200" lvl="1" indent="0">
              <a:buNone/>
            </a:pPr>
            <a:r>
              <a:rPr lang="es-ES_tradnl" sz="2400" dirty="0" smtClean="0"/>
              <a:t>h1 </a:t>
            </a:r>
            <a:r>
              <a:rPr lang="es-ES_tradnl" sz="2400" b="1" dirty="0" smtClean="0"/>
              <a:t>~</a:t>
            </a:r>
            <a:r>
              <a:rPr lang="es-ES_tradnl" sz="2400" dirty="0" smtClean="0"/>
              <a:t> h2</a:t>
            </a:r>
          </a:p>
          <a:p>
            <a:pPr marL="0" indent="0">
              <a:buNone/>
            </a:pPr>
            <a:r>
              <a:rPr lang="es-ES_tradnl" sz="2000" dirty="0" smtClean="0"/>
              <a:t>Selecciona todos los elementos h2 que se encuentren </a:t>
            </a:r>
            <a:r>
              <a:rPr lang="es-ES_tradnl" sz="2000" b="1" dirty="0" smtClean="0"/>
              <a:t>en el mismo nivel </a:t>
            </a:r>
            <a:r>
              <a:rPr lang="es-ES_tradnl" sz="2000" dirty="0" smtClean="0"/>
              <a:t>que un elemento h1.</a:t>
            </a:r>
          </a:p>
          <a:p>
            <a:pPr marL="0" indent="0">
              <a:buNone/>
            </a:pPr>
            <a:endParaRPr lang="es-ES_tradnl" sz="2000" dirty="0" smtClean="0"/>
          </a:p>
          <a:p>
            <a:pPr marL="0" indent="0">
              <a:buNone/>
            </a:pPr>
            <a:endParaRPr lang="es-ES_tradnl" dirty="0"/>
          </a:p>
          <a:p>
            <a:pPr marL="0" indent="0">
              <a:buNone/>
            </a:pPr>
            <a:endParaRPr lang="es-ES" dirty="0" smtClean="0"/>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3414369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Selectores</a:t>
            </a:r>
            <a:endParaRPr lang="ca-ES" i="1" dirty="0"/>
          </a:p>
        </p:txBody>
      </p:sp>
      <p:sp>
        <p:nvSpPr>
          <p:cNvPr id="3" name="2 Marcador de contenido"/>
          <p:cNvSpPr>
            <a:spLocks noGrp="1"/>
          </p:cNvSpPr>
          <p:nvPr>
            <p:ph idx="1"/>
          </p:nvPr>
        </p:nvSpPr>
        <p:spPr/>
        <p:txBody>
          <a:bodyPr>
            <a:normAutofit fontScale="85000" lnSpcReduction="10000"/>
          </a:bodyPr>
          <a:lstStyle/>
          <a:p>
            <a:pPr marL="0" indent="0">
              <a:buNone/>
            </a:pPr>
            <a:r>
              <a:rPr lang="es-ES_tradnl" dirty="0" smtClean="0"/>
              <a:t>Selectores de </a:t>
            </a:r>
            <a:r>
              <a:rPr lang="es-ES_tradnl" dirty="0" err="1" smtClean="0"/>
              <a:t>pseudo</a:t>
            </a:r>
            <a:r>
              <a:rPr lang="es-ES_tradnl" dirty="0" smtClean="0"/>
              <a:t>-elementos:</a:t>
            </a:r>
          </a:p>
          <a:p>
            <a:pPr marL="0" indent="0">
              <a:buNone/>
            </a:pPr>
            <a:endParaRPr lang="es-ES_tradnl" sz="1400" dirty="0"/>
          </a:p>
          <a:p>
            <a:pPr marL="457200" lvl="1" indent="0">
              <a:buNone/>
            </a:pPr>
            <a:r>
              <a:rPr lang="es-ES" sz="2400" dirty="0" smtClean="0"/>
              <a:t>p</a:t>
            </a:r>
            <a:r>
              <a:rPr lang="es-ES" sz="2400" b="1" dirty="0" smtClean="0"/>
              <a:t>::</a:t>
            </a:r>
            <a:r>
              <a:rPr lang="es-ES" sz="2400" b="1" dirty="0" err="1" smtClean="0"/>
              <a:t>first</a:t>
            </a:r>
            <a:r>
              <a:rPr lang="es-ES" sz="2400" b="1" dirty="0" smtClean="0"/>
              <a:t>-line</a:t>
            </a:r>
          </a:p>
          <a:p>
            <a:pPr marL="457200" lvl="1" indent="0">
              <a:buNone/>
            </a:pPr>
            <a:r>
              <a:rPr lang="es-ES" sz="2400" dirty="0" smtClean="0"/>
              <a:t>p</a:t>
            </a:r>
            <a:r>
              <a:rPr lang="es-ES" sz="2400" b="1" dirty="0" smtClean="0"/>
              <a:t>::</a:t>
            </a:r>
            <a:r>
              <a:rPr lang="es-ES" sz="2400" b="1" dirty="0" err="1" smtClean="0"/>
              <a:t>first-letter</a:t>
            </a:r>
            <a:endParaRPr lang="es-ES_tradnl" sz="2400" b="1" dirty="0" smtClean="0"/>
          </a:p>
          <a:p>
            <a:pPr marL="0" indent="0">
              <a:buNone/>
            </a:pPr>
            <a:r>
              <a:rPr lang="es-ES_tradnl" sz="2000" dirty="0" smtClean="0"/>
              <a:t>Afecta a la primera línea o letra del texto de un elemento (puede ser p o cualquier otro).</a:t>
            </a:r>
          </a:p>
          <a:p>
            <a:pPr marL="0" indent="0">
              <a:buNone/>
            </a:pPr>
            <a:endParaRPr lang="es-ES_tradnl" sz="2000" dirty="0"/>
          </a:p>
          <a:p>
            <a:pPr marL="457200" lvl="1" indent="0">
              <a:buNone/>
            </a:pPr>
            <a:r>
              <a:rPr lang="es-ES_tradnl" sz="2400" dirty="0" smtClean="0"/>
              <a:t>p</a:t>
            </a:r>
            <a:r>
              <a:rPr lang="es-ES_tradnl" sz="2400" b="1" dirty="0" smtClean="0"/>
              <a:t>::</a:t>
            </a:r>
            <a:r>
              <a:rPr lang="es-ES_tradnl" sz="2400" b="1" dirty="0" err="1" smtClean="0"/>
              <a:t>before</a:t>
            </a:r>
            <a:endParaRPr lang="es-ES_tradnl" sz="2400" b="1" dirty="0" smtClean="0"/>
          </a:p>
          <a:p>
            <a:pPr marL="457200" lvl="1" indent="0">
              <a:buNone/>
            </a:pPr>
            <a:r>
              <a:rPr lang="es-ES_tradnl" sz="2400" dirty="0" smtClean="0"/>
              <a:t>p</a:t>
            </a:r>
            <a:r>
              <a:rPr lang="es-ES_tradnl" sz="2400" b="1" dirty="0" smtClean="0"/>
              <a:t>::</a:t>
            </a:r>
            <a:r>
              <a:rPr lang="es-ES_tradnl" sz="2400" b="1" dirty="0" err="1" smtClean="0"/>
              <a:t>after</a:t>
            </a:r>
            <a:endParaRPr lang="es-ES_tradnl" sz="2400" b="1" dirty="0" smtClean="0"/>
          </a:p>
          <a:p>
            <a:pPr marL="0" indent="0">
              <a:buNone/>
            </a:pPr>
            <a:r>
              <a:rPr lang="es-ES_tradnl" sz="2000" dirty="0" smtClean="0"/>
              <a:t>Afecta a la parte anterior o posterior al texto del elemento para añadir contenido.</a:t>
            </a:r>
          </a:p>
          <a:p>
            <a:pPr marL="0" indent="0">
              <a:buNone/>
            </a:pPr>
            <a:endParaRPr lang="es-ES_tradnl" sz="2000" dirty="0" smtClean="0"/>
          </a:p>
          <a:p>
            <a:pPr marL="457200" lvl="1" indent="0">
              <a:buNone/>
            </a:pPr>
            <a:r>
              <a:rPr lang="es-ES_tradnl" sz="2400" dirty="0" smtClean="0"/>
              <a:t>p</a:t>
            </a:r>
            <a:r>
              <a:rPr lang="es-ES_tradnl" sz="2400" b="1" dirty="0" smtClean="0"/>
              <a:t>::</a:t>
            </a:r>
            <a:r>
              <a:rPr lang="es-ES_tradnl" sz="2400" b="1" dirty="0" err="1" smtClean="0"/>
              <a:t>selection</a:t>
            </a:r>
            <a:endParaRPr lang="es-ES_tradnl" sz="2400" b="1" dirty="0" smtClean="0"/>
          </a:p>
          <a:p>
            <a:pPr marL="0" indent="0">
              <a:buNone/>
            </a:pPr>
            <a:r>
              <a:rPr lang="es-ES_tradnl" sz="2100" dirty="0" smtClean="0"/>
              <a:t>Afecta al contenido del elemento que haya sido seleccionado por el usuario con el teclado o el ratón.</a:t>
            </a:r>
          </a:p>
          <a:p>
            <a:pPr>
              <a:buFontTx/>
              <a:buChar char="-"/>
            </a:pPr>
            <a:endParaRPr lang="es-ES_tradnl" sz="2000" dirty="0" smtClean="0"/>
          </a:p>
          <a:p>
            <a:pPr marL="0" indent="0">
              <a:buNone/>
            </a:pPr>
            <a:endParaRPr lang="es-ES_tradnl" dirty="0"/>
          </a:p>
          <a:p>
            <a:pPr marL="0" indent="0">
              <a:buNone/>
            </a:pPr>
            <a:endParaRPr lang="es-ES" dirty="0" smtClean="0"/>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930474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Etiquetas “auxiliares”: div y </a:t>
            </a:r>
            <a:r>
              <a:rPr lang="es-ES" sz="4000" dirty="0" err="1"/>
              <a:t>span</a:t>
            </a:r>
            <a:endParaRPr lang="es-ES" sz="4000" dirty="0"/>
          </a:p>
        </p:txBody>
      </p:sp>
      <p:sp>
        <p:nvSpPr>
          <p:cNvPr id="2" name="1 Marcador de contenido"/>
          <p:cNvSpPr>
            <a:spLocks noGrp="1"/>
          </p:cNvSpPr>
          <p:nvPr>
            <p:ph idx="1"/>
          </p:nvPr>
        </p:nvSpPr>
        <p:spPr>
          <a:xfrm>
            <a:off x="457200" y="1772816"/>
            <a:ext cx="8229600" cy="4353347"/>
          </a:xfrm>
        </p:spPr>
        <p:txBody>
          <a:bodyPr>
            <a:normAutofit/>
          </a:bodyPr>
          <a:lstStyle/>
          <a:p>
            <a:pPr algn="just"/>
            <a:r>
              <a:rPr lang="es-ES" altLang="es-ES" sz="2000" dirty="0">
                <a:latin typeface="Tahoma" pitchFamily="34" charset="0"/>
                <a:ea typeface="ＭＳ Ｐゴシック" pitchFamily="34" charset="-128"/>
                <a:cs typeface="Tahoma" pitchFamily="34" charset="0"/>
              </a:rPr>
              <a:t>Hasta ahora hemos visto diferentes etiquetas, y cada una de ellas nos permitía escribir texto en diferentes formatos. Ahora bien, existen algunos parámetros que </a:t>
            </a:r>
            <a:r>
              <a:rPr lang="es-ES" altLang="es-ES" sz="2000" b="1" dirty="0">
                <a:latin typeface="Tahoma" pitchFamily="34" charset="0"/>
                <a:ea typeface="ＭＳ Ｐゴシック" pitchFamily="34" charset="-128"/>
                <a:cs typeface="Tahoma" pitchFamily="34" charset="0"/>
              </a:rPr>
              <a:t>no se basan en nuevas etiquetas</a:t>
            </a:r>
            <a:r>
              <a:rPr lang="es-ES" altLang="es-ES" sz="2000" dirty="0">
                <a:latin typeface="Tahoma" pitchFamily="34" charset="0"/>
                <a:ea typeface="ＭＳ Ｐゴシック" pitchFamily="34" charset="-128"/>
                <a:cs typeface="Tahoma" pitchFamily="34" charset="0"/>
              </a:rPr>
              <a:t>, sino en </a:t>
            </a:r>
            <a:r>
              <a:rPr lang="es-ES" altLang="es-ES" sz="2000" b="1" dirty="0">
                <a:latin typeface="Tahoma" pitchFamily="34" charset="0"/>
                <a:ea typeface="ＭＳ Ｐゴシック" pitchFamily="34" charset="-128"/>
                <a:cs typeface="Tahoma" pitchFamily="34" charset="0"/>
              </a:rPr>
              <a:t>atributos</a:t>
            </a:r>
            <a:r>
              <a:rPr lang="es-ES" altLang="es-ES" sz="2000" dirty="0">
                <a:latin typeface="Tahoma" pitchFamily="34" charset="0"/>
                <a:ea typeface="ＭＳ Ｐゴシック" pitchFamily="34" charset="-128"/>
                <a:cs typeface="Tahoma" pitchFamily="34" charset="0"/>
              </a:rPr>
              <a:t> de etiquetas ya existentes.</a:t>
            </a:r>
          </a:p>
          <a:p>
            <a:pPr algn="just"/>
            <a:endParaRPr lang="es-ES" altLang="es-ES" sz="2000" b="1" dirty="0">
              <a:latin typeface="Tahoma" pitchFamily="34" charset="0"/>
              <a:ea typeface="ＭＳ Ｐゴシック" pitchFamily="34" charset="-128"/>
              <a:cs typeface="Tahoma" pitchFamily="34" charset="0"/>
            </a:endParaRPr>
          </a:p>
          <a:p>
            <a:pPr algn="just"/>
            <a:r>
              <a:rPr lang="es-ES" altLang="es-ES" sz="2000" dirty="0">
                <a:latin typeface="Tahoma" pitchFamily="34" charset="0"/>
                <a:ea typeface="ＭＳ Ｐゴシック" pitchFamily="34" charset="-128"/>
                <a:cs typeface="Tahoma" pitchFamily="34" charset="0"/>
              </a:rPr>
              <a:t>Pongamos por caso el hecho de la </a:t>
            </a:r>
            <a:r>
              <a:rPr lang="es-ES" altLang="es-ES" sz="2000" b="1" dirty="0">
                <a:latin typeface="Tahoma" pitchFamily="34" charset="0"/>
                <a:ea typeface="ＭＳ Ｐゴシック" pitchFamily="34" charset="-128"/>
                <a:cs typeface="Tahoma" pitchFamily="34" charset="0"/>
              </a:rPr>
              <a:t>alineación</a:t>
            </a:r>
            <a:r>
              <a:rPr lang="es-ES" altLang="es-ES" sz="2000" dirty="0">
                <a:latin typeface="Tahoma" pitchFamily="34" charset="0"/>
                <a:ea typeface="ＭＳ Ｐゴシック" pitchFamily="34" charset="-128"/>
                <a:cs typeface="Tahoma" pitchFamily="34" charset="0"/>
              </a:rPr>
              <a:t> del texto (a la izquierda, a la derecha, centrado, justificado). Se trata de una característica que se define en un </a:t>
            </a:r>
            <a:r>
              <a:rPr lang="es-ES" altLang="es-ES" sz="2000" b="1" dirty="0">
                <a:latin typeface="Tahoma" pitchFamily="34" charset="0"/>
                <a:ea typeface="ＭＳ Ｐゴシック" pitchFamily="34" charset="-128"/>
                <a:cs typeface="Tahoma" pitchFamily="34" charset="0"/>
              </a:rPr>
              <a:t>atributo</a:t>
            </a:r>
            <a:r>
              <a:rPr lang="es-ES" altLang="es-ES" sz="2000" dirty="0">
                <a:latin typeface="Tahoma" pitchFamily="34" charset="0"/>
                <a:ea typeface="ＭＳ Ｐゴシック" pitchFamily="34" charset="-128"/>
                <a:cs typeface="Tahoma" pitchFamily="34" charset="0"/>
              </a:rPr>
              <a:t>, ya sea de una etiqueta &lt;p&gt;, &lt;</a:t>
            </a:r>
            <a:r>
              <a:rPr lang="es-ES" altLang="es-ES" sz="2000" dirty="0" err="1">
                <a:latin typeface="Tahoma" pitchFamily="34" charset="0"/>
                <a:ea typeface="ＭＳ Ｐゴシック" pitchFamily="34" charset="-128"/>
                <a:cs typeface="Tahoma" pitchFamily="34" charset="0"/>
              </a:rPr>
              <a:t>img</a:t>
            </a:r>
            <a:r>
              <a:rPr lang="es-ES" altLang="es-ES" sz="2000" dirty="0">
                <a:latin typeface="Tahoma" pitchFamily="34" charset="0"/>
                <a:ea typeface="ＭＳ Ｐゴシック" pitchFamily="34" charset="-128"/>
                <a:cs typeface="Tahoma" pitchFamily="34" charset="0"/>
              </a:rPr>
              <a:t>&gt;, &lt;a&gt;, etc…</a:t>
            </a:r>
          </a:p>
          <a:p>
            <a:pPr algn="just"/>
            <a:endParaRPr lang="es-ES" altLang="es-ES" sz="2000" dirty="0">
              <a:latin typeface="Tahoma" pitchFamily="34" charset="0"/>
              <a:ea typeface="ＭＳ Ｐゴシック" pitchFamily="34" charset="-128"/>
              <a:cs typeface="Tahoma" pitchFamily="34" charset="0"/>
            </a:endParaRPr>
          </a:p>
          <a:p>
            <a:pPr algn="just"/>
            <a:r>
              <a:rPr lang="es-ES" altLang="es-ES" sz="2000" dirty="0">
                <a:latin typeface="Tahoma" pitchFamily="34" charset="0"/>
                <a:ea typeface="ＭＳ Ｐゴシック" pitchFamily="34" charset="-128"/>
                <a:cs typeface="Tahoma" pitchFamily="34" charset="0"/>
              </a:rPr>
              <a:t>Ahora bien, qué pasa con aquellos elementos que </a:t>
            </a:r>
            <a:r>
              <a:rPr lang="es-ES" altLang="es-ES" sz="2000" b="1" dirty="0">
                <a:latin typeface="Tahoma" pitchFamily="34" charset="0"/>
                <a:ea typeface="ＭＳ Ｐゴシック" pitchFamily="34" charset="-128"/>
                <a:cs typeface="Tahoma" pitchFamily="34" charset="0"/>
              </a:rPr>
              <a:t>no</a:t>
            </a:r>
            <a:r>
              <a:rPr lang="es-ES" altLang="es-ES" sz="2000" dirty="0">
                <a:latin typeface="Tahoma" pitchFamily="34" charset="0"/>
                <a:ea typeface="ＭＳ Ｐゴシック" pitchFamily="34" charset="-128"/>
                <a:cs typeface="Tahoma" pitchFamily="34" charset="0"/>
              </a:rPr>
              <a:t> pertenecen a ninguna etiqueta todavía? </a:t>
            </a:r>
            <a:endParaRPr lang="es-ES" altLang="es-ES" sz="1800" dirty="0">
              <a:latin typeface="Tahoma" pitchFamily="34" charset="0"/>
              <a:ea typeface="ＭＳ Ｐゴシック" pitchFamily="34" charset="-128"/>
              <a:cs typeface="Tahoma" pitchFamily="34" charset="0"/>
            </a:endParaRPr>
          </a:p>
        </p:txBody>
      </p:sp>
    </p:spTree>
    <p:extLst>
      <p:ext uri="{BB962C8B-B14F-4D97-AF65-F5344CB8AC3E}">
        <p14:creationId xmlns:p14="http://schemas.microsoft.com/office/powerpoint/2010/main" val="761444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Selectores</a:t>
            </a:r>
            <a:endParaRPr lang="ca-ES" i="1" dirty="0"/>
          </a:p>
        </p:txBody>
      </p:sp>
      <p:sp>
        <p:nvSpPr>
          <p:cNvPr id="3" name="2 Marcador de contenido"/>
          <p:cNvSpPr>
            <a:spLocks noGrp="1"/>
          </p:cNvSpPr>
          <p:nvPr>
            <p:ph idx="1"/>
          </p:nvPr>
        </p:nvSpPr>
        <p:spPr/>
        <p:txBody>
          <a:bodyPr>
            <a:normAutofit/>
          </a:bodyPr>
          <a:lstStyle/>
          <a:p>
            <a:pPr marL="0" indent="0">
              <a:buNone/>
            </a:pPr>
            <a:r>
              <a:rPr lang="es-ES_tradnl" dirty="0" smtClean="0"/>
              <a:t>Selectores de </a:t>
            </a:r>
            <a:r>
              <a:rPr lang="es-ES_tradnl" dirty="0" err="1" smtClean="0"/>
              <a:t>pseudo</a:t>
            </a:r>
            <a:r>
              <a:rPr lang="es-ES_tradnl" dirty="0" smtClean="0"/>
              <a:t>-clases:</a:t>
            </a:r>
          </a:p>
          <a:p>
            <a:pPr marL="0" indent="0">
              <a:buNone/>
            </a:pPr>
            <a:endParaRPr lang="es-ES_tradnl" sz="1400" dirty="0"/>
          </a:p>
          <a:p>
            <a:pPr marL="457200" lvl="1" indent="0">
              <a:buNone/>
            </a:pPr>
            <a:r>
              <a:rPr lang="es-ES_tradnl" sz="2400" dirty="0" err="1" smtClean="0"/>
              <a:t>elemento</a:t>
            </a:r>
            <a:r>
              <a:rPr lang="es-ES_tradnl" sz="2400" b="1" dirty="0" err="1" smtClean="0"/>
              <a:t>:first-child</a:t>
            </a:r>
            <a:r>
              <a:rPr lang="es-ES_tradnl" sz="2400" b="1" dirty="0" smtClean="0"/>
              <a:t> </a:t>
            </a:r>
            <a:r>
              <a:rPr lang="es-ES_tradnl" sz="2000" i="1" dirty="0" smtClean="0"/>
              <a:t>(</a:t>
            </a:r>
            <a:r>
              <a:rPr lang="es-ES_tradnl" sz="2000" i="1" dirty="0" err="1" smtClean="0"/>
              <a:t>li:first-child</a:t>
            </a:r>
            <a:r>
              <a:rPr lang="es-ES_tradnl" sz="2000" i="1" dirty="0" smtClean="0"/>
              <a:t>)</a:t>
            </a:r>
          </a:p>
          <a:p>
            <a:pPr marL="457200" lvl="1" indent="0">
              <a:buNone/>
            </a:pPr>
            <a:r>
              <a:rPr lang="es-ES_tradnl" sz="2400" dirty="0" err="1" smtClean="0"/>
              <a:t>elemento</a:t>
            </a:r>
            <a:r>
              <a:rPr lang="es-ES_tradnl" sz="2400" b="1" dirty="0" err="1" smtClean="0"/>
              <a:t>:last-child</a:t>
            </a:r>
            <a:endParaRPr lang="es-ES_tradnl" sz="2400" b="1" dirty="0" smtClean="0"/>
          </a:p>
          <a:p>
            <a:pPr marL="57150" indent="0">
              <a:buNone/>
            </a:pPr>
            <a:r>
              <a:rPr lang="es-ES_tradnl" sz="2000" dirty="0" smtClean="0"/>
              <a:t>Afecta al elemento del tipo especificado que sea el primer o último hijo del elemento contenedor. En el ejemplo, afectaría al primer elemento de la lista.</a:t>
            </a:r>
          </a:p>
          <a:p>
            <a:pPr marL="57150" indent="0">
              <a:buNone/>
            </a:pPr>
            <a:endParaRPr lang="es-ES_tradnl" sz="2400" dirty="0"/>
          </a:p>
          <a:p>
            <a:pPr marL="457200" lvl="1" indent="0">
              <a:buNone/>
            </a:pPr>
            <a:r>
              <a:rPr lang="es-ES_tradnl" sz="2400" dirty="0" err="1" smtClean="0"/>
              <a:t>elemento</a:t>
            </a:r>
            <a:r>
              <a:rPr lang="es-ES_tradnl" sz="2400" b="1" dirty="0" err="1" smtClean="0"/>
              <a:t>:empty</a:t>
            </a:r>
            <a:endParaRPr lang="es-ES_tradnl" sz="2400" b="1" dirty="0"/>
          </a:p>
          <a:p>
            <a:pPr marL="0" indent="0">
              <a:buNone/>
            </a:pPr>
            <a:r>
              <a:rPr lang="es-ES_tradnl" sz="2000" dirty="0" smtClean="0"/>
              <a:t>Afecta a los elementos del tipo indicado que no contentan ningún hijo ni tampoco contenido de texto.</a:t>
            </a:r>
          </a:p>
          <a:p>
            <a:pPr marL="0" indent="0">
              <a:buNone/>
            </a:pPr>
            <a:endParaRPr lang="es-ES_tradnl" dirty="0"/>
          </a:p>
          <a:p>
            <a:pPr marL="0" indent="0">
              <a:buNone/>
            </a:pPr>
            <a:endParaRPr lang="es-ES" dirty="0" smtClean="0"/>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3875788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Selectores</a:t>
            </a:r>
            <a:endParaRPr lang="ca-ES" i="1" dirty="0"/>
          </a:p>
        </p:txBody>
      </p:sp>
      <p:sp>
        <p:nvSpPr>
          <p:cNvPr id="3" name="2 Marcador de contenido"/>
          <p:cNvSpPr>
            <a:spLocks noGrp="1"/>
          </p:cNvSpPr>
          <p:nvPr>
            <p:ph idx="1"/>
          </p:nvPr>
        </p:nvSpPr>
        <p:spPr/>
        <p:txBody>
          <a:bodyPr>
            <a:normAutofit/>
          </a:bodyPr>
          <a:lstStyle/>
          <a:p>
            <a:pPr marL="0" indent="0">
              <a:buNone/>
            </a:pPr>
            <a:r>
              <a:rPr lang="es-ES_tradnl" dirty="0" smtClean="0"/>
              <a:t>Selectores de </a:t>
            </a:r>
            <a:r>
              <a:rPr lang="es-ES_tradnl" dirty="0" err="1" smtClean="0"/>
              <a:t>pseudo</a:t>
            </a:r>
            <a:r>
              <a:rPr lang="es-ES_tradnl" dirty="0" smtClean="0"/>
              <a:t>-clases:</a:t>
            </a:r>
          </a:p>
          <a:p>
            <a:pPr marL="0" indent="0">
              <a:buNone/>
            </a:pPr>
            <a:endParaRPr lang="es-ES_tradnl" sz="1400" dirty="0"/>
          </a:p>
          <a:p>
            <a:pPr marL="457200" lvl="1" indent="0">
              <a:buNone/>
            </a:pPr>
            <a:r>
              <a:rPr lang="es-ES_tradnl" sz="2400" dirty="0" err="1" smtClean="0"/>
              <a:t>elemento</a:t>
            </a:r>
            <a:r>
              <a:rPr lang="es-ES_tradnl" sz="2400" b="1" dirty="0" err="1" smtClean="0"/>
              <a:t>:nth-child</a:t>
            </a:r>
            <a:r>
              <a:rPr lang="es-ES_tradnl" sz="2400" b="1" dirty="0" smtClean="0"/>
              <a:t>(número) </a:t>
            </a:r>
            <a:r>
              <a:rPr lang="es-ES_tradnl" sz="2000" i="1" dirty="0" smtClean="0"/>
              <a:t>(</a:t>
            </a:r>
            <a:r>
              <a:rPr lang="es-ES_tradnl" sz="2000" i="1" dirty="0" err="1" smtClean="0"/>
              <a:t>li:nth-child</a:t>
            </a:r>
            <a:r>
              <a:rPr lang="es-ES_tradnl" sz="2000" i="1" dirty="0" smtClean="0"/>
              <a:t>(3))</a:t>
            </a:r>
          </a:p>
          <a:p>
            <a:pPr marL="457200" lvl="1" indent="0">
              <a:buNone/>
            </a:pPr>
            <a:r>
              <a:rPr lang="es-ES_tradnl" sz="2400" dirty="0" err="1" smtClean="0"/>
              <a:t>elemento</a:t>
            </a:r>
            <a:r>
              <a:rPr lang="es-ES_tradnl" sz="2400" b="1" dirty="0" err="1" smtClean="0"/>
              <a:t>:nth-last-child</a:t>
            </a:r>
            <a:r>
              <a:rPr lang="es-ES_tradnl" sz="2400" b="1" dirty="0" smtClean="0"/>
              <a:t>(número)</a:t>
            </a:r>
          </a:p>
          <a:p>
            <a:pPr marL="57150" indent="0">
              <a:buNone/>
            </a:pPr>
            <a:r>
              <a:rPr lang="es-ES_tradnl" sz="2000" dirty="0" smtClean="0"/>
              <a:t>Afecta al elemento enésimo del elemento que lo contiene. En este ejemplo, afectaría al tercer elemento de una lista. </a:t>
            </a:r>
          </a:p>
          <a:p>
            <a:pPr marL="57150" indent="0">
              <a:buNone/>
            </a:pPr>
            <a:endParaRPr lang="es-ES_tradnl" sz="2400" dirty="0"/>
          </a:p>
          <a:p>
            <a:pPr marL="457200" lvl="1" indent="0">
              <a:buNone/>
            </a:pPr>
            <a:r>
              <a:rPr lang="es-ES_tradnl" sz="2400" dirty="0" err="1" smtClean="0"/>
              <a:t>elemento</a:t>
            </a:r>
            <a:r>
              <a:rPr lang="es-ES_tradnl" sz="2400" b="1" dirty="0" err="1" smtClean="0"/>
              <a:t>:nth-of-type</a:t>
            </a:r>
            <a:r>
              <a:rPr lang="es-ES_tradnl" sz="2400" b="1" dirty="0" smtClean="0"/>
              <a:t>(número) </a:t>
            </a:r>
            <a:r>
              <a:rPr lang="es-ES_tradnl" sz="2000" i="1" dirty="0" smtClean="0"/>
              <a:t>(</a:t>
            </a:r>
            <a:r>
              <a:rPr lang="es-ES_tradnl" sz="2000" i="1" dirty="0" err="1" smtClean="0"/>
              <a:t>p:nth-of-type</a:t>
            </a:r>
            <a:r>
              <a:rPr lang="es-ES_tradnl" sz="2000" i="1" dirty="0" smtClean="0"/>
              <a:t>(5))</a:t>
            </a:r>
            <a:endParaRPr lang="es-ES_tradnl" sz="2400" b="1" dirty="0"/>
          </a:p>
          <a:p>
            <a:pPr marL="0" indent="0">
              <a:buNone/>
            </a:pPr>
            <a:r>
              <a:rPr lang="es-ES_tradnl" sz="2000" dirty="0" smtClean="0"/>
              <a:t>Afecta al enésimo elemento hermano del tipo seleccionado. En el ejemplo, seleccionaría el quinto elemento de tipo p de los que se encuentren al mismo nivel.</a:t>
            </a:r>
          </a:p>
          <a:p>
            <a:pPr marL="0" indent="0">
              <a:buNone/>
            </a:pPr>
            <a:endParaRPr lang="es-ES_tradnl" dirty="0"/>
          </a:p>
          <a:p>
            <a:pPr marL="0" indent="0">
              <a:buNone/>
            </a:pPr>
            <a:endParaRPr lang="es-ES" dirty="0" smtClean="0"/>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2990735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Selectores</a:t>
            </a:r>
            <a:endParaRPr lang="ca-ES" i="1" dirty="0"/>
          </a:p>
        </p:txBody>
      </p:sp>
      <p:sp>
        <p:nvSpPr>
          <p:cNvPr id="3" name="2 Marcador de contenido"/>
          <p:cNvSpPr>
            <a:spLocks noGrp="1"/>
          </p:cNvSpPr>
          <p:nvPr>
            <p:ph idx="1"/>
          </p:nvPr>
        </p:nvSpPr>
        <p:spPr/>
        <p:txBody>
          <a:bodyPr>
            <a:normAutofit/>
          </a:bodyPr>
          <a:lstStyle/>
          <a:p>
            <a:pPr marL="0" indent="0">
              <a:buNone/>
            </a:pPr>
            <a:r>
              <a:rPr lang="es-ES_tradnl" dirty="0" smtClean="0"/>
              <a:t>Selector negativo:</a:t>
            </a:r>
          </a:p>
          <a:p>
            <a:pPr marL="0" indent="0">
              <a:buNone/>
            </a:pPr>
            <a:endParaRPr lang="es-ES_tradnl" sz="1400" dirty="0"/>
          </a:p>
          <a:p>
            <a:pPr marL="457200" lvl="1" indent="0">
              <a:buNone/>
            </a:pPr>
            <a:r>
              <a:rPr lang="es-ES_tradnl" sz="2400" b="1" dirty="0" err="1" smtClean="0"/>
              <a:t>elemento:not</a:t>
            </a:r>
            <a:r>
              <a:rPr lang="es-ES_tradnl" sz="2400" b="1" dirty="0" smtClean="0"/>
              <a:t>(.especial)</a:t>
            </a:r>
            <a:endParaRPr lang="es-ES_tradnl" sz="2000" b="1" i="1" dirty="0" smtClean="0"/>
          </a:p>
          <a:p>
            <a:pPr marL="57150" indent="0">
              <a:buNone/>
            </a:pPr>
            <a:r>
              <a:rPr lang="es-ES_tradnl" sz="2000" dirty="0" smtClean="0"/>
              <a:t>Afecta a todos los elementos que no cumplan la condición especificada entre paréntesis. En el ejemplo, afectaría a todos los elementos de la página que no sean de la </a:t>
            </a:r>
            <a:r>
              <a:rPr lang="es-ES_tradnl" sz="2000" dirty="0" err="1" smtClean="0"/>
              <a:t>class</a:t>
            </a:r>
            <a:r>
              <a:rPr lang="es-ES_tradnl" sz="2000" dirty="0" smtClean="0"/>
              <a:t> “especial”. </a:t>
            </a:r>
          </a:p>
          <a:p>
            <a:pPr marL="0" indent="0">
              <a:buNone/>
            </a:pPr>
            <a:endParaRPr lang="es-ES_tradnl" dirty="0"/>
          </a:p>
          <a:p>
            <a:pPr marL="0" indent="0">
              <a:buNone/>
            </a:pPr>
            <a:endParaRPr lang="es-ES" dirty="0" smtClean="0"/>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1963524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Modelo de cajas</a:t>
            </a:r>
          </a:p>
        </p:txBody>
      </p:sp>
      <p:sp>
        <p:nvSpPr>
          <p:cNvPr id="2" name="1 Marcador de contenido"/>
          <p:cNvSpPr>
            <a:spLocks noGrp="1"/>
          </p:cNvSpPr>
          <p:nvPr>
            <p:ph idx="1"/>
          </p:nvPr>
        </p:nvSpPr>
        <p:spPr>
          <a:xfrm>
            <a:off x="457200" y="1772816"/>
            <a:ext cx="8229600" cy="4353347"/>
          </a:xfrm>
        </p:spPr>
        <p:txBody>
          <a:bodyPr>
            <a:normAutofit/>
          </a:bodyPr>
          <a:lstStyle/>
          <a:p>
            <a:pPr marL="0" indent="0" algn="just">
              <a:buNone/>
            </a:pPr>
            <a:r>
              <a:rPr lang="es-ES" sz="2400" dirty="0"/>
              <a:t>El diseño de cualquier página XHTML está compuesto por cajas rectangulares</a:t>
            </a:r>
            <a:r>
              <a:rPr lang="es-ES" sz="2400" dirty="0" smtClean="0"/>
              <a:t>.</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4855" y="2564904"/>
            <a:ext cx="5620294" cy="3490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408511" y="3074549"/>
            <a:ext cx="3096344" cy="2831544"/>
          </a:xfrm>
          <a:prstGeom prst="rect">
            <a:avLst/>
          </a:prstGeom>
        </p:spPr>
        <p:txBody>
          <a:bodyPr wrap="square">
            <a:spAutoFit/>
          </a:bodyPr>
          <a:lstStyle/>
          <a:p>
            <a:pPr algn="just"/>
            <a:r>
              <a:rPr lang="es-ES" sz="2000" dirty="0"/>
              <a:t>Las cajas de una página se crean automáticamente. Cada vez que se inserta una etiqueta o elemento en la página, se crea una nueva caja rectangular que encierra los contenidos del </a:t>
            </a:r>
            <a:r>
              <a:rPr lang="es-ES" sz="2000" dirty="0" smtClean="0"/>
              <a:t>elemento.</a:t>
            </a:r>
            <a:endParaRPr lang="es-ES" sz="2000" dirty="0"/>
          </a:p>
          <a:p>
            <a:pPr algn="just"/>
            <a:endParaRPr lang="es-ES" dirty="0"/>
          </a:p>
        </p:txBody>
      </p:sp>
    </p:spTree>
    <p:extLst>
      <p:ext uri="{BB962C8B-B14F-4D97-AF65-F5344CB8AC3E}">
        <p14:creationId xmlns:p14="http://schemas.microsoft.com/office/powerpoint/2010/main" val="18422994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Modelo de cajas</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dirty="0"/>
              <a:t>Cada una de las cajas está formada por seis </a:t>
            </a:r>
            <a:r>
              <a:rPr lang="es-ES" sz="2400" dirty="0" smtClean="0"/>
              <a:t>partes.</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1988840"/>
            <a:ext cx="464820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310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i="1" dirty="0" err="1" smtClean="0"/>
              <a:t>Prefijos</a:t>
            </a:r>
            <a:r>
              <a:rPr lang="ca-ES" i="1" dirty="0" smtClean="0"/>
              <a:t> para </a:t>
            </a:r>
            <a:r>
              <a:rPr lang="ca-ES" i="1" dirty="0" err="1" smtClean="0"/>
              <a:t>Navegadores</a:t>
            </a:r>
            <a:endParaRPr lang="ca-ES" i="1" dirty="0"/>
          </a:p>
        </p:txBody>
      </p:sp>
      <p:sp>
        <p:nvSpPr>
          <p:cNvPr id="3" name="2 Marcador de contenido"/>
          <p:cNvSpPr>
            <a:spLocks noGrp="1"/>
          </p:cNvSpPr>
          <p:nvPr>
            <p:ph idx="1"/>
          </p:nvPr>
        </p:nvSpPr>
        <p:spPr/>
        <p:txBody>
          <a:bodyPr>
            <a:normAutofit fontScale="85000" lnSpcReduction="20000"/>
          </a:bodyPr>
          <a:lstStyle/>
          <a:p>
            <a:pPr marL="0" indent="0">
              <a:buNone/>
            </a:pPr>
            <a:r>
              <a:rPr lang="es-ES" dirty="0" smtClean="0"/>
              <a:t>Algunas propiedades todavía no están totalmente estandarizadas en todos los navegadores, que utilizan su propia versión de las mismas.</a:t>
            </a:r>
          </a:p>
          <a:p>
            <a:pPr marL="0" indent="0">
              <a:buNone/>
            </a:pPr>
            <a:endParaRPr lang="es-ES" dirty="0"/>
          </a:p>
          <a:p>
            <a:pPr marL="0" indent="0">
              <a:buNone/>
            </a:pPr>
            <a:r>
              <a:rPr lang="es-ES" dirty="0" smtClean="0"/>
              <a:t>Para utilizarlas, hará falta añadir un prefijo a las mismas:</a:t>
            </a:r>
          </a:p>
          <a:p>
            <a:pPr marL="0" indent="0">
              <a:buNone/>
            </a:pPr>
            <a:endParaRPr lang="es-ES" dirty="0"/>
          </a:p>
          <a:p>
            <a:pPr marL="0" indent="0">
              <a:buNone/>
            </a:pPr>
            <a:r>
              <a:rPr lang="es-ES" sz="2400" dirty="0" smtClean="0"/>
              <a:t>div{</a:t>
            </a:r>
          </a:p>
          <a:p>
            <a:pPr marL="400050" lvl="1" indent="0">
              <a:buNone/>
            </a:pPr>
            <a:r>
              <a:rPr lang="es-ES" sz="2400" dirty="0" err="1" smtClean="0"/>
              <a:t>background</a:t>
            </a:r>
            <a:r>
              <a:rPr lang="es-ES" sz="2400" dirty="0" smtClean="0"/>
              <a:t>: -</a:t>
            </a:r>
            <a:r>
              <a:rPr lang="es-ES" sz="2400" dirty="0" err="1" smtClean="0"/>
              <a:t>webkit</a:t>
            </a:r>
            <a:r>
              <a:rPr lang="es-ES" sz="2400" dirty="0" smtClean="0"/>
              <a:t>-linear-</a:t>
            </a:r>
            <a:r>
              <a:rPr lang="es-ES" sz="2400" dirty="0" err="1" smtClean="0"/>
              <a:t>gradient</a:t>
            </a:r>
            <a:r>
              <a:rPr lang="es-ES" sz="2400" dirty="0" smtClean="0"/>
              <a:t>(…); </a:t>
            </a:r>
            <a:r>
              <a:rPr lang="es-ES" sz="2400" b="1" dirty="0" smtClean="0"/>
              <a:t>[</a:t>
            </a:r>
            <a:r>
              <a:rPr lang="es-ES" sz="2400" b="1" dirty="0" err="1" smtClean="0"/>
              <a:t>Android</a:t>
            </a:r>
            <a:r>
              <a:rPr lang="es-ES" sz="2400" b="1" dirty="0" smtClean="0"/>
              <a:t>, </a:t>
            </a:r>
            <a:r>
              <a:rPr lang="es-ES" sz="2400" b="1" dirty="0" err="1" smtClean="0"/>
              <a:t>Chrome</a:t>
            </a:r>
            <a:r>
              <a:rPr lang="es-ES" sz="2400" b="1" dirty="0" smtClean="0"/>
              <a:t>, </a:t>
            </a:r>
            <a:r>
              <a:rPr lang="es-ES" sz="2400" b="1" dirty="0" err="1" smtClean="0"/>
              <a:t>iOS</a:t>
            </a:r>
            <a:r>
              <a:rPr lang="es-ES" sz="2400" b="1" dirty="0" smtClean="0"/>
              <a:t>, Safari]</a:t>
            </a:r>
          </a:p>
          <a:p>
            <a:pPr marL="400050" lvl="1" indent="0">
              <a:buNone/>
            </a:pPr>
            <a:r>
              <a:rPr lang="es-ES" sz="2400" dirty="0" err="1" smtClean="0"/>
              <a:t>background</a:t>
            </a:r>
            <a:r>
              <a:rPr lang="es-ES" sz="2400" dirty="0" smtClean="0"/>
              <a:t>: -</a:t>
            </a:r>
            <a:r>
              <a:rPr lang="es-ES" sz="2400" dirty="0" err="1" smtClean="0"/>
              <a:t>moz</a:t>
            </a:r>
            <a:r>
              <a:rPr lang="es-ES" sz="2400" dirty="0" smtClean="0"/>
              <a:t>-linear-</a:t>
            </a:r>
            <a:r>
              <a:rPr lang="es-ES" sz="2400" dirty="0" err="1" smtClean="0"/>
              <a:t>gradient</a:t>
            </a:r>
            <a:r>
              <a:rPr lang="es-ES" sz="2400" dirty="0" smtClean="0"/>
              <a:t>(…); </a:t>
            </a:r>
            <a:r>
              <a:rPr lang="es-ES" sz="2400" b="1" dirty="0" smtClean="0"/>
              <a:t>[Firefox]</a:t>
            </a:r>
            <a:endParaRPr lang="es-ES" sz="2400" dirty="0" smtClean="0"/>
          </a:p>
          <a:p>
            <a:pPr marL="400050" lvl="1" indent="0">
              <a:buNone/>
            </a:pPr>
            <a:r>
              <a:rPr lang="es-ES" sz="2400" dirty="0" err="1" smtClean="0"/>
              <a:t>background</a:t>
            </a:r>
            <a:r>
              <a:rPr lang="es-ES" sz="2400" dirty="0" smtClean="0"/>
              <a:t>: -ms-linear-</a:t>
            </a:r>
            <a:r>
              <a:rPr lang="es-ES" sz="2400" dirty="0" err="1" smtClean="0"/>
              <a:t>gradient</a:t>
            </a:r>
            <a:r>
              <a:rPr lang="es-ES" sz="2400" dirty="0" smtClean="0"/>
              <a:t>(…); </a:t>
            </a:r>
            <a:r>
              <a:rPr lang="es-ES" sz="2400" b="1" dirty="0" smtClean="0"/>
              <a:t>[Internet Explorer]</a:t>
            </a:r>
            <a:endParaRPr lang="es-ES" sz="2400" dirty="0" smtClean="0"/>
          </a:p>
          <a:p>
            <a:pPr marL="400050" lvl="1" indent="0">
              <a:buNone/>
            </a:pPr>
            <a:r>
              <a:rPr lang="es-ES" sz="2400" dirty="0" err="1" smtClean="0"/>
              <a:t>background</a:t>
            </a:r>
            <a:r>
              <a:rPr lang="es-ES" sz="2400" dirty="0" smtClean="0"/>
              <a:t>: -o-linear-</a:t>
            </a:r>
            <a:r>
              <a:rPr lang="es-ES" sz="2400" dirty="0" err="1" smtClean="0"/>
              <a:t>gradient</a:t>
            </a:r>
            <a:r>
              <a:rPr lang="es-ES" sz="2400" dirty="0" smtClean="0"/>
              <a:t>(…); </a:t>
            </a:r>
            <a:r>
              <a:rPr lang="es-ES" sz="2400" b="1" dirty="0" smtClean="0"/>
              <a:t>[Opera]</a:t>
            </a:r>
          </a:p>
          <a:p>
            <a:pPr marL="400050" lvl="1" indent="0">
              <a:buNone/>
            </a:pPr>
            <a:r>
              <a:rPr lang="es-ES" sz="2400" dirty="0" err="1" smtClean="0"/>
              <a:t>background</a:t>
            </a:r>
            <a:r>
              <a:rPr lang="es-ES" sz="2400" dirty="0" smtClean="0"/>
              <a:t>: linear-</a:t>
            </a:r>
            <a:r>
              <a:rPr lang="es-ES" sz="2400" dirty="0" err="1" smtClean="0"/>
              <a:t>gradient</a:t>
            </a:r>
            <a:r>
              <a:rPr lang="es-ES" sz="2400" dirty="0" smtClean="0"/>
              <a:t>(…); </a:t>
            </a:r>
            <a:r>
              <a:rPr lang="es-ES" sz="2400" b="1" dirty="0" smtClean="0"/>
              <a:t>[versión estándar final]</a:t>
            </a:r>
            <a:endParaRPr lang="es-ES" sz="2400" dirty="0" smtClean="0"/>
          </a:p>
          <a:p>
            <a:pPr marL="0" indent="0">
              <a:buNone/>
            </a:pPr>
            <a:r>
              <a:rPr lang="es-ES" sz="2400" dirty="0" smtClean="0"/>
              <a:t>}</a:t>
            </a:r>
            <a:endParaRPr lang="es-ES" sz="2400"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1856024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Modelo de cajas</a:t>
            </a:r>
            <a:endParaRPr lang="es-ES" sz="4000" dirty="0"/>
          </a:p>
        </p:txBody>
      </p:sp>
      <p:sp>
        <p:nvSpPr>
          <p:cNvPr id="2" name="1 Marcador de contenido"/>
          <p:cNvSpPr>
            <a:spLocks noGrp="1"/>
          </p:cNvSpPr>
          <p:nvPr>
            <p:ph idx="1"/>
          </p:nvPr>
        </p:nvSpPr>
        <p:spPr>
          <a:xfrm>
            <a:off x="457200" y="1484784"/>
            <a:ext cx="8229600" cy="4641379"/>
          </a:xfrm>
        </p:spPr>
        <p:txBody>
          <a:bodyPr>
            <a:normAutofit lnSpcReduction="10000"/>
          </a:bodyPr>
          <a:lstStyle/>
          <a:p>
            <a:pPr marL="0" indent="0" algn="just">
              <a:buNone/>
            </a:pPr>
            <a:r>
              <a:rPr lang="es-ES" altLang="es-ES" sz="2400" dirty="0" smtClean="0">
                <a:latin typeface="+mj-lt"/>
                <a:ea typeface="ＭＳ Ｐゴシック" pitchFamily="34" charset="-128"/>
                <a:cs typeface="Tahoma" pitchFamily="34" charset="0"/>
              </a:rPr>
              <a:t>A </a:t>
            </a:r>
            <a:r>
              <a:rPr lang="es-ES" altLang="es-ES" sz="2400" dirty="0">
                <a:latin typeface="+mj-lt"/>
                <a:ea typeface="ＭＳ Ｐゴシック" pitchFamily="34" charset="-128"/>
                <a:cs typeface="Tahoma" pitchFamily="34" charset="0"/>
              </a:rPr>
              <a:t>continuación comentamos </a:t>
            </a:r>
            <a:r>
              <a:rPr lang="es-ES" altLang="es-ES" sz="2400" dirty="0" smtClean="0">
                <a:latin typeface="+mj-lt"/>
                <a:ea typeface="ＭＳ Ｐゴシック" pitchFamily="34" charset="-128"/>
                <a:cs typeface="Tahoma" pitchFamily="34" charset="0"/>
              </a:rPr>
              <a:t>las </a:t>
            </a:r>
            <a:r>
              <a:rPr lang="es-ES" altLang="es-ES" sz="2400" dirty="0">
                <a:latin typeface="+mj-lt"/>
                <a:ea typeface="ＭＳ Ｐゴシック" pitchFamily="34" charset="-128"/>
                <a:cs typeface="Tahoma" pitchFamily="34" charset="0"/>
              </a:rPr>
              <a:t>propiedades más </a:t>
            </a:r>
            <a:r>
              <a:rPr lang="es-ES" altLang="es-ES" sz="2400" dirty="0" smtClean="0">
                <a:latin typeface="+mj-lt"/>
                <a:ea typeface="ＭＳ Ｐゴシック" pitchFamily="34" charset="-128"/>
                <a:cs typeface="Tahoma" pitchFamily="34" charset="0"/>
              </a:rPr>
              <a:t>comunes:</a:t>
            </a:r>
          </a:p>
          <a:p>
            <a:pPr algn="just">
              <a:buNone/>
            </a:pPr>
            <a:r>
              <a:rPr lang="es-ES" altLang="es-ES" sz="2400" b="1" dirty="0">
                <a:latin typeface="+mj-lt"/>
                <a:ea typeface="ＭＳ Ｐゴシック" pitchFamily="34" charset="-128"/>
                <a:cs typeface="Tahoma" pitchFamily="34" charset="0"/>
              </a:rPr>
              <a:t>Fondo y </a:t>
            </a:r>
            <a:r>
              <a:rPr lang="es-ES" altLang="es-ES" sz="2400" b="1" dirty="0" smtClean="0">
                <a:latin typeface="+mj-lt"/>
                <a:ea typeface="ＭＳ Ｐゴシック" pitchFamily="34" charset="-128"/>
                <a:cs typeface="Tahoma" pitchFamily="34" charset="0"/>
              </a:rPr>
              <a:t>bloque</a:t>
            </a:r>
          </a:p>
          <a:p>
            <a:pPr lvl="1" algn="just"/>
            <a:endParaRPr lang="es-ES" altLang="es-ES" sz="1600" b="1" dirty="0" smtClean="0">
              <a:latin typeface="Tahoma" pitchFamily="34" charset="0"/>
              <a:ea typeface="ＭＳ Ｐゴシック" pitchFamily="34" charset="-128"/>
              <a:cs typeface="Tahoma" pitchFamily="34" charset="0"/>
            </a:endParaRPr>
          </a:p>
          <a:p>
            <a:pPr lvl="2" algn="just">
              <a:buNone/>
            </a:pPr>
            <a:endParaRPr lang="es-ES" altLang="es-ES" sz="1800" i="1" dirty="0" smtClean="0">
              <a:latin typeface="+mj-lt"/>
              <a:ea typeface="ＭＳ Ｐゴシック" pitchFamily="34" charset="-128"/>
              <a:cs typeface="Tahoma" pitchFamily="34" charset="0"/>
            </a:endParaRPr>
          </a:p>
          <a:p>
            <a:pPr lvl="2" algn="just">
              <a:buNone/>
            </a:pPr>
            <a:r>
              <a:rPr lang="es-ES" altLang="es-ES" sz="1700" b="1" dirty="0" smtClean="0">
                <a:latin typeface="+mj-lt"/>
                <a:ea typeface="ＭＳ Ｐゴシック" pitchFamily="34" charset="-128"/>
                <a:cs typeface="Tahoma" pitchFamily="34" charset="0"/>
              </a:rPr>
              <a:t>vertical-</a:t>
            </a:r>
            <a:r>
              <a:rPr lang="es-ES" altLang="es-ES" sz="1700" b="1" dirty="0" err="1" smtClean="0">
                <a:latin typeface="+mj-lt"/>
                <a:ea typeface="ＭＳ Ｐゴシック" pitchFamily="34" charset="-128"/>
                <a:cs typeface="Tahoma" pitchFamily="34" charset="0"/>
              </a:rPr>
              <a:t>align</a:t>
            </a:r>
            <a:r>
              <a:rPr lang="es-ES" altLang="es-ES" sz="1700" b="1" dirty="0" smtClean="0">
                <a:latin typeface="+mj-lt"/>
                <a:ea typeface="ＭＳ Ｐゴシック" pitchFamily="34" charset="-128"/>
                <a:cs typeface="Tahoma" pitchFamily="34" charset="0"/>
              </a:rPr>
              <a:t>:</a:t>
            </a:r>
            <a:r>
              <a:rPr lang="es-ES" altLang="es-ES" sz="1700" dirty="0">
                <a:latin typeface="+mj-lt"/>
                <a:ea typeface="ＭＳ Ｐゴシック" pitchFamily="34" charset="-128"/>
                <a:cs typeface="Tahoma" pitchFamily="34" charset="0"/>
              </a:rPr>
              <a:t>		</a:t>
            </a:r>
            <a:r>
              <a:rPr lang="es-ES" altLang="es-ES" sz="1700" i="1" dirty="0">
                <a:latin typeface="+mj-lt"/>
                <a:ea typeface="ＭＳ Ｐゴシック" pitchFamily="34" charset="-128"/>
                <a:cs typeface="Tahoma" pitchFamily="34" charset="0"/>
              </a:rPr>
              <a:t>alineamiento vertical</a:t>
            </a:r>
          </a:p>
          <a:p>
            <a:pPr lvl="2" algn="just">
              <a:buNone/>
            </a:pPr>
            <a:r>
              <a:rPr lang="es-ES" altLang="es-ES" sz="1700" b="1" dirty="0" err="1">
                <a:latin typeface="+mj-lt"/>
                <a:ea typeface="ＭＳ Ｐゴシック" pitchFamily="34" charset="-128"/>
                <a:cs typeface="Tahoma" pitchFamily="34" charset="0"/>
              </a:rPr>
              <a:t>text-align</a:t>
            </a:r>
            <a:r>
              <a:rPr lang="es-ES" altLang="es-ES" sz="1700" b="1" dirty="0" smtClean="0">
                <a:latin typeface="+mj-lt"/>
                <a:ea typeface="ＭＳ Ｐゴシック" pitchFamily="34" charset="-128"/>
                <a:cs typeface="Tahoma" pitchFamily="34" charset="0"/>
              </a:rPr>
              <a:t>:</a:t>
            </a:r>
            <a:r>
              <a:rPr lang="es-ES" altLang="es-ES" sz="1700" b="1" dirty="0">
                <a:latin typeface="+mj-lt"/>
                <a:ea typeface="ＭＳ Ｐゴシック" pitchFamily="34" charset="-128"/>
                <a:cs typeface="Tahoma" pitchFamily="34" charset="0"/>
              </a:rPr>
              <a:t>		</a:t>
            </a:r>
            <a:r>
              <a:rPr lang="es-ES" altLang="es-ES" sz="1700" b="1" dirty="0" smtClean="0">
                <a:latin typeface="+mj-lt"/>
                <a:ea typeface="ＭＳ Ｐゴシック" pitchFamily="34" charset="-128"/>
                <a:cs typeface="Tahoma" pitchFamily="34" charset="0"/>
              </a:rPr>
              <a:t>                  </a:t>
            </a:r>
            <a:r>
              <a:rPr lang="es-ES" altLang="es-ES" sz="1700" i="1" dirty="0" smtClean="0">
                <a:latin typeface="+mj-lt"/>
                <a:ea typeface="ＭＳ Ｐゴシック" pitchFamily="34" charset="-128"/>
                <a:cs typeface="Tahoma" pitchFamily="34" charset="0"/>
              </a:rPr>
              <a:t>alineamiento </a:t>
            </a:r>
            <a:r>
              <a:rPr lang="es-ES" altLang="es-ES" sz="1700" i="1" dirty="0">
                <a:latin typeface="+mj-lt"/>
                <a:ea typeface="ＭＳ Ｐゴシック" pitchFamily="34" charset="-128"/>
                <a:cs typeface="Tahoma" pitchFamily="34" charset="0"/>
              </a:rPr>
              <a:t>del </a:t>
            </a:r>
            <a:r>
              <a:rPr lang="es-ES" altLang="es-ES" sz="1700" i="1" dirty="0" smtClean="0">
                <a:latin typeface="+mj-lt"/>
                <a:ea typeface="ＭＳ Ｐゴシック" pitchFamily="34" charset="-128"/>
                <a:cs typeface="Tahoma" pitchFamily="34" charset="0"/>
              </a:rPr>
              <a:t>texto</a:t>
            </a:r>
            <a:endParaRPr lang="es-ES" altLang="es-ES" sz="1700" i="1" dirty="0">
              <a:latin typeface="+mj-lt"/>
              <a:ea typeface="ＭＳ Ｐゴシック" pitchFamily="34" charset="-128"/>
              <a:cs typeface="Tahoma" pitchFamily="34" charset="0"/>
            </a:endParaRPr>
          </a:p>
          <a:p>
            <a:pPr lvl="2" algn="just">
              <a:buNone/>
            </a:pPr>
            <a:r>
              <a:rPr lang="es-ES" altLang="es-ES" sz="1700" b="1" dirty="0" err="1" smtClean="0">
                <a:latin typeface="+mj-lt"/>
                <a:ea typeface="ＭＳ Ｐゴシック" pitchFamily="34" charset="-128"/>
                <a:cs typeface="Tahoma" pitchFamily="34" charset="0"/>
              </a:rPr>
              <a:t>padding</a:t>
            </a:r>
            <a:r>
              <a:rPr lang="es-ES" altLang="es-ES" sz="1700" b="1" dirty="0" smtClean="0">
                <a:latin typeface="+mj-lt"/>
                <a:ea typeface="ＭＳ Ｐゴシック" pitchFamily="34" charset="-128"/>
                <a:cs typeface="Tahoma" pitchFamily="34" charset="0"/>
              </a:rPr>
              <a:t>:		  	</a:t>
            </a:r>
            <a:r>
              <a:rPr lang="es-ES" altLang="es-ES" sz="1700" i="1" dirty="0" smtClean="0">
                <a:latin typeface="+mj-lt"/>
                <a:ea typeface="ＭＳ Ｐゴシック" pitchFamily="34" charset="-128"/>
                <a:cs typeface="Tahoma" pitchFamily="34" charset="0"/>
              </a:rPr>
              <a:t>margen </a:t>
            </a:r>
            <a:r>
              <a:rPr lang="es-ES" altLang="es-ES" sz="1700" b="1" i="1" dirty="0">
                <a:latin typeface="+mj-lt"/>
                <a:ea typeface="ＭＳ Ｐゴシック" pitchFamily="34" charset="-128"/>
                <a:cs typeface="Tahoma" pitchFamily="34" charset="0"/>
              </a:rPr>
              <a:t>interno</a:t>
            </a:r>
            <a:endParaRPr lang="es-ES" altLang="es-ES" sz="1700" dirty="0">
              <a:latin typeface="+mj-lt"/>
              <a:ea typeface="ＭＳ Ｐゴシック" pitchFamily="34" charset="-128"/>
              <a:cs typeface="Tahoma" pitchFamily="34" charset="0"/>
            </a:endParaRPr>
          </a:p>
          <a:p>
            <a:pPr lvl="2" algn="just">
              <a:buNone/>
            </a:pPr>
            <a:r>
              <a:rPr lang="es-ES" altLang="es-ES" sz="1700" b="1" dirty="0" err="1">
                <a:latin typeface="+mj-lt"/>
                <a:ea typeface="ＭＳ Ｐゴシック" pitchFamily="34" charset="-128"/>
                <a:cs typeface="Tahoma" pitchFamily="34" charset="0"/>
              </a:rPr>
              <a:t>margin</a:t>
            </a:r>
            <a:r>
              <a:rPr lang="es-ES" altLang="es-ES" sz="1700" b="1" dirty="0" smtClean="0">
                <a:latin typeface="+mj-lt"/>
                <a:ea typeface="ＭＳ Ｐゴシック" pitchFamily="34" charset="-128"/>
                <a:cs typeface="Tahoma" pitchFamily="34" charset="0"/>
              </a:rPr>
              <a:t>:	</a:t>
            </a:r>
            <a:r>
              <a:rPr lang="es-ES" altLang="es-ES" sz="1700" b="1" dirty="0">
                <a:latin typeface="+mj-lt"/>
                <a:ea typeface="ＭＳ Ｐゴシック" pitchFamily="34" charset="-128"/>
                <a:cs typeface="Tahoma" pitchFamily="34" charset="0"/>
              </a:rPr>
              <a:t>	</a:t>
            </a:r>
            <a:r>
              <a:rPr lang="es-ES" altLang="es-ES" sz="1700" b="1" dirty="0" smtClean="0">
                <a:latin typeface="+mj-lt"/>
                <a:ea typeface="ＭＳ Ｐゴシック" pitchFamily="34" charset="-128"/>
                <a:cs typeface="Tahoma" pitchFamily="34" charset="0"/>
              </a:rPr>
              <a:t>	</a:t>
            </a:r>
            <a:r>
              <a:rPr lang="es-ES" altLang="es-ES" sz="1700" i="1" dirty="0" smtClean="0">
                <a:latin typeface="+mj-lt"/>
                <a:ea typeface="ＭＳ Ｐゴシック" pitchFamily="34" charset="-128"/>
                <a:cs typeface="Tahoma" pitchFamily="34" charset="0"/>
              </a:rPr>
              <a:t>margen </a:t>
            </a:r>
            <a:r>
              <a:rPr lang="es-ES" altLang="es-ES" sz="1700" b="1" i="1" dirty="0">
                <a:latin typeface="+mj-lt"/>
                <a:ea typeface="ＭＳ Ｐゴシック" pitchFamily="34" charset="-128"/>
                <a:cs typeface="Tahoma" pitchFamily="34" charset="0"/>
              </a:rPr>
              <a:t>externo</a:t>
            </a:r>
          </a:p>
          <a:p>
            <a:pPr lvl="2" algn="just">
              <a:buNone/>
            </a:pPr>
            <a:endParaRPr lang="es-ES" altLang="es-ES" sz="1800" b="1" i="1" dirty="0" smtClean="0">
              <a:latin typeface="Tahoma" pitchFamily="34" charset="0"/>
              <a:ea typeface="ＭＳ Ｐゴシック" pitchFamily="34" charset="-128"/>
              <a:cs typeface="Tahoma" pitchFamily="34" charset="0"/>
            </a:endParaRPr>
          </a:p>
          <a:p>
            <a:pPr marL="114300" indent="0" algn="just">
              <a:buNone/>
            </a:pPr>
            <a:r>
              <a:rPr lang="es-ES" altLang="es-ES" sz="2400" dirty="0" smtClean="0">
                <a:latin typeface="+mj-lt"/>
                <a:ea typeface="ＭＳ Ｐゴシック" pitchFamily="34" charset="-128"/>
                <a:cs typeface="Tahoma" pitchFamily="34" charset="0"/>
              </a:rPr>
              <a:t>Estas dos últimas, puestas </a:t>
            </a:r>
            <a:r>
              <a:rPr lang="es-ES" altLang="es-ES" sz="2400" dirty="0">
                <a:latin typeface="+mj-lt"/>
                <a:ea typeface="ＭＳ Ｐゴシック" pitchFamily="34" charset="-128"/>
                <a:cs typeface="Tahoma" pitchFamily="34" charset="0"/>
              </a:rPr>
              <a:t>así, se refieren a los </a:t>
            </a:r>
            <a:r>
              <a:rPr lang="es-ES" altLang="es-ES" sz="2400" b="1" dirty="0">
                <a:latin typeface="+mj-lt"/>
                <a:ea typeface="ＭＳ Ｐゴシック" pitchFamily="34" charset="-128"/>
                <a:cs typeface="Tahoma" pitchFamily="34" charset="0"/>
              </a:rPr>
              <a:t>cuatro </a:t>
            </a:r>
            <a:r>
              <a:rPr lang="es-ES" altLang="es-ES" sz="2400" b="1" dirty="0" err="1">
                <a:latin typeface="+mj-lt"/>
                <a:ea typeface="ＭＳ Ｐゴシック" pitchFamily="34" charset="-128"/>
                <a:cs typeface="Tahoma" pitchFamily="34" charset="0"/>
              </a:rPr>
              <a:t>margenes</a:t>
            </a:r>
            <a:r>
              <a:rPr lang="es-ES" altLang="es-ES" sz="2400" dirty="0">
                <a:latin typeface="+mj-lt"/>
                <a:ea typeface="ＭＳ Ｐゴシック" pitchFamily="34" charset="-128"/>
                <a:cs typeface="Tahoma" pitchFamily="34" charset="0"/>
              </a:rPr>
              <a:t>. Se pueden especificar añadiéndoles al final –</a:t>
            </a:r>
            <a:r>
              <a:rPr lang="es-ES" altLang="es-ES" sz="2400" b="1" dirty="0" err="1">
                <a:latin typeface="+mj-lt"/>
                <a:ea typeface="ＭＳ Ｐゴシック" pitchFamily="34" charset="-128"/>
                <a:cs typeface="Tahoma" pitchFamily="34" charset="0"/>
              </a:rPr>
              <a:t>left</a:t>
            </a:r>
            <a:r>
              <a:rPr lang="es-ES" altLang="es-ES" sz="2400" b="1" dirty="0">
                <a:latin typeface="+mj-lt"/>
                <a:ea typeface="ＭＳ Ｐゴシック" pitchFamily="34" charset="-128"/>
                <a:cs typeface="Tahoma" pitchFamily="34" charset="0"/>
              </a:rPr>
              <a:t>, -</a:t>
            </a:r>
            <a:r>
              <a:rPr lang="es-ES" altLang="es-ES" sz="2400" b="1" dirty="0" err="1">
                <a:latin typeface="+mj-lt"/>
                <a:ea typeface="ＭＳ Ｐゴシック" pitchFamily="34" charset="-128"/>
                <a:cs typeface="Tahoma" pitchFamily="34" charset="0"/>
              </a:rPr>
              <a:t>right</a:t>
            </a:r>
            <a:r>
              <a:rPr lang="es-ES" altLang="es-ES" sz="2400" b="1" dirty="0">
                <a:latin typeface="+mj-lt"/>
                <a:ea typeface="ＭＳ Ｐゴシック" pitchFamily="34" charset="-128"/>
                <a:cs typeface="Tahoma" pitchFamily="34" charset="0"/>
              </a:rPr>
              <a:t>, -top </a:t>
            </a:r>
            <a:r>
              <a:rPr lang="es-ES" altLang="es-ES" sz="2400" dirty="0">
                <a:latin typeface="+mj-lt"/>
                <a:ea typeface="ＭＳ Ｐゴシック" pitchFamily="34" charset="-128"/>
                <a:cs typeface="Tahoma" pitchFamily="34" charset="0"/>
              </a:rPr>
              <a:t>o </a:t>
            </a:r>
            <a:r>
              <a:rPr lang="es-ES" altLang="es-ES" sz="2400" b="1" dirty="0">
                <a:latin typeface="+mj-lt"/>
                <a:ea typeface="ＭＳ Ｐゴシック" pitchFamily="34" charset="-128"/>
                <a:cs typeface="Tahoma" pitchFamily="34" charset="0"/>
              </a:rPr>
              <a:t>–</a:t>
            </a:r>
            <a:r>
              <a:rPr lang="es-ES" altLang="es-ES" sz="2400" b="1" dirty="0" err="1">
                <a:latin typeface="+mj-lt"/>
                <a:ea typeface="ＭＳ Ｐゴシック" pitchFamily="34" charset="-128"/>
                <a:cs typeface="Tahoma" pitchFamily="34" charset="0"/>
              </a:rPr>
              <a:t>bottom</a:t>
            </a:r>
            <a:r>
              <a:rPr lang="es-ES" altLang="es-ES" sz="2400" dirty="0">
                <a:latin typeface="+mj-lt"/>
                <a:ea typeface="ＭＳ Ｐゴシック" pitchFamily="34" charset="-128"/>
                <a:cs typeface="Tahoma" pitchFamily="34" charset="0"/>
              </a:rPr>
              <a:t>, como por ejemplo:</a:t>
            </a:r>
          </a:p>
          <a:p>
            <a:pPr lvl="4" algn="just"/>
            <a:endParaRPr lang="es-ES" altLang="es-ES" sz="1400" i="1" dirty="0" smtClean="0">
              <a:latin typeface="Tahoma" pitchFamily="34" charset="0"/>
              <a:ea typeface="ＭＳ Ｐゴシック" pitchFamily="34" charset="-128"/>
              <a:cs typeface="Tahoma" pitchFamily="34" charset="0"/>
            </a:endParaRPr>
          </a:p>
          <a:p>
            <a:pPr lvl="2" algn="just">
              <a:buNone/>
            </a:pPr>
            <a:r>
              <a:rPr lang="es-ES" altLang="es-ES" sz="1800" b="1" i="1" dirty="0" err="1" smtClean="0">
                <a:latin typeface="+mj-lt"/>
                <a:ea typeface="ＭＳ Ｐゴシック" pitchFamily="34" charset="-128"/>
                <a:cs typeface="Tahoma" pitchFamily="34" charset="0"/>
              </a:rPr>
              <a:t>margin-right</a:t>
            </a:r>
            <a:r>
              <a:rPr lang="es-ES" altLang="es-ES" sz="1800" b="1" i="1" dirty="0">
                <a:latin typeface="+mj-lt"/>
                <a:ea typeface="ＭＳ Ｐゴシック" pitchFamily="34" charset="-128"/>
                <a:cs typeface="Tahoma" pitchFamily="34" charset="0"/>
              </a:rPr>
              <a:t>: 5px;</a:t>
            </a:r>
            <a:endParaRPr lang="es-ES" altLang="es-ES" sz="1800" b="1" dirty="0">
              <a:latin typeface="+mj-lt"/>
              <a:ea typeface="ＭＳ Ｐゴシック" pitchFamily="34" charset="-128"/>
              <a:cs typeface="Tahoma" pitchFamily="34" charset="0"/>
            </a:endParaRPr>
          </a:p>
          <a:p>
            <a:pPr marL="0" indent="0" algn="just">
              <a:buNone/>
            </a:pPr>
            <a:endParaRPr lang="es-ES" altLang="es-ES" sz="2400" dirty="0">
              <a:latin typeface="Tahoma" pitchFamily="34" charset="0"/>
              <a:ea typeface="ＭＳ Ｐゴシック" pitchFamily="34" charset="-128"/>
              <a:cs typeface="Tahoma" pitchFamily="34" charset="0"/>
            </a:endParaRPr>
          </a:p>
        </p:txBody>
      </p:sp>
    </p:spTree>
    <p:extLst>
      <p:ext uri="{BB962C8B-B14F-4D97-AF65-F5344CB8AC3E}">
        <p14:creationId xmlns:p14="http://schemas.microsoft.com/office/powerpoint/2010/main" val="772564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Modelo de cajas</a:t>
            </a:r>
            <a:endParaRPr lang="ca-ES" i="1" dirty="0"/>
          </a:p>
        </p:txBody>
      </p:sp>
      <p:sp>
        <p:nvSpPr>
          <p:cNvPr id="3" name="2 Marcador de contenido"/>
          <p:cNvSpPr>
            <a:spLocks noGrp="1"/>
          </p:cNvSpPr>
          <p:nvPr>
            <p:ph idx="1"/>
          </p:nvPr>
        </p:nvSpPr>
        <p:spPr/>
        <p:txBody>
          <a:bodyPr>
            <a:normAutofit lnSpcReduction="10000"/>
          </a:bodyPr>
          <a:lstStyle/>
          <a:p>
            <a:pPr marL="457200" lvl="1" indent="0">
              <a:buNone/>
            </a:pPr>
            <a:r>
              <a:rPr lang="es-ES_tradnl" sz="2400" b="1" dirty="0" smtClean="0"/>
              <a:t>box-</a:t>
            </a:r>
            <a:r>
              <a:rPr lang="es-ES_tradnl" sz="2400" b="1" dirty="0" err="1" smtClean="0"/>
              <a:t>sizing</a:t>
            </a:r>
            <a:endParaRPr lang="es-ES_tradnl" sz="2400" dirty="0" smtClean="0"/>
          </a:p>
          <a:p>
            <a:pPr marL="0" indent="0">
              <a:buNone/>
            </a:pPr>
            <a:r>
              <a:rPr lang="es-ES_tradnl" sz="2400" dirty="0" smtClean="0"/>
              <a:t>Permite modificar el modo en que se mide el alto y ancho de las “cajas” en CSS, que actualmente es la suma de las propiedades:</a:t>
            </a:r>
          </a:p>
          <a:p>
            <a:pPr marL="0" indent="0">
              <a:buNone/>
            </a:pPr>
            <a:r>
              <a:rPr lang="es-ES_tradnl" sz="1100" dirty="0" smtClean="0"/>
              <a:t> 	</a:t>
            </a:r>
          </a:p>
          <a:p>
            <a:pPr marL="0" indent="0">
              <a:buNone/>
            </a:pPr>
            <a:r>
              <a:rPr lang="es-ES_tradnl" sz="2400" i="1" dirty="0"/>
              <a:t>	</a:t>
            </a:r>
            <a:r>
              <a:rPr lang="es-ES_tradnl" sz="2400" i="1" dirty="0" err="1" smtClean="0"/>
              <a:t>width</a:t>
            </a:r>
            <a:r>
              <a:rPr lang="es-ES_tradnl" sz="2400" i="1" dirty="0" smtClean="0"/>
              <a:t>/</a:t>
            </a:r>
            <a:r>
              <a:rPr lang="es-ES_tradnl" sz="2400" i="1" dirty="0" err="1" smtClean="0"/>
              <a:t>height</a:t>
            </a:r>
            <a:r>
              <a:rPr lang="es-ES_tradnl" sz="2400" i="1" dirty="0" smtClean="0"/>
              <a:t> + </a:t>
            </a:r>
            <a:r>
              <a:rPr lang="es-ES_tradnl" sz="2400" i="1" dirty="0" err="1" smtClean="0"/>
              <a:t>padding</a:t>
            </a:r>
            <a:r>
              <a:rPr lang="es-ES_tradnl" sz="2400" i="1" dirty="0" smtClean="0"/>
              <a:t> + </a:t>
            </a:r>
            <a:r>
              <a:rPr lang="es-ES_tradnl" sz="2400" i="1" dirty="0" err="1" smtClean="0"/>
              <a:t>border</a:t>
            </a:r>
            <a:r>
              <a:rPr lang="es-ES_tradnl" sz="2400" i="1" dirty="0" smtClean="0"/>
              <a:t>.</a:t>
            </a:r>
            <a:endParaRPr lang="es-ES_tradnl" i="1" dirty="0"/>
          </a:p>
          <a:p>
            <a:pPr marL="0" indent="0">
              <a:buNone/>
            </a:pPr>
            <a:endParaRPr lang="es-ES" sz="1050" dirty="0" smtClean="0"/>
          </a:p>
          <a:p>
            <a:pPr marL="0" indent="0">
              <a:buNone/>
            </a:pPr>
            <a:r>
              <a:rPr lang="es-ES" sz="2400" dirty="0" smtClean="0"/>
              <a:t>Los posibles valores son:</a:t>
            </a:r>
          </a:p>
          <a:p>
            <a:pPr marL="0" indent="0">
              <a:buNone/>
            </a:pPr>
            <a:r>
              <a:rPr lang="es-ES" sz="1050" dirty="0"/>
              <a:t>	</a:t>
            </a:r>
            <a:endParaRPr lang="es-ES" sz="1050" dirty="0" smtClean="0"/>
          </a:p>
          <a:p>
            <a:pPr marL="0" indent="0">
              <a:buNone/>
            </a:pPr>
            <a:r>
              <a:rPr lang="es-ES" sz="2400" dirty="0"/>
              <a:t>	</a:t>
            </a:r>
            <a:r>
              <a:rPr lang="es-ES" sz="2000" b="1" dirty="0" smtClean="0"/>
              <a:t>box-</a:t>
            </a:r>
            <a:r>
              <a:rPr lang="es-ES" sz="2000" b="1" dirty="0" err="1" smtClean="0"/>
              <a:t>sizing</a:t>
            </a:r>
            <a:r>
              <a:rPr lang="es-ES" sz="2000" b="1" dirty="0" smtClean="0"/>
              <a:t>: </a:t>
            </a:r>
            <a:r>
              <a:rPr lang="es-ES" sz="2000" b="1" dirty="0" err="1" smtClean="0"/>
              <a:t>content</a:t>
            </a:r>
            <a:r>
              <a:rPr lang="es-ES" sz="2000" b="1" dirty="0" smtClean="0"/>
              <a:t>-box; </a:t>
            </a:r>
            <a:r>
              <a:rPr lang="es-ES" sz="2000" i="1" dirty="0" smtClean="0"/>
              <a:t>(valor estándar)</a:t>
            </a:r>
          </a:p>
          <a:p>
            <a:pPr marL="0" indent="0">
              <a:buNone/>
            </a:pPr>
            <a:r>
              <a:rPr lang="es-ES" sz="2000" i="1" dirty="0" smtClean="0"/>
              <a:t> </a:t>
            </a:r>
            <a:r>
              <a:rPr lang="es-ES" sz="2000" dirty="0" smtClean="0"/>
              <a:t>	</a:t>
            </a:r>
            <a:r>
              <a:rPr lang="es-ES" sz="2000" b="1" dirty="0" smtClean="0"/>
              <a:t>box-</a:t>
            </a:r>
            <a:r>
              <a:rPr lang="es-ES" sz="2000" b="1" dirty="0" err="1" smtClean="0"/>
              <a:t>sizing</a:t>
            </a:r>
            <a:r>
              <a:rPr lang="es-ES" sz="2000" b="1" dirty="0" smtClean="0"/>
              <a:t>: </a:t>
            </a:r>
            <a:r>
              <a:rPr lang="es-ES" sz="2000" b="1" dirty="0" err="1" smtClean="0"/>
              <a:t>border</a:t>
            </a:r>
            <a:r>
              <a:rPr lang="es-ES" sz="2000" b="1" dirty="0" smtClean="0"/>
              <a:t>-box; </a:t>
            </a:r>
            <a:r>
              <a:rPr lang="es-ES" sz="2000" i="1" dirty="0" smtClean="0"/>
              <a:t>(</a:t>
            </a:r>
            <a:r>
              <a:rPr lang="es-ES" sz="2000" i="1" dirty="0" err="1" smtClean="0"/>
              <a:t>width</a:t>
            </a:r>
            <a:r>
              <a:rPr lang="es-ES" sz="2000" i="1" dirty="0" smtClean="0"/>
              <a:t>/</a:t>
            </a:r>
            <a:r>
              <a:rPr lang="es-ES" sz="2000" i="1" dirty="0" err="1" smtClean="0"/>
              <a:t>height</a:t>
            </a:r>
            <a:r>
              <a:rPr lang="es-ES" sz="2000" i="1" dirty="0" smtClean="0"/>
              <a:t> incluirán el borde o el relleno)</a:t>
            </a:r>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9678773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Modelo de cajas</a:t>
            </a:r>
          </a:p>
        </p:txBody>
      </p:sp>
      <p:sp>
        <p:nvSpPr>
          <p:cNvPr id="2" name="1 Marcador de contenido"/>
          <p:cNvSpPr>
            <a:spLocks noGrp="1"/>
          </p:cNvSpPr>
          <p:nvPr>
            <p:ph idx="1"/>
          </p:nvPr>
        </p:nvSpPr>
        <p:spPr>
          <a:xfrm>
            <a:off x="457200" y="1484784"/>
            <a:ext cx="8229600" cy="4641379"/>
          </a:xfrm>
        </p:spPr>
        <p:txBody>
          <a:bodyPr>
            <a:normAutofit fontScale="92500" lnSpcReduction="20000"/>
          </a:bodyPr>
          <a:lstStyle/>
          <a:p>
            <a:pPr algn="just">
              <a:buNone/>
            </a:pPr>
            <a:r>
              <a:rPr lang="es-ES" altLang="es-ES" sz="2400" b="1" dirty="0">
                <a:latin typeface="+mj-lt"/>
                <a:ea typeface="ＭＳ Ｐゴシック" pitchFamily="34" charset="-128"/>
                <a:cs typeface="Tahoma" pitchFamily="34" charset="0"/>
              </a:rPr>
              <a:t>Bordes</a:t>
            </a:r>
          </a:p>
          <a:p>
            <a:pPr algn="just">
              <a:buNone/>
            </a:pPr>
            <a:endParaRPr lang="es-ES" altLang="es-ES" sz="2000" b="1" dirty="0">
              <a:latin typeface="+mj-lt"/>
              <a:ea typeface="ＭＳ Ｐゴシック" pitchFamily="34" charset="-128"/>
              <a:cs typeface="Tahoma" pitchFamily="34" charset="0"/>
            </a:endParaRPr>
          </a:p>
          <a:p>
            <a:pPr lvl="2" algn="just">
              <a:buNone/>
            </a:pPr>
            <a:r>
              <a:rPr lang="es-ES" altLang="es-ES" sz="1800" b="1" dirty="0" err="1">
                <a:latin typeface="+mj-lt"/>
                <a:ea typeface="ＭＳ Ｐゴシック" pitchFamily="34" charset="-128"/>
                <a:cs typeface="Tahoma" pitchFamily="34" charset="0"/>
              </a:rPr>
              <a:t>border</a:t>
            </a:r>
            <a:r>
              <a:rPr lang="es-ES" altLang="es-ES" sz="1800" b="1" dirty="0">
                <a:latin typeface="+mj-lt"/>
                <a:ea typeface="ＭＳ Ｐゴシック" pitchFamily="34" charset="-128"/>
                <a:cs typeface="Tahoma" pitchFamily="34" charset="0"/>
              </a:rPr>
              <a:t>-</a:t>
            </a:r>
            <a:r>
              <a:rPr lang="es-ES" altLang="es-ES" sz="1800" b="1" dirty="0" err="1">
                <a:latin typeface="+mj-lt"/>
                <a:ea typeface="ＭＳ Ｐゴシック" pitchFamily="34" charset="-128"/>
                <a:cs typeface="Tahoma" pitchFamily="34" charset="0"/>
              </a:rPr>
              <a:t>left</a:t>
            </a:r>
            <a:r>
              <a:rPr lang="es-ES" altLang="es-ES" sz="1800" b="1" dirty="0">
                <a:latin typeface="+mj-lt"/>
                <a:ea typeface="ＭＳ Ｐゴシック" pitchFamily="34" charset="-128"/>
                <a:cs typeface="Tahoma" pitchFamily="34" charset="0"/>
              </a:rPr>
              <a:t>-color: 		</a:t>
            </a:r>
            <a:r>
              <a:rPr lang="es-ES" altLang="es-ES" sz="1800" dirty="0">
                <a:latin typeface="+mj-lt"/>
                <a:ea typeface="ＭＳ Ｐゴシック" pitchFamily="34" charset="-128"/>
                <a:cs typeface="Tahoma" pitchFamily="34" charset="0"/>
              </a:rPr>
              <a:t>color del borde izquierdo</a:t>
            </a:r>
          </a:p>
          <a:p>
            <a:pPr lvl="2" algn="just">
              <a:buNone/>
            </a:pPr>
            <a:r>
              <a:rPr lang="es-ES" altLang="es-ES" sz="1800" b="1" dirty="0" err="1">
                <a:latin typeface="+mj-lt"/>
                <a:ea typeface="ＭＳ Ｐゴシック" pitchFamily="34" charset="-128"/>
                <a:cs typeface="Tahoma" pitchFamily="34" charset="0"/>
              </a:rPr>
              <a:t>border-left-style</a:t>
            </a:r>
            <a:r>
              <a:rPr lang="es-ES" altLang="es-ES" sz="1800" b="1" dirty="0" smtClean="0">
                <a:latin typeface="+mj-lt"/>
                <a:ea typeface="ＭＳ Ｐゴシック" pitchFamily="34" charset="-128"/>
                <a:cs typeface="Tahoma" pitchFamily="34" charset="0"/>
              </a:rPr>
              <a:t>:</a:t>
            </a:r>
            <a:r>
              <a:rPr lang="es-ES" altLang="es-ES" sz="1800" b="1" dirty="0">
                <a:latin typeface="+mj-lt"/>
                <a:ea typeface="ＭＳ Ｐゴシック" pitchFamily="34" charset="-128"/>
                <a:cs typeface="Tahoma" pitchFamily="34" charset="0"/>
              </a:rPr>
              <a:t>		</a:t>
            </a:r>
            <a:r>
              <a:rPr lang="es-ES" altLang="es-ES" sz="1800" dirty="0">
                <a:latin typeface="+mj-lt"/>
                <a:ea typeface="ＭＳ Ｐゴシック" pitchFamily="34" charset="-128"/>
                <a:cs typeface="Tahoma" pitchFamily="34" charset="0"/>
              </a:rPr>
              <a:t>estilo del borde (solido, punteado…)</a:t>
            </a:r>
          </a:p>
          <a:p>
            <a:pPr lvl="2" algn="just">
              <a:buNone/>
            </a:pPr>
            <a:r>
              <a:rPr lang="es-ES" altLang="es-ES" sz="1800" b="1" dirty="0" err="1">
                <a:latin typeface="+mj-lt"/>
                <a:ea typeface="ＭＳ Ｐゴシック" pitchFamily="34" charset="-128"/>
                <a:cs typeface="Tahoma" pitchFamily="34" charset="0"/>
              </a:rPr>
              <a:t>border-left-width</a:t>
            </a:r>
            <a:r>
              <a:rPr lang="es-ES" altLang="es-ES" sz="1800" b="1" dirty="0">
                <a:latin typeface="+mj-lt"/>
                <a:ea typeface="ＭＳ Ｐゴシック" pitchFamily="34" charset="-128"/>
                <a:cs typeface="Tahoma" pitchFamily="34" charset="0"/>
              </a:rPr>
              <a:t>:		</a:t>
            </a:r>
            <a:r>
              <a:rPr lang="es-ES" altLang="es-ES" sz="1800" dirty="0">
                <a:latin typeface="+mj-lt"/>
                <a:ea typeface="ＭＳ Ｐゴシック" pitchFamily="34" charset="-128"/>
                <a:cs typeface="Tahoma" pitchFamily="34" charset="0"/>
              </a:rPr>
              <a:t>ancho del borde</a:t>
            </a:r>
          </a:p>
          <a:p>
            <a:pPr lvl="2" algn="just">
              <a:buNone/>
            </a:pPr>
            <a:endParaRPr lang="es-ES" altLang="es-ES" sz="1800" b="1" dirty="0">
              <a:latin typeface="+mj-lt"/>
              <a:ea typeface="ＭＳ Ｐゴシック" pitchFamily="34" charset="-128"/>
              <a:cs typeface="Tahoma" pitchFamily="34" charset="0"/>
            </a:endParaRPr>
          </a:p>
          <a:p>
            <a:pPr lvl="2" algn="just">
              <a:buNone/>
            </a:pPr>
            <a:r>
              <a:rPr lang="es-ES" altLang="es-ES" sz="1800" b="1" dirty="0" err="1">
                <a:latin typeface="+mj-lt"/>
                <a:ea typeface="ＭＳ Ｐゴシック" pitchFamily="34" charset="-128"/>
                <a:cs typeface="Tahoma" pitchFamily="34" charset="0"/>
              </a:rPr>
              <a:t>border</a:t>
            </a:r>
            <a:r>
              <a:rPr lang="es-ES" altLang="es-ES" sz="1800" b="1" dirty="0">
                <a:latin typeface="+mj-lt"/>
                <a:ea typeface="ＭＳ Ｐゴシック" pitchFamily="34" charset="-128"/>
                <a:cs typeface="Tahoma" pitchFamily="34" charset="0"/>
              </a:rPr>
              <a:t>-</a:t>
            </a:r>
            <a:r>
              <a:rPr lang="es-ES" altLang="es-ES" sz="1800" b="1" dirty="0" err="1">
                <a:latin typeface="+mj-lt"/>
                <a:ea typeface="ＭＳ Ｐゴシック" pitchFamily="34" charset="-128"/>
                <a:cs typeface="Tahoma" pitchFamily="34" charset="0"/>
              </a:rPr>
              <a:t>right</a:t>
            </a:r>
            <a:r>
              <a:rPr lang="es-ES" altLang="es-ES" sz="1800" b="1" dirty="0">
                <a:latin typeface="+mj-lt"/>
                <a:ea typeface="ＭＳ Ｐゴシック" pitchFamily="34" charset="-128"/>
                <a:cs typeface="Tahoma" pitchFamily="34" charset="0"/>
              </a:rPr>
              <a:t>-color…		</a:t>
            </a:r>
            <a:r>
              <a:rPr lang="es-ES" altLang="es-ES" sz="1800" dirty="0">
                <a:latin typeface="+mj-lt"/>
                <a:ea typeface="ＭＳ Ｐゴシック" pitchFamily="34" charset="-128"/>
                <a:cs typeface="Tahoma" pitchFamily="34" charset="0"/>
              </a:rPr>
              <a:t>las mismas propiedades para los tres</a:t>
            </a:r>
            <a:endParaRPr lang="es-ES" altLang="es-ES" sz="1800" b="1" dirty="0">
              <a:latin typeface="+mj-lt"/>
              <a:ea typeface="ＭＳ Ｐゴシック" pitchFamily="34" charset="-128"/>
              <a:cs typeface="Tahoma" pitchFamily="34" charset="0"/>
            </a:endParaRPr>
          </a:p>
          <a:p>
            <a:pPr lvl="2" algn="just">
              <a:buNone/>
            </a:pPr>
            <a:r>
              <a:rPr lang="es-ES" altLang="es-ES" sz="1800" b="1" dirty="0" err="1">
                <a:latin typeface="+mj-lt"/>
                <a:ea typeface="ＭＳ Ｐゴシック" pitchFamily="34" charset="-128"/>
                <a:cs typeface="Tahoma" pitchFamily="34" charset="0"/>
              </a:rPr>
              <a:t>border</a:t>
            </a:r>
            <a:r>
              <a:rPr lang="es-ES" altLang="es-ES" sz="1800" b="1" dirty="0">
                <a:latin typeface="+mj-lt"/>
                <a:ea typeface="ＭＳ Ｐゴシック" pitchFamily="34" charset="-128"/>
                <a:cs typeface="Tahoma" pitchFamily="34" charset="0"/>
              </a:rPr>
              <a:t>-top-color…		</a:t>
            </a:r>
            <a:r>
              <a:rPr lang="es-ES" altLang="es-ES" sz="1800" dirty="0">
                <a:latin typeface="+mj-lt"/>
                <a:ea typeface="ＭＳ Ｐゴシック" pitchFamily="34" charset="-128"/>
                <a:cs typeface="Tahoma" pitchFamily="34" charset="0"/>
              </a:rPr>
              <a:t>bordes</a:t>
            </a:r>
            <a:endParaRPr lang="es-ES" altLang="es-ES" sz="1800" b="1" dirty="0">
              <a:latin typeface="+mj-lt"/>
              <a:ea typeface="ＭＳ Ｐゴシック" pitchFamily="34" charset="-128"/>
              <a:cs typeface="Tahoma" pitchFamily="34" charset="0"/>
            </a:endParaRPr>
          </a:p>
          <a:p>
            <a:pPr lvl="2" algn="just">
              <a:buNone/>
            </a:pPr>
            <a:r>
              <a:rPr lang="es-ES" altLang="es-ES" sz="1800" b="1" dirty="0" err="1">
                <a:latin typeface="+mj-lt"/>
                <a:ea typeface="ＭＳ Ｐゴシック" pitchFamily="34" charset="-128"/>
                <a:cs typeface="Tahoma" pitchFamily="34" charset="0"/>
              </a:rPr>
              <a:t>border</a:t>
            </a:r>
            <a:r>
              <a:rPr lang="es-ES" altLang="es-ES" sz="1800" b="1" dirty="0">
                <a:latin typeface="+mj-lt"/>
                <a:ea typeface="ＭＳ Ｐゴシック" pitchFamily="34" charset="-128"/>
                <a:cs typeface="Tahoma" pitchFamily="34" charset="0"/>
              </a:rPr>
              <a:t>-</a:t>
            </a:r>
            <a:r>
              <a:rPr lang="es-ES" altLang="es-ES" sz="1800" b="1" dirty="0" err="1">
                <a:latin typeface="+mj-lt"/>
                <a:ea typeface="ＭＳ Ｐゴシック" pitchFamily="34" charset="-128"/>
                <a:cs typeface="Tahoma" pitchFamily="34" charset="0"/>
              </a:rPr>
              <a:t>bottom</a:t>
            </a:r>
            <a:r>
              <a:rPr lang="es-ES" altLang="es-ES" sz="1800" b="1" dirty="0">
                <a:latin typeface="+mj-lt"/>
                <a:ea typeface="ＭＳ Ｐゴシック" pitchFamily="34" charset="-128"/>
                <a:cs typeface="Tahoma" pitchFamily="34" charset="0"/>
              </a:rPr>
              <a:t>-color…</a:t>
            </a:r>
          </a:p>
          <a:p>
            <a:pPr algn="just">
              <a:buNone/>
            </a:pPr>
            <a:endParaRPr lang="es-ES" sz="1600" dirty="0" smtClean="0">
              <a:latin typeface="+mj-lt"/>
              <a:ea typeface="ＭＳ Ｐゴシック" pitchFamily="34" charset="-128"/>
              <a:cs typeface="Tahoma" pitchFamily="34" charset="0"/>
            </a:endParaRPr>
          </a:p>
          <a:p>
            <a:pPr marL="0" indent="0" algn="just">
              <a:buNone/>
            </a:pPr>
            <a:r>
              <a:rPr lang="es-ES" sz="2400" dirty="0" smtClean="0">
                <a:latin typeface="+mj-lt"/>
                <a:ea typeface="ＭＳ Ｐゴシック" pitchFamily="34" charset="-128"/>
                <a:cs typeface="Tahoma" pitchFamily="34" charset="0"/>
              </a:rPr>
              <a:t>Si </a:t>
            </a:r>
            <a:r>
              <a:rPr lang="es-ES" sz="2400" dirty="0">
                <a:latin typeface="+mj-lt"/>
                <a:ea typeface="ＭＳ Ｐゴシック" pitchFamily="34" charset="-128"/>
                <a:cs typeface="Tahoma" pitchFamily="34" charset="0"/>
              </a:rPr>
              <a:t>se quiere establecer el mismo estilo, color o tamaño </a:t>
            </a:r>
            <a:r>
              <a:rPr lang="es-ES" sz="2400" dirty="0" smtClean="0">
                <a:latin typeface="+mj-lt"/>
                <a:ea typeface="ＭＳ Ｐゴシック" pitchFamily="34" charset="-128"/>
                <a:cs typeface="Tahoma" pitchFamily="34" charset="0"/>
              </a:rPr>
              <a:t>para todos los  bordes</a:t>
            </a:r>
            <a:r>
              <a:rPr lang="es-ES" sz="2400" dirty="0">
                <a:latin typeface="+mj-lt"/>
                <a:ea typeface="ＭＳ Ｐゴシック" pitchFamily="34" charset="-128"/>
                <a:cs typeface="Tahoma" pitchFamily="34" charset="0"/>
              </a:rPr>
              <a:t>:</a:t>
            </a:r>
          </a:p>
          <a:p>
            <a:pPr lvl="2" algn="just">
              <a:buNone/>
            </a:pPr>
            <a:r>
              <a:rPr lang="es-ES" altLang="es-ES" sz="1800" b="1" dirty="0" err="1" smtClean="0">
                <a:latin typeface="+mj-lt"/>
                <a:ea typeface="ＭＳ Ｐゴシック" pitchFamily="34" charset="-128"/>
                <a:cs typeface="Tahoma" pitchFamily="34" charset="0"/>
              </a:rPr>
              <a:t>border</a:t>
            </a:r>
            <a:r>
              <a:rPr lang="es-ES" altLang="es-ES" sz="1800" b="1" dirty="0" smtClean="0">
                <a:latin typeface="+mj-lt"/>
                <a:ea typeface="ＭＳ Ｐゴシック" pitchFamily="34" charset="-128"/>
                <a:cs typeface="Tahoma" pitchFamily="34" charset="0"/>
              </a:rPr>
              <a:t>-color, </a:t>
            </a:r>
            <a:r>
              <a:rPr lang="es-ES" altLang="es-ES" sz="1800" b="1" dirty="0" err="1" smtClean="0">
                <a:latin typeface="+mj-lt"/>
                <a:ea typeface="ＭＳ Ｐゴシック" pitchFamily="34" charset="-128"/>
                <a:cs typeface="Tahoma" pitchFamily="34" charset="0"/>
              </a:rPr>
              <a:t>border-style</a:t>
            </a:r>
            <a:r>
              <a:rPr lang="es-ES" altLang="es-ES" sz="1800" b="1" dirty="0" smtClean="0">
                <a:latin typeface="+mj-lt"/>
                <a:ea typeface="ＭＳ Ｐゴシック" pitchFamily="34" charset="-128"/>
                <a:cs typeface="Tahoma" pitchFamily="34" charset="0"/>
              </a:rPr>
              <a:t>, </a:t>
            </a:r>
            <a:r>
              <a:rPr lang="es-ES" altLang="es-ES" sz="1800" b="1" dirty="0" err="1" smtClean="0">
                <a:latin typeface="+mj-lt"/>
                <a:ea typeface="ＭＳ Ｐゴシック" pitchFamily="34" charset="-128"/>
                <a:cs typeface="Tahoma" pitchFamily="34" charset="0"/>
              </a:rPr>
              <a:t>border-width</a:t>
            </a:r>
            <a:endParaRPr lang="es-ES" sz="1800" b="1" dirty="0">
              <a:latin typeface="+mj-lt"/>
              <a:ea typeface="ＭＳ Ｐゴシック" pitchFamily="34" charset="-128"/>
              <a:cs typeface="Tahoma" pitchFamily="34" charset="0"/>
            </a:endParaRPr>
          </a:p>
          <a:p>
            <a:pPr marL="0" indent="0" algn="just">
              <a:buNone/>
            </a:pPr>
            <a:endParaRPr lang="es-ES" sz="1600" dirty="0" smtClean="0">
              <a:latin typeface="+mj-lt"/>
              <a:ea typeface="ＭＳ Ｐゴシック" pitchFamily="34" charset="-128"/>
              <a:cs typeface="Tahoma" pitchFamily="34" charset="0"/>
            </a:endParaRPr>
          </a:p>
          <a:p>
            <a:pPr marL="0" indent="0" algn="just">
              <a:buNone/>
            </a:pPr>
            <a:r>
              <a:rPr lang="es-ES" sz="2400" dirty="0" smtClean="0">
                <a:latin typeface="+mj-lt"/>
                <a:ea typeface="ＭＳ Ｐゴシック" pitchFamily="34" charset="-128"/>
                <a:cs typeface="Tahoma" pitchFamily="34" charset="0"/>
              </a:rPr>
              <a:t>Estilo </a:t>
            </a:r>
            <a:r>
              <a:rPr lang="es-ES" sz="2400" dirty="0">
                <a:latin typeface="+mj-lt"/>
                <a:ea typeface="ＭＳ Ｐゴシック" pitchFamily="34" charset="-128"/>
                <a:cs typeface="Tahoma" pitchFamily="34" charset="0"/>
              </a:rPr>
              <a:t>completo de todos los </a:t>
            </a:r>
            <a:r>
              <a:rPr lang="es-ES" sz="2400" dirty="0" smtClean="0">
                <a:latin typeface="+mj-lt"/>
                <a:ea typeface="ＭＳ Ｐゴシック" pitchFamily="34" charset="-128"/>
                <a:cs typeface="Tahoma" pitchFamily="34" charset="0"/>
              </a:rPr>
              <a:t>bordes:</a:t>
            </a:r>
          </a:p>
          <a:p>
            <a:pPr marL="0" indent="0" algn="just">
              <a:buNone/>
            </a:pPr>
            <a:r>
              <a:rPr lang="es-ES" altLang="es-ES" sz="1600" dirty="0">
                <a:latin typeface="+mj-lt"/>
                <a:ea typeface="ＭＳ Ｐゴシック" pitchFamily="34" charset="-128"/>
                <a:cs typeface="Tahoma" pitchFamily="34" charset="0"/>
              </a:rPr>
              <a:t>	</a:t>
            </a:r>
            <a:r>
              <a:rPr lang="es-ES" altLang="es-ES" sz="1800" b="1" dirty="0" err="1" smtClean="0">
                <a:latin typeface="+mj-lt"/>
                <a:ea typeface="ＭＳ Ｐゴシック" pitchFamily="34" charset="-128"/>
                <a:cs typeface="Tahoma" pitchFamily="34" charset="0"/>
              </a:rPr>
              <a:t>border</a:t>
            </a:r>
            <a:r>
              <a:rPr lang="es-ES" altLang="es-ES" sz="1800" dirty="0" smtClean="0">
                <a:latin typeface="+mj-lt"/>
                <a:ea typeface="ＭＳ Ｐゴシック" pitchFamily="34" charset="-128"/>
                <a:cs typeface="Tahoma" pitchFamily="34" charset="0"/>
              </a:rPr>
              <a:t>: </a:t>
            </a:r>
            <a:r>
              <a:rPr lang="es-ES" altLang="es-ES" sz="1800" dirty="0" err="1" smtClean="0">
                <a:latin typeface="+mj-lt"/>
                <a:ea typeface="ＭＳ Ｐゴシック" pitchFamily="34" charset="-128"/>
                <a:cs typeface="Tahoma" pitchFamily="34" charset="0"/>
              </a:rPr>
              <a:t>width</a:t>
            </a:r>
            <a:r>
              <a:rPr lang="es-ES" altLang="es-ES" sz="1800" dirty="0" smtClean="0">
                <a:latin typeface="+mj-lt"/>
                <a:ea typeface="ＭＳ Ｐゴシック" pitchFamily="34" charset="-128"/>
                <a:cs typeface="Tahoma" pitchFamily="34" charset="0"/>
              </a:rPr>
              <a:t> </a:t>
            </a:r>
            <a:r>
              <a:rPr lang="es-ES" altLang="es-ES" sz="1800" dirty="0" err="1" smtClean="0">
                <a:latin typeface="+mj-lt"/>
                <a:ea typeface="ＭＳ Ｐゴシック" pitchFamily="34" charset="-128"/>
                <a:cs typeface="Tahoma" pitchFamily="34" charset="0"/>
              </a:rPr>
              <a:t>style</a:t>
            </a:r>
            <a:r>
              <a:rPr lang="es-ES" altLang="es-ES" sz="1800" dirty="0" smtClean="0">
                <a:latin typeface="+mj-lt"/>
                <a:ea typeface="ＭＳ Ｐゴシック" pitchFamily="34" charset="-128"/>
                <a:cs typeface="Tahoma" pitchFamily="34" charset="0"/>
              </a:rPr>
              <a:t> color;</a:t>
            </a:r>
            <a:endParaRPr lang="es-ES" altLang="es-ES" sz="1800" dirty="0">
              <a:latin typeface="+mj-lt"/>
              <a:ea typeface="ＭＳ Ｐゴシック" pitchFamily="34" charset="-128"/>
              <a:cs typeface="Tahoma" pitchFamily="34" charset="0"/>
            </a:endParaRPr>
          </a:p>
        </p:txBody>
      </p:sp>
    </p:spTree>
    <p:extLst>
      <p:ext uri="{BB962C8B-B14F-4D97-AF65-F5344CB8AC3E}">
        <p14:creationId xmlns:p14="http://schemas.microsoft.com/office/powerpoint/2010/main" val="21955066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Modelo de cajas</a:t>
            </a:r>
            <a:endParaRPr lang="ca-ES" i="1" dirty="0"/>
          </a:p>
        </p:txBody>
      </p:sp>
      <p:sp>
        <p:nvSpPr>
          <p:cNvPr id="3" name="2 Marcador de contenido"/>
          <p:cNvSpPr>
            <a:spLocks noGrp="1"/>
          </p:cNvSpPr>
          <p:nvPr>
            <p:ph idx="1"/>
          </p:nvPr>
        </p:nvSpPr>
        <p:spPr/>
        <p:txBody>
          <a:bodyPr>
            <a:normAutofit/>
          </a:bodyPr>
          <a:lstStyle/>
          <a:p>
            <a:pPr marL="457200" lvl="1" indent="0">
              <a:buNone/>
            </a:pPr>
            <a:r>
              <a:rPr lang="es-ES_tradnl" sz="2400" b="1" dirty="0" err="1" smtClean="0"/>
              <a:t>border-radius</a:t>
            </a:r>
            <a:r>
              <a:rPr lang="es-ES_tradnl" sz="2400" b="1" dirty="0" smtClean="0"/>
              <a:t>: 10px;</a:t>
            </a:r>
          </a:p>
          <a:p>
            <a:pPr marL="457200" lvl="1" indent="0">
              <a:buNone/>
            </a:pPr>
            <a:r>
              <a:rPr lang="es-ES_tradnl" sz="2400" b="1" dirty="0" err="1" smtClean="0"/>
              <a:t>border-radius</a:t>
            </a:r>
            <a:r>
              <a:rPr lang="es-ES_tradnl" sz="2400" b="1" dirty="0" smtClean="0"/>
              <a:t>: 10px 20px;</a:t>
            </a:r>
          </a:p>
          <a:p>
            <a:pPr marL="457200" lvl="1" indent="0">
              <a:buNone/>
            </a:pPr>
            <a:endParaRPr lang="es-ES_tradnl" sz="2400" b="1" dirty="0" smtClean="0"/>
          </a:p>
          <a:p>
            <a:pPr marL="0" indent="0">
              <a:buNone/>
            </a:pPr>
            <a:r>
              <a:rPr lang="es-ES_tradnl" sz="2400" dirty="0" smtClean="0"/>
              <a:t>Permite añadir un borde redondeado a un elemento sin necesidad de utilizar imágenes de fondo. Dando un solo valor el borde será totalmente redondo, mientras que dando dos tendrá forma elíptica.</a:t>
            </a:r>
            <a:endParaRPr lang="es-ES_tradnl" sz="1100" dirty="0" smtClean="0"/>
          </a:p>
          <a:p>
            <a:pPr marL="0" indent="0">
              <a:buNone/>
            </a:pPr>
            <a:endParaRPr lang="es-ES" dirty="0"/>
          </a:p>
          <a:p>
            <a:pPr marL="0" indent="0">
              <a:buNone/>
            </a:pPr>
            <a:endParaRPr lang="es-ES" dirty="0"/>
          </a:p>
          <a:p>
            <a:pPr marL="0" indent="0">
              <a:buNone/>
            </a:pPr>
            <a:endParaRPr lang="es-ES" dirty="0"/>
          </a:p>
        </p:txBody>
      </p:sp>
      <p:pic>
        <p:nvPicPr>
          <p:cNvPr id="5" name="Imagen 4"/>
          <p:cNvPicPr>
            <a:picLocks noChangeAspect="1"/>
          </p:cNvPicPr>
          <p:nvPr/>
        </p:nvPicPr>
        <p:blipFill>
          <a:blip r:embed="rId3" cstate="print"/>
          <a:stretch>
            <a:fillRect/>
          </a:stretch>
        </p:blipFill>
        <p:spPr>
          <a:xfrm>
            <a:off x="2771800" y="4437112"/>
            <a:ext cx="5394176" cy="1789068"/>
          </a:xfrm>
          <a:prstGeom prst="rect">
            <a:avLst/>
          </a:prstGeom>
        </p:spPr>
      </p:pic>
    </p:spTree>
    <p:extLst>
      <p:ext uri="{BB962C8B-B14F-4D97-AF65-F5344CB8AC3E}">
        <p14:creationId xmlns:p14="http://schemas.microsoft.com/office/powerpoint/2010/main" val="737163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Etiquetas “auxiliares”: div y </a:t>
            </a:r>
            <a:r>
              <a:rPr lang="es-ES" sz="4000" dirty="0" err="1"/>
              <a:t>span</a:t>
            </a:r>
            <a:endParaRPr lang="es-ES" sz="4000" dirty="0"/>
          </a:p>
        </p:txBody>
      </p:sp>
      <p:sp>
        <p:nvSpPr>
          <p:cNvPr id="2" name="1 Marcador de contenido"/>
          <p:cNvSpPr>
            <a:spLocks noGrp="1"/>
          </p:cNvSpPr>
          <p:nvPr>
            <p:ph idx="1"/>
          </p:nvPr>
        </p:nvSpPr>
        <p:spPr>
          <a:xfrm>
            <a:off x="457200" y="1772816"/>
            <a:ext cx="8229600" cy="4353347"/>
          </a:xfrm>
        </p:spPr>
        <p:txBody>
          <a:bodyPr>
            <a:normAutofit/>
          </a:bodyPr>
          <a:lstStyle/>
          <a:p>
            <a:pPr algn="just"/>
            <a:r>
              <a:rPr lang="es-ES" altLang="es-ES" sz="2000" dirty="0">
                <a:latin typeface="Tahoma" pitchFamily="34" charset="0"/>
                <a:ea typeface="ＭＳ Ｐゴシック" pitchFamily="34" charset="-128"/>
                <a:cs typeface="Tahoma" pitchFamily="34" charset="0"/>
              </a:rPr>
              <a:t>Para ello utilizaremos dos etiquetas auxiliares, </a:t>
            </a:r>
            <a:r>
              <a:rPr lang="es-ES" altLang="es-ES" sz="2000" b="1" dirty="0">
                <a:latin typeface="Tahoma" pitchFamily="34" charset="0"/>
                <a:ea typeface="ＭＳ Ｐゴシック" pitchFamily="34" charset="-128"/>
                <a:cs typeface="Tahoma" pitchFamily="34" charset="0"/>
              </a:rPr>
              <a:t>&lt;div&gt; </a:t>
            </a:r>
            <a:r>
              <a:rPr lang="es-ES" altLang="es-ES" sz="2000" dirty="0">
                <a:latin typeface="Tahoma" pitchFamily="34" charset="0"/>
                <a:ea typeface="ＭＳ Ｐゴシック" pitchFamily="34" charset="-128"/>
                <a:cs typeface="Tahoma" pitchFamily="34" charset="0"/>
              </a:rPr>
              <a:t>y </a:t>
            </a:r>
            <a:r>
              <a:rPr lang="es-ES" altLang="es-ES" sz="2000" b="1" dirty="0">
                <a:latin typeface="Tahoma" pitchFamily="34" charset="0"/>
                <a:ea typeface="ＭＳ Ｐゴシック" pitchFamily="34" charset="-128"/>
                <a:cs typeface="Tahoma" pitchFamily="34" charset="0"/>
              </a:rPr>
              <a:t>&lt;</a:t>
            </a:r>
            <a:r>
              <a:rPr lang="es-ES" altLang="es-ES" sz="2000" b="1" dirty="0" err="1">
                <a:latin typeface="Tahoma" pitchFamily="34" charset="0"/>
                <a:ea typeface="ＭＳ Ｐゴシック" pitchFamily="34" charset="-128"/>
                <a:cs typeface="Tahoma" pitchFamily="34" charset="0"/>
              </a:rPr>
              <a:t>span</a:t>
            </a:r>
            <a:r>
              <a:rPr lang="es-ES" altLang="es-ES" sz="2000" b="1" dirty="0">
                <a:latin typeface="Tahoma" pitchFamily="34" charset="0"/>
                <a:ea typeface="ＭＳ Ｐゴシック" pitchFamily="34" charset="-128"/>
                <a:cs typeface="Tahoma" pitchFamily="34" charset="0"/>
              </a:rPr>
              <a:t>&gt;.</a:t>
            </a:r>
          </a:p>
          <a:p>
            <a:pPr algn="just"/>
            <a:endParaRPr lang="es-ES" altLang="es-ES" sz="2000" b="1" dirty="0">
              <a:latin typeface="Tahoma" pitchFamily="34" charset="0"/>
              <a:ea typeface="ＭＳ Ｐゴシック" pitchFamily="34" charset="-128"/>
              <a:cs typeface="Tahoma" pitchFamily="34" charset="0"/>
            </a:endParaRPr>
          </a:p>
          <a:p>
            <a:pPr lvl="1" algn="just"/>
            <a:r>
              <a:rPr lang="es-ES" altLang="es-ES" sz="1800" b="1" dirty="0">
                <a:latin typeface="Tahoma" pitchFamily="34" charset="0"/>
                <a:ea typeface="ＭＳ Ｐゴシック" pitchFamily="34" charset="-128"/>
                <a:cs typeface="Tahoma" pitchFamily="34" charset="0"/>
              </a:rPr>
              <a:t>&lt;div&gt;…&lt;/div&gt;: </a:t>
            </a:r>
            <a:r>
              <a:rPr lang="es-ES" altLang="es-ES" sz="1800" dirty="0">
                <a:latin typeface="Tahoma" pitchFamily="34" charset="0"/>
                <a:ea typeface="ＭＳ Ｐゴシック" pitchFamily="34" charset="-128"/>
                <a:cs typeface="Tahoma" pitchFamily="34" charset="0"/>
              </a:rPr>
              <a:t>se utiliza para definir </a:t>
            </a:r>
            <a:r>
              <a:rPr lang="es-ES" altLang="es-ES" sz="1800" b="1" dirty="0">
                <a:latin typeface="Tahoma" pitchFamily="34" charset="0"/>
                <a:ea typeface="ＭＳ Ｐゴシック" pitchFamily="34" charset="-128"/>
                <a:cs typeface="Tahoma" pitchFamily="34" charset="0"/>
              </a:rPr>
              <a:t>bloques definidos</a:t>
            </a:r>
            <a:r>
              <a:rPr lang="es-ES" altLang="es-ES" sz="1800" dirty="0">
                <a:latin typeface="Tahoma" pitchFamily="34" charset="0"/>
                <a:ea typeface="ＭＳ Ｐゴシック" pitchFamily="34" charset="-128"/>
                <a:cs typeface="Tahoma" pitchFamily="34" charset="0"/>
              </a:rPr>
              <a:t> que tendrán un formato determinado. Se suele utilizar para alinear párrafos, crear marcos independientes…</a:t>
            </a:r>
          </a:p>
          <a:p>
            <a:pPr lvl="1" algn="just"/>
            <a:endParaRPr lang="es-ES" altLang="es-ES" sz="1800" b="1" dirty="0">
              <a:latin typeface="Tahoma" pitchFamily="34" charset="0"/>
              <a:ea typeface="ＭＳ Ｐゴシック" pitchFamily="34" charset="-128"/>
              <a:cs typeface="Tahoma" pitchFamily="34" charset="0"/>
            </a:endParaRPr>
          </a:p>
          <a:p>
            <a:pPr lvl="1" algn="just"/>
            <a:r>
              <a:rPr lang="es-ES" altLang="es-ES" sz="1800" b="1" dirty="0">
                <a:latin typeface="Tahoma" pitchFamily="34" charset="0"/>
                <a:ea typeface="ＭＳ Ｐゴシック" pitchFamily="34" charset="-128"/>
                <a:cs typeface="Tahoma" pitchFamily="34" charset="0"/>
              </a:rPr>
              <a:t>&lt;</a:t>
            </a:r>
            <a:r>
              <a:rPr lang="es-ES" altLang="es-ES" sz="1800" b="1" dirty="0" err="1">
                <a:latin typeface="Tahoma" pitchFamily="34" charset="0"/>
                <a:ea typeface="ＭＳ Ｐゴシック" pitchFamily="34" charset="-128"/>
                <a:cs typeface="Tahoma" pitchFamily="34" charset="0"/>
              </a:rPr>
              <a:t>span</a:t>
            </a:r>
            <a:r>
              <a:rPr lang="es-ES" altLang="es-ES" sz="1800" b="1" dirty="0">
                <a:latin typeface="Tahoma" pitchFamily="34" charset="0"/>
                <a:ea typeface="ＭＳ Ｐゴシック" pitchFamily="34" charset="-128"/>
                <a:cs typeface="Tahoma" pitchFamily="34" charset="0"/>
              </a:rPr>
              <a:t>&gt;…&lt;/</a:t>
            </a:r>
            <a:r>
              <a:rPr lang="es-ES" altLang="es-ES" sz="1800" b="1" dirty="0" err="1">
                <a:latin typeface="Tahoma" pitchFamily="34" charset="0"/>
                <a:ea typeface="ＭＳ Ｐゴシック" pitchFamily="34" charset="-128"/>
                <a:cs typeface="Tahoma" pitchFamily="34" charset="0"/>
              </a:rPr>
              <a:t>span</a:t>
            </a:r>
            <a:r>
              <a:rPr lang="es-ES" altLang="es-ES" sz="1800" b="1" dirty="0">
                <a:latin typeface="Tahoma" pitchFamily="34" charset="0"/>
                <a:ea typeface="ＭＳ Ｐゴシック" pitchFamily="34" charset="-128"/>
                <a:cs typeface="Tahoma" pitchFamily="34" charset="0"/>
              </a:rPr>
              <a:t>&gt;: </a:t>
            </a:r>
            <a:r>
              <a:rPr lang="es-ES" altLang="es-ES" sz="1800" dirty="0">
                <a:latin typeface="Tahoma" pitchFamily="34" charset="0"/>
                <a:ea typeface="ＭＳ Ｐゴシック" pitchFamily="34" charset="-128"/>
                <a:cs typeface="Tahoma" pitchFamily="34" charset="0"/>
              </a:rPr>
              <a:t>a diferencia de &lt;div&gt;, utilizaremos la etiqueta &lt;</a:t>
            </a:r>
            <a:r>
              <a:rPr lang="es-ES" altLang="es-ES" sz="1800" dirty="0" err="1">
                <a:latin typeface="Tahoma" pitchFamily="34" charset="0"/>
                <a:ea typeface="ＭＳ Ｐゴシック" pitchFamily="34" charset="-128"/>
                <a:cs typeface="Tahoma" pitchFamily="34" charset="0"/>
              </a:rPr>
              <a:t>span</a:t>
            </a:r>
            <a:r>
              <a:rPr lang="es-ES" altLang="es-ES" sz="1800" dirty="0">
                <a:latin typeface="Tahoma" pitchFamily="34" charset="0"/>
                <a:ea typeface="ＭＳ Ｐゴシック" pitchFamily="34" charset="-128"/>
                <a:cs typeface="Tahoma" pitchFamily="34" charset="0"/>
              </a:rPr>
              <a:t>&gt; para </a:t>
            </a:r>
            <a:r>
              <a:rPr lang="es-ES" altLang="es-ES" sz="1800" b="1" dirty="0">
                <a:latin typeface="Tahoma" pitchFamily="34" charset="0"/>
                <a:ea typeface="ＭＳ Ｐゴシック" pitchFamily="34" charset="-128"/>
                <a:cs typeface="Tahoma" pitchFamily="34" charset="0"/>
              </a:rPr>
              <a:t>pequeños fragmentos</a:t>
            </a:r>
            <a:r>
              <a:rPr lang="es-ES" altLang="es-ES" sz="1800" dirty="0">
                <a:latin typeface="Tahoma" pitchFamily="34" charset="0"/>
                <a:ea typeface="ＭＳ Ｐゴシック" pitchFamily="34" charset="-128"/>
                <a:cs typeface="Tahoma" pitchFamily="34" charset="0"/>
              </a:rPr>
              <a:t> que tengan una diferencia de formato con su alrededor, como por ejemplo, si queremos resaltar una palabra en otro color.</a:t>
            </a:r>
          </a:p>
          <a:p>
            <a:pPr lvl="1" algn="just"/>
            <a:endParaRPr lang="es-ES" altLang="es-ES" sz="1800" b="1" dirty="0">
              <a:latin typeface="Tahoma" pitchFamily="34" charset="0"/>
              <a:ea typeface="ＭＳ Ｐゴシック" pitchFamily="34" charset="-128"/>
              <a:cs typeface="Tahoma" pitchFamily="34" charset="0"/>
            </a:endParaRPr>
          </a:p>
          <a:p>
            <a:pPr algn="just"/>
            <a:r>
              <a:rPr lang="es-ES" altLang="es-ES" sz="2000" dirty="0">
                <a:latin typeface="Tahoma" pitchFamily="34" charset="0"/>
                <a:ea typeface="ＭＳ Ｐゴシック" pitchFamily="34" charset="-128"/>
                <a:cs typeface="Tahoma" pitchFamily="34" charset="0"/>
              </a:rPr>
              <a:t>Como podemos ver, ninguna de ellas define ningún elemento concreto, sino que las utilizaremos para poder aplicar formato a fragmentos de código determinados.</a:t>
            </a:r>
          </a:p>
        </p:txBody>
      </p:sp>
    </p:spTree>
    <p:extLst>
      <p:ext uri="{BB962C8B-B14F-4D97-AF65-F5344CB8AC3E}">
        <p14:creationId xmlns:p14="http://schemas.microsoft.com/office/powerpoint/2010/main" val="607583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Modelo de cajas</a:t>
            </a:r>
            <a:endParaRPr lang="ca-ES" i="1" dirty="0"/>
          </a:p>
        </p:txBody>
      </p:sp>
      <p:sp>
        <p:nvSpPr>
          <p:cNvPr id="3" name="2 Marcador de contenido"/>
          <p:cNvSpPr>
            <a:spLocks noGrp="1"/>
          </p:cNvSpPr>
          <p:nvPr>
            <p:ph idx="1"/>
          </p:nvPr>
        </p:nvSpPr>
        <p:spPr/>
        <p:txBody>
          <a:bodyPr>
            <a:normAutofit/>
          </a:bodyPr>
          <a:lstStyle/>
          <a:p>
            <a:pPr marL="57150" indent="0">
              <a:buNone/>
            </a:pPr>
            <a:endParaRPr lang="es-ES_tradnl" sz="2400" dirty="0"/>
          </a:p>
          <a:p>
            <a:pPr marL="457200" lvl="1" indent="0">
              <a:buNone/>
            </a:pPr>
            <a:r>
              <a:rPr lang="es-ES_tradnl" sz="2400" b="1" dirty="0" err="1" smtClean="0"/>
              <a:t>border</a:t>
            </a:r>
            <a:r>
              <a:rPr lang="es-ES_tradnl" sz="2400" b="1" dirty="0" smtClean="0"/>
              <a:t>-top-</a:t>
            </a:r>
            <a:r>
              <a:rPr lang="es-ES_tradnl" sz="2400" b="1" dirty="0" err="1" smtClean="0"/>
              <a:t>left</a:t>
            </a:r>
            <a:r>
              <a:rPr lang="es-ES_tradnl" sz="2400" b="1" dirty="0" smtClean="0"/>
              <a:t>-</a:t>
            </a:r>
            <a:r>
              <a:rPr lang="es-ES_tradnl" sz="2400" b="1" dirty="0" err="1" smtClean="0"/>
              <a:t>radius</a:t>
            </a:r>
            <a:r>
              <a:rPr lang="es-ES_tradnl" sz="2400" b="1" dirty="0" smtClean="0"/>
              <a:t>: 10px;</a:t>
            </a:r>
          </a:p>
          <a:p>
            <a:pPr marL="457200" lvl="1" indent="0">
              <a:buNone/>
            </a:pPr>
            <a:r>
              <a:rPr lang="es-ES_tradnl" sz="2400" b="1" dirty="0" err="1" smtClean="0"/>
              <a:t>border</a:t>
            </a:r>
            <a:r>
              <a:rPr lang="es-ES_tradnl" sz="2400" b="1" dirty="0" smtClean="0"/>
              <a:t>-top-</a:t>
            </a:r>
            <a:r>
              <a:rPr lang="es-ES_tradnl" sz="2400" b="1" dirty="0" err="1" smtClean="0"/>
              <a:t>right</a:t>
            </a:r>
            <a:r>
              <a:rPr lang="es-ES_tradnl" sz="2400" b="1" dirty="0" smtClean="0"/>
              <a:t>-</a:t>
            </a:r>
            <a:r>
              <a:rPr lang="es-ES_tradnl" sz="2400" b="1" dirty="0" err="1" smtClean="0"/>
              <a:t>radius</a:t>
            </a:r>
            <a:r>
              <a:rPr lang="es-ES_tradnl" sz="2400" b="1" dirty="0" smtClean="0"/>
              <a:t>: 20px;</a:t>
            </a:r>
          </a:p>
          <a:p>
            <a:pPr marL="457200" lvl="1" indent="0">
              <a:buNone/>
            </a:pPr>
            <a:r>
              <a:rPr lang="es-ES_tradnl" sz="2400" b="1" dirty="0" err="1" smtClean="0"/>
              <a:t>border-bottom-left-radius</a:t>
            </a:r>
            <a:r>
              <a:rPr lang="es-ES_tradnl" sz="2400" b="1" dirty="0" smtClean="0"/>
              <a:t>: 20px;</a:t>
            </a:r>
          </a:p>
          <a:p>
            <a:pPr marL="457200" lvl="1" indent="0">
              <a:buNone/>
            </a:pPr>
            <a:r>
              <a:rPr lang="es-ES_tradnl" sz="2400" b="1" dirty="0" err="1" smtClean="0"/>
              <a:t>border-bottom-right-radius</a:t>
            </a:r>
            <a:r>
              <a:rPr lang="es-ES_tradnl" sz="2400" b="1" dirty="0" smtClean="0"/>
              <a:t>: 10px;</a:t>
            </a:r>
          </a:p>
          <a:p>
            <a:pPr marL="57150" indent="0">
              <a:buNone/>
            </a:pPr>
            <a:endParaRPr lang="es-ES_tradnl" sz="2400" dirty="0"/>
          </a:p>
          <a:p>
            <a:pPr marL="57150" indent="0">
              <a:buNone/>
            </a:pPr>
            <a:r>
              <a:rPr lang="es-ES_tradnl" sz="2400" dirty="0" smtClean="0"/>
              <a:t>Estas cuatro propiedades permiten definir un radio individual para cada esquina del elemento. </a:t>
            </a:r>
            <a:endParaRPr lang="es-ES_tradnl" sz="2400" dirty="0"/>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345482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Modelo de cajas</a:t>
            </a:r>
            <a:endParaRPr lang="ca-ES" i="1" dirty="0"/>
          </a:p>
        </p:txBody>
      </p:sp>
      <p:sp>
        <p:nvSpPr>
          <p:cNvPr id="3" name="2 Marcador de contenido"/>
          <p:cNvSpPr>
            <a:spLocks noGrp="1"/>
          </p:cNvSpPr>
          <p:nvPr>
            <p:ph idx="1"/>
          </p:nvPr>
        </p:nvSpPr>
        <p:spPr/>
        <p:txBody>
          <a:bodyPr>
            <a:normAutofit fontScale="85000" lnSpcReduction="10000"/>
          </a:bodyPr>
          <a:lstStyle/>
          <a:p>
            <a:pPr marL="57150" indent="0">
              <a:buNone/>
            </a:pPr>
            <a:endParaRPr lang="es-ES_tradnl" sz="2400" dirty="0"/>
          </a:p>
          <a:p>
            <a:pPr marL="457200" lvl="1" indent="0">
              <a:buNone/>
            </a:pPr>
            <a:r>
              <a:rPr lang="es-ES_tradnl" sz="2400" b="1" dirty="0" smtClean="0">
                <a:solidFill>
                  <a:srgbClr val="000000"/>
                </a:solidFill>
              </a:rPr>
              <a:t>box-</a:t>
            </a:r>
            <a:r>
              <a:rPr lang="es-ES_tradnl" sz="2400" b="1" dirty="0" err="1" smtClean="0">
                <a:solidFill>
                  <a:srgbClr val="000000"/>
                </a:solidFill>
              </a:rPr>
              <a:t>shadow</a:t>
            </a:r>
            <a:r>
              <a:rPr lang="es-ES_tradnl" sz="2400" b="1" dirty="0" smtClean="0">
                <a:solidFill>
                  <a:srgbClr val="000000"/>
                </a:solidFill>
              </a:rPr>
              <a:t>: 10px 15px 5px 20px red</a:t>
            </a:r>
            <a:r>
              <a:rPr lang="es-ES_tradnl" sz="2400" b="1" dirty="0" smtClean="0"/>
              <a:t>;</a:t>
            </a:r>
          </a:p>
          <a:p>
            <a:pPr marL="457200" lvl="1" indent="0">
              <a:buNone/>
            </a:pPr>
            <a:r>
              <a:rPr lang="es-ES_tradnl" sz="2400" b="1" dirty="0" smtClean="0"/>
              <a:t>box-</a:t>
            </a:r>
            <a:r>
              <a:rPr lang="es-ES_tradnl" sz="2400" b="1" dirty="0" err="1" smtClean="0"/>
              <a:t>shadow</a:t>
            </a:r>
            <a:r>
              <a:rPr lang="es-ES_tradnl" sz="2400" b="1" dirty="0" smtClean="0"/>
              <a:t>: 5px 5px </a:t>
            </a:r>
            <a:r>
              <a:rPr lang="es-ES_tradnl" sz="2400" b="1" dirty="0" err="1" smtClean="0"/>
              <a:t>inset</a:t>
            </a:r>
            <a:r>
              <a:rPr lang="es-ES_tradnl" sz="2400" b="1" dirty="0" smtClean="0"/>
              <a:t>;</a:t>
            </a:r>
          </a:p>
          <a:p>
            <a:pPr marL="57150" indent="0">
              <a:buNone/>
            </a:pPr>
            <a:endParaRPr lang="es-ES_tradnl" sz="2400" dirty="0"/>
          </a:p>
          <a:p>
            <a:pPr marL="57150" indent="0">
              <a:buNone/>
            </a:pPr>
            <a:r>
              <a:rPr lang="es-ES_tradnl" sz="2400" dirty="0" smtClean="0"/>
              <a:t>Propiedad que permite añadir una sombra a un elemento. Para funcionar necesita de varios valores:</a:t>
            </a:r>
          </a:p>
          <a:p>
            <a:pPr marL="57150" indent="0">
              <a:buNone/>
            </a:pPr>
            <a:endParaRPr lang="es-ES_tradnl" sz="2400" dirty="0" smtClean="0"/>
          </a:p>
          <a:p>
            <a:pPr marL="800100" lvl="1"/>
            <a:r>
              <a:rPr lang="es-ES_tradnl" sz="2000" dirty="0"/>
              <a:t>	</a:t>
            </a:r>
            <a:r>
              <a:rPr lang="es-ES_tradnl" sz="2000" dirty="0" smtClean="0"/>
              <a:t>Posición horizontal </a:t>
            </a:r>
            <a:r>
              <a:rPr lang="es-ES_tradnl" sz="2000" dirty="0"/>
              <a:t>	</a:t>
            </a:r>
            <a:endParaRPr lang="es-ES_tradnl" sz="2000" dirty="0" smtClean="0"/>
          </a:p>
          <a:p>
            <a:pPr marL="800100" lvl="1"/>
            <a:r>
              <a:rPr lang="es-ES_tradnl" sz="2000" dirty="0" smtClean="0"/>
              <a:t>  Posición vertical </a:t>
            </a:r>
            <a:r>
              <a:rPr lang="es-ES_tradnl" sz="2000" dirty="0"/>
              <a:t>	</a:t>
            </a:r>
            <a:endParaRPr lang="es-ES_tradnl" sz="2000" dirty="0" smtClean="0"/>
          </a:p>
          <a:p>
            <a:pPr marL="800100" lvl="1"/>
            <a:r>
              <a:rPr lang="es-ES_tradnl" sz="2000" dirty="0" smtClean="0"/>
              <a:t>  Distancia de desenfoque </a:t>
            </a:r>
            <a:r>
              <a:rPr lang="es-ES_tradnl" sz="2000" b="1" dirty="0" smtClean="0"/>
              <a:t>[</a:t>
            </a:r>
            <a:r>
              <a:rPr lang="es-ES_tradnl" sz="2000" b="1" i="1" dirty="0" smtClean="0"/>
              <a:t>opcional</a:t>
            </a:r>
            <a:r>
              <a:rPr lang="es-ES_tradnl" sz="2000" b="1" dirty="0" smtClean="0"/>
              <a:t>]</a:t>
            </a:r>
          </a:p>
          <a:p>
            <a:pPr marL="800100" lvl="1"/>
            <a:r>
              <a:rPr lang="es-ES_tradnl" sz="2000" dirty="0"/>
              <a:t>	</a:t>
            </a:r>
            <a:r>
              <a:rPr lang="es-ES_tradnl" sz="2000" dirty="0" smtClean="0"/>
              <a:t>Tamaño de la sombra </a:t>
            </a:r>
            <a:r>
              <a:rPr lang="es-ES_tradnl" sz="2000" b="1" dirty="0" smtClean="0"/>
              <a:t>[</a:t>
            </a:r>
            <a:r>
              <a:rPr lang="es-ES_tradnl" sz="2000" b="1" i="1" dirty="0"/>
              <a:t>opcional</a:t>
            </a:r>
            <a:r>
              <a:rPr lang="es-ES_tradnl" sz="2000" b="1" dirty="0"/>
              <a:t>]</a:t>
            </a:r>
            <a:endParaRPr lang="es-ES_tradnl" sz="2000" dirty="0" smtClean="0"/>
          </a:p>
          <a:p>
            <a:pPr marL="800100" lvl="1"/>
            <a:r>
              <a:rPr lang="es-ES_tradnl" sz="2000" dirty="0"/>
              <a:t>	</a:t>
            </a:r>
            <a:r>
              <a:rPr lang="es-ES_tradnl" sz="2000" dirty="0" smtClean="0"/>
              <a:t>Color (negro por defecto) </a:t>
            </a:r>
            <a:r>
              <a:rPr lang="es-ES_tradnl" sz="2000" b="1" dirty="0"/>
              <a:t>[</a:t>
            </a:r>
            <a:r>
              <a:rPr lang="es-ES_tradnl" sz="2000" b="1" i="1" dirty="0"/>
              <a:t>opcional</a:t>
            </a:r>
            <a:r>
              <a:rPr lang="es-ES_tradnl" sz="2000" b="1" dirty="0" smtClean="0"/>
              <a:t>]</a:t>
            </a:r>
          </a:p>
          <a:p>
            <a:pPr marL="800100" lvl="1"/>
            <a:endParaRPr lang="es-ES_tradnl" sz="2000" dirty="0" smtClean="0"/>
          </a:p>
          <a:p>
            <a:pPr marL="57150" indent="0">
              <a:buNone/>
            </a:pPr>
            <a:r>
              <a:rPr lang="es-ES_tradnl" sz="2400" dirty="0" smtClean="0"/>
              <a:t>El valor </a:t>
            </a:r>
            <a:r>
              <a:rPr lang="es-ES_tradnl" sz="2400" b="1" dirty="0" err="1" smtClean="0"/>
              <a:t>inset</a:t>
            </a:r>
            <a:r>
              <a:rPr lang="es-ES_tradnl" sz="2400" dirty="0" smtClean="0"/>
              <a:t>, también opcional, sitúa la sombra </a:t>
            </a:r>
            <a:r>
              <a:rPr lang="es-ES_tradnl" sz="2400" b="1" dirty="0" smtClean="0"/>
              <a:t>dentro</a:t>
            </a:r>
            <a:r>
              <a:rPr lang="es-ES_tradnl" sz="2400" dirty="0" smtClean="0"/>
              <a:t> del elemento.</a:t>
            </a:r>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3026071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Modelo de cajas</a:t>
            </a:r>
            <a:endParaRPr lang="ca-ES" i="1" dirty="0"/>
          </a:p>
        </p:txBody>
      </p:sp>
      <p:sp>
        <p:nvSpPr>
          <p:cNvPr id="3" name="2 Marcador de contenido"/>
          <p:cNvSpPr>
            <a:spLocks noGrp="1"/>
          </p:cNvSpPr>
          <p:nvPr>
            <p:ph idx="1"/>
          </p:nvPr>
        </p:nvSpPr>
        <p:spPr/>
        <p:txBody>
          <a:bodyPr>
            <a:normAutofit fontScale="85000" lnSpcReduction="20000"/>
          </a:bodyPr>
          <a:lstStyle/>
          <a:p>
            <a:pPr marL="57150" indent="0">
              <a:buNone/>
            </a:pPr>
            <a:endParaRPr lang="es-ES_tradnl" sz="2400" dirty="0"/>
          </a:p>
          <a:p>
            <a:pPr marL="457200" lvl="1" indent="0">
              <a:buNone/>
            </a:pPr>
            <a:r>
              <a:rPr lang="es-ES_tradnl" sz="2400" dirty="0" err="1" smtClean="0">
                <a:solidFill>
                  <a:srgbClr val="000000"/>
                </a:solidFill>
              </a:rPr>
              <a:t>background-image</a:t>
            </a:r>
            <a:r>
              <a:rPr lang="es-ES_tradnl" sz="2400" dirty="0" smtClean="0">
                <a:solidFill>
                  <a:srgbClr val="000000"/>
                </a:solidFill>
              </a:rPr>
              <a:t>: </a:t>
            </a:r>
            <a:r>
              <a:rPr lang="es-ES_tradnl" sz="2400" b="1" dirty="0" err="1" smtClean="0">
                <a:solidFill>
                  <a:srgbClr val="000000"/>
                </a:solidFill>
              </a:rPr>
              <a:t>url</a:t>
            </a:r>
            <a:r>
              <a:rPr lang="es-ES_tradnl" sz="2400" b="1" dirty="0" smtClean="0">
                <a:solidFill>
                  <a:srgbClr val="000000"/>
                </a:solidFill>
              </a:rPr>
              <a:t>(</a:t>
            </a:r>
            <a:r>
              <a:rPr lang="es-ES_tradnl" sz="2400" b="1" dirty="0" err="1" smtClean="0">
                <a:solidFill>
                  <a:srgbClr val="000000"/>
                </a:solidFill>
              </a:rPr>
              <a:t>img.png</a:t>
            </a:r>
            <a:r>
              <a:rPr lang="es-ES_tradnl" sz="2400" b="1" dirty="0" smtClean="0">
                <a:solidFill>
                  <a:srgbClr val="000000"/>
                </a:solidFill>
              </a:rPr>
              <a:t>), </a:t>
            </a:r>
            <a:r>
              <a:rPr lang="es-ES_tradnl" sz="2400" b="1" dirty="0" err="1" smtClean="0">
                <a:solidFill>
                  <a:srgbClr val="000000"/>
                </a:solidFill>
              </a:rPr>
              <a:t>url</a:t>
            </a:r>
            <a:r>
              <a:rPr lang="es-ES_tradnl" sz="2400" b="1" dirty="0" smtClean="0">
                <a:solidFill>
                  <a:srgbClr val="000000"/>
                </a:solidFill>
              </a:rPr>
              <a:t>(img2.png)</a:t>
            </a:r>
            <a:endParaRPr lang="es-ES_tradnl" sz="2400" dirty="0">
              <a:solidFill>
                <a:srgbClr val="000000"/>
              </a:solidFill>
            </a:endParaRPr>
          </a:p>
          <a:p>
            <a:pPr marL="57150" indent="0">
              <a:buNone/>
            </a:pPr>
            <a:endParaRPr lang="es-ES_tradnl" sz="1800" dirty="0" smtClean="0">
              <a:solidFill>
                <a:srgbClr val="000000"/>
              </a:solidFill>
            </a:endParaRPr>
          </a:p>
          <a:p>
            <a:pPr marL="57150" indent="0">
              <a:buNone/>
            </a:pPr>
            <a:r>
              <a:rPr lang="es-ES_tradnl" sz="2000" dirty="0" smtClean="0">
                <a:solidFill>
                  <a:srgbClr val="000000"/>
                </a:solidFill>
              </a:rPr>
              <a:t>Con CSS3 se pueden añadir varias imágenes de fondo, que se añadirán de delante hacia atrás en el orden que se introduzcan. </a:t>
            </a:r>
          </a:p>
          <a:p>
            <a:pPr marL="57150" indent="0">
              <a:buNone/>
            </a:pPr>
            <a:endParaRPr lang="es-ES_tradnl" sz="2400" dirty="0">
              <a:solidFill>
                <a:srgbClr val="000000"/>
              </a:solidFill>
            </a:endParaRPr>
          </a:p>
          <a:p>
            <a:pPr marL="514350" lvl="1" indent="0">
              <a:buNone/>
            </a:pPr>
            <a:r>
              <a:rPr lang="es-ES_tradnl" sz="2400" b="1" dirty="0" err="1" smtClean="0">
                <a:solidFill>
                  <a:srgbClr val="000000"/>
                </a:solidFill>
              </a:rPr>
              <a:t>background</a:t>
            </a:r>
            <a:r>
              <a:rPr lang="es-ES_tradnl" sz="2400" b="1" dirty="0" smtClean="0">
                <a:solidFill>
                  <a:srgbClr val="000000"/>
                </a:solidFill>
              </a:rPr>
              <a:t>-position: 25% 75%, center </a:t>
            </a:r>
            <a:r>
              <a:rPr lang="es-ES_tradnl" sz="2400" b="1" dirty="0" err="1" smtClean="0">
                <a:solidFill>
                  <a:srgbClr val="000000"/>
                </a:solidFill>
              </a:rPr>
              <a:t>bottom</a:t>
            </a:r>
            <a:r>
              <a:rPr lang="es-ES_tradnl" sz="2400" b="1" dirty="0" smtClean="0">
                <a:solidFill>
                  <a:srgbClr val="000000"/>
                </a:solidFill>
              </a:rPr>
              <a:t>;</a:t>
            </a:r>
          </a:p>
          <a:p>
            <a:pPr marL="114300" indent="0">
              <a:buNone/>
            </a:pPr>
            <a:endParaRPr lang="es-ES_tradnl" sz="1100" dirty="0">
              <a:solidFill>
                <a:srgbClr val="000000"/>
              </a:solidFill>
            </a:endParaRPr>
          </a:p>
          <a:p>
            <a:pPr marL="114300" indent="0">
              <a:buNone/>
            </a:pPr>
            <a:r>
              <a:rPr lang="es-ES_tradnl" sz="2000" dirty="0" smtClean="0">
                <a:solidFill>
                  <a:srgbClr val="000000"/>
                </a:solidFill>
              </a:rPr>
              <a:t>Ahora también se puede definir la posición exacta de un fondo, o de más de uno si se da el caso, modificando así el t</a:t>
            </a:r>
            <a:r>
              <a:rPr lang="es-ES" sz="2000" dirty="0" smtClean="0">
                <a:solidFill>
                  <a:srgbClr val="000000"/>
                </a:solidFill>
              </a:rPr>
              <a:t>i</a:t>
            </a:r>
            <a:r>
              <a:rPr lang="es-ES_tradnl" sz="2000" dirty="0" smtClean="0">
                <a:solidFill>
                  <a:srgbClr val="000000"/>
                </a:solidFill>
              </a:rPr>
              <a:t>pico comportamiento de mosaico. En este caso, la primera imagen estará situada al 25% de la anchura y 75% de la altura, y la segunda en el centro de la parte inferior.</a:t>
            </a:r>
            <a:endParaRPr lang="es-ES_tradnl" sz="2000" dirty="0"/>
          </a:p>
          <a:p>
            <a:pPr marL="0" indent="0">
              <a:buNone/>
            </a:pPr>
            <a:endParaRPr lang="es-ES" sz="2000" dirty="0" smtClean="0"/>
          </a:p>
          <a:p>
            <a:pPr marL="457200" lvl="1" indent="0">
              <a:buNone/>
            </a:pPr>
            <a:r>
              <a:rPr lang="es-ES" sz="2400" b="1" dirty="0" err="1" smtClean="0"/>
              <a:t>background-size</a:t>
            </a:r>
            <a:r>
              <a:rPr lang="es-ES" sz="2400" b="1" dirty="0" smtClean="0"/>
              <a:t>: 20px 100px, 500px 500px;</a:t>
            </a:r>
          </a:p>
          <a:p>
            <a:pPr marL="57150" indent="0">
              <a:buNone/>
            </a:pPr>
            <a:endParaRPr lang="es-ES" sz="2000" dirty="0"/>
          </a:p>
          <a:p>
            <a:pPr marL="57150" indent="0">
              <a:buNone/>
            </a:pPr>
            <a:r>
              <a:rPr lang="es-ES" sz="2000" dirty="0" smtClean="0"/>
              <a:t>Con ésta propiedad, también se podrá modificar el tamaño de cada imagen de fondo.</a:t>
            </a:r>
            <a:endParaRPr lang="es-ES" sz="2000"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35091668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Modelo de cajas</a:t>
            </a:r>
            <a:endParaRPr lang="ca-ES" i="1" dirty="0"/>
          </a:p>
        </p:txBody>
      </p:sp>
      <p:sp>
        <p:nvSpPr>
          <p:cNvPr id="3" name="2 Marcador de contenido"/>
          <p:cNvSpPr>
            <a:spLocks noGrp="1"/>
          </p:cNvSpPr>
          <p:nvPr>
            <p:ph idx="1"/>
          </p:nvPr>
        </p:nvSpPr>
        <p:spPr/>
        <p:txBody>
          <a:bodyPr>
            <a:normAutofit/>
          </a:bodyPr>
          <a:lstStyle/>
          <a:p>
            <a:pPr marL="0" indent="0">
              <a:buNone/>
            </a:pPr>
            <a:endParaRPr lang="es-ES" dirty="0"/>
          </a:p>
          <a:p>
            <a:pPr marL="0" indent="0">
              <a:buNone/>
            </a:pPr>
            <a:endParaRPr lang="es-ES" dirty="0"/>
          </a:p>
        </p:txBody>
      </p:sp>
      <p:pic>
        <p:nvPicPr>
          <p:cNvPr id="5" name="Imagen 4"/>
          <p:cNvPicPr>
            <a:picLocks noChangeAspect="1"/>
          </p:cNvPicPr>
          <p:nvPr/>
        </p:nvPicPr>
        <p:blipFill>
          <a:blip r:embed="rId3" cstate="print"/>
          <a:stretch>
            <a:fillRect/>
          </a:stretch>
        </p:blipFill>
        <p:spPr>
          <a:xfrm>
            <a:off x="1763688" y="2276872"/>
            <a:ext cx="5374912" cy="3797585"/>
          </a:xfrm>
          <a:prstGeom prst="rect">
            <a:avLst/>
          </a:prstGeom>
        </p:spPr>
      </p:pic>
      <p:sp>
        <p:nvSpPr>
          <p:cNvPr id="6" name="2 Marcador de contenido"/>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pitchFamily="34" charset="0"/>
              <a:buNone/>
            </a:pPr>
            <a:r>
              <a:rPr lang="es-ES_tradnl" sz="2400" dirty="0" smtClean="0"/>
              <a:t>Ejemplo:</a:t>
            </a:r>
            <a:endParaRPr lang="es-ES" sz="2000" dirty="0" smtClean="0"/>
          </a:p>
          <a:p>
            <a:pPr marL="0" indent="0">
              <a:buFont typeface="Arial" pitchFamily="34" charset="0"/>
              <a:buNone/>
            </a:pPr>
            <a:endParaRPr lang="es-ES" dirty="0" smtClean="0"/>
          </a:p>
          <a:p>
            <a:pPr marL="0" indent="0">
              <a:buFont typeface="Arial" pitchFamily="34" charset="0"/>
              <a:buNone/>
            </a:pPr>
            <a:endParaRPr lang="es-ES" dirty="0"/>
          </a:p>
        </p:txBody>
      </p:sp>
    </p:spTree>
    <p:extLst>
      <p:ext uri="{BB962C8B-B14F-4D97-AF65-F5344CB8AC3E}">
        <p14:creationId xmlns:p14="http://schemas.microsoft.com/office/powerpoint/2010/main" val="3477674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sz="3600" dirty="0"/>
              <a:t>Modelo de cajas</a:t>
            </a:r>
            <a:endParaRPr lang="ca-ES" sz="3600" i="1" dirty="0"/>
          </a:p>
        </p:txBody>
      </p:sp>
      <p:sp>
        <p:nvSpPr>
          <p:cNvPr id="3" name="2 Marcador de contenido"/>
          <p:cNvSpPr>
            <a:spLocks noGrp="1"/>
          </p:cNvSpPr>
          <p:nvPr>
            <p:ph idx="1"/>
          </p:nvPr>
        </p:nvSpPr>
        <p:spPr/>
        <p:txBody>
          <a:bodyPr>
            <a:normAutofit/>
          </a:bodyPr>
          <a:lstStyle/>
          <a:p>
            <a:pPr marL="57150" indent="0">
              <a:buNone/>
            </a:pPr>
            <a:endParaRPr lang="es-ES_tradnl" sz="2400" dirty="0"/>
          </a:p>
          <a:p>
            <a:pPr marL="457200" lvl="1" indent="0">
              <a:buNone/>
            </a:pPr>
            <a:r>
              <a:rPr lang="es-ES_tradnl" sz="2400" b="1" dirty="0" err="1" smtClean="0">
                <a:solidFill>
                  <a:srgbClr val="000000"/>
                </a:solidFill>
              </a:rPr>
              <a:t>background</a:t>
            </a:r>
            <a:r>
              <a:rPr lang="es-ES_tradnl" sz="2400" b="1" dirty="0" smtClean="0">
                <a:solidFill>
                  <a:srgbClr val="000000"/>
                </a:solidFill>
              </a:rPr>
              <a:t>: linear-</a:t>
            </a:r>
            <a:r>
              <a:rPr lang="es-ES_tradnl" sz="2400" b="1" dirty="0" err="1" smtClean="0">
                <a:solidFill>
                  <a:srgbClr val="000000"/>
                </a:solidFill>
              </a:rPr>
              <a:t>gradient</a:t>
            </a:r>
            <a:r>
              <a:rPr lang="es-ES_tradnl" sz="2400" b="1" dirty="0" smtClean="0">
                <a:solidFill>
                  <a:srgbClr val="000000"/>
                </a:solidFill>
              </a:rPr>
              <a:t>(</a:t>
            </a:r>
            <a:r>
              <a:rPr lang="es-ES_tradnl" sz="2400" b="1" dirty="0" err="1" smtClean="0">
                <a:solidFill>
                  <a:srgbClr val="000000"/>
                </a:solidFill>
              </a:rPr>
              <a:t>to</a:t>
            </a:r>
            <a:r>
              <a:rPr lang="es-ES_tradnl" sz="2400" b="1" dirty="0" smtClean="0">
                <a:solidFill>
                  <a:srgbClr val="000000"/>
                </a:solidFill>
              </a:rPr>
              <a:t> </a:t>
            </a:r>
            <a:r>
              <a:rPr lang="es-ES_tradnl" sz="2400" b="1" dirty="0" err="1" smtClean="0">
                <a:solidFill>
                  <a:srgbClr val="000000"/>
                </a:solidFill>
              </a:rPr>
              <a:t>bottom,blue,white</a:t>
            </a:r>
            <a:r>
              <a:rPr lang="es-ES_tradnl" sz="2400" b="1" dirty="0" smtClean="0">
                <a:solidFill>
                  <a:srgbClr val="000000"/>
                </a:solidFill>
              </a:rPr>
              <a:t>)</a:t>
            </a:r>
            <a:endParaRPr lang="es-ES_tradnl" sz="2400" b="1" dirty="0">
              <a:solidFill>
                <a:srgbClr val="000000"/>
              </a:solidFill>
            </a:endParaRPr>
          </a:p>
          <a:p>
            <a:pPr marL="57150" indent="0">
              <a:buNone/>
            </a:pPr>
            <a:endParaRPr lang="es-ES_tradnl" sz="1800" dirty="0" smtClean="0">
              <a:solidFill>
                <a:srgbClr val="000000"/>
              </a:solidFill>
            </a:endParaRPr>
          </a:p>
          <a:p>
            <a:pPr marL="57150" indent="0">
              <a:buNone/>
            </a:pPr>
            <a:r>
              <a:rPr lang="es-ES_tradnl" sz="2000" dirty="0" smtClean="0">
                <a:solidFill>
                  <a:srgbClr val="000000"/>
                </a:solidFill>
              </a:rPr>
              <a:t>Con CSS3 se pueden generar degradados de color para los fondos, evitando así tener que utilizar imágenes para ello.</a:t>
            </a:r>
          </a:p>
          <a:p>
            <a:pPr marL="57150" indent="0">
              <a:buNone/>
            </a:pPr>
            <a:endParaRPr lang="es-ES_tradnl" sz="2000" dirty="0">
              <a:solidFill>
                <a:srgbClr val="000000"/>
              </a:solidFill>
            </a:endParaRPr>
          </a:p>
          <a:p>
            <a:pPr marL="457200" lvl="1" indent="0">
              <a:buNone/>
            </a:pPr>
            <a:r>
              <a:rPr lang="es-ES_tradnl" sz="2000" dirty="0" err="1" smtClean="0">
                <a:solidFill>
                  <a:srgbClr val="000000"/>
                </a:solidFill>
              </a:rPr>
              <a:t>background</a:t>
            </a:r>
            <a:r>
              <a:rPr lang="es-ES_tradnl" sz="2000" dirty="0" smtClean="0">
                <a:solidFill>
                  <a:srgbClr val="000000"/>
                </a:solidFill>
              </a:rPr>
              <a:t>: linear-</a:t>
            </a:r>
            <a:r>
              <a:rPr lang="es-ES_tradnl" sz="2000" dirty="0" err="1" smtClean="0">
                <a:solidFill>
                  <a:srgbClr val="000000"/>
                </a:solidFill>
              </a:rPr>
              <a:t>gradient</a:t>
            </a:r>
            <a:r>
              <a:rPr lang="es-ES_tradnl" sz="2000" dirty="0" smtClean="0">
                <a:solidFill>
                  <a:srgbClr val="000000"/>
                </a:solidFill>
              </a:rPr>
              <a:t>(-90deg,red,white)</a:t>
            </a:r>
            <a:endParaRPr lang="es-ES_tradnl" sz="2000" dirty="0">
              <a:solidFill>
                <a:srgbClr val="000000"/>
              </a:solidFill>
            </a:endParaRPr>
          </a:p>
          <a:p>
            <a:pPr marL="114300" indent="0">
              <a:buNone/>
            </a:pPr>
            <a:endParaRPr lang="es-ES_tradnl" sz="1100" dirty="0">
              <a:solidFill>
                <a:srgbClr val="000000"/>
              </a:solidFill>
            </a:endParaRPr>
          </a:p>
          <a:p>
            <a:pPr marL="0" indent="0">
              <a:buNone/>
            </a:pPr>
            <a:endParaRPr lang="es-ES" dirty="0"/>
          </a:p>
          <a:p>
            <a:pPr marL="0" indent="0">
              <a:buNone/>
            </a:pPr>
            <a:endParaRPr lang="es-ES" dirty="0"/>
          </a:p>
        </p:txBody>
      </p:sp>
      <p:pic>
        <p:nvPicPr>
          <p:cNvPr id="5" name="Imagen 4"/>
          <p:cNvPicPr>
            <a:picLocks noChangeAspect="1"/>
          </p:cNvPicPr>
          <p:nvPr/>
        </p:nvPicPr>
        <p:blipFill>
          <a:blip r:embed="rId3" cstate="print"/>
          <a:stretch>
            <a:fillRect/>
          </a:stretch>
        </p:blipFill>
        <p:spPr>
          <a:xfrm>
            <a:off x="6579840" y="3460626"/>
            <a:ext cx="1409700" cy="1409700"/>
          </a:xfrm>
          <a:prstGeom prst="rect">
            <a:avLst/>
          </a:prstGeom>
        </p:spPr>
      </p:pic>
      <p:pic>
        <p:nvPicPr>
          <p:cNvPr id="6" name="Imagen 5"/>
          <p:cNvPicPr>
            <a:picLocks noChangeAspect="1"/>
          </p:cNvPicPr>
          <p:nvPr/>
        </p:nvPicPr>
        <p:blipFill>
          <a:blip r:embed="rId4" cstate="print"/>
          <a:stretch>
            <a:fillRect/>
          </a:stretch>
        </p:blipFill>
        <p:spPr>
          <a:xfrm>
            <a:off x="4211960" y="4407396"/>
            <a:ext cx="1397000" cy="1409700"/>
          </a:xfrm>
          <a:prstGeom prst="rect">
            <a:avLst/>
          </a:prstGeom>
        </p:spPr>
      </p:pic>
    </p:spTree>
    <p:extLst>
      <p:ext uri="{BB962C8B-B14F-4D97-AF65-F5344CB8AC3E}">
        <p14:creationId xmlns:p14="http://schemas.microsoft.com/office/powerpoint/2010/main" val="2373161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sz="3600" dirty="0"/>
              <a:t>Modelo de cajas</a:t>
            </a:r>
            <a:endParaRPr lang="ca-ES" sz="3600" i="1" dirty="0"/>
          </a:p>
        </p:txBody>
      </p:sp>
      <p:sp>
        <p:nvSpPr>
          <p:cNvPr id="3" name="2 Marcador de contenido"/>
          <p:cNvSpPr>
            <a:spLocks noGrp="1"/>
          </p:cNvSpPr>
          <p:nvPr>
            <p:ph idx="1"/>
          </p:nvPr>
        </p:nvSpPr>
        <p:spPr/>
        <p:txBody>
          <a:bodyPr>
            <a:normAutofit/>
          </a:bodyPr>
          <a:lstStyle/>
          <a:p>
            <a:pPr marL="57150" indent="0">
              <a:buNone/>
            </a:pPr>
            <a:endParaRPr lang="es-ES_tradnl" sz="2400" dirty="0"/>
          </a:p>
          <a:p>
            <a:pPr marL="457200" lvl="1" indent="0">
              <a:buNone/>
            </a:pPr>
            <a:r>
              <a:rPr lang="es-ES_tradnl" sz="2400" dirty="0" err="1" smtClean="0">
                <a:solidFill>
                  <a:srgbClr val="000000"/>
                </a:solidFill>
              </a:rPr>
              <a:t>background</a:t>
            </a:r>
            <a:r>
              <a:rPr lang="es-ES_tradnl" sz="2400" dirty="0" smtClean="0">
                <a:solidFill>
                  <a:srgbClr val="000000"/>
                </a:solidFill>
              </a:rPr>
              <a:t>: linear-</a:t>
            </a:r>
            <a:r>
              <a:rPr lang="es-ES_tradnl" sz="2400" dirty="0" err="1" smtClean="0">
                <a:solidFill>
                  <a:srgbClr val="000000"/>
                </a:solidFill>
              </a:rPr>
              <a:t>gradient</a:t>
            </a:r>
            <a:r>
              <a:rPr lang="es-ES_tradnl" sz="2400" dirty="0" smtClean="0">
                <a:solidFill>
                  <a:srgbClr val="000000"/>
                </a:solidFill>
              </a:rPr>
              <a:t>(</a:t>
            </a:r>
            <a:r>
              <a:rPr lang="es-ES_tradnl" sz="2400" dirty="0" err="1" smtClean="0">
                <a:solidFill>
                  <a:srgbClr val="000000"/>
                </a:solidFill>
              </a:rPr>
              <a:t>to</a:t>
            </a:r>
            <a:r>
              <a:rPr lang="es-ES_tradnl" sz="2400" dirty="0" smtClean="0">
                <a:solidFill>
                  <a:srgbClr val="000000"/>
                </a:solidFill>
              </a:rPr>
              <a:t> </a:t>
            </a:r>
            <a:r>
              <a:rPr lang="es-ES_tradnl" sz="2400" dirty="0" err="1" smtClean="0">
                <a:solidFill>
                  <a:srgbClr val="000000"/>
                </a:solidFill>
              </a:rPr>
              <a:t>right,white,black</a:t>
            </a:r>
            <a:r>
              <a:rPr lang="es-ES_tradnl" sz="2400" dirty="0" smtClean="0">
                <a:solidFill>
                  <a:srgbClr val="000000"/>
                </a:solidFill>
              </a:rPr>
              <a:t> 50%,white);</a:t>
            </a:r>
            <a:endParaRPr lang="es-ES_tradnl" sz="2400" dirty="0">
              <a:solidFill>
                <a:srgbClr val="000000"/>
              </a:solidFill>
            </a:endParaRPr>
          </a:p>
          <a:p>
            <a:pPr marL="57150" indent="0">
              <a:buNone/>
            </a:pPr>
            <a:endParaRPr lang="es-ES_tradnl" sz="1800" dirty="0" smtClean="0">
              <a:solidFill>
                <a:srgbClr val="000000"/>
              </a:solidFill>
            </a:endParaRPr>
          </a:p>
          <a:p>
            <a:pPr marL="57150" indent="0">
              <a:buNone/>
            </a:pPr>
            <a:r>
              <a:rPr lang="es-ES_tradnl" sz="2000" dirty="0" smtClean="0">
                <a:solidFill>
                  <a:srgbClr val="000000"/>
                </a:solidFill>
              </a:rPr>
              <a:t>Se puede utilizar más de un color para especificar los llamados “color </a:t>
            </a:r>
            <a:r>
              <a:rPr lang="es-ES_tradnl" sz="2000" dirty="0" err="1" smtClean="0">
                <a:solidFill>
                  <a:srgbClr val="000000"/>
                </a:solidFill>
              </a:rPr>
              <a:t>stops</a:t>
            </a:r>
            <a:r>
              <a:rPr lang="es-ES_tradnl" sz="2000" dirty="0" smtClean="0">
                <a:solidFill>
                  <a:srgbClr val="000000"/>
                </a:solidFill>
              </a:rPr>
              <a:t>”, o paradas de color, para que aparezca una línea con un color concreto en un punto.</a:t>
            </a:r>
          </a:p>
          <a:p>
            <a:pPr marL="57150" indent="0">
              <a:buNone/>
            </a:pPr>
            <a:endParaRPr lang="es-ES_tradnl" sz="2000" dirty="0">
              <a:solidFill>
                <a:srgbClr val="000000"/>
              </a:solidFill>
            </a:endParaRPr>
          </a:p>
          <a:p>
            <a:pPr marL="114300" indent="0">
              <a:buNone/>
            </a:pPr>
            <a:endParaRPr lang="es-ES_tradnl" sz="1100" dirty="0">
              <a:solidFill>
                <a:srgbClr val="000000"/>
              </a:solidFill>
            </a:endParaRPr>
          </a:p>
          <a:p>
            <a:pPr marL="0" indent="0">
              <a:buNone/>
            </a:pPr>
            <a:endParaRPr lang="es-ES" dirty="0"/>
          </a:p>
          <a:p>
            <a:pPr marL="0" indent="0">
              <a:buNone/>
            </a:pPr>
            <a:endParaRPr lang="es-ES" dirty="0"/>
          </a:p>
        </p:txBody>
      </p:sp>
      <p:pic>
        <p:nvPicPr>
          <p:cNvPr id="8" name="Imagen 7"/>
          <p:cNvPicPr>
            <a:picLocks noChangeAspect="1"/>
          </p:cNvPicPr>
          <p:nvPr/>
        </p:nvPicPr>
        <p:blipFill>
          <a:blip r:embed="rId3" cstate="print"/>
          <a:stretch>
            <a:fillRect/>
          </a:stretch>
        </p:blipFill>
        <p:spPr>
          <a:xfrm>
            <a:off x="2074962" y="4273674"/>
            <a:ext cx="4608512" cy="1598113"/>
          </a:xfrm>
          <a:prstGeom prst="rect">
            <a:avLst/>
          </a:prstGeom>
        </p:spPr>
      </p:pic>
    </p:spTree>
    <p:extLst>
      <p:ext uri="{BB962C8B-B14F-4D97-AF65-F5344CB8AC3E}">
        <p14:creationId xmlns:p14="http://schemas.microsoft.com/office/powerpoint/2010/main" val="3772066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sz="3600" dirty="0"/>
              <a:t>Modelo de cajas</a:t>
            </a:r>
            <a:endParaRPr lang="ca-ES" sz="3600" i="1" dirty="0"/>
          </a:p>
        </p:txBody>
      </p:sp>
      <p:sp>
        <p:nvSpPr>
          <p:cNvPr id="3" name="2 Marcador de contenido"/>
          <p:cNvSpPr>
            <a:spLocks noGrp="1"/>
          </p:cNvSpPr>
          <p:nvPr>
            <p:ph idx="1"/>
          </p:nvPr>
        </p:nvSpPr>
        <p:spPr/>
        <p:txBody>
          <a:bodyPr>
            <a:normAutofit/>
          </a:bodyPr>
          <a:lstStyle/>
          <a:p>
            <a:pPr marL="57150" indent="0">
              <a:buNone/>
            </a:pPr>
            <a:endParaRPr lang="es-ES_tradnl" sz="2000" dirty="0"/>
          </a:p>
          <a:p>
            <a:pPr marL="457200" lvl="1" indent="0">
              <a:buNone/>
            </a:pPr>
            <a:r>
              <a:rPr lang="es-ES_tradnl" sz="1800" b="1" dirty="0" err="1" smtClean="0">
                <a:solidFill>
                  <a:srgbClr val="000000"/>
                </a:solidFill>
              </a:rPr>
              <a:t>background</a:t>
            </a:r>
            <a:r>
              <a:rPr lang="es-ES_tradnl" sz="1800" b="1" dirty="0" smtClean="0">
                <a:solidFill>
                  <a:srgbClr val="000000"/>
                </a:solidFill>
              </a:rPr>
              <a:t>: </a:t>
            </a:r>
            <a:r>
              <a:rPr lang="en-US" sz="1800" b="1" dirty="0" smtClean="0">
                <a:solidFill>
                  <a:srgbClr val="000000"/>
                </a:solidFill>
              </a:rPr>
              <a:t>linear-gradient(to right, </a:t>
            </a:r>
            <a:r>
              <a:rPr lang="en-US" sz="1800" b="1" dirty="0" err="1" smtClean="0">
                <a:solidFill>
                  <a:srgbClr val="000000"/>
                </a:solidFill>
              </a:rPr>
              <a:t>rgba</a:t>
            </a:r>
            <a:r>
              <a:rPr lang="en-US" sz="1800" b="1" dirty="0" smtClean="0">
                <a:solidFill>
                  <a:srgbClr val="000000"/>
                </a:solidFill>
              </a:rPr>
              <a:t>(255,255,255,0), </a:t>
            </a:r>
            <a:r>
              <a:rPr lang="en-US" sz="1800" b="1" dirty="0" err="1" smtClean="0">
                <a:solidFill>
                  <a:srgbClr val="000000"/>
                </a:solidFill>
              </a:rPr>
              <a:t>rgba</a:t>
            </a:r>
            <a:r>
              <a:rPr lang="en-US" sz="1800" b="1" dirty="0" smtClean="0">
                <a:solidFill>
                  <a:srgbClr val="000000"/>
                </a:solidFill>
              </a:rPr>
              <a:t>(255,255,255,1), </a:t>
            </a:r>
            <a:r>
              <a:rPr lang="en-US" sz="1800" b="1" dirty="0" err="1" smtClean="0">
                <a:solidFill>
                  <a:srgbClr val="000000"/>
                </a:solidFill>
              </a:rPr>
              <a:t>url</a:t>
            </a:r>
            <a:r>
              <a:rPr lang="en-US" sz="1800" b="1" dirty="0" smtClean="0">
                <a:solidFill>
                  <a:srgbClr val="000000"/>
                </a:solidFill>
              </a:rPr>
              <a:t>(</a:t>
            </a:r>
            <a:r>
              <a:rPr lang="en-US" sz="1800" b="1" dirty="0" err="1" smtClean="0">
                <a:solidFill>
                  <a:srgbClr val="000000"/>
                </a:solidFill>
              </a:rPr>
              <a:t>imagen.jpg</a:t>
            </a:r>
            <a:r>
              <a:rPr lang="en-US" sz="1800" b="1" dirty="0" smtClean="0">
                <a:solidFill>
                  <a:srgbClr val="000000"/>
                </a:solidFill>
              </a:rPr>
              <a:t>);</a:t>
            </a:r>
          </a:p>
          <a:p>
            <a:pPr marL="457200" lvl="1" indent="0">
              <a:buNone/>
            </a:pPr>
            <a:endParaRPr lang="es-ES_tradnl" sz="1600" dirty="0" smtClean="0">
              <a:solidFill>
                <a:srgbClr val="000000"/>
              </a:solidFill>
            </a:endParaRPr>
          </a:p>
          <a:p>
            <a:pPr marL="57150" indent="0">
              <a:buNone/>
            </a:pPr>
            <a:r>
              <a:rPr lang="es-ES_tradnl" sz="2000" dirty="0" smtClean="0">
                <a:solidFill>
                  <a:srgbClr val="000000"/>
                </a:solidFill>
              </a:rPr>
              <a:t>Se puede crear un degradado transparente, para aplicarlo sobre una imagen de fondo y obtener un resultado como éste.</a:t>
            </a:r>
          </a:p>
          <a:p>
            <a:pPr marL="57150" indent="0">
              <a:buNone/>
            </a:pPr>
            <a:endParaRPr lang="es-ES_tradnl" sz="2000" dirty="0">
              <a:solidFill>
                <a:srgbClr val="000000"/>
              </a:solidFill>
            </a:endParaRPr>
          </a:p>
          <a:p>
            <a:pPr marL="114300" indent="0">
              <a:buNone/>
            </a:pPr>
            <a:endParaRPr lang="es-ES_tradnl" sz="1100" dirty="0">
              <a:solidFill>
                <a:srgbClr val="000000"/>
              </a:solidFill>
            </a:endParaRPr>
          </a:p>
          <a:p>
            <a:pPr marL="0" indent="0">
              <a:buNone/>
            </a:pPr>
            <a:endParaRPr lang="es-ES" dirty="0"/>
          </a:p>
          <a:p>
            <a:pPr marL="0" indent="0">
              <a:buNone/>
            </a:pPr>
            <a:endParaRPr lang="es-ES" dirty="0"/>
          </a:p>
        </p:txBody>
      </p:sp>
      <p:pic>
        <p:nvPicPr>
          <p:cNvPr id="6" name="Imagen 5"/>
          <p:cNvPicPr>
            <a:picLocks noChangeAspect="1"/>
          </p:cNvPicPr>
          <p:nvPr/>
        </p:nvPicPr>
        <p:blipFill>
          <a:blip r:embed="rId3" cstate="print"/>
          <a:stretch>
            <a:fillRect/>
          </a:stretch>
        </p:blipFill>
        <p:spPr>
          <a:xfrm>
            <a:off x="827584" y="4005064"/>
            <a:ext cx="7704856" cy="1286039"/>
          </a:xfrm>
          <a:prstGeom prst="rect">
            <a:avLst/>
          </a:prstGeom>
        </p:spPr>
      </p:pic>
    </p:spTree>
    <p:extLst>
      <p:ext uri="{BB962C8B-B14F-4D97-AF65-F5344CB8AC3E}">
        <p14:creationId xmlns:p14="http://schemas.microsoft.com/office/powerpoint/2010/main" val="22331888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sz="3600" dirty="0"/>
              <a:t>Modelo de cajas</a:t>
            </a:r>
            <a:endParaRPr lang="ca-ES" sz="3600" i="1" dirty="0"/>
          </a:p>
        </p:txBody>
      </p:sp>
      <p:sp>
        <p:nvSpPr>
          <p:cNvPr id="3" name="2 Marcador de contenido"/>
          <p:cNvSpPr>
            <a:spLocks noGrp="1"/>
          </p:cNvSpPr>
          <p:nvPr>
            <p:ph idx="1"/>
          </p:nvPr>
        </p:nvSpPr>
        <p:spPr/>
        <p:txBody>
          <a:bodyPr>
            <a:normAutofit/>
          </a:bodyPr>
          <a:lstStyle/>
          <a:p>
            <a:pPr marL="57150" indent="0">
              <a:buNone/>
            </a:pPr>
            <a:endParaRPr lang="es-ES_tradnl" sz="2000" dirty="0"/>
          </a:p>
          <a:p>
            <a:pPr marL="457200" lvl="1" indent="0">
              <a:buNone/>
            </a:pPr>
            <a:r>
              <a:rPr lang="es-ES_tradnl" sz="1800" b="1" dirty="0" err="1" smtClean="0">
                <a:solidFill>
                  <a:srgbClr val="000000"/>
                </a:solidFill>
              </a:rPr>
              <a:t>background</a:t>
            </a:r>
            <a:r>
              <a:rPr lang="es-ES_tradnl" sz="1800" b="1" dirty="0" smtClean="0">
                <a:solidFill>
                  <a:srgbClr val="000000"/>
                </a:solidFill>
              </a:rPr>
              <a:t>: </a:t>
            </a:r>
            <a:r>
              <a:rPr lang="en-US" sz="1800" b="1" dirty="0" smtClean="0">
                <a:solidFill>
                  <a:srgbClr val="000000"/>
                </a:solidFill>
              </a:rPr>
              <a:t>radial-gradient(</a:t>
            </a:r>
            <a:r>
              <a:rPr lang="en-US" sz="1800" b="1" dirty="0" err="1" smtClean="0">
                <a:solidFill>
                  <a:srgbClr val="000000"/>
                </a:solidFill>
              </a:rPr>
              <a:t>circle,red,yellow,green</a:t>
            </a:r>
            <a:r>
              <a:rPr lang="en-US" sz="1800" b="1" dirty="0" smtClean="0">
                <a:solidFill>
                  <a:srgbClr val="000000"/>
                </a:solidFill>
              </a:rPr>
              <a:t>);</a:t>
            </a:r>
          </a:p>
          <a:p>
            <a:pPr marL="457200" lvl="1" indent="0">
              <a:buNone/>
            </a:pPr>
            <a:endParaRPr lang="es-ES_tradnl" sz="1600" dirty="0" smtClean="0">
              <a:solidFill>
                <a:srgbClr val="000000"/>
              </a:solidFill>
            </a:endParaRPr>
          </a:p>
          <a:p>
            <a:pPr marL="57150" indent="0">
              <a:buNone/>
            </a:pPr>
            <a:r>
              <a:rPr lang="es-ES_tradnl" sz="2000" dirty="0" smtClean="0">
                <a:solidFill>
                  <a:srgbClr val="000000"/>
                </a:solidFill>
              </a:rPr>
              <a:t>Degradados radiales, que pueden tener forma de círculo (</a:t>
            </a:r>
            <a:r>
              <a:rPr lang="es-ES_tradnl" sz="2000" i="1" dirty="0" err="1" smtClean="0">
                <a:solidFill>
                  <a:srgbClr val="000000"/>
                </a:solidFill>
              </a:rPr>
              <a:t>circle</a:t>
            </a:r>
            <a:r>
              <a:rPr lang="es-ES_tradnl" sz="2000" dirty="0" smtClean="0">
                <a:solidFill>
                  <a:srgbClr val="000000"/>
                </a:solidFill>
              </a:rPr>
              <a:t>) o elipse (</a:t>
            </a:r>
            <a:r>
              <a:rPr lang="es-ES_tradnl" sz="2000" i="1" dirty="0" err="1" smtClean="0">
                <a:solidFill>
                  <a:srgbClr val="000000"/>
                </a:solidFill>
              </a:rPr>
              <a:t>ellipse</a:t>
            </a:r>
            <a:r>
              <a:rPr lang="es-ES_tradnl" sz="2000" dirty="0" smtClean="0">
                <a:solidFill>
                  <a:srgbClr val="000000"/>
                </a:solidFill>
              </a:rPr>
              <a:t>). Aplican las mismas normas que para los degradados lineales, y también pueden repetirse mediante </a:t>
            </a:r>
            <a:r>
              <a:rPr lang="es-ES_tradnl" sz="2000" i="1" dirty="0" err="1" smtClean="0">
                <a:solidFill>
                  <a:srgbClr val="000000"/>
                </a:solidFill>
              </a:rPr>
              <a:t>repeating</a:t>
            </a:r>
            <a:r>
              <a:rPr lang="es-ES_tradnl" sz="2000" i="1" dirty="0" smtClean="0">
                <a:solidFill>
                  <a:srgbClr val="000000"/>
                </a:solidFill>
              </a:rPr>
              <a:t>-radial-</a:t>
            </a:r>
            <a:r>
              <a:rPr lang="es-ES_tradnl" sz="2000" i="1" dirty="0" err="1" smtClean="0">
                <a:solidFill>
                  <a:srgbClr val="000000"/>
                </a:solidFill>
              </a:rPr>
              <a:t>gradient</a:t>
            </a:r>
            <a:r>
              <a:rPr lang="es-ES_tradnl" sz="2000" dirty="0" smtClean="0">
                <a:solidFill>
                  <a:srgbClr val="000000"/>
                </a:solidFill>
              </a:rPr>
              <a:t>.</a:t>
            </a:r>
          </a:p>
          <a:p>
            <a:pPr marL="57150" indent="0">
              <a:buNone/>
            </a:pPr>
            <a:endParaRPr lang="es-ES_tradnl" sz="2000" dirty="0">
              <a:solidFill>
                <a:srgbClr val="000000"/>
              </a:solidFill>
            </a:endParaRPr>
          </a:p>
          <a:p>
            <a:pPr marL="114300" indent="0">
              <a:buNone/>
            </a:pPr>
            <a:endParaRPr lang="es-ES_tradnl" sz="1100" dirty="0">
              <a:solidFill>
                <a:srgbClr val="000000"/>
              </a:solidFill>
            </a:endParaRPr>
          </a:p>
          <a:p>
            <a:pPr marL="0" indent="0">
              <a:buNone/>
            </a:pPr>
            <a:endParaRPr lang="es-ES" dirty="0"/>
          </a:p>
          <a:p>
            <a:pPr marL="0" indent="0">
              <a:buNone/>
            </a:pPr>
            <a:endParaRPr lang="es-ES" dirty="0"/>
          </a:p>
        </p:txBody>
      </p:sp>
      <p:pic>
        <p:nvPicPr>
          <p:cNvPr id="5" name="Imagen 4"/>
          <p:cNvPicPr>
            <a:picLocks noChangeAspect="1"/>
          </p:cNvPicPr>
          <p:nvPr/>
        </p:nvPicPr>
        <p:blipFill>
          <a:blip r:embed="rId3" cstate="print"/>
          <a:stretch>
            <a:fillRect/>
          </a:stretch>
        </p:blipFill>
        <p:spPr>
          <a:xfrm>
            <a:off x="3059832" y="4005064"/>
            <a:ext cx="2628900" cy="2044700"/>
          </a:xfrm>
          <a:prstGeom prst="rect">
            <a:avLst/>
          </a:prstGeom>
        </p:spPr>
      </p:pic>
    </p:spTree>
    <p:extLst>
      <p:ext uri="{BB962C8B-B14F-4D97-AF65-F5344CB8AC3E}">
        <p14:creationId xmlns:p14="http://schemas.microsoft.com/office/powerpoint/2010/main" val="41305489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Modelo de cajas</a:t>
            </a:r>
          </a:p>
        </p:txBody>
      </p:sp>
      <p:sp>
        <p:nvSpPr>
          <p:cNvPr id="2" name="1 Marcador de contenido"/>
          <p:cNvSpPr>
            <a:spLocks noGrp="1"/>
          </p:cNvSpPr>
          <p:nvPr>
            <p:ph idx="1"/>
          </p:nvPr>
        </p:nvSpPr>
        <p:spPr>
          <a:xfrm>
            <a:off x="457200" y="1484784"/>
            <a:ext cx="8229600" cy="4641379"/>
          </a:xfrm>
        </p:spPr>
        <p:txBody>
          <a:bodyPr>
            <a:normAutofit/>
          </a:bodyPr>
          <a:lstStyle/>
          <a:p>
            <a:pPr algn="just">
              <a:buNone/>
            </a:pPr>
            <a:r>
              <a:rPr lang="es-ES" altLang="es-ES" sz="2400" b="1" dirty="0" smtClean="0">
                <a:latin typeface="+mj-lt"/>
                <a:ea typeface="ＭＳ Ｐゴシック" pitchFamily="34" charset="-128"/>
                <a:cs typeface="Tahoma" pitchFamily="34" charset="0"/>
              </a:rPr>
              <a:t>Otros</a:t>
            </a:r>
          </a:p>
          <a:p>
            <a:pPr marL="457200" lvl="1" indent="0">
              <a:buNone/>
            </a:pPr>
            <a:r>
              <a:rPr lang="es-ES" altLang="es-ES" sz="2400" b="1" dirty="0">
                <a:latin typeface="+mj-lt"/>
                <a:ea typeface="ＭＳ Ｐゴシック" pitchFamily="34" charset="-128"/>
                <a:cs typeface="Tahoma" pitchFamily="34" charset="0"/>
              </a:rPr>
              <a:t>	</a:t>
            </a:r>
            <a:r>
              <a:rPr lang="es-ES" altLang="es-ES" sz="2400" b="1" dirty="0" smtClean="0">
                <a:latin typeface="+mj-lt"/>
                <a:ea typeface="ＭＳ Ｐゴシック" pitchFamily="34" charset="-128"/>
                <a:cs typeface="Tahoma" pitchFamily="34" charset="0"/>
              </a:rPr>
              <a:t>	</a:t>
            </a:r>
            <a:r>
              <a:rPr lang="es-ES_tradnl" sz="2400" b="1" dirty="0" err="1"/>
              <a:t>opacity</a:t>
            </a:r>
            <a:endParaRPr lang="es-ES_tradnl" sz="2400" dirty="0"/>
          </a:p>
          <a:p>
            <a:pPr marL="0" indent="0">
              <a:buNone/>
            </a:pPr>
            <a:r>
              <a:rPr lang="es-ES_tradnl" sz="2400" dirty="0"/>
              <a:t>Permite definir el grado de transparencia de un elemento, entre un mínimo y máximo de 0 y 1.</a:t>
            </a:r>
          </a:p>
          <a:p>
            <a:pPr algn="just">
              <a:buNone/>
            </a:pPr>
            <a:endParaRPr lang="es-ES" altLang="es-ES" sz="1600" b="1" dirty="0">
              <a:latin typeface="+mj-lt"/>
              <a:ea typeface="ＭＳ Ｐゴシック" pitchFamily="34" charset="-128"/>
              <a:cs typeface="Tahoma" pitchFamily="34" charset="0"/>
            </a:endParaRPr>
          </a:p>
        </p:txBody>
      </p:sp>
      <p:pic>
        <p:nvPicPr>
          <p:cNvPr id="6" name="Imagen 5"/>
          <p:cNvPicPr>
            <a:picLocks noChangeAspect="1"/>
          </p:cNvPicPr>
          <p:nvPr/>
        </p:nvPicPr>
        <p:blipFill>
          <a:blip r:embed="rId3" cstate="print"/>
          <a:stretch>
            <a:fillRect/>
          </a:stretch>
        </p:blipFill>
        <p:spPr>
          <a:xfrm>
            <a:off x="1763688" y="3501008"/>
            <a:ext cx="5131792" cy="2383985"/>
          </a:xfrm>
          <a:prstGeom prst="rect">
            <a:avLst/>
          </a:prstGeom>
        </p:spPr>
      </p:pic>
    </p:spTree>
    <p:extLst>
      <p:ext uri="{BB962C8B-B14F-4D97-AF65-F5344CB8AC3E}">
        <p14:creationId xmlns:p14="http://schemas.microsoft.com/office/powerpoint/2010/main" val="1383000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Modelo de cajas</a:t>
            </a:r>
          </a:p>
        </p:txBody>
      </p:sp>
      <p:sp>
        <p:nvSpPr>
          <p:cNvPr id="2" name="1 Marcador de contenido"/>
          <p:cNvSpPr>
            <a:spLocks noGrp="1"/>
          </p:cNvSpPr>
          <p:nvPr>
            <p:ph idx="1"/>
          </p:nvPr>
        </p:nvSpPr>
        <p:spPr>
          <a:xfrm>
            <a:off x="457200" y="1484784"/>
            <a:ext cx="8229600" cy="4641379"/>
          </a:xfrm>
        </p:spPr>
        <p:txBody>
          <a:bodyPr>
            <a:normAutofit lnSpcReduction="10000"/>
          </a:bodyPr>
          <a:lstStyle/>
          <a:p>
            <a:pPr algn="just">
              <a:buNone/>
            </a:pPr>
            <a:r>
              <a:rPr lang="es-ES" altLang="es-ES" sz="2400" b="1" dirty="0" smtClean="0">
                <a:latin typeface="+mj-lt"/>
                <a:ea typeface="ＭＳ Ｐゴシック" pitchFamily="34" charset="-128"/>
                <a:cs typeface="Tahoma" pitchFamily="34" charset="0"/>
              </a:rPr>
              <a:t>Otros</a:t>
            </a:r>
          </a:p>
          <a:p>
            <a:pPr marL="457200" lvl="1" indent="0">
              <a:buNone/>
            </a:pPr>
            <a:r>
              <a:rPr lang="es-ES_tradnl" sz="2400" dirty="0" smtClean="0"/>
              <a:t>color</a:t>
            </a:r>
            <a:r>
              <a:rPr lang="es-ES_tradnl" sz="2400" dirty="0"/>
              <a:t>: </a:t>
            </a:r>
            <a:r>
              <a:rPr lang="es-ES_tradnl" sz="2400" b="1" dirty="0" err="1"/>
              <a:t>rgba</a:t>
            </a:r>
            <a:r>
              <a:rPr lang="es-ES_tradnl" sz="2400" b="1" dirty="0"/>
              <a:t>(255,0,0,0.1);</a:t>
            </a:r>
          </a:p>
          <a:p>
            <a:pPr marL="457200" lvl="1" indent="0">
              <a:buNone/>
            </a:pPr>
            <a:r>
              <a:rPr lang="es-ES_tradnl" sz="2400" dirty="0"/>
              <a:t>color: </a:t>
            </a:r>
            <a:r>
              <a:rPr lang="es-ES_tradnl" sz="2400" b="1" dirty="0" err="1"/>
              <a:t>hsl</a:t>
            </a:r>
            <a:r>
              <a:rPr lang="es-ES_tradnl" sz="2400" b="1" dirty="0"/>
              <a:t>(0,100%,50%);</a:t>
            </a:r>
          </a:p>
          <a:p>
            <a:pPr marL="457200" lvl="1" indent="0">
              <a:buNone/>
            </a:pPr>
            <a:r>
              <a:rPr lang="es-ES_tradnl" sz="2400" dirty="0"/>
              <a:t>color: </a:t>
            </a:r>
            <a:r>
              <a:rPr lang="es-ES_tradnl" sz="2400" b="1" dirty="0" err="1"/>
              <a:t>hsla</a:t>
            </a:r>
            <a:r>
              <a:rPr lang="es-ES_tradnl" sz="2400" b="1" dirty="0"/>
              <a:t>(0,100%,50%,0.5);</a:t>
            </a:r>
          </a:p>
          <a:p>
            <a:pPr marL="457200" lvl="1" indent="0">
              <a:buNone/>
            </a:pPr>
            <a:endParaRPr lang="es-ES_tradnl" sz="2400" b="1" dirty="0"/>
          </a:p>
          <a:p>
            <a:pPr marL="0" indent="0">
              <a:buNone/>
            </a:pPr>
            <a:r>
              <a:rPr lang="es-ES_tradnl" sz="2400" dirty="0"/>
              <a:t>Nuevas funciones que permiten definir un color mediante notación RGBA (Red, Green, Blue, </a:t>
            </a:r>
            <a:r>
              <a:rPr lang="es-ES_tradnl" sz="2400" dirty="0" err="1"/>
              <a:t>Alpha</a:t>
            </a:r>
            <a:r>
              <a:rPr lang="es-ES_tradnl" sz="2400" dirty="0"/>
              <a:t>), HSL (</a:t>
            </a:r>
            <a:r>
              <a:rPr lang="es-ES_tradnl" sz="2400" dirty="0" err="1"/>
              <a:t>Hue</a:t>
            </a:r>
            <a:r>
              <a:rPr lang="es-ES_tradnl" sz="2400" dirty="0"/>
              <a:t>, </a:t>
            </a:r>
            <a:r>
              <a:rPr lang="es-ES_tradnl" sz="2400" dirty="0" err="1"/>
              <a:t>Saturation</a:t>
            </a:r>
            <a:r>
              <a:rPr lang="es-ES_tradnl" sz="2400" dirty="0"/>
              <a:t>, </a:t>
            </a:r>
            <a:r>
              <a:rPr lang="es-ES_tradnl" sz="2400" dirty="0" err="1"/>
              <a:t>Lightness</a:t>
            </a:r>
            <a:r>
              <a:rPr lang="es-ES_tradnl" sz="2400" dirty="0"/>
              <a:t>) (Matiz, Saturación, Luminosidad), y HSLA (HSL más el añadido del canal </a:t>
            </a:r>
            <a:r>
              <a:rPr lang="es-ES_tradnl" sz="2400" dirty="0" err="1"/>
              <a:t>alpha</a:t>
            </a:r>
            <a:r>
              <a:rPr lang="es-ES_tradnl" sz="2400" dirty="0"/>
              <a:t>).</a:t>
            </a:r>
          </a:p>
          <a:p>
            <a:pPr marL="0" indent="0">
              <a:buNone/>
            </a:pPr>
            <a:endParaRPr lang="es-ES_tradnl" sz="2400" dirty="0"/>
          </a:p>
          <a:p>
            <a:pPr marL="0" indent="0">
              <a:buNone/>
            </a:pPr>
            <a:r>
              <a:rPr lang="es-ES_tradnl" sz="2400" dirty="0"/>
              <a:t>En el caso de </a:t>
            </a:r>
            <a:r>
              <a:rPr lang="es-ES_tradnl" sz="2400" dirty="0" err="1"/>
              <a:t>rgba</a:t>
            </a:r>
            <a:r>
              <a:rPr lang="es-ES_tradnl" sz="2400" dirty="0"/>
              <a:t> y </a:t>
            </a:r>
            <a:r>
              <a:rPr lang="es-ES_tradnl" sz="2400" dirty="0" err="1"/>
              <a:t>hsla</a:t>
            </a:r>
            <a:r>
              <a:rPr lang="es-ES_tradnl" sz="2400" dirty="0"/>
              <a:t>, el canal </a:t>
            </a:r>
            <a:r>
              <a:rPr lang="es-ES_tradnl" sz="2400" dirty="0" err="1"/>
              <a:t>Alpha</a:t>
            </a:r>
            <a:r>
              <a:rPr lang="es-ES_tradnl" sz="2400" dirty="0"/>
              <a:t> será el que especifique el grado de transparencia del color.</a:t>
            </a:r>
            <a:endParaRPr lang="es-ES" altLang="es-ES" sz="1600" b="1" dirty="0">
              <a:latin typeface="+mj-lt"/>
              <a:ea typeface="ＭＳ Ｐゴシック" pitchFamily="34" charset="-128"/>
              <a:cs typeface="Tahoma" pitchFamily="34" charset="0"/>
            </a:endParaRPr>
          </a:p>
        </p:txBody>
      </p:sp>
    </p:spTree>
    <p:extLst>
      <p:ext uri="{BB962C8B-B14F-4D97-AF65-F5344CB8AC3E}">
        <p14:creationId xmlns:p14="http://schemas.microsoft.com/office/powerpoint/2010/main" val="3641916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Etiquetas “auxiliares”: div y </a:t>
            </a:r>
            <a:r>
              <a:rPr lang="es-ES" sz="4000" dirty="0" err="1"/>
              <a:t>span</a:t>
            </a:r>
            <a:endParaRPr lang="es-ES" sz="4000" dirty="0"/>
          </a:p>
        </p:txBody>
      </p:sp>
      <p:sp>
        <p:nvSpPr>
          <p:cNvPr id="2" name="1 Marcador de contenido"/>
          <p:cNvSpPr>
            <a:spLocks noGrp="1"/>
          </p:cNvSpPr>
          <p:nvPr>
            <p:ph idx="1"/>
          </p:nvPr>
        </p:nvSpPr>
        <p:spPr>
          <a:xfrm>
            <a:off x="457200" y="1772816"/>
            <a:ext cx="8229600" cy="4353347"/>
          </a:xfrm>
        </p:spPr>
        <p:txBody>
          <a:bodyPr>
            <a:normAutofit/>
          </a:bodyPr>
          <a:lstStyle/>
          <a:p>
            <a:pPr marL="0" indent="0" algn="just">
              <a:buNone/>
            </a:pPr>
            <a:r>
              <a:rPr lang="es-ES" sz="2800" dirty="0"/>
              <a:t>HTML se encarga de agrupar los elementos de la página </a:t>
            </a:r>
            <a:r>
              <a:rPr lang="es-ES" sz="2800" dirty="0" smtClean="0"/>
              <a:t>en diferentes </a:t>
            </a:r>
            <a:r>
              <a:rPr lang="es-ES" sz="2800" dirty="0"/>
              <a:t>divisiones en función de su finalidad</a:t>
            </a:r>
            <a:r>
              <a:rPr lang="es-ES" sz="2800" dirty="0" smtClean="0"/>
              <a:t>:</a:t>
            </a:r>
          </a:p>
          <a:p>
            <a:pPr lvl="1" algn="just"/>
            <a:r>
              <a:rPr lang="es-ES" sz="2400" dirty="0" smtClean="0"/>
              <a:t>La </a:t>
            </a:r>
            <a:r>
              <a:rPr lang="es-ES" sz="2400" dirty="0"/>
              <a:t>zona de la cabecera de la </a:t>
            </a:r>
            <a:r>
              <a:rPr lang="es-ES" sz="2400" dirty="0" smtClean="0"/>
              <a:t>página</a:t>
            </a:r>
          </a:p>
          <a:p>
            <a:pPr lvl="1" algn="just"/>
            <a:r>
              <a:rPr lang="es-ES" sz="2400" dirty="0"/>
              <a:t>L</a:t>
            </a:r>
            <a:r>
              <a:rPr lang="es-ES" sz="2400" dirty="0" smtClean="0"/>
              <a:t>a </a:t>
            </a:r>
            <a:r>
              <a:rPr lang="es-ES" sz="2400" dirty="0"/>
              <a:t>zona </a:t>
            </a:r>
            <a:r>
              <a:rPr lang="es-ES" sz="2400" dirty="0" smtClean="0"/>
              <a:t>de contenidos</a:t>
            </a:r>
          </a:p>
          <a:p>
            <a:pPr lvl="1" algn="just"/>
            <a:r>
              <a:rPr lang="es-ES" sz="2400" dirty="0" smtClean="0"/>
              <a:t>Una </a:t>
            </a:r>
            <a:r>
              <a:rPr lang="es-ES" sz="2400" dirty="0"/>
              <a:t>zona lateral para el menú </a:t>
            </a:r>
            <a:endParaRPr lang="es-ES" sz="2400" dirty="0" smtClean="0"/>
          </a:p>
          <a:p>
            <a:pPr lvl="1" algn="just"/>
            <a:r>
              <a:rPr lang="es-ES" sz="2400" dirty="0" smtClean="0"/>
              <a:t>Otras </a:t>
            </a:r>
            <a:r>
              <a:rPr lang="es-ES" sz="2400" dirty="0"/>
              <a:t>secciones </a:t>
            </a:r>
            <a:r>
              <a:rPr lang="es-ES" sz="2400" dirty="0" smtClean="0"/>
              <a:t>menores</a:t>
            </a:r>
          </a:p>
          <a:p>
            <a:pPr lvl="1" algn="just"/>
            <a:r>
              <a:rPr lang="es-ES" sz="2400" dirty="0" smtClean="0"/>
              <a:t>La zona </a:t>
            </a:r>
            <a:r>
              <a:rPr lang="es-ES" sz="2400" dirty="0"/>
              <a:t>del pie de </a:t>
            </a:r>
            <a:r>
              <a:rPr lang="es-ES" sz="2400" dirty="0" smtClean="0"/>
              <a:t>página</a:t>
            </a:r>
          </a:p>
          <a:p>
            <a:pPr lvl="1" algn="just"/>
            <a:r>
              <a:rPr lang="es-ES" sz="2400" dirty="0" smtClean="0"/>
              <a:t> etc</a:t>
            </a:r>
            <a:r>
              <a:rPr lang="es-ES" sz="2400" dirty="0"/>
              <a:t>.</a:t>
            </a:r>
            <a:endParaRPr lang="es-ES" altLang="es-ES" sz="2400" dirty="0">
              <a:latin typeface="Tahoma" pitchFamily="34" charset="0"/>
              <a:ea typeface="ＭＳ Ｐゴシック" pitchFamily="34" charset="-128"/>
              <a:cs typeface="Tahoma" pitchFamily="34" charset="0"/>
            </a:endParaRPr>
          </a:p>
        </p:txBody>
      </p:sp>
    </p:spTree>
    <p:extLst>
      <p:ext uri="{BB962C8B-B14F-4D97-AF65-F5344CB8AC3E}">
        <p14:creationId xmlns:p14="http://schemas.microsoft.com/office/powerpoint/2010/main" val="1958164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Texto</a:t>
            </a:r>
            <a:endParaRPr lang="es-ES" sz="4000" dirty="0"/>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dirty="0"/>
              <a:t>CSS define numerosas propiedades para modificar la apariencia del texto</a:t>
            </a:r>
            <a:r>
              <a:rPr lang="es-ES" sz="2400" dirty="0" smtClean="0"/>
              <a:t>. A </a:t>
            </a:r>
            <a:r>
              <a:rPr lang="es-ES" sz="2400" dirty="0"/>
              <a:t>continuación comentamos las propiedades más </a:t>
            </a:r>
            <a:r>
              <a:rPr lang="es-ES" sz="2400" dirty="0" smtClean="0"/>
              <a:t>comunes:</a:t>
            </a:r>
          </a:p>
          <a:p>
            <a:pPr algn="just">
              <a:buNone/>
            </a:pPr>
            <a:endParaRPr lang="es-ES" altLang="es-ES" sz="1600" b="1" dirty="0">
              <a:latin typeface="+mj-lt"/>
              <a:ea typeface="ＭＳ Ｐゴシック" pitchFamily="34" charset="-128"/>
              <a:cs typeface="Tahoma" pitchFamily="34" charset="0"/>
            </a:endParaRPr>
          </a:p>
          <a:p>
            <a:pPr lvl="2" algn="just">
              <a:buNone/>
            </a:pPr>
            <a:r>
              <a:rPr lang="es-ES" altLang="es-ES" sz="2000" b="1" dirty="0" err="1">
                <a:latin typeface="+mj-lt"/>
                <a:ea typeface="ＭＳ Ｐゴシック" pitchFamily="34" charset="-128"/>
                <a:cs typeface="Tahoma" pitchFamily="34" charset="0"/>
              </a:rPr>
              <a:t>font-family</a:t>
            </a:r>
            <a:r>
              <a:rPr lang="es-ES" altLang="es-ES" sz="2000" b="1" dirty="0">
                <a:latin typeface="+mj-lt"/>
                <a:ea typeface="ＭＳ Ｐゴシック" pitchFamily="34" charset="-128"/>
                <a:cs typeface="Tahoma" pitchFamily="34" charset="0"/>
              </a:rPr>
              <a:t>: 			</a:t>
            </a:r>
            <a:r>
              <a:rPr lang="es-ES" altLang="es-ES" sz="2000" i="1" dirty="0">
                <a:latin typeface="+mj-lt"/>
                <a:ea typeface="ＭＳ Ｐゴシック" pitchFamily="34" charset="-128"/>
                <a:cs typeface="Tahoma" pitchFamily="34" charset="0"/>
              </a:rPr>
              <a:t>indica la </a:t>
            </a:r>
            <a:r>
              <a:rPr lang="es-ES" altLang="es-ES" sz="2000" b="1" i="1" dirty="0">
                <a:latin typeface="+mj-lt"/>
                <a:ea typeface="ＭＳ Ｐゴシック" pitchFamily="34" charset="-128"/>
                <a:cs typeface="Tahoma" pitchFamily="34" charset="0"/>
              </a:rPr>
              <a:t>fuente</a:t>
            </a:r>
            <a:r>
              <a:rPr lang="es-ES" altLang="es-ES" sz="2000" i="1" dirty="0">
                <a:latin typeface="+mj-lt"/>
                <a:ea typeface="ＭＳ Ｐゴシック" pitchFamily="34" charset="-128"/>
                <a:cs typeface="Tahoma" pitchFamily="34" charset="0"/>
              </a:rPr>
              <a:t> del texto</a:t>
            </a:r>
          </a:p>
          <a:p>
            <a:pPr lvl="2" algn="just">
              <a:buNone/>
            </a:pPr>
            <a:r>
              <a:rPr lang="es-ES" altLang="es-ES" sz="2000" b="1" dirty="0" err="1">
                <a:latin typeface="+mj-lt"/>
                <a:ea typeface="ＭＳ Ｐゴシック" pitchFamily="34" charset="-128"/>
                <a:cs typeface="Tahoma" pitchFamily="34" charset="0"/>
              </a:rPr>
              <a:t>font-size</a:t>
            </a:r>
            <a:r>
              <a:rPr lang="es-ES" altLang="es-ES" sz="2000" dirty="0">
                <a:latin typeface="+mj-lt"/>
                <a:ea typeface="ＭＳ Ｐゴシック" pitchFamily="34" charset="-128"/>
                <a:cs typeface="Tahoma" pitchFamily="34" charset="0"/>
              </a:rPr>
              <a:t>: 			</a:t>
            </a:r>
            <a:r>
              <a:rPr lang="es-ES" altLang="es-ES" sz="2000" i="1" dirty="0">
                <a:latin typeface="+mj-lt"/>
                <a:ea typeface="ＭＳ Ｐゴシック" pitchFamily="34" charset="-128"/>
                <a:cs typeface="Tahoma" pitchFamily="34" charset="0"/>
              </a:rPr>
              <a:t>el </a:t>
            </a:r>
            <a:r>
              <a:rPr lang="es-ES" altLang="es-ES" sz="2000" b="1" i="1" dirty="0">
                <a:latin typeface="+mj-lt"/>
                <a:ea typeface="ＭＳ Ｐゴシック" pitchFamily="34" charset="-128"/>
                <a:cs typeface="Tahoma" pitchFamily="34" charset="0"/>
              </a:rPr>
              <a:t>tamaño</a:t>
            </a:r>
            <a:r>
              <a:rPr lang="es-ES" altLang="es-ES" sz="2000" i="1" dirty="0">
                <a:latin typeface="+mj-lt"/>
                <a:ea typeface="ＭＳ Ｐゴシック" pitchFamily="34" charset="-128"/>
                <a:cs typeface="Tahoma" pitchFamily="34" charset="0"/>
              </a:rPr>
              <a:t> del texto </a:t>
            </a:r>
          </a:p>
          <a:p>
            <a:pPr lvl="2" algn="just">
              <a:buNone/>
            </a:pPr>
            <a:r>
              <a:rPr lang="es-ES" altLang="es-ES" sz="2000" b="1" smtClean="0">
                <a:latin typeface="+mj-lt"/>
                <a:ea typeface="ＭＳ Ｐゴシック" pitchFamily="34" charset="-128"/>
                <a:cs typeface="Tahoma" pitchFamily="34" charset="0"/>
              </a:rPr>
              <a:t>color</a:t>
            </a:r>
            <a:r>
              <a:rPr lang="es-ES" altLang="es-ES" sz="2000" b="1" dirty="0" smtClean="0">
                <a:latin typeface="+mj-lt"/>
                <a:ea typeface="ＭＳ Ｐゴシック" pitchFamily="34" charset="-128"/>
                <a:cs typeface="Tahoma" pitchFamily="34" charset="0"/>
              </a:rPr>
              <a:t>:</a:t>
            </a:r>
            <a:r>
              <a:rPr lang="es-ES" altLang="es-ES" sz="2000" b="1" dirty="0">
                <a:latin typeface="+mj-lt"/>
                <a:ea typeface="ＭＳ Ｐゴシック" pitchFamily="34" charset="-128"/>
                <a:cs typeface="Tahoma" pitchFamily="34" charset="0"/>
              </a:rPr>
              <a:t>		</a:t>
            </a:r>
            <a:r>
              <a:rPr lang="es-ES" altLang="es-ES" sz="2000" b="1">
                <a:latin typeface="+mj-lt"/>
                <a:ea typeface="ＭＳ Ｐゴシック" pitchFamily="34" charset="-128"/>
                <a:cs typeface="Tahoma" pitchFamily="34" charset="0"/>
              </a:rPr>
              <a:t>	</a:t>
            </a:r>
            <a:r>
              <a:rPr lang="es-ES" altLang="es-ES" sz="2000" b="1" smtClean="0">
                <a:latin typeface="+mj-lt"/>
                <a:ea typeface="ＭＳ Ｐゴシック" pitchFamily="34" charset="-128"/>
                <a:cs typeface="Tahoma" pitchFamily="34" charset="0"/>
              </a:rPr>
              <a:t>	</a:t>
            </a:r>
            <a:r>
              <a:rPr lang="es-ES" altLang="es-ES" sz="2000" i="1" smtClean="0">
                <a:latin typeface="+mj-lt"/>
                <a:ea typeface="ＭＳ Ｐゴシック" pitchFamily="34" charset="-128"/>
                <a:cs typeface="Tahoma" pitchFamily="34" charset="0"/>
              </a:rPr>
              <a:t>para </a:t>
            </a:r>
            <a:r>
              <a:rPr lang="es-ES" altLang="es-ES" sz="2000" i="1" dirty="0">
                <a:latin typeface="+mj-lt"/>
                <a:ea typeface="ＭＳ Ｐゴシック" pitchFamily="34" charset="-128"/>
                <a:cs typeface="Tahoma" pitchFamily="34" charset="0"/>
              </a:rPr>
              <a:t>el </a:t>
            </a:r>
            <a:r>
              <a:rPr lang="es-ES" altLang="es-ES" sz="2000" b="1" i="1" dirty="0">
                <a:latin typeface="+mj-lt"/>
                <a:ea typeface="ＭＳ Ｐゴシック" pitchFamily="34" charset="-128"/>
                <a:cs typeface="Tahoma" pitchFamily="34" charset="0"/>
              </a:rPr>
              <a:t>color</a:t>
            </a:r>
            <a:r>
              <a:rPr lang="es-ES" altLang="es-ES" sz="2000" dirty="0">
                <a:latin typeface="+mj-lt"/>
                <a:ea typeface="ＭＳ Ｐゴシック" pitchFamily="34" charset="-128"/>
                <a:cs typeface="Tahoma" pitchFamily="34" charset="0"/>
              </a:rPr>
              <a:t> </a:t>
            </a:r>
            <a:r>
              <a:rPr lang="es-ES" altLang="es-ES" sz="2000" i="1" dirty="0">
                <a:latin typeface="+mj-lt"/>
                <a:ea typeface="ＭＳ Ｐゴシック" pitchFamily="34" charset="-128"/>
                <a:cs typeface="Tahoma" pitchFamily="34" charset="0"/>
              </a:rPr>
              <a:t>del texto</a:t>
            </a:r>
            <a:endParaRPr lang="es-ES" altLang="es-ES" sz="2000" b="1" dirty="0">
              <a:latin typeface="+mj-lt"/>
              <a:ea typeface="ＭＳ Ｐゴシック" pitchFamily="34" charset="-128"/>
              <a:cs typeface="Tahoma" pitchFamily="34" charset="0"/>
            </a:endParaRPr>
          </a:p>
          <a:p>
            <a:pPr lvl="2" algn="just">
              <a:buNone/>
            </a:pPr>
            <a:endParaRPr lang="es-ES" altLang="es-ES" sz="2000" i="1" dirty="0">
              <a:latin typeface="+mj-lt"/>
              <a:ea typeface="ＭＳ Ｐゴシック" pitchFamily="34" charset="-128"/>
              <a:cs typeface="Tahoma" pitchFamily="34" charset="0"/>
            </a:endParaRPr>
          </a:p>
          <a:p>
            <a:pPr lvl="2" algn="just">
              <a:buNone/>
            </a:pPr>
            <a:r>
              <a:rPr lang="es-ES" altLang="es-ES" sz="2000" b="1" dirty="0" err="1">
                <a:latin typeface="+mj-lt"/>
                <a:ea typeface="ＭＳ Ｐゴシック" pitchFamily="34" charset="-128"/>
                <a:cs typeface="Tahoma" pitchFamily="34" charset="0"/>
              </a:rPr>
              <a:t>font-weight:bold</a:t>
            </a:r>
            <a:r>
              <a:rPr lang="es-ES" altLang="es-ES" sz="2000" dirty="0">
                <a:latin typeface="+mj-lt"/>
                <a:ea typeface="ＭＳ Ｐゴシック" pitchFamily="34" charset="-128"/>
                <a:cs typeface="Tahoma" pitchFamily="34" charset="0"/>
              </a:rPr>
              <a:t> </a:t>
            </a:r>
            <a:r>
              <a:rPr lang="es-ES" altLang="es-ES" sz="2000" dirty="0" smtClean="0">
                <a:latin typeface="+mj-lt"/>
                <a:ea typeface="ＭＳ Ｐゴシック" pitchFamily="34" charset="-128"/>
                <a:cs typeface="Tahoma" pitchFamily="34" charset="0"/>
              </a:rPr>
              <a:t>:</a:t>
            </a:r>
            <a:r>
              <a:rPr lang="es-ES" altLang="es-ES" sz="2000" dirty="0">
                <a:latin typeface="+mj-lt"/>
                <a:ea typeface="ＭＳ Ｐゴシック" pitchFamily="34" charset="-128"/>
                <a:cs typeface="Tahoma" pitchFamily="34" charset="0"/>
              </a:rPr>
              <a:t>		</a:t>
            </a:r>
            <a:r>
              <a:rPr lang="es-ES" altLang="es-ES" sz="2000" i="1" dirty="0">
                <a:latin typeface="+mj-lt"/>
                <a:ea typeface="ＭＳ Ｐゴシック" pitchFamily="34" charset="-128"/>
                <a:cs typeface="Tahoma" pitchFamily="34" charset="0"/>
              </a:rPr>
              <a:t>para poner el texto en </a:t>
            </a:r>
            <a:r>
              <a:rPr lang="es-ES" altLang="es-ES" sz="2000" b="1" i="1" dirty="0">
                <a:latin typeface="+mj-lt"/>
                <a:ea typeface="ＭＳ Ｐゴシック" pitchFamily="34" charset="-128"/>
                <a:cs typeface="Tahoma" pitchFamily="34" charset="0"/>
              </a:rPr>
              <a:t>negrita</a:t>
            </a:r>
          </a:p>
          <a:p>
            <a:pPr lvl="2" algn="just">
              <a:buNone/>
            </a:pPr>
            <a:r>
              <a:rPr lang="es-ES" altLang="es-ES" sz="2000" b="1" dirty="0" err="1">
                <a:latin typeface="+mj-lt"/>
                <a:ea typeface="ＭＳ Ｐゴシック" pitchFamily="34" charset="-128"/>
                <a:cs typeface="Tahoma" pitchFamily="34" charset="0"/>
              </a:rPr>
              <a:t>font-style</a:t>
            </a:r>
            <a:r>
              <a:rPr lang="es-ES" altLang="es-ES" sz="2000" b="1" dirty="0">
                <a:latin typeface="+mj-lt"/>
                <a:ea typeface="ＭＳ Ｐゴシック" pitchFamily="34" charset="-128"/>
                <a:cs typeface="Tahoma" pitchFamily="34" charset="0"/>
              </a:rPr>
              <a:t>: </a:t>
            </a:r>
            <a:r>
              <a:rPr lang="es-ES" altLang="es-ES" sz="2000" b="1" dirty="0" err="1">
                <a:latin typeface="+mj-lt"/>
                <a:ea typeface="ＭＳ Ｐゴシック" pitchFamily="34" charset="-128"/>
                <a:cs typeface="Tahoma" pitchFamily="34" charset="0"/>
              </a:rPr>
              <a:t>italic</a:t>
            </a:r>
            <a:r>
              <a:rPr lang="es-ES" altLang="es-ES" sz="2000" dirty="0">
                <a:latin typeface="+mj-lt"/>
                <a:ea typeface="ＭＳ Ｐゴシック" pitchFamily="34" charset="-128"/>
                <a:cs typeface="Tahoma" pitchFamily="34" charset="0"/>
              </a:rPr>
              <a:t> </a:t>
            </a:r>
            <a:r>
              <a:rPr lang="es-ES" altLang="es-ES" sz="2000" dirty="0" smtClean="0">
                <a:latin typeface="+mj-lt"/>
                <a:ea typeface="ＭＳ Ｐゴシック" pitchFamily="34" charset="-128"/>
                <a:cs typeface="Tahoma" pitchFamily="34" charset="0"/>
              </a:rPr>
              <a:t>:</a:t>
            </a:r>
            <a:r>
              <a:rPr lang="es-ES" altLang="es-ES" sz="2000" dirty="0">
                <a:latin typeface="+mj-lt"/>
                <a:ea typeface="ＭＳ Ｐゴシック" pitchFamily="34" charset="-128"/>
                <a:cs typeface="Tahoma" pitchFamily="34" charset="0"/>
              </a:rPr>
              <a:t>			</a:t>
            </a:r>
            <a:r>
              <a:rPr lang="es-ES" altLang="es-ES" sz="2000" i="1" dirty="0">
                <a:latin typeface="+mj-lt"/>
                <a:ea typeface="ＭＳ Ｐゴシック" pitchFamily="34" charset="-128"/>
                <a:cs typeface="Tahoma" pitchFamily="34" charset="0"/>
              </a:rPr>
              <a:t>para </a:t>
            </a:r>
            <a:r>
              <a:rPr lang="es-ES" altLang="es-ES" sz="2000" b="1" i="1" dirty="0">
                <a:latin typeface="+mj-lt"/>
                <a:ea typeface="ＭＳ Ｐゴシック" pitchFamily="34" charset="-128"/>
                <a:cs typeface="Tahoma" pitchFamily="34" charset="0"/>
              </a:rPr>
              <a:t>cursiva</a:t>
            </a:r>
          </a:p>
          <a:p>
            <a:pPr lvl="2" algn="just">
              <a:buNone/>
            </a:pPr>
            <a:r>
              <a:rPr lang="es-ES" altLang="es-ES" b="1" u="sng" dirty="0" err="1" smtClean="0">
                <a:latin typeface="+mj-lt"/>
                <a:ea typeface="ＭＳ Ｐゴシック" pitchFamily="34" charset="-128"/>
                <a:cs typeface="Tahoma" pitchFamily="34" charset="0"/>
              </a:rPr>
              <a:t>text</a:t>
            </a:r>
            <a:r>
              <a:rPr lang="es-ES" altLang="es-ES" sz="2000" b="1" u="sng" dirty="0" err="1" smtClean="0">
                <a:latin typeface="+mj-lt"/>
                <a:ea typeface="ＭＳ Ｐゴシック" pitchFamily="34" charset="-128"/>
                <a:cs typeface="Tahoma" pitchFamily="34" charset="0"/>
              </a:rPr>
              <a:t>-decoration</a:t>
            </a:r>
            <a:r>
              <a:rPr lang="es-ES" altLang="es-ES" sz="2000" b="1" dirty="0">
                <a:latin typeface="+mj-lt"/>
                <a:ea typeface="ＭＳ Ｐゴシック" pitchFamily="34" charset="-128"/>
                <a:cs typeface="Tahoma" pitchFamily="34" charset="0"/>
              </a:rPr>
              <a:t>: </a:t>
            </a:r>
            <a:r>
              <a:rPr lang="es-ES" altLang="es-ES" sz="2000" b="1" dirty="0" err="1">
                <a:latin typeface="+mj-lt"/>
                <a:ea typeface="ＭＳ Ｐゴシック" pitchFamily="34" charset="-128"/>
                <a:cs typeface="Tahoma" pitchFamily="34" charset="0"/>
              </a:rPr>
              <a:t>underline</a:t>
            </a:r>
            <a:r>
              <a:rPr lang="es-ES" altLang="es-ES" sz="2000" dirty="0">
                <a:latin typeface="+mj-lt"/>
                <a:ea typeface="ＭＳ Ｐゴシック" pitchFamily="34" charset="-128"/>
                <a:cs typeface="Tahoma" pitchFamily="34" charset="0"/>
              </a:rPr>
              <a:t> </a:t>
            </a:r>
            <a:r>
              <a:rPr lang="es-ES" altLang="es-ES" sz="2000" dirty="0" smtClean="0">
                <a:latin typeface="+mj-lt"/>
                <a:ea typeface="ＭＳ Ｐゴシック" pitchFamily="34" charset="-128"/>
                <a:cs typeface="Tahoma" pitchFamily="34" charset="0"/>
              </a:rPr>
              <a:t>:	</a:t>
            </a:r>
            <a:r>
              <a:rPr lang="es-ES" altLang="es-ES" sz="2000" i="1" dirty="0" smtClean="0">
                <a:latin typeface="+mj-lt"/>
                <a:ea typeface="ＭＳ Ｐゴシック" pitchFamily="34" charset="-128"/>
                <a:cs typeface="Tahoma" pitchFamily="34" charset="0"/>
              </a:rPr>
              <a:t>para </a:t>
            </a:r>
            <a:r>
              <a:rPr lang="es-ES" altLang="es-ES" sz="2000" b="1" i="1" dirty="0" smtClean="0">
                <a:latin typeface="+mj-lt"/>
                <a:ea typeface="ＭＳ Ｐゴシック" pitchFamily="34" charset="-128"/>
                <a:cs typeface="Tahoma" pitchFamily="34" charset="0"/>
              </a:rPr>
              <a:t>subrayado</a:t>
            </a:r>
          </a:p>
          <a:p>
            <a:pPr lvl="2" algn="just">
              <a:buNone/>
            </a:pPr>
            <a:r>
              <a:rPr lang="es-ES" sz="2000" b="1" dirty="0" err="1">
                <a:latin typeface="+mj-lt"/>
                <a:ea typeface="ＭＳ Ｐゴシック" pitchFamily="34" charset="-128"/>
                <a:cs typeface="Tahoma" pitchFamily="34" charset="0"/>
              </a:rPr>
              <a:t>text-align</a:t>
            </a:r>
            <a:r>
              <a:rPr lang="es-ES" sz="2000" b="1" dirty="0">
                <a:latin typeface="+mj-lt"/>
                <a:ea typeface="ＭＳ Ｐゴシック" pitchFamily="34" charset="-128"/>
                <a:cs typeface="Tahoma" pitchFamily="34" charset="0"/>
              </a:rPr>
              <a:t>:</a:t>
            </a:r>
            <a:r>
              <a:rPr lang="es-ES" sz="2000" b="1" dirty="0" smtClean="0"/>
              <a:t>			</a:t>
            </a:r>
            <a:r>
              <a:rPr lang="es-ES" sz="2000" i="1" dirty="0">
                <a:latin typeface="+mj-lt"/>
                <a:ea typeface="ＭＳ Ｐゴシック" pitchFamily="34" charset="-128"/>
                <a:cs typeface="Tahoma" pitchFamily="34" charset="0"/>
              </a:rPr>
              <a:t>Alineación del texto</a:t>
            </a:r>
            <a:endParaRPr lang="es-ES" altLang="es-ES" sz="2000" i="1" dirty="0">
              <a:latin typeface="+mj-lt"/>
              <a:ea typeface="ＭＳ Ｐゴシック" pitchFamily="34" charset="-128"/>
              <a:cs typeface="Tahoma" pitchFamily="34" charset="0"/>
            </a:endParaRPr>
          </a:p>
        </p:txBody>
      </p:sp>
    </p:spTree>
    <p:extLst>
      <p:ext uri="{BB962C8B-B14F-4D97-AF65-F5344CB8AC3E}">
        <p14:creationId xmlns:p14="http://schemas.microsoft.com/office/powerpoint/2010/main" val="13603633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dirty="0"/>
              <a:t>Texto</a:t>
            </a:r>
            <a:endParaRPr lang="ca-ES" i="1" dirty="0"/>
          </a:p>
        </p:txBody>
      </p:sp>
      <p:sp>
        <p:nvSpPr>
          <p:cNvPr id="3" name="2 Marcador de contenido"/>
          <p:cNvSpPr>
            <a:spLocks noGrp="1"/>
          </p:cNvSpPr>
          <p:nvPr>
            <p:ph idx="1"/>
          </p:nvPr>
        </p:nvSpPr>
        <p:spPr/>
        <p:txBody>
          <a:bodyPr>
            <a:normAutofit fontScale="92500"/>
          </a:bodyPr>
          <a:lstStyle/>
          <a:p>
            <a:pPr marL="57150" indent="0">
              <a:buNone/>
            </a:pPr>
            <a:endParaRPr lang="es-ES_tradnl" sz="2000" dirty="0"/>
          </a:p>
          <a:p>
            <a:pPr marL="457200" lvl="1" indent="0">
              <a:buNone/>
            </a:pPr>
            <a:r>
              <a:rPr lang="es-ES_tradnl" sz="2400" b="1" dirty="0" err="1" smtClean="0">
                <a:solidFill>
                  <a:srgbClr val="000000"/>
                </a:solidFill>
              </a:rPr>
              <a:t>text-shadow</a:t>
            </a:r>
            <a:r>
              <a:rPr lang="es-ES_tradnl" sz="2400" b="1" dirty="0" smtClean="0">
                <a:solidFill>
                  <a:srgbClr val="000000"/>
                </a:solidFill>
              </a:rPr>
              <a:t>: 2px 2px 5px red</a:t>
            </a:r>
            <a:r>
              <a:rPr lang="es-ES_tradnl" sz="1800" b="1" dirty="0" smtClean="0">
                <a:solidFill>
                  <a:srgbClr val="000000"/>
                </a:solidFill>
              </a:rPr>
              <a:t>;</a:t>
            </a:r>
            <a:endParaRPr lang="en-US" sz="1800" b="1" dirty="0" smtClean="0">
              <a:solidFill>
                <a:srgbClr val="000000"/>
              </a:solidFill>
            </a:endParaRPr>
          </a:p>
          <a:p>
            <a:pPr marL="457200" lvl="1" indent="0">
              <a:buNone/>
            </a:pPr>
            <a:endParaRPr lang="es-ES_tradnl" sz="1600" dirty="0" smtClean="0">
              <a:solidFill>
                <a:srgbClr val="000000"/>
              </a:solidFill>
            </a:endParaRPr>
          </a:p>
          <a:p>
            <a:pPr marL="57150" indent="0">
              <a:buNone/>
            </a:pPr>
            <a:r>
              <a:rPr lang="es-ES_tradnl" sz="2000" dirty="0" smtClean="0">
                <a:solidFill>
                  <a:srgbClr val="000000"/>
                </a:solidFill>
              </a:rPr>
              <a:t>Con CSS3 podremos aplicar sombras también a los textos, pudiendo aplicar además más de una a un mismo elemento. </a:t>
            </a:r>
          </a:p>
          <a:p>
            <a:pPr marL="57150" indent="0">
              <a:buNone/>
            </a:pPr>
            <a:endParaRPr lang="es-ES_tradnl" sz="2000" dirty="0">
              <a:solidFill>
                <a:srgbClr val="000000"/>
              </a:solidFill>
            </a:endParaRPr>
          </a:p>
          <a:p>
            <a:pPr marL="57150" indent="0">
              <a:buNone/>
            </a:pPr>
            <a:r>
              <a:rPr lang="es-ES_tradnl" sz="2000" dirty="0" smtClean="0">
                <a:solidFill>
                  <a:srgbClr val="000000"/>
                </a:solidFill>
              </a:rPr>
              <a:t>La propiedad </a:t>
            </a:r>
            <a:r>
              <a:rPr lang="es-ES_tradnl" sz="2000" dirty="0" err="1" smtClean="0">
                <a:solidFill>
                  <a:srgbClr val="000000"/>
                </a:solidFill>
              </a:rPr>
              <a:t>text-shadow</a:t>
            </a:r>
            <a:r>
              <a:rPr lang="es-ES_tradnl" sz="2000" dirty="0" smtClean="0">
                <a:solidFill>
                  <a:srgbClr val="000000"/>
                </a:solidFill>
              </a:rPr>
              <a:t> admite 4 propiedades:</a:t>
            </a:r>
          </a:p>
          <a:p>
            <a:pPr marL="57150" indent="0">
              <a:buNone/>
            </a:pPr>
            <a:endParaRPr lang="es-ES_tradnl" sz="2000" dirty="0" smtClean="0">
              <a:solidFill>
                <a:srgbClr val="000000"/>
              </a:solidFill>
            </a:endParaRPr>
          </a:p>
          <a:p>
            <a:pPr marL="400050"/>
            <a:r>
              <a:rPr lang="es-ES_tradnl" sz="2000" dirty="0" smtClean="0">
                <a:solidFill>
                  <a:srgbClr val="000000"/>
                </a:solidFill>
              </a:rPr>
              <a:t>Posición horizontal (positiva a la derecha, negativa a la izquierda)</a:t>
            </a:r>
          </a:p>
          <a:p>
            <a:pPr marL="400050"/>
            <a:r>
              <a:rPr lang="es-ES_tradnl" sz="2000" dirty="0" smtClean="0">
                <a:solidFill>
                  <a:srgbClr val="000000"/>
                </a:solidFill>
              </a:rPr>
              <a:t>Posición vertical (positiva hacia abajo, negativa hacia arriba)</a:t>
            </a:r>
          </a:p>
          <a:p>
            <a:pPr marL="400050"/>
            <a:r>
              <a:rPr lang="es-ES_tradnl" sz="2000" dirty="0" smtClean="0">
                <a:solidFill>
                  <a:srgbClr val="000000"/>
                </a:solidFill>
              </a:rPr>
              <a:t>Distancia de desenfoque (opcional, a 0 la sombra será totalmente nítida)</a:t>
            </a:r>
          </a:p>
          <a:p>
            <a:pPr marL="400050"/>
            <a:r>
              <a:rPr lang="es-ES_tradnl" sz="2000" dirty="0" smtClean="0">
                <a:solidFill>
                  <a:srgbClr val="000000"/>
                </a:solidFill>
              </a:rPr>
              <a:t>Color (opcional, por defecto será negra)</a:t>
            </a:r>
            <a:endParaRPr lang="es-ES_tradnl" sz="2000" dirty="0">
              <a:solidFill>
                <a:srgbClr val="000000"/>
              </a:solidFill>
            </a:endParaRPr>
          </a:p>
          <a:p>
            <a:pPr marL="114300" indent="0">
              <a:buNone/>
            </a:pPr>
            <a:endParaRPr lang="es-ES_tradnl" sz="1100" dirty="0">
              <a:solidFill>
                <a:srgbClr val="000000"/>
              </a:solidFill>
            </a:endParaRPr>
          </a:p>
          <a:p>
            <a:pPr marL="0" indent="0">
              <a:buNone/>
            </a:pPr>
            <a:endParaRPr lang="es-ES" dirty="0"/>
          </a:p>
          <a:p>
            <a:pPr marL="0" indent="0">
              <a:buNone/>
            </a:pPr>
            <a:endParaRPr lang="es-ES" dirty="0"/>
          </a:p>
        </p:txBody>
      </p:sp>
      <p:pic>
        <p:nvPicPr>
          <p:cNvPr id="6" name="Imagen 5"/>
          <p:cNvPicPr>
            <a:picLocks noChangeAspect="1"/>
          </p:cNvPicPr>
          <p:nvPr/>
        </p:nvPicPr>
        <p:blipFill>
          <a:blip r:embed="rId3" cstate="print"/>
          <a:stretch>
            <a:fillRect/>
          </a:stretch>
        </p:blipFill>
        <p:spPr>
          <a:xfrm>
            <a:off x="5220072" y="1916832"/>
            <a:ext cx="3051944" cy="534090"/>
          </a:xfrm>
          <a:prstGeom prst="rect">
            <a:avLst/>
          </a:prstGeom>
        </p:spPr>
      </p:pic>
    </p:spTree>
    <p:extLst>
      <p:ext uri="{BB962C8B-B14F-4D97-AF65-F5344CB8AC3E}">
        <p14:creationId xmlns:p14="http://schemas.microsoft.com/office/powerpoint/2010/main" val="35984956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ES" dirty="0"/>
              <a:t>Texto</a:t>
            </a:r>
            <a:endParaRPr lang="ca-ES" i="1" dirty="0"/>
          </a:p>
        </p:txBody>
      </p:sp>
      <p:sp>
        <p:nvSpPr>
          <p:cNvPr id="3" name="2 Marcador de contenido"/>
          <p:cNvSpPr>
            <a:spLocks noGrp="1"/>
          </p:cNvSpPr>
          <p:nvPr>
            <p:ph idx="1"/>
          </p:nvPr>
        </p:nvSpPr>
        <p:spPr/>
        <p:txBody>
          <a:bodyPr>
            <a:normAutofit fontScale="92500" lnSpcReduction="10000"/>
          </a:bodyPr>
          <a:lstStyle/>
          <a:p>
            <a:pPr marL="57150" indent="0">
              <a:buNone/>
            </a:pPr>
            <a:r>
              <a:rPr lang="es-ES_tradnl" sz="2000" dirty="0" smtClean="0"/>
              <a:t>Para definir nuestras propias fuentes, lo haremos mediante la regla </a:t>
            </a:r>
            <a:r>
              <a:rPr lang="es-ES_tradnl" sz="2000" b="1" dirty="0" smtClean="0"/>
              <a:t>@</a:t>
            </a:r>
            <a:r>
              <a:rPr lang="es-ES_tradnl" sz="2000" b="1" dirty="0" err="1" smtClean="0"/>
              <a:t>font-face</a:t>
            </a:r>
            <a:r>
              <a:rPr lang="es-ES_tradnl" sz="2000" dirty="0" smtClean="0"/>
              <a:t>:</a:t>
            </a:r>
            <a:endParaRPr lang="es-ES_tradnl" sz="2000" dirty="0"/>
          </a:p>
          <a:p>
            <a:pPr marL="457200" lvl="1" indent="0">
              <a:buNone/>
            </a:pPr>
            <a:r>
              <a:rPr lang="es-ES_tradnl" sz="2400" b="1" dirty="0" smtClean="0">
                <a:solidFill>
                  <a:srgbClr val="000000"/>
                </a:solidFill>
              </a:rPr>
              <a:t>@</a:t>
            </a:r>
            <a:r>
              <a:rPr lang="es-ES_tradnl" sz="2400" b="1" dirty="0" err="1" smtClean="0">
                <a:solidFill>
                  <a:srgbClr val="000000"/>
                </a:solidFill>
              </a:rPr>
              <a:t>font-face</a:t>
            </a:r>
            <a:r>
              <a:rPr lang="es-ES_tradnl" sz="1800" b="1" dirty="0" smtClean="0">
                <a:solidFill>
                  <a:srgbClr val="000000"/>
                </a:solidFill>
              </a:rPr>
              <a:t>{</a:t>
            </a:r>
          </a:p>
          <a:p>
            <a:pPr marL="457200" lvl="1" indent="0">
              <a:buNone/>
            </a:pPr>
            <a:r>
              <a:rPr lang="es-ES_tradnl" sz="1800" dirty="0">
                <a:solidFill>
                  <a:srgbClr val="000000"/>
                </a:solidFill>
              </a:rPr>
              <a:t>	</a:t>
            </a:r>
            <a:r>
              <a:rPr lang="es-ES_tradnl" sz="1800" dirty="0" err="1" smtClean="0">
                <a:solidFill>
                  <a:srgbClr val="000000"/>
                </a:solidFill>
              </a:rPr>
              <a:t>font-family</a:t>
            </a:r>
            <a:r>
              <a:rPr lang="es-ES_tradnl" sz="1800" dirty="0" smtClean="0">
                <a:solidFill>
                  <a:srgbClr val="000000"/>
                </a:solidFill>
              </a:rPr>
              <a:t>: “</a:t>
            </a:r>
            <a:r>
              <a:rPr lang="es-ES_tradnl" sz="1800" dirty="0" err="1" smtClean="0">
                <a:solidFill>
                  <a:srgbClr val="000000"/>
                </a:solidFill>
              </a:rPr>
              <a:t>mi_fuente</a:t>
            </a:r>
            <a:r>
              <a:rPr lang="es-ES_tradnl" sz="1800" dirty="0" smtClean="0">
                <a:solidFill>
                  <a:srgbClr val="000000"/>
                </a:solidFill>
              </a:rPr>
              <a:t>”;</a:t>
            </a:r>
          </a:p>
          <a:p>
            <a:pPr marL="457200" lvl="1" indent="0">
              <a:buNone/>
            </a:pPr>
            <a:r>
              <a:rPr lang="es-ES_tradnl" sz="1800" dirty="0">
                <a:solidFill>
                  <a:srgbClr val="000000"/>
                </a:solidFill>
              </a:rPr>
              <a:t>	 </a:t>
            </a:r>
            <a:r>
              <a:rPr lang="es-ES_tradnl" sz="1800" dirty="0" err="1">
                <a:solidFill>
                  <a:srgbClr val="000000"/>
                </a:solidFill>
              </a:rPr>
              <a:t>src</a:t>
            </a:r>
            <a:r>
              <a:rPr lang="es-ES_tradnl" sz="1800" dirty="0">
                <a:solidFill>
                  <a:srgbClr val="000000"/>
                </a:solidFill>
              </a:rPr>
              <a:t>: </a:t>
            </a:r>
            <a:r>
              <a:rPr lang="es-ES_tradnl" sz="1800" dirty="0" err="1">
                <a:solidFill>
                  <a:srgbClr val="000000"/>
                </a:solidFill>
              </a:rPr>
              <a:t>url</a:t>
            </a:r>
            <a:r>
              <a:rPr lang="es-ES_tradnl" sz="1800" dirty="0">
                <a:solidFill>
                  <a:srgbClr val="000000"/>
                </a:solidFill>
              </a:rPr>
              <a:t>("</a:t>
            </a:r>
            <a:r>
              <a:rPr lang="es-ES_tradnl" sz="1800" dirty="0" err="1">
                <a:solidFill>
                  <a:srgbClr val="000000"/>
                </a:solidFill>
              </a:rPr>
              <a:t>fonts</a:t>
            </a:r>
            <a:r>
              <a:rPr lang="es-ES_tradnl" sz="1800" dirty="0" smtClean="0">
                <a:solidFill>
                  <a:srgbClr val="000000"/>
                </a:solidFill>
              </a:rPr>
              <a:t>/</a:t>
            </a:r>
            <a:r>
              <a:rPr lang="es-ES_tradnl" sz="1800" dirty="0" err="1" smtClean="0">
                <a:solidFill>
                  <a:srgbClr val="000000"/>
                </a:solidFill>
              </a:rPr>
              <a:t>fuente.eot</a:t>
            </a:r>
            <a:r>
              <a:rPr lang="es-ES_tradnl" sz="1800" dirty="0" smtClean="0">
                <a:solidFill>
                  <a:srgbClr val="000000"/>
                </a:solidFill>
              </a:rPr>
              <a:t>"</a:t>
            </a:r>
            <a:r>
              <a:rPr lang="es-ES_tradnl" sz="1800" dirty="0">
                <a:solidFill>
                  <a:srgbClr val="000000"/>
                </a:solidFill>
              </a:rPr>
              <a:t>) </a:t>
            </a:r>
            <a:r>
              <a:rPr lang="es-ES_tradnl" sz="1800" dirty="0" err="1">
                <a:solidFill>
                  <a:srgbClr val="000000"/>
                </a:solidFill>
              </a:rPr>
              <a:t>format</a:t>
            </a:r>
            <a:r>
              <a:rPr lang="es-ES_tradnl" sz="1800" dirty="0">
                <a:solidFill>
                  <a:srgbClr val="000000"/>
                </a:solidFill>
              </a:rPr>
              <a:t>("</a:t>
            </a:r>
            <a:r>
              <a:rPr lang="es-ES_tradnl" sz="1800" dirty="0" err="1">
                <a:solidFill>
                  <a:srgbClr val="000000"/>
                </a:solidFill>
              </a:rPr>
              <a:t>eot</a:t>
            </a:r>
            <a:r>
              <a:rPr lang="es-ES_tradnl" sz="1800" dirty="0">
                <a:solidFill>
                  <a:srgbClr val="000000"/>
                </a:solidFill>
              </a:rPr>
              <a:t>")</a:t>
            </a:r>
            <a:r>
              <a:rPr lang="es-ES_tradnl" sz="1800" dirty="0" smtClean="0">
                <a:solidFill>
                  <a:srgbClr val="000000"/>
                </a:solidFill>
              </a:rPr>
              <a:t>, 	(solo IE)</a:t>
            </a:r>
            <a:endParaRPr lang="es-ES_tradnl" sz="1800" dirty="0">
              <a:solidFill>
                <a:srgbClr val="000000"/>
              </a:solidFill>
            </a:endParaRPr>
          </a:p>
          <a:p>
            <a:pPr marL="457200" lvl="1" indent="0">
              <a:buNone/>
            </a:pPr>
            <a:r>
              <a:rPr lang="es-ES_tradnl" sz="1800" dirty="0">
                <a:solidFill>
                  <a:srgbClr val="000000"/>
                </a:solidFill>
              </a:rPr>
              <a:t>                 </a:t>
            </a:r>
            <a:r>
              <a:rPr lang="es-ES_tradnl" sz="1800" dirty="0" err="1">
                <a:solidFill>
                  <a:srgbClr val="000000"/>
                </a:solidFill>
              </a:rPr>
              <a:t>url</a:t>
            </a:r>
            <a:r>
              <a:rPr lang="es-ES_tradnl" sz="1800" dirty="0">
                <a:solidFill>
                  <a:srgbClr val="000000"/>
                </a:solidFill>
              </a:rPr>
              <a:t>("</a:t>
            </a:r>
            <a:r>
              <a:rPr lang="es-ES_tradnl" sz="1800" dirty="0" err="1">
                <a:solidFill>
                  <a:srgbClr val="000000"/>
                </a:solidFill>
              </a:rPr>
              <a:t>fonts</a:t>
            </a:r>
            <a:r>
              <a:rPr lang="es-ES_tradnl" sz="1800" dirty="0" smtClean="0">
                <a:solidFill>
                  <a:srgbClr val="000000"/>
                </a:solidFill>
              </a:rPr>
              <a:t>/</a:t>
            </a:r>
            <a:r>
              <a:rPr lang="es-ES_tradnl" sz="1800" dirty="0" err="1" smtClean="0">
                <a:solidFill>
                  <a:srgbClr val="000000"/>
                </a:solidFill>
              </a:rPr>
              <a:t>fuente.woff</a:t>
            </a:r>
            <a:r>
              <a:rPr lang="es-ES_tradnl" sz="1800" dirty="0" smtClean="0">
                <a:solidFill>
                  <a:srgbClr val="000000"/>
                </a:solidFill>
              </a:rPr>
              <a:t>"</a:t>
            </a:r>
            <a:r>
              <a:rPr lang="es-ES_tradnl" sz="1800" dirty="0">
                <a:solidFill>
                  <a:srgbClr val="000000"/>
                </a:solidFill>
              </a:rPr>
              <a:t>) </a:t>
            </a:r>
            <a:r>
              <a:rPr lang="es-ES_tradnl" sz="1800" dirty="0" err="1">
                <a:solidFill>
                  <a:srgbClr val="000000"/>
                </a:solidFill>
              </a:rPr>
              <a:t>format</a:t>
            </a:r>
            <a:r>
              <a:rPr lang="es-ES_tradnl" sz="1800" dirty="0">
                <a:solidFill>
                  <a:srgbClr val="000000"/>
                </a:solidFill>
              </a:rPr>
              <a:t>("</a:t>
            </a:r>
            <a:r>
              <a:rPr lang="es-ES_tradnl" sz="1800" dirty="0" err="1">
                <a:solidFill>
                  <a:srgbClr val="000000"/>
                </a:solidFill>
              </a:rPr>
              <a:t>woff</a:t>
            </a:r>
            <a:r>
              <a:rPr lang="es-ES_tradnl" sz="1800" dirty="0">
                <a:solidFill>
                  <a:srgbClr val="000000"/>
                </a:solidFill>
              </a:rPr>
              <a:t>")</a:t>
            </a:r>
            <a:r>
              <a:rPr lang="es-ES_tradnl" sz="1800" dirty="0" smtClean="0">
                <a:solidFill>
                  <a:srgbClr val="000000"/>
                </a:solidFill>
              </a:rPr>
              <a:t>,	(IE,FF,CHR,SA,O)</a:t>
            </a:r>
            <a:endParaRPr lang="es-ES_tradnl" sz="1800" dirty="0">
              <a:solidFill>
                <a:srgbClr val="000000"/>
              </a:solidFill>
            </a:endParaRPr>
          </a:p>
          <a:p>
            <a:pPr marL="457200" lvl="1" indent="0">
              <a:buNone/>
            </a:pPr>
            <a:r>
              <a:rPr lang="es-ES_tradnl" sz="1800" dirty="0">
                <a:solidFill>
                  <a:srgbClr val="000000"/>
                </a:solidFill>
              </a:rPr>
              <a:t>                 </a:t>
            </a:r>
            <a:r>
              <a:rPr lang="es-ES_tradnl" sz="1800" dirty="0" err="1">
                <a:solidFill>
                  <a:srgbClr val="000000"/>
                </a:solidFill>
              </a:rPr>
              <a:t>url</a:t>
            </a:r>
            <a:r>
              <a:rPr lang="es-ES_tradnl" sz="1800" dirty="0">
                <a:solidFill>
                  <a:srgbClr val="000000"/>
                </a:solidFill>
              </a:rPr>
              <a:t>("</a:t>
            </a:r>
            <a:r>
              <a:rPr lang="es-ES_tradnl" sz="1800" dirty="0" err="1">
                <a:solidFill>
                  <a:srgbClr val="000000"/>
                </a:solidFill>
              </a:rPr>
              <a:t>fonts</a:t>
            </a:r>
            <a:r>
              <a:rPr lang="es-ES_tradnl" sz="1800" dirty="0" smtClean="0">
                <a:solidFill>
                  <a:srgbClr val="000000"/>
                </a:solidFill>
              </a:rPr>
              <a:t>/</a:t>
            </a:r>
            <a:r>
              <a:rPr lang="es-ES_tradnl" sz="1800" dirty="0" err="1" smtClean="0">
                <a:solidFill>
                  <a:srgbClr val="000000"/>
                </a:solidFill>
              </a:rPr>
              <a:t>fuente.ttf</a:t>
            </a:r>
            <a:r>
              <a:rPr lang="es-ES_tradnl" sz="1800" dirty="0" smtClean="0">
                <a:solidFill>
                  <a:srgbClr val="000000"/>
                </a:solidFill>
              </a:rPr>
              <a:t>"</a:t>
            </a:r>
            <a:r>
              <a:rPr lang="es-ES_tradnl" sz="1800" dirty="0">
                <a:solidFill>
                  <a:srgbClr val="000000"/>
                </a:solidFill>
              </a:rPr>
              <a:t>) </a:t>
            </a:r>
            <a:r>
              <a:rPr lang="es-ES_tradnl" sz="1800" dirty="0" err="1">
                <a:solidFill>
                  <a:srgbClr val="000000"/>
                </a:solidFill>
              </a:rPr>
              <a:t>format</a:t>
            </a:r>
            <a:r>
              <a:rPr lang="es-ES_tradnl" sz="1800" dirty="0">
                <a:solidFill>
                  <a:srgbClr val="000000"/>
                </a:solidFill>
              </a:rPr>
              <a:t>("</a:t>
            </a:r>
            <a:r>
              <a:rPr lang="es-ES_tradnl" sz="1800" dirty="0" err="1">
                <a:solidFill>
                  <a:srgbClr val="000000"/>
                </a:solidFill>
              </a:rPr>
              <a:t>truetype</a:t>
            </a:r>
            <a:r>
              <a:rPr lang="es-ES_tradnl" sz="1800" dirty="0">
                <a:solidFill>
                  <a:srgbClr val="000000"/>
                </a:solidFill>
              </a:rPr>
              <a:t>")</a:t>
            </a:r>
            <a:r>
              <a:rPr lang="es-ES_tradnl" sz="1800" dirty="0" smtClean="0">
                <a:solidFill>
                  <a:srgbClr val="000000"/>
                </a:solidFill>
              </a:rPr>
              <a:t>,	(FF,CHR,SA,O)</a:t>
            </a:r>
            <a:endParaRPr lang="es-ES_tradnl" sz="1800" dirty="0">
              <a:solidFill>
                <a:srgbClr val="000000"/>
              </a:solidFill>
            </a:endParaRPr>
          </a:p>
          <a:p>
            <a:pPr marL="457200" lvl="1" indent="0">
              <a:buNone/>
            </a:pPr>
            <a:r>
              <a:rPr lang="es-ES_tradnl" sz="1800" dirty="0">
                <a:solidFill>
                  <a:srgbClr val="000000"/>
                </a:solidFill>
              </a:rPr>
              <a:t>                 </a:t>
            </a:r>
            <a:r>
              <a:rPr lang="es-ES_tradnl" sz="1800" dirty="0" err="1">
                <a:solidFill>
                  <a:srgbClr val="000000"/>
                </a:solidFill>
              </a:rPr>
              <a:t>url</a:t>
            </a:r>
            <a:r>
              <a:rPr lang="es-ES_tradnl" sz="1800" dirty="0">
                <a:solidFill>
                  <a:srgbClr val="000000"/>
                </a:solidFill>
              </a:rPr>
              <a:t>("</a:t>
            </a:r>
            <a:r>
              <a:rPr lang="es-ES_tradnl" sz="1800" dirty="0" err="1">
                <a:solidFill>
                  <a:srgbClr val="000000"/>
                </a:solidFill>
              </a:rPr>
              <a:t>fonts</a:t>
            </a:r>
            <a:r>
              <a:rPr lang="es-ES_tradnl" sz="1800" dirty="0" smtClean="0">
                <a:solidFill>
                  <a:srgbClr val="000000"/>
                </a:solidFill>
              </a:rPr>
              <a:t>/</a:t>
            </a:r>
            <a:r>
              <a:rPr lang="es-ES_tradnl" sz="1800" dirty="0" err="1" smtClean="0">
                <a:solidFill>
                  <a:srgbClr val="000000"/>
                </a:solidFill>
              </a:rPr>
              <a:t>fuente.svg</a:t>
            </a:r>
            <a:r>
              <a:rPr lang="es-ES_tradnl" sz="1800" dirty="0">
                <a:solidFill>
                  <a:srgbClr val="000000"/>
                </a:solidFill>
              </a:rPr>
              <a:t>") </a:t>
            </a:r>
            <a:r>
              <a:rPr lang="es-ES_tradnl" sz="1800" dirty="0" err="1">
                <a:solidFill>
                  <a:srgbClr val="000000"/>
                </a:solidFill>
              </a:rPr>
              <a:t>format</a:t>
            </a:r>
            <a:r>
              <a:rPr lang="es-ES_tradnl" sz="1800" dirty="0">
                <a:solidFill>
                  <a:srgbClr val="000000"/>
                </a:solidFill>
              </a:rPr>
              <a:t>("</a:t>
            </a:r>
            <a:r>
              <a:rPr lang="es-ES_tradnl" sz="1800" dirty="0" err="1">
                <a:solidFill>
                  <a:srgbClr val="000000"/>
                </a:solidFill>
              </a:rPr>
              <a:t>svg</a:t>
            </a:r>
            <a:r>
              <a:rPr lang="es-ES_tradnl" sz="1800" dirty="0">
                <a:solidFill>
                  <a:srgbClr val="000000"/>
                </a:solidFill>
              </a:rPr>
              <a:t>")</a:t>
            </a:r>
            <a:r>
              <a:rPr lang="es-ES_tradnl" sz="1800" dirty="0" smtClean="0">
                <a:solidFill>
                  <a:srgbClr val="000000"/>
                </a:solidFill>
              </a:rPr>
              <a:t>;	(CHR,SA,O)</a:t>
            </a:r>
          </a:p>
          <a:p>
            <a:pPr marL="457200" lvl="1" indent="0">
              <a:buNone/>
            </a:pPr>
            <a:r>
              <a:rPr lang="es-ES_tradnl" sz="1800" dirty="0">
                <a:solidFill>
                  <a:srgbClr val="000000"/>
                </a:solidFill>
              </a:rPr>
              <a:t>	</a:t>
            </a:r>
            <a:r>
              <a:rPr lang="es-ES_tradnl" sz="1800" dirty="0" err="1" smtClean="0">
                <a:solidFill>
                  <a:srgbClr val="000000"/>
                </a:solidFill>
              </a:rPr>
              <a:t>font-weight</a:t>
            </a:r>
            <a:r>
              <a:rPr lang="es-ES_tradnl" sz="1800" dirty="0" smtClean="0">
                <a:solidFill>
                  <a:srgbClr val="000000"/>
                </a:solidFill>
              </a:rPr>
              <a:t>: normal;</a:t>
            </a:r>
          </a:p>
          <a:p>
            <a:pPr marL="457200" lvl="1" indent="0">
              <a:buNone/>
            </a:pPr>
            <a:r>
              <a:rPr lang="es-ES_tradnl" sz="1800" dirty="0">
                <a:solidFill>
                  <a:srgbClr val="000000"/>
                </a:solidFill>
              </a:rPr>
              <a:t>	</a:t>
            </a:r>
            <a:r>
              <a:rPr lang="es-ES_tradnl" sz="1800" dirty="0" err="1" smtClean="0">
                <a:solidFill>
                  <a:srgbClr val="000000"/>
                </a:solidFill>
              </a:rPr>
              <a:t>font-style</a:t>
            </a:r>
            <a:r>
              <a:rPr lang="es-ES_tradnl" sz="1800" dirty="0" smtClean="0">
                <a:solidFill>
                  <a:srgbClr val="000000"/>
                </a:solidFill>
              </a:rPr>
              <a:t>: normal;</a:t>
            </a:r>
          </a:p>
          <a:p>
            <a:pPr marL="457200" lvl="1" indent="0">
              <a:buNone/>
            </a:pPr>
            <a:r>
              <a:rPr lang="es-ES_tradnl" sz="1800" dirty="0" smtClean="0">
                <a:solidFill>
                  <a:srgbClr val="000000"/>
                </a:solidFill>
              </a:rPr>
              <a:t>}</a:t>
            </a:r>
          </a:p>
          <a:p>
            <a:pPr marL="457200" lvl="1" indent="0">
              <a:buNone/>
            </a:pPr>
            <a:endParaRPr lang="es-ES_tradnl" sz="1800" dirty="0" smtClean="0">
              <a:solidFill>
                <a:srgbClr val="000000"/>
              </a:solidFill>
            </a:endParaRPr>
          </a:p>
          <a:p>
            <a:pPr marL="457200" lvl="1" indent="0">
              <a:buNone/>
            </a:pPr>
            <a:r>
              <a:rPr lang="es-ES_tradnl" sz="2200" dirty="0" smtClean="0">
                <a:solidFill>
                  <a:srgbClr val="000000"/>
                </a:solidFill>
              </a:rPr>
              <a:t>div</a:t>
            </a:r>
            <a:r>
              <a:rPr lang="es-ES_tradnl" sz="1800" dirty="0" smtClean="0">
                <a:solidFill>
                  <a:srgbClr val="000000"/>
                </a:solidFill>
              </a:rPr>
              <a:t>{</a:t>
            </a:r>
          </a:p>
          <a:p>
            <a:pPr marL="457200" lvl="1" indent="0">
              <a:buNone/>
            </a:pPr>
            <a:r>
              <a:rPr lang="es-ES_tradnl" sz="1800" dirty="0">
                <a:solidFill>
                  <a:srgbClr val="000000"/>
                </a:solidFill>
              </a:rPr>
              <a:t>	</a:t>
            </a:r>
            <a:r>
              <a:rPr lang="es-ES_tradnl" sz="1800" dirty="0" err="1" smtClean="0">
                <a:solidFill>
                  <a:srgbClr val="000000"/>
                </a:solidFill>
              </a:rPr>
              <a:t>font-family</a:t>
            </a:r>
            <a:r>
              <a:rPr lang="es-ES_tradnl" sz="1800" dirty="0" smtClean="0">
                <a:solidFill>
                  <a:srgbClr val="000000"/>
                </a:solidFill>
              </a:rPr>
              <a:t>: “</a:t>
            </a:r>
            <a:r>
              <a:rPr lang="es-ES_tradnl" sz="1800" dirty="0" err="1" smtClean="0">
                <a:solidFill>
                  <a:srgbClr val="000000"/>
                </a:solidFill>
              </a:rPr>
              <a:t>mi_fuente</a:t>
            </a:r>
            <a:r>
              <a:rPr lang="es-ES_tradnl" sz="1800" dirty="0" smtClean="0">
                <a:solidFill>
                  <a:srgbClr val="000000"/>
                </a:solidFill>
              </a:rPr>
              <a:t>”, </a:t>
            </a:r>
            <a:r>
              <a:rPr lang="es-ES_tradnl" sz="1800" dirty="0" err="1" smtClean="0">
                <a:solidFill>
                  <a:srgbClr val="000000"/>
                </a:solidFill>
              </a:rPr>
              <a:t>Verdana</a:t>
            </a:r>
            <a:r>
              <a:rPr lang="es-ES_tradnl" sz="1800" dirty="0" smtClean="0">
                <a:solidFill>
                  <a:srgbClr val="000000"/>
                </a:solidFill>
              </a:rPr>
              <a:t>, Arial;</a:t>
            </a:r>
          </a:p>
          <a:p>
            <a:pPr marL="457200" lvl="1" indent="0">
              <a:buNone/>
            </a:pPr>
            <a:r>
              <a:rPr lang="es-ES_tradnl" sz="1800" dirty="0">
                <a:solidFill>
                  <a:srgbClr val="000000"/>
                </a:solidFill>
              </a:rPr>
              <a:t>}</a:t>
            </a:r>
            <a:endParaRPr lang="en-US" sz="1800" dirty="0" smtClean="0">
              <a:solidFill>
                <a:srgbClr val="000000"/>
              </a:solidFill>
            </a:endParaRPr>
          </a:p>
          <a:p>
            <a:pPr marL="457200" lvl="1" indent="0">
              <a:buNone/>
            </a:pPr>
            <a:endParaRPr lang="es-ES_tradnl" sz="1600" dirty="0" smtClean="0">
              <a:solidFill>
                <a:srgbClr val="000000"/>
              </a:solidFill>
            </a:endParaRPr>
          </a:p>
          <a:p>
            <a:pPr marL="114300" indent="0">
              <a:buNone/>
            </a:pPr>
            <a:endParaRPr lang="es-ES_tradnl" sz="1100" dirty="0">
              <a:solidFill>
                <a:srgbClr val="000000"/>
              </a:solidFill>
            </a:endParaRPr>
          </a:p>
          <a:p>
            <a:pPr marL="0" indent="0">
              <a:buNone/>
            </a:pPr>
            <a:endParaRPr lang="es-ES" dirty="0"/>
          </a:p>
          <a:p>
            <a:pPr marL="0" indent="0">
              <a:buNone/>
            </a:pPr>
            <a:endParaRPr lang="es-ES" dirty="0"/>
          </a:p>
        </p:txBody>
      </p:sp>
    </p:spTree>
    <p:extLst>
      <p:ext uri="{BB962C8B-B14F-4D97-AF65-F5344CB8AC3E}">
        <p14:creationId xmlns:p14="http://schemas.microsoft.com/office/powerpoint/2010/main" val="2644257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Modelo de cajas</a:t>
            </a:r>
          </a:p>
        </p:txBody>
      </p:sp>
      <p:sp>
        <p:nvSpPr>
          <p:cNvPr id="2" name="1 Marcador de contenido"/>
          <p:cNvSpPr>
            <a:spLocks noGrp="1"/>
          </p:cNvSpPr>
          <p:nvPr>
            <p:ph idx="1"/>
          </p:nvPr>
        </p:nvSpPr>
        <p:spPr>
          <a:xfrm>
            <a:off x="457200" y="1484784"/>
            <a:ext cx="8229600" cy="4641379"/>
          </a:xfrm>
        </p:spPr>
        <p:txBody>
          <a:bodyPr>
            <a:normAutofit/>
          </a:bodyPr>
          <a:lstStyle/>
          <a:p>
            <a:pPr algn="just">
              <a:buNone/>
            </a:pPr>
            <a:r>
              <a:rPr lang="es-ES" altLang="es-ES" sz="2400" b="1" dirty="0" smtClean="0">
                <a:latin typeface="+mj-lt"/>
                <a:ea typeface="ＭＳ Ｐゴシック" pitchFamily="34" charset="-128"/>
                <a:cs typeface="Tahoma" pitchFamily="34" charset="0"/>
              </a:rPr>
              <a:t>Otros</a:t>
            </a:r>
          </a:p>
          <a:p>
            <a:pPr algn="just">
              <a:buNone/>
            </a:pPr>
            <a:r>
              <a:rPr lang="es-ES" altLang="es-ES" sz="2400" b="1" dirty="0">
                <a:latin typeface="+mj-lt"/>
                <a:ea typeface="ＭＳ Ｐゴシック" pitchFamily="34" charset="-128"/>
                <a:cs typeface="Tahoma" pitchFamily="34" charset="0"/>
              </a:rPr>
              <a:t>	</a:t>
            </a:r>
            <a:r>
              <a:rPr lang="es-ES" altLang="es-ES" sz="2400" b="1" dirty="0" smtClean="0">
                <a:latin typeface="+mj-lt"/>
                <a:ea typeface="ＭＳ Ｐゴシック" pitchFamily="34" charset="-128"/>
                <a:cs typeface="Tahoma" pitchFamily="34" charset="0"/>
              </a:rPr>
              <a:t>	</a:t>
            </a:r>
            <a:r>
              <a:rPr lang="es-ES" altLang="es-ES" sz="2200" b="1" dirty="0" err="1" smtClean="0">
                <a:latin typeface="+mj-lt"/>
                <a:ea typeface="ＭＳ Ｐゴシック" pitchFamily="34" charset="-128"/>
                <a:cs typeface="Tahoma" pitchFamily="34" charset="0"/>
              </a:rPr>
              <a:t>width</a:t>
            </a:r>
            <a:r>
              <a:rPr lang="es-ES" altLang="es-ES" sz="2200" b="1" dirty="0" smtClean="0">
                <a:latin typeface="+mj-lt"/>
                <a:ea typeface="ＭＳ Ｐゴシック" pitchFamily="34" charset="-128"/>
                <a:cs typeface="Tahoma" pitchFamily="34" charset="0"/>
              </a:rPr>
              <a:t>:</a:t>
            </a:r>
            <a:r>
              <a:rPr lang="es-ES" altLang="es-ES" sz="2200" dirty="0" smtClean="0">
                <a:latin typeface="+mj-lt"/>
                <a:ea typeface="ＭＳ Ｐゴシック" pitchFamily="34" charset="-128"/>
                <a:cs typeface="Tahoma" pitchFamily="34" charset="0"/>
              </a:rPr>
              <a:t>	</a:t>
            </a:r>
            <a:r>
              <a:rPr lang="es-ES" altLang="es-ES" sz="2400" dirty="0" smtClean="0">
                <a:latin typeface="+mj-lt"/>
                <a:ea typeface="ＭＳ Ｐゴシック" pitchFamily="34" charset="-128"/>
                <a:cs typeface="Tahoma" pitchFamily="34" charset="0"/>
              </a:rPr>
              <a:t>	</a:t>
            </a:r>
            <a:r>
              <a:rPr lang="es-ES" altLang="es-ES" sz="2200" dirty="0">
                <a:latin typeface="+mj-lt"/>
                <a:ea typeface="ＭＳ Ｐゴシック" pitchFamily="34" charset="-128"/>
                <a:cs typeface="Tahoma" pitchFamily="34" charset="0"/>
              </a:rPr>
              <a:t>Anchura</a:t>
            </a:r>
          </a:p>
          <a:p>
            <a:pPr algn="just">
              <a:buNone/>
            </a:pPr>
            <a:r>
              <a:rPr lang="es-ES" altLang="es-ES" sz="2400" b="1" dirty="0">
                <a:latin typeface="+mj-lt"/>
                <a:ea typeface="ＭＳ Ｐゴシック" pitchFamily="34" charset="-128"/>
                <a:cs typeface="Tahoma" pitchFamily="34" charset="0"/>
              </a:rPr>
              <a:t>	</a:t>
            </a:r>
            <a:r>
              <a:rPr lang="es-ES" altLang="es-ES" sz="2400" b="1" dirty="0" smtClean="0">
                <a:latin typeface="+mj-lt"/>
                <a:ea typeface="ＭＳ Ｐゴシック" pitchFamily="34" charset="-128"/>
                <a:cs typeface="Tahoma" pitchFamily="34" charset="0"/>
              </a:rPr>
              <a:t>	</a:t>
            </a:r>
            <a:r>
              <a:rPr lang="es-ES" altLang="es-ES" sz="2200" b="1" dirty="0" err="1" smtClean="0">
                <a:latin typeface="+mj-lt"/>
                <a:ea typeface="ＭＳ Ｐゴシック" pitchFamily="34" charset="-128"/>
                <a:cs typeface="Tahoma" pitchFamily="34" charset="0"/>
              </a:rPr>
              <a:t>height</a:t>
            </a:r>
            <a:r>
              <a:rPr lang="es-ES" altLang="es-ES" sz="2200" b="1" dirty="0" smtClean="0">
                <a:latin typeface="+mj-lt"/>
                <a:ea typeface="ＭＳ Ｐゴシック" pitchFamily="34" charset="-128"/>
                <a:cs typeface="Tahoma" pitchFamily="34" charset="0"/>
              </a:rPr>
              <a:t>:</a:t>
            </a:r>
            <a:r>
              <a:rPr lang="es-ES" altLang="es-ES" sz="2200" dirty="0">
                <a:latin typeface="+mj-lt"/>
                <a:ea typeface="ＭＳ Ｐゴシック" pitchFamily="34" charset="-128"/>
                <a:cs typeface="Tahoma" pitchFamily="34" charset="0"/>
              </a:rPr>
              <a:t>	</a:t>
            </a:r>
            <a:r>
              <a:rPr lang="es-ES" altLang="es-ES" sz="2400" dirty="0">
                <a:latin typeface="+mj-lt"/>
                <a:ea typeface="ＭＳ Ｐゴシック" pitchFamily="34" charset="-128"/>
                <a:cs typeface="Tahoma" pitchFamily="34" charset="0"/>
              </a:rPr>
              <a:t>	</a:t>
            </a:r>
            <a:r>
              <a:rPr lang="es-ES" altLang="es-ES" sz="2200" dirty="0">
                <a:latin typeface="+mj-lt"/>
                <a:ea typeface="ＭＳ Ｐゴシック" pitchFamily="34" charset="-128"/>
                <a:cs typeface="Tahoma" pitchFamily="34" charset="0"/>
              </a:rPr>
              <a:t>Altura</a:t>
            </a:r>
          </a:p>
          <a:p>
            <a:pPr algn="just">
              <a:buNone/>
            </a:pPr>
            <a:r>
              <a:rPr lang="es-ES" altLang="es-ES" sz="2400" b="1" dirty="0">
                <a:latin typeface="+mj-lt"/>
                <a:ea typeface="ＭＳ Ｐゴシック" pitchFamily="34" charset="-128"/>
                <a:cs typeface="Tahoma" pitchFamily="34" charset="0"/>
              </a:rPr>
              <a:t>		 </a:t>
            </a:r>
            <a:r>
              <a:rPr lang="es-ES" altLang="es-ES" sz="2400" b="1" dirty="0" smtClean="0">
                <a:latin typeface="+mj-lt"/>
                <a:ea typeface="ＭＳ Ｐゴシック" pitchFamily="34" charset="-128"/>
                <a:cs typeface="Tahoma" pitchFamily="34" charset="0"/>
              </a:rPr>
              <a:t>   </a:t>
            </a:r>
            <a:r>
              <a:rPr lang="es-ES" sz="2000" b="1" dirty="0" smtClean="0"/>
              <a:t>Valores:  </a:t>
            </a:r>
            <a:r>
              <a:rPr lang="es-ES" sz="2000" dirty="0" smtClean="0"/>
              <a:t>medida </a:t>
            </a:r>
            <a:r>
              <a:rPr lang="es-ES" sz="2000" dirty="0"/>
              <a:t>| </a:t>
            </a:r>
            <a:r>
              <a:rPr lang="es-ES" sz="2000" dirty="0" smtClean="0"/>
              <a:t>porcentaje </a:t>
            </a:r>
            <a:r>
              <a:rPr lang="es-ES" sz="2000" dirty="0"/>
              <a:t>| auto | </a:t>
            </a:r>
            <a:r>
              <a:rPr lang="es-ES" sz="2000" dirty="0" err="1" smtClean="0"/>
              <a:t>inherit</a:t>
            </a:r>
            <a:endParaRPr lang="es-ES" altLang="es-ES" sz="2000" b="1" dirty="0" smtClean="0">
              <a:latin typeface="+mj-lt"/>
              <a:ea typeface="ＭＳ Ｐゴシック" pitchFamily="34" charset="-128"/>
              <a:cs typeface="Tahoma" pitchFamily="34" charset="0"/>
            </a:endParaRPr>
          </a:p>
          <a:p>
            <a:pPr algn="just">
              <a:buNone/>
            </a:pPr>
            <a:endParaRPr lang="es-ES" altLang="es-ES" sz="2400" b="1" dirty="0">
              <a:latin typeface="+mj-lt"/>
              <a:ea typeface="ＭＳ Ｐゴシック" pitchFamily="34" charset="-128"/>
              <a:cs typeface="Tahoma" pitchFamily="34" charset="0"/>
            </a:endParaRPr>
          </a:p>
          <a:p>
            <a:pPr algn="just">
              <a:buNone/>
            </a:pPr>
            <a:endParaRPr lang="es-ES" altLang="es-ES" sz="2400" b="1" dirty="0">
              <a:latin typeface="+mj-lt"/>
              <a:ea typeface="ＭＳ Ｐゴシック" pitchFamily="34" charset="-128"/>
              <a:cs typeface="Tahoma" pitchFamily="34" charset="0"/>
            </a:endParaRPr>
          </a:p>
          <a:p>
            <a:pPr algn="just">
              <a:buNone/>
            </a:pPr>
            <a:r>
              <a:rPr lang="es-ES" altLang="es-ES" sz="2400" b="1" dirty="0" smtClean="0">
                <a:latin typeface="+mj-lt"/>
                <a:ea typeface="ＭＳ Ｐゴシック" pitchFamily="34" charset="-128"/>
                <a:cs typeface="Tahoma" pitchFamily="34" charset="0"/>
              </a:rPr>
              <a:t>		</a:t>
            </a:r>
            <a:r>
              <a:rPr lang="es-ES" altLang="es-ES" sz="2200" b="1" dirty="0" smtClean="0">
                <a:latin typeface="+mj-lt"/>
                <a:ea typeface="ＭＳ Ｐゴシック" pitchFamily="34" charset="-128"/>
                <a:cs typeface="Tahoma" pitchFamily="34" charset="0"/>
              </a:rPr>
              <a:t>cursor</a:t>
            </a:r>
            <a:r>
              <a:rPr lang="es-ES" altLang="es-ES" sz="2200" b="1" dirty="0">
                <a:latin typeface="+mj-lt"/>
                <a:ea typeface="ＭＳ Ｐゴシック" pitchFamily="34" charset="-128"/>
                <a:cs typeface="Tahoma" pitchFamily="34" charset="0"/>
              </a:rPr>
              <a:t>: </a:t>
            </a:r>
            <a:r>
              <a:rPr lang="es-ES" altLang="es-ES" sz="2200" b="1" dirty="0" smtClean="0">
                <a:latin typeface="+mj-lt"/>
                <a:ea typeface="ＭＳ Ｐゴシック" pitchFamily="34" charset="-128"/>
                <a:cs typeface="Tahoma" pitchFamily="34" charset="0"/>
              </a:rPr>
              <a:t>	</a:t>
            </a:r>
            <a:r>
              <a:rPr lang="es-ES" altLang="es-ES" sz="2200" dirty="0">
                <a:latin typeface="+mj-lt"/>
                <a:ea typeface="ＭＳ Ｐゴシック" pitchFamily="34" charset="-128"/>
                <a:cs typeface="Tahoma" pitchFamily="34" charset="0"/>
              </a:rPr>
              <a:t>	define el tipo de cursor del ratón </a:t>
            </a:r>
            <a:r>
              <a:rPr lang="es-ES" altLang="es-ES" sz="2200" dirty="0" smtClean="0">
                <a:latin typeface="+mj-lt"/>
                <a:ea typeface="ＭＳ Ｐゴシック" pitchFamily="34" charset="-128"/>
                <a:cs typeface="Tahoma" pitchFamily="34" charset="0"/>
              </a:rPr>
              <a:t>para</a:t>
            </a:r>
          </a:p>
          <a:p>
            <a:pPr algn="just">
              <a:buNone/>
            </a:pPr>
            <a:r>
              <a:rPr lang="es-ES" altLang="es-ES" sz="2200" b="1" dirty="0" smtClean="0">
                <a:latin typeface="+mj-lt"/>
                <a:ea typeface="ＭＳ Ｐゴシック" pitchFamily="34" charset="-128"/>
                <a:cs typeface="Tahoma" pitchFamily="34" charset="0"/>
              </a:rPr>
              <a:t>				</a:t>
            </a:r>
            <a:r>
              <a:rPr lang="es-ES" altLang="es-ES" sz="2200" dirty="0" smtClean="0">
                <a:latin typeface="+mj-lt"/>
                <a:ea typeface="ＭＳ Ｐゴシック" pitchFamily="34" charset="-128"/>
                <a:cs typeface="Tahoma" pitchFamily="34" charset="0"/>
              </a:rPr>
              <a:t>el elemento: </a:t>
            </a:r>
            <a:r>
              <a:rPr lang="es-ES" altLang="es-ES" sz="2200" i="1" dirty="0" smtClean="0">
                <a:latin typeface="+mj-lt"/>
                <a:ea typeface="ＭＳ Ｐゴシック" pitchFamily="34" charset="-128"/>
                <a:cs typeface="Tahoma" pitchFamily="34" charset="0"/>
              </a:rPr>
              <a:t>pointer</a:t>
            </a:r>
            <a:r>
              <a:rPr lang="es-ES" altLang="es-ES" sz="2200" dirty="0" smtClean="0">
                <a:latin typeface="+mj-lt"/>
                <a:ea typeface="ＭＳ Ｐゴシック" pitchFamily="34" charset="-128"/>
                <a:cs typeface="Tahoma" pitchFamily="34" charset="0"/>
              </a:rPr>
              <a:t> (la mano con el dedo), </a:t>
            </a:r>
          </a:p>
          <a:p>
            <a:pPr algn="just">
              <a:buNone/>
            </a:pPr>
            <a:r>
              <a:rPr lang="es-ES" altLang="es-ES" sz="2200" b="1" dirty="0">
                <a:latin typeface="+mj-lt"/>
                <a:ea typeface="ＭＳ Ｐゴシック" pitchFamily="34" charset="-128"/>
                <a:cs typeface="Tahoma" pitchFamily="34" charset="0"/>
              </a:rPr>
              <a:t>				</a:t>
            </a:r>
            <a:r>
              <a:rPr lang="es-ES" altLang="es-ES" sz="2200" i="1" dirty="0" err="1">
                <a:latin typeface="+mj-lt"/>
                <a:ea typeface="ＭＳ Ｐゴシック" pitchFamily="34" charset="-128"/>
                <a:cs typeface="Tahoma" pitchFamily="34" charset="0"/>
              </a:rPr>
              <a:t>wait</a:t>
            </a:r>
            <a:r>
              <a:rPr lang="es-ES" altLang="es-ES" sz="2200" dirty="0">
                <a:latin typeface="+mj-lt"/>
                <a:ea typeface="ＭＳ Ｐゴシック" pitchFamily="34" charset="-128"/>
                <a:cs typeface="Tahoma" pitchFamily="34" charset="0"/>
              </a:rPr>
              <a:t> (reloj de arena), </a:t>
            </a:r>
            <a:r>
              <a:rPr lang="es-ES" altLang="es-ES" sz="2200" i="1" dirty="0" err="1">
                <a:latin typeface="+mj-lt"/>
                <a:ea typeface="ＭＳ Ｐゴシック" pitchFamily="34" charset="-128"/>
                <a:cs typeface="Tahoma" pitchFamily="34" charset="0"/>
              </a:rPr>
              <a:t>text</a:t>
            </a:r>
            <a:r>
              <a:rPr lang="es-ES" altLang="es-ES" sz="2200" dirty="0">
                <a:latin typeface="+mj-lt"/>
                <a:ea typeface="ＭＳ Ｐゴシック" pitchFamily="34" charset="-128"/>
                <a:cs typeface="Tahoma" pitchFamily="34" charset="0"/>
              </a:rPr>
              <a:t> (cursor de texto)…</a:t>
            </a:r>
            <a:endParaRPr lang="es-ES" altLang="es-ES" sz="1600" b="1" dirty="0">
              <a:latin typeface="+mj-lt"/>
              <a:ea typeface="ＭＳ Ｐゴシック" pitchFamily="34" charset="-128"/>
              <a:cs typeface="Tahoma" pitchFamily="34" charset="0"/>
            </a:endParaRPr>
          </a:p>
        </p:txBody>
      </p:sp>
    </p:spTree>
    <p:extLst>
      <p:ext uri="{BB962C8B-B14F-4D97-AF65-F5344CB8AC3E}">
        <p14:creationId xmlns:p14="http://schemas.microsoft.com/office/powerpoint/2010/main" val="7443839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Visualización</a:t>
            </a:r>
            <a:endParaRPr lang="es-ES" sz="4000" dirty="0"/>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Propiedades </a:t>
            </a:r>
            <a:r>
              <a:rPr lang="es-ES" sz="2400" b="1" dirty="0" err="1" smtClean="0"/>
              <a:t>display</a:t>
            </a:r>
            <a:endParaRPr lang="es-ES" sz="2400" b="1" dirty="0" smtClean="0"/>
          </a:p>
        </p:txBody>
      </p:sp>
      <p:pic>
        <p:nvPicPr>
          <p:cNvPr id="194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6474" y="2367331"/>
            <a:ext cx="5001487" cy="3568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539552" y="2349553"/>
            <a:ext cx="2870209" cy="369332"/>
          </a:xfrm>
          <a:prstGeom prst="rect">
            <a:avLst/>
          </a:prstGeom>
        </p:spPr>
        <p:txBody>
          <a:bodyPr wrap="none">
            <a:spAutoFit/>
          </a:bodyPr>
          <a:lstStyle/>
          <a:p>
            <a:r>
              <a:rPr lang="es-ES" dirty="0" err="1"/>
              <a:t>d</a:t>
            </a:r>
            <a:r>
              <a:rPr lang="es-ES" dirty="0" err="1" smtClean="0"/>
              <a:t>isplay</a:t>
            </a:r>
            <a:r>
              <a:rPr lang="es-ES" dirty="0" smtClean="0"/>
              <a:t>: </a:t>
            </a:r>
            <a:r>
              <a:rPr lang="es-ES" dirty="0" err="1" smtClean="0"/>
              <a:t>inline</a:t>
            </a:r>
            <a:r>
              <a:rPr lang="es-ES" dirty="0" smtClean="0"/>
              <a:t> </a:t>
            </a:r>
            <a:r>
              <a:rPr lang="es-ES" dirty="0"/>
              <a:t>| block | </a:t>
            </a:r>
            <a:r>
              <a:rPr lang="es-ES" dirty="0" err="1"/>
              <a:t>none</a:t>
            </a:r>
            <a:endParaRPr lang="es-ES" dirty="0"/>
          </a:p>
        </p:txBody>
      </p:sp>
      <p:sp>
        <p:nvSpPr>
          <p:cNvPr id="7" name="6 Rectángulo"/>
          <p:cNvSpPr/>
          <p:nvPr/>
        </p:nvSpPr>
        <p:spPr>
          <a:xfrm>
            <a:off x="9487" y="3190915"/>
            <a:ext cx="4166666" cy="2031325"/>
          </a:xfrm>
          <a:prstGeom prst="rect">
            <a:avLst/>
          </a:prstGeom>
        </p:spPr>
        <p:txBody>
          <a:bodyPr wrap="square">
            <a:spAutoFit/>
          </a:bodyPr>
          <a:lstStyle/>
          <a:p>
            <a:r>
              <a:rPr lang="es-ES" dirty="0"/>
              <a:t>&lt;div&gt;DIV normal&lt;/div&gt;</a:t>
            </a:r>
          </a:p>
          <a:p>
            <a:r>
              <a:rPr lang="it-IT" dirty="0"/>
              <a:t>&lt;div style="</a:t>
            </a:r>
            <a:r>
              <a:rPr lang="it-IT" b="1" dirty="0"/>
              <a:t>display:inline</a:t>
            </a:r>
            <a:r>
              <a:rPr lang="it-IT" dirty="0"/>
              <a:t>"&gt;DIV con display:inline&lt;/div</a:t>
            </a:r>
            <a:r>
              <a:rPr lang="it-IT" dirty="0" smtClean="0"/>
              <a:t>&gt;</a:t>
            </a:r>
          </a:p>
          <a:p>
            <a:endParaRPr lang="it-IT" dirty="0"/>
          </a:p>
          <a:p>
            <a:r>
              <a:rPr lang="es-ES" dirty="0"/>
              <a:t>&lt;a </a:t>
            </a:r>
            <a:r>
              <a:rPr lang="es-ES" dirty="0" err="1"/>
              <a:t>href</a:t>
            </a:r>
            <a:r>
              <a:rPr lang="es-ES" dirty="0"/>
              <a:t>="#"&gt;Enlace normal&lt;/a&gt;</a:t>
            </a:r>
          </a:p>
          <a:p>
            <a:r>
              <a:rPr lang="en-US" dirty="0"/>
              <a:t>&lt;a </a:t>
            </a:r>
            <a:r>
              <a:rPr lang="en-US" dirty="0" err="1"/>
              <a:t>href</a:t>
            </a:r>
            <a:r>
              <a:rPr lang="en-US" dirty="0"/>
              <a:t>="#" style="</a:t>
            </a:r>
            <a:r>
              <a:rPr lang="en-US" b="1" dirty="0" err="1"/>
              <a:t>display:block</a:t>
            </a:r>
            <a:r>
              <a:rPr lang="en-US" dirty="0"/>
              <a:t>"&gt;Enlace con </a:t>
            </a:r>
            <a:r>
              <a:rPr lang="en-US" dirty="0" err="1"/>
              <a:t>display:block</a:t>
            </a:r>
            <a:r>
              <a:rPr lang="en-US" dirty="0"/>
              <a:t>&lt;/a</a:t>
            </a:r>
            <a:r>
              <a:rPr lang="en-US" dirty="0" smtClean="0"/>
              <a:t>&gt;</a:t>
            </a:r>
            <a:endParaRPr lang="es-ES" dirty="0"/>
          </a:p>
        </p:txBody>
      </p:sp>
      <p:sp>
        <p:nvSpPr>
          <p:cNvPr id="8" name="7 Rectángulo"/>
          <p:cNvSpPr/>
          <p:nvPr/>
        </p:nvSpPr>
        <p:spPr>
          <a:xfrm>
            <a:off x="119930" y="5448293"/>
            <a:ext cx="3916544" cy="646331"/>
          </a:xfrm>
          <a:prstGeom prst="rect">
            <a:avLst/>
          </a:prstGeom>
        </p:spPr>
        <p:txBody>
          <a:bodyPr wrap="square">
            <a:spAutoFit/>
          </a:bodyPr>
          <a:lstStyle/>
          <a:p>
            <a:r>
              <a:rPr lang="es-ES" dirty="0"/>
              <a:t>El valor </a:t>
            </a:r>
            <a:r>
              <a:rPr lang="es-ES" b="1" dirty="0" err="1"/>
              <a:t>none</a:t>
            </a:r>
            <a:r>
              <a:rPr lang="es-ES" dirty="0"/>
              <a:t> oculta un elemento y hace que desaparezca de la página.</a:t>
            </a:r>
          </a:p>
        </p:txBody>
      </p:sp>
    </p:spTree>
    <p:extLst>
      <p:ext uri="{BB962C8B-B14F-4D97-AF65-F5344CB8AC3E}">
        <p14:creationId xmlns:p14="http://schemas.microsoft.com/office/powerpoint/2010/main" val="4076298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Visualización</a:t>
            </a:r>
            <a:endParaRPr lang="es-ES" sz="4000" dirty="0"/>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Propiedades </a:t>
            </a:r>
            <a:r>
              <a:rPr lang="es-ES" sz="2400" b="1" dirty="0" err="1" smtClean="0"/>
              <a:t>visibility</a:t>
            </a:r>
            <a:endParaRPr lang="es-ES" sz="2400" dirty="0" smtClean="0"/>
          </a:p>
          <a:p>
            <a:pPr marL="0" indent="0">
              <a:buNone/>
            </a:pPr>
            <a:endParaRPr lang="es-ES" sz="2400" dirty="0" smtClean="0"/>
          </a:p>
          <a:p>
            <a:pPr marL="400050" lvl="1" indent="0">
              <a:buNone/>
            </a:pPr>
            <a:r>
              <a:rPr lang="es-ES" sz="2000" dirty="0" err="1" smtClean="0"/>
              <a:t>visibility</a:t>
            </a:r>
            <a:r>
              <a:rPr lang="es-ES" sz="2000" dirty="0"/>
              <a:t>: visible | </a:t>
            </a:r>
            <a:r>
              <a:rPr lang="es-ES" sz="2000" dirty="0" err="1"/>
              <a:t>hidden</a:t>
            </a:r>
            <a:r>
              <a:rPr lang="es-ES" sz="2000" dirty="0"/>
              <a:t> | </a:t>
            </a:r>
            <a:r>
              <a:rPr lang="es-ES" sz="2000" dirty="0" err="1"/>
              <a:t>collapse</a:t>
            </a:r>
            <a:r>
              <a:rPr lang="es-ES" sz="2000" dirty="0"/>
              <a:t> | </a:t>
            </a:r>
            <a:r>
              <a:rPr lang="es-ES" sz="2000" dirty="0" err="1"/>
              <a:t>inherit</a:t>
            </a:r>
            <a:endParaRPr lang="es-ES" sz="2000" dirty="0"/>
          </a:p>
          <a:p>
            <a:pPr marL="0" indent="0">
              <a:buNone/>
            </a:pPr>
            <a:endParaRPr lang="es-ES" sz="2400" dirty="0" smtClean="0"/>
          </a:p>
          <a:p>
            <a:pPr marL="0" indent="0">
              <a:buNone/>
            </a:pPr>
            <a:r>
              <a:rPr lang="es-ES" sz="2400" dirty="0"/>
              <a:t>E</a:t>
            </a:r>
            <a:r>
              <a:rPr lang="es-ES" sz="2400" dirty="0" smtClean="0"/>
              <a:t>l valor </a:t>
            </a:r>
            <a:r>
              <a:rPr lang="es-ES" sz="2400" dirty="0" err="1" smtClean="0"/>
              <a:t>collapse</a:t>
            </a:r>
            <a:r>
              <a:rPr lang="es-ES" sz="2400" dirty="0" smtClean="0"/>
              <a:t> de la propiedad </a:t>
            </a:r>
            <a:r>
              <a:rPr lang="es-ES" sz="2400" dirty="0" err="1" smtClean="0"/>
              <a:t>visibility</a:t>
            </a:r>
            <a:r>
              <a:rPr lang="es-ES" sz="2400" dirty="0" smtClean="0"/>
              <a:t> sólo se puede utilizar en las filas, grupos de filas, columnas y grupos de columnas de una tabla. </a:t>
            </a:r>
            <a:r>
              <a:rPr lang="es-ES" sz="2400" dirty="0"/>
              <a:t>Su efecto es similar </a:t>
            </a:r>
            <a:r>
              <a:rPr lang="es-ES" sz="2400" dirty="0" smtClean="0"/>
              <a:t>al de </a:t>
            </a:r>
            <a:r>
              <a:rPr lang="es-ES" sz="2400" dirty="0"/>
              <a:t>la </a:t>
            </a:r>
            <a:r>
              <a:rPr lang="es-ES" sz="2400" dirty="0" smtClean="0"/>
              <a:t>propiedad </a:t>
            </a:r>
            <a:r>
              <a:rPr lang="es-ES" sz="2400" dirty="0" err="1" smtClean="0"/>
              <a:t>display</a:t>
            </a:r>
            <a:r>
              <a:rPr lang="es-ES" sz="2400" dirty="0" smtClean="0"/>
              <a:t> con el valor </a:t>
            </a:r>
            <a:r>
              <a:rPr lang="es-ES" sz="2400" dirty="0" err="1" smtClean="0"/>
              <a:t>none</a:t>
            </a:r>
            <a:r>
              <a:rPr lang="es-ES" sz="2400" dirty="0" smtClean="0"/>
              <a:t>.</a:t>
            </a:r>
            <a:endParaRPr lang="es-ES" sz="2400" b="1" dirty="0" smtClean="0"/>
          </a:p>
        </p:txBody>
      </p:sp>
    </p:spTree>
    <p:extLst>
      <p:ext uri="{BB962C8B-B14F-4D97-AF65-F5344CB8AC3E}">
        <p14:creationId xmlns:p14="http://schemas.microsoft.com/office/powerpoint/2010/main" val="11657361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Visualización</a:t>
            </a:r>
            <a:endParaRPr lang="es-ES" sz="4000" dirty="0"/>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Propiedades </a:t>
            </a:r>
            <a:r>
              <a:rPr lang="es-ES" sz="2400" b="1" dirty="0" err="1"/>
              <a:t>display</a:t>
            </a:r>
            <a:r>
              <a:rPr lang="es-ES" sz="2400" b="1" dirty="0"/>
              <a:t> y </a:t>
            </a:r>
            <a:r>
              <a:rPr lang="es-ES" sz="2400" b="1" dirty="0" err="1" smtClean="0"/>
              <a:t>visibility</a:t>
            </a:r>
            <a:endParaRPr lang="es-ES" sz="2400" b="1" dirty="0" smtClean="0"/>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2099" y="2132855"/>
            <a:ext cx="5770908" cy="350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1849769" y="5637370"/>
            <a:ext cx="4572000" cy="646331"/>
          </a:xfrm>
          <a:prstGeom prst="rect">
            <a:avLst/>
          </a:prstGeom>
        </p:spPr>
        <p:txBody>
          <a:bodyPr>
            <a:spAutoFit/>
          </a:bodyPr>
          <a:lstStyle/>
          <a:p>
            <a:pPr algn="ctr"/>
            <a:r>
              <a:rPr lang="es-ES" dirty="0"/>
              <a:t>Diferencias visuales entre las propiedades </a:t>
            </a:r>
            <a:r>
              <a:rPr lang="es-ES" dirty="0" err="1"/>
              <a:t>display</a:t>
            </a:r>
            <a:r>
              <a:rPr lang="es-ES" dirty="0"/>
              <a:t> y </a:t>
            </a:r>
            <a:r>
              <a:rPr lang="es-ES" dirty="0" err="1"/>
              <a:t>visibility</a:t>
            </a:r>
            <a:endParaRPr lang="es-ES" dirty="0"/>
          </a:p>
        </p:txBody>
      </p:sp>
    </p:spTree>
    <p:extLst>
      <p:ext uri="{BB962C8B-B14F-4D97-AF65-F5344CB8AC3E}">
        <p14:creationId xmlns:p14="http://schemas.microsoft.com/office/powerpoint/2010/main" val="4198102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Visualización</a:t>
            </a:r>
            <a:endParaRPr lang="es-ES" sz="4000" dirty="0"/>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Propiedad </a:t>
            </a:r>
            <a:r>
              <a:rPr lang="es-ES" sz="2400" b="1" dirty="0" err="1"/>
              <a:t>overflow</a:t>
            </a:r>
            <a:endParaRPr lang="es-ES" sz="2400" b="1" dirty="0" smtClean="0"/>
          </a:p>
        </p:txBody>
      </p:sp>
      <p:sp>
        <p:nvSpPr>
          <p:cNvPr id="4" name="3 Rectángulo"/>
          <p:cNvSpPr/>
          <p:nvPr/>
        </p:nvSpPr>
        <p:spPr>
          <a:xfrm>
            <a:off x="4180317" y="5836110"/>
            <a:ext cx="4572000" cy="369332"/>
          </a:xfrm>
          <a:prstGeom prst="rect">
            <a:avLst/>
          </a:prstGeom>
        </p:spPr>
        <p:txBody>
          <a:bodyPr>
            <a:spAutoFit/>
          </a:bodyPr>
          <a:lstStyle/>
          <a:p>
            <a:pPr algn="ctr"/>
            <a:r>
              <a:rPr lang="es-ES" dirty="0"/>
              <a:t>Ejemplo de propiedad </a:t>
            </a:r>
            <a:r>
              <a:rPr lang="es-ES" dirty="0" err="1"/>
              <a:t>overflow</a:t>
            </a:r>
            <a:endParaRPr lang="es-ES" dirty="0"/>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2108817"/>
            <a:ext cx="5084778" cy="3746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95536" y="2352766"/>
            <a:ext cx="3419643" cy="1323439"/>
          </a:xfrm>
          <a:prstGeom prst="rect">
            <a:avLst/>
          </a:prstGeom>
        </p:spPr>
        <p:txBody>
          <a:bodyPr wrap="square">
            <a:spAutoFit/>
          </a:bodyPr>
          <a:lstStyle/>
          <a:p>
            <a:r>
              <a:rPr lang="es-ES" sz="2000" dirty="0"/>
              <a:t>la propiedad </a:t>
            </a:r>
            <a:r>
              <a:rPr lang="es-ES" sz="2000" dirty="0" err="1"/>
              <a:t>overflow</a:t>
            </a:r>
            <a:r>
              <a:rPr lang="es-ES" sz="2000" dirty="0"/>
              <a:t> </a:t>
            </a:r>
            <a:r>
              <a:rPr lang="es-ES" sz="2000" dirty="0" smtClean="0"/>
              <a:t>controla </a:t>
            </a:r>
            <a:r>
              <a:rPr lang="es-ES" sz="2000" dirty="0"/>
              <a:t>la forma en la que se visualizan los contenidos que sobresalen de sus elementos.</a:t>
            </a:r>
            <a:endParaRPr lang="es-ES" sz="2000" dirty="0">
              <a:latin typeface="Arial" charset="0"/>
            </a:endParaRPr>
          </a:p>
        </p:txBody>
      </p:sp>
    </p:spTree>
    <p:extLst>
      <p:ext uri="{BB962C8B-B14F-4D97-AF65-F5344CB8AC3E}">
        <p14:creationId xmlns:p14="http://schemas.microsoft.com/office/powerpoint/2010/main" val="31271835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Visualización</a:t>
            </a:r>
            <a:endParaRPr lang="es-ES" sz="4000" dirty="0"/>
          </a:p>
        </p:txBody>
      </p:sp>
      <p:sp>
        <p:nvSpPr>
          <p:cNvPr id="2" name="1 Marcador de contenido"/>
          <p:cNvSpPr>
            <a:spLocks noGrp="1"/>
          </p:cNvSpPr>
          <p:nvPr>
            <p:ph idx="1"/>
          </p:nvPr>
        </p:nvSpPr>
        <p:spPr>
          <a:xfrm>
            <a:off x="457200" y="1484784"/>
            <a:ext cx="8229600" cy="4641379"/>
          </a:xfrm>
        </p:spPr>
        <p:txBody>
          <a:bodyPr>
            <a:normAutofit/>
          </a:bodyPr>
          <a:lstStyle/>
          <a:p>
            <a:pPr marL="0" lvl="1" indent="0" algn="just">
              <a:buNone/>
            </a:pPr>
            <a:r>
              <a:rPr lang="es-ES" sz="2400" b="1" dirty="0" smtClean="0"/>
              <a:t>Propiedades </a:t>
            </a:r>
            <a:r>
              <a:rPr lang="es-ES_tradnl" sz="2400" b="1" dirty="0" err="1"/>
              <a:t>overflow</a:t>
            </a:r>
            <a:r>
              <a:rPr lang="es-ES_tradnl" sz="2400" b="1" dirty="0"/>
              <a:t>-x, </a:t>
            </a:r>
            <a:r>
              <a:rPr lang="es-ES_tradnl" sz="2400" b="1" dirty="0" err="1"/>
              <a:t>overflow</a:t>
            </a:r>
            <a:r>
              <a:rPr lang="es-ES_tradnl" sz="2400" b="1" dirty="0"/>
              <a:t>-y</a:t>
            </a:r>
            <a:endParaRPr lang="es-ES_tradnl" sz="2400" dirty="0"/>
          </a:p>
          <a:p>
            <a:pPr marL="0" indent="0" algn="just">
              <a:buNone/>
            </a:pPr>
            <a:endParaRPr lang="es-ES" sz="2400" b="1" dirty="0" smtClean="0"/>
          </a:p>
        </p:txBody>
      </p:sp>
      <p:sp>
        <p:nvSpPr>
          <p:cNvPr id="4" name="3 Rectángulo"/>
          <p:cNvSpPr/>
          <p:nvPr/>
        </p:nvSpPr>
        <p:spPr>
          <a:xfrm>
            <a:off x="4180317" y="5836110"/>
            <a:ext cx="4572000" cy="369332"/>
          </a:xfrm>
          <a:prstGeom prst="rect">
            <a:avLst/>
          </a:prstGeom>
        </p:spPr>
        <p:txBody>
          <a:bodyPr>
            <a:spAutoFit/>
          </a:bodyPr>
          <a:lstStyle/>
          <a:p>
            <a:pPr algn="ctr"/>
            <a:r>
              <a:rPr lang="es-ES" dirty="0"/>
              <a:t>Ejemplo de propiedad </a:t>
            </a:r>
            <a:r>
              <a:rPr lang="es-ES" dirty="0" err="1"/>
              <a:t>overflow</a:t>
            </a:r>
            <a:endParaRPr lang="es-ES" dirty="0"/>
          </a:p>
        </p:txBody>
      </p:sp>
      <p:sp>
        <p:nvSpPr>
          <p:cNvPr id="3" name="2 Rectángulo"/>
          <p:cNvSpPr/>
          <p:nvPr/>
        </p:nvSpPr>
        <p:spPr>
          <a:xfrm>
            <a:off x="395536" y="2352766"/>
            <a:ext cx="8496944" cy="2308324"/>
          </a:xfrm>
          <a:prstGeom prst="rect">
            <a:avLst/>
          </a:prstGeom>
        </p:spPr>
        <p:txBody>
          <a:bodyPr wrap="square">
            <a:spAutoFit/>
          </a:bodyPr>
          <a:lstStyle/>
          <a:p>
            <a:r>
              <a:rPr lang="es-ES_tradnl" sz="2400" dirty="0" smtClean="0"/>
              <a:t>Versiones </a:t>
            </a:r>
            <a:r>
              <a:rPr lang="es-ES_tradnl" sz="2400" dirty="0"/>
              <a:t>refinadas de la propiedad </a:t>
            </a:r>
            <a:r>
              <a:rPr lang="es-ES_tradnl" sz="2400" i="1" dirty="0" err="1"/>
              <a:t>overflow</a:t>
            </a:r>
            <a:r>
              <a:rPr lang="es-ES_tradnl" sz="2400" dirty="0"/>
              <a:t>, que permiten especificar el comportamiento cuando el contenido rebose de forma horizontal o vertical. </a:t>
            </a:r>
          </a:p>
          <a:p>
            <a:endParaRPr lang="es-ES_tradnl" sz="2400" dirty="0"/>
          </a:p>
          <a:p>
            <a:r>
              <a:rPr lang="es-ES_tradnl" sz="2400" dirty="0"/>
              <a:t>Sus valores son los mismos que en el caso de </a:t>
            </a:r>
            <a:r>
              <a:rPr lang="es-ES_tradnl" sz="2400" i="1" dirty="0" err="1"/>
              <a:t>overflow</a:t>
            </a:r>
            <a:r>
              <a:rPr lang="es-ES_tradnl" sz="2400" dirty="0"/>
              <a:t>: </a:t>
            </a:r>
            <a:r>
              <a:rPr lang="es-ES_tradnl" sz="2400" b="1" dirty="0"/>
              <a:t>visible, </a:t>
            </a:r>
            <a:r>
              <a:rPr lang="es-ES_tradnl" sz="2400" b="1" dirty="0" err="1"/>
              <a:t>hidden</a:t>
            </a:r>
            <a:r>
              <a:rPr lang="es-ES_tradnl" sz="2400" b="1" dirty="0"/>
              <a:t>, </a:t>
            </a:r>
            <a:r>
              <a:rPr lang="es-ES_tradnl" sz="2400" b="1" dirty="0" err="1"/>
              <a:t>scroll</a:t>
            </a:r>
            <a:r>
              <a:rPr lang="es-ES_tradnl" sz="2400" b="1" dirty="0"/>
              <a:t>, auto, </a:t>
            </a:r>
            <a:r>
              <a:rPr lang="es-ES_tradnl" sz="2400" b="1" dirty="0" err="1"/>
              <a:t>inherit</a:t>
            </a:r>
            <a:r>
              <a:rPr lang="es-ES_tradnl" sz="2400" b="1" dirty="0"/>
              <a:t>.</a:t>
            </a:r>
            <a:endParaRPr lang="es-ES" sz="2000" dirty="0">
              <a:latin typeface="Arial" charset="0"/>
            </a:endParaRPr>
          </a:p>
        </p:txBody>
      </p:sp>
    </p:spTree>
    <p:extLst>
      <p:ext uri="{BB962C8B-B14F-4D97-AF65-F5344CB8AC3E}">
        <p14:creationId xmlns:p14="http://schemas.microsoft.com/office/powerpoint/2010/main" val="5281547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dirty="0"/>
              <a:t>Cajas creadas por los elementos de línea y los elementos </a:t>
            </a:r>
            <a:r>
              <a:rPr lang="es-ES" sz="2400" dirty="0" smtClean="0"/>
              <a:t>de bloque</a:t>
            </a:r>
            <a:endParaRPr lang="es-ES" altLang="es-ES" sz="2400" b="1" dirty="0">
              <a:latin typeface="+mj-lt"/>
              <a:ea typeface="ＭＳ Ｐゴシック" pitchFamily="34" charset="-128"/>
              <a:cs typeface="Tahoma" pitchFamily="34" charset="0"/>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2348880"/>
            <a:ext cx="5184576" cy="3437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3569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p:txBody>
          <a:bodyPr>
            <a:normAutofit/>
          </a:bodyPr>
          <a:lstStyle/>
          <a:p>
            <a:r>
              <a:rPr lang="es-ES" sz="4000" dirty="0"/>
              <a:t>Etiquetas “auxiliares”: div y </a:t>
            </a:r>
            <a:r>
              <a:rPr lang="es-ES" sz="4000" dirty="0" err="1"/>
              <a:t>span</a:t>
            </a:r>
            <a:endParaRPr lang="es-ES" sz="40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3589" y="1556792"/>
            <a:ext cx="6496176" cy="4640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117340" y="2348880"/>
            <a:ext cx="2406249" cy="2523768"/>
          </a:xfrm>
          <a:prstGeom prst="rect">
            <a:avLst/>
          </a:prstGeom>
        </p:spPr>
        <p:txBody>
          <a:bodyPr wrap="square">
            <a:spAutoFit/>
          </a:bodyPr>
          <a:lstStyle/>
          <a:p>
            <a:pPr algn="just"/>
            <a:r>
              <a:rPr lang="es-ES" sz="2000" dirty="0" smtClean="0"/>
              <a:t>No </a:t>
            </a:r>
            <a:r>
              <a:rPr lang="es-ES" sz="2000" dirty="0"/>
              <a:t>es posible crear </a:t>
            </a:r>
            <a:r>
              <a:rPr lang="es-ES" sz="2000" dirty="0" smtClean="0"/>
              <a:t>estas estructuras tan complejas utilizando solo el HTML , </a:t>
            </a:r>
            <a:r>
              <a:rPr lang="es-ES" sz="2000" dirty="0"/>
              <a:t>ya que es imprescindible emplear las hojas de estilos CSS</a:t>
            </a:r>
          </a:p>
          <a:p>
            <a:endParaRPr lang="es-ES" altLang="es-ES" dirty="0">
              <a:latin typeface="Tahoma" pitchFamily="34" charset="0"/>
              <a:ea typeface="ＭＳ Ｐゴシック" pitchFamily="34" charset="-128"/>
              <a:cs typeface="Tahoma" pitchFamily="34" charset="0"/>
            </a:endParaRPr>
          </a:p>
        </p:txBody>
      </p:sp>
    </p:spTree>
    <p:extLst>
      <p:ext uri="{BB962C8B-B14F-4D97-AF65-F5344CB8AC3E}">
        <p14:creationId xmlns:p14="http://schemas.microsoft.com/office/powerpoint/2010/main" val="10506476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lnSpcReduction="10000"/>
          </a:bodyPr>
          <a:lstStyle/>
          <a:p>
            <a:pPr algn="just">
              <a:buNone/>
            </a:pPr>
            <a:r>
              <a:rPr lang="es-ES" sz="2200" dirty="0" smtClean="0"/>
              <a:t>Diferentes modelos para </a:t>
            </a:r>
            <a:r>
              <a:rPr lang="es-ES" sz="2200" dirty="0"/>
              <a:t>posicionar una caja</a:t>
            </a:r>
            <a:r>
              <a:rPr lang="es-ES" sz="2200" dirty="0" smtClean="0"/>
              <a:t>:</a:t>
            </a:r>
          </a:p>
          <a:p>
            <a:pPr algn="just"/>
            <a:r>
              <a:rPr lang="es-ES" sz="1900" b="1" dirty="0" smtClean="0"/>
              <a:t>Posicionamiento </a:t>
            </a:r>
            <a:r>
              <a:rPr lang="es-ES" sz="1900" b="1" dirty="0"/>
              <a:t>normal o estático</a:t>
            </a:r>
            <a:r>
              <a:rPr lang="es-ES" sz="1900" dirty="0"/>
              <a:t>: se trata del posicionamiento que utilizan </a:t>
            </a:r>
            <a:r>
              <a:rPr lang="es-ES" sz="1900" dirty="0" smtClean="0"/>
              <a:t>los navegadores </a:t>
            </a:r>
            <a:r>
              <a:rPr lang="es-ES" sz="1900" dirty="0"/>
              <a:t>si no se indica lo contrario.</a:t>
            </a:r>
          </a:p>
          <a:p>
            <a:pPr algn="just"/>
            <a:r>
              <a:rPr lang="es-ES" sz="1900" b="1" dirty="0" smtClean="0"/>
              <a:t>Posicionamiento </a:t>
            </a:r>
            <a:r>
              <a:rPr lang="es-ES" sz="1900" b="1" dirty="0"/>
              <a:t>relativo</a:t>
            </a:r>
            <a:r>
              <a:rPr lang="es-ES" sz="1900" dirty="0"/>
              <a:t>: </a:t>
            </a:r>
            <a:r>
              <a:rPr lang="es-ES" sz="1900" dirty="0" smtClean="0"/>
              <a:t>consiste en posicionar </a:t>
            </a:r>
            <a:r>
              <a:rPr lang="es-ES" sz="1900" dirty="0"/>
              <a:t>una caja según el posicionamiento normal y después </a:t>
            </a:r>
            <a:r>
              <a:rPr lang="es-ES" sz="1900" dirty="0" smtClean="0"/>
              <a:t>desplazarla respecto </a:t>
            </a:r>
            <a:r>
              <a:rPr lang="es-ES" sz="1900" dirty="0"/>
              <a:t>de su posición original.</a:t>
            </a:r>
          </a:p>
          <a:p>
            <a:pPr algn="just"/>
            <a:r>
              <a:rPr lang="es-ES" sz="1900" b="1" dirty="0" smtClean="0"/>
              <a:t>Posicionamiento </a:t>
            </a:r>
            <a:r>
              <a:rPr lang="es-ES" sz="1900" b="1" dirty="0"/>
              <a:t>absoluto</a:t>
            </a:r>
            <a:r>
              <a:rPr lang="es-ES" sz="1900" dirty="0"/>
              <a:t>: la posición de una caja se establece de forma </a:t>
            </a:r>
            <a:r>
              <a:rPr lang="es-ES" sz="1900" dirty="0" smtClean="0"/>
              <a:t>absoluta respecto </a:t>
            </a:r>
            <a:r>
              <a:rPr lang="es-ES" sz="1900" dirty="0"/>
              <a:t>de su elemento contenedor y el resto de elementos de la página </a:t>
            </a:r>
            <a:r>
              <a:rPr lang="es-ES" sz="1900" dirty="0" smtClean="0"/>
              <a:t>ignoran la </a:t>
            </a:r>
            <a:r>
              <a:rPr lang="es-ES" sz="1900" dirty="0"/>
              <a:t>nueva posición del elemento.</a:t>
            </a:r>
          </a:p>
          <a:p>
            <a:pPr algn="just"/>
            <a:r>
              <a:rPr lang="es-ES" sz="1900" b="1" dirty="0" smtClean="0"/>
              <a:t>Posicionamiento </a:t>
            </a:r>
            <a:r>
              <a:rPr lang="es-ES" sz="1900" b="1" dirty="0"/>
              <a:t>fijo</a:t>
            </a:r>
            <a:r>
              <a:rPr lang="es-ES" sz="1900" dirty="0"/>
              <a:t>: variante del posicionamiento absoluto que convierte </a:t>
            </a:r>
            <a:r>
              <a:rPr lang="es-ES" sz="1900" dirty="0" smtClean="0"/>
              <a:t>una caja </a:t>
            </a:r>
            <a:r>
              <a:rPr lang="es-ES" sz="1900" dirty="0"/>
              <a:t>en un elemento inamovible, de forma que su posición en la pantalla </a:t>
            </a:r>
            <a:r>
              <a:rPr lang="es-ES" sz="1900" dirty="0" smtClean="0"/>
              <a:t>siempre es </a:t>
            </a:r>
            <a:r>
              <a:rPr lang="es-ES" sz="1900" dirty="0"/>
              <a:t>la misma independientemente del resto de elementos e independientemente </a:t>
            </a:r>
            <a:r>
              <a:rPr lang="es-ES" sz="1900" dirty="0" smtClean="0"/>
              <a:t>de si </a:t>
            </a:r>
            <a:r>
              <a:rPr lang="es-ES" sz="1900" dirty="0"/>
              <a:t>el usuario sube o baja la página en la ventana del navegador.</a:t>
            </a:r>
          </a:p>
          <a:p>
            <a:pPr algn="just"/>
            <a:r>
              <a:rPr lang="es-ES" sz="1900" b="1" dirty="0" smtClean="0"/>
              <a:t>Posicionamiento </a:t>
            </a:r>
            <a:r>
              <a:rPr lang="es-ES" sz="1900" b="1" dirty="0"/>
              <a:t>flotante</a:t>
            </a:r>
            <a:r>
              <a:rPr lang="es-ES" sz="1900" dirty="0"/>
              <a:t>: </a:t>
            </a:r>
            <a:r>
              <a:rPr lang="es-ES" sz="1900" dirty="0" smtClean="0"/>
              <a:t>desplaza </a:t>
            </a:r>
            <a:r>
              <a:rPr lang="es-ES" sz="1900" dirty="0"/>
              <a:t>las cajas todo lo posible hacia la izquierda o hacia la derecha de </a:t>
            </a:r>
            <a:r>
              <a:rPr lang="es-ES" sz="1900" dirty="0" smtClean="0"/>
              <a:t>la línea </a:t>
            </a:r>
            <a:r>
              <a:rPr lang="es-ES" sz="1900" dirty="0"/>
              <a:t>en la que se encuentran.</a:t>
            </a:r>
            <a:endParaRPr lang="es-ES" altLang="es-ES" sz="1900" b="1" dirty="0">
              <a:latin typeface="+mj-lt"/>
              <a:ea typeface="ＭＳ Ｐゴシック" pitchFamily="34" charset="-128"/>
              <a:cs typeface="Tahoma" pitchFamily="34" charset="0"/>
            </a:endParaRPr>
          </a:p>
        </p:txBody>
      </p:sp>
    </p:spTree>
    <p:extLst>
      <p:ext uri="{BB962C8B-B14F-4D97-AF65-F5344CB8AC3E}">
        <p14:creationId xmlns:p14="http://schemas.microsoft.com/office/powerpoint/2010/main" val="16512939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200" dirty="0"/>
              <a:t>El posicionamiento de una caja se establece mediante la propiedad </a:t>
            </a:r>
            <a:r>
              <a:rPr lang="es-ES" sz="2200" b="1" dirty="0"/>
              <a:t>position</a:t>
            </a:r>
            <a:r>
              <a:rPr lang="es-ES" sz="2200" dirty="0" smtClean="0"/>
              <a:t>:</a:t>
            </a:r>
          </a:p>
          <a:p>
            <a:pPr marL="0" indent="0" algn="just">
              <a:buNone/>
            </a:pPr>
            <a:endParaRPr lang="es-ES" sz="2400" dirty="0"/>
          </a:p>
          <a:p>
            <a:pPr marL="0" indent="0" algn="just">
              <a:buNone/>
            </a:pPr>
            <a:endParaRPr lang="es-ES" sz="2400" dirty="0" smtClean="0"/>
          </a:p>
          <a:p>
            <a:pPr marL="0" indent="0" algn="just">
              <a:buNone/>
            </a:pPr>
            <a:endParaRPr lang="es-ES" sz="2400" dirty="0"/>
          </a:p>
          <a:p>
            <a:pPr marL="0" indent="0">
              <a:buNone/>
            </a:pPr>
            <a:r>
              <a:rPr lang="es-ES" sz="2200" dirty="0"/>
              <a:t>El desplazamiento de la </a:t>
            </a:r>
            <a:r>
              <a:rPr lang="es-ES" sz="2200" dirty="0" smtClean="0"/>
              <a:t>caja se </a:t>
            </a:r>
            <a:r>
              <a:rPr lang="es-ES" sz="2200" dirty="0"/>
              <a:t>controla con las propiedades </a:t>
            </a:r>
            <a:r>
              <a:rPr lang="es-ES" sz="2200" b="1" dirty="0"/>
              <a:t>top</a:t>
            </a:r>
            <a:r>
              <a:rPr lang="es-ES" sz="2200" dirty="0"/>
              <a:t>, </a:t>
            </a:r>
            <a:r>
              <a:rPr lang="es-ES" sz="2200" b="1" dirty="0" err="1"/>
              <a:t>right</a:t>
            </a:r>
            <a:r>
              <a:rPr lang="es-ES" sz="2200" dirty="0"/>
              <a:t>, </a:t>
            </a:r>
            <a:r>
              <a:rPr lang="es-ES" sz="2200" b="1" dirty="0" err="1"/>
              <a:t>bottom</a:t>
            </a:r>
            <a:r>
              <a:rPr lang="es-ES" sz="2200" dirty="0"/>
              <a:t> y </a:t>
            </a:r>
            <a:r>
              <a:rPr lang="es-ES" sz="2200" b="1" dirty="0" err="1"/>
              <a:t>left</a:t>
            </a:r>
            <a:r>
              <a:rPr lang="es-ES" sz="2200" dirty="0" smtClean="0"/>
              <a:t>.</a:t>
            </a:r>
          </a:p>
          <a:p>
            <a:pPr marL="0" indent="0">
              <a:buNone/>
            </a:pPr>
            <a:endParaRPr lang="es-ES" sz="2400" dirty="0" smtClean="0"/>
          </a:p>
          <a:p>
            <a:pPr marL="0" indent="0" algn="just">
              <a:buNone/>
            </a:pPr>
            <a:endParaRPr lang="es-ES" altLang="es-ES" sz="1900" b="1" dirty="0">
              <a:latin typeface="+mj-lt"/>
              <a:ea typeface="ＭＳ Ｐゴシック" pitchFamily="34" charset="-128"/>
              <a:cs typeface="Tahoma" pitchFamily="34"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357438"/>
            <a:ext cx="7877957" cy="927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3" y="4348650"/>
            <a:ext cx="7209841" cy="181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02118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normal</a:t>
            </a:r>
            <a:endParaRPr lang="es-ES" sz="2400" dirty="0" smtClean="0"/>
          </a:p>
          <a:p>
            <a:pPr marL="0" indent="0" algn="just">
              <a:buNone/>
            </a:pPr>
            <a:endParaRPr lang="es-ES" altLang="es-ES" sz="1900" b="1" dirty="0">
              <a:latin typeface="+mj-lt"/>
              <a:ea typeface="ＭＳ Ｐゴシック" pitchFamily="34" charset="-128"/>
              <a:cs typeface="Tahoma" pitchFamily="34" charset="0"/>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339" y="2337818"/>
            <a:ext cx="4339306" cy="2459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2254748"/>
            <a:ext cx="4485876" cy="254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141614" y="4805826"/>
            <a:ext cx="4572000" cy="646331"/>
          </a:xfrm>
          <a:prstGeom prst="rect">
            <a:avLst/>
          </a:prstGeom>
        </p:spPr>
        <p:txBody>
          <a:bodyPr>
            <a:spAutoFit/>
          </a:bodyPr>
          <a:lstStyle/>
          <a:p>
            <a:r>
              <a:rPr lang="es-ES" dirty="0"/>
              <a:t>Posicionamiento normal de los elementos de bloque</a:t>
            </a:r>
          </a:p>
        </p:txBody>
      </p:sp>
      <p:sp>
        <p:nvSpPr>
          <p:cNvPr id="4" name="3 Rectángulo"/>
          <p:cNvSpPr/>
          <p:nvPr/>
        </p:nvSpPr>
        <p:spPr>
          <a:xfrm>
            <a:off x="4572000" y="4799751"/>
            <a:ext cx="4572000" cy="646331"/>
          </a:xfrm>
          <a:prstGeom prst="rect">
            <a:avLst/>
          </a:prstGeom>
        </p:spPr>
        <p:txBody>
          <a:bodyPr>
            <a:spAutoFit/>
          </a:bodyPr>
          <a:lstStyle/>
          <a:p>
            <a:r>
              <a:rPr lang="es-ES" dirty="0"/>
              <a:t>Posicionamiento normal de los elementos de </a:t>
            </a:r>
            <a:r>
              <a:rPr lang="es-ES" dirty="0" smtClean="0"/>
              <a:t>en línea</a:t>
            </a:r>
            <a:endParaRPr lang="es-ES" dirty="0"/>
          </a:p>
        </p:txBody>
      </p:sp>
    </p:spTree>
    <p:extLst>
      <p:ext uri="{BB962C8B-B14F-4D97-AF65-F5344CB8AC3E}">
        <p14:creationId xmlns:p14="http://schemas.microsoft.com/office/powerpoint/2010/main" val="41289828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relativo</a:t>
            </a:r>
            <a:endParaRPr lang="es-ES" altLang="es-ES" sz="1900" b="1" dirty="0">
              <a:latin typeface="+mj-lt"/>
              <a:ea typeface="ＭＳ Ｐゴシック" pitchFamily="34" charset="-128"/>
              <a:cs typeface="Tahoma" pitchFamily="34" charset="0"/>
            </a:endParaRP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142161"/>
            <a:ext cx="7272808" cy="2573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594161" y="5013176"/>
            <a:ext cx="8136904" cy="923330"/>
          </a:xfrm>
          <a:prstGeom prst="rect">
            <a:avLst/>
          </a:prstGeom>
        </p:spPr>
        <p:txBody>
          <a:bodyPr wrap="square">
            <a:spAutoFit/>
          </a:bodyPr>
          <a:lstStyle/>
          <a:p>
            <a:r>
              <a:rPr lang="es-ES" dirty="0"/>
              <a:t>El posicionamiento relativo permite desplazar una caja respecto de su </a:t>
            </a:r>
            <a:r>
              <a:rPr lang="es-ES" dirty="0" smtClean="0"/>
              <a:t>posición original establecida </a:t>
            </a:r>
            <a:r>
              <a:rPr lang="es-ES" dirty="0"/>
              <a:t>mediante el posicionamiento normal. El desplazamiento de la caja </a:t>
            </a:r>
            <a:r>
              <a:rPr lang="es-ES" dirty="0" smtClean="0"/>
              <a:t>se controla </a:t>
            </a:r>
            <a:r>
              <a:rPr lang="es-ES" dirty="0"/>
              <a:t>con las propiedades top, </a:t>
            </a:r>
            <a:r>
              <a:rPr lang="es-ES" dirty="0" err="1"/>
              <a:t>right</a:t>
            </a:r>
            <a:r>
              <a:rPr lang="es-ES" dirty="0"/>
              <a:t>, </a:t>
            </a:r>
            <a:r>
              <a:rPr lang="es-ES" dirty="0" err="1"/>
              <a:t>bottom</a:t>
            </a:r>
            <a:r>
              <a:rPr lang="es-ES" dirty="0"/>
              <a:t> y </a:t>
            </a:r>
            <a:r>
              <a:rPr lang="es-ES" dirty="0" err="1"/>
              <a:t>left</a:t>
            </a:r>
            <a:r>
              <a:rPr lang="es-ES" dirty="0"/>
              <a:t>.</a:t>
            </a:r>
          </a:p>
        </p:txBody>
      </p:sp>
    </p:spTree>
    <p:extLst>
      <p:ext uri="{BB962C8B-B14F-4D97-AF65-F5344CB8AC3E}">
        <p14:creationId xmlns:p14="http://schemas.microsoft.com/office/powerpoint/2010/main" val="10080226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a:t>
            </a:r>
            <a:r>
              <a:rPr lang="es-ES" sz="2400" b="1" dirty="0" smtClean="0"/>
              <a:t>relativo: </a:t>
            </a:r>
            <a:r>
              <a:rPr lang="es-ES" altLang="es-ES" sz="2400" b="1" dirty="0" smtClean="0">
                <a:latin typeface="+mj-lt"/>
                <a:ea typeface="ＭＳ Ｐゴシック" pitchFamily="34" charset="-128"/>
                <a:cs typeface="Tahoma" pitchFamily="34" charset="0"/>
              </a:rPr>
              <a:t>Ejemplo </a:t>
            </a:r>
            <a:endParaRPr lang="es-ES" altLang="es-ES" sz="2400" dirty="0" smtClean="0">
              <a:latin typeface="+mj-lt"/>
              <a:ea typeface="ＭＳ Ｐゴシック" pitchFamily="34" charset="-128"/>
              <a:cs typeface="Tahoma" pitchFamily="34" charset="0"/>
            </a:endParaRPr>
          </a:p>
        </p:txBody>
      </p:sp>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784" y="3861048"/>
            <a:ext cx="3878216" cy="1862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93434" y="3476940"/>
            <a:ext cx="3498339"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95536" y="1930205"/>
            <a:ext cx="6984776" cy="1754326"/>
          </a:xfrm>
          <a:prstGeom prst="rect">
            <a:avLst/>
          </a:prstGeom>
        </p:spPr>
        <p:txBody>
          <a:bodyPr wrap="square">
            <a:spAutoFit/>
          </a:bodyPr>
          <a:lstStyle/>
          <a:p>
            <a:pPr indent="-57150"/>
            <a:r>
              <a:rPr lang="es-ES" sz="1600" dirty="0" err="1" smtClean="0"/>
              <a:t>img.desplazada</a:t>
            </a:r>
            <a:r>
              <a:rPr lang="es-ES" sz="1600" dirty="0" smtClean="0"/>
              <a:t> {</a:t>
            </a:r>
          </a:p>
          <a:p>
            <a:pPr marL="342900" lvl="1"/>
            <a:r>
              <a:rPr lang="es-ES" sz="1400" dirty="0" smtClean="0"/>
              <a:t>position: </a:t>
            </a:r>
            <a:r>
              <a:rPr lang="es-ES" sz="1400" dirty="0" err="1" smtClean="0"/>
              <a:t>relative</a:t>
            </a:r>
            <a:r>
              <a:rPr lang="es-ES" sz="1400" dirty="0" smtClean="0"/>
              <a:t>;</a:t>
            </a:r>
          </a:p>
          <a:p>
            <a:pPr marL="342900" lvl="1"/>
            <a:r>
              <a:rPr lang="es-ES" sz="1400" dirty="0" smtClean="0"/>
              <a:t>top: 8em;</a:t>
            </a:r>
          </a:p>
          <a:p>
            <a:pPr indent="-57150"/>
            <a:r>
              <a:rPr lang="es-ES" sz="1600" dirty="0" smtClean="0"/>
              <a:t>}</a:t>
            </a:r>
          </a:p>
          <a:p>
            <a:pPr indent="-57150"/>
            <a:r>
              <a:rPr lang="es-ES" sz="1600" dirty="0" smtClean="0"/>
              <a:t>&lt;</a:t>
            </a:r>
            <a:r>
              <a:rPr lang="es-ES" sz="1600" dirty="0" err="1" smtClean="0"/>
              <a:t>img</a:t>
            </a:r>
            <a:r>
              <a:rPr lang="es-ES" sz="1600" dirty="0" smtClean="0"/>
              <a:t> </a:t>
            </a:r>
            <a:r>
              <a:rPr lang="es-ES" sz="1600" dirty="0" err="1" smtClean="0"/>
              <a:t>class</a:t>
            </a:r>
            <a:r>
              <a:rPr lang="es-ES" sz="1600" dirty="0" smtClean="0"/>
              <a:t>="desplazada" </a:t>
            </a:r>
            <a:r>
              <a:rPr lang="es-ES" sz="1600" dirty="0" err="1" smtClean="0"/>
              <a:t>src</a:t>
            </a:r>
            <a:r>
              <a:rPr lang="es-ES" sz="1600" dirty="0" smtClean="0"/>
              <a:t>="</a:t>
            </a:r>
            <a:r>
              <a:rPr lang="es-ES" sz="1600" dirty="0" err="1" smtClean="0"/>
              <a:t>imagenes</a:t>
            </a:r>
            <a:r>
              <a:rPr lang="es-ES" sz="1600" dirty="0" smtClean="0"/>
              <a:t>/imagen.png" </a:t>
            </a:r>
            <a:r>
              <a:rPr lang="es-ES" sz="1600" dirty="0" err="1" smtClean="0"/>
              <a:t>alt</a:t>
            </a:r>
            <a:r>
              <a:rPr lang="es-ES" sz="1600" dirty="0" smtClean="0"/>
              <a:t>="Imagen genérica" /&gt;</a:t>
            </a:r>
          </a:p>
          <a:p>
            <a:pPr indent="-57150"/>
            <a:r>
              <a:rPr lang="es-ES" sz="1600" dirty="0" smtClean="0"/>
              <a:t>&lt;</a:t>
            </a:r>
            <a:r>
              <a:rPr lang="es-ES" sz="1600" dirty="0" err="1" smtClean="0"/>
              <a:t>img</a:t>
            </a:r>
            <a:r>
              <a:rPr lang="es-ES" sz="1600" dirty="0" smtClean="0"/>
              <a:t> </a:t>
            </a:r>
            <a:r>
              <a:rPr lang="es-ES" sz="1600" dirty="0" err="1" smtClean="0"/>
              <a:t>src</a:t>
            </a:r>
            <a:r>
              <a:rPr lang="es-ES" sz="1600" dirty="0" smtClean="0"/>
              <a:t>="</a:t>
            </a:r>
            <a:r>
              <a:rPr lang="es-ES" sz="1600" dirty="0" err="1" smtClean="0"/>
              <a:t>imagenes</a:t>
            </a:r>
            <a:r>
              <a:rPr lang="es-ES" sz="1600" dirty="0" smtClean="0"/>
              <a:t>/imagen.png" </a:t>
            </a:r>
            <a:r>
              <a:rPr lang="es-ES" sz="1600" dirty="0" err="1" smtClean="0"/>
              <a:t>alt</a:t>
            </a:r>
            <a:r>
              <a:rPr lang="es-ES" sz="1600" dirty="0" smtClean="0"/>
              <a:t>="Imagen genérica" /&gt;</a:t>
            </a:r>
          </a:p>
          <a:p>
            <a:pPr indent="-57150"/>
            <a:r>
              <a:rPr lang="es-ES" sz="1600" dirty="0" smtClean="0"/>
              <a:t>&lt;</a:t>
            </a:r>
            <a:r>
              <a:rPr lang="es-ES" sz="1600" dirty="0" err="1" smtClean="0"/>
              <a:t>img</a:t>
            </a:r>
            <a:r>
              <a:rPr lang="es-ES" sz="1600" dirty="0" smtClean="0"/>
              <a:t> </a:t>
            </a:r>
            <a:r>
              <a:rPr lang="es-ES" sz="1600" dirty="0" err="1" smtClean="0"/>
              <a:t>src</a:t>
            </a:r>
            <a:r>
              <a:rPr lang="es-ES" sz="1600" dirty="0" smtClean="0"/>
              <a:t>="</a:t>
            </a:r>
            <a:r>
              <a:rPr lang="es-ES" sz="1600" dirty="0" err="1" smtClean="0"/>
              <a:t>imagenes</a:t>
            </a:r>
            <a:r>
              <a:rPr lang="es-ES" sz="1600" dirty="0" smtClean="0"/>
              <a:t>/imagen.png" </a:t>
            </a:r>
            <a:r>
              <a:rPr lang="es-ES" sz="1600" dirty="0" err="1" smtClean="0"/>
              <a:t>alt</a:t>
            </a:r>
            <a:r>
              <a:rPr lang="es-ES" sz="1600" dirty="0" smtClean="0"/>
              <a:t>="Imagen genérica" /&gt;</a:t>
            </a:r>
            <a:endParaRPr lang="es-ES" altLang="es-ES" sz="1500" b="1" dirty="0">
              <a:ea typeface="ＭＳ Ｐゴシック" pitchFamily="34" charset="-128"/>
              <a:cs typeface="Tahoma" pitchFamily="34" charset="0"/>
            </a:endParaRPr>
          </a:p>
        </p:txBody>
      </p:sp>
      <p:sp>
        <p:nvSpPr>
          <p:cNvPr id="4" name="3 Rectángulo"/>
          <p:cNvSpPr/>
          <p:nvPr/>
        </p:nvSpPr>
        <p:spPr>
          <a:xfrm>
            <a:off x="5707397" y="5820090"/>
            <a:ext cx="3384376" cy="307777"/>
          </a:xfrm>
          <a:prstGeom prst="rect">
            <a:avLst/>
          </a:prstGeom>
        </p:spPr>
        <p:txBody>
          <a:bodyPr wrap="square">
            <a:spAutoFit/>
          </a:bodyPr>
          <a:lstStyle/>
          <a:p>
            <a:r>
              <a:rPr lang="es-ES" sz="1400" dirty="0"/>
              <a:t>Elemento posicionado de forma relativa</a:t>
            </a:r>
          </a:p>
        </p:txBody>
      </p:sp>
      <p:sp>
        <p:nvSpPr>
          <p:cNvPr id="7" name="6 Rectángulo"/>
          <p:cNvSpPr/>
          <p:nvPr/>
        </p:nvSpPr>
        <p:spPr>
          <a:xfrm>
            <a:off x="1026907" y="5777997"/>
            <a:ext cx="3211970" cy="307777"/>
          </a:xfrm>
          <a:prstGeom prst="rect">
            <a:avLst/>
          </a:prstGeom>
        </p:spPr>
        <p:txBody>
          <a:bodyPr wrap="none">
            <a:spAutoFit/>
          </a:bodyPr>
          <a:lstStyle/>
          <a:p>
            <a:r>
              <a:rPr lang="es-ES" sz="1400" dirty="0"/>
              <a:t>Elementos posicionados de forma normal</a:t>
            </a:r>
          </a:p>
        </p:txBody>
      </p:sp>
    </p:spTree>
    <p:extLst>
      <p:ext uri="{BB962C8B-B14F-4D97-AF65-F5344CB8AC3E}">
        <p14:creationId xmlns:p14="http://schemas.microsoft.com/office/powerpoint/2010/main" val="34766231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a:t>
            </a:r>
            <a:r>
              <a:rPr lang="es-ES" sz="2400" b="1" dirty="0" smtClean="0"/>
              <a:t>absoluto</a:t>
            </a:r>
            <a:endParaRPr lang="es-ES" altLang="es-ES" sz="2400" dirty="0" smtClean="0">
              <a:latin typeface="+mj-lt"/>
              <a:ea typeface="ＭＳ Ｐゴシック" pitchFamily="34" charset="-128"/>
              <a:cs typeface="Tahoma" pitchFamily="34" charset="0"/>
            </a:endParaRP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99" y="2060848"/>
            <a:ext cx="6912769" cy="2417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827584" y="4584836"/>
            <a:ext cx="7776864" cy="1477328"/>
          </a:xfrm>
          <a:prstGeom prst="rect">
            <a:avLst/>
          </a:prstGeom>
        </p:spPr>
        <p:txBody>
          <a:bodyPr wrap="square">
            <a:spAutoFit/>
          </a:bodyPr>
          <a:lstStyle/>
          <a:p>
            <a:pPr algn="just"/>
            <a:r>
              <a:rPr lang="es-ES" dirty="0"/>
              <a:t>Cuando una caja se posiciona de forma absoluta, el resto de elementos de </a:t>
            </a:r>
            <a:r>
              <a:rPr lang="es-ES" dirty="0" smtClean="0"/>
              <a:t>la página la ignoran </a:t>
            </a:r>
            <a:r>
              <a:rPr lang="es-ES" dirty="0"/>
              <a:t>y ocupan el lugar original ocupado por la caja posicionada</a:t>
            </a:r>
            <a:r>
              <a:rPr lang="es-ES" dirty="0" smtClean="0"/>
              <a:t>.</a:t>
            </a:r>
          </a:p>
          <a:p>
            <a:pPr algn="just"/>
            <a:endParaRPr lang="es-ES" dirty="0" smtClean="0"/>
          </a:p>
          <a:p>
            <a:pPr algn="just"/>
            <a:r>
              <a:rPr lang="es-ES" dirty="0" smtClean="0"/>
              <a:t>La </a:t>
            </a:r>
            <a:r>
              <a:rPr lang="es-ES" dirty="0"/>
              <a:t>referencia de los valores de </a:t>
            </a:r>
            <a:r>
              <a:rPr lang="es-ES" dirty="0" smtClean="0"/>
              <a:t>las propiedades </a:t>
            </a:r>
            <a:r>
              <a:rPr lang="en-US" dirty="0"/>
              <a:t>top, right, bottom y </a:t>
            </a:r>
            <a:r>
              <a:rPr lang="en-US" dirty="0" smtClean="0"/>
              <a:t>left </a:t>
            </a:r>
            <a:r>
              <a:rPr lang="es-ES" dirty="0" smtClean="0"/>
              <a:t>es </a:t>
            </a:r>
            <a:r>
              <a:rPr lang="es-ES" dirty="0"/>
              <a:t>el </a:t>
            </a:r>
            <a:r>
              <a:rPr lang="es-ES" dirty="0" smtClean="0"/>
              <a:t>origen de coordenadas </a:t>
            </a:r>
            <a:r>
              <a:rPr lang="es-ES" dirty="0"/>
              <a:t>de su primer elemento contenedor posicionado.</a:t>
            </a:r>
          </a:p>
        </p:txBody>
      </p:sp>
    </p:spTree>
    <p:extLst>
      <p:ext uri="{BB962C8B-B14F-4D97-AF65-F5344CB8AC3E}">
        <p14:creationId xmlns:p14="http://schemas.microsoft.com/office/powerpoint/2010/main" val="13746161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a:t>
            </a:r>
            <a:r>
              <a:rPr lang="es-ES" sz="2400" b="1" dirty="0" smtClean="0"/>
              <a:t>absoluto: ejemplo</a:t>
            </a:r>
            <a:endParaRPr lang="es-ES" altLang="es-ES" sz="2400" dirty="0" smtClean="0">
              <a:latin typeface="+mj-lt"/>
              <a:ea typeface="ＭＳ Ｐゴシック" pitchFamily="34" charset="-128"/>
              <a:cs typeface="Tahoma" pitchFamily="34" charset="0"/>
            </a:endParaRP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7523" y="2132856"/>
            <a:ext cx="4362450"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141594" y="1931913"/>
            <a:ext cx="4430406" cy="4401205"/>
          </a:xfrm>
          <a:prstGeom prst="rect">
            <a:avLst/>
          </a:prstGeom>
        </p:spPr>
        <p:txBody>
          <a:bodyPr wrap="square">
            <a:spAutoFit/>
          </a:bodyPr>
          <a:lstStyle/>
          <a:p>
            <a:r>
              <a:rPr lang="es-ES" sz="1400" dirty="0"/>
              <a:t>div {</a:t>
            </a:r>
          </a:p>
          <a:p>
            <a:pPr lvl="1"/>
            <a:r>
              <a:rPr lang="es-ES" sz="1400" dirty="0" err="1"/>
              <a:t>border</a:t>
            </a:r>
            <a:r>
              <a:rPr lang="es-ES" sz="1400" dirty="0"/>
              <a:t>: 2px </a:t>
            </a:r>
            <a:r>
              <a:rPr lang="es-ES" sz="1400" dirty="0" err="1"/>
              <a:t>solid</a:t>
            </a:r>
            <a:r>
              <a:rPr lang="es-ES" sz="1400" dirty="0"/>
              <a:t> #CCC;</a:t>
            </a:r>
          </a:p>
          <a:p>
            <a:pPr lvl="1"/>
            <a:r>
              <a:rPr lang="es-ES" sz="1400" dirty="0" err="1"/>
              <a:t>padding</a:t>
            </a:r>
            <a:r>
              <a:rPr lang="es-ES" sz="1400" dirty="0"/>
              <a:t>: 1em;</a:t>
            </a:r>
          </a:p>
          <a:p>
            <a:pPr lvl="1"/>
            <a:r>
              <a:rPr lang="pt-BR" sz="1400" dirty="0" err="1"/>
              <a:t>margin</a:t>
            </a:r>
            <a:r>
              <a:rPr lang="pt-BR" sz="1400" dirty="0"/>
              <a:t>: 1em 0 1em 4em;</a:t>
            </a:r>
          </a:p>
          <a:p>
            <a:pPr lvl="1"/>
            <a:r>
              <a:rPr lang="es-ES" sz="1400" dirty="0" err="1"/>
              <a:t>width</a:t>
            </a:r>
            <a:r>
              <a:rPr lang="es-ES" sz="1400" dirty="0"/>
              <a:t>: 300px;</a:t>
            </a:r>
          </a:p>
          <a:p>
            <a:r>
              <a:rPr lang="es-ES" sz="1400" dirty="0"/>
              <a:t>}</a:t>
            </a:r>
          </a:p>
          <a:p>
            <a:endParaRPr lang="es-ES" sz="1400" dirty="0"/>
          </a:p>
          <a:p>
            <a:r>
              <a:rPr lang="es-ES" sz="1400" dirty="0"/>
              <a:t>&lt;div&gt;</a:t>
            </a:r>
          </a:p>
          <a:p>
            <a:pPr lvl="1"/>
            <a:r>
              <a:rPr lang="es-ES" sz="1400" dirty="0"/>
              <a:t>&lt;</a:t>
            </a:r>
            <a:r>
              <a:rPr lang="es-ES" sz="1400" dirty="0" err="1"/>
              <a:t>img</a:t>
            </a:r>
            <a:r>
              <a:rPr lang="es-ES" sz="1400" dirty="0"/>
              <a:t> </a:t>
            </a:r>
            <a:r>
              <a:rPr lang="es-ES" sz="1400" dirty="0" err="1"/>
              <a:t>src</a:t>
            </a:r>
            <a:r>
              <a:rPr lang="es-ES" sz="1400" dirty="0"/>
              <a:t>="</a:t>
            </a:r>
            <a:r>
              <a:rPr lang="es-ES" sz="1400" dirty="0" err="1"/>
              <a:t>imagenes</a:t>
            </a:r>
            <a:r>
              <a:rPr lang="es-ES" sz="1400" dirty="0"/>
              <a:t>/imagen.png" </a:t>
            </a:r>
            <a:r>
              <a:rPr lang="es-ES" sz="1400" dirty="0" err="1"/>
              <a:t>alt</a:t>
            </a:r>
            <a:r>
              <a:rPr lang="es-ES" sz="1400" dirty="0"/>
              <a:t>="Imagen genérica" /&gt;</a:t>
            </a:r>
          </a:p>
          <a:p>
            <a:pPr lvl="1"/>
            <a:r>
              <a:rPr lang="es-ES" sz="1400" dirty="0"/>
              <a:t>&lt;p&gt;</a:t>
            </a:r>
            <a:r>
              <a:rPr lang="es-ES" sz="1400" dirty="0" err="1"/>
              <a:t>Lorem</a:t>
            </a:r>
            <a:r>
              <a:rPr lang="es-ES" sz="1400" dirty="0"/>
              <a:t> </a:t>
            </a:r>
            <a:r>
              <a:rPr lang="es-ES" sz="1400" dirty="0" err="1"/>
              <a:t>ipsum</a:t>
            </a:r>
            <a:r>
              <a:rPr lang="es-ES" sz="1400" dirty="0"/>
              <a:t> dolor </a:t>
            </a:r>
            <a:r>
              <a:rPr lang="es-ES" sz="1400" dirty="0" err="1"/>
              <a:t>sit</a:t>
            </a:r>
            <a:r>
              <a:rPr lang="es-ES" sz="1400" dirty="0"/>
              <a:t> </a:t>
            </a:r>
            <a:r>
              <a:rPr lang="es-ES" sz="1400" dirty="0" err="1"/>
              <a:t>amet</a:t>
            </a:r>
            <a:r>
              <a:rPr lang="es-ES" sz="1400" dirty="0"/>
              <a:t>, </a:t>
            </a:r>
            <a:r>
              <a:rPr lang="es-ES" sz="1400" dirty="0" err="1"/>
              <a:t>consectetuer</a:t>
            </a:r>
            <a:r>
              <a:rPr lang="es-ES" sz="1400" dirty="0"/>
              <a:t> </a:t>
            </a:r>
            <a:r>
              <a:rPr lang="es-ES" sz="1400" dirty="0" err="1"/>
              <a:t>adipiscing</a:t>
            </a:r>
            <a:r>
              <a:rPr lang="es-ES" sz="1400" dirty="0"/>
              <a:t> </a:t>
            </a:r>
            <a:r>
              <a:rPr lang="es-ES" sz="1400" dirty="0" err="1"/>
              <a:t>elit</a:t>
            </a:r>
            <a:r>
              <a:rPr lang="es-ES" sz="1400" dirty="0"/>
              <a:t>. </a:t>
            </a:r>
            <a:r>
              <a:rPr lang="es-ES" sz="1400" dirty="0" err="1"/>
              <a:t>Phasellus</a:t>
            </a:r>
            <a:endParaRPr lang="es-ES" sz="1400" dirty="0"/>
          </a:p>
          <a:p>
            <a:pPr lvl="2"/>
            <a:r>
              <a:rPr lang="es-ES" sz="1400" dirty="0" err="1"/>
              <a:t>ullamcorper</a:t>
            </a:r>
            <a:r>
              <a:rPr lang="es-ES" sz="1400" dirty="0"/>
              <a:t> </a:t>
            </a:r>
            <a:r>
              <a:rPr lang="es-ES" sz="1400" dirty="0" err="1"/>
              <a:t>velit</a:t>
            </a:r>
            <a:r>
              <a:rPr lang="es-ES" sz="1400" dirty="0"/>
              <a:t> </a:t>
            </a:r>
            <a:r>
              <a:rPr lang="es-ES" sz="1400" dirty="0" err="1"/>
              <a:t>eu</a:t>
            </a:r>
            <a:r>
              <a:rPr lang="es-ES" sz="1400" dirty="0"/>
              <a:t> </a:t>
            </a:r>
            <a:r>
              <a:rPr lang="es-ES" sz="1400" dirty="0" err="1"/>
              <a:t>ipsum</a:t>
            </a:r>
            <a:r>
              <a:rPr lang="es-ES" sz="1400" dirty="0"/>
              <a:t>. Ut </a:t>
            </a:r>
            <a:r>
              <a:rPr lang="es-ES" sz="1400" dirty="0" err="1"/>
              <a:t>pellentesque</a:t>
            </a:r>
            <a:r>
              <a:rPr lang="es-ES" sz="1400" dirty="0"/>
              <a:t>, </a:t>
            </a:r>
            <a:r>
              <a:rPr lang="es-ES" sz="1400" dirty="0" err="1"/>
              <a:t>est</a:t>
            </a:r>
            <a:r>
              <a:rPr lang="es-ES" sz="1400" dirty="0"/>
              <a:t> in </a:t>
            </a:r>
            <a:r>
              <a:rPr lang="es-ES" sz="1400" dirty="0" err="1"/>
              <a:t>volutpat</a:t>
            </a:r>
            <a:r>
              <a:rPr lang="es-ES" sz="1400" dirty="0"/>
              <a:t> </a:t>
            </a:r>
            <a:r>
              <a:rPr lang="es-ES" sz="1400" dirty="0" err="1"/>
              <a:t>cursus</a:t>
            </a:r>
            <a:r>
              <a:rPr lang="es-ES" sz="1400" dirty="0"/>
              <a:t>, </a:t>
            </a:r>
            <a:r>
              <a:rPr lang="es-ES" sz="1400" dirty="0" err="1"/>
              <a:t>risus</a:t>
            </a:r>
            <a:endParaRPr lang="es-ES" sz="1400" dirty="0"/>
          </a:p>
          <a:p>
            <a:pPr lvl="2"/>
            <a:r>
              <a:rPr lang="it-IT" sz="1400" dirty="0"/>
              <a:t>mi viverra augue, at pulvinar turpis leo sed orci. Donec ipsum. Curabitur</a:t>
            </a:r>
          </a:p>
          <a:p>
            <a:pPr lvl="2"/>
            <a:r>
              <a:rPr lang="es-ES" sz="1400" dirty="0" err="1"/>
              <a:t>felis</a:t>
            </a:r>
            <a:r>
              <a:rPr lang="es-ES" sz="1400" dirty="0"/>
              <a:t> </a:t>
            </a:r>
            <a:r>
              <a:rPr lang="es-ES" sz="1400" dirty="0" err="1"/>
              <a:t>dui</a:t>
            </a:r>
            <a:r>
              <a:rPr lang="es-ES" sz="1400" dirty="0"/>
              <a:t>, ultrices ut, </a:t>
            </a:r>
            <a:r>
              <a:rPr lang="es-ES" sz="1400" dirty="0" err="1"/>
              <a:t>sollicitudin</a:t>
            </a:r>
            <a:r>
              <a:rPr lang="es-ES" sz="1400" dirty="0"/>
              <a:t> </a:t>
            </a:r>
            <a:r>
              <a:rPr lang="es-ES" sz="1400" dirty="0" err="1"/>
              <a:t>vel</a:t>
            </a:r>
            <a:r>
              <a:rPr lang="es-ES" sz="1400" dirty="0"/>
              <a:t>, </a:t>
            </a:r>
            <a:r>
              <a:rPr lang="es-ES" sz="1400" dirty="0" err="1"/>
              <a:t>rutrum</a:t>
            </a:r>
            <a:r>
              <a:rPr lang="es-ES" sz="1400" dirty="0"/>
              <a:t> at, </a:t>
            </a:r>
            <a:r>
              <a:rPr lang="es-ES" sz="1400" dirty="0" err="1"/>
              <a:t>tellus</a:t>
            </a:r>
            <a:r>
              <a:rPr lang="es-ES" sz="1400" dirty="0"/>
              <a:t>.</a:t>
            </a:r>
          </a:p>
          <a:p>
            <a:pPr lvl="1"/>
            <a:r>
              <a:rPr lang="es-ES" sz="1400" dirty="0"/>
              <a:t>&lt;/p&gt;</a:t>
            </a:r>
          </a:p>
          <a:p>
            <a:r>
              <a:rPr lang="es-ES" sz="1400" dirty="0"/>
              <a:t>&lt;/div&gt;</a:t>
            </a:r>
            <a:endParaRPr lang="es-ES" sz="1400" dirty="0">
              <a:latin typeface="Arial" charset="0"/>
            </a:endParaRPr>
          </a:p>
        </p:txBody>
      </p:sp>
      <p:sp>
        <p:nvSpPr>
          <p:cNvPr id="4" name="3 Rectángulo"/>
          <p:cNvSpPr/>
          <p:nvPr/>
        </p:nvSpPr>
        <p:spPr>
          <a:xfrm>
            <a:off x="4838528" y="5825286"/>
            <a:ext cx="3960440" cy="276999"/>
          </a:xfrm>
          <a:prstGeom prst="rect">
            <a:avLst/>
          </a:prstGeom>
        </p:spPr>
        <p:txBody>
          <a:bodyPr wrap="square">
            <a:spAutoFit/>
          </a:bodyPr>
          <a:lstStyle/>
          <a:p>
            <a:r>
              <a:rPr lang="es-ES" sz="1200" dirty="0"/>
              <a:t>Situación original antes de modificar el posicionamiento</a:t>
            </a:r>
          </a:p>
        </p:txBody>
      </p:sp>
    </p:spTree>
    <p:extLst>
      <p:ext uri="{BB962C8B-B14F-4D97-AF65-F5344CB8AC3E}">
        <p14:creationId xmlns:p14="http://schemas.microsoft.com/office/powerpoint/2010/main" val="8435171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a:t>
            </a:r>
            <a:r>
              <a:rPr lang="es-ES" sz="2400" b="1" dirty="0" smtClean="0"/>
              <a:t>absoluto: ejemplo</a:t>
            </a:r>
            <a:endParaRPr lang="es-ES" altLang="es-ES" sz="2400" dirty="0" smtClean="0">
              <a:latin typeface="+mj-lt"/>
              <a:ea typeface="ＭＳ Ｐゴシック" pitchFamily="34" charset="-128"/>
              <a:cs typeface="Tahoma" pitchFamily="34" charset="0"/>
            </a:endParaRPr>
          </a:p>
        </p:txBody>
      </p:sp>
      <p:sp>
        <p:nvSpPr>
          <p:cNvPr id="3" name="2 Rectángulo"/>
          <p:cNvSpPr/>
          <p:nvPr/>
        </p:nvSpPr>
        <p:spPr>
          <a:xfrm>
            <a:off x="410265" y="2018848"/>
            <a:ext cx="4161735" cy="2554545"/>
          </a:xfrm>
          <a:prstGeom prst="rect">
            <a:avLst/>
          </a:prstGeom>
        </p:spPr>
        <p:txBody>
          <a:bodyPr wrap="square">
            <a:spAutoFit/>
          </a:bodyPr>
          <a:lstStyle/>
          <a:p>
            <a:r>
              <a:rPr lang="es-ES" sz="1600" dirty="0" smtClean="0"/>
              <a:t>Se </a:t>
            </a:r>
            <a:r>
              <a:rPr lang="es-ES" sz="1600" dirty="0"/>
              <a:t>posiciona de forma absoluta la </a:t>
            </a:r>
            <a:r>
              <a:rPr lang="es-ES" sz="1600" dirty="0" smtClean="0"/>
              <a:t>imagen</a:t>
            </a:r>
          </a:p>
          <a:p>
            <a:endParaRPr lang="es-ES" sz="1600" dirty="0" smtClean="0"/>
          </a:p>
          <a:p>
            <a:endParaRPr lang="es-ES" sz="1600" dirty="0"/>
          </a:p>
          <a:p>
            <a:endParaRPr lang="es-ES" sz="1600" dirty="0" smtClean="0"/>
          </a:p>
          <a:p>
            <a:endParaRPr lang="es-ES" sz="1600" dirty="0" smtClean="0"/>
          </a:p>
          <a:p>
            <a:pPr lvl="1"/>
            <a:r>
              <a:rPr lang="es-ES" sz="1600" dirty="0"/>
              <a:t>div </a:t>
            </a:r>
            <a:r>
              <a:rPr lang="es-ES" sz="1600" dirty="0" err="1"/>
              <a:t>img</a:t>
            </a:r>
            <a:r>
              <a:rPr lang="es-ES" sz="1600" dirty="0"/>
              <a:t> {</a:t>
            </a:r>
          </a:p>
          <a:p>
            <a:pPr lvl="2"/>
            <a:r>
              <a:rPr lang="es-ES" sz="1600" b="1" dirty="0"/>
              <a:t>position: </a:t>
            </a:r>
            <a:r>
              <a:rPr lang="es-ES" sz="1600" b="1" dirty="0" err="1"/>
              <a:t>absolute</a:t>
            </a:r>
            <a:r>
              <a:rPr lang="es-ES" sz="1600" b="1" dirty="0"/>
              <a:t>;</a:t>
            </a:r>
          </a:p>
          <a:p>
            <a:pPr lvl="2"/>
            <a:r>
              <a:rPr lang="es-ES" sz="1600" dirty="0"/>
              <a:t>top: 50px;</a:t>
            </a:r>
          </a:p>
          <a:p>
            <a:pPr lvl="2"/>
            <a:r>
              <a:rPr lang="es-ES" sz="1600" dirty="0" err="1"/>
              <a:t>left</a:t>
            </a:r>
            <a:r>
              <a:rPr lang="es-ES" sz="1600" dirty="0"/>
              <a:t>: 50px;</a:t>
            </a:r>
          </a:p>
          <a:p>
            <a:pPr lvl="1"/>
            <a:r>
              <a:rPr lang="es-ES" sz="1600" dirty="0"/>
              <a:t>}</a:t>
            </a:r>
            <a:endParaRPr lang="es-ES" sz="1600" dirty="0">
              <a:latin typeface="Arial" charset="0"/>
            </a:endParaRPr>
          </a:p>
        </p:txBody>
      </p:sp>
      <p:sp>
        <p:nvSpPr>
          <p:cNvPr id="4" name="3 Rectángulo"/>
          <p:cNvSpPr/>
          <p:nvPr/>
        </p:nvSpPr>
        <p:spPr>
          <a:xfrm>
            <a:off x="3851920" y="5825286"/>
            <a:ext cx="4392488" cy="276999"/>
          </a:xfrm>
          <a:prstGeom prst="rect">
            <a:avLst/>
          </a:prstGeom>
        </p:spPr>
        <p:txBody>
          <a:bodyPr wrap="square">
            <a:spAutoFit/>
          </a:bodyPr>
          <a:lstStyle/>
          <a:p>
            <a:r>
              <a:rPr lang="es-ES" sz="1200" dirty="0"/>
              <a:t>La referencia del posicionamiento absoluto es la página entera</a:t>
            </a: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2384" y="2492896"/>
            <a:ext cx="5256584" cy="3233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0272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a:t>
            </a:r>
            <a:r>
              <a:rPr lang="es-ES" sz="2400" b="1" dirty="0" smtClean="0"/>
              <a:t>absoluto: ejemplo</a:t>
            </a:r>
            <a:endParaRPr lang="es-ES" altLang="es-ES" sz="2400" dirty="0" smtClean="0">
              <a:latin typeface="+mj-lt"/>
              <a:ea typeface="ＭＳ Ｐゴシック" pitchFamily="34" charset="-128"/>
              <a:cs typeface="Tahoma" pitchFamily="34" charset="0"/>
            </a:endParaRPr>
          </a:p>
        </p:txBody>
      </p:sp>
      <p:sp>
        <p:nvSpPr>
          <p:cNvPr id="3" name="2 Rectángulo"/>
          <p:cNvSpPr/>
          <p:nvPr/>
        </p:nvSpPr>
        <p:spPr>
          <a:xfrm>
            <a:off x="410265" y="2018848"/>
            <a:ext cx="4161735" cy="4031873"/>
          </a:xfrm>
          <a:prstGeom prst="rect">
            <a:avLst/>
          </a:prstGeom>
        </p:spPr>
        <p:txBody>
          <a:bodyPr wrap="square">
            <a:spAutoFit/>
          </a:bodyPr>
          <a:lstStyle/>
          <a:p>
            <a:r>
              <a:rPr lang="es-ES" sz="1600" dirty="0" smtClean="0"/>
              <a:t>Se </a:t>
            </a:r>
            <a:r>
              <a:rPr lang="es-ES" sz="1600" dirty="0"/>
              <a:t>posiciona de forma </a:t>
            </a:r>
            <a:r>
              <a:rPr lang="es-ES" sz="1600" dirty="0" smtClean="0"/>
              <a:t>relativa el contenedor</a:t>
            </a:r>
          </a:p>
          <a:p>
            <a:endParaRPr lang="es-ES" sz="1600" dirty="0" smtClean="0"/>
          </a:p>
          <a:p>
            <a:endParaRPr lang="es-ES" sz="1600" dirty="0"/>
          </a:p>
          <a:p>
            <a:endParaRPr lang="es-ES" sz="1600" dirty="0" smtClean="0"/>
          </a:p>
          <a:p>
            <a:r>
              <a:rPr lang="es-ES" sz="1600" dirty="0"/>
              <a:t>div {</a:t>
            </a:r>
          </a:p>
          <a:p>
            <a:pPr lvl="1"/>
            <a:r>
              <a:rPr lang="es-ES" sz="1600" dirty="0" err="1"/>
              <a:t>border</a:t>
            </a:r>
            <a:r>
              <a:rPr lang="es-ES" sz="1600" dirty="0"/>
              <a:t>: 2px </a:t>
            </a:r>
            <a:r>
              <a:rPr lang="es-ES" sz="1600" dirty="0" err="1"/>
              <a:t>solid</a:t>
            </a:r>
            <a:r>
              <a:rPr lang="es-ES" sz="1600" dirty="0"/>
              <a:t> #CCC;</a:t>
            </a:r>
          </a:p>
          <a:p>
            <a:pPr lvl="1"/>
            <a:r>
              <a:rPr lang="es-ES" sz="1600" dirty="0" err="1"/>
              <a:t>padding</a:t>
            </a:r>
            <a:r>
              <a:rPr lang="es-ES" sz="1600" dirty="0"/>
              <a:t>: 1em;</a:t>
            </a:r>
          </a:p>
          <a:p>
            <a:pPr lvl="1"/>
            <a:r>
              <a:rPr lang="pt-BR" sz="1600" dirty="0" err="1"/>
              <a:t>margin</a:t>
            </a:r>
            <a:r>
              <a:rPr lang="pt-BR" sz="1600" dirty="0"/>
              <a:t>: 1em 0 1em 4em;</a:t>
            </a:r>
          </a:p>
          <a:p>
            <a:pPr lvl="1"/>
            <a:r>
              <a:rPr lang="es-ES" sz="1600" dirty="0" err="1"/>
              <a:t>width</a:t>
            </a:r>
            <a:r>
              <a:rPr lang="es-ES" sz="1600" dirty="0"/>
              <a:t>: 300px;</a:t>
            </a:r>
          </a:p>
          <a:p>
            <a:pPr lvl="1"/>
            <a:r>
              <a:rPr lang="es-ES" sz="1600" b="1" dirty="0"/>
              <a:t>position: </a:t>
            </a:r>
            <a:r>
              <a:rPr lang="es-ES" sz="1600" b="1" dirty="0" err="1"/>
              <a:t>relative</a:t>
            </a:r>
            <a:r>
              <a:rPr lang="es-ES" sz="1600" b="1" dirty="0"/>
              <a:t>;</a:t>
            </a:r>
          </a:p>
          <a:p>
            <a:r>
              <a:rPr lang="es-ES" sz="1600" dirty="0"/>
              <a:t>}</a:t>
            </a:r>
          </a:p>
          <a:p>
            <a:r>
              <a:rPr lang="es-ES" sz="1600" dirty="0"/>
              <a:t>div </a:t>
            </a:r>
            <a:r>
              <a:rPr lang="es-ES" sz="1600" dirty="0" err="1"/>
              <a:t>img</a:t>
            </a:r>
            <a:r>
              <a:rPr lang="es-ES" sz="1600" dirty="0"/>
              <a:t> {</a:t>
            </a:r>
          </a:p>
          <a:p>
            <a:pPr lvl="1"/>
            <a:r>
              <a:rPr lang="es-ES" sz="1600" b="1" dirty="0"/>
              <a:t>position: </a:t>
            </a:r>
            <a:r>
              <a:rPr lang="es-ES" sz="1600" b="1" dirty="0" err="1"/>
              <a:t>absolute</a:t>
            </a:r>
            <a:r>
              <a:rPr lang="es-ES" sz="1600" b="1" dirty="0"/>
              <a:t>;</a:t>
            </a:r>
          </a:p>
          <a:p>
            <a:pPr lvl="1"/>
            <a:r>
              <a:rPr lang="es-ES" sz="1600" dirty="0"/>
              <a:t>top: 50px;</a:t>
            </a:r>
          </a:p>
          <a:p>
            <a:pPr lvl="1"/>
            <a:r>
              <a:rPr lang="es-ES" sz="1600" dirty="0" err="1"/>
              <a:t>left</a:t>
            </a:r>
            <a:r>
              <a:rPr lang="es-ES" sz="1600" dirty="0"/>
              <a:t>: 50px;</a:t>
            </a:r>
          </a:p>
          <a:p>
            <a:r>
              <a:rPr lang="es-ES" sz="1600" dirty="0"/>
              <a:t>}</a:t>
            </a:r>
          </a:p>
        </p:txBody>
      </p:sp>
      <p:sp>
        <p:nvSpPr>
          <p:cNvPr id="4" name="3 Rectángulo"/>
          <p:cNvSpPr/>
          <p:nvPr/>
        </p:nvSpPr>
        <p:spPr>
          <a:xfrm>
            <a:off x="3707904" y="5825286"/>
            <a:ext cx="4752528" cy="461665"/>
          </a:xfrm>
          <a:prstGeom prst="rect">
            <a:avLst/>
          </a:prstGeom>
        </p:spPr>
        <p:txBody>
          <a:bodyPr wrap="square">
            <a:spAutoFit/>
          </a:bodyPr>
          <a:lstStyle/>
          <a:p>
            <a:pPr algn="ctr"/>
            <a:r>
              <a:rPr lang="es-ES" sz="1200" dirty="0"/>
              <a:t>La referencia del posicionamiento absoluto es el </a:t>
            </a:r>
            <a:r>
              <a:rPr lang="es-ES" sz="1200" dirty="0" smtClean="0"/>
              <a:t>elemento contenedor </a:t>
            </a:r>
            <a:r>
              <a:rPr lang="es-ES" sz="1200" dirty="0"/>
              <a:t>de </a:t>
            </a:r>
            <a:r>
              <a:rPr lang="es-ES" sz="1200" dirty="0" smtClean="0"/>
              <a:t>la imagen</a:t>
            </a:r>
            <a:endParaRPr lang="es-ES" sz="1200" dirty="0"/>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0156" y="2678571"/>
            <a:ext cx="5116016" cy="3146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9611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a:t>
            </a:r>
            <a:r>
              <a:rPr lang="es-ES" sz="2400" b="1" dirty="0" smtClean="0"/>
              <a:t>fijo</a:t>
            </a:r>
          </a:p>
          <a:p>
            <a:pPr marL="0" indent="0" algn="just">
              <a:buNone/>
            </a:pPr>
            <a:endParaRPr lang="es-ES" sz="2400" dirty="0" smtClean="0"/>
          </a:p>
          <a:p>
            <a:pPr marL="0" indent="0" algn="just">
              <a:buNone/>
            </a:pPr>
            <a:r>
              <a:rPr lang="es-ES" sz="2200" dirty="0"/>
              <a:t>E</a:t>
            </a:r>
            <a:r>
              <a:rPr lang="es-ES" sz="2200" dirty="0" smtClean="0"/>
              <a:t>l </a:t>
            </a:r>
            <a:r>
              <a:rPr lang="es-ES" sz="2200" dirty="0"/>
              <a:t>posicionamiento fijo es un caso particular </a:t>
            </a:r>
            <a:r>
              <a:rPr lang="es-ES" sz="2200" dirty="0" smtClean="0"/>
              <a:t>del posicionamiento </a:t>
            </a:r>
            <a:r>
              <a:rPr lang="es-ES" sz="2200" dirty="0"/>
              <a:t>absoluto, ya que sólo se diferencian en </a:t>
            </a:r>
            <a:r>
              <a:rPr lang="es-ES" sz="2200" dirty="0" smtClean="0"/>
              <a:t>el comportamiento </a:t>
            </a:r>
            <a:r>
              <a:rPr lang="es-ES" sz="2200" dirty="0"/>
              <a:t>de las </a:t>
            </a:r>
            <a:r>
              <a:rPr lang="es-ES" sz="2200" dirty="0" smtClean="0"/>
              <a:t>cajas posicionadas.</a:t>
            </a:r>
          </a:p>
          <a:p>
            <a:pPr marL="0" indent="0" algn="just">
              <a:buNone/>
            </a:pPr>
            <a:endParaRPr lang="es-ES" sz="2200" dirty="0" smtClean="0"/>
          </a:p>
          <a:p>
            <a:pPr marL="0" indent="0" algn="just">
              <a:buNone/>
            </a:pPr>
            <a:r>
              <a:rPr lang="es-ES" sz="2200" dirty="0" smtClean="0"/>
              <a:t>Su </a:t>
            </a:r>
            <a:r>
              <a:rPr lang="es-ES" sz="2200" dirty="0"/>
              <a:t>posición en la pantalla siempre es la misma independientemente del resto de elementos e independientemente de si el usuario sube o baja la página en la ventana del navegador.</a:t>
            </a:r>
            <a:endParaRPr lang="es-ES" altLang="es-ES" sz="2200" dirty="0" smtClean="0">
              <a:latin typeface="+mj-lt"/>
              <a:ea typeface="ＭＳ Ｐゴシック" pitchFamily="34" charset="-128"/>
              <a:cs typeface="Tahoma" pitchFamily="34" charset="0"/>
            </a:endParaRPr>
          </a:p>
        </p:txBody>
      </p:sp>
    </p:spTree>
    <p:extLst>
      <p:ext uri="{BB962C8B-B14F-4D97-AF65-F5344CB8AC3E}">
        <p14:creationId xmlns:p14="http://schemas.microsoft.com/office/powerpoint/2010/main" val="3308650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¿Qué es CSS?</a:t>
            </a:r>
            <a:endParaRPr lang="es-ES" sz="4000" dirty="0"/>
          </a:p>
        </p:txBody>
      </p:sp>
      <p:sp>
        <p:nvSpPr>
          <p:cNvPr id="2" name="1 Marcador de contenido"/>
          <p:cNvSpPr>
            <a:spLocks noGrp="1"/>
          </p:cNvSpPr>
          <p:nvPr>
            <p:ph idx="1"/>
          </p:nvPr>
        </p:nvSpPr>
        <p:spPr>
          <a:xfrm>
            <a:off x="457200" y="1772816"/>
            <a:ext cx="8229600" cy="4353347"/>
          </a:xfrm>
        </p:spPr>
        <p:txBody>
          <a:bodyPr>
            <a:normAutofit/>
          </a:bodyPr>
          <a:lstStyle/>
          <a:p>
            <a:pPr marL="0" indent="0">
              <a:buNone/>
            </a:pPr>
            <a:endParaRPr lang="es-ES" sz="2800" dirty="0" smtClean="0"/>
          </a:p>
          <a:p>
            <a:pPr marL="0" indent="0" algn="just">
              <a:buNone/>
            </a:pPr>
            <a:r>
              <a:rPr lang="es-ES" sz="2800" dirty="0"/>
              <a:t>El lenguaje CSS se utiliza para definir el aspecto de </a:t>
            </a:r>
            <a:r>
              <a:rPr lang="es-ES" sz="2800" b="1" dirty="0"/>
              <a:t>TODOS </a:t>
            </a:r>
            <a:r>
              <a:rPr lang="es-ES" sz="2800" dirty="0"/>
              <a:t>los contenidos: el color, tamaño y tipo de letra de los párrafos de texto, la separación entre titulares y párrafos, la tabulación con la que se muestran los elementos de una lista. </a:t>
            </a:r>
            <a:endParaRPr lang="es-ES" altLang="es-ES" sz="2800" dirty="0">
              <a:latin typeface="Tahoma" pitchFamily="34" charset="0"/>
              <a:ea typeface="ＭＳ Ｐゴシック" pitchFamily="34" charset="-128"/>
              <a:cs typeface="Tahoma" pitchFamily="34" charset="0"/>
            </a:endParaRPr>
          </a:p>
        </p:txBody>
      </p:sp>
    </p:spTree>
    <p:extLst>
      <p:ext uri="{BB962C8B-B14F-4D97-AF65-F5344CB8AC3E}">
        <p14:creationId xmlns:p14="http://schemas.microsoft.com/office/powerpoint/2010/main" val="32052549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a:t>
            </a:r>
            <a:r>
              <a:rPr lang="es-ES" sz="2400" b="1" dirty="0" smtClean="0"/>
              <a:t>flotante</a:t>
            </a:r>
            <a:endParaRPr lang="es-ES" sz="2400" dirty="0" smtClean="0"/>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3968" y="1400626"/>
            <a:ext cx="4657725"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23528" y="2348880"/>
            <a:ext cx="3744416" cy="3693319"/>
          </a:xfrm>
          <a:prstGeom prst="rect">
            <a:avLst/>
          </a:prstGeom>
        </p:spPr>
        <p:txBody>
          <a:bodyPr wrap="square">
            <a:spAutoFit/>
          </a:bodyPr>
          <a:lstStyle/>
          <a:p>
            <a:pPr algn="just"/>
            <a:r>
              <a:rPr lang="es-ES" dirty="0"/>
              <a:t>La propiedad position no permite controlar el posicionamiento flotante, que se establece con otra propiedad llamada </a:t>
            </a:r>
            <a:r>
              <a:rPr lang="es-ES" b="1" dirty="0" err="1"/>
              <a:t>float</a:t>
            </a:r>
            <a:r>
              <a:rPr lang="es-ES" dirty="0" smtClean="0"/>
              <a:t>.</a:t>
            </a:r>
          </a:p>
          <a:p>
            <a:pPr algn="just"/>
            <a:endParaRPr lang="es-ES" dirty="0" smtClean="0"/>
          </a:p>
          <a:p>
            <a:pPr lvl="1" algn="just"/>
            <a:r>
              <a:rPr lang="es-ES" dirty="0" err="1" smtClean="0"/>
              <a:t>float</a:t>
            </a:r>
            <a:r>
              <a:rPr lang="es-ES" dirty="0" smtClean="0"/>
              <a:t>: </a:t>
            </a:r>
            <a:r>
              <a:rPr lang="es-ES" dirty="0" err="1"/>
              <a:t>left</a:t>
            </a:r>
            <a:r>
              <a:rPr lang="es-ES" dirty="0"/>
              <a:t> | </a:t>
            </a:r>
            <a:r>
              <a:rPr lang="es-ES" dirty="0" err="1"/>
              <a:t>right</a:t>
            </a:r>
            <a:r>
              <a:rPr lang="es-ES" dirty="0"/>
              <a:t> | </a:t>
            </a:r>
            <a:r>
              <a:rPr lang="es-ES" dirty="0" err="1"/>
              <a:t>none</a:t>
            </a:r>
            <a:r>
              <a:rPr lang="es-ES" dirty="0"/>
              <a:t> | </a:t>
            </a:r>
            <a:r>
              <a:rPr lang="es-ES" dirty="0" err="1"/>
              <a:t>inherit</a:t>
            </a:r>
            <a:endParaRPr lang="es-ES" dirty="0"/>
          </a:p>
          <a:p>
            <a:pPr algn="just"/>
            <a:endParaRPr lang="es-ES" dirty="0"/>
          </a:p>
          <a:p>
            <a:pPr algn="just"/>
            <a:r>
              <a:rPr lang="es-ES" dirty="0"/>
              <a:t>Cuando se posiciona una caja de forma flotante la caja deja de pertenecer al flujo normal de la página, lo que significa que el resto de cajas ocupan el lugar dejado por la caja flotante.</a:t>
            </a:r>
          </a:p>
        </p:txBody>
      </p:sp>
    </p:spTree>
    <p:extLst>
      <p:ext uri="{BB962C8B-B14F-4D97-AF65-F5344CB8AC3E}">
        <p14:creationId xmlns:p14="http://schemas.microsoft.com/office/powerpoint/2010/main" val="3065582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a:t>
            </a:r>
            <a:r>
              <a:rPr lang="es-ES" sz="2400" b="1" dirty="0" smtClean="0"/>
              <a:t>flotante</a:t>
            </a:r>
            <a:endParaRPr lang="es-ES" sz="2400" dirty="0" smtClean="0"/>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7644" y="2083560"/>
            <a:ext cx="6408712" cy="2690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4860032" y="4926839"/>
            <a:ext cx="2376264" cy="461665"/>
          </a:xfrm>
          <a:prstGeom prst="rect">
            <a:avLst/>
          </a:prstGeom>
        </p:spPr>
        <p:txBody>
          <a:bodyPr wrap="square">
            <a:spAutoFit/>
          </a:bodyPr>
          <a:lstStyle/>
          <a:p>
            <a:pPr algn="ctr"/>
            <a:r>
              <a:rPr lang="es-ES" sz="1200" dirty="0"/>
              <a:t>Ejemplo de posicionamiento </a:t>
            </a:r>
            <a:r>
              <a:rPr lang="es-ES" sz="1200" dirty="0" err="1"/>
              <a:t>float</a:t>
            </a:r>
            <a:r>
              <a:rPr lang="es-ES" sz="1200" dirty="0"/>
              <a:t> cuando no existe sitio suficiente</a:t>
            </a:r>
          </a:p>
        </p:txBody>
      </p:sp>
      <p:sp>
        <p:nvSpPr>
          <p:cNvPr id="9" name="8 Rectángulo"/>
          <p:cNvSpPr/>
          <p:nvPr/>
        </p:nvSpPr>
        <p:spPr>
          <a:xfrm>
            <a:off x="1835696" y="4926839"/>
            <a:ext cx="2376264" cy="461665"/>
          </a:xfrm>
          <a:prstGeom prst="rect">
            <a:avLst/>
          </a:prstGeom>
        </p:spPr>
        <p:txBody>
          <a:bodyPr wrap="square">
            <a:spAutoFit/>
          </a:bodyPr>
          <a:lstStyle/>
          <a:p>
            <a:pPr algn="ctr"/>
            <a:r>
              <a:rPr lang="es-ES" sz="1200" dirty="0"/>
              <a:t>Ejemplo de posicionamiento </a:t>
            </a:r>
            <a:r>
              <a:rPr lang="es-ES" sz="1200" dirty="0" err="1"/>
              <a:t>float</a:t>
            </a:r>
            <a:r>
              <a:rPr lang="es-ES" sz="1200" dirty="0"/>
              <a:t> de varias cajas</a:t>
            </a:r>
          </a:p>
        </p:txBody>
      </p:sp>
    </p:spTree>
    <p:extLst>
      <p:ext uri="{BB962C8B-B14F-4D97-AF65-F5344CB8AC3E}">
        <p14:creationId xmlns:p14="http://schemas.microsoft.com/office/powerpoint/2010/main" val="20801687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a:t>
            </a:r>
            <a:r>
              <a:rPr lang="es-ES" sz="2400" b="1" dirty="0" smtClean="0"/>
              <a:t>flotante</a:t>
            </a:r>
            <a:endParaRPr lang="es-ES" sz="2400" dirty="0" smtClean="0"/>
          </a:p>
          <a:p>
            <a:pPr marL="0" indent="0" algn="just">
              <a:buNone/>
            </a:pPr>
            <a:r>
              <a:rPr lang="es-ES" sz="2400" dirty="0"/>
              <a:t>Los elementos que se encuentran alrededor de una caja flotante adaptan sus </a:t>
            </a:r>
            <a:r>
              <a:rPr lang="es-ES" sz="2400" dirty="0" smtClean="0"/>
              <a:t>contenidos para </a:t>
            </a:r>
            <a:r>
              <a:rPr lang="es-ES" sz="2400" dirty="0"/>
              <a:t>que fluyan alrededor del elemento posicionado:</a:t>
            </a:r>
            <a:endParaRPr lang="es-ES" sz="2400" dirty="0" smtClean="0"/>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2924944"/>
            <a:ext cx="5646468"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611560" y="3717032"/>
            <a:ext cx="2088232" cy="923330"/>
          </a:xfrm>
          <a:prstGeom prst="rect">
            <a:avLst/>
          </a:prstGeom>
        </p:spPr>
        <p:txBody>
          <a:bodyPr wrap="square">
            <a:spAutoFit/>
          </a:bodyPr>
          <a:lstStyle/>
          <a:p>
            <a:r>
              <a:rPr lang="es-ES" dirty="0" err="1"/>
              <a:t>img</a:t>
            </a:r>
            <a:r>
              <a:rPr lang="es-ES" dirty="0"/>
              <a:t> {</a:t>
            </a:r>
          </a:p>
          <a:p>
            <a:pPr lvl="1"/>
            <a:r>
              <a:rPr lang="es-ES" dirty="0" err="1" smtClean="0"/>
              <a:t>float</a:t>
            </a:r>
            <a:r>
              <a:rPr lang="es-ES" dirty="0"/>
              <a:t>: </a:t>
            </a:r>
            <a:r>
              <a:rPr lang="es-ES" dirty="0" err="1"/>
              <a:t>left</a:t>
            </a:r>
            <a:r>
              <a:rPr lang="es-ES" dirty="0"/>
              <a:t>;</a:t>
            </a:r>
          </a:p>
          <a:p>
            <a:r>
              <a:rPr lang="es-ES" dirty="0"/>
              <a:t>}</a:t>
            </a:r>
          </a:p>
        </p:txBody>
      </p:sp>
    </p:spTree>
    <p:extLst>
      <p:ext uri="{BB962C8B-B14F-4D97-AF65-F5344CB8AC3E}">
        <p14:creationId xmlns:p14="http://schemas.microsoft.com/office/powerpoint/2010/main" val="41146877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Posicionamiento </a:t>
            </a:r>
            <a:r>
              <a:rPr lang="es-ES" sz="2400" b="1" dirty="0" smtClean="0"/>
              <a:t>flotante</a:t>
            </a:r>
            <a:endParaRPr lang="es-ES" sz="2400" dirty="0" smtClean="0"/>
          </a:p>
          <a:p>
            <a:pPr marL="0" indent="0">
              <a:buNone/>
            </a:pPr>
            <a:r>
              <a:rPr lang="es-ES" sz="2400" dirty="0" smtClean="0"/>
              <a:t>Forzar </a:t>
            </a:r>
            <a:r>
              <a:rPr lang="es-ES" sz="2400" dirty="0"/>
              <a:t>a que un elemento no fluya alrededor de otro elemento </a:t>
            </a:r>
            <a:r>
              <a:rPr lang="es-ES" sz="2400" dirty="0" smtClean="0"/>
              <a:t>posicionado mediante </a:t>
            </a:r>
            <a:r>
              <a:rPr lang="es-ES" sz="2400" dirty="0" err="1" smtClean="0"/>
              <a:t>float</a:t>
            </a:r>
            <a:r>
              <a:rPr lang="es-ES" sz="2400" dirty="0" smtClean="0"/>
              <a:t>.</a:t>
            </a:r>
            <a:endParaRPr lang="es-ES" sz="2400" dirty="0"/>
          </a:p>
        </p:txBody>
      </p:sp>
      <p:sp>
        <p:nvSpPr>
          <p:cNvPr id="3" name="2 Rectángulo"/>
          <p:cNvSpPr/>
          <p:nvPr/>
        </p:nvSpPr>
        <p:spPr>
          <a:xfrm>
            <a:off x="611560" y="3140968"/>
            <a:ext cx="2088232" cy="923330"/>
          </a:xfrm>
          <a:prstGeom prst="rect">
            <a:avLst/>
          </a:prstGeom>
        </p:spPr>
        <p:txBody>
          <a:bodyPr wrap="square">
            <a:spAutoFit/>
          </a:bodyPr>
          <a:lstStyle/>
          <a:p>
            <a:r>
              <a:rPr lang="es-ES" dirty="0" smtClean="0"/>
              <a:t>p{</a:t>
            </a:r>
            <a:endParaRPr lang="es-ES" dirty="0"/>
          </a:p>
          <a:p>
            <a:pPr lvl="1"/>
            <a:r>
              <a:rPr lang="es-ES" dirty="0" err="1" smtClean="0"/>
              <a:t>clear</a:t>
            </a:r>
            <a:r>
              <a:rPr lang="es-ES" dirty="0" smtClean="0"/>
              <a:t>: </a:t>
            </a:r>
            <a:r>
              <a:rPr lang="es-ES" dirty="0" err="1"/>
              <a:t>left</a:t>
            </a:r>
            <a:r>
              <a:rPr lang="es-ES" dirty="0"/>
              <a:t>;</a:t>
            </a:r>
          </a:p>
          <a:p>
            <a:r>
              <a:rPr lang="es-ES" dirty="0"/>
              <a:t>}</a:t>
            </a: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2708920"/>
            <a:ext cx="5616624" cy="2936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611560" y="5789660"/>
            <a:ext cx="4394729" cy="400110"/>
          </a:xfrm>
          <a:prstGeom prst="rect">
            <a:avLst/>
          </a:prstGeom>
        </p:spPr>
        <p:txBody>
          <a:bodyPr wrap="none">
            <a:spAutoFit/>
          </a:bodyPr>
          <a:lstStyle/>
          <a:p>
            <a:r>
              <a:rPr lang="en-US" sz="2000" b="1" dirty="0"/>
              <a:t>c</a:t>
            </a:r>
            <a:r>
              <a:rPr lang="en-US" sz="2000" b="1" dirty="0" smtClean="0"/>
              <a:t>lear: none </a:t>
            </a:r>
            <a:r>
              <a:rPr lang="en-US" sz="2000" b="1" dirty="0"/>
              <a:t>| left | right | both | inherit</a:t>
            </a:r>
            <a:endParaRPr lang="es-ES" sz="2000" b="1" dirty="0"/>
          </a:p>
        </p:txBody>
      </p:sp>
    </p:spTree>
    <p:extLst>
      <p:ext uri="{BB962C8B-B14F-4D97-AF65-F5344CB8AC3E}">
        <p14:creationId xmlns:p14="http://schemas.microsoft.com/office/powerpoint/2010/main" val="4309418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Diseño a 2 columnas con cabecera y pie de página</a:t>
            </a:r>
            <a:endParaRPr lang="es-ES" sz="2400" dirty="0"/>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2044" y="2037888"/>
            <a:ext cx="6399911"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59131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Posicionamiento</a:t>
            </a:r>
          </a:p>
        </p:txBody>
      </p:sp>
      <p:sp>
        <p:nvSpPr>
          <p:cNvPr id="2" name="1 Marcador de contenido"/>
          <p:cNvSpPr>
            <a:spLocks noGrp="1"/>
          </p:cNvSpPr>
          <p:nvPr>
            <p:ph idx="1"/>
          </p:nvPr>
        </p:nvSpPr>
        <p:spPr>
          <a:xfrm>
            <a:off x="457200" y="1484784"/>
            <a:ext cx="8229600" cy="4641379"/>
          </a:xfrm>
        </p:spPr>
        <p:txBody>
          <a:bodyPr>
            <a:normAutofit/>
          </a:bodyPr>
          <a:lstStyle/>
          <a:p>
            <a:pPr marL="0" indent="0" algn="just">
              <a:buNone/>
            </a:pPr>
            <a:r>
              <a:rPr lang="es-ES" sz="2400" b="1" dirty="0"/>
              <a:t>Diseño a </a:t>
            </a:r>
            <a:r>
              <a:rPr lang="es-ES" sz="2400" b="1" dirty="0" smtClean="0"/>
              <a:t>3 </a:t>
            </a:r>
            <a:r>
              <a:rPr lang="es-ES" sz="2400" b="1" dirty="0"/>
              <a:t>columnas con cabecera y pie de página</a:t>
            </a:r>
            <a:endParaRPr lang="es-ES" sz="2400" dirty="0"/>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2060847"/>
            <a:ext cx="6408712" cy="411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43432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Enlaces</a:t>
            </a:r>
            <a:endParaRPr lang="es-ES" sz="4000" dirty="0"/>
          </a:p>
        </p:txBody>
      </p:sp>
      <p:sp>
        <p:nvSpPr>
          <p:cNvPr id="2" name="1 Marcador de contenido"/>
          <p:cNvSpPr>
            <a:spLocks noGrp="1"/>
          </p:cNvSpPr>
          <p:nvPr>
            <p:ph idx="1"/>
          </p:nvPr>
        </p:nvSpPr>
        <p:spPr>
          <a:xfrm>
            <a:off x="457200" y="1484784"/>
            <a:ext cx="8229600" cy="4641379"/>
          </a:xfrm>
        </p:spPr>
        <p:txBody>
          <a:bodyPr>
            <a:normAutofit fontScale="85000" lnSpcReduction="20000"/>
          </a:bodyPr>
          <a:lstStyle/>
          <a:p>
            <a:pPr marL="0" indent="0" algn="just">
              <a:buNone/>
            </a:pPr>
            <a:r>
              <a:rPr lang="es-ES" sz="2800" dirty="0"/>
              <a:t>CSS también permite aplicar diferentes estilos a un mismo enlace en función de </a:t>
            </a:r>
            <a:r>
              <a:rPr lang="es-ES" sz="2800" dirty="0" smtClean="0"/>
              <a:t>su estado. Para ello </a:t>
            </a:r>
            <a:r>
              <a:rPr lang="es-ES" sz="2800" dirty="0"/>
              <a:t>introduce un nuevo concepto </a:t>
            </a:r>
            <a:r>
              <a:rPr lang="es-ES" sz="2800" dirty="0" smtClean="0"/>
              <a:t>llamado </a:t>
            </a:r>
            <a:r>
              <a:rPr lang="es-ES" sz="2800" i="1" dirty="0" err="1" smtClean="0"/>
              <a:t>pseudo</a:t>
            </a:r>
            <a:r>
              <a:rPr lang="es-ES" sz="2800" i="1" dirty="0" smtClean="0"/>
              <a:t>-clases:</a:t>
            </a:r>
          </a:p>
          <a:p>
            <a:pPr lvl="1" algn="just"/>
            <a:r>
              <a:rPr lang="es-ES" sz="2400" b="1" dirty="0" smtClean="0"/>
              <a:t>:</a:t>
            </a:r>
            <a:r>
              <a:rPr lang="es-ES" sz="2400" b="1" dirty="0"/>
              <a:t>link</a:t>
            </a:r>
            <a:r>
              <a:rPr lang="es-ES" sz="2400" dirty="0"/>
              <a:t>, aplica estilos a los enlaces que apuntan a páginas o recursos </a:t>
            </a:r>
            <a:r>
              <a:rPr lang="es-ES" sz="2400" dirty="0" smtClean="0"/>
              <a:t>que aún no han </a:t>
            </a:r>
            <a:r>
              <a:rPr lang="es-ES" sz="2400" dirty="0"/>
              <a:t>sido visitados por el usuario.</a:t>
            </a:r>
          </a:p>
          <a:p>
            <a:pPr lvl="1" algn="just"/>
            <a:r>
              <a:rPr lang="es-ES" sz="2400" b="1" dirty="0" smtClean="0"/>
              <a:t>:</a:t>
            </a:r>
            <a:r>
              <a:rPr lang="es-ES" sz="2400" b="1" dirty="0" err="1"/>
              <a:t>visited</a:t>
            </a:r>
            <a:r>
              <a:rPr lang="es-ES" sz="2400" dirty="0"/>
              <a:t>, aplica estilos a los enlaces que apuntan a recursos que han </a:t>
            </a:r>
            <a:r>
              <a:rPr lang="es-ES" sz="2400" dirty="0" smtClean="0"/>
              <a:t>sido visitados </a:t>
            </a:r>
            <a:r>
              <a:rPr lang="es-ES" sz="2400" dirty="0"/>
              <a:t>anteriormente por el usuario. El historial de enlaces visitados se </a:t>
            </a:r>
            <a:r>
              <a:rPr lang="es-ES" sz="2400" dirty="0" smtClean="0"/>
              <a:t>borra automáticamente </a:t>
            </a:r>
            <a:r>
              <a:rPr lang="es-ES" sz="2400" dirty="0"/>
              <a:t>cada cierto tiempo y el usuario también puede </a:t>
            </a:r>
            <a:r>
              <a:rPr lang="es-ES" sz="2400" dirty="0" smtClean="0"/>
              <a:t>borrarlo manualmente.</a:t>
            </a:r>
          </a:p>
          <a:p>
            <a:pPr lvl="1" algn="just"/>
            <a:r>
              <a:rPr lang="es-ES" sz="2400" b="1" dirty="0" smtClean="0"/>
              <a:t>:</a:t>
            </a:r>
            <a:r>
              <a:rPr lang="es-ES" sz="2400" b="1" dirty="0" err="1"/>
              <a:t>hover</a:t>
            </a:r>
            <a:r>
              <a:rPr lang="es-ES" sz="2400" dirty="0"/>
              <a:t>, aplica estilos al enlace sobre el que el usuario ha posicionado el </a:t>
            </a:r>
            <a:r>
              <a:rPr lang="es-ES" sz="2400" dirty="0" smtClean="0"/>
              <a:t>puntero del </a:t>
            </a:r>
            <a:r>
              <a:rPr lang="es-ES" sz="2400" dirty="0"/>
              <a:t>ratón.</a:t>
            </a:r>
          </a:p>
          <a:p>
            <a:pPr lvl="1" algn="just"/>
            <a:r>
              <a:rPr lang="es-ES" sz="2400" b="1" dirty="0" smtClean="0"/>
              <a:t>:</a:t>
            </a:r>
            <a:r>
              <a:rPr lang="es-ES" sz="2400" b="1" dirty="0"/>
              <a:t>active</a:t>
            </a:r>
            <a:r>
              <a:rPr lang="es-ES" sz="2400" dirty="0"/>
              <a:t>, aplica estilos al enlace que está pinchando el usuario. Los estilos sólo </a:t>
            </a:r>
            <a:r>
              <a:rPr lang="es-ES" sz="2400" dirty="0" smtClean="0"/>
              <a:t>se aplican </a:t>
            </a:r>
            <a:r>
              <a:rPr lang="es-ES" sz="2400" dirty="0"/>
              <a:t>desde que el usuario pincha el botón del ratón hasta que lo suelta, por </a:t>
            </a:r>
            <a:r>
              <a:rPr lang="es-ES" sz="2400" dirty="0" smtClean="0"/>
              <a:t>lo que </a:t>
            </a:r>
            <a:r>
              <a:rPr lang="es-ES" sz="2400" dirty="0"/>
              <a:t>suelen ser unas pocas décimas de segundo</a:t>
            </a:r>
            <a:r>
              <a:rPr lang="es-ES" sz="2400" dirty="0" smtClean="0"/>
              <a:t>.</a:t>
            </a:r>
          </a:p>
          <a:p>
            <a:pPr marL="0" indent="0">
              <a:buNone/>
            </a:pPr>
            <a:endParaRPr lang="es-ES" sz="1900" dirty="0" smtClean="0"/>
          </a:p>
          <a:p>
            <a:pPr marL="0" indent="0">
              <a:buNone/>
            </a:pPr>
            <a:r>
              <a:rPr lang="es-ES" sz="1900" dirty="0" smtClean="0"/>
              <a:t>*Las </a:t>
            </a:r>
            <a:r>
              <a:rPr lang="es-ES" sz="1900" dirty="0" err="1"/>
              <a:t>pseudo</a:t>
            </a:r>
            <a:r>
              <a:rPr lang="es-ES" sz="1900" dirty="0"/>
              <a:t>-clases :link y :</a:t>
            </a:r>
            <a:r>
              <a:rPr lang="es-ES" sz="1900" dirty="0" err="1"/>
              <a:t>visited</a:t>
            </a:r>
            <a:r>
              <a:rPr lang="es-ES" sz="1900" dirty="0"/>
              <a:t> solamente están definidas para los enlaces, pero </a:t>
            </a:r>
            <a:r>
              <a:rPr lang="es-ES" sz="1900" dirty="0" smtClean="0"/>
              <a:t>las </a:t>
            </a:r>
            <a:r>
              <a:rPr lang="es-ES" sz="1900" dirty="0" err="1" smtClean="0"/>
              <a:t>pseudo</a:t>
            </a:r>
            <a:r>
              <a:rPr lang="es-ES" sz="1900" dirty="0" smtClean="0"/>
              <a:t>-clases </a:t>
            </a:r>
            <a:r>
              <a:rPr lang="es-ES" sz="1900" dirty="0"/>
              <a:t>:</a:t>
            </a:r>
            <a:r>
              <a:rPr lang="es-ES" sz="1900" dirty="0" err="1"/>
              <a:t>hover</a:t>
            </a:r>
            <a:r>
              <a:rPr lang="es-ES" sz="1900" dirty="0"/>
              <a:t> y :active se definen para todos </a:t>
            </a:r>
            <a:r>
              <a:rPr lang="es-ES" sz="1900" dirty="0" smtClean="0"/>
              <a:t>los elementos </a:t>
            </a:r>
            <a:r>
              <a:rPr lang="es-ES" sz="1900" dirty="0"/>
              <a:t>HTML.</a:t>
            </a:r>
            <a:endParaRPr lang="es-ES" sz="1900" dirty="0" smtClean="0"/>
          </a:p>
        </p:txBody>
      </p:sp>
    </p:spTree>
    <p:extLst>
      <p:ext uri="{BB962C8B-B14F-4D97-AF65-F5344CB8AC3E}">
        <p14:creationId xmlns:p14="http://schemas.microsoft.com/office/powerpoint/2010/main" val="30779627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Enlaces</a:t>
            </a:r>
            <a:endParaRPr lang="es-ES" sz="4000" dirty="0"/>
          </a:p>
        </p:txBody>
      </p:sp>
      <p:sp>
        <p:nvSpPr>
          <p:cNvPr id="2" name="1 Marcador de contenido"/>
          <p:cNvSpPr>
            <a:spLocks noGrp="1"/>
          </p:cNvSpPr>
          <p:nvPr>
            <p:ph idx="1"/>
          </p:nvPr>
        </p:nvSpPr>
        <p:spPr>
          <a:xfrm>
            <a:off x="457200" y="1484784"/>
            <a:ext cx="8229600" cy="4641379"/>
          </a:xfrm>
        </p:spPr>
        <p:txBody>
          <a:bodyPr>
            <a:normAutofit fontScale="62500" lnSpcReduction="20000"/>
          </a:bodyPr>
          <a:lstStyle/>
          <a:p>
            <a:pPr marL="0" indent="0">
              <a:buNone/>
            </a:pPr>
            <a:r>
              <a:rPr lang="es-ES" sz="3500" dirty="0"/>
              <a:t>Las </a:t>
            </a:r>
            <a:r>
              <a:rPr lang="es-ES" sz="3500" dirty="0" err="1"/>
              <a:t>pseudo</a:t>
            </a:r>
            <a:r>
              <a:rPr lang="es-ES" sz="3500" dirty="0"/>
              <a:t>-clases siempre incluyen dos puntos (:) por delante de su nombre y </a:t>
            </a:r>
            <a:r>
              <a:rPr lang="es-ES" sz="3500" dirty="0" smtClean="0"/>
              <a:t>siempre se </a:t>
            </a:r>
            <a:r>
              <a:rPr lang="es-ES" sz="3500" dirty="0"/>
              <a:t>añaden a continuación del elemento al que se aplican, sin dejar ningún espacio </a:t>
            </a:r>
            <a:r>
              <a:rPr lang="es-ES" sz="3500" dirty="0" smtClean="0"/>
              <a:t>en blanco </a:t>
            </a:r>
            <a:r>
              <a:rPr lang="es-ES" sz="3500" dirty="0"/>
              <a:t>por delante</a:t>
            </a:r>
            <a:r>
              <a:rPr lang="es-ES" sz="3500" dirty="0" smtClean="0"/>
              <a:t>:</a:t>
            </a:r>
          </a:p>
          <a:p>
            <a:pPr marL="0" indent="0">
              <a:buNone/>
            </a:pPr>
            <a:endParaRPr lang="es-ES" sz="2400" dirty="0"/>
          </a:p>
          <a:p>
            <a:pPr marL="400050" lvl="1" indent="0">
              <a:buNone/>
            </a:pPr>
            <a:r>
              <a:rPr lang="es-ES" sz="2400" i="1" dirty="0"/>
              <a:t>/* Incorrecto: </a:t>
            </a:r>
            <a:r>
              <a:rPr lang="es-ES" sz="2400" i="1" dirty="0" smtClean="0"/>
              <a:t>el nombre de la </a:t>
            </a:r>
            <a:r>
              <a:rPr lang="es-ES" sz="2400" i="1" dirty="0" err="1" smtClean="0"/>
              <a:t>pseudo</a:t>
            </a:r>
            <a:r>
              <a:rPr lang="es-ES" sz="2400" i="1" dirty="0" smtClean="0"/>
              <a:t>-clase no se puede separar de los dos puntos iniciales */</a:t>
            </a:r>
            <a:endParaRPr lang="es-ES" sz="2400" i="1" dirty="0"/>
          </a:p>
          <a:p>
            <a:pPr marL="400050" lvl="1" indent="0">
              <a:buNone/>
            </a:pPr>
            <a:r>
              <a:rPr lang="es-ES" sz="2400" dirty="0" smtClean="0"/>
              <a:t> 	a</a:t>
            </a:r>
            <a:r>
              <a:rPr lang="es-ES" sz="2400" dirty="0"/>
              <a:t>: </a:t>
            </a:r>
            <a:r>
              <a:rPr lang="es-ES" sz="2400" dirty="0" err="1"/>
              <a:t>visited</a:t>
            </a:r>
            <a:r>
              <a:rPr lang="es-ES" sz="2400" dirty="0"/>
              <a:t> { ... }</a:t>
            </a:r>
          </a:p>
          <a:p>
            <a:pPr marL="400050" lvl="1" indent="0">
              <a:buNone/>
            </a:pPr>
            <a:r>
              <a:rPr lang="es-ES" sz="2400" i="1" dirty="0"/>
              <a:t>/* Incorrecto: la </a:t>
            </a:r>
            <a:r>
              <a:rPr lang="es-ES" sz="2400" i="1" dirty="0" err="1"/>
              <a:t>pseudo</a:t>
            </a:r>
            <a:r>
              <a:rPr lang="es-ES" sz="2400" i="1" dirty="0"/>
              <a:t>-clase siempre se añade a continuación del elemento </a:t>
            </a:r>
            <a:r>
              <a:rPr lang="es-ES" sz="2400" i="1" dirty="0" smtClean="0"/>
              <a:t>al que </a:t>
            </a:r>
            <a:r>
              <a:rPr lang="es-ES" sz="2400" i="1" dirty="0"/>
              <a:t>modifica */</a:t>
            </a:r>
          </a:p>
          <a:p>
            <a:pPr marL="400050" lvl="1" indent="0">
              <a:buNone/>
            </a:pPr>
            <a:r>
              <a:rPr lang="es-ES" sz="2400" dirty="0" smtClean="0"/>
              <a:t>	a </a:t>
            </a:r>
            <a:r>
              <a:rPr lang="es-ES" sz="2400" dirty="0"/>
              <a:t>:</a:t>
            </a:r>
            <a:r>
              <a:rPr lang="es-ES" sz="2400" dirty="0" err="1"/>
              <a:t>visited</a:t>
            </a:r>
            <a:r>
              <a:rPr lang="es-ES" sz="2400" dirty="0"/>
              <a:t> { ... }</a:t>
            </a:r>
          </a:p>
          <a:p>
            <a:pPr marL="400050" lvl="1" indent="0">
              <a:buNone/>
            </a:pPr>
            <a:r>
              <a:rPr lang="es-ES" sz="2400" i="1" dirty="0"/>
              <a:t>/* Correcto: la </a:t>
            </a:r>
            <a:r>
              <a:rPr lang="es-ES" sz="2400" i="1" dirty="0" err="1"/>
              <a:t>pseudo</a:t>
            </a:r>
            <a:r>
              <a:rPr lang="es-ES" sz="2400" i="1" dirty="0"/>
              <a:t>-clase modifica el comportamiento del elemento &lt;a&gt; */</a:t>
            </a:r>
          </a:p>
          <a:p>
            <a:pPr marL="400050" lvl="1" indent="0">
              <a:buNone/>
            </a:pPr>
            <a:r>
              <a:rPr lang="es-ES" sz="2400" dirty="0" smtClean="0"/>
              <a:t>	a:visited </a:t>
            </a:r>
            <a:r>
              <a:rPr lang="es-ES" sz="2400" dirty="0"/>
              <a:t>{ ... </a:t>
            </a:r>
            <a:r>
              <a:rPr lang="es-ES" sz="2400" dirty="0" smtClean="0"/>
              <a:t>}</a:t>
            </a:r>
          </a:p>
          <a:p>
            <a:pPr marL="400050" lvl="1" indent="0">
              <a:buNone/>
            </a:pPr>
            <a:endParaRPr lang="es-ES" sz="2000" dirty="0"/>
          </a:p>
          <a:p>
            <a:pPr marL="0" indent="0">
              <a:buNone/>
            </a:pPr>
            <a:r>
              <a:rPr lang="es-ES" sz="3500" dirty="0"/>
              <a:t>Las </a:t>
            </a:r>
            <a:r>
              <a:rPr lang="es-ES" sz="3500" dirty="0" err="1"/>
              <a:t>pseudo</a:t>
            </a:r>
            <a:r>
              <a:rPr lang="es-ES" sz="3500" dirty="0"/>
              <a:t>-clases también se pueden combinar con cualquier otro selector complejo</a:t>
            </a:r>
            <a:r>
              <a:rPr lang="es-ES" sz="3500" dirty="0" smtClean="0"/>
              <a:t>:</a:t>
            </a:r>
          </a:p>
          <a:p>
            <a:pPr marL="0" indent="0">
              <a:buNone/>
            </a:pPr>
            <a:endParaRPr lang="es-ES" sz="2400" dirty="0"/>
          </a:p>
          <a:p>
            <a:pPr marL="400050" lvl="1" indent="0">
              <a:buNone/>
            </a:pPr>
            <a:r>
              <a:rPr lang="es-ES" sz="2400" dirty="0" err="1"/>
              <a:t>a.importante:visited</a:t>
            </a:r>
            <a:r>
              <a:rPr lang="es-ES" sz="2400" dirty="0"/>
              <a:t> { ... }</a:t>
            </a:r>
          </a:p>
          <a:p>
            <a:pPr marL="400050" lvl="1" indent="0">
              <a:buNone/>
            </a:pPr>
            <a:r>
              <a:rPr lang="es-ES" sz="2400" dirty="0" err="1"/>
              <a:t>a#principal:hover</a:t>
            </a:r>
            <a:r>
              <a:rPr lang="es-ES" sz="2400" dirty="0"/>
              <a:t> { ... }</a:t>
            </a:r>
          </a:p>
          <a:p>
            <a:pPr marL="400050" lvl="1" indent="0">
              <a:buNone/>
            </a:pPr>
            <a:r>
              <a:rPr lang="es-ES" sz="2400" dirty="0" err="1"/>
              <a:t>div#menu</a:t>
            </a:r>
            <a:r>
              <a:rPr lang="es-ES" sz="2400" dirty="0"/>
              <a:t> </a:t>
            </a:r>
            <a:r>
              <a:rPr lang="es-ES" sz="2400" dirty="0" err="1"/>
              <a:t>ul</a:t>
            </a:r>
            <a:r>
              <a:rPr lang="es-ES" sz="2400" dirty="0"/>
              <a:t> li </a:t>
            </a:r>
            <a:r>
              <a:rPr lang="es-ES" sz="2400" dirty="0" err="1"/>
              <a:t>a.primero:active</a:t>
            </a:r>
            <a:r>
              <a:rPr lang="es-ES" sz="2400" dirty="0"/>
              <a:t> { ... }</a:t>
            </a:r>
            <a:endParaRPr lang="es-ES" sz="2400" dirty="0" smtClean="0"/>
          </a:p>
        </p:txBody>
      </p:sp>
    </p:spTree>
    <p:extLst>
      <p:ext uri="{BB962C8B-B14F-4D97-AF65-F5344CB8AC3E}">
        <p14:creationId xmlns:p14="http://schemas.microsoft.com/office/powerpoint/2010/main" val="33218677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Enlaces</a:t>
            </a:r>
            <a:endParaRPr lang="es-ES" sz="4000" dirty="0"/>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dirty="0"/>
              <a:t>Definir las reglas CSS que permiten mostrar los enlaces con los siguientes estilos:</a:t>
            </a:r>
          </a:p>
          <a:p>
            <a:pPr marL="857250" lvl="1" indent="-457200">
              <a:buFont typeface="+mj-lt"/>
              <a:buAutoNum type="arabicPeriod"/>
            </a:pPr>
            <a:r>
              <a:rPr lang="es-ES" sz="2000" dirty="0"/>
              <a:t>En su estado normal, los enlaces se muestran de color rojo #CC0000.</a:t>
            </a:r>
          </a:p>
          <a:p>
            <a:pPr marL="857250" lvl="1" indent="-457200">
              <a:buFont typeface="+mj-lt"/>
              <a:buAutoNum type="arabicPeriod"/>
            </a:pPr>
            <a:r>
              <a:rPr lang="es-ES" sz="2000" dirty="0"/>
              <a:t>Cuando el usuario pasa su ratón sobre el enlace, se muestra con un color de fondo rojo #CC0000y la letra de color blanco #FFF.</a:t>
            </a:r>
          </a:p>
          <a:p>
            <a:pPr marL="857250" lvl="1" indent="-457200">
              <a:buFont typeface="+mj-lt"/>
              <a:buAutoNum type="arabicPeriod"/>
            </a:pPr>
            <a:r>
              <a:rPr lang="es-ES" sz="2000" dirty="0"/>
              <a:t>Los enlaces visitados se muestran en color gris claro #CCC.</a:t>
            </a:r>
          </a:p>
          <a:p>
            <a:pPr marL="0" indent="0">
              <a:buNone/>
            </a:pPr>
            <a:endParaRPr lang="es-ES" sz="2400" dirty="0" smtClean="0"/>
          </a:p>
        </p:txBody>
      </p:sp>
      <p:pic>
        <p:nvPicPr>
          <p:cNvPr id="6146" name="Picture 2" descr="Enlaces con estilos aplicados mediante C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3717032"/>
            <a:ext cx="2664296" cy="251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7195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Enlaces</a:t>
            </a:r>
            <a:endParaRPr lang="es-ES" sz="4000" dirty="0"/>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800" dirty="0"/>
              <a:t>Mostrar los enlaces como si fueran </a:t>
            </a:r>
            <a:r>
              <a:rPr lang="es-ES" sz="2800" dirty="0" smtClean="0"/>
              <a:t>botones:</a:t>
            </a:r>
          </a:p>
          <a:p>
            <a:pPr marL="400050" lvl="1" indent="0">
              <a:buNone/>
            </a:pPr>
            <a:endParaRPr lang="es-ES" sz="2000" b="1" dirty="0" smtClean="0"/>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2104" y="2564904"/>
            <a:ext cx="4824816"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95536" y="2025131"/>
            <a:ext cx="5184576" cy="4278094"/>
          </a:xfrm>
          <a:prstGeom prst="rect">
            <a:avLst/>
          </a:prstGeom>
        </p:spPr>
        <p:txBody>
          <a:bodyPr wrap="square">
            <a:spAutoFit/>
          </a:bodyPr>
          <a:lstStyle/>
          <a:p>
            <a:r>
              <a:rPr lang="en-US" sz="1700" dirty="0"/>
              <a:t>a { margin: 1em 0; float: left; clear: left; }</a:t>
            </a:r>
          </a:p>
          <a:p>
            <a:r>
              <a:rPr lang="es-ES" sz="1700" dirty="0" err="1"/>
              <a:t>a.boton</a:t>
            </a:r>
            <a:r>
              <a:rPr lang="es-ES" sz="1700" dirty="0"/>
              <a:t> {</a:t>
            </a:r>
          </a:p>
          <a:p>
            <a:pPr lvl="1"/>
            <a:r>
              <a:rPr lang="es-ES" sz="1700" dirty="0" err="1"/>
              <a:t>text-decoration</a:t>
            </a:r>
            <a:r>
              <a:rPr lang="es-ES" sz="1700" dirty="0"/>
              <a:t>: </a:t>
            </a:r>
            <a:r>
              <a:rPr lang="es-ES" sz="1700" dirty="0" err="1"/>
              <a:t>none</a:t>
            </a:r>
            <a:r>
              <a:rPr lang="es-ES" sz="1700" dirty="0"/>
              <a:t>;</a:t>
            </a:r>
          </a:p>
          <a:p>
            <a:pPr lvl="1"/>
            <a:r>
              <a:rPr lang="es-ES" sz="1700" dirty="0" err="1"/>
              <a:t>background</a:t>
            </a:r>
            <a:r>
              <a:rPr lang="es-ES" sz="1700" dirty="0"/>
              <a:t>: #EEE;</a:t>
            </a:r>
          </a:p>
          <a:p>
            <a:pPr lvl="1"/>
            <a:r>
              <a:rPr lang="es-ES" sz="1700" dirty="0"/>
              <a:t>color: #222;</a:t>
            </a:r>
          </a:p>
          <a:p>
            <a:pPr lvl="1"/>
            <a:r>
              <a:rPr lang="es-ES" sz="1700" dirty="0" err="1"/>
              <a:t>border</a:t>
            </a:r>
            <a:r>
              <a:rPr lang="es-ES" sz="1700" dirty="0"/>
              <a:t>: 1px </a:t>
            </a:r>
            <a:r>
              <a:rPr lang="es-ES" sz="1700" dirty="0" err="1"/>
              <a:t>outset</a:t>
            </a:r>
            <a:r>
              <a:rPr lang="es-ES" sz="1700" dirty="0"/>
              <a:t> #CCC;</a:t>
            </a:r>
          </a:p>
          <a:p>
            <a:pPr lvl="1"/>
            <a:r>
              <a:rPr lang="es-ES" sz="1700" dirty="0" err="1"/>
              <a:t>padding</a:t>
            </a:r>
            <a:r>
              <a:rPr lang="es-ES" sz="1700" dirty="0"/>
              <a:t>: .1em .5em;</a:t>
            </a:r>
          </a:p>
          <a:p>
            <a:r>
              <a:rPr lang="es-ES" sz="1700" dirty="0"/>
              <a:t>}</a:t>
            </a:r>
          </a:p>
          <a:p>
            <a:r>
              <a:rPr lang="es-ES" sz="1700" dirty="0" err="1"/>
              <a:t>a.boton:hover</a:t>
            </a:r>
            <a:r>
              <a:rPr lang="es-ES" sz="1700" dirty="0"/>
              <a:t> {</a:t>
            </a:r>
          </a:p>
          <a:p>
            <a:pPr lvl="1"/>
            <a:r>
              <a:rPr lang="es-ES" sz="1700" dirty="0" err="1"/>
              <a:t>background</a:t>
            </a:r>
            <a:r>
              <a:rPr lang="es-ES" sz="1700" dirty="0"/>
              <a:t>: #CCB;</a:t>
            </a:r>
          </a:p>
          <a:p>
            <a:r>
              <a:rPr lang="es-ES" sz="1700" dirty="0"/>
              <a:t>}</a:t>
            </a:r>
          </a:p>
          <a:p>
            <a:r>
              <a:rPr lang="es-ES" sz="1700" dirty="0" err="1"/>
              <a:t>a.boton:active</a:t>
            </a:r>
            <a:r>
              <a:rPr lang="es-ES" sz="1700" dirty="0"/>
              <a:t> {</a:t>
            </a:r>
          </a:p>
          <a:p>
            <a:pPr lvl="1"/>
            <a:r>
              <a:rPr lang="es-ES" sz="1700" dirty="0" err="1"/>
              <a:t>border</a:t>
            </a:r>
            <a:r>
              <a:rPr lang="es-ES" sz="1700" dirty="0"/>
              <a:t>: 1px </a:t>
            </a:r>
            <a:r>
              <a:rPr lang="es-ES" sz="1700" dirty="0" err="1"/>
              <a:t>inset</a:t>
            </a:r>
            <a:r>
              <a:rPr lang="es-ES" sz="1700" dirty="0"/>
              <a:t> #000;</a:t>
            </a:r>
          </a:p>
          <a:p>
            <a:r>
              <a:rPr lang="es-ES" sz="1700" dirty="0"/>
              <a:t>}</a:t>
            </a:r>
          </a:p>
          <a:p>
            <a:r>
              <a:rPr lang="en-US" sz="1700" dirty="0"/>
              <a:t>&lt;a class="</a:t>
            </a:r>
            <a:r>
              <a:rPr lang="en-US" sz="1700" dirty="0" err="1"/>
              <a:t>boton</a:t>
            </a:r>
            <a:r>
              <a:rPr lang="en-US" sz="1700" dirty="0"/>
              <a:t>" </a:t>
            </a:r>
            <a:r>
              <a:rPr lang="en-US" sz="1700" dirty="0" err="1"/>
              <a:t>href</a:t>
            </a:r>
            <a:r>
              <a:rPr lang="en-US" sz="1700" dirty="0"/>
              <a:t>="#"&gt;</a:t>
            </a:r>
            <a:r>
              <a:rPr lang="en-US" sz="1700" dirty="0" err="1"/>
              <a:t>Guardar</a:t>
            </a:r>
            <a:r>
              <a:rPr lang="en-US" sz="1700" dirty="0"/>
              <a:t>&lt;/a&gt;</a:t>
            </a:r>
          </a:p>
          <a:p>
            <a:r>
              <a:rPr lang="es-ES" sz="1700" dirty="0"/>
              <a:t>&lt;a </a:t>
            </a:r>
            <a:r>
              <a:rPr lang="es-ES" sz="1700" dirty="0" err="1"/>
              <a:t>class</a:t>
            </a:r>
            <a:r>
              <a:rPr lang="es-ES" sz="1700" dirty="0"/>
              <a:t>="</a:t>
            </a:r>
            <a:r>
              <a:rPr lang="es-ES" sz="1700" dirty="0" err="1"/>
              <a:t>boton</a:t>
            </a:r>
            <a:r>
              <a:rPr lang="es-ES" sz="1700" dirty="0"/>
              <a:t>" </a:t>
            </a:r>
            <a:r>
              <a:rPr lang="es-ES" sz="1700" dirty="0" err="1"/>
              <a:t>href</a:t>
            </a:r>
            <a:r>
              <a:rPr lang="es-ES" sz="1700" dirty="0"/>
              <a:t>="#"&gt;Enviar&lt;/a&gt;</a:t>
            </a:r>
          </a:p>
        </p:txBody>
      </p:sp>
    </p:spTree>
    <p:extLst>
      <p:ext uri="{BB962C8B-B14F-4D97-AF65-F5344CB8AC3E}">
        <p14:creationId xmlns:p14="http://schemas.microsoft.com/office/powerpoint/2010/main" val="879575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¿Cómo usar CSS?</a:t>
            </a:r>
          </a:p>
        </p:txBody>
      </p:sp>
      <p:sp>
        <p:nvSpPr>
          <p:cNvPr id="2" name="1 Marcador de contenido"/>
          <p:cNvSpPr>
            <a:spLocks noGrp="1"/>
          </p:cNvSpPr>
          <p:nvPr>
            <p:ph idx="1"/>
          </p:nvPr>
        </p:nvSpPr>
        <p:spPr>
          <a:xfrm>
            <a:off x="457200" y="1772816"/>
            <a:ext cx="8229600" cy="4353347"/>
          </a:xfrm>
        </p:spPr>
        <p:txBody>
          <a:bodyPr>
            <a:normAutofit/>
          </a:bodyPr>
          <a:lstStyle/>
          <a:p>
            <a:pPr marL="514350" indent="-514350">
              <a:buFont typeface="+mj-lt"/>
              <a:buAutoNum type="arabicPeriod"/>
            </a:pPr>
            <a:r>
              <a:rPr lang="es-ES" sz="2800" b="1" dirty="0" smtClean="0"/>
              <a:t>Incluir </a:t>
            </a:r>
            <a:r>
              <a:rPr lang="es-ES" sz="2800" b="1" dirty="0"/>
              <a:t>CSS en el mismo documento HTML </a:t>
            </a:r>
            <a:endParaRPr lang="es-ES" sz="2800" dirty="0"/>
          </a:p>
          <a:p>
            <a:pPr marL="400050" lvl="1" indent="0">
              <a:buNone/>
            </a:pPr>
            <a:endParaRPr lang="es-ES" sz="2400" dirty="0" smtClean="0"/>
          </a:p>
          <a:p>
            <a:pPr marL="400050" lvl="1" indent="0">
              <a:buNone/>
            </a:pPr>
            <a:r>
              <a:rPr lang="es-ES" sz="2400" dirty="0" smtClean="0">
                <a:solidFill>
                  <a:srgbClr val="FF00FF"/>
                </a:solidFill>
              </a:rPr>
              <a:t>&lt;</a:t>
            </a:r>
            <a:r>
              <a:rPr lang="es-ES" sz="2400" dirty="0" err="1" smtClean="0">
                <a:solidFill>
                  <a:srgbClr val="FF00FF"/>
                </a:solidFill>
              </a:rPr>
              <a:t>style</a:t>
            </a:r>
            <a:r>
              <a:rPr lang="es-ES" sz="2400" dirty="0" smtClean="0">
                <a:solidFill>
                  <a:srgbClr val="FF00FF"/>
                </a:solidFill>
              </a:rPr>
              <a:t>&gt; </a:t>
            </a:r>
            <a:endParaRPr lang="es-ES" sz="2400" dirty="0">
              <a:solidFill>
                <a:srgbClr val="FF00FF"/>
              </a:solidFill>
            </a:endParaRPr>
          </a:p>
          <a:p>
            <a:pPr marL="800100" lvl="2" indent="0">
              <a:buNone/>
            </a:pPr>
            <a:r>
              <a:rPr lang="en-US" sz="2000" dirty="0"/>
              <a:t>p { color: black; font-family: Verdana; } </a:t>
            </a:r>
          </a:p>
          <a:p>
            <a:pPr marL="400050" lvl="1" indent="0">
              <a:buNone/>
            </a:pPr>
            <a:r>
              <a:rPr lang="es-ES" sz="2400" dirty="0">
                <a:solidFill>
                  <a:srgbClr val="FF00FF"/>
                </a:solidFill>
              </a:rPr>
              <a:t>&lt;/</a:t>
            </a:r>
            <a:r>
              <a:rPr lang="es-ES" sz="2400" dirty="0" err="1">
                <a:solidFill>
                  <a:srgbClr val="FF00FF"/>
                </a:solidFill>
              </a:rPr>
              <a:t>style</a:t>
            </a:r>
            <a:r>
              <a:rPr lang="es-ES" sz="2400" dirty="0">
                <a:solidFill>
                  <a:srgbClr val="FF00FF"/>
                </a:solidFill>
              </a:rPr>
              <a:t>&gt; </a:t>
            </a:r>
          </a:p>
          <a:p>
            <a:pPr marL="0" indent="0">
              <a:buNone/>
            </a:pPr>
            <a:endParaRPr lang="es-ES" sz="2800" dirty="0" smtClean="0"/>
          </a:p>
          <a:p>
            <a:pPr marL="0" indent="0">
              <a:buNone/>
            </a:pPr>
            <a:r>
              <a:rPr lang="es-ES" sz="2800" dirty="0" smtClean="0"/>
              <a:t>Este </a:t>
            </a:r>
            <a:r>
              <a:rPr lang="es-ES" sz="2800" dirty="0"/>
              <a:t>código lo incluimos dentro del HEAD entre las etiquetas &lt;head&gt; y &lt;/ head&gt;.</a:t>
            </a:r>
            <a:endParaRPr lang="es-ES" altLang="es-ES" sz="2800" dirty="0">
              <a:latin typeface="Tahoma" pitchFamily="34" charset="0"/>
              <a:ea typeface="ＭＳ Ｐゴシック" pitchFamily="34" charset="-128"/>
              <a:cs typeface="Tahoma" pitchFamily="34" charset="0"/>
            </a:endParaRPr>
          </a:p>
        </p:txBody>
      </p:sp>
    </p:spTree>
    <p:extLst>
      <p:ext uri="{BB962C8B-B14F-4D97-AF65-F5344CB8AC3E}">
        <p14:creationId xmlns:p14="http://schemas.microsoft.com/office/powerpoint/2010/main" val="4031866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Imágenes</a:t>
            </a:r>
            <a:endParaRPr lang="es-ES" sz="4000" dirty="0"/>
          </a:p>
        </p:txBody>
      </p:sp>
      <p:sp>
        <p:nvSpPr>
          <p:cNvPr id="2" name="1 Marcador de contenido"/>
          <p:cNvSpPr>
            <a:spLocks noGrp="1"/>
          </p:cNvSpPr>
          <p:nvPr>
            <p:ph idx="1"/>
          </p:nvPr>
        </p:nvSpPr>
        <p:spPr>
          <a:xfrm>
            <a:off x="457200" y="1484784"/>
            <a:ext cx="8229600" cy="4641379"/>
          </a:xfrm>
        </p:spPr>
        <p:txBody>
          <a:bodyPr>
            <a:normAutofit lnSpcReduction="10000"/>
          </a:bodyPr>
          <a:lstStyle/>
          <a:p>
            <a:pPr marL="0" indent="0">
              <a:buNone/>
            </a:pPr>
            <a:r>
              <a:rPr lang="es-ES" sz="2200" b="1" dirty="0"/>
              <a:t>Establecer la anchura y altura de las </a:t>
            </a:r>
            <a:r>
              <a:rPr lang="es-ES" sz="2200" b="1" dirty="0" smtClean="0"/>
              <a:t>imágenes:</a:t>
            </a:r>
          </a:p>
          <a:p>
            <a:pPr marL="400050" lvl="1" indent="0">
              <a:buNone/>
            </a:pPr>
            <a:r>
              <a:rPr lang="es-ES" sz="1600" dirty="0"/>
              <a:t>#destacada {</a:t>
            </a:r>
          </a:p>
          <a:p>
            <a:pPr marL="800100" lvl="2" indent="0">
              <a:buNone/>
            </a:pPr>
            <a:r>
              <a:rPr lang="es-ES" sz="1400" dirty="0" err="1"/>
              <a:t>width</a:t>
            </a:r>
            <a:r>
              <a:rPr lang="es-ES" sz="1400" dirty="0"/>
              <a:t>: 120px;</a:t>
            </a:r>
          </a:p>
          <a:p>
            <a:pPr marL="800100" lvl="2" indent="0">
              <a:buNone/>
            </a:pPr>
            <a:r>
              <a:rPr lang="es-ES" sz="1400" dirty="0" err="1"/>
              <a:t>height</a:t>
            </a:r>
            <a:r>
              <a:rPr lang="es-ES" sz="1400" dirty="0"/>
              <a:t>: 250px</a:t>
            </a:r>
            <a:r>
              <a:rPr lang="es-ES" sz="1200" dirty="0"/>
              <a:t>;</a:t>
            </a:r>
          </a:p>
          <a:p>
            <a:pPr marL="400050" lvl="1" indent="0">
              <a:buNone/>
            </a:pPr>
            <a:r>
              <a:rPr lang="es-ES" sz="1600" dirty="0"/>
              <a:t>}</a:t>
            </a:r>
            <a:endParaRPr lang="es-ES" sz="1600" dirty="0" smtClean="0"/>
          </a:p>
          <a:p>
            <a:pPr marL="400050" lvl="1" indent="0">
              <a:buNone/>
            </a:pPr>
            <a:r>
              <a:rPr lang="es-ES" sz="1600" dirty="0" smtClean="0"/>
              <a:t>&lt;</a:t>
            </a:r>
            <a:r>
              <a:rPr lang="es-ES" sz="1600" dirty="0" err="1"/>
              <a:t>img</a:t>
            </a:r>
            <a:r>
              <a:rPr lang="es-ES" sz="1600" dirty="0"/>
              <a:t> id="destacada" </a:t>
            </a:r>
            <a:r>
              <a:rPr lang="es-ES" sz="1600" dirty="0" err="1"/>
              <a:t>src</a:t>
            </a:r>
            <a:r>
              <a:rPr lang="es-ES" sz="1600" dirty="0"/>
              <a:t>="imagen.png" </a:t>
            </a:r>
            <a:r>
              <a:rPr lang="es-ES" sz="1600" dirty="0" smtClean="0"/>
              <a:t>/&gt;</a:t>
            </a:r>
          </a:p>
          <a:p>
            <a:pPr marL="0" indent="0" algn="just">
              <a:buNone/>
            </a:pPr>
            <a:endParaRPr lang="es-ES" sz="2000" dirty="0" smtClean="0"/>
          </a:p>
          <a:p>
            <a:pPr marL="0" indent="0" algn="just">
              <a:buNone/>
            </a:pPr>
            <a:r>
              <a:rPr lang="es-ES" sz="2000" dirty="0" smtClean="0"/>
              <a:t>El navegador deforma </a:t>
            </a:r>
            <a:r>
              <a:rPr lang="es-ES" sz="2000" dirty="0"/>
              <a:t>las imágenes y el resultado estético es </a:t>
            </a:r>
            <a:r>
              <a:rPr lang="es-ES" sz="2000" dirty="0" smtClean="0"/>
              <a:t>muy desagradable. Se </a:t>
            </a:r>
            <a:r>
              <a:rPr lang="es-ES" sz="2000" dirty="0"/>
              <a:t>recomienda establecer la </a:t>
            </a:r>
            <a:r>
              <a:rPr lang="es-ES" sz="2000" dirty="0" smtClean="0"/>
              <a:t>altura/ anchura </a:t>
            </a:r>
            <a:r>
              <a:rPr lang="es-ES" sz="2000" dirty="0"/>
              <a:t>de las </a:t>
            </a:r>
            <a:r>
              <a:rPr lang="es-ES" sz="2000" dirty="0" smtClean="0"/>
              <a:t>imágenes.</a:t>
            </a:r>
          </a:p>
          <a:p>
            <a:pPr marL="400050" lvl="1" indent="0">
              <a:buNone/>
            </a:pPr>
            <a:r>
              <a:rPr lang="en-US" sz="1600" dirty="0"/>
              <a:t>&lt;</a:t>
            </a:r>
            <a:r>
              <a:rPr lang="en-US" sz="1600" dirty="0" err="1"/>
              <a:t>img</a:t>
            </a:r>
            <a:r>
              <a:rPr lang="en-US" sz="1600" dirty="0"/>
              <a:t> </a:t>
            </a:r>
            <a:r>
              <a:rPr lang="en-US" sz="1600" dirty="0" err="1"/>
              <a:t>src</a:t>
            </a:r>
            <a:r>
              <a:rPr lang="en-US" sz="1600" dirty="0"/>
              <a:t>="imagen.png" width="120" height="250" </a:t>
            </a:r>
            <a:r>
              <a:rPr lang="en-US" sz="1600" dirty="0" smtClean="0"/>
              <a:t>/&gt;</a:t>
            </a:r>
          </a:p>
          <a:p>
            <a:pPr marL="0" indent="0">
              <a:buNone/>
            </a:pPr>
            <a:endParaRPr lang="es-ES" sz="2000" b="1" dirty="0" smtClean="0"/>
          </a:p>
          <a:p>
            <a:pPr marL="0" indent="0">
              <a:buNone/>
            </a:pPr>
            <a:r>
              <a:rPr lang="es-ES" sz="2200" b="1" dirty="0" smtClean="0"/>
              <a:t>Eliminar </a:t>
            </a:r>
            <a:r>
              <a:rPr lang="es-ES" sz="2200" b="1" dirty="0"/>
              <a:t>el borde de las imágenes con </a:t>
            </a:r>
            <a:r>
              <a:rPr lang="es-ES" sz="2200" b="1" dirty="0" smtClean="0"/>
              <a:t>enlaces:</a:t>
            </a:r>
          </a:p>
          <a:p>
            <a:pPr marL="400050" lvl="1" indent="0">
              <a:buNone/>
            </a:pPr>
            <a:r>
              <a:rPr lang="es-ES" sz="1600" dirty="0" err="1"/>
              <a:t>img</a:t>
            </a:r>
            <a:r>
              <a:rPr lang="es-ES" sz="1600" dirty="0"/>
              <a:t> {</a:t>
            </a:r>
          </a:p>
          <a:p>
            <a:pPr marL="800100" lvl="2" indent="0">
              <a:buNone/>
            </a:pPr>
            <a:r>
              <a:rPr lang="es-ES" sz="1400" dirty="0" err="1"/>
              <a:t>border</a:t>
            </a:r>
            <a:r>
              <a:rPr lang="es-ES" sz="1400" dirty="0"/>
              <a:t>: </a:t>
            </a:r>
            <a:r>
              <a:rPr lang="es-ES" sz="1400" dirty="0" err="1"/>
              <a:t>none</a:t>
            </a:r>
            <a:r>
              <a:rPr lang="es-ES" sz="1400" dirty="0"/>
              <a:t>;</a:t>
            </a:r>
          </a:p>
          <a:p>
            <a:pPr marL="400050" lvl="1" indent="0">
              <a:buNone/>
            </a:pPr>
            <a:r>
              <a:rPr lang="es-ES" sz="1600" dirty="0"/>
              <a:t>}</a:t>
            </a:r>
            <a:endParaRPr lang="es-ES" sz="1600" dirty="0" smtClean="0"/>
          </a:p>
        </p:txBody>
      </p:sp>
    </p:spTree>
    <p:extLst>
      <p:ext uri="{BB962C8B-B14F-4D97-AF65-F5344CB8AC3E}">
        <p14:creationId xmlns:p14="http://schemas.microsoft.com/office/powerpoint/2010/main" val="10238709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Viñetas </a:t>
            </a:r>
            <a:r>
              <a:rPr lang="es-ES" sz="2400" b="1" dirty="0" smtClean="0"/>
              <a:t>personalizadas: </a:t>
            </a:r>
            <a:r>
              <a:rPr lang="es-ES" sz="2400" b="1" dirty="0" err="1"/>
              <a:t>list-style-type</a:t>
            </a:r>
            <a:endParaRPr lang="es-ES" sz="2200" b="1"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3008" y="1988840"/>
            <a:ext cx="6550121" cy="402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60865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Viñetas </a:t>
            </a:r>
            <a:r>
              <a:rPr lang="es-ES" sz="2400" b="1" dirty="0" smtClean="0"/>
              <a:t>personalizadas: </a:t>
            </a:r>
            <a:r>
              <a:rPr lang="es-ES" sz="2400" b="1" dirty="0" err="1"/>
              <a:t>list</a:t>
            </a:r>
            <a:r>
              <a:rPr lang="es-ES" sz="2400" b="1" dirty="0"/>
              <a:t>-</a:t>
            </a:r>
            <a:r>
              <a:rPr lang="es-ES" sz="2400" b="1" dirty="0" err="1"/>
              <a:t>style</a:t>
            </a:r>
            <a:r>
              <a:rPr lang="es-ES" sz="2400" b="1" dirty="0"/>
              <a:t>-position</a:t>
            </a:r>
            <a:endParaRPr lang="es-ES" sz="2200" b="1" dirty="0" smtClean="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4674" y="2060848"/>
            <a:ext cx="6446789" cy="3597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938559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Viñetas </a:t>
            </a:r>
            <a:r>
              <a:rPr lang="es-ES" sz="2400" b="1" dirty="0" smtClean="0"/>
              <a:t>personalizadas: </a:t>
            </a:r>
            <a:r>
              <a:rPr lang="es-ES" sz="2400" b="1" dirty="0" err="1" smtClean="0"/>
              <a:t>list-style-image</a:t>
            </a:r>
            <a:endParaRPr lang="es-ES" sz="2200" b="1" dirty="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2060848"/>
            <a:ext cx="5740946"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833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Viñetas </a:t>
            </a:r>
            <a:r>
              <a:rPr lang="es-ES" sz="2400" b="1" dirty="0" smtClean="0"/>
              <a:t>personalizadas: </a:t>
            </a:r>
            <a:r>
              <a:rPr lang="es-ES" sz="2400" b="1" dirty="0" err="1" smtClean="0"/>
              <a:t>list-style</a:t>
            </a:r>
            <a:endParaRPr lang="es-ES" sz="2400" b="1" dirty="0"/>
          </a:p>
          <a:p>
            <a:pPr marL="0" indent="0">
              <a:buNone/>
            </a:pPr>
            <a:r>
              <a:rPr lang="es-ES" sz="2200" dirty="0" smtClean="0"/>
              <a:t>Permite establecer todas </a:t>
            </a:r>
            <a:r>
              <a:rPr lang="es-ES" sz="2200" dirty="0"/>
              <a:t>las propiedades de una lista de forma </a:t>
            </a:r>
            <a:r>
              <a:rPr lang="es-ES" sz="2200" dirty="0" smtClean="0"/>
              <a:t>directa.</a:t>
            </a:r>
          </a:p>
          <a:p>
            <a:pPr marL="400050" lvl="1" indent="0">
              <a:buNone/>
            </a:pPr>
            <a:r>
              <a:rPr lang="es-ES" sz="2000" dirty="0" err="1" smtClean="0"/>
              <a:t>list-style</a:t>
            </a:r>
            <a:r>
              <a:rPr lang="es-ES" sz="2000" dirty="0" smtClean="0"/>
              <a:t>: </a:t>
            </a:r>
            <a:r>
              <a:rPr lang="es-ES" sz="2000" dirty="0" err="1" smtClean="0"/>
              <a:t>list-style-type</a:t>
            </a:r>
            <a:r>
              <a:rPr lang="es-ES" sz="2000" dirty="0" smtClean="0"/>
              <a:t>|| </a:t>
            </a:r>
            <a:r>
              <a:rPr lang="es-ES" sz="2000" dirty="0" err="1" smtClean="0"/>
              <a:t>list</a:t>
            </a:r>
            <a:r>
              <a:rPr lang="es-ES" sz="2000" dirty="0" smtClean="0"/>
              <a:t>-</a:t>
            </a:r>
            <a:r>
              <a:rPr lang="es-ES" sz="2000" dirty="0" err="1" smtClean="0"/>
              <a:t>style</a:t>
            </a:r>
            <a:r>
              <a:rPr lang="es-ES" sz="2000" dirty="0" smtClean="0"/>
              <a:t>-position || </a:t>
            </a:r>
            <a:r>
              <a:rPr lang="es-ES" sz="2000" dirty="0" err="1" smtClean="0"/>
              <a:t>list-style-image</a:t>
            </a:r>
            <a:endParaRPr lang="es-ES" sz="2000" dirty="0" smtClean="0"/>
          </a:p>
          <a:p>
            <a:pPr marL="0" indent="0">
              <a:buNone/>
            </a:pPr>
            <a:endParaRPr lang="es-ES" sz="2200" dirty="0" smtClean="0"/>
          </a:p>
          <a:p>
            <a:pPr marL="0" indent="0">
              <a:buNone/>
            </a:pPr>
            <a:r>
              <a:rPr lang="es-ES" sz="2200" dirty="0" smtClean="0"/>
              <a:t>No </a:t>
            </a:r>
            <a:r>
              <a:rPr lang="es-ES" sz="2200" dirty="0"/>
              <a:t>se </a:t>
            </a:r>
            <a:r>
              <a:rPr lang="es-ES" sz="2200" dirty="0" smtClean="0"/>
              <a:t>debe mostrar </a:t>
            </a:r>
            <a:r>
              <a:rPr lang="es-ES" sz="2200" dirty="0"/>
              <a:t>ni viñetas automáticas ni </a:t>
            </a:r>
            <a:r>
              <a:rPr lang="es-ES" sz="2200" dirty="0" smtClean="0"/>
              <a:t>viñetas personalizadas</a:t>
            </a:r>
          </a:p>
          <a:p>
            <a:pPr marL="400050" lvl="1" indent="0">
              <a:buNone/>
            </a:pPr>
            <a:r>
              <a:rPr lang="es-ES" sz="2000" dirty="0" err="1"/>
              <a:t>ul</a:t>
            </a:r>
            <a:r>
              <a:rPr lang="es-ES" sz="2000" dirty="0"/>
              <a:t> { </a:t>
            </a:r>
            <a:r>
              <a:rPr lang="es-ES" sz="2000" dirty="0" err="1"/>
              <a:t>list-style</a:t>
            </a:r>
            <a:r>
              <a:rPr lang="es-ES" sz="2000" dirty="0"/>
              <a:t>: </a:t>
            </a:r>
            <a:r>
              <a:rPr lang="es-ES" sz="2000" dirty="0" err="1"/>
              <a:t>none</a:t>
            </a:r>
            <a:r>
              <a:rPr lang="es-ES" sz="2000" dirty="0"/>
              <a:t> </a:t>
            </a:r>
            <a:r>
              <a:rPr lang="es-ES" sz="2000" dirty="0" smtClean="0"/>
              <a:t>}</a:t>
            </a:r>
          </a:p>
          <a:p>
            <a:pPr marL="0" indent="0">
              <a:buNone/>
            </a:pPr>
            <a:endParaRPr lang="es-ES" sz="2400" dirty="0" smtClean="0"/>
          </a:p>
          <a:p>
            <a:pPr marL="0" indent="0" algn="just">
              <a:buNone/>
            </a:pPr>
            <a:r>
              <a:rPr lang="es-ES" sz="2200" dirty="0"/>
              <a:t>*</a:t>
            </a:r>
            <a:r>
              <a:rPr lang="es-ES" sz="2200" dirty="0" smtClean="0"/>
              <a:t>Cuando </a:t>
            </a:r>
            <a:r>
              <a:rPr lang="es-ES" sz="2200" dirty="0"/>
              <a:t>se utiliza una viñeta personalizada, es conveniente indicar la viñeta </a:t>
            </a:r>
            <a:r>
              <a:rPr lang="es-ES" sz="2200" dirty="0" smtClean="0"/>
              <a:t>automática que </a:t>
            </a:r>
            <a:r>
              <a:rPr lang="es-ES" sz="2200" dirty="0"/>
              <a:t>se mostrará cuando no se pueda cargar la imagen:</a:t>
            </a:r>
          </a:p>
          <a:p>
            <a:pPr marL="400050" lvl="1" indent="0">
              <a:buNone/>
            </a:pPr>
            <a:r>
              <a:rPr lang="es-ES" sz="2000" dirty="0" err="1"/>
              <a:t>ul</a:t>
            </a:r>
            <a:r>
              <a:rPr lang="es-ES" sz="2000" dirty="0"/>
              <a:t> { </a:t>
            </a:r>
            <a:r>
              <a:rPr lang="es-ES" sz="2000" dirty="0" err="1"/>
              <a:t>list-style</a:t>
            </a:r>
            <a:r>
              <a:rPr lang="es-ES" sz="2000" dirty="0"/>
              <a:t>: </a:t>
            </a:r>
            <a:r>
              <a:rPr lang="es-ES" sz="2000" dirty="0" err="1"/>
              <a:t>url</a:t>
            </a:r>
            <a:r>
              <a:rPr lang="es-ES" sz="2000" dirty="0"/>
              <a:t>(</a:t>
            </a:r>
            <a:r>
              <a:rPr lang="es-ES" sz="2000" dirty="0" err="1"/>
              <a:t>imagenes</a:t>
            </a:r>
            <a:r>
              <a:rPr lang="es-ES" sz="2000" dirty="0"/>
              <a:t>/cuadrado_rojo.gif) </a:t>
            </a:r>
            <a:r>
              <a:rPr lang="es-ES" sz="2000" dirty="0" err="1"/>
              <a:t>square</a:t>
            </a:r>
            <a:r>
              <a:rPr lang="es-ES" sz="2000" dirty="0"/>
              <a:t>; }</a:t>
            </a:r>
            <a:endParaRPr lang="es-ES" sz="1800" b="1" dirty="0" smtClean="0"/>
          </a:p>
        </p:txBody>
      </p:sp>
    </p:spTree>
    <p:extLst>
      <p:ext uri="{BB962C8B-B14F-4D97-AF65-F5344CB8AC3E}">
        <p14:creationId xmlns:p14="http://schemas.microsoft.com/office/powerpoint/2010/main" val="33564868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Menú </a:t>
            </a:r>
            <a:r>
              <a:rPr lang="es-ES" sz="2400" b="1" dirty="0" smtClean="0"/>
              <a:t>vertical</a:t>
            </a:r>
          </a:p>
          <a:p>
            <a:pPr marL="0" indent="0">
              <a:buNone/>
            </a:pPr>
            <a:r>
              <a:rPr lang="es-ES" sz="2400" dirty="0" smtClean="0"/>
              <a:t>Transformación </a:t>
            </a:r>
            <a:r>
              <a:rPr lang="es-ES" sz="2400" dirty="0"/>
              <a:t>de una lista sencilla de enlaces en un menú vertical de </a:t>
            </a:r>
            <a:r>
              <a:rPr lang="es-ES" sz="2400" dirty="0" smtClean="0"/>
              <a:t>navegación.</a:t>
            </a:r>
            <a:endParaRPr lang="es-ES" sz="1800" b="1" dirty="0"/>
          </a:p>
          <a:p>
            <a:pPr marL="857250" lvl="1" indent="-457200" algn="just">
              <a:buFont typeface="+mj-lt"/>
              <a:buAutoNum type="arabicPeriod"/>
            </a:pPr>
            <a:r>
              <a:rPr lang="it-IT" sz="2000" dirty="0"/>
              <a:t>Definir la anchura del </a:t>
            </a:r>
            <a:r>
              <a:rPr lang="it-IT" sz="2000" dirty="0" smtClean="0"/>
              <a:t>menú.</a:t>
            </a:r>
          </a:p>
          <a:p>
            <a:pPr marL="857250" lvl="1" indent="-457200" algn="just">
              <a:buFont typeface="+mj-lt"/>
              <a:buAutoNum type="arabicPeriod"/>
            </a:pPr>
            <a:r>
              <a:rPr lang="es-ES" sz="2000" dirty="0" smtClean="0"/>
              <a:t>Eliminar </a:t>
            </a:r>
            <a:r>
              <a:rPr lang="es-ES" sz="2000" dirty="0"/>
              <a:t>las viñetas automáticas y todos los márgenes y espaciados aplicados </a:t>
            </a:r>
            <a:r>
              <a:rPr lang="es-ES" sz="2000" dirty="0" smtClean="0"/>
              <a:t>por defecto.</a:t>
            </a:r>
          </a:p>
          <a:p>
            <a:pPr marL="857250" lvl="1" indent="-457200" algn="just">
              <a:buFont typeface="+mj-lt"/>
              <a:buAutoNum type="arabicPeriod"/>
            </a:pPr>
            <a:r>
              <a:rPr lang="es-ES" sz="2000" dirty="0"/>
              <a:t>Añadir un borde al menú de navegación y establecer el color de fondo y los bordes </a:t>
            </a:r>
            <a:r>
              <a:rPr lang="es-ES" sz="2000" dirty="0" smtClean="0"/>
              <a:t>de cada </a:t>
            </a:r>
            <a:r>
              <a:rPr lang="es-ES" sz="2000" dirty="0"/>
              <a:t>elemento del </a:t>
            </a:r>
            <a:r>
              <a:rPr lang="es-ES" sz="2000" dirty="0" smtClean="0"/>
              <a:t>menú. </a:t>
            </a:r>
          </a:p>
          <a:p>
            <a:pPr marL="857250" lvl="1" indent="-457200" algn="just">
              <a:buFont typeface="+mj-lt"/>
              <a:buAutoNum type="arabicPeriod"/>
            </a:pPr>
            <a:r>
              <a:rPr lang="es-ES" sz="2000" dirty="0" smtClean="0"/>
              <a:t>Aplicar </a:t>
            </a:r>
            <a:r>
              <a:rPr lang="es-ES" sz="2000" dirty="0"/>
              <a:t>estilos a los enlaces: mostrarlos como un elemento de bloque para </a:t>
            </a:r>
            <a:r>
              <a:rPr lang="es-ES" sz="2000" dirty="0" smtClean="0"/>
              <a:t>que ocupen </a:t>
            </a:r>
            <a:r>
              <a:rPr lang="es-ES" sz="2000" dirty="0"/>
              <a:t>todo el espacio de cada &lt;li&gt; del menú, añadir un espacio de relleno y </a:t>
            </a:r>
            <a:r>
              <a:rPr lang="es-ES" sz="2000" dirty="0" smtClean="0"/>
              <a:t>modificar los </a:t>
            </a:r>
            <a:r>
              <a:rPr lang="es-ES" sz="2000" dirty="0"/>
              <a:t>colores y la decoración por </a:t>
            </a:r>
            <a:r>
              <a:rPr lang="es-ES" sz="2000" dirty="0" smtClean="0"/>
              <a:t>defecto</a:t>
            </a:r>
            <a:endParaRPr lang="es-ES" sz="1800" dirty="0" smtClean="0"/>
          </a:p>
        </p:txBody>
      </p:sp>
    </p:spTree>
    <p:extLst>
      <p:ext uri="{BB962C8B-B14F-4D97-AF65-F5344CB8AC3E}">
        <p14:creationId xmlns:p14="http://schemas.microsoft.com/office/powerpoint/2010/main" val="39815768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Menú </a:t>
            </a:r>
            <a:r>
              <a:rPr lang="es-ES" sz="2400" b="1" dirty="0" smtClean="0"/>
              <a:t>vertical</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152650"/>
            <a:ext cx="3533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6" y="2152650"/>
            <a:ext cx="35242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4716016" y="4705350"/>
            <a:ext cx="3524250" cy="584775"/>
          </a:xfrm>
          <a:prstGeom prst="rect">
            <a:avLst/>
          </a:prstGeom>
        </p:spPr>
        <p:txBody>
          <a:bodyPr wrap="square">
            <a:spAutoFit/>
          </a:bodyPr>
          <a:lstStyle/>
          <a:p>
            <a:pPr algn="ctr"/>
            <a:r>
              <a:rPr lang="es-ES" sz="1600" dirty="0"/>
              <a:t>Aspecto final del menú vertical sencillo creado con CSS</a:t>
            </a:r>
          </a:p>
        </p:txBody>
      </p:sp>
      <p:sp>
        <p:nvSpPr>
          <p:cNvPr id="4" name="3 Rectángulo"/>
          <p:cNvSpPr/>
          <p:nvPr/>
        </p:nvSpPr>
        <p:spPr>
          <a:xfrm>
            <a:off x="1358684" y="4705350"/>
            <a:ext cx="2209259" cy="338554"/>
          </a:xfrm>
          <a:prstGeom prst="rect">
            <a:avLst/>
          </a:prstGeom>
        </p:spPr>
        <p:txBody>
          <a:bodyPr wrap="none">
            <a:spAutoFit/>
          </a:bodyPr>
          <a:lstStyle/>
          <a:p>
            <a:r>
              <a:rPr lang="es-ES" sz="1600" dirty="0"/>
              <a:t>Lista de enlaces </a:t>
            </a:r>
            <a:r>
              <a:rPr lang="es-ES" sz="1600" dirty="0" smtClean="0"/>
              <a:t>original</a:t>
            </a:r>
            <a:endParaRPr lang="es-ES" sz="1600" dirty="0"/>
          </a:p>
        </p:txBody>
      </p:sp>
    </p:spTree>
    <p:extLst>
      <p:ext uri="{BB962C8B-B14F-4D97-AF65-F5344CB8AC3E}">
        <p14:creationId xmlns:p14="http://schemas.microsoft.com/office/powerpoint/2010/main" val="416143037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Menú </a:t>
            </a:r>
            <a:r>
              <a:rPr lang="es-ES" sz="2400" b="1" dirty="0" smtClean="0"/>
              <a:t>horizontal</a:t>
            </a:r>
          </a:p>
          <a:p>
            <a:pPr marL="0" indent="0" algn="just">
              <a:buNone/>
            </a:pPr>
            <a:r>
              <a:rPr lang="es-ES" sz="2400" dirty="0"/>
              <a:t>T</a:t>
            </a:r>
            <a:r>
              <a:rPr lang="es-ES" sz="2400" dirty="0" smtClean="0"/>
              <a:t>ransformación </a:t>
            </a:r>
            <a:r>
              <a:rPr lang="es-ES" sz="2400" dirty="0"/>
              <a:t>del menú vertical en un menú </a:t>
            </a:r>
            <a:r>
              <a:rPr lang="es-ES" sz="2400" dirty="0" smtClean="0"/>
              <a:t>horizontal:</a:t>
            </a:r>
          </a:p>
          <a:p>
            <a:pPr marL="857250" lvl="1" indent="-457200" algn="just">
              <a:buFont typeface="+mj-lt"/>
              <a:buAutoNum type="arabicPeriod"/>
            </a:pPr>
            <a:r>
              <a:rPr lang="es-ES" sz="2000" dirty="0" smtClean="0"/>
              <a:t>Eliminar </a:t>
            </a:r>
            <a:r>
              <a:rPr lang="es-ES" sz="2000" dirty="0"/>
              <a:t>la anchura y el borde del elemento &lt;</a:t>
            </a:r>
            <a:r>
              <a:rPr lang="es-ES" sz="2000" dirty="0" err="1"/>
              <a:t>ul</a:t>
            </a:r>
            <a:r>
              <a:rPr lang="es-ES" sz="2000" dirty="0"/>
              <a:t>&gt; y aplicar las propiedades </a:t>
            </a:r>
            <a:r>
              <a:rPr lang="es-ES" sz="2000" dirty="0" err="1"/>
              <a:t>float</a:t>
            </a:r>
            <a:r>
              <a:rPr lang="es-ES" sz="2000" dirty="0"/>
              <a:t> </a:t>
            </a:r>
            <a:r>
              <a:rPr lang="es-ES" sz="2000" dirty="0" smtClean="0"/>
              <a:t>y </a:t>
            </a:r>
            <a:r>
              <a:rPr lang="es-ES" sz="2000" dirty="0" err="1" smtClean="0"/>
              <a:t>clear</a:t>
            </a:r>
            <a:r>
              <a:rPr lang="es-ES" sz="2000" dirty="0" smtClean="0"/>
              <a:t>.</a:t>
            </a:r>
          </a:p>
          <a:p>
            <a:pPr marL="857250" lvl="1" indent="-457200" algn="just">
              <a:buFont typeface="+mj-lt"/>
              <a:buAutoNum type="arabicPeriod"/>
            </a:pPr>
            <a:r>
              <a:rPr lang="es-ES" sz="2000" dirty="0" smtClean="0"/>
              <a:t>Modificar </a:t>
            </a:r>
            <a:r>
              <a:rPr lang="es-ES" sz="2000" dirty="0"/>
              <a:t>la propiedad </a:t>
            </a:r>
            <a:r>
              <a:rPr lang="es-ES" sz="2000" dirty="0" err="1"/>
              <a:t>float</a:t>
            </a:r>
            <a:r>
              <a:rPr lang="es-ES" sz="2000" dirty="0"/>
              <a:t> de </a:t>
            </a:r>
            <a:r>
              <a:rPr lang="es-ES" sz="2000" dirty="0" smtClean="0"/>
              <a:t>los elementos </a:t>
            </a:r>
            <a:r>
              <a:rPr lang="es-ES" sz="2000" dirty="0"/>
              <a:t>&lt;li&gt; del </a:t>
            </a:r>
            <a:r>
              <a:rPr lang="es-ES" sz="2000" dirty="0" smtClean="0"/>
              <a:t>menú</a:t>
            </a:r>
            <a:r>
              <a:rPr lang="es-ES" sz="2000" dirty="0"/>
              <a:t>.</a:t>
            </a:r>
            <a:endParaRPr lang="es-ES" sz="2000" dirty="0" smtClean="0"/>
          </a:p>
          <a:p>
            <a:pPr marL="857250" lvl="1" indent="-457200" algn="just">
              <a:buFont typeface="+mj-lt"/>
              <a:buAutoNum type="arabicPeriod"/>
            </a:pPr>
            <a:r>
              <a:rPr lang="es-ES" sz="2000" dirty="0"/>
              <a:t>Modificar el </a:t>
            </a:r>
            <a:r>
              <a:rPr lang="es-ES" sz="2000" dirty="0" err="1"/>
              <a:t>padding</a:t>
            </a:r>
            <a:r>
              <a:rPr lang="es-ES" sz="2000" dirty="0"/>
              <a:t> y los bordes de los enlaces que forman el </a:t>
            </a:r>
            <a:r>
              <a:rPr lang="es-ES" sz="2000" dirty="0" smtClean="0"/>
              <a:t>menú</a:t>
            </a:r>
            <a:r>
              <a:rPr lang="es-ES" sz="2000" dirty="0"/>
              <a:t>.</a:t>
            </a:r>
            <a:endParaRPr lang="es-ES" sz="2000" dirty="0" smtClean="0"/>
          </a:p>
          <a:p>
            <a:pPr marL="857250" lvl="1" indent="-457200" algn="just">
              <a:buFont typeface="+mj-lt"/>
              <a:buAutoNum type="arabicPeriod"/>
            </a:pPr>
            <a:r>
              <a:rPr lang="es-ES" sz="2000" dirty="0" smtClean="0"/>
              <a:t>Añade </a:t>
            </a:r>
            <a:r>
              <a:rPr lang="es-ES" sz="2000" dirty="0"/>
              <a:t>un borde izquierdo en el elemento &lt;</a:t>
            </a:r>
            <a:r>
              <a:rPr lang="es-ES" sz="2000" dirty="0" err="1"/>
              <a:t>ul</a:t>
            </a:r>
            <a:r>
              <a:rPr lang="es-ES" sz="2000" dirty="0"/>
              <a:t>&gt; para homogeneizar </a:t>
            </a:r>
            <a:r>
              <a:rPr lang="es-ES" sz="2000" dirty="0" smtClean="0"/>
              <a:t>el aspecto </a:t>
            </a:r>
            <a:r>
              <a:rPr lang="es-ES" sz="2000" dirty="0"/>
              <a:t>de los elementos del </a:t>
            </a:r>
            <a:r>
              <a:rPr lang="es-ES" sz="2000" dirty="0" smtClean="0"/>
              <a:t>menú.</a:t>
            </a:r>
          </a:p>
        </p:txBody>
      </p:sp>
    </p:spTree>
    <p:extLst>
      <p:ext uri="{BB962C8B-B14F-4D97-AF65-F5344CB8AC3E}">
        <p14:creationId xmlns:p14="http://schemas.microsoft.com/office/powerpoint/2010/main" val="408579225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Menú </a:t>
            </a:r>
            <a:r>
              <a:rPr lang="es-ES" sz="2400" b="1" dirty="0" smtClean="0"/>
              <a:t>horizontal</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4076" y="2815952"/>
            <a:ext cx="481965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473" y="2289972"/>
            <a:ext cx="35242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4277901" y="4842672"/>
            <a:ext cx="4572000" cy="584775"/>
          </a:xfrm>
          <a:prstGeom prst="rect">
            <a:avLst/>
          </a:prstGeom>
        </p:spPr>
        <p:txBody>
          <a:bodyPr>
            <a:spAutoFit/>
          </a:bodyPr>
          <a:lstStyle/>
          <a:p>
            <a:pPr algn="ctr"/>
            <a:r>
              <a:rPr lang="es-ES" sz="1600" dirty="0"/>
              <a:t>Aspecto final del menú horizontal sencillo creado con CSS</a:t>
            </a:r>
          </a:p>
        </p:txBody>
      </p:sp>
      <p:sp>
        <p:nvSpPr>
          <p:cNvPr id="8" name="7 Rectángulo"/>
          <p:cNvSpPr/>
          <p:nvPr/>
        </p:nvSpPr>
        <p:spPr>
          <a:xfrm>
            <a:off x="448562" y="4842672"/>
            <a:ext cx="3524250" cy="338554"/>
          </a:xfrm>
          <a:prstGeom prst="rect">
            <a:avLst/>
          </a:prstGeom>
        </p:spPr>
        <p:txBody>
          <a:bodyPr wrap="square">
            <a:spAutoFit/>
          </a:bodyPr>
          <a:lstStyle/>
          <a:p>
            <a:pPr algn="ctr"/>
            <a:r>
              <a:rPr lang="es-ES" sz="1600" dirty="0" smtClean="0"/>
              <a:t>Menú </a:t>
            </a:r>
            <a:r>
              <a:rPr lang="es-ES" sz="1600" dirty="0"/>
              <a:t>vertical sencillo creado con CSS</a:t>
            </a:r>
          </a:p>
        </p:txBody>
      </p:sp>
    </p:spTree>
    <p:extLst>
      <p:ext uri="{BB962C8B-B14F-4D97-AF65-F5344CB8AC3E}">
        <p14:creationId xmlns:p14="http://schemas.microsoft.com/office/powerpoint/2010/main" val="4312908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Listas</a:t>
            </a:r>
          </a:p>
        </p:txBody>
      </p:sp>
      <p:sp>
        <p:nvSpPr>
          <p:cNvPr id="2" name="1 Marcador de contenido"/>
          <p:cNvSpPr>
            <a:spLocks noGrp="1"/>
          </p:cNvSpPr>
          <p:nvPr>
            <p:ph idx="1"/>
          </p:nvPr>
        </p:nvSpPr>
        <p:spPr>
          <a:xfrm>
            <a:off x="457200" y="1484784"/>
            <a:ext cx="8229600" cy="4641379"/>
          </a:xfrm>
        </p:spPr>
        <p:txBody>
          <a:bodyPr>
            <a:normAutofit/>
          </a:bodyPr>
          <a:lstStyle/>
          <a:p>
            <a:pPr marL="0" indent="0">
              <a:buNone/>
            </a:pPr>
            <a:r>
              <a:rPr lang="es-ES" sz="2400" b="1" dirty="0"/>
              <a:t>Menú horizontal con </a:t>
            </a:r>
            <a:r>
              <a:rPr lang="es-ES" sz="2400" b="1" dirty="0" smtClean="0"/>
              <a:t>pestañas</a:t>
            </a:r>
          </a:p>
          <a:p>
            <a:pPr marL="0" indent="0" algn="just">
              <a:buNone/>
            </a:pPr>
            <a:r>
              <a:rPr lang="es-ES" sz="2200" dirty="0"/>
              <a:t>Modificando los estilos de cada elemento del menú y utilizando imágenes de fondo y </a:t>
            </a:r>
            <a:r>
              <a:rPr lang="es-ES" sz="2200" dirty="0" smtClean="0"/>
              <a:t>las </a:t>
            </a:r>
            <a:r>
              <a:rPr lang="es-ES" sz="2200" dirty="0" err="1" smtClean="0"/>
              <a:t>pseudo</a:t>
            </a:r>
            <a:r>
              <a:rPr lang="es-ES" sz="2200" dirty="0" smtClean="0"/>
              <a:t>-clases </a:t>
            </a:r>
            <a:r>
              <a:rPr lang="es-ES" sz="2200" dirty="0"/>
              <a:t>:</a:t>
            </a:r>
            <a:r>
              <a:rPr lang="es-ES" sz="2200" dirty="0" err="1"/>
              <a:t>hover</a:t>
            </a:r>
            <a:r>
              <a:rPr lang="es-ES" sz="2200" dirty="0"/>
              <a:t> y :active, se pueden crear menús horizontales complejos, </a:t>
            </a:r>
            <a:r>
              <a:rPr lang="es-ES" sz="2200" dirty="0" smtClean="0"/>
              <a:t>incluso con </a:t>
            </a:r>
            <a:r>
              <a:rPr lang="es-ES" sz="2200" dirty="0"/>
              <a:t>el aspecto de un menú de solapas o pestañas:</a:t>
            </a:r>
            <a:endParaRPr lang="es-ES" sz="2200" dirty="0" smtClean="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7" y="3359727"/>
            <a:ext cx="5832649" cy="2843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1766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a:t>¿Cómo usar CSS?</a:t>
            </a:r>
          </a:p>
        </p:txBody>
      </p:sp>
      <p:sp>
        <p:nvSpPr>
          <p:cNvPr id="2" name="1 Marcador de contenido"/>
          <p:cNvSpPr>
            <a:spLocks noGrp="1"/>
          </p:cNvSpPr>
          <p:nvPr>
            <p:ph idx="1"/>
          </p:nvPr>
        </p:nvSpPr>
        <p:spPr>
          <a:xfrm>
            <a:off x="457200" y="1772816"/>
            <a:ext cx="8229600" cy="4353347"/>
          </a:xfrm>
        </p:spPr>
        <p:txBody>
          <a:bodyPr>
            <a:normAutofit/>
          </a:bodyPr>
          <a:lstStyle/>
          <a:p>
            <a:pPr marL="0" indent="0">
              <a:buNone/>
            </a:pPr>
            <a:r>
              <a:rPr lang="es-ES" sz="2300" b="1" dirty="0" smtClean="0"/>
              <a:t>2.  Incluir </a:t>
            </a:r>
            <a:r>
              <a:rPr lang="es-ES" sz="2300" b="1" dirty="0"/>
              <a:t>CSS en un archivo externo mediante el siguiente código: </a:t>
            </a:r>
            <a:endParaRPr lang="es-ES" sz="2300" dirty="0"/>
          </a:p>
          <a:p>
            <a:pPr marL="0" indent="0">
              <a:buNone/>
            </a:pPr>
            <a:endParaRPr lang="es-ES" sz="2800" dirty="0" smtClean="0"/>
          </a:p>
          <a:p>
            <a:pPr marL="0" indent="0">
              <a:buNone/>
            </a:pPr>
            <a:r>
              <a:rPr lang="es-ES" sz="2400" dirty="0" smtClean="0">
                <a:solidFill>
                  <a:schemeClr val="tx2">
                    <a:lumMod val="60000"/>
                    <a:lumOff val="40000"/>
                  </a:schemeClr>
                </a:solidFill>
              </a:rPr>
              <a:t>&lt;</a:t>
            </a:r>
            <a:r>
              <a:rPr lang="es-ES" sz="2400" dirty="0">
                <a:solidFill>
                  <a:schemeClr val="tx2">
                    <a:lumMod val="60000"/>
                    <a:lumOff val="40000"/>
                  </a:schemeClr>
                </a:solidFill>
              </a:rPr>
              <a:t>link </a:t>
            </a:r>
            <a:r>
              <a:rPr lang="es-ES" sz="2400" dirty="0" err="1">
                <a:solidFill>
                  <a:schemeClr val="tx2">
                    <a:lumMod val="60000"/>
                    <a:lumOff val="40000"/>
                  </a:schemeClr>
                </a:solidFill>
              </a:rPr>
              <a:t>rel</a:t>
            </a:r>
            <a:r>
              <a:rPr lang="es-ES" sz="2400" dirty="0">
                <a:solidFill>
                  <a:schemeClr val="tx2">
                    <a:lumMod val="60000"/>
                    <a:lumOff val="40000"/>
                  </a:schemeClr>
                </a:solidFill>
              </a:rPr>
              <a:t>="</a:t>
            </a:r>
            <a:r>
              <a:rPr lang="es-ES" sz="2400" dirty="0" err="1" smtClean="0">
                <a:solidFill>
                  <a:schemeClr val="tx2">
                    <a:lumMod val="60000"/>
                    <a:lumOff val="40000"/>
                  </a:schemeClr>
                </a:solidFill>
              </a:rPr>
              <a:t>stylesheet</a:t>
            </a:r>
            <a:r>
              <a:rPr lang="es-ES" sz="2400" dirty="0" smtClean="0">
                <a:solidFill>
                  <a:schemeClr val="tx2">
                    <a:lumMod val="60000"/>
                    <a:lumOff val="40000"/>
                  </a:schemeClr>
                </a:solidFill>
              </a:rPr>
              <a:t>“ </a:t>
            </a:r>
            <a:r>
              <a:rPr lang="es-ES" sz="2400" dirty="0" err="1" smtClean="0">
                <a:solidFill>
                  <a:schemeClr val="tx2">
                    <a:lumMod val="60000"/>
                    <a:lumOff val="40000"/>
                  </a:schemeClr>
                </a:solidFill>
              </a:rPr>
              <a:t>href</a:t>
            </a:r>
            <a:r>
              <a:rPr lang="es-ES" sz="2400" dirty="0">
                <a:solidFill>
                  <a:schemeClr val="tx2">
                    <a:lumMod val="60000"/>
                    <a:lumOff val="40000"/>
                  </a:schemeClr>
                </a:solidFill>
              </a:rPr>
              <a:t>="estilos.css"/&gt; </a:t>
            </a:r>
          </a:p>
          <a:p>
            <a:pPr marL="0" indent="0">
              <a:buNone/>
            </a:pPr>
            <a:endParaRPr lang="es-ES" sz="2800" dirty="0" smtClean="0"/>
          </a:p>
          <a:p>
            <a:pPr marL="0" indent="0">
              <a:buNone/>
            </a:pPr>
            <a:r>
              <a:rPr lang="es-ES" sz="2800" dirty="0" smtClean="0"/>
              <a:t>Este </a:t>
            </a:r>
            <a:r>
              <a:rPr lang="es-ES" sz="2800" dirty="0"/>
              <a:t>código lo incluimos dentro del HEAD entre las etiquetas &lt;head&gt; y &lt;/head&gt;.</a:t>
            </a:r>
            <a:endParaRPr lang="es-ES" altLang="es-ES" sz="2800" dirty="0">
              <a:latin typeface="Tahoma" pitchFamily="34" charset="0"/>
              <a:ea typeface="ＭＳ Ｐゴシック" pitchFamily="34" charset="-128"/>
              <a:cs typeface="Tahoma" pitchFamily="34" charset="0"/>
            </a:endParaRPr>
          </a:p>
        </p:txBody>
      </p:sp>
    </p:spTree>
    <p:extLst>
      <p:ext uri="{BB962C8B-B14F-4D97-AF65-F5344CB8AC3E}">
        <p14:creationId xmlns:p14="http://schemas.microsoft.com/office/powerpoint/2010/main" val="39457514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a:xfrm>
            <a:off x="457200" y="548680"/>
            <a:ext cx="8229600" cy="868958"/>
          </a:xfrm>
        </p:spPr>
        <p:txBody>
          <a:bodyPr>
            <a:normAutofit/>
          </a:bodyPr>
          <a:lstStyle/>
          <a:p>
            <a:r>
              <a:rPr lang="es-ES" sz="4000" dirty="0" smtClean="0"/>
              <a:t>Tablas</a:t>
            </a:r>
            <a:endParaRPr lang="es-ES" sz="40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484784"/>
            <a:ext cx="40671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414768" y="1905580"/>
            <a:ext cx="4572000" cy="1815882"/>
          </a:xfrm>
          <a:prstGeom prst="rect">
            <a:avLst/>
          </a:prstGeom>
        </p:spPr>
        <p:txBody>
          <a:bodyPr>
            <a:spAutoFit/>
          </a:bodyPr>
          <a:lstStyle/>
          <a:p>
            <a:r>
              <a:rPr lang="es-ES" sz="1600" dirty="0"/>
              <a:t>.normal {</a:t>
            </a:r>
          </a:p>
          <a:p>
            <a:pPr lvl="1"/>
            <a:r>
              <a:rPr lang="es-ES" sz="1600" dirty="0" err="1"/>
              <a:t>width</a:t>
            </a:r>
            <a:r>
              <a:rPr lang="es-ES" sz="1600" dirty="0"/>
              <a:t>: 250px;</a:t>
            </a:r>
          </a:p>
          <a:p>
            <a:pPr lvl="1"/>
            <a:r>
              <a:rPr lang="es-ES" sz="1600" dirty="0" err="1"/>
              <a:t>border</a:t>
            </a:r>
            <a:r>
              <a:rPr lang="es-ES" sz="1600" dirty="0"/>
              <a:t>: 1px </a:t>
            </a:r>
            <a:r>
              <a:rPr lang="es-ES" sz="1600" dirty="0" err="1"/>
              <a:t>solid</a:t>
            </a:r>
            <a:r>
              <a:rPr lang="es-ES" sz="1600" dirty="0"/>
              <a:t> #000;</a:t>
            </a:r>
          </a:p>
          <a:p>
            <a:r>
              <a:rPr lang="es-ES" sz="1600" dirty="0"/>
              <a:t>}</a:t>
            </a:r>
          </a:p>
          <a:p>
            <a:r>
              <a:rPr lang="es-ES" sz="1600" dirty="0"/>
              <a:t>.normal </a:t>
            </a:r>
            <a:r>
              <a:rPr lang="es-ES" sz="1600" dirty="0" err="1"/>
              <a:t>th</a:t>
            </a:r>
            <a:r>
              <a:rPr lang="es-ES" sz="1600" dirty="0"/>
              <a:t>, .normal </a:t>
            </a:r>
            <a:r>
              <a:rPr lang="es-ES" sz="1600" dirty="0" err="1"/>
              <a:t>td</a:t>
            </a:r>
            <a:r>
              <a:rPr lang="es-ES" sz="1600" dirty="0"/>
              <a:t> {</a:t>
            </a:r>
          </a:p>
          <a:p>
            <a:pPr lvl="1"/>
            <a:r>
              <a:rPr lang="es-ES" sz="1600" dirty="0" err="1"/>
              <a:t>border</a:t>
            </a:r>
            <a:r>
              <a:rPr lang="es-ES" sz="1600" dirty="0"/>
              <a:t>: 1px </a:t>
            </a:r>
            <a:r>
              <a:rPr lang="es-ES" sz="1600" dirty="0" err="1"/>
              <a:t>solid</a:t>
            </a:r>
            <a:r>
              <a:rPr lang="es-ES" sz="1600" dirty="0"/>
              <a:t> #000;</a:t>
            </a:r>
          </a:p>
          <a:p>
            <a:r>
              <a:rPr lang="es-ES" sz="1600" dirty="0"/>
              <a:t>}</a:t>
            </a: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3435821"/>
            <a:ext cx="40671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251520" y="4031193"/>
            <a:ext cx="4572000" cy="2062103"/>
          </a:xfrm>
          <a:prstGeom prst="rect">
            <a:avLst/>
          </a:prstGeom>
        </p:spPr>
        <p:txBody>
          <a:bodyPr>
            <a:spAutoFit/>
          </a:bodyPr>
          <a:lstStyle/>
          <a:p>
            <a:r>
              <a:rPr lang="es-ES" sz="1600" dirty="0"/>
              <a:t>.normal {</a:t>
            </a:r>
          </a:p>
          <a:p>
            <a:pPr lvl="1"/>
            <a:r>
              <a:rPr lang="es-ES" sz="1600" dirty="0" err="1"/>
              <a:t>width</a:t>
            </a:r>
            <a:r>
              <a:rPr lang="es-ES" sz="1600" dirty="0"/>
              <a:t>: 250px;</a:t>
            </a:r>
          </a:p>
          <a:p>
            <a:pPr lvl="1"/>
            <a:r>
              <a:rPr lang="es-ES" sz="1600" dirty="0" err="1"/>
              <a:t>border</a:t>
            </a:r>
            <a:r>
              <a:rPr lang="es-ES" sz="1600" dirty="0"/>
              <a:t>: 1px </a:t>
            </a:r>
            <a:r>
              <a:rPr lang="es-ES" sz="1600" dirty="0" err="1"/>
              <a:t>solid</a:t>
            </a:r>
            <a:r>
              <a:rPr lang="es-ES" sz="1600" dirty="0"/>
              <a:t> #000;</a:t>
            </a:r>
          </a:p>
          <a:p>
            <a:pPr lvl="1"/>
            <a:r>
              <a:rPr lang="es-ES" sz="1600" b="1" dirty="0" err="1"/>
              <a:t>border-collapse</a:t>
            </a:r>
            <a:r>
              <a:rPr lang="es-ES" sz="1600" b="1" dirty="0"/>
              <a:t>: </a:t>
            </a:r>
            <a:r>
              <a:rPr lang="es-ES" sz="1600" b="1" dirty="0" err="1"/>
              <a:t>collapse</a:t>
            </a:r>
            <a:r>
              <a:rPr lang="es-ES" sz="1600" b="1" dirty="0"/>
              <a:t>;</a:t>
            </a:r>
          </a:p>
          <a:p>
            <a:r>
              <a:rPr lang="es-ES" sz="1600" dirty="0"/>
              <a:t>}</a:t>
            </a:r>
          </a:p>
          <a:p>
            <a:r>
              <a:rPr lang="es-ES" sz="1600" dirty="0"/>
              <a:t>.normal </a:t>
            </a:r>
            <a:r>
              <a:rPr lang="es-ES" sz="1600" dirty="0" err="1"/>
              <a:t>th</a:t>
            </a:r>
            <a:r>
              <a:rPr lang="es-ES" sz="1600" dirty="0"/>
              <a:t>, .normal </a:t>
            </a:r>
            <a:r>
              <a:rPr lang="es-ES" sz="1600" dirty="0" err="1"/>
              <a:t>td</a:t>
            </a:r>
            <a:r>
              <a:rPr lang="es-ES" sz="1600" dirty="0"/>
              <a:t> {</a:t>
            </a:r>
          </a:p>
          <a:p>
            <a:r>
              <a:rPr lang="es-ES" sz="1600" dirty="0" smtClean="0"/>
              <a:t>	</a:t>
            </a:r>
            <a:r>
              <a:rPr lang="es-ES" sz="1600" dirty="0" err="1" smtClean="0"/>
              <a:t>border</a:t>
            </a:r>
            <a:r>
              <a:rPr lang="es-ES" sz="1600" dirty="0"/>
              <a:t>: 1px </a:t>
            </a:r>
            <a:r>
              <a:rPr lang="es-ES" sz="1600" dirty="0" err="1"/>
              <a:t>solid</a:t>
            </a:r>
            <a:r>
              <a:rPr lang="es-ES" sz="1600" dirty="0"/>
              <a:t> #000;</a:t>
            </a:r>
          </a:p>
          <a:p>
            <a:r>
              <a:rPr lang="es-ES" sz="1600" dirty="0"/>
              <a:t>}</a:t>
            </a:r>
          </a:p>
        </p:txBody>
      </p:sp>
      <p:sp>
        <p:nvSpPr>
          <p:cNvPr id="6" name="5 Rectángulo"/>
          <p:cNvSpPr/>
          <p:nvPr/>
        </p:nvSpPr>
        <p:spPr>
          <a:xfrm>
            <a:off x="414768" y="1372388"/>
            <a:ext cx="2357761" cy="461665"/>
          </a:xfrm>
          <a:prstGeom prst="rect">
            <a:avLst/>
          </a:prstGeom>
        </p:spPr>
        <p:txBody>
          <a:bodyPr wrap="none">
            <a:spAutoFit/>
          </a:bodyPr>
          <a:lstStyle/>
          <a:p>
            <a:r>
              <a:rPr lang="es-ES" sz="2400" b="1" dirty="0"/>
              <a:t>Fusión de bordes</a:t>
            </a:r>
          </a:p>
        </p:txBody>
      </p:sp>
    </p:spTree>
    <p:extLst>
      <p:ext uri="{BB962C8B-B14F-4D97-AF65-F5344CB8AC3E}">
        <p14:creationId xmlns:p14="http://schemas.microsoft.com/office/powerpoint/2010/main" val="4119730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p:txBody>
          <a:bodyPr>
            <a:normAutofit/>
          </a:bodyPr>
          <a:lstStyle/>
          <a:p>
            <a:r>
              <a:rPr lang="es-ES" sz="4000" dirty="0" smtClean="0"/>
              <a:t>Formularios</a:t>
            </a:r>
            <a:endParaRPr lang="es-ES" sz="4000" dirty="0"/>
          </a:p>
        </p:txBody>
      </p:sp>
      <p:sp>
        <p:nvSpPr>
          <p:cNvPr id="2" name="1 Marcador de contenido"/>
          <p:cNvSpPr>
            <a:spLocks noGrp="1"/>
          </p:cNvSpPr>
          <p:nvPr>
            <p:ph idx="1"/>
          </p:nvPr>
        </p:nvSpPr>
        <p:spPr>
          <a:xfrm>
            <a:off x="443269" y="1542346"/>
            <a:ext cx="8229600" cy="4525963"/>
          </a:xfrm>
        </p:spPr>
        <p:txBody>
          <a:bodyPr/>
          <a:lstStyle/>
          <a:p>
            <a:pPr marL="0" indent="0">
              <a:buNone/>
            </a:pPr>
            <a:r>
              <a:rPr lang="es-ES" b="1" dirty="0"/>
              <a:t>Mejoras en los campos de texto</a:t>
            </a:r>
            <a:endParaRPr lang="es-E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4652" y="2177520"/>
            <a:ext cx="4441764" cy="3699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611560" y="3343663"/>
            <a:ext cx="2592288" cy="923330"/>
          </a:xfrm>
          <a:prstGeom prst="rect">
            <a:avLst/>
          </a:prstGeom>
        </p:spPr>
        <p:txBody>
          <a:bodyPr wrap="square">
            <a:spAutoFit/>
          </a:bodyPr>
          <a:lstStyle/>
          <a:p>
            <a:r>
              <a:rPr lang="es-ES" dirty="0" err="1"/>
              <a:t>form.elegante</a:t>
            </a:r>
            <a:r>
              <a:rPr lang="es-ES" dirty="0"/>
              <a:t> input {</a:t>
            </a:r>
          </a:p>
          <a:p>
            <a:pPr lvl="1"/>
            <a:r>
              <a:rPr lang="es-ES" dirty="0" err="1"/>
              <a:t>padding</a:t>
            </a:r>
            <a:r>
              <a:rPr lang="es-ES" dirty="0"/>
              <a:t>: .2em;</a:t>
            </a:r>
          </a:p>
          <a:p>
            <a:r>
              <a:rPr lang="es-ES" dirty="0"/>
              <a:t>}</a:t>
            </a:r>
          </a:p>
        </p:txBody>
      </p:sp>
      <p:sp>
        <p:nvSpPr>
          <p:cNvPr id="3" name="2 Rectángulo"/>
          <p:cNvSpPr/>
          <p:nvPr/>
        </p:nvSpPr>
        <p:spPr>
          <a:xfrm>
            <a:off x="3888432" y="5885946"/>
            <a:ext cx="4572000" cy="307777"/>
          </a:xfrm>
          <a:prstGeom prst="rect">
            <a:avLst/>
          </a:prstGeom>
        </p:spPr>
        <p:txBody>
          <a:bodyPr>
            <a:spAutoFit/>
          </a:bodyPr>
          <a:lstStyle/>
          <a:p>
            <a:pPr algn="ctr"/>
            <a:r>
              <a:rPr lang="es-ES" sz="1400" dirty="0"/>
              <a:t>Mejorando el aspecto de los formularios gracias al </a:t>
            </a:r>
            <a:r>
              <a:rPr lang="es-ES" sz="1400" dirty="0" err="1"/>
              <a:t>padding</a:t>
            </a:r>
            <a:endParaRPr lang="es-ES" sz="1400" dirty="0"/>
          </a:p>
        </p:txBody>
      </p:sp>
    </p:spTree>
    <p:extLst>
      <p:ext uri="{BB962C8B-B14F-4D97-AF65-F5344CB8AC3E}">
        <p14:creationId xmlns:p14="http://schemas.microsoft.com/office/powerpoint/2010/main" val="272393139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p:txBody>
          <a:bodyPr>
            <a:normAutofit/>
          </a:bodyPr>
          <a:lstStyle/>
          <a:p>
            <a:r>
              <a:rPr lang="es-ES" sz="4000" dirty="0" smtClean="0"/>
              <a:t>Formularios</a:t>
            </a:r>
            <a:endParaRPr lang="es-ES" sz="4000" dirty="0"/>
          </a:p>
        </p:txBody>
      </p:sp>
      <p:sp>
        <p:nvSpPr>
          <p:cNvPr id="2" name="1 Marcador de contenido"/>
          <p:cNvSpPr>
            <a:spLocks noGrp="1"/>
          </p:cNvSpPr>
          <p:nvPr>
            <p:ph idx="1"/>
          </p:nvPr>
        </p:nvSpPr>
        <p:spPr/>
        <p:txBody>
          <a:bodyPr/>
          <a:lstStyle/>
          <a:p>
            <a:pPr marL="0" indent="0">
              <a:buNone/>
            </a:pPr>
            <a:r>
              <a:rPr lang="es-ES" b="1" dirty="0" err="1" smtClean="0"/>
              <a:t>Labels</a:t>
            </a:r>
            <a:r>
              <a:rPr lang="es-ES" b="1" dirty="0" smtClean="0"/>
              <a:t> alineadas y formateadas</a:t>
            </a:r>
            <a:endParaRPr lang="es-ES" dirty="0"/>
          </a:p>
        </p:txBody>
      </p:sp>
      <p:sp>
        <p:nvSpPr>
          <p:cNvPr id="7" name="6 Rectángulo"/>
          <p:cNvSpPr/>
          <p:nvPr/>
        </p:nvSpPr>
        <p:spPr>
          <a:xfrm>
            <a:off x="601097" y="2973150"/>
            <a:ext cx="2592288" cy="1200329"/>
          </a:xfrm>
          <a:prstGeom prst="rect">
            <a:avLst/>
          </a:prstGeom>
        </p:spPr>
        <p:txBody>
          <a:bodyPr wrap="square">
            <a:spAutoFit/>
          </a:bodyPr>
          <a:lstStyle/>
          <a:p>
            <a:r>
              <a:rPr lang="es-ES" dirty="0" err="1"/>
              <a:t>label</a:t>
            </a:r>
            <a:r>
              <a:rPr lang="es-ES" dirty="0"/>
              <a:t> {</a:t>
            </a:r>
          </a:p>
          <a:p>
            <a:pPr lvl="1"/>
            <a:r>
              <a:rPr lang="es-ES" dirty="0" err="1"/>
              <a:t>display</a:t>
            </a:r>
            <a:r>
              <a:rPr lang="es-ES" dirty="0"/>
              <a:t>: block;</a:t>
            </a:r>
          </a:p>
          <a:p>
            <a:pPr lvl="1"/>
            <a:r>
              <a:rPr lang="pt-BR" dirty="0" err="1"/>
              <a:t>margin</a:t>
            </a:r>
            <a:r>
              <a:rPr lang="pt-BR" dirty="0"/>
              <a:t>: .5em 0 0 0;</a:t>
            </a:r>
          </a:p>
          <a:p>
            <a:r>
              <a:rPr lang="es-ES" dirty="0"/>
              <a:t>}</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8069" y="2132857"/>
            <a:ext cx="4032448" cy="3613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601097" y="4293096"/>
            <a:ext cx="2376264" cy="1200329"/>
          </a:xfrm>
          <a:prstGeom prst="rect">
            <a:avLst/>
          </a:prstGeom>
        </p:spPr>
        <p:txBody>
          <a:bodyPr wrap="square">
            <a:spAutoFit/>
          </a:bodyPr>
          <a:lstStyle/>
          <a:p>
            <a:r>
              <a:rPr lang="es-ES" dirty="0"/>
              <a:t>.</a:t>
            </a:r>
            <a:r>
              <a:rPr lang="es-ES" dirty="0" err="1"/>
              <a:t>btn</a:t>
            </a:r>
            <a:r>
              <a:rPr lang="es-ES" dirty="0"/>
              <a:t> {</a:t>
            </a:r>
          </a:p>
          <a:p>
            <a:pPr lvl="1"/>
            <a:r>
              <a:rPr lang="es-ES" dirty="0" err="1"/>
              <a:t>display</a:t>
            </a:r>
            <a:r>
              <a:rPr lang="es-ES" dirty="0"/>
              <a:t>: block;</a:t>
            </a:r>
          </a:p>
          <a:p>
            <a:pPr lvl="1"/>
            <a:r>
              <a:rPr lang="es-ES" dirty="0" err="1"/>
              <a:t>margin</a:t>
            </a:r>
            <a:r>
              <a:rPr lang="es-ES" dirty="0"/>
              <a:t>: 1em 0;</a:t>
            </a:r>
          </a:p>
          <a:p>
            <a:r>
              <a:rPr lang="es-ES" dirty="0"/>
              <a:t>}</a:t>
            </a:r>
          </a:p>
        </p:txBody>
      </p:sp>
      <p:sp>
        <p:nvSpPr>
          <p:cNvPr id="4" name="3 Rectángulo"/>
          <p:cNvSpPr/>
          <p:nvPr/>
        </p:nvSpPr>
        <p:spPr>
          <a:xfrm>
            <a:off x="4288293" y="5726020"/>
            <a:ext cx="4572000" cy="523220"/>
          </a:xfrm>
          <a:prstGeom prst="rect">
            <a:avLst/>
          </a:prstGeom>
        </p:spPr>
        <p:txBody>
          <a:bodyPr>
            <a:spAutoFit/>
          </a:bodyPr>
          <a:lstStyle/>
          <a:p>
            <a:pPr algn="ctr"/>
            <a:r>
              <a:rPr lang="es-ES" sz="1400" dirty="0"/>
              <a:t>Mostrando las etiquetas </a:t>
            </a:r>
            <a:r>
              <a:rPr lang="es-ES" sz="1400" dirty="0" err="1"/>
              <a:t>label</a:t>
            </a:r>
            <a:r>
              <a:rPr lang="es-ES" sz="1400" dirty="0"/>
              <a:t> encima de los campos del formulario</a:t>
            </a:r>
          </a:p>
        </p:txBody>
      </p:sp>
    </p:spTree>
    <p:extLst>
      <p:ext uri="{BB962C8B-B14F-4D97-AF65-F5344CB8AC3E}">
        <p14:creationId xmlns:p14="http://schemas.microsoft.com/office/powerpoint/2010/main" val="409533998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p:txBody>
          <a:bodyPr>
            <a:normAutofit/>
          </a:bodyPr>
          <a:lstStyle/>
          <a:p>
            <a:r>
              <a:rPr lang="es-ES" sz="4000" dirty="0" smtClean="0"/>
              <a:t>Formularios</a:t>
            </a:r>
            <a:endParaRPr lang="es-ES" sz="4000" dirty="0"/>
          </a:p>
        </p:txBody>
      </p:sp>
      <p:sp>
        <p:nvSpPr>
          <p:cNvPr id="2" name="1 Marcador de contenido"/>
          <p:cNvSpPr>
            <a:spLocks noGrp="1"/>
          </p:cNvSpPr>
          <p:nvPr>
            <p:ph idx="1"/>
          </p:nvPr>
        </p:nvSpPr>
        <p:spPr/>
        <p:txBody>
          <a:bodyPr/>
          <a:lstStyle/>
          <a:p>
            <a:pPr marL="0" indent="0">
              <a:buNone/>
            </a:pPr>
            <a:r>
              <a:rPr lang="es-ES" b="1" dirty="0" err="1" smtClean="0"/>
              <a:t>Labels</a:t>
            </a:r>
            <a:r>
              <a:rPr lang="es-ES" b="1" dirty="0" smtClean="0"/>
              <a:t> alineadas y formateadas</a:t>
            </a:r>
            <a:endParaRPr lang="es-E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146" y="2420888"/>
            <a:ext cx="4352084" cy="2877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323528" y="5298384"/>
            <a:ext cx="4572000" cy="523220"/>
          </a:xfrm>
          <a:prstGeom prst="rect">
            <a:avLst/>
          </a:prstGeom>
        </p:spPr>
        <p:txBody>
          <a:bodyPr>
            <a:spAutoFit/>
          </a:bodyPr>
          <a:lstStyle/>
          <a:p>
            <a:pPr algn="ctr"/>
            <a:r>
              <a:rPr lang="es-ES" sz="1400" dirty="0"/>
              <a:t>Mostrando las etiquetas </a:t>
            </a:r>
            <a:r>
              <a:rPr lang="es-ES" sz="1400" dirty="0" err="1"/>
              <a:t>label</a:t>
            </a:r>
            <a:r>
              <a:rPr lang="es-ES" sz="1400" dirty="0"/>
              <a:t> alineadas con los campos del formulario</a:t>
            </a: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924944"/>
            <a:ext cx="426720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4644008" y="4129916"/>
            <a:ext cx="4572000" cy="523220"/>
          </a:xfrm>
          <a:prstGeom prst="rect">
            <a:avLst/>
          </a:prstGeom>
        </p:spPr>
        <p:txBody>
          <a:bodyPr>
            <a:spAutoFit/>
          </a:bodyPr>
          <a:lstStyle/>
          <a:p>
            <a:pPr algn="ctr"/>
            <a:r>
              <a:rPr lang="es-ES" sz="1400" dirty="0"/>
              <a:t>Esquema de la técnica de alineación de etiquetas </a:t>
            </a:r>
            <a:r>
              <a:rPr lang="es-ES" sz="1400" dirty="0" err="1"/>
              <a:t>label</a:t>
            </a:r>
            <a:r>
              <a:rPr lang="es-ES" sz="1400" dirty="0"/>
              <a:t> y campos de formulario</a:t>
            </a:r>
          </a:p>
        </p:txBody>
      </p:sp>
    </p:spTree>
    <p:extLst>
      <p:ext uri="{BB962C8B-B14F-4D97-AF65-F5344CB8AC3E}">
        <p14:creationId xmlns:p14="http://schemas.microsoft.com/office/powerpoint/2010/main" val="6826948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p:txBody>
          <a:bodyPr>
            <a:normAutofit/>
          </a:bodyPr>
          <a:lstStyle/>
          <a:p>
            <a:r>
              <a:rPr lang="es-ES" sz="4000" dirty="0" smtClean="0"/>
              <a:t>Formularios</a:t>
            </a:r>
            <a:endParaRPr lang="es-ES" sz="4000" dirty="0"/>
          </a:p>
        </p:txBody>
      </p:sp>
      <p:sp>
        <p:nvSpPr>
          <p:cNvPr id="2" name="1 Marcador de contenido"/>
          <p:cNvSpPr>
            <a:spLocks noGrp="1"/>
          </p:cNvSpPr>
          <p:nvPr>
            <p:ph idx="1"/>
          </p:nvPr>
        </p:nvSpPr>
        <p:spPr/>
        <p:txBody>
          <a:bodyPr/>
          <a:lstStyle/>
          <a:p>
            <a:pPr marL="0" indent="0">
              <a:buNone/>
            </a:pPr>
            <a:r>
              <a:rPr lang="es-ES" b="1" dirty="0"/>
              <a:t>Formulario en varias columnas</a:t>
            </a:r>
            <a:endParaRPr lang="es-ES" dirty="0"/>
          </a:p>
        </p:txBody>
      </p:sp>
      <p:sp>
        <p:nvSpPr>
          <p:cNvPr id="4" name="3 Rectángulo"/>
          <p:cNvSpPr/>
          <p:nvPr/>
        </p:nvSpPr>
        <p:spPr>
          <a:xfrm>
            <a:off x="4194120" y="5821604"/>
            <a:ext cx="4572000" cy="307777"/>
          </a:xfrm>
          <a:prstGeom prst="rect">
            <a:avLst/>
          </a:prstGeom>
        </p:spPr>
        <p:txBody>
          <a:bodyPr>
            <a:spAutoFit/>
          </a:bodyPr>
          <a:lstStyle/>
          <a:p>
            <a:pPr algn="ctr"/>
            <a:r>
              <a:rPr lang="es-ES" sz="1400" dirty="0" smtClean="0"/>
              <a:t>Ejemplo de formulario a dos columnas</a:t>
            </a:r>
            <a:endParaRPr lang="es-ES" sz="14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9795" y="2268779"/>
            <a:ext cx="488632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683568" y="2996952"/>
            <a:ext cx="2272069" cy="1200329"/>
          </a:xfrm>
          <a:prstGeom prst="rect">
            <a:avLst/>
          </a:prstGeom>
        </p:spPr>
        <p:txBody>
          <a:bodyPr wrap="square">
            <a:spAutoFit/>
          </a:bodyPr>
          <a:lstStyle/>
          <a:p>
            <a:r>
              <a:rPr lang="es-ES" dirty="0" err="1"/>
              <a:t>form</a:t>
            </a:r>
            <a:r>
              <a:rPr lang="es-ES" dirty="0"/>
              <a:t> </a:t>
            </a:r>
            <a:r>
              <a:rPr lang="es-ES" dirty="0" err="1"/>
              <a:t>fieldset</a:t>
            </a:r>
            <a:r>
              <a:rPr lang="es-ES" dirty="0"/>
              <a:t> {</a:t>
            </a:r>
          </a:p>
          <a:p>
            <a:pPr lvl="1"/>
            <a:r>
              <a:rPr lang="es-ES" dirty="0" err="1"/>
              <a:t>float</a:t>
            </a:r>
            <a:r>
              <a:rPr lang="es-ES" dirty="0"/>
              <a:t>: </a:t>
            </a:r>
            <a:r>
              <a:rPr lang="es-ES" dirty="0" err="1"/>
              <a:t>left</a:t>
            </a:r>
            <a:r>
              <a:rPr lang="es-ES" dirty="0"/>
              <a:t>;</a:t>
            </a:r>
          </a:p>
          <a:p>
            <a:pPr lvl="1"/>
            <a:r>
              <a:rPr lang="es-ES" dirty="0" err="1"/>
              <a:t>width</a:t>
            </a:r>
            <a:r>
              <a:rPr lang="es-ES" dirty="0"/>
              <a:t>: 48%;</a:t>
            </a:r>
          </a:p>
          <a:p>
            <a:r>
              <a:rPr lang="es-ES" dirty="0"/>
              <a:t>}</a:t>
            </a:r>
          </a:p>
        </p:txBody>
      </p:sp>
    </p:spTree>
    <p:extLst>
      <p:ext uri="{BB962C8B-B14F-4D97-AF65-F5344CB8AC3E}">
        <p14:creationId xmlns:p14="http://schemas.microsoft.com/office/powerpoint/2010/main" val="215479112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p:txBody>
          <a:bodyPr>
            <a:normAutofit/>
          </a:bodyPr>
          <a:lstStyle/>
          <a:p>
            <a:r>
              <a:rPr lang="es-ES" sz="4000" dirty="0" smtClean="0"/>
              <a:t>Formularios</a:t>
            </a:r>
            <a:endParaRPr lang="es-ES" sz="4000" dirty="0"/>
          </a:p>
        </p:txBody>
      </p:sp>
      <p:sp>
        <p:nvSpPr>
          <p:cNvPr id="2" name="1 Marcador de contenido"/>
          <p:cNvSpPr>
            <a:spLocks noGrp="1"/>
          </p:cNvSpPr>
          <p:nvPr>
            <p:ph idx="1"/>
          </p:nvPr>
        </p:nvSpPr>
        <p:spPr/>
        <p:txBody>
          <a:bodyPr/>
          <a:lstStyle/>
          <a:p>
            <a:pPr marL="0" indent="0">
              <a:buNone/>
            </a:pPr>
            <a:r>
              <a:rPr lang="es-ES" b="1" dirty="0"/>
              <a:t>Resaltar el campo seleccionado</a:t>
            </a:r>
            <a:endParaRPr lang="es-ES" dirty="0"/>
          </a:p>
        </p:txBody>
      </p:sp>
      <p:sp>
        <p:nvSpPr>
          <p:cNvPr id="4" name="3 Rectángulo"/>
          <p:cNvSpPr/>
          <p:nvPr/>
        </p:nvSpPr>
        <p:spPr>
          <a:xfrm>
            <a:off x="4194120" y="5821604"/>
            <a:ext cx="4572000" cy="307777"/>
          </a:xfrm>
          <a:prstGeom prst="rect">
            <a:avLst/>
          </a:prstGeom>
        </p:spPr>
        <p:txBody>
          <a:bodyPr>
            <a:spAutoFit/>
          </a:bodyPr>
          <a:lstStyle/>
          <a:p>
            <a:pPr algn="ctr"/>
            <a:r>
              <a:rPr lang="es-ES" sz="1400" dirty="0"/>
              <a:t>Ejemplo de </a:t>
            </a:r>
            <a:r>
              <a:rPr lang="es-ES" sz="1400" dirty="0" err="1"/>
              <a:t>pseudo</a:t>
            </a:r>
            <a:r>
              <a:rPr lang="es-ES" sz="1400" dirty="0"/>
              <a:t>-clase :</a:t>
            </a:r>
            <a:r>
              <a:rPr lang="es-ES" sz="1400" dirty="0" err="1"/>
              <a:t>focus</a:t>
            </a:r>
            <a:endParaRPr lang="es-ES" sz="1400" dirty="0"/>
          </a:p>
        </p:txBody>
      </p:sp>
      <p:sp>
        <p:nvSpPr>
          <p:cNvPr id="3" name="2 Rectángulo"/>
          <p:cNvSpPr/>
          <p:nvPr/>
        </p:nvSpPr>
        <p:spPr>
          <a:xfrm>
            <a:off x="683568" y="2996952"/>
            <a:ext cx="2808312" cy="1200329"/>
          </a:xfrm>
          <a:prstGeom prst="rect">
            <a:avLst/>
          </a:prstGeom>
        </p:spPr>
        <p:txBody>
          <a:bodyPr wrap="square">
            <a:spAutoFit/>
          </a:bodyPr>
          <a:lstStyle/>
          <a:p>
            <a:r>
              <a:rPr lang="es-ES" dirty="0" err="1"/>
              <a:t>input:focus</a:t>
            </a:r>
            <a:r>
              <a:rPr lang="es-ES" dirty="0"/>
              <a:t> {</a:t>
            </a:r>
          </a:p>
          <a:p>
            <a:pPr lvl="1"/>
            <a:r>
              <a:rPr lang="es-ES" dirty="0" err="1"/>
              <a:t>border</a:t>
            </a:r>
            <a:r>
              <a:rPr lang="es-ES" dirty="0"/>
              <a:t>: 2px </a:t>
            </a:r>
            <a:r>
              <a:rPr lang="es-ES" dirty="0" err="1"/>
              <a:t>solid</a:t>
            </a:r>
            <a:r>
              <a:rPr lang="es-ES" dirty="0"/>
              <a:t> #000;</a:t>
            </a:r>
          </a:p>
          <a:p>
            <a:pPr lvl="1"/>
            <a:r>
              <a:rPr lang="es-ES" dirty="0" err="1"/>
              <a:t>background</a:t>
            </a:r>
            <a:r>
              <a:rPr lang="es-ES" dirty="0"/>
              <a:t>: #F3F3F3;</a:t>
            </a:r>
          </a:p>
          <a:p>
            <a:r>
              <a:rPr lang="es-ES" dirty="0"/>
              <a:t>}</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0185" y="2192579"/>
            <a:ext cx="478155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3597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ángulo 2"/>
          <p:cNvSpPr>
            <a:spLocks noGrp="1" noChangeArrowheads="1"/>
          </p:cNvSpPr>
          <p:nvPr>
            <p:ph type="title"/>
          </p:nvPr>
        </p:nvSpPr>
        <p:spPr/>
        <p:txBody>
          <a:bodyPr>
            <a:normAutofit/>
          </a:bodyPr>
          <a:lstStyle/>
          <a:p>
            <a:r>
              <a:rPr lang="es-ES" sz="4000" dirty="0"/>
              <a:t>¿Cómo usar CSS?</a:t>
            </a:r>
          </a:p>
        </p:txBody>
      </p:sp>
      <p:sp>
        <p:nvSpPr>
          <p:cNvPr id="3" name="2 Marcador de contenido"/>
          <p:cNvSpPr>
            <a:spLocks noGrp="1"/>
          </p:cNvSpPr>
          <p:nvPr>
            <p:ph sz="half" idx="1"/>
          </p:nvPr>
        </p:nvSpPr>
        <p:spPr/>
        <p:txBody>
          <a:bodyPr>
            <a:normAutofit fontScale="77500" lnSpcReduction="20000"/>
          </a:bodyPr>
          <a:lstStyle/>
          <a:p>
            <a:pPr marL="0" indent="0">
              <a:buNone/>
            </a:pPr>
            <a:r>
              <a:rPr lang="es-ES" b="1" dirty="0"/>
              <a:t>Estilos sobre una etiqueta </a:t>
            </a:r>
            <a:endParaRPr lang="es-ES" dirty="0"/>
          </a:p>
          <a:p>
            <a:pPr marL="0" indent="0">
              <a:buNone/>
            </a:pPr>
            <a:endParaRPr lang="es-ES" b="1" dirty="0"/>
          </a:p>
          <a:p>
            <a:pPr marL="0" indent="0">
              <a:buNone/>
            </a:pPr>
            <a:r>
              <a:rPr lang="es-ES" b="1" dirty="0"/>
              <a:t>&lt;head&gt; </a:t>
            </a:r>
            <a:endParaRPr lang="es-ES" dirty="0"/>
          </a:p>
          <a:p>
            <a:pPr marL="400050" lvl="1" indent="0">
              <a:buNone/>
            </a:pPr>
            <a:r>
              <a:rPr lang="es-ES" b="1" dirty="0"/>
              <a:t>&lt;</a:t>
            </a:r>
            <a:r>
              <a:rPr lang="es-ES" b="1" dirty="0" err="1"/>
              <a:t>title</a:t>
            </a:r>
            <a:r>
              <a:rPr lang="es-ES" b="1" dirty="0"/>
              <a:t>&gt;</a:t>
            </a:r>
            <a:r>
              <a:rPr lang="es-ES" dirty="0"/>
              <a:t>El lenguaje HTML</a:t>
            </a:r>
            <a:r>
              <a:rPr lang="es-ES" b="1" dirty="0"/>
              <a:t>&lt;/</a:t>
            </a:r>
            <a:r>
              <a:rPr lang="es-ES" b="1" dirty="0" err="1"/>
              <a:t>title</a:t>
            </a:r>
            <a:r>
              <a:rPr lang="es-ES" b="1" dirty="0"/>
              <a:t>&gt; </a:t>
            </a:r>
            <a:endParaRPr lang="es-ES" dirty="0"/>
          </a:p>
          <a:p>
            <a:pPr marL="400050" lvl="1" indent="0">
              <a:buNone/>
            </a:pPr>
            <a:r>
              <a:rPr lang="es-ES" b="1" dirty="0"/>
              <a:t>&lt;</a:t>
            </a:r>
            <a:r>
              <a:rPr lang="es-ES" b="1" dirty="0" err="1" smtClean="0"/>
              <a:t>style</a:t>
            </a:r>
            <a:r>
              <a:rPr lang="es-ES" b="1" dirty="0" smtClean="0"/>
              <a:t>&gt; </a:t>
            </a:r>
            <a:endParaRPr lang="es-ES" dirty="0"/>
          </a:p>
          <a:p>
            <a:pPr marL="800100" lvl="2" indent="0">
              <a:buNone/>
            </a:pPr>
            <a:r>
              <a:rPr lang="es-ES" dirty="0" err="1">
                <a:solidFill>
                  <a:srgbClr val="663300"/>
                </a:solidFill>
              </a:rPr>
              <a:t>body</a:t>
            </a:r>
            <a:r>
              <a:rPr lang="es-ES" dirty="0">
                <a:solidFill>
                  <a:srgbClr val="663300"/>
                </a:solidFill>
              </a:rPr>
              <a:t> { </a:t>
            </a:r>
          </a:p>
          <a:p>
            <a:pPr marL="1257300" lvl="3" indent="0">
              <a:buNone/>
            </a:pPr>
            <a:r>
              <a:rPr lang="es-ES" dirty="0" err="1">
                <a:solidFill>
                  <a:srgbClr val="663300"/>
                </a:solidFill>
              </a:rPr>
              <a:t>background</a:t>
            </a:r>
            <a:r>
              <a:rPr lang="es-ES" dirty="0">
                <a:solidFill>
                  <a:srgbClr val="663300"/>
                </a:solidFill>
              </a:rPr>
              <a:t>-color: #CCCCCC; </a:t>
            </a:r>
          </a:p>
          <a:p>
            <a:pPr marL="1257300" lvl="3" indent="0">
              <a:buNone/>
            </a:pPr>
            <a:r>
              <a:rPr lang="es-ES" dirty="0">
                <a:solidFill>
                  <a:srgbClr val="663300"/>
                </a:solidFill>
              </a:rPr>
              <a:t>color: #000000; </a:t>
            </a:r>
          </a:p>
          <a:p>
            <a:pPr marL="1257300" lvl="3" indent="0">
              <a:buNone/>
            </a:pPr>
            <a:r>
              <a:rPr lang="es-ES" dirty="0" err="1">
                <a:solidFill>
                  <a:srgbClr val="663300"/>
                </a:solidFill>
              </a:rPr>
              <a:t>margin-left</a:t>
            </a:r>
            <a:r>
              <a:rPr lang="es-ES" dirty="0">
                <a:solidFill>
                  <a:srgbClr val="663300"/>
                </a:solidFill>
              </a:rPr>
              <a:t>: 20%; </a:t>
            </a:r>
          </a:p>
          <a:p>
            <a:pPr marL="1257300" lvl="3" indent="0">
              <a:buNone/>
            </a:pPr>
            <a:r>
              <a:rPr lang="es-ES" dirty="0" err="1">
                <a:solidFill>
                  <a:srgbClr val="663300"/>
                </a:solidFill>
              </a:rPr>
              <a:t>margin-right</a:t>
            </a:r>
            <a:r>
              <a:rPr lang="es-ES" dirty="0">
                <a:solidFill>
                  <a:srgbClr val="663300"/>
                </a:solidFill>
              </a:rPr>
              <a:t>: 20%; </a:t>
            </a:r>
          </a:p>
          <a:p>
            <a:pPr marL="1257300" lvl="3" indent="0">
              <a:buNone/>
            </a:pPr>
            <a:r>
              <a:rPr lang="es-ES" dirty="0" err="1">
                <a:solidFill>
                  <a:srgbClr val="663300"/>
                </a:solidFill>
              </a:rPr>
              <a:t>border</a:t>
            </a:r>
            <a:r>
              <a:rPr lang="es-ES" dirty="0">
                <a:solidFill>
                  <a:srgbClr val="663300"/>
                </a:solidFill>
              </a:rPr>
              <a:t>: 1px </a:t>
            </a:r>
            <a:r>
              <a:rPr lang="es-ES" dirty="0" err="1">
                <a:solidFill>
                  <a:srgbClr val="663300"/>
                </a:solidFill>
              </a:rPr>
              <a:t>dotted</a:t>
            </a:r>
            <a:r>
              <a:rPr lang="es-ES" dirty="0">
                <a:solidFill>
                  <a:srgbClr val="663300"/>
                </a:solidFill>
              </a:rPr>
              <a:t> gray; </a:t>
            </a:r>
          </a:p>
          <a:p>
            <a:pPr marL="1257300" lvl="3" indent="0">
              <a:buNone/>
            </a:pPr>
            <a:r>
              <a:rPr lang="es-ES" dirty="0" err="1">
                <a:solidFill>
                  <a:srgbClr val="663300"/>
                </a:solidFill>
              </a:rPr>
              <a:t>padding</a:t>
            </a:r>
            <a:r>
              <a:rPr lang="es-ES" dirty="0">
                <a:solidFill>
                  <a:srgbClr val="663300"/>
                </a:solidFill>
              </a:rPr>
              <a:t>: 10px </a:t>
            </a:r>
            <a:r>
              <a:rPr lang="es-ES" dirty="0" err="1">
                <a:solidFill>
                  <a:srgbClr val="663300"/>
                </a:solidFill>
              </a:rPr>
              <a:t>10px</a:t>
            </a:r>
            <a:r>
              <a:rPr lang="es-ES" dirty="0">
                <a:solidFill>
                  <a:srgbClr val="663300"/>
                </a:solidFill>
              </a:rPr>
              <a:t> </a:t>
            </a:r>
            <a:r>
              <a:rPr lang="es-ES" dirty="0" err="1">
                <a:solidFill>
                  <a:srgbClr val="663300"/>
                </a:solidFill>
              </a:rPr>
              <a:t>10px</a:t>
            </a:r>
            <a:r>
              <a:rPr lang="es-ES" dirty="0">
                <a:solidFill>
                  <a:srgbClr val="663300"/>
                </a:solidFill>
              </a:rPr>
              <a:t> </a:t>
            </a:r>
            <a:r>
              <a:rPr lang="es-ES" dirty="0" err="1">
                <a:solidFill>
                  <a:srgbClr val="663300"/>
                </a:solidFill>
              </a:rPr>
              <a:t>10px</a:t>
            </a:r>
            <a:r>
              <a:rPr lang="es-ES" dirty="0">
                <a:solidFill>
                  <a:srgbClr val="663300"/>
                </a:solidFill>
              </a:rPr>
              <a:t>; </a:t>
            </a:r>
          </a:p>
          <a:p>
            <a:pPr marL="1257300" lvl="3" indent="0">
              <a:buNone/>
            </a:pPr>
            <a:r>
              <a:rPr lang="es-ES" dirty="0" err="1">
                <a:solidFill>
                  <a:srgbClr val="663300"/>
                </a:solidFill>
              </a:rPr>
              <a:t>font-family</a:t>
            </a:r>
            <a:r>
              <a:rPr lang="es-ES" dirty="0">
                <a:solidFill>
                  <a:srgbClr val="663300"/>
                </a:solidFill>
              </a:rPr>
              <a:t>: </a:t>
            </a:r>
            <a:r>
              <a:rPr lang="es-ES" dirty="0" err="1">
                <a:solidFill>
                  <a:srgbClr val="663300"/>
                </a:solidFill>
              </a:rPr>
              <a:t>sans-serif</a:t>
            </a:r>
            <a:r>
              <a:rPr lang="es-ES" dirty="0">
                <a:solidFill>
                  <a:srgbClr val="663300"/>
                </a:solidFill>
              </a:rPr>
              <a:t>; </a:t>
            </a:r>
          </a:p>
          <a:p>
            <a:pPr marL="800100" lvl="2" indent="0">
              <a:buNone/>
            </a:pPr>
            <a:r>
              <a:rPr lang="es-ES" dirty="0">
                <a:solidFill>
                  <a:srgbClr val="663300"/>
                </a:solidFill>
              </a:rPr>
              <a:t>} </a:t>
            </a:r>
          </a:p>
          <a:p>
            <a:pPr marL="400050" lvl="1" indent="0">
              <a:buNone/>
            </a:pPr>
            <a:r>
              <a:rPr lang="es-ES" dirty="0"/>
              <a:t>&lt;/</a:t>
            </a:r>
            <a:r>
              <a:rPr lang="es-ES" dirty="0" err="1"/>
              <a:t>style</a:t>
            </a:r>
            <a:r>
              <a:rPr lang="es-ES" dirty="0"/>
              <a:t>&gt; </a:t>
            </a:r>
          </a:p>
          <a:p>
            <a:pPr marL="0" indent="0">
              <a:buNone/>
            </a:pPr>
            <a:r>
              <a:rPr lang="es-ES" b="1" dirty="0"/>
              <a:t>&lt;/head&gt;</a:t>
            </a:r>
            <a:endParaRPr lang="es-ES" dirty="0"/>
          </a:p>
          <a:p>
            <a:pPr marL="0" indent="0">
              <a:buNone/>
            </a:pPr>
            <a:endParaRPr lang="es-ES" dirty="0"/>
          </a:p>
        </p:txBody>
      </p:sp>
      <p:sp>
        <p:nvSpPr>
          <p:cNvPr id="4" name="3 Marcador de contenido"/>
          <p:cNvSpPr>
            <a:spLocks noGrp="1"/>
          </p:cNvSpPr>
          <p:nvPr>
            <p:ph sz="half" idx="2"/>
          </p:nvPr>
        </p:nvSpPr>
        <p:spPr/>
        <p:txBody>
          <a:bodyPr>
            <a:normAutofit fontScale="77500" lnSpcReduction="20000"/>
          </a:bodyPr>
          <a:lstStyle/>
          <a:p>
            <a:pPr marL="0" indent="0">
              <a:buNone/>
            </a:pPr>
            <a:r>
              <a:rPr lang="pt-BR" b="1" dirty="0"/>
              <a:t>Estilos sobre </a:t>
            </a:r>
            <a:r>
              <a:rPr lang="pt-BR" dirty="0"/>
              <a:t>“</a:t>
            </a:r>
            <a:r>
              <a:rPr lang="pt-BR" b="1" dirty="0" err="1"/>
              <a:t>class</a:t>
            </a:r>
            <a:r>
              <a:rPr lang="pt-BR" dirty="0"/>
              <a:t>” e “</a:t>
            </a:r>
            <a:r>
              <a:rPr lang="pt-BR" b="1" dirty="0"/>
              <a:t>id</a:t>
            </a:r>
            <a:r>
              <a:rPr lang="pt-BR" dirty="0"/>
              <a:t>” </a:t>
            </a:r>
          </a:p>
          <a:p>
            <a:pPr marL="0" indent="0">
              <a:buNone/>
            </a:pPr>
            <a:endParaRPr lang="es-ES" b="1" dirty="0" smtClean="0"/>
          </a:p>
          <a:p>
            <a:pPr marL="0" indent="0">
              <a:buNone/>
            </a:pPr>
            <a:r>
              <a:rPr lang="es-ES" b="1" dirty="0" smtClean="0"/>
              <a:t>&lt;</a:t>
            </a:r>
            <a:r>
              <a:rPr lang="es-ES" b="1" dirty="0"/>
              <a:t>head&gt; </a:t>
            </a:r>
            <a:endParaRPr lang="es-ES" dirty="0"/>
          </a:p>
          <a:p>
            <a:pPr marL="400050" lvl="1" indent="0">
              <a:buNone/>
            </a:pPr>
            <a:r>
              <a:rPr lang="es-ES" b="1" dirty="0"/>
              <a:t>&lt;</a:t>
            </a:r>
            <a:r>
              <a:rPr lang="es-ES" b="1" dirty="0" err="1"/>
              <a:t>title</a:t>
            </a:r>
            <a:r>
              <a:rPr lang="es-ES" b="1" dirty="0"/>
              <a:t>&gt;</a:t>
            </a:r>
            <a:r>
              <a:rPr lang="es-ES" dirty="0"/>
              <a:t>El lenguaje HTML</a:t>
            </a:r>
            <a:r>
              <a:rPr lang="es-ES" b="1" dirty="0"/>
              <a:t>&lt;/</a:t>
            </a:r>
            <a:r>
              <a:rPr lang="es-ES" b="1" dirty="0" err="1"/>
              <a:t>title</a:t>
            </a:r>
            <a:r>
              <a:rPr lang="es-ES" b="1" dirty="0"/>
              <a:t>&gt; </a:t>
            </a:r>
            <a:endParaRPr lang="es-ES" dirty="0"/>
          </a:p>
          <a:p>
            <a:pPr marL="400050" lvl="1" indent="0">
              <a:buNone/>
            </a:pPr>
            <a:r>
              <a:rPr lang="es-ES" b="1" dirty="0"/>
              <a:t>&lt;</a:t>
            </a:r>
            <a:r>
              <a:rPr lang="es-ES" b="1" dirty="0" err="1" smtClean="0"/>
              <a:t>style</a:t>
            </a:r>
            <a:r>
              <a:rPr lang="es-ES" b="1" dirty="0" smtClean="0"/>
              <a:t>&gt; </a:t>
            </a:r>
            <a:endParaRPr lang="es-ES" dirty="0"/>
          </a:p>
          <a:p>
            <a:pPr marL="800100" lvl="2" indent="0">
              <a:buNone/>
            </a:pPr>
            <a:r>
              <a:rPr lang="es-ES" dirty="0">
                <a:solidFill>
                  <a:srgbClr val="00B050"/>
                </a:solidFill>
              </a:rPr>
              <a:t>.normal { </a:t>
            </a:r>
          </a:p>
          <a:p>
            <a:pPr marL="1257300" lvl="3" indent="0">
              <a:buNone/>
            </a:pPr>
            <a:r>
              <a:rPr lang="es-ES" dirty="0">
                <a:solidFill>
                  <a:srgbClr val="00B050"/>
                </a:solidFill>
              </a:rPr>
              <a:t>font-size:18px; </a:t>
            </a:r>
            <a:r>
              <a:rPr lang="es-ES" dirty="0" smtClean="0">
                <a:solidFill>
                  <a:srgbClr val="00B050"/>
                </a:solidFill>
              </a:rPr>
              <a:t>               </a:t>
            </a:r>
            <a:r>
              <a:rPr lang="es-ES" sz="2600" dirty="0" err="1" smtClean="0">
                <a:solidFill>
                  <a:srgbClr val="FF0000"/>
                </a:solidFill>
              </a:rPr>
              <a:t>Class</a:t>
            </a:r>
            <a:endParaRPr lang="es-ES" sz="2600" dirty="0">
              <a:solidFill>
                <a:srgbClr val="FF0000"/>
              </a:solidFill>
            </a:endParaRPr>
          </a:p>
          <a:p>
            <a:pPr marL="1257300" lvl="3" indent="0">
              <a:buNone/>
            </a:pPr>
            <a:r>
              <a:rPr lang="es-ES" dirty="0">
                <a:solidFill>
                  <a:srgbClr val="00B050"/>
                </a:solidFill>
              </a:rPr>
              <a:t>color: blue; </a:t>
            </a:r>
          </a:p>
          <a:p>
            <a:pPr marL="800100" lvl="2" indent="0">
              <a:buNone/>
            </a:pPr>
            <a:r>
              <a:rPr lang="es-ES" dirty="0">
                <a:solidFill>
                  <a:srgbClr val="00B050"/>
                </a:solidFill>
              </a:rPr>
              <a:t>} </a:t>
            </a:r>
          </a:p>
          <a:p>
            <a:pPr marL="800100" lvl="2" indent="0">
              <a:buNone/>
            </a:pPr>
            <a:r>
              <a:rPr lang="es-ES" dirty="0">
                <a:solidFill>
                  <a:schemeClr val="tx2">
                    <a:lumMod val="60000"/>
                    <a:lumOff val="40000"/>
                  </a:schemeClr>
                </a:solidFill>
              </a:rPr>
              <a:t>#normal { </a:t>
            </a:r>
          </a:p>
          <a:p>
            <a:pPr marL="1257300" lvl="3" indent="0">
              <a:buNone/>
            </a:pPr>
            <a:r>
              <a:rPr lang="es-ES" dirty="0">
                <a:solidFill>
                  <a:schemeClr val="tx2">
                    <a:lumMod val="60000"/>
                    <a:lumOff val="40000"/>
                  </a:schemeClr>
                </a:solidFill>
              </a:rPr>
              <a:t>font-size:18px; </a:t>
            </a:r>
          </a:p>
          <a:p>
            <a:pPr marL="1257300" lvl="3" indent="0">
              <a:buNone/>
            </a:pPr>
            <a:r>
              <a:rPr lang="es-ES" dirty="0" smtClean="0">
                <a:solidFill>
                  <a:schemeClr val="tx2">
                    <a:lumMod val="60000"/>
                    <a:lumOff val="40000"/>
                  </a:schemeClr>
                </a:solidFill>
              </a:rPr>
              <a:t>color: </a:t>
            </a:r>
            <a:r>
              <a:rPr lang="es-ES" dirty="0" err="1" smtClean="0">
                <a:solidFill>
                  <a:schemeClr val="tx2">
                    <a:lumMod val="60000"/>
                    <a:lumOff val="40000"/>
                  </a:schemeClr>
                </a:solidFill>
              </a:rPr>
              <a:t>orange</a:t>
            </a:r>
            <a:r>
              <a:rPr lang="es-ES" dirty="0" smtClean="0">
                <a:solidFill>
                  <a:schemeClr val="tx2">
                    <a:lumMod val="60000"/>
                    <a:lumOff val="40000"/>
                  </a:schemeClr>
                </a:solidFill>
              </a:rPr>
              <a:t>;                   </a:t>
            </a:r>
            <a:r>
              <a:rPr lang="es-ES" sz="2600" dirty="0" smtClean="0">
                <a:solidFill>
                  <a:srgbClr val="FF0000"/>
                </a:solidFill>
              </a:rPr>
              <a:t>id</a:t>
            </a:r>
          </a:p>
          <a:p>
            <a:pPr marL="1257300" lvl="3" indent="0">
              <a:buNone/>
            </a:pPr>
            <a:r>
              <a:rPr lang="es-ES" dirty="0" err="1" smtClean="0">
                <a:solidFill>
                  <a:schemeClr val="tx2">
                    <a:lumMod val="60000"/>
                    <a:lumOff val="40000"/>
                  </a:schemeClr>
                </a:solidFill>
              </a:rPr>
              <a:t>font-weight</a:t>
            </a:r>
            <a:r>
              <a:rPr lang="es-ES" dirty="0">
                <a:solidFill>
                  <a:schemeClr val="tx2">
                    <a:lumMod val="60000"/>
                    <a:lumOff val="40000"/>
                  </a:schemeClr>
                </a:solidFill>
              </a:rPr>
              <a:t>: </a:t>
            </a:r>
            <a:r>
              <a:rPr lang="es-ES" dirty="0" err="1">
                <a:solidFill>
                  <a:schemeClr val="tx2">
                    <a:lumMod val="60000"/>
                    <a:lumOff val="40000"/>
                  </a:schemeClr>
                </a:solidFill>
              </a:rPr>
              <a:t>bold</a:t>
            </a:r>
            <a:r>
              <a:rPr lang="es-ES" dirty="0">
                <a:solidFill>
                  <a:schemeClr val="tx2">
                    <a:lumMod val="60000"/>
                    <a:lumOff val="40000"/>
                  </a:schemeClr>
                </a:solidFill>
              </a:rPr>
              <a:t>; </a:t>
            </a:r>
          </a:p>
          <a:p>
            <a:pPr marL="800100" lvl="2" indent="0">
              <a:buNone/>
            </a:pPr>
            <a:r>
              <a:rPr lang="es-ES" dirty="0">
                <a:solidFill>
                  <a:schemeClr val="tx2">
                    <a:lumMod val="60000"/>
                    <a:lumOff val="40000"/>
                  </a:schemeClr>
                </a:solidFill>
              </a:rPr>
              <a:t>} </a:t>
            </a:r>
          </a:p>
          <a:p>
            <a:pPr marL="400050" lvl="1" indent="0">
              <a:buNone/>
            </a:pPr>
            <a:r>
              <a:rPr lang="es-ES" dirty="0"/>
              <a:t>&lt;/</a:t>
            </a:r>
            <a:r>
              <a:rPr lang="es-ES" dirty="0" err="1"/>
              <a:t>style</a:t>
            </a:r>
            <a:r>
              <a:rPr lang="es-ES" dirty="0"/>
              <a:t>&gt; </a:t>
            </a:r>
          </a:p>
          <a:p>
            <a:pPr marL="0" indent="0">
              <a:buNone/>
            </a:pPr>
            <a:r>
              <a:rPr lang="es-ES" b="1" dirty="0"/>
              <a:t>&lt;/head&gt;</a:t>
            </a:r>
            <a:endParaRPr lang="es-ES" dirty="0"/>
          </a:p>
        </p:txBody>
      </p:sp>
    </p:spTree>
    <p:extLst>
      <p:ext uri="{BB962C8B-B14F-4D97-AF65-F5344CB8AC3E}">
        <p14:creationId xmlns:p14="http://schemas.microsoft.com/office/powerpoint/2010/main" val="951616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2" id="{6A2DF569-71F8-442B-9BEA-BAD04AD9B216}" vid="{79F28503-10D0-47B3-9FA8-D48CA6346BA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 curs FOAP2018-1</Template>
  <TotalTime>1518</TotalTime>
  <Words>6546</Words>
  <Application>Microsoft Office PowerPoint</Application>
  <PresentationFormat>Presentación en pantalla (4:3)</PresentationFormat>
  <Paragraphs>937</Paragraphs>
  <Slides>85</Slides>
  <Notes>78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85</vt:i4>
      </vt:variant>
    </vt:vector>
  </HeadingPairs>
  <TitlesOfParts>
    <vt:vector size="91" baseType="lpstr">
      <vt:lpstr>ＭＳ Ｐゴシック</vt:lpstr>
      <vt:lpstr>Arial</vt:lpstr>
      <vt:lpstr>Calibri</vt:lpstr>
      <vt:lpstr>Calibri Light</vt:lpstr>
      <vt:lpstr>Tahoma</vt:lpstr>
      <vt:lpstr>Tema de Office</vt:lpstr>
      <vt:lpstr>Estilos CSS</vt:lpstr>
      <vt:lpstr>Etiquetas “auxiliares”: div y span</vt:lpstr>
      <vt:lpstr>Etiquetas “auxiliares”: div y span</vt:lpstr>
      <vt:lpstr>Etiquetas “auxiliares”: div y span</vt:lpstr>
      <vt:lpstr>Etiquetas “auxiliares”: div y span</vt:lpstr>
      <vt:lpstr>¿Qué es CSS?</vt:lpstr>
      <vt:lpstr>¿Cómo usar CSS?</vt:lpstr>
      <vt:lpstr>¿Cómo usar CSS?</vt:lpstr>
      <vt:lpstr>¿Cómo usar CSS?</vt:lpstr>
      <vt:lpstr>Glosario básico </vt:lpstr>
      <vt:lpstr>Glosario básico </vt:lpstr>
      <vt:lpstr>Selectores</vt:lpstr>
      <vt:lpstr>Selectores</vt:lpstr>
      <vt:lpstr>Selectores</vt:lpstr>
      <vt:lpstr>Selectores</vt:lpstr>
      <vt:lpstr>Selectores</vt:lpstr>
      <vt:lpstr>Selectores</vt:lpstr>
      <vt:lpstr>Selectores</vt:lpstr>
      <vt:lpstr>Selectores</vt:lpstr>
      <vt:lpstr>Selectores</vt:lpstr>
      <vt:lpstr>Selectores</vt:lpstr>
      <vt:lpstr>Selectores</vt:lpstr>
      <vt:lpstr>Modelo de cajas</vt:lpstr>
      <vt:lpstr>Modelo de cajas</vt:lpstr>
      <vt:lpstr>Prefijos para Navegadores</vt:lpstr>
      <vt:lpstr>Modelo de cajas</vt:lpstr>
      <vt:lpstr>Modelo de cajas</vt:lpstr>
      <vt:lpstr>Modelo de cajas</vt:lpstr>
      <vt:lpstr>Modelo de cajas</vt:lpstr>
      <vt:lpstr>Modelo de cajas</vt:lpstr>
      <vt:lpstr>Modelo de cajas</vt:lpstr>
      <vt:lpstr>Modelo de cajas</vt:lpstr>
      <vt:lpstr>Modelo de cajas</vt:lpstr>
      <vt:lpstr>Modelo de cajas</vt:lpstr>
      <vt:lpstr>Modelo de cajas</vt:lpstr>
      <vt:lpstr>Modelo de cajas</vt:lpstr>
      <vt:lpstr>Modelo de cajas</vt:lpstr>
      <vt:lpstr>Modelo de cajas</vt:lpstr>
      <vt:lpstr>Modelo de cajas</vt:lpstr>
      <vt:lpstr>Texto</vt:lpstr>
      <vt:lpstr>Texto</vt:lpstr>
      <vt:lpstr>Texto</vt:lpstr>
      <vt:lpstr>Modelo de cajas</vt:lpstr>
      <vt:lpstr>Visualización</vt:lpstr>
      <vt:lpstr>Visualización</vt:lpstr>
      <vt:lpstr>Visualización</vt:lpstr>
      <vt:lpstr>Visualización</vt:lpstr>
      <vt:lpstr>Visualización</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Posicionamiento</vt:lpstr>
      <vt:lpstr>Enlaces</vt:lpstr>
      <vt:lpstr>Enlaces</vt:lpstr>
      <vt:lpstr>Enlaces</vt:lpstr>
      <vt:lpstr>Enlaces</vt:lpstr>
      <vt:lpstr>Imágenes</vt:lpstr>
      <vt:lpstr>Listas</vt:lpstr>
      <vt:lpstr>Listas</vt:lpstr>
      <vt:lpstr>Listas</vt:lpstr>
      <vt:lpstr>Listas</vt:lpstr>
      <vt:lpstr>Listas</vt:lpstr>
      <vt:lpstr>Listas</vt:lpstr>
      <vt:lpstr>Listas</vt:lpstr>
      <vt:lpstr>Listas</vt:lpstr>
      <vt:lpstr>Listas</vt:lpstr>
      <vt:lpstr>Tablas</vt:lpstr>
      <vt:lpstr>Formularios</vt:lpstr>
      <vt:lpstr>Formularios</vt:lpstr>
      <vt:lpstr>Formularios</vt:lpstr>
      <vt:lpstr>Formularios</vt:lpstr>
      <vt:lpstr>Formularios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Ikram Bghiel</dc:creator>
  <cp:lastModifiedBy>sarti</cp:lastModifiedBy>
  <cp:revision>26</cp:revision>
  <dcterms:created xsi:type="dcterms:W3CDTF">2019-02-05T09:24:42Z</dcterms:created>
  <dcterms:modified xsi:type="dcterms:W3CDTF">2019-11-13T09:10:19Z</dcterms:modified>
</cp:coreProperties>
</file>