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1B3D-4DC2-4A19-862F-41FCF785F557}" type="datetimeFigureOut">
              <a:rPr lang="es-ES" smtClean="0"/>
              <a:t>06/11/19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B67F2-198D-4372-A3C7-8AA98A832BF8}" type="slidenum">
              <a:rPr lang="es-ES" smtClean="0"/>
              <a:t>‹Nº›</a:t>
            </a:fld>
            <a:endParaRPr lang="es-ES"/>
          </a:p>
        </p:txBody>
      </p:sp>
    </p:spTree>
    <p:extLst>
      <p:ext uri="{BB962C8B-B14F-4D97-AF65-F5344CB8AC3E}">
        <p14:creationId xmlns:p14="http://schemas.microsoft.com/office/powerpoint/2010/main" val="24899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47980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9616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877777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9724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162722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46542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nombre de la sección que se indica después del símbolo # puede utilizar el valor de los</a:t>
            </a:r>
            <a:r>
              <a:rPr lang="es-ES" sz="1000" baseline="0" dirty="0">
                <a:latin typeface="Arial" charset="0"/>
              </a:rPr>
              <a:t> </a:t>
            </a:r>
            <a:r>
              <a:rPr lang="es-ES" sz="1000" dirty="0">
                <a:latin typeface="Arial" charset="0"/>
              </a:rPr>
              <a:t>atributos id de cualquier elemento. De hecho, se recomienda utilizar los atributos id de los</a:t>
            </a:r>
            <a:r>
              <a:rPr lang="es-ES" sz="1000" baseline="0" dirty="0">
                <a:latin typeface="Arial" charset="0"/>
              </a:rPr>
              <a:t> </a:t>
            </a:r>
            <a:r>
              <a:rPr lang="es-ES" sz="1000" dirty="0">
                <a:latin typeface="Arial" charset="0"/>
              </a:rPr>
              <a:t>elementos ya existentes en la página en vez de crear "enlaces vacíos" de tipo &lt;a</a:t>
            </a:r>
            <a:r>
              <a:rPr lang="es-ES" sz="1000" baseline="0" dirty="0">
                <a:latin typeface="Arial" charset="0"/>
              </a:rPr>
              <a:t> </a:t>
            </a:r>
            <a:r>
              <a:rPr lang="es-ES" sz="1000" dirty="0" err="1">
                <a:latin typeface="Arial" charset="0"/>
              </a:rPr>
              <a:t>name</a:t>
            </a:r>
            <a:r>
              <a:rPr lang="es-ES" sz="1000" dirty="0">
                <a:latin typeface="Arial" charset="0"/>
              </a:rPr>
              <a:t>="</a:t>
            </a:r>
            <a:r>
              <a:rPr lang="es-ES" sz="1000" dirty="0" err="1">
                <a:latin typeface="Arial" charset="0"/>
              </a:rPr>
              <a:t>nombre_seccion</a:t>
            </a:r>
            <a:r>
              <a:rPr lang="es-ES" sz="1000" dirty="0">
                <a:latin typeface="Arial" charset="0"/>
              </a:rPr>
              <a:t>"&gt;&lt;/a&gt;.</a:t>
            </a:r>
          </a:p>
          <a:p>
            <a:endParaRPr lang="es-ES" sz="1000" dirty="0">
              <a:latin typeface="Arial" charset="0"/>
            </a:endParaRPr>
          </a:p>
        </p:txBody>
      </p:sp>
    </p:spTree>
    <p:extLst>
      <p:ext uri="{BB962C8B-B14F-4D97-AF65-F5344CB8AC3E}">
        <p14:creationId xmlns:p14="http://schemas.microsoft.com/office/powerpoint/2010/main" val="2823440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nombre de la sección que se indica después del símbolo # puede utilizar el valor de los</a:t>
            </a:r>
            <a:r>
              <a:rPr lang="es-ES" sz="1000" baseline="0" dirty="0">
                <a:latin typeface="Arial" charset="0"/>
              </a:rPr>
              <a:t> </a:t>
            </a:r>
            <a:r>
              <a:rPr lang="es-ES" sz="1000" dirty="0">
                <a:latin typeface="Arial" charset="0"/>
              </a:rPr>
              <a:t>atributos id de cualquier elemento. De hecho, se recomienda utilizar los atributos id de los</a:t>
            </a:r>
            <a:r>
              <a:rPr lang="es-ES" sz="1000" baseline="0" dirty="0">
                <a:latin typeface="Arial" charset="0"/>
              </a:rPr>
              <a:t> </a:t>
            </a:r>
            <a:r>
              <a:rPr lang="es-ES" sz="1000" dirty="0">
                <a:latin typeface="Arial" charset="0"/>
              </a:rPr>
              <a:t>elementos ya existentes en la página en vez de crear "enlaces vacíos" de tipo &lt;a</a:t>
            </a:r>
            <a:r>
              <a:rPr lang="es-ES" sz="1000" baseline="0" dirty="0">
                <a:latin typeface="Arial" charset="0"/>
              </a:rPr>
              <a:t> </a:t>
            </a:r>
            <a:r>
              <a:rPr lang="es-ES" sz="1000" dirty="0" err="1">
                <a:latin typeface="Arial" charset="0"/>
              </a:rPr>
              <a:t>name</a:t>
            </a:r>
            <a:r>
              <a:rPr lang="es-ES" sz="1000" dirty="0">
                <a:latin typeface="Arial" charset="0"/>
              </a:rPr>
              <a:t>="</a:t>
            </a:r>
            <a:r>
              <a:rPr lang="es-ES" sz="1000" dirty="0" err="1">
                <a:latin typeface="Arial" charset="0"/>
              </a:rPr>
              <a:t>nombre_seccion</a:t>
            </a:r>
            <a:r>
              <a:rPr lang="es-ES" sz="1000" dirty="0">
                <a:latin typeface="Arial" charset="0"/>
              </a:rPr>
              <a:t>"&gt;&lt;/a&gt;.</a:t>
            </a:r>
          </a:p>
          <a:p>
            <a:endParaRPr lang="es-ES" sz="1000" dirty="0">
              <a:latin typeface="Arial" charset="0"/>
            </a:endParaRPr>
          </a:p>
        </p:txBody>
      </p:sp>
    </p:spTree>
    <p:extLst>
      <p:ext uri="{BB962C8B-B14F-4D97-AF65-F5344CB8AC3E}">
        <p14:creationId xmlns:p14="http://schemas.microsoft.com/office/powerpoint/2010/main" val="2076670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97717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77487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7701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182193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057081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878458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00723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navegador por defecto muestra los elementos de la lista tabulados y con una pequeña viñeta</a:t>
            </a:r>
            <a:r>
              <a:rPr lang="es-ES" sz="1000" baseline="0" dirty="0">
                <a:latin typeface="Arial" charset="0"/>
              </a:rPr>
              <a:t> </a:t>
            </a:r>
            <a:r>
              <a:rPr lang="es-ES" sz="1000" dirty="0">
                <a:latin typeface="Arial" charset="0"/>
              </a:rPr>
              <a:t>formada por un círculo negro. Como ya se sabe, el aspecto con el que se muestran los elementos</a:t>
            </a:r>
            <a:r>
              <a:rPr lang="es-ES" sz="1000" baseline="0" dirty="0">
                <a:latin typeface="Arial" charset="0"/>
              </a:rPr>
              <a:t> </a:t>
            </a:r>
            <a:r>
              <a:rPr lang="es-ES" sz="1000" dirty="0">
                <a:latin typeface="Arial" charset="0"/>
              </a:rPr>
              <a:t>de las listas se puede modificar mediante las hojas de estilos CSS.</a:t>
            </a:r>
          </a:p>
          <a:p>
            <a:endParaRPr lang="es-ES" sz="1000" dirty="0">
              <a:latin typeface="Arial" charset="0"/>
            </a:endParaRPr>
          </a:p>
        </p:txBody>
      </p:sp>
    </p:spTree>
    <p:extLst>
      <p:ext uri="{BB962C8B-B14F-4D97-AF65-F5344CB8AC3E}">
        <p14:creationId xmlns:p14="http://schemas.microsoft.com/office/powerpoint/2010/main" val="1469849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navegador por defecto muestra los elementos de la lista tabulados y con una pequeña viñeta</a:t>
            </a:r>
            <a:r>
              <a:rPr lang="es-ES" sz="1000" baseline="0" dirty="0">
                <a:latin typeface="Arial" charset="0"/>
              </a:rPr>
              <a:t> </a:t>
            </a:r>
            <a:r>
              <a:rPr lang="es-ES" sz="1000" dirty="0">
                <a:latin typeface="Arial" charset="0"/>
              </a:rPr>
              <a:t>formada por un círculo negro. Como ya se sabe, el aspecto con el que se muestran los elementos</a:t>
            </a:r>
            <a:r>
              <a:rPr lang="es-ES" sz="1000" baseline="0" dirty="0">
                <a:latin typeface="Arial" charset="0"/>
              </a:rPr>
              <a:t> </a:t>
            </a:r>
            <a:r>
              <a:rPr lang="es-ES" sz="1000" dirty="0">
                <a:latin typeface="Arial" charset="0"/>
              </a:rPr>
              <a:t>de las listas se puede modificar mediante las hojas de estilos CSS.</a:t>
            </a:r>
          </a:p>
          <a:p>
            <a:endParaRPr lang="es-ES" sz="1000" dirty="0">
              <a:latin typeface="Arial" charset="0"/>
            </a:endParaRPr>
          </a:p>
        </p:txBody>
      </p:sp>
    </p:spTree>
    <p:extLst>
      <p:ext uri="{BB962C8B-B14F-4D97-AF65-F5344CB8AC3E}">
        <p14:creationId xmlns:p14="http://schemas.microsoft.com/office/powerpoint/2010/main" val="2306739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navegador muestra la lista de forma muy parecida a las listas no ordenadas, salvo que en este</a:t>
            </a:r>
            <a:r>
              <a:rPr lang="es-ES" sz="1000" baseline="0" dirty="0">
                <a:latin typeface="Arial" charset="0"/>
              </a:rPr>
              <a:t> </a:t>
            </a:r>
            <a:r>
              <a:rPr lang="es-ES" sz="1000" dirty="0">
                <a:latin typeface="Arial" charset="0"/>
              </a:rPr>
              <a:t>caso no se emplean viñetas gráficas en los elementos, sino que se numeran de forma</a:t>
            </a:r>
            <a:r>
              <a:rPr lang="es-ES" sz="1000" baseline="0" dirty="0">
                <a:latin typeface="Arial" charset="0"/>
              </a:rPr>
              <a:t> </a:t>
            </a:r>
            <a:r>
              <a:rPr lang="es-ES" sz="1000" dirty="0">
                <a:latin typeface="Arial" charset="0"/>
              </a:rPr>
              <a:t>consecutiva. El tipo de numeración empleada también se puede modificar aplicando hojas de</a:t>
            </a:r>
            <a:r>
              <a:rPr lang="es-ES" sz="1000" baseline="0" dirty="0">
                <a:latin typeface="Arial" charset="0"/>
              </a:rPr>
              <a:t> </a:t>
            </a:r>
            <a:r>
              <a:rPr lang="es-ES" sz="1000" dirty="0">
                <a:latin typeface="Arial" charset="0"/>
              </a:rPr>
              <a:t>estilos CSS a los elementos de la lista.</a:t>
            </a:r>
          </a:p>
        </p:txBody>
      </p:sp>
    </p:spTree>
    <p:extLst>
      <p:ext uri="{BB962C8B-B14F-4D97-AF65-F5344CB8AC3E}">
        <p14:creationId xmlns:p14="http://schemas.microsoft.com/office/powerpoint/2010/main" val="321889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navegador muestra la lista de forma muy parecida a las listas no ordenadas, salvo que en este</a:t>
            </a:r>
            <a:r>
              <a:rPr lang="es-ES" sz="1000" baseline="0" dirty="0">
                <a:latin typeface="Arial" charset="0"/>
              </a:rPr>
              <a:t> </a:t>
            </a:r>
            <a:r>
              <a:rPr lang="es-ES" sz="1000" dirty="0">
                <a:latin typeface="Arial" charset="0"/>
              </a:rPr>
              <a:t>caso no se emplean viñetas gráficas en los elementos, sino que se numeran de forma</a:t>
            </a:r>
            <a:r>
              <a:rPr lang="es-ES" sz="1000" baseline="0" dirty="0">
                <a:latin typeface="Arial" charset="0"/>
              </a:rPr>
              <a:t> </a:t>
            </a:r>
            <a:r>
              <a:rPr lang="es-ES" sz="1000" dirty="0">
                <a:latin typeface="Arial" charset="0"/>
              </a:rPr>
              <a:t>consecutiva. El tipo de numeración empleada también se puede modificar aplicando hojas de</a:t>
            </a:r>
            <a:r>
              <a:rPr lang="es-ES" sz="1000" baseline="0" dirty="0">
                <a:latin typeface="Arial" charset="0"/>
              </a:rPr>
              <a:t> </a:t>
            </a:r>
            <a:r>
              <a:rPr lang="es-ES" sz="1000" dirty="0">
                <a:latin typeface="Arial" charset="0"/>
              </a:rPr>
              <a:t>estilos CSS a los elementos de la lista.</a:t>
            </a:r>
          </a:p>
        </p:txBody>
      </p:sp>
    </p:spTree>
    <p:extLst>
      <p:ext uri="{BB962C8B-B14F-4D97-AF65-F5344CB8AC3E}">
        <p14:creationId xmlns:p14="http://schemas.microsoft.com/office/powerpoint/2010/main" val="1107988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357278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610404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285516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 cite = "</a:t>
            </a:r>
            <a:r>
              <a:rPr lang="es-ES" sz="1000" dirty="0" err="1">
                <a:latin typeface="Arial" charset="0"/>
              </a:rPr>
              <a:t>url</a:t>
            </a:r>
            <a:r>
              <a:rPr lang="es-ES" sz="1000" dirty="0">
                <a:latin typeface="Arial" charset="0"/>
              </a:rPr>
              <a:t>" - Indica la URL de la página en la que se puede obtener más</a:t>
            </a:r>
            <a:r>
              <a:rPr lang="es-ES" sz="1000" baseline="0" dirty="0">
                <a:latin typeface="Arial" charset="0"/>
              </a:rPr>
              <a:t> </a:t>
            </a:r>
            <a:r>
              <a:rPr lang="es-ES" sz="1000" dirty="0">
                <a:latin typeface="Arial" charset="0"/>
              </a:rPr>
              <a:t>información sobre el motivo por el que se realizó la modificación.</a:t>
            </a:r>
          </a:p>
          <a:p>
            <a:r>
              <a:rPr lang="es-ES" sz="1000" dirty="0">
                <a:latin typeface="Arial" charset="0"/>
              </a:rPr>
              <a:t>▪ </a:t>
            </a:r>
            <a:r>
              <a:rPr lang="es-ES" sz="1000" dirty="0" err="1">
                <a:latin typeface="Arial" charset="0"/>
              </a:rPr>
              <a:t>datetime</a:t>
            </a:r>
            <a:r>
              <a:rPr lang="es-ES" sz="1000" dirty="0">
                <a:latin typeface="Arial" charset="0"/>
              </a:rPr>
              <a:t> = "fecha" - Especifica la fecha y hora en la que se realizó el cambio</a:t>
            </a:r>
          </a:p>
          <a:p>
            <a:endParaRPr lang="es-ES" sz="1000" dirty="0">
              <a:latin typeface="Arial" charset="0"/>
            </a:endParaRPr>
          </a:p>
          <a:p>
            <a:r>
              <a:rPr lang="es-ES" sz="1000" dirty="0">
                <a:latin typeface="Arial" charset="0"/>
              </a:rPr>
              <a:t>▪cite = "</a:t>
            </a:r>
            <a:r>
              <a:rPr lang="es-ES" sz="1000" dirty="0" err="1">
                <a:latin typeface="Arial" charset="0"/>
              </a:rPr>
              <a:t>url</a:t>
            </a:r>
            <a:r>
              <a:rPr lang="es-ES" sz="1000" dirty="0">
                <a:latin typeface="Arial" charset="0"/>
              </a:rPr>
              <a:t>" - Indica la dirección de la página web original de la que se extrae</a:t>
            </a:r>
            <a:r>
              <a:rPr lang="es-ES" sz="1000" baseline="0" dirty="0">
                <a:latin typeface="Arial" charset="0"/>
              </a:rPr>
              <a:t> </a:t>
            </a:r>
            <a:r>
              <a:rPr lang="es-ES" sz="1000" dirty="0">
                <a:latin typeface="Arial" charset="0"/>
              </a:rPr>
              <a:t>la cita</a:t>
            </a:r>
          </a:p>
          <a:p>
            <a:endParaRPr lang="es-ES" sz="1000" dirty="0">
              <a:latin typeface="Arial" charset="0"/>
            </a:endParaRPr>
          </a:p>
        </p:txBody>
      </p:sp>
    </p:spTree>
    <p:extLst>
      <p:ext uri="{BB962C8B-B14F-4D97-AF65-F5344CB8AC3E}">
        <p14:creationId xmlns:p14="http://schemas.microsoft.com/office/powerpoint/2010/main" val="574651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Aunque el uso de los mapas de imagen se ha reducido drásticamente en los últimos años, aún se</a:t>
            </a:r>
            <a:r>
              <a:rPr lang="es-ES" sz="1000" baseline="0" dirty="0">
                <a:latin typeface="Arial" charset="0"/>
              </a:rPr>
              <a:t> </a:t>
            </a:r>
            <a:r>
              <a:rPr lang="es-ES" sz="1000" dirty="0">
                <a:latin typeface="Arial" charset="0"/>
              </a:rPr>
              <a:t>utilizan en algunos sitios especializados. Muchas agencias de viaje y sitios relacionados utilizan</a:t>
            </a:r>
            <a:r>
              <a:rPr lang="es-ES" sz="1000" baseline="0" dirty="0">
                <a:latin typeface="Arial" charset="0"/>
              </a:rPr>
              <a:t> </a:t>
            </a:r>
            <a:r>
              <a:rPr lang="es-ES" sz="1000" dirty="0">
                <a:latin typeface="Arial" charset="0"/>
              </a:rPr>
              <a:t>mapas geográficos para seleccionar el destino del viaje. La mayoría de mapas se realiza hoy en</a:t>
            </a:r>
            <a:r>
              <a:rPr lang="es-ES" sz="1000" baseline="0" dirty="0">
                <a:latin typeface="Arial" charset="0"/>
              </a:rPr>
              <a:t> </a:t>
            </a:r>
            <a:r>
              <a:rPr lang="es-ES" sz="1000" dirty="0">
                <a:latin typeface="Arial" charset="0"/>
              </a:rPr>
              <a:t>día mediante Flash, aunque algunos sitios siguen recurriendo a los mapas de imagen.</a:t>
            </a:r>
          </a:p>
        </p:txBody>
      </p:sp>
    </p:spTree>
    <p:extLst>
      <p:ext uri="{BB962C8B-B14F-4D97-AF65-F5344CB8AC3E}">
        <p14:creationId xmlns:p14="http://schemas.microsoft.com/office/powerpoint/2010/main" val="3451486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134326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kern="1200" dirty="0">
                <a:solidFill>
                  <a:schemeClr val="tx1"/>
                </a:solidFill>
                <a:effectLst/>
                <a:latin typeface="+mn-lt"/>
                <a:ea typeface="+mn-ea"/>
                <a:cs typeface="+mn-cs"/>
              </a:rPr>
              <a:t>Si deseamos saber qué coordenadas corresponden a un punto concreto de nuestra imagen, lo mejor es utilizar un programa de diseño grafico como Photoshop o Paint Shop Pro.</a:t>
            </a:r>
            <a:endParaRPr lang="es-ES" sz="1000" dirty="0">
              <a:latin typeface="Arial" charset="0"/>
            </a:endParaRPr>
          </a:p>
        </p:txBody>
      </p:sp>
    </p:spTree>
    <p:extLst>
      <p:ext uri="{BB962C8B-B14F-4D97-AF65-F5344CB8AC3E}">
        <p14:creationId xmlns:p14="http://schemas.microsoft.com/office/powerpoint/2010/main" val="2269215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64134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como </a:t>
            </a:r>
            <a:r>
              <a:rPr lang="es-ES" sz="1000" dirty="0" err="1">
                <a:latin typeface="Arial" charset="0"/>
              </a:rPr>
              <a:t>applets</a:t>
            </a:r>
            <a:r>
              <a:rPr lang="es-ES" sz="1000" dirty="0">
                <a:latin typeface="Arial" charset="0"/>
              </a:rPr>
              <a:t> de Java y vídeos en formato QuickTime o Flash.</a:t>
            </a:r>
          </a:p>
        </p:txBody>
      </p:sp>
    </p:spTree>
    <p:extLst>
      <p:ext uri="{BB962C8B-B14F-4D97-AF65-F5344CB8AC3E}">
        <p14:creationId xmlns:p14="http://schemas.microsoft.com/office/powerpoint/2010/main" val="171523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También se pueden incluir varias versiones alternativas de un mismo contenido. Así, si el</a:t>
            </a:r>
            <a:r>
              <a:rPr lang="es-ES" sz="1000" baseline="0" dirty="0">
                <a:latin typeface="Arial" charset="0"/>
              </a:rPr>
              <a:t> </a:t>
            </a:r>
            <a:r>
              <a:rPr lang="es-ES" sz="1000" dirty="0">
                <a:latin typeface="Arial" charset="0"/>
              </a:rPr>
              <a:t>navegador no es capaz de interpretar el formato por defecto, puede optar por cualquiera de los</a:t>
            </a:r>
            <a:r>
              <a:rPr lang="es-ES" sz="1000" baseline="0" dirty="0">
                <a:latin typeface="Arial" charset="0"/>
              </a:rPr>
              <a:t> </a:t>
            </a:r>
            <a:r>
              <a:rPr lang="es-ES" sz="1000" dirty="0">
                <a:latin typeface="Arial" charset="0"/>
              </a:rPr>
              <a:t>otros formatos alternativos:</a:t>
            </a:r>
          </a:p>
        </p:txBody>
      </p:sp>
    </p:spTree>
    <p:extLst>
      <p:ext uri="{BB962C8B-B14F-4D97-AF65-F5344CB8AC3E}">
        <p14:creationId xmlns:p14="http://schemas.microsoft.com/office/powerpoint/2010/main" val="1736251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062355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t>incluir vídeos Flash en las páginas HTML</a:t>
            </a:r>
          </a:p>
          <a:p>
            <a:endParaRPr lang="es-ES" sz="1000" dirty="0">
              <a:latin typeface="Arial" charset="0"/>
            </a:endParaRPr>
          </a:p>
          <a:p>
            <a:r>
              <a:rPr lang="es-ES" sz="1000" dirty="0">
                <a:latin typeface="Arial" charset="0"/>
              </a:rPr>
              <a:t>El elemento anterior es correcto desde el punto de vista técnico, pero provoca que algunos</a:t>
            </a:r>
            <a:r>
              <a:rPr lang="es-ES" sz="1000" baseline="0" dirty="0">
                <a:latin typeface="Arial" charset="0"/>
              </a:rPr>
              <a:t> </a:t>
            </a:r>
            <a:r>
              <a:rPr lang="es-ES" sz="1000" dirty="0">
                <a:latin typeface="Arial" charset="0"/>
              </a:rPr>
              <a:t>navegadores como Internet Explorer no visualicen el vídeo hasta que se ha descargado</a:t>
            </a:r>
            <a:r>
              <a:rPr lang="es-ES" sz="1000" baseline="0" dirty="0">
                <a:latin typeface="Arial" charset="0"/>
              </a:rPr>
              <a:t> </a:t>
            </a:r>
            <a:r>
              <a:rPr lang="es-ES" sz="1000" dirty="0">
                <a:latin typeface="Arial" charset="0"/>
              </a:rPr>
              <a:t>completamente. Si se trata de un vídeo largo, esta solución no es válida para el usuario</a:t>
            </a:r>
          </a:p>
        </p:txBody>
      </p:sp>
    </p:spTree>
    <p:extLst>
      <p:ext uri="{BB962C8B-B14F-4D97-AF65-F5344CB8AC3E}">
        <p14:creationId xmlns:p14="http://schemas.microsoft.com/office/powerpoint/2010/main" val="2976738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064858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96877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 cite = "</a:t>
            </a:r>
            <a:r>
              <a:rPr lang="es-ES" sz="1000" dirty="0" err="1">
                <a:latin typeface="Arial" charset="0"/>
              </a:rPr>
              <a:t>url</a:t>
            </a:r>
            <a:r>
              <a:rPr lang="es-ES" sz="1000" dirty="0">
                <a:latin typeface="Arial" charset="0"/>
              </a:rPr>
              <a:t>" - Indica la URL de la página en la que se puede obtener más</a:t>
            </a:r>
            <a:r>
              <a:rPr lang="es-ES" sz="1000" baseline="0" dirty="0">
                <a:latin typeface="Arial" charset="0"/>
              </a:rPr>
              <a:t> </a:t>
            </a:r>
            <a:r>
              <a:rPr lang="es-ES" sz="1000" dirty="0">
                <a:latin typeface="Arial" charset="0"/>
              </a:rPr>
              <a:t>información sobre el motivo por el que se realizó la modificación.</a:t>
            </a:r>
          </a:p>
          <a:p>
            <a:r>
              <a:rPr lang="es-ES" sz="1000" dirty="0">
                <a:latin typeface="Arial" charset="0"/>
              </a:rPr>
              <a:t>▪ </a:t>
            </a:r>
            <a:r>
              <a:rPr lang="es-ES" sz="1000" dirty="0" err="1">
                <a:latin typeface="Arial" charset="0"/>
              </a:rPr>
              <a:t>datetime</a:t>
            </a:r>
            <a:r>
              <a:rPr lang="es-ES" sz="1000" dirty="0">
                <a:latin typeface="Arial" charset="0"/>
              </a:rPr>
              <a:t> = "fecha" - Especifica la fecha y hora en la que se realizó el cambio</a:t>
            </a:r>
          </a:p>
          <a:p>
            <a:endParaRPr lang="es-ES" sz="1000" dirty="0">
              <a:latin typeface="Arial" charset="0"/>
            </a:endParaRPr>
          </a:p>
          <a:p>
            <a:r>
              <a:rPr lang="es-ES" sz="1000" dirty="0">
                <a:latin typeface="Arial" charset="0"/>
              </a:rPr>
              <a:t>▪cite = "</a:t>
            </a:r>
            <a:r>
              <a:rPr lang="es-ES" sz="1000" dirty="0" err="1">
                <a:latin typeface="Arial" charset="0"/>
              </a:rPr>
              <a:t>url</a:t>
            </a:r>
            <a:r>
              <a:rPr lang="es-ES" sz="1000" dirty="0">
                <a:latin typeface="Arial" charset="0"/>
              </a:rPr>
              <a:t>" - Indica la dirección de la página web original de la que se extrae</a:t>
            </a:r>
            <a:r>
              <a:rPr lang="es-ES" sz="1000" baseline="0" dirty="0">
                <a:latin typeface="Arial" charset="0"/>
              </a:rPr>
              <a:t> </a:t>
            </a:r>
            <a:r>
              <a:rPr lang="es-ES" sz="1000" dirty="0">
                <a:latin typeface="Arial" charset="0"/>
              </a:rPr>
              <a:t>la cita</a:t>
            </a:r>
          </a:p>
          <a:p>
            <a:endParaRPr lang="es-ES" sz="1000" dirty="0">
              <a:latin typeface="Arial" charset="0"/>
            </a:endParaRPr>
          </a:p>
        </p:txBody>
      </p:sp>
    </p:spTree>
    <p:extLst>
      <p:ext uri="{BB962C8B-B14F-4D97-AF65-F5344CB8AC3E}">
        <p14:creationId xmlns:p14="http://schemas.microsoft.com/office/powerpoint/2010/main" val="13622871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248221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534349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758719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6186367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El atributo más utilizado es </a:t>
            </a:r>
            <a:r>
              <a:rPr lang="es-ES" sz="1000" dirty="0" err="1"/>
              <a:t>scope</a:t>
            </a:r>
            <a:r>
              <a:rPr lang="es-ES" sz="1000" dirty="0"/>
              <a:t>, que permite indicar si la celda es cabecera de la fila o de la columna (&lt;</a:t>
            </a:r>
            <a:r>
              <a:rPr lang="es-ES" sz="1000" dirty="0" err="1"/>
              <a:t>th</a:t>
            </a:r>
            <a:r>
              <a:rPr lang="es-ES" sz="1000" dirty="0"/>
              <a:t> </a:t>
            </a:r>
            <a:r>
              <a:rPr lang="es-ES" sz="1000" dirty="0" err="1"/>
              <a:t>scope</a:t>
            </a:r>
            <a:r>
              <a:rPr lang="es-ES" sz="1000" dirty="0"/>
              <a:t>="</a:t>
            </a:r>
            <a:r>
              <a:rPr lang="es-ES" sz="1000" dirty="0" err="1"/>
              <a:t>row</a:t>
            </a:r>
            <a:r>
              <a:rPr lang="es-ES" sz="1000" dirty="0"/>
              <a:t>"&gt; y &lt;</a:t>
            </a:r>
            <a:r>
              <a:rPr lang="es-ES" sz="1000" dirty="0" err="1"/>
              <a:t>th</a:t>
            </a:r>
            <a:r>
              <a:rPr lang="es-ES" sz="1000" dirty="0"/>
              <a:t> </a:t>
            </a:r>
            <a:r>
              <a:rPr lang="es-ES" sz="1000" dirty="0" err="1"/>
              <a:t>scope</a:t>
            </a:r>
            <a:r>
              <a:rPr lang="es-ES" sz="1000" dirty="0"/>
              <a:t>="col"&gt; respectivamente).</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La etiqueta debe colocarse inmediatamente después de la etiqueta &lt;</a:t>
            </a:r>
            <a:r>
              <a:rPr lang="es-ES" sz="1000" dirty="0" err="1"/>
              <a:t>table</a:t>
            </a:r>
            <a:r>
              <a:rPr lang="es-ES" sz="1000" dirty="0"/>
              <a:t>&gt; y cada tabla sólo puede incluir una etiqueta &lt;</a:t>
            </a:r>
            <a:r>
              <a:rPr lang="es-ES" sz="1000" dirty="0" err="1"/>
              <a:t>caption</a:t>
            </a:r>
            <a:r>
              <a:rPr lang="es-ES" sz="1000" dirty="0"/>
              <a:t>&gt;</a:t>
            </a:r>
          </a:p>
          <a:p>
            <a:endParaRPr lang="es-ES" sz="1000" dirty="0">
              <a:latin typeface="Arial" charset="0"/>
            </a:endParaRPr>
          </a:p>
        </p:txBody>
      </p:sp>
    </p:spTree>
    <p:extLst>
      <p:ext uri="{BB962C8B-B14F-4D97-AF65-F5344CB8AC3E}">
        <p14:creationId xmlns:p14="http://schemas.microsoft.com/office/powerpoint/2010/main" val="350233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Cada tabla puede contener solamente una cabecera y un pie, pero puede incluir un número</a:t>
            </a:r>
            <a:r>
              <a:rPr lang="es-ES" sz="1000" baseline="0" dirty="0"/>
              <a:t> </a:t>
            </a:r>
            <a:r>
              <a:rPr lang="es-ES" sz="1000" dirty="0"/>
              <a:t>ilimitado de secciones. Si se define una cabecera y/o un pie, las etiquetas &lt;</a:t>
            </a:r>
            <a:r>
              <a:rPr lang="es-ES" sz="1000" dirty="0" err="1"/>
              <a:t>thead</a:t>
            </a:r>
            <a:r>
              <a:rPr lang="es-ES" sz="1000" dirty="0"/>
              <a:t>&gt; y/o &lt;</a:t>
            </a:r>
            <a:r>
              <a:rPr lang="es-ES" sz="1000" dirty="0" err="1"/>
              <a:t>tfoot</a:t>
            </a:r>
            <a:r>
              <a:rPr lang="es-ES" sz="1000" dirty="0"/>
              <a:t>&gt;</a:t>
            </a:r>
            <a:r>
              <a:rPr lang="es-ES" sz="1000" baseline="0" dirty="0"/>
              <a:t> </a:t>
            </a:r>
            <a:r>
              <a:rPr lang="es-ES" sz="1000" dirty="0"/>
              <a:t>deben colocarse inmediatamente antes que cualquier etiqueta &lt;</a:t>
            </a:r>
            <a:r>
              <a:rPr lang="es-ES" sz="1000" dirty="0" err="1"/>
              <a:t>tbody</a:t>
            </a:r>
            <a:r>
              <a:rPr lang="es-ES" sz="1000" dirty="0"/>
              <a:t>&gt;.</a:t>
            </a:r>
            <a:endParaRPr lang="es-ES" sz="1000" dirty="0">
              <a:latin typeface="Arial" charset="0"/>
            </a:endParaRPr>
          </a:p>
        </p:txBody>
      </p:sp>
    </p:spTree>
    <p:extLst>
      <p:ext uri="{BB962C8B-B14F-4D97-AF65-F5344CB8AC3E}">
        <p14:creationId xmlns:p14="http://schemas.microsoft.com/office/powerpoint/2010/main" val="1185309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La etiqueta &lt;</a:t>
            </a:r>
            <a:r>
              <a:rPr lang="es-ES" sz="1000" dirty="0" err="1"/>
              <a:t>tbody</a:t>
            </a:r>
            <a:r>
              <a:rPr lang="es-ES" sz="1000" dirty="0"/>
              <a:t>&gt; permite realizar agrupaciones de filas, pero en ocasiones se necesitan</a:t>
            </a:r>
            <a:r>
              <a:rPr lang="es-ES" sz="1000" baseline="0" dirty="0"/>
              <a:t> </a:t>
            </a:r>
            <a:r>
              <a:rPr lang="es-ES" sz="1000" dirty="0"/>
              <a:t>agrupar columnas. Aunque su uso no es muy común, HTML define dos etiquetas similares para</a:t>
            </a:r>
            <a:r>
              <a:rPr lang="es-ES" sz="1000" baseline="0" dirty="0"/>
              <a:t> </a:t>
            </a:r>
            <a:r>
              <a:rPr lang="es-ES" sz="1000" dirty="0"/>
              <a:t>agrupar columnas: &lt;col&gt; y &lt;</a:t>
            </a:r>
            <a:r>
              <a:rPr lang="es-ES" sz="1000" dirty="0" err="1"/>
              <a:t>colgroup</a:t>
            </a:r>
            <a:r>
              <a:rPr lang="es-ES" sz="1000" dirty="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La etiqueta &lt;col&gt; se utiliza para asignar los mismos atributos a varias columnas de forma</a:t>
            </a:r>
            <a:r>
              <a:rPr lang="es-ES" sz="1000" baseline="0" dirty="0"/>
              <a:t> </a:t>
            </a:r>
            <a:r>
              <a:rPr lang="es-ES" sz="1000" dirty="0"/>
              <a:t>simultánea. De esta forma, la etiqueta &lt;col&gt; no agrupa columnas, sino que sólo asigna atributos</a:t>
            </a:r>
            <a:r>
              <a:rPr lang="es-ES" sz="1000" baseline="0" dirty="0"/>
              <a:t> </a:t>
            </a:r>
            <a:r>
              <a:rPr lang="es-ES" sz="1000" dirty="0"/>
              <a:t>comunes a varias columnas.</a:t>
            </a:r>
            <a:endParaRPr lang="es-ES" sz="1000" dirty="0">
              <a:latin typeface="Arial" charset="0"/>
            </a:endParaRPr>
          </a:p>
        </p:txBody>
      </p:sp>
    </p:spTree>
    <p:extLst>
      <p:ext uri="{BB962C8B-B14F-4D97-AF65-F5344CB8AC3E}">
        <p14:creationId xmlns:p14="http://schemas.microsoft.com/office/powerpoint/2010/main" val="65866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 cite = "</a:t>
            </a:r>
            <a:r>
              <a:rPr lang="es-ES" sz="1000" dirty="0" err="1">
                <a:latin typeface="Arial" charset="0"/>
              </a:rPr>
              <a:t>url</a:t>
            </a:r>
            <a:r>
              <a:rPr lang="es-ES" sz="1000" dirty="0">
                <a:latin typeface="Arial" charset="0"/>
              </a:rPr>
              <a:t>" - Indica la URL de la página en la que se puede obtener más</a:t>
            </a:r>
            <a:r>
              <a:rPr lang="es-ES" sz="1000" baseline="0" dirty="0">
                <a:latin typeface="Arial" charset="0"/>
              </a:rPr>
              <a:t> </a:t>
            </a:r>
            <a:r>
              <a:rPr lang="es-ES" sz="1000" dirty="0">
                <a:latin typeface="Arial" charset="0"/>
              </a:rPr>
              <a:t>información sobre el motivo por el que se realizó la modificación.</a:t>
            </a:r>
          </a:p>
          <a:p>
            <a:r>
              <a:rPr lang="es-ES" sz="1000" dirty="0">
                <a:latin typeface="Arial" charset="0"/>
              </a:rPr>
              <a:t>▪ </a:t>
            </a:r>
            <a:r>
              <a:rPr lang="es-ES" sz="1000" dirty="0" err="1">
                <a:latin typeface="Arial" charset="0"/>
              </a:rPr>
              <a:t>datetime</a:t>
            </a:r>
            <a:r>
              <a:rPr lang="es-ES" sz="1000" dirty="0">
                <a:latin typeface="Arial" charset="0"/>
              </a:rPr>
              <a:t> = "fecha" - Especifica la fecha y hora en la que se realizó el cambio</a:t>
            </a:r>
          </a:p>
          <a:p>
            <a:endParaRPr lang="es-ES" sz="1000" dirty="0">
              <a:latin typeface="Arial" charset="0"/>
            </a:endParaRPr>
          </a:p>
          <a:p>
            <a:r>
              <a:rPr lang="es-ES" sz="1000" dirty="0">
                <a:latin typeface="Arial" charset="0"/>
              </a:rPr>
              <a:t>▪cite = "</a:t>
            </a:r>
            <a:r>
              <a:rPr lang="es-ES" sz="1000" dirty="0" err="1">
                <a:latin typeface="Arial" charset="0"/>
              </a:rPr>
              <a:t>url</a:t>
            </a:r>
            <a:r>
              <a:rPr lang="es-ES" sz="1000" dirty="0">
                <a:latin typeface="Arial" charset="0"/>
              </a:rPr>
              <a:t>" - Indica la dirección de la página web original de la que se extrae</a:t>
            </a:r>
            <a:r>
              <a:rPr lang="es-ES" sz="1000" baseline="0" dirty="0">
                <a:latin typeface="Arial" charset="0"/>
              </a:rPr>
              <a:t> </a:t>
            </a:r>
            <a:r>
              <a:rPr lang="es-ES" sz="1000" dirty="0">
                <a:latin typeface="Arial" charset="0"/>
              </a:rPr>
              <a:t>la cita</a:t>
            </a:r>
          </a:p>
          <a:p>
            <a:endParaRPr lang="es-ES" sz="1000" dirty="0">
              <a:latin typeface="Arial" charset="0"/>
            </a:endParaRPr>
          </a:p>
        </p:txBody>
      </p:sp>
    </p:spTree>
    <p:extLst>
      <p:ext uri="{BB962C8B-B14F-4D97-AF65-F5344CB8AC3E}">
        <p14:creationId xmlns:p14="http://schemas.microsoft.com/office/powerpoint/2010/main" val="3297595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 </a:t>
            </a:r>
            <a:r>
              <a:rPr lang="es-ES" sz="1000" dirty="0" err="1">
                <a:latin typeface="Arial" charset="0"/>
              </a:rPr>
              <a:t>title</a:t>
            </a:r>
            <a:r>
              <a:rPr lang="es-ES" sz="1000" dirty="0">
                <a:latin typeface="Arial" charset="0"/>
              </a:rPr>
              <a:t> = "texto" - Indica el significado completo de la abreviatura</a:t>
            </a:r>
          </a:p>
          <a:p>
            <a:r>
              <a:rPr lang="es-ES" sz="1000" dirty="0">
                <a:latin typeface="Arial" charset="0"/>
              </a:rPr>
              <a:t>▪ </a:t>
            </a:r>
            <a:r>
              <a:rPr lang="es-ES" sz="1000" dirty="0" err="1">
                <a:latin typeface="Arial" charset="0"/>
              </a:rPr>
              <a:t>title</a:t>
            </a:r>
            <a:r>
              <a:rPr lang="es-ES" sz="1000" dirty="0">
                <a:latin typeface="Arial" charset="0"/>
              </a:rPr>
              <a:t> = "texto" - Indica el significado completo del acrónimo o sigla</a:t>
            </a:r>
          </a:p>
          <a:p>
            <a:r>
              <a:rPr lang="es-ES" sz="1000" dirty="0">
                <a:latin typeface="Arial" charset="0"/>
              </a:rPr>
              <a:t>▪ </a:t>
            </a:r>
            <a:r>
              <a:rPr lang="es-ES" sz="1000" dirty="0" err="1">
                <a:latin typeface="Arial" charset="0"/>
              </a:rPr>
              <a:t>title</a:t>
            </a:r>
            <a:r>
              <a:rPr lang="es-ES" sz="1000" dirty="0">
                <a:latin typeface="Arial" charset="0"/>
              </a:rPr>
              <a:t> = "texto" - Indica el significado completo del término</a:t>
            </a:r>
          </a:p>
          <a:p>
            <a:endParaRPr lang="es-ES" sz="1000" dirty="0">
              <a:latin typeface="Arial" charset="0"/>
            </a:endParaRPr>
          </a:p>
          <a:p>
            <a:r>
              <a:rPr lang="es-ES" sz="1000" dirty="0">
                <a:latin typeface="Arial" charset="0"/>
              </a:rPr>
              <a:t>Como dijo &lt;cite&gt;Mahatma Gandhi&lt;/cite&gt;:</a:t>
            </a:r>
          </a:p>
          <a:p>
            <a:r>
              <a:rPr lang="es-ES" sz="1000" dirty="0">
                <a:latin typeface="Arial" charset="0"/>
              </a:rPr>
              <a:t>&lt;</a:t>
            </a:r>
            <a:r>
              <a:rPr lang="es-ES" sz="1000" dirty="0" err="1">
                <a:latin typeface="Arial" charset="0"/>
              </a:rPr>
              <a:t>blockquote</a:t>
            </a:r>
            <a:r>
              <a:rPr lang="es-ES" sz="1000" dirty="0">
                <a:latin typeface="Arial" charset="0"/>
              </a:rPr>
              <a:t>&gt;Vive como si fueras a morir mañana y aprende como si fueras a vivir para</a:t>
            </a:r>
            <a:r>
              <a:rPr lang="es-ES" sz="1000" baseline="0" dirty="0">
                <a:latin typeface="Arial" charset="0"/>
              </a:rPr>
              <a:t> </a:t>
            </a:r>
            <a:r>
              <a:rPr lang="es-ES" sz="1000" dirty="0">
                <a:latin typeface="Arial" charset="0"/>
              </a:rPr>
              <a:t>siempre.&lt;/</a:t>
            </a:r>
            <a:r>
              <a:rPr lang="es-ES" sz="1000" dirty="0" err="1">
                <a:latin typeface="Arial" charset="0"/>
              </a:rPr>
              <a:t>blockquote</a:t>
            </a:r>
            <a:r>
              <a:rPr lang="es-ES" sz="1000" dirty="0">
                <a:latin typeface="Arial" charset="0"/>
              </a:rPr>
              <a:t>&gt;</a:t>
            </a:r>
          </a:p>
          <a:p>
            <a:endParaRPr lang="es-ES" sz="1000" dirty="0">
              <a:latin typeface="Arial" charset="0"/>
            </a:endParaRPr>
          </a:p>
          <a:p>
            <a:r>
              <a:rPr lang="es-ES" sz="1000" dirty="0">
                <a:latin typeface="Arial" charset="0"/>
              </a:rPr>
              <a:t>La etiqueta &lt;</a:t>
            </a:r>
            <a:r>
              <a:rPr lang="es-ES" sz="1000" dirty="0" err="1">
                <a:latin typeface="Arial" charset="0"/>
              </a:rPr>
              <a:t>span</a:t>
            </a:r>
            <a:r>
              <a:rPr lang="es-ES" sz="1000" dirty="0">
                <a:latin typeface="Arial" charset="0"/>
              </a:rPr>
              <a:t>&gt; se visualiza por defecto con el mismo aspecto que el texto normal. Por tanto</a:t>
            </a:r>
            <a:r>
              <a:rPr lang="es-ES" sz="1000" baseline="0" dirty="0">
                <a:latin typeface="Arial" charset="0"/>
              </a:rPr>
              <a:t> </a:t>
            </a:r>
            <a:r>
              <a:rPr lang="es-ES" sz="1000" dirty="0">
                <a:latin typeface="Arial" charset="0"/>
              </a:rPr>
              <a:t>es habitual utilizar esta etiqueta junto con los atributos id y </a:t>
            </a:r>
            <a:r>
              <a:rPr lang="es-ES" sz="1000" dirty="0" err="1">
                <a:latin typeface="Arial" charset="0"/>
              </a:rPr>
              <a:t>class</a:t>
            </a:r>
            <a:r>
              <a:rPr lang="es-ES" sz="1000" dirty="0">
                <a:latin typeface="Arial" charset="0"/>
              </a:rPr>
              <a:t> para modificar</a:t>
            </a:r>
            <a:r>
              <a:rPr lang="es-ES" sz="1000" baseline="0" dirty="0">
                <a:latin typeface="Arial" charset="0"/>
              </a:rPr>
              <a:t> </a:t>
            </a:r>
            <a:r>
              <a:rPr lang="es-ES" sz="1000" dirty="0">
                <a:latin typeface="Arial" charset="0"/>
              </a:rPr>
              <a:t>posteriormente su aspecto con CSS</a:t>
            </a:r>
          </a:p>
        </p:txBody>
      </p:sp>
    </p:spTree>
    <p:extLst>
      <p:ext uri="{BB962C8B-B14F-4D97-AF65-F5344CB8AC3E}">
        <p14:creationId xmlns:p14="http://schemas.microsoft.com/office/powerpoint/2010/main" val="332021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5792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09087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96264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03212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6169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99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82855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2750DE-9E0E-4E3D-B975-EDE9A6AB2FCE}" type="datetimeFigureOut">
              <a:rPr lang="ca-ES" smtClean="0"/>
              <a:t>6/11/2019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91332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42750DE-9E0E-4E3D-B975-EDE9A6AB2FCE}" type="datetimeFigureOut">
              <a:rPr lang="ca-ES" smtClean="0"/>
              <a:t>6/11/2019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5275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42750DE-9E0E-4E3D-B975-EDE9A6AB2FCE}" type="datetimeFigureOut">
              <a:rPr lang="ca-ES" smtClean="0"/>
              <a:t>6/11/2019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7049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42750DE-9E0E-4E3D-B975-EDE9A6AB2FCE}" type="datetimeFigureOut">
              <a:rPr lang="ca-ES" smtClean="0"/>
              <a:t>6/11/2019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40317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750DE-9E0E-4E3D-B975-EDE9A6AB2FCE}" type="datetimeFigureOut">
              <a:rPr lang="ca-ES" smtClean="0"/>
              <a:t>6/11/2019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40702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6/11/2019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2394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6/11/2019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142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0DE-9E0E-4E3D-B975-EDE9A6AB2FCE}" type="datetimeFigureOut">
              <a:rPr lang="ca-ES" smtClean="0"/>
              <a:t>6/11/2019</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9BBAF-C864-4DD7-8DE3-B05345C81CB9}" type="slidenum">
              <a:rPr lang="ca-ES" smtClean="0"/>
              <a:t>‹Nº›</a:t>
            </a:fld>
            <a:endParaRPr lang="ca-ES"/>
          </a:p>
        </p:txBody>
      </p:sp>
    </p:spTree>
    <p:extLst>
      <p:ext uri="{BB962C8B-B14F-4D97-AF65-F5344CB8AC3E}">
        <p14:creationId xmlns:p14="http://schemas.microsoft.com/office/powerpoint/2010/main" val="5610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s.html.net/tutorials/html/lesson8.php#encabezado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es.html.net/tutorials/html/lesson8.php#encabezado2"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nombre@direccion.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ftp://ftp.ejemplo.com/ruta/archivo.zip"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a-ES" dirty="0"/>
              <a:t>HTML</a:t>
            </a:r>
          </a:p>
        </p:txBody>
      </p:sp>
      <p:sp>
        <p:nvSpPr>
          <p:cNvPr id="5" name="4 Subtítulo"/>
          <p:cNvSpPr>
            <a:spLocks noGrp="1"/>
          </p:cNvSpPr>
          <p:nvPr>
            <p:ph type="subTitle" idx="1"/>
          </p:nvPr>
        </p:nvSpPr>
        <p:spPr/>
        <p:txBody>
          <a:bodyPr/>
          <a:lstStyle/>
          <a:p>
            <a:r>
              <a:rPr lang="en-US" dirty="0" err="1"/>
              <a:t>Introducción</a:t>
            </a:r>
            <a:r>
              <a:rPr lang="en-US"/>
              <a:t> Part </a:t>
            </a:r>
            <a:r>
              <a:rPr lang="en-US" dirty="0"/>
              <a:t>2</a:t>
            </a:r>
            <a:endParaRPr lang="es-ES" dirty="0"/>
          </a:p>
        </p:txBody>
      </p:sp>
    </p:spTree>
    <p:extLst>
      <p:ext uri="{BB962C8B-B14F-4D97-AF65-F5344CB8AC3E}">
        <p14:creationId xmlns:p14="http://schemas.microsoft.com/office/powerpoint/2010/main" val="35974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Ejemplo:</a:t>
            </a:r>
          </a:p>
          <a:p>
            <a:pPr algn="just"/>
            <a:endParaRPr lang="es-E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17937"/>
            <a:ext cx="5040560" cy="420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12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Codificación de caracteres</a:t>
            </a:r>
            <a:r>
              <a:rPr lang="es-ES" dirty="0"/>
              <a:t>: </a:t>
            </a:r>
          </a:p>
          <a:p>
            <a:pPr marL="457200" lvl="1" indent="0" algn="just">
              <a:buNone/>
            </a:pPr>
            <a:r>
              <a:rPr lang="es-ES" dirty="0"/>
              <a:t>Los caracteres que utiliza HTML para definir sus etiquetas (&lt;, &gt; y “) no se pueden utilizar libremente.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873" y="3022861"/>
            <a:ext cx="4320480" cy="318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84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Codificación de caracteres</a:t>
            </a:r>
            <a:r>
              <a:rPr lang="es-ES" dirty="0"/>
              <a:t>: </a:t>
            </a:r>
          </a:p>
          <a:p>
            <a:pPr marL="457200" lvl="1" indent="0" algn="just">
              <a:buNone/>
            </a:pPr>
            <a:r>
              <a:rPr lang="es-ES" dirty="0"/>
              <a:t>Los caracteres propios de los idiomas que no son el inglés (ñ, á, ç, ¿, ¡, etc.) pueden ser problemáticos dependiendo de la codificación de caracteres utilizada. </a:t>
            </a:r>
          </a:p>
          <a:p>
            <a:pPr marL="457200" lvl="1" indent="0">
              <a:buNone/>
            </a:pPr>
            <a:endParaRPr lang="es-ES" dirty="0"/>
          </a:p>
        </p:txBody>
      </p:sp>
    </p:spTree>
    <p:extLst>
      <p:ext uri="{BB962C8B-B14F-4D97-AF65-F5344CB8AC3E}">
        <p14:creationId xmlns:p14="http://schemas.microsoft.com/office/powerpoint/2010/main" val="292165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dirty="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268760"/>
            <a:ext cx="3600400"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23528" y="2090172"/>
            <a:ext cx="4572000" cy="2677656"/>
          </a:xfrm>
          <a:prstGeom prst="rect">
            <a:avLst/>
          </a:prstGeom>
        </p:spPr>
        <p:txBody>
          <a:bodyPr>
            <a:spAutoFit/>
          </a:bodyPr>
          <a:lstStyle/>
          <a:p>
            <a:pPr lvl="1" algn="just"/>
            <a:r>
              <a:rPr lang="es-ES" sz="2800" dirty="0"/>
              <a:t>Si se utilizan las entidades HTML en vez de los caracteres problemáticos, es indiferente pasar de una codificación de caracteres a otra diferente.</a:t>
            </a:r>
          </a:p>
        </p:txBody>
      </p:sp>
    </p:spTree>
    <p:extLst>
      <p:ext uri="{BB962C8B-B14F-4D97-AF65-F5344CB8AC3E}">
        <p14:creationId xmlns:p14="http://schemas.microsoft.com/office/powerpoint/2010/main" val="3927146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Texto</a:t>
            </a:r>
          </a:p>
        </p:txBody>
      </p:sp>
      <p:sp>
        <p:nvSpPr>
          <p:cNvPr id="2" name="1 Marcador de contenido"/>
          <p:cNvSpPr>
            <a:spLocks noGrp="1"/>
          </p:cNvSpPr>
          <p:nvPr>
            <p:ph idx="1"/>
          </p:nvPr>
        </p:nvSpPr>
        <p:spPr/>
        <p:txBody>
          <a:bodyPr>
            <a:normAutofit/>
          </a:bodyPr>
          <a:lstStyle/>
          <a:p>
            <a:pPr marL="0" indent="0" algn="just">
              <a:buNone/>
            </a:pPr>
            <a:r>
              <a:rPr lang="es-ES" b="1" dirty="0"/>
              <a:t> Ejemplo:</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32856"/>
            <a:ext cx="5294886"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40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fontScale="92500" lnSpcReduction="10000"/>
          </a:bodyPr>
          <a:lstStyle/>
          <a:p>
            <a:pPr marL="0" indent="0" algn="just">
              <a:buNone/>
            </a:pPr>
            <a:r>
              <a:rPr lang="es-ES" sz="3000" dirty="0"/>
              <a:t>Los enlaces se utilizan para establecer relaciones entre dos páginas web, pero también es posible enlazar otros recursos como imágenes, documentos y archivos.</a:t>
            </a:r>
          </a:p>
          <a:p>
            <a:pPr marL="400050" lvl="1" indent="0" algn="just">
              <a:buNone/>
            </a:pPr>
            <a:endParaRPr lang="es-ES" sz="2600" dirty="0"/>
          </a:p>
          <a:p>
            <a:pPr marL="400050" lvl="1" indent="0" algn="just">
              <a:buNone/>
            </a:pPr>
            <a:r>
              <a:rPr lang="es-ES" sz="2600" dirty="0"/>
              <a:t>URL:  es un identificador único de cada recurso disponible en Internet. Permite incluir caracteres de otros idiomas que no sean el inglés pero no es completamente seguro, es posible que algunos navegadores no las interpreten de forma correcta.</a:t>
            </a:r>
          </a:p>
          <a:p>
            <a:pPr marL="400050" lvl="1" indent="0" algn="just">
              <a:buNone/>
            </a:pPr>
            <a:endParaRPr lang="es-ES" sz="2600" dirty="0"/>
          </a:p>
          <a:p>
            <a:pPr lvl="2" indent="-342900">
              <a:buFont typeface="Wingdings" panose="05000000000000000000" pitchFamily="2" charset="2"/>
              <a:buChar char="§"/>
            </a:pPr>
            <a:r>
              <a:rPr lang="es-ES" sz="2200" dirty="0"/>
              <a:t>URL absoluta: http://www.ejemplo.com/ruta1/ruta2/pagina2.html</a:t>
            </a:r>
          </a:p>
          <a:p>
            <a:pPr lvl="2" indent="-342900" algn="just">
              <a:buFont typeface="Wingdings" panose="05000000000000000000" pitchFamily="2" charset="2"/>
              <a:buChar char="§"/>
            </a:pPr>
            <a:r>
              <a:rPr lang="es-ES" sz="2200" dirty="0"/>
              <a:t>URL relativa: pagina2.htm (en el mismo nivel)</a:t>
            </a:r>
          </a:p>
          <a:p>
            <a:pPr lvl="2" indent="-342900" algn="just">
              <a:buFont typeface="Wingdings" panose="05000000000000000000" pitchFamily="2" charset="2"/>
              <a:buChar char="§"/>
            </a:pPr>
            <a:r>
              <a:rPr lang="es-ES" sz="2200" dirty="0"/>
              <a:t>URL relativa: ../pagina2.htm (a un nivel superior)</a:t>
            </a:r>
          </a:p>
          <a:p>
            <a:pPr marL="0" indent="0" algn="just">
              <a:buNone/>
            </a:pPr>
            <a:endParaRPr lang="es-ES" dirty="0"/>
          </a:p>
        </p:txBody>
      </p:sp>
    </p:spTree>
    <p:extLst>
      <p:ext uri="{BB962C8B-B14F-4D97-AF65-F5344CB8AC3E}">
        <p14:creationId xmlns:p14="http://schemas.microsoft.com/office/powerpoint/2010/main" val="238982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3000" dirty="0"/>
              <a:t>Enlaces básicos</a:t>
            </a:r>
            <a:r>
              <a:rPr lang="es-ES" sz="2600" dirty="0"/>
              <a:t>: </a:t>
            </a:r>
            <a:r>
              <a:rPr lang="es-ES" dirty="0"/>
              <a:t>&lt;a&gt;…&lt;/a&gt;</a:t>
            </a:r>
          </a:p>
          <a:p>
            <a:pPr marL="400050" lvl="1" indent="0" algn="just">
              <a:buNone/>
            </a:pPr>
            <a:r>
              <a:rPr lang="es-ES" dirty="0" err="1"/>
              <a:t>href</a:t>
            </a:r>
            <a:r>
              <a:rPr lang="es-ES" dirty="0"/>
              <a:t> = "</a:t>
            </a:r>
            <a:r>
              <a:rPr lang="es-ES" dirty="0" err="1"/>
              <a:t>url</a:t>
            </a:r>
            <a:r>
              <a:rPr lang="es-ES" dirty="0"/>
              <a:t>" - Indica la URL del recurso que se quiere enlazar.</a:t>
            </a:r>
          </a:p>
          <a:p>
            <a:pPr marL="400050" lvl="1" indent="0" algn="just">
              <a:buNone/>
            </a:pPr>
            <a:r>
              <a:rPr lang="es-ES" dirty="0" err="1"/>
              <a:t>name</a:t>
            </a:r>
            <a:r>
              <a:rPr lang="es-ES" dirty="0"/>
              <a:t> = "texto" - Permite nombrar al enlace para que se pueda acceder desde otros enlaces en la misma página web.</a:t>
            </a:r>
          </a:p>
          <a:p>
            <a:pPr marL="1257300" lvl="3" indent="0" algn="just">
              <a:buNone/>
            </a:pPr>
            <a:r>
              <a:rPr lang="es-ES" dirty="0"/>
              <a:t>&lt;a </a:t>
            </a:r>
            <a:r>
              <a:rPr lang="es-ES" dirty="0" err="1"/>
              <a:t>name</a:t>
            </a:r>
            <a:r>
              <a:rPr lang="es-ES" dirty="0"/>
              <a:t>="inicio"&gt;&lt;/a&gt;</a:t>
            </a:r>
          </a:p>
          <a:p>
            <a:pPr marL="1257300" lvl="3" indent="0" algn="just">
              <a:buNone/>
            </a:pPr>
            <a:r>
              <a:rPr lang="es-ES" dirty="0"/>
              <a:t>….</a:t>
            </a:r>
          </a:p>
          <a:p>
            <a:pPr marL="1257300" lvl="3" indent="0" algn="just">
              <a:buNone/>
            </a:pPr>
            <a:r>
              <a:rPr lang="es-ES" dirty="0"/>
              <a:t>&lt;a </a:t>
            </a:r>
            <a:r>
              <a:rPr lang="es-ES" dirty="0" err="1"/>
              <a:t>href</a:t>
            </a:r>
            <a:r>
              <a:rPr lang="es-ES" dirty="0"/>
              <a:t>="#inicio"&gt;Volver al inicio de la página&lt;/a&gt;</a:t>
            </a:r>
          </a:p>
          <a:p>
            <a:pPr marL="400050" lvl="1" indent="0" algn="just">
              <a:buNone/>
            </a:pPr>
            <a:r>
              <a:rPr lang="es-ES" dirty="0"/>
              <a:t>Para poder volver al inicio del sitio web desde cualquier página web interior:</a:t>
            </a:r>
          </a:p>
          <a:p>
            <a:pPr marL="1257300" lvl="3" indent="0" algn="just">
              <a:buNone/>
            </a:pPr>
            <a:r>
              <a:rPr lang="es-ES" dirty="0"/>
              <a:t> &lt;a </a:t>
            </a:r>
            <a:r>
              <a:rPr lang="es-ES" dirty="0" err="1"/>
              <a:t>href</a:t>
            </a:r>
            <a:r>
              <a:rPr lang="es-ES" dirty="0"/>
              <a:t>="/"&gt;Volver al inicio&lt;/a&gt;</a:t>
            </a:r>
          </a:p>
          <a:p>
            <a:pPr marL="400050" lvl="1" indent="0" algn="just">
              <a:buNone/>
            </a:pPr>
            <a:endParaRPr lang="es-ES" dirty="0"/>
          </a:p>
          <a:p>
            <a:pPr marL="0" indent="0" algn="just">
              <a:buNone/>
            </a:pPr>
            <a:endParaRPr lang="es-ES" dirty="0"/>
          </a:p>
        </p:txBody>
      </p:sp>
    </p:spTree>
    <p:extLst>
      <p:ext uri="{BB962C8B-B14F-4D97-AF65-F5344CB8AC3E}">
        <p14:creationId xmlns:p14="http://schemas.microsoft.com/office/powerpoint/2010/main" val="843119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ca-ES" sz="4000" noProof="0" dirty="0" err="1"/>
              <a:t>Enlaces</a:t>
            </a:r>
            <a:endParaRPr lang="ca-ES" sz="4000" noProof="0" dirty="0"/>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ca-ES" b="1" noProof="0" dirty="0" err="1"/>
              <a:t>Ejemplo</a:t>
            </a:r>
            <a:r>
              <a:rPr lang="ca-ES" b="1" noProof="0" dirty="0"/>
              <a:t>:</a:t>
            </a:r>
            <a:endParaRPr lang="ca-ES" b="1" noProof="0" dirty="0">
              <a:hlinkClick r:id="rId3"/>
            </a:endParaRPr>
          </a:p>
          <a:p>
            <a:pPr marL="400050" lvl="1" indent="0">
              <a:buNone/>
            </a:pPr>
            <a:r>
              <a:rPr lang="ca-ES" noProof="0" dirty="0" err="1">
                <a:hlinkClick r:id="rId3"/>
              </a:rPr>
              <a:t>Enlace</a:t>
            </a:r>
            <a:r>
              <a:rPr lang="ca-ES" noProof="0" dirty="0">
                <a:hlinkClick r:id="rId3"/>
              </a:rPr>
              <a:t> con el </a:t>
            </a:r>
            <a:r>
              <a:rPr lang="ca-ES" dirty="0">
                <a:hlinkClick r:id="rId3"/>
              </a:rPr>
              <a:t>primer </a:t>
            </a:r>
            <a:r>
              <a:rPr lang="ca-ES" dirty="0" err="1">
                <a:hlinkClick r:id="rId3"/>
              </a:rPr>
              <a:t>encabezamiento</a:t>
            </a:r>
            <a:r>
              <a:rPr lang="ca-ES" dirty="0">
                <a:hlinkClick r:id="rId3"/>
              </a:rPr>
              <a:t> </a:t>
            </a:r>
            <a:endParaRPr lang="ca-ES" noProof="0" dirty="0"/>
          </a:p>
          <a:p>
            <a:pPr marL="400050" lvl="1" indent="0">
              <a:buNone/>
            </a:pPr>
            <a:r>
              <a:rPr lang="ca-ES" noProof="0" dirty="0" err="1">
                <a:hlinkClick r:id="rId4"/>
              </a:rPr>
              <a:t>Enlace</a:t>
            </a:r>
            <a:r>
              <a:rPr lang="ca-ES" noProof="0" dirty="0">
                <a:hlinkClick r:id="rId4"/>
              </a:rPr>
              <a:t> con el </a:t>
            </a:r>
            <a:r>
              <a:rPr lang="ca-ES" noProof="0" dirty="0" err="1">
                <a:hlinkClick r:id="rId4"/>
              </a:rPr>
              <a:t>segundo</a:t>
            </a:r>
            <a:r>
              <a:rPr lang="ca-ES" noProof="0" dirty="0">
                <a:hlinkClick r:id="rId4"/>
              </a:rPr>
              <a:t> </a:t>
            </a:r>
            <a:r>
              <a:rPr lang="ca-ES" noProof="0" dirty="0" err="1">
                <a:hlinkClick r:id="rId4"/>
              </a:rPr>
              <a:t>encabezamiento</a:t>
            </a:r>
            <a:endParaRPr lang="ca-ES" noProof="0" dirty="0"/>
          </a:p>
          <a:p>
            <a:pPr marL="400050" lvl="1" indent="0">
              <a:buNone/>
            </a:pPr>
            <a:endParaRPr lang="ca-ES" b="1" noProof="0" dirty="0"/>
          </a:p>
          <a:p>
            <a:pPr marL="400050" lvl="1" indent="0">
              <a:buNone/>
            </a:pPr>
            <a:r>
              <a:rPr lang="ca-ES" b="1" noProof="0" dirty="0"/>
              <a:t>Primer </a:t>
            </a:r>
            <a:r>
              <a:rPr lang="ca-ES" b="1" noProof="0" dirty="0" err="1"/>
              <a:t>encabezamiento</a:t>
            </a:r>
            <a:endParaRPr lang="ca-ES" b="1" noProof="0" dirty="0"/>
          </a:p>
          <a:p>
            <a:pPr marL="400050" lvl="1" indent="0">
              <a:buNone/>
            </a:pPr>
            <a:r>
              <a:rPr lang="ca-ES" sz="2400" noProof="0" dirty="0" err="1"/>
              <a:t>Texto</a:t>
            </a:r>
            <a:r>
              <a:rPr lang="ca-ES" sz="2400" noProof="0" dirty="0"/>
              <a:t> </a:t>
            </a:r>
            <a:r>
              <a:rPr lang="ca-ES" sz="2400" noProof="0" dirty="0" err="1"/>
              <a:t>texto</a:t>
            </a:r>
            <a:r>
              <a:rPr lang="ca-ES" sz="2400" noProof="0" dirty="0"/>
              <a:t> </a:t>
            </a:r>
            <a:r>
              <a:rPr lang="ca-ES" sz="2400" noProof="0" dirty="0" err="1"/>
              <a:t>texto</a:t>
            </a:r>
            <a:r>
              <a:rPr lang="ca-ES" sz="2400" noProof="0" dirty="0"/>
              <a:t> </a:t>
            </a:r>
            <a:r>
              <a:rPr lang="ca-ES" sz="2400" noProof="0" dirty="0" err="1"/>
              <a:t>texto</a:t>
            </a:r>
            <a:endParaRPr lang="ca-ES" sz="2400" noProof="0" dirty="0"/>
          </a:p>
          <a:p>
            <a:pPr marL="400050" lvl="1" indent="0">
              <a:buNone/>
            </a:pPr>
            <a:endParaRPr lang="ca-ES" noProof="0" dirty="0"/>
          </a:p>
          <a:p>
            <a:pPr marL="400050" lvl="1" indent="0">
              <a:buNone/>
            </a:pPr>
            <a:r>
              <a:rPr lang="ca-ES" b="1" noProof="0" dirty="0" err="1"/>
              <a:t>Segundo</a:t>
            </a:r>
            <a:r>
              <a:rPr lang="ca-ES" b="1" noProof="0" dirty="0"/>
              <a:t> </a:t>
            </a:r>
            <a:r>
              <a:rPr lang="ca-ES" b="1" noProof="0" dirty="0" err="1"/>
              <a:t>encabezamiento</a:t>
            </a:r>
            <a:endParaRPr lang="ca-ES" b="1" noProof="0" dirty="0"/>
          </a:p>
          <a:p>
            <a:pPr marL="400050" lvl="1" indent="0">
              <a:buNone/>
            </a:pPr>
            <a:r>
              <a:rPr lang="ca-ES" sz="2400" noProof="0" dirty="0" err="1"/>
              <a:t>Texto</a:t>
            </a:r>
            <a:r>
              <a:rPr lang="ca-ES" sz="2400" noProof="0" dirty="0"/>
              <a:t> </a:t>
            </a:r>
            <a:r>
              <a:rPr lang="ca-ES" sz="2400" noProof="0" dirty="0" err="1"/>
              <a:t>texto</a:t>
            </a:r>
            <a:r>
              <a:rPr lang="ca-ES" sz="2400" noProof="0" dirty="0"/>
              <a:t> </a:t>
            </a:r>
            <a:r>
              <a:rPr lang="ca-ES" sz="2400" noProof="0" dirty="0" err="1"/>
              <a:t>texto</a:t>
            </a:r>
            <a:r>
              <a:rPr lang="ca-ES" sz="2400" noProof="0" dirty="0"/>
              <a:t> </a:t>
            </a:r>
            <a:r>
              <a:rPr lang="ca-ES" sz="2400" noProof="0" dirty="0" err="1"/>
              <a:t>texto</a:t>
            </a:r>
            <a:endParaRPr lang="ca-ES" sz="2400" noProof="0" dirty="0"/>
          </a:p>
          <a:p>
            <a:pPr marL="400050" lvl="1" indent="0" algn="just">
              <a:buNone/>
            </a:pPr>
            <a:endParaRPr lang="ca-ES" noProof="0" dirty="0"/>
          </a:p>
          <a:p>
            <a:pPr marL="0" indent="0" algn="just">
              <a:buNone/>
            </a:pPr>
            <a:endParaRPr lang="ca-ES" noProof="0" dirty="0"/>
          </a:p>
        </p:txBody>
      </p:sp>
    </p:spTree>
    <p:extLst>
      <p:ext uri="{BB962C8B-B14F-4D97-AF65-F5344CB8AC3E}">
        <p14:creationId xmlns:p14="http://schemas.microsoft.com/office/powerpoint/2010/main" val="132962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fontScale="92500" lnSpcReduction="10000"/>
          </a:bodyPr>
          <a:lstStyle/>
          <a:p>
            <a:pPr marL="0" indent="0" algn="just">
              <a:buNone/>
            </a:pPr>
            <a:r>
              <a:rPr lang="es-ES" dirty="0"/>
              <a:t>Otros tipos de enlaces: HTML define las etiquetas &lt;script&gt; y &lt;link&gt; para enlazar recursos que se deben cargar automáticamente.</a:t>
            </a:r>
          </a:p>
          <a:p>
            <a:pPr marL="0" indent="0" algn="just">
              <a:buNone/>
            </a:pPr>
            <a:endParaRPr lang="es-ES" dirty="0"/>
          </a:p>
          <a:p>
            <a:pPr marL="0" indent="0" algn="just">
              <a:buNone/>
            </a:pPr>
            <a:r>
              <a:rPr lang="es-ES" dirty="0"/>
              <a:t>Código ejecutable: &lt;script&gt;</a:t>
            </a:r>
          </a:p>
          <a:p>
            <a:pPr lvl="1" indent="-342900" algn="just">
              <a:buFont typeface="Wingdings" panose="05000000000000000000" pitchFamily="2" charset="2"/>
              <a:buChar char="§"/>
            </a:pPr>
            <a:r>
              <a:rPr lang="es-ES" dirty="0" err="1"/>
              <a:t>src</a:t>
            </a:r>
            <a:r>
              <a:rPr lang="es-ES" dirty="0"/>
              <a:t> = "</a:t>
            </a:r>
            <a:r>
              <a:rPr lang="es-ES" dirty="0" err="1"/>
              <a:t>url</a:t>
            </a:r>
            <a:r>
              <a:rPr lang="es-ES" dirty="0"/>
              <a:t>" - Indica la dirección del archivo que contiene el código.</a:t>
            </a:r>
          </a:p>
          <a:p>
            <a:pPr lvl="1" indent="-342900" algn="just">
              <a:buFont typeface="Wingdings" panose="05000000000000000000" pitchFamily="2" charset="2"/>
              <a:buChar char="§"/>
            </a:pPr>
            <a:r>
              <a:rPr lang="es-ES" dirty="0" err="1"/>
              <a:t>type</a:t>
            </a:r>
            <a:r>
              <a:rPr lang="es-ES" dirty="0"/>
              <a:t> = "</a:t>
            </a:r>
            <a:r>
              <a:rPr lang="es-ES" dirty="0" err="1"/>
              <a:t>tipo_de_contenido</a:t>
            </a:r>
            <a:r>
              <a:rPr lang="es-ES" dirty="0"/>
              <a:t>" - Permite "avisar" al navegador sobre el tipo de código que se incluye (normalmente JavaScript).</a:t>
            </a:r>
          </a:p>
          <a:p>
            <a:pPr marL="800100" lvl="2" indent="0" algn="just">
              <a:buNone/>
            </a:pPr>
            <a:r>
              <a:rPr lang="en-US" dirty="0"/>
              <a:t>&lt;head&gt;</a:t>
            </a:r>
          </a:p>
          <a:p>
            <a:pPr marL="1257300" lvl="3" indent="0" algn="just">
              <a:buNone/>
            </a:pPr>
            <a:r>
              <a:rPr lang="en-US" dirty="0"/>
              <a:t>&lt;script type="text/</a:t>
            </a:r>
            <a:r>
              <a:rPr lang="en-US" dirty="0" err="1"/>
              <a:t>javascript</a:t>
            </a:r>
            <a:r>
              <a:rPr lang="en-US" dirty="0"/>
              <a:t>" </a:t>
            </a:r>
            <a:r>
              <a:rPr lang="en-US" dirty="0" err="1"/>
              <a:t>src</a:t>
            </a:r>
            <a:r>
              <a:rPr lang="en-US" dirty="0"/>
              <a:t>="http://www.ejemplo.com/js/</a:t>
            </a:r>
          </a:p>
          <a:p>
            <a:pPr marL="1257300" lvl="3" indent="0" algn="just">
              <a:buNone/>
            </a:pPr>
            <a:r>
              <a:rPr lang="en-US" dirty="0"/>
              <a:t>inicializar.js"&gt;&lt;/script&gt;</a:t>
            </a:r>
          </a:p>
          <a:p>
            <a:pPr marL="800100" lvl="2" indent="0" algn="just">
              <a:buNone/>
            </a:pPr>
            <a:r>
              <a:rPr lang="en-US" dirty="0"/>
              <a:t>&lt;/head&gt;</a:t>
            </a:r>
          </a:p>
          <a:p>
            <a:pPr marL="800100" lvl="2" indent="0" algn="just">
              <a:buNone/>
            </a:pPr>
            <a:endParaRPr lang="es-ES" dirty="0"/>
          </a:p>
        </p:txBody>
      </p:sp>
    </p:spTree>
    <p:extLst>
      <p:ext uri="{BB962C8B-B14F-4D97-AF65-F5344CB8AC3E}">
        <p14:creationId xmlns:p14="http://schemas.microsoft.com/office/powerpoint/2010/main" val="23681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La etiqueta &lt;script&gt; también permite incluir en la página web un bloque de código JavaScript.</a:t>
            </a:r>
          </a:p>
          <a:p>
            <a:pPr marL="0" indent="0" algn="just">
              <a:buNone/>
            </a:pPr>
            <a:endParaRPr lang="es-ES" dirty="0"/>
          </a:p>
          <a:p>
            <a:pPr marL="800100" lvl="2" indent="0" algn="just">
              <a:buNone/>
            </a:pPr>
            <a:r>
              <a:rPr lang="es-ES" dirty="0"/>
              <a:t>&lt;head&gt;</a:t>
            </a:r>
          </a:p>
          <a:p>
            <a:pPr marL="1257300" lvl="3" indent="0" algn="just">
              <a:buNone/>
            </a:pPr>
            <a:r>
              <a:rPr lang="es-ES" dirty="0"/>
              <a:t>&lt;script </a:t>
            </a:r>
            <a:r>
              <a:rPr lang="es-ES" dirty="0" err="1"/>
              <a:t>type</a:t>
            </a:r>
            <a:r>
              <a:rPr lang="es-ES" dirty="0"/>
              <a:t>="</a:t>
            </a:r>
            <a:r>
              <a:rPr lang="es-ES" dirty="0" err="1"/>
              <a:t>text</a:t>
            </a:r>
            <a:r>
              <a:rPr lang="es-ES" dirty="0"/>
              <a:t>/</a:t>
            </a:r>
            <a:r>
              <a:rPr lang="es-ES" dirty="0" err="1"/>
              <a:t>javascript</a:t>
            </a:r>
            <a:r>
              <a:rPr lang="es-ES" dirty="0"/>
              <a:t>"&gt;</a:t>
            </a:r>
          </a:p>
          <a:p>
            <a:pPr marL="1257300" lvl="3" indent="0" algn="just">
              <a:buNone/>
            </a:pPr>
            <a:r>
              <a:rPr lang="es-ES" dirty="0"/>
              <a:t>	//&lt;![CDATA[</a:t>
            </a:r>
          </a:p>
          <a:p>
            <a:pPr marL="1257300" lvl="3" indent="0" algn="just">
              <a:buNone/>
            </a:pPr>
            <a:r>
              <a:rPr lang="es-ES" dirty="0"/>
              <a:t>	</a:t>
            </a:r>
            <a:r>
              <a:rPr lang="es-ES" dirty="0" err="1"/>
              <a:t>window.onload</a:t>
            </a:r>
            <a:r>
              <a:rPr lang="es-ES" dirty="0"/>
              <a:t> = </a:t>
            </a:r>
            <a:r>
              <a:rPr lang="es-ES" dirty="0" err="1"/>
              <a:t>function</a:t>
            </a:r>
            <a:r>
              <a:rPr lang="es-ES" dirty="0"/>
              <a:t>() { </a:t>
            </a:r>
            <a:r>
              <a:rPr lang="es-ES" dirty="0" err="1"/>
              <a:t>alert</a:t>
            </a:r>
            <a:r>
              <a:rPr lang="es-ES" dirty="0"/>
              <a:t>("La página se ha cargado completamente"); }</a:t>
            </a:r>
          </a:p>
          <a:p>
            <a:pPr marL="1257300" lvl="3" indent="0" algn="just">
              <a:buNone/>
            </a:pPr>
            <a:r>
              <a:rPr lang="es-ES" dirty="0"/>
              <a:t>	//]]&gt;</a:t>
            </a:r>
          </a:p>
          <a:p>
            <a:pPr marL="1257300" lvl="3" indent="0" algn="just">
              <a:buNone/>
            </a:pPr>
            <a:r>
              <a:rPr lang="es-ES" dirty="0"/>
              <a:t>&lt;/script&gt;</a:t>
            </a:r>
          </a:p>
          <a:p>
            <a:pPr marL="800100" lvl="2" indent="0" algn="just">
              <a:buNone/>
            </a:pPr>
            <a:r>
              <a:rPr lang="es-ES" dirty="0"/>
              <a:t>&lt;/head&gt;</a:t>
            </a:r>
          </a:p>
          <a:p>
            <a:pPr marL="0" indent="0" algn="just">
              <a:buNone/>
            </a:pPr>
            <a:endParaRPr lang="es-ES" dirty="0"/>
          </a:p>
        </p:txBody>
      </p:sp>
    </p:spTree>
    <p:extLst>
      <p:ext uri="{BB962C8B-B14F-4D97-AF65-F5344CB8AC3E}">
        <p14:creationId xmlns:p14="http://schemas.microsoft.com/office/powerpoint/2010/main" val="118536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1600" dirty="0"/>
              <a:t>HTML define etiquetas para estructurar el contenido en secciones y párrafos y define otras etiquetas para marcar elementos importantes dentro del texto.</a:t>
            </a:r>
          </a:p>
          <a:p>
            <a:pPr marL="0" indent="0" algn="just">
              <a:buNone/>
            </a:pP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88" y="2079823"/>
            <a:ext cx="6408712" cy="422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84825" y="2949044"/>
            <a:ext cx="3312368" cy="1200329"/>
          </a:xfrm>
          <a:prstGeom prst="rect">
            <a:avLst/>
          </a:prstGeom>
        </p:spPr>
        <p:txBody>
          <a:bodyPr wrap="square">
            <a:spAutoFit/>
          </a:bodyPr>
          <a:lstStyle/>
          <a:p>
            <a:pPr algn="just"/>
            <a:r>
              <a:rPr lang="es-ES" dirty="0"/>
              <a:t>El proceso de estructurar un texto simple consiste en indicar las diferentes zonas o secciones</a:t>
            </a:r>
          </a:p>
          <a:p>
            <a:r>
              <a:rPr lang="es-ES" dirty="0"/>
              <a:t>que componen el texto.</a:t>
            </a:r>
          </a:p>
        </p:txBody>
      </p:sp>
    </p:spTree>
    <p:extLst>
      <p:ext uri="{BB962C8B-B14F-4D97-AF65-F5344CB8AC3E}">
        <p14:creationId xmlns:p14="http://schemas.microsoft.com/office/powerpoint/2010/main" val="3151704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Enlazar recursos: &lt;link&gt;</a:t>
            </a:r>
          </a:p>
          <a:p>
            <a:pPr lvl="1" algn="just"/>
            <a:r>
              <a:rPr lang="es-ES" dirty="0"/>
              <a:t>Solamente se puede incluir dentro de la cabecera del documento.</a:t>
            </a:r>
          </a:p>
          <a:p>
            <a:pPr lvl="1" algn="just"/>
            <a:r>
              <a:rPr lang="es-ES" dirty="0"/>
              <a:t>El uso habitual de la etiqueta &lt;link&gt; es el de enlazar las hojas de estilos CSS utilizadas por las páginas web.</a:t>
            </a:r>
          </a:p>
          <a:p>
            <a:pPr marL="1257300" lvl="3" indent="0">
              <a:buNone/>
            </a:pPr>
            <a:endParaRPr lang="en-US" dirty="0"/>
          </a:p>
          <a:p>
            <a:pPr marL="1257300" lvl="3" indent="0">
              <a:buNone/>
            </a:pPr>
            <a:r>
              <a:rPr lang="en-US" sz="2200" dirty="0"/>
              <a:t>&lt;head&gt;</a:t>
            </a:r>
          </a:p>
          <a:p>
            <a:pPr marL="1714500" lvl="4" indent="0">
              <a:buNone/>
            </a:pPr>
            <a:r>
              <a:rPr lang="en-US" sz="2200" dirty="0"/>
              <a:t>...</a:t>
            </a:r>
          </a:p>
          <a:p>
            <a:pPr marL="1714500" lvl="4" indent="0">
              <a:buNone/>
            </a:pPr>
            <a:r>
              <a:rPr lang="en-US" sz="2200" dirty="0"/>
              <a:t>&lt;link </a:t>
            </a:r>
            <a:r>
              <a:rPr lang="en-US" sz="2200" dirty="0" err="1"/>
              <a:t>rel</a:t>
            </a:r>
            <a:r>
              <a:rPr lang="en-US" sz="2200" dirty="0"/>
              <a:t>="</a:t>
            </a:r>
            <a:r>
              <a:rPr lang="en-US" sz="2200" dirty="0" err="1"/>
              <a:t>stylesheet</a:t>
            </a:r>
            <a:r>
              <a:rPr lang="en-US" sz="2200" dirty="0"/>
              <a:t>" type="text/</a:t>
            </a:r>
            <a:r>
              <a:rPr lang="en-US" sz="2200" dirty="0" err="1"/>
              <a:t>css</a:t>
            </a:r>
            <a:r>
              <a:rPr lang="en-US" sz="2200" dirty="0"/>
              <a:t>“ </a:t>
            </a:r>
            <a:r>
              <a:rPr lang="en-US" sz="2200" dirty="0" err="1"/>
              <a:t>href</a:t>
            </a:r>
            <a:r>
              <a:rPr lang="en-US" sz="2200" dirty="0"/>
              <a:t>="/</a:t>
            </a:r>
            <a:r>
              <a:rPr lang="en-US" sz="2200" dirty="0" err="1"/>
              <a:t>css</a:t>
            </a:r>
            <a:r>
              <a:rPr lang="en-US" sz="2200" dirty="0"/>
              <a:t>/comun.css" /&gt;</a:t>
            </a:r>
          </a:p>
          <a:p>
            <a:pPr marL="1257300" lvl="3" indent="0">
              <a:buNone/>
            </a:pPr>
            <a:r>
              <a:rPr lang="en-US" sz="2200" dirty="0"/>
              <a:t>&lt;/head&gt;</a:t>
            </a:r>
          </a:p>
          <a:p>
            <a:pPr marL="0" indent="0" algn="just">
              <a:buNone/>
            </a:pPr>
            <a:endParaRPr lang="es-ES" dirty="0"/>
          </a:p>
        </p:txBody>
      </p:sp>
    </p:spTree>
    <p:extLst>
      <p:ext uri="{BB962C8B-B14F-4D97-AF65-F5344CB8AC3E}">
        <p14:creationId xmlns:p14="http://schemas.microsoft.com/office/powerpoint/2010/main" val="56249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Enlazar recursos: &lt;link&gt;</a:t>
            </a:r>
          </a:p>
          <a:p>
            <a:pPr lvl="1" algn="just"/>
            <a:r>
              <a:rPr lang="es-ES" dirty="0"/>
              <a:t>Solamente se puede incluir dentro de la cabecera del documento.</a:t>
            </a:r>
          </a:p>
          <a:p>
            <a:pPr lvl="1" algn="just"/>
            <a:r>
              <a:rPr lang="es-ES" dirty="0"/>
              <a:t>El uso habitual de la etiqueta &lt;link&gt; es el de enlazar las hojas de estilos CSS utilizadas por las páginas web.</a:t>
            </a:r>
          </a:p>
          <a:p>
            <a:pPr marL="1257300" lvl="3" indent="0">
              <a:buNone/>
            </a:pPr>
            <a:r>
              <a:rPr lang="en-US" sz="2200" dirty="0"/>
              <a:t>&lt;head&gt;</a:t>
            </a:r>
          </a:p>
          <a:p>
            <a:pPr marL="1714500" lvl="4" indent="0">
              <a:buNone/>
            </a:pPr>
            <a:r>
              <a:rPr lang="en-US" sz="2200" dirty="0"/>
              <a:t>...</a:t>
            </a:r>
          </a:p>
          <a:p>
            <a:pPr marL="1714500" lvl="4" indent="0">
              <a:buNone/>
            </a:pPr>
            <a:r>
              <a:rPr lang="en-US" sz="2200" dirty="0"/>
              <a:t>&lt;link </a:t>
            </a:r>
            <a:r>
              <a:rPr lang="en-US" sz="2200" dirty="0" err="1"/>
              <a:t>rel</a:t>
            </a:r>
            <a:r>
              <a:rPr lang="en-US" sz="2200" dirty="0"/>
              <a:t>="stylesheet" type="text/</a:t>
            </a:r>
            <a:r>
              <a:rPr lang="en-US" sz="2200" dirty="0" err="1"/>
              <a:t>css</a:t>
            </a:r>
            <a:r>
              <a:rPr lang="en-US" sz="2200" dirty="0"/>
              <a:t>“ </a:t>
            </a:r>
            <a:r>
              <a:rPr lang="en-US" sz="2200" dirty="0" err="1"/>
              <a:t>href</a:t>
            </a:r>
            <a:r>
              <a:rPr lang="en-US" sz="2200" dirty="0"/>
              <a:t>="/</a:t>
            </a:r>
            <a:r>
              <a:rPr lang="en-US" sz="2200" dirty="0" err="1"/>
              <a:t>css</a:t>
            </a:r>
            <a:r>
              <a:rPr lang="en-US" sz="2200" dirty="0"/>
              <a:t>/comun.css" /&gt;</a:t>
            </a:r>
          </a:p>
          <a:p>
            <a:pPr marL="1257300" lvl="3" indent="0">
              <a:buNone/>
            </a:pPr>
            <a:r>
              <a:rPr lang="en-US" sz="2200"/>
              <a:t>&lt;/head&gt;</a:t>
            </a:r>
            <a:endParaRPr lang="es-ES" dirty="0"/>
          </a:p>
          <a:p>
            <a:pPr lvl="1" algn="just"/>
            <a:r>
              <a:rPr lang="es-ES" dirty="0"/>
              <a:t>Enlazar el </a:t>
            </a:r>
            <a:r>
              <a:rPr lang="es-ES" dirty="0" err="1"/>
              <a:t>favicon</a:t>
            </a:r>
            <a:r>
              <a:rPr lang="en-US" dirty="0"/>
              <a:t>  </a:t>
            </a:r>
            <a:endParaRPr lang="es-ES" dirty="0"/>
          </a:p>
          <a:p>
            <a:pPr marL="800100" lvl="2" indent="0">
              <a:buNone/>
            </a:pPr>
            <a:r>
              <a:rPr lang="es-ES" sz="2100" dirty="0"/>
              <a:t>&lt;link </a:t>
            </a:r>
            <a:r>
              <a:rPr lang="es-ES" sz="2100" dirty="0" err="1"/>
              <a:t>rel</a:t>
            </a:r>
            <a:r>
              <a:rPr lang="es-ES" sz="2100" dirty="0"/>
              <a:t>="</a:t>
            </a:r>
            <a:r>
              <a:rPr lang="es-ES" sz="2100" dirty="0" err="1"/>
              <a:t>shortcut</a:t>
            </a:r>
            <a:r>
              <a:rPr lang="es-ES" sz="2100" dirty="0"/>
              <a:t> </a:t>
            </a:r>
            <a:r>
              <a:rPr lang="es-ES" sz="2100" dirty="0" err="1"/>
              <a:t>icon</a:t>
            </a:r>
            <a:r>
              <a:rPr lang="es-ES" sz="2100" dirty="0"/>
              <a:t>" </a:t>
            </a:r>
            <a:r>
              <a:rPr lang="es-ES" sz="2100" dirty="0" err="1"/>
              <a:t>href</a:t>
            </a:r>
            <a:r>
              <a:rPr lang="es-ES" sz="2100" dirty="0"/>
              <a:t>="/favicon.ico“ </a:t>
            </a:r>
            <a:r>
              <a:rPr lang="es-ES" sz="2100" dirty="0" err="1"/>
              <a:t>type</a:t>
            </a:r>
            <a:r>
              <a:rPr lang="es-ES" sz="2100" dirty="0"/>
              <a:t>="</a:t>
            </a:r>
            <a:r>
              <a:rPr lang="es-ES" sz="2100" dirty="0" err="1"/>
              <a:t>image</a:t>
            </a:r>
            <a:r>
              <a:rPr lang="es-ES" sz="2100" dirty="0"/>
              <a:t>/</a:t>
            </a:r>
            <a:r>
              <a:rPr lang="es-ES" sz="2100" dirty="0" err="1"/>
              <a:t>ico</a:t>
            </a:r>
            <a:r>
              <a:rPr lang="es-ES" sz="2100" dirty="0"/>
              <a:t>" /&gt;</a:t>
            </a:r>
          </a:p>
          <a:p>
            <a:pPr lvl="1" algn="just"/>
            <a:endParaRPr lang="en-US" dirty="0"/>
          </a:p>
          <a:p>
            <a:pPr marL="1257300" lvl="3" indent="0">
              <a:buNone/>
            </a:pPr>
            <a:endParaRPr lang="en-US" sz="2200" dirty="0"/>
          </a:p>
          <a:p>
            <a:pPr marL="0" indent="0" algn="just">
              <a:buNone/>
            </a:pPr>
            <a:endParaRPr lang="es-ES" dirty="0"/>
          </a:p>
        </p:txBody>
      </p:sp>
    </p:spTree>
    <p:extLst>
      <p:ext uri="{BB962C8B-B14F-4D97-AF65-F5344CB8AC3E}">
        <p14:creationId xmlns:p14="http://schemas.microsoft.com/office/powerpoint/2010/main" val="4110212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Enlace a un email</a:t>
            </a:r>
          </a:p>
          <a:p>
            <a:pPr marL="800100" lvl="2" indent="0">
              <a:buNone/>
            </a:pPr>
            <a:r>
              <a:rPr lang="es-ES" sz="2100" dirty="0"/>
              <a:t>&lt;a </a:t>
            </a:r>
            <a:r>
              <a:rPr lang="es-ES" sz="2100" dirty="0" err="1"/>
              <a:t>href</a:t>
            </a:r>
            <a:r>
              <a:rPr lang="es-ES" sz="2100" dirty="0"/>
              <a:t>=</a:t>
            </a:r>
            <a:r>
              <a:rPr lang="es-ES" sz="2100" dirty="0">
                <a:hlinkClick r:id="rId3"/>
              </a:rPr>
              <a:t>mailto:nombre@direccion.com</a:t>
            </a:r>
            <a:r>
              <a:rPr lang="es-ES" sz="2100" dirty="0"/>
              <a:t> </a:t>
            </a:r>
            <a:r>
              <a:rPr lang="es-ES" sz="2100" dirty="0" err="1"/>
              <a:t>title</a:t>
            </a:r>
            <a:r>
              <a:rPr lang="es-ES" sz="2100" dirty="0"/>
              <a:t>="Dirección de email para solicitar más información"&gt;Solicita más información&lt;/a&gt;</a:t>
            </a:r>
          </a:p>
          <a:p>
            <a:pPr marL="0" indent="0" algn="just">
              <a:buNone/>
            </a:pPr>
            <a:r>
              <a:rPr lang="it-IT" dirty="0"/>
              <a:t>Enlace a un archivo FTP</a:t>
            </a:r>
          </a:p>
          <a:p>
            <a:pPr marL="800100" lvl="2" indent="0">
              <a:buNone/>
            </a:pPr>
            <a:r>
              <a:rPr lang="es-ES" sz="2100" dirty="0"/>
              <a:t>&lt;a </a:t>
            </a:r>
            <a:r>
              <a:rPr lang="es-ES" sz="2100" dirty="0" err="1"/>
              <a:t>href</a:t>
            </a:r>
            <a:r>
              <a:rPr lang="es-ES" sz="2100" dirty="0"/>
              <a:t>=</a:t>
            </a:r>
            <a:r>
              <a:rPr lang="es-ES" sz="2100" dirty="0">
                <a:hlinkClick r:id="rId4"/>
              </a:rPr>
              <a:t>ftp://ftp.ejemplo.com/ruta/archivo.zip</a:t>
            </a:r>
            <a:r>
              <a:rPr lang="es-ES" sz="2100" dirty="0"/>
              <a:t> </a:t>
            </a:r>
            <a:r>
              <a:rPr lang="es-ES" sz="2100" dirty="0" err="1"/>
              <a:t>title</a:t>
            </a:r>
            <a:r>
              <a:rPr lang="es-ES" sz="2100" dirty="0"/>
              <a:t>= "Archivo comprimido de los contenidos"&gt;Descarga un ZIP con todos los contenidos&lt;/a&gt;</a:t>
            </a:r>
            <a:endParaRPr lang="es-ES" dirty="0"/>
          </a:p>
          <a:p>
            <a:pPr marL="0" indent="0" algn="just">
              <a:buNone/>
            </a:pPr>
            <a:endParaRPr lang="es-ES" dirty="0"/>
          </a:p>
        </p:txBody>
      </p:sp>
    </p:spTree>
    <p:extLst>
      <p:ext uri="{BB962C8B-B14F-4D97-AF65-F5344CB8AC3E}">
        <p14:creationId xmlns:p14="http://schemas.microsoft.com/office/powerpoint/2010/main" val="371374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El lenguaje HTML define tres tipos diferentes de listas para agrupar los elementos:</a:t>
            </a:r>
          </a:p>
          <a:p>
            <a:pPr lvl="1" algn="just"/>
            <a:endParaRPr lang="es-ES" dirty="0"/>
          </a:p>
          <a:p>
            <a:pPr lvl="1" algn="just"/>
            <a:r>
              <a:rPr lang="es-ES" b="1" dirty="0"/>
              <a:t>Listas no ordenadas </a:t>
            </a:r>
          </a:p>
          <a:p>
            <a:pPr lvl="1" algn="just"/>
            <a:r>
              <a:rPr lang="es-ES" b="1" dirty="0"/>
              <a:t>Listas ordenadas </a:t>
            </a:r>
          </a:p>
          <a:p>
            <a:pPr lvl="1" algn="just"/>
            <a:r>
              <a:rPr lang="es-ES" dirty="0"/>
              <a:t>Listas de definición</a:t>
            </a:r>
          </a:p>
          <a:p>
            <a:pPr marL="0" indent="0">
              <a:buNone/>
            </a:pPr>
            <a:endParaRPr lang="es-ES" dirty="0"/>
          </a:p>
          <a:p>
            <a:pPr marL="0" indent="0" algn="just">
              <a:buNone/>
            </a:pPr>
            <a:endParaRPr lang="es-ES" dirty="0"/>
          </a:p>
        </p:txBody>
      </p:sp>
    </p:spTree>
    <p:extLst>
      <p:ext uri="{BB962C8B-B14F-4D97-AF65-F5344CB8AC3E}">
        <p14:creationId xmlns:p14="http://schemas.microsoft.com/office/powerpoint/2010/main" val="3628123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b="1" dirty="0"/>
              <a:t>Listas no ordenadas</a:t>
            </a:r>
          </a:p>
          <a:p>
            <a:pPr marL="0" indent="0" algn="just">
              <a:buNone/>
            </a:pPr>
            <a:endParaRPr lang="es-ES" sz="2800" dirty="0"/>
          </a:p>
          <a:p>
            <a:pPr marL="0" indent="0" algn="just">
              <a:buNone/>
            </a:pPr>
            <a:r>
              <a:rPr lang="es-ES" sz="2800" dirty="0"/>
              <a:t>Una lista no ordenada es un conjunto de elementos relacionados entre sí pero para los que no se indica un orden o secuencia determinados. </a:t>
            </a:r>
          </a:p>
          <a:p>
            <a:pPr marL="0" indent="0" algn="just">
              <a:buNone/>
            </a:pPr>
            <a:endParaRPr lang="es-ES" sz="2800" dirty="0"/>
          </a:p>
          <a:p>
            <a:pPr marL="0" indent="0" algn="just">
              <a:buNone/>
            </a:pPr>
            <a:r>
              <a:rPr lang="es-ES" sz="2800" dirty="0"/>
              <a:t>La etiqueta </a:t>
            </a:r>
            <a:r>
              <a:rPr lang="es-ES" sz="2800" b="1" dirty="0"/>
              <a:t>&lt;</a:t>
            </a:r>
            <a:r>
              <a:rPr lang="es-ES" sz="2800" b="1" dirty="0" err="1"/>
              <a:t>ul</a:t>
            </a:r>
            <a:r>
              <a:rPr lang="es-ES" sz="2800" b="1" dirty="0"/>
              <a:t>&gt; </a:t>
            </a:r>
            <a:r>
              <a:rPr lang="es-ES" sz="2800" dirty="0"/>
              <a:t>encierra todos los elementos de la lista y la etiqueta </a:t>
            </a:r>
            <a:r>
              <a:rPr lang="es-ES" sz="2800" b="1" dirty="0"/>
              <a:t>&lt;li&gt; </a:t>
            </a:r>
            <a:r>
              <a:rPr lang="es-ES" sz="2800" dirty="0"/>
              <a:t>cada uno de sus elementos individualmente. </a:t>
            </a:r>
          </a:p>
          <a:p>
            <a:pPr marL="0" indent="0" algn="just">
              <a:buNone/>
            </a:pPr>
            <a:endParaRPr lang="es-ES" dirty="0"/>
          </a:p>
        </p:txBody>
      </p:sp>
    </p:spTree>
    <p:extLst>
      <p:ext uri="{BB962C8B-B14F-4D97-AF65-F5344CB8AC3E}">
        <p14:creationId xmlns:p14="http://schemas.microsoft.com/office/powerpoint/2010/main" val="2069405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b="1" dirty="0"/>
              <a:t>Ejemplo de listas no ordenadas:</a:t>
            </a:r>
          </a:p>
          <a:p>
            <a:pPr marL="0" indent="0" algn="just">
              <a:buNone/>
            </a:pPr>
            <a:endParaRPr lang="es-ES" dirty="0"/>
          </a:p>
          <a:p>
            <a:pPr marL="0" indent="0" algn="just">
              <a:buNone/>
            </a:pPr>
            <a:endParaRPr lang="es-E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82416"/>
            <a:ext cx="8013434" cy="3150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612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b="1" dirty="0"/>
              <a:t>Listas ordenadas</a:t>
            </a:r>
          </a:p>
          <a:p>
            <a:pPr marL="0" indent="0" algn="just">
              <a:buNone/>
            </a:pPr>
            <a:endParaRPr lang="es-ES" dirty="0"/>
          </a:p>
          <a:p>
            <a:pPr marL="0" indent="0" algn="just">
              <a:buNone/>
            </a:pPr>
            <a:r>
              <a:rPr lang="es-ES" sz="2800" dirty="0"/>
              <a:t>Son listas de palabras o frases marcadas con números o letras. La lista ordenada se define con la etiqueta </a:t>
            </a:r>
            <a:r>
              <a:rPr lang="es-ES" sz="2800" b="1" dirty="0"/>
              <a:t>&lt;</a:t>
            </a:r>
            <a:r>
              <a:rPr lang="es-ES" sz="2800" b="1" dirty="0" err="1"/>
              <a:t>ol</a:t>
            </a:r>
            <a:r>
              <a:rPr lang="es-ES" sz="2800" b="1" dirty="0"/>
              <a:t>&gt;</a:t>
            </a:r>
            <a:r>
              <a:rPr lang="es-ES" sz="2800" dirty="0"/>
              <a:t>. Los elementos de la lista se definen mediante la etiqueta </a:t>
            </a:r>
            <a:r>
              <a:rPr lang="es-ES" sz="2800" b="1" dirty="0"/>
              <a:t>&lt;li&gt;</a:t>
            </a:r>
            <a:r>
              <a:rPr lang="es-ES" sz="2800" dirty="0"/>
              <a:t>, la misma que se utiliza en las listas no ordenadas.</a:t>
            </a:r>
          </a:p>
        </p:txBody>
      </p:sp>
    </p:spTree>
    <p:extLst>
      <p:ext uri="{BB962C8B-B14F-4D97-AF65-F5344CB8AC3E}">
        <p14:creationId xmlns:p14="http://schemas.microsoft.com/office/powerpoint/2010/main" val="1923067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b="1" dirty="0"/>
              <a:t>Ejemplo de listas ordenadas:</a:t>
            </a:r>
          </a:p>
          <a:p>
            <a:pPr marL="0" indent="0" algn="just">
              <a:buNone/>
            </a:pPr>
            <a:endParaRPr lang="es-E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636912"/>
            <a:ext cx="8301630"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509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fontScale="70000" lnSpcReduction="20000"/>
          </a:bodyPr>
          <a:lstStyle/>
          <a:p>
            <a:pPr marL="0" indent="0" algn="just">
              <a:buNone/>
            </a:pPr>
            <a:r>
              <a:rPr lang="es-ES" sz="3500" dirty="0"/>
              <a:t>Listas ordenadas: La etiqueta &lt;dl&gt; crea la lista de definición y las etiquetas &lt;</a:t>
            </a:r>
            <a:r>
              <a:rPr lang="es-ES" sz="3500" dirty="0" err="1"/>
              <a:t>dt</a:t>
            </a:r>
            <a:r>
              <a:rPr lang="es-ES" sz="3500" dirty="0"/>
              <a:t>&gt; y &lt;</a:t>
            </a:r>
            <a:r>
              <a:rPr lang="es-ES" sz="3500" dirty="0" err="1"/>
              <a:t>dd</a:t>
            </a:r>
            <a:r>
              <a:rPr lang="es-ES" sz="3500" dirty="0"/>
              <a:t>&gt; definen respectivamente el término y la descripción de cada elemento de la lista.</a:t>
            </a:r>
          </a:p>
          <a:p>
            <a:pPr marL="400050" lvl="1" indent="0" algn="just">
              <a:buNone/>
            </a:pPr>
            <a:endParaRPr lang="it-IT" dirty="0"/>
          </a:p>
          <a:p>
            <a:pPr marL="400050" lvl="1" indent="0" algn="just">
              <a:buNone/>
            </a:pPr>
            <a:r>
              <a:rPr lang="it-IT" dirty="0"/>
              <a:t>&lt;dl&gt;</a:t>
            </a:r>
          </a:p>
          <a:p>
            <a:pPr marL="800100" lvl="2" indent="0" algn="just">
              <a:buNone/>
            </a:pPr>
            <a:r>
              <a:rPr lang="it-IT" dirty="0"/>
              <a:t>&lt;dt&gt;SGML&lt;/dt&gt;</a:t>
            </a:r>
          </a:p>
          <a:p>
            <a:pPr marL="800100" lvl="2" indent="0" algn="just">
              <a:buNone/>
            </a:pPr>
            <a:r>
              <a:rPr lang="it-IT" dirty="0"/>
              <a:t>&lt;dd&gt;Metalenguaje para la definición de otros lenguajes de marcado&lt;/dd&gt;</a:t>
            </a:r>
          </a:p>
          <a:p>
            <a:pPr marL="800100" lvl="2" indent="0" algn="just">
              <a:buNone/>
            </a:pPr>
            <a:endParaRPr lang="it-IT" dirty="0"/>
          </a:p>
          <a:p>
            <a:pPr marL="800100" lvl="2" indent="0" algn="just">
              <a:buNone/>
            </a:pPr>
            <a:r>
              <a:rPr lang="it-IT" dirty="0"/>
              <a:t>&lt;dt&gt;XML&lt;/dt&gt;</a:t>
            </a:r>
          </a:p>
          <a:p>
            <a:pPr marL="800100" lvl="2" indent="0" algn="just">
              <a:buNone/>
            </a:pPr>
            <a:r>
              <a:rPr lang="it-IT" dirty="0"/>
              <a:t>&lt;dd&gt;Lenguaje basado en SGML y que se emplea para describir datos&lt;/dd&gt;</a:t>
            </a:r>
          </a:p>
          <a:p>
            <a:pPr marL="800100" lvl="2" indent="0" algn="just">
              <a:buNone/>
            </a:pPr>
            <a:endParaRPr lang="it-IT" dirty="0"/>
          </a:p>
          <a:p>
            <a:pPr marL="800100" lvl="2" indent="0" algn="just">
              <a:buNone/>
            </a:pPr>
            <a:r>
              <a:rPr lang="it-IT" dirty="0"/>
              <a:t>&lt;dt&gt;RSS&lt;/dt&gt;</a:t>
            </a:r>
          </a:p>
          <a:p>
            <a:pPr marL="800100" lvl="2" indent="0" algn="just">
              <a:buNone/>
            </a:pPr>
            <a:r>
              <a:rPr lang="it-IT" dirty="0"/>
              <a:t>&lt;dt&gt;GML&lt;/dt&gt;</a:t>
            </a:r>
          </a:p>
          <a:p>
            <a:pPr marL="800100" lvl="2" indent="0" algn="just">
              <a:buNone/>
            </a:pPr>
            <a:r>
              <a:rPr lang="it-IT" dirty="0"/>
              <a:t>&lt;dt&gt;XHTML&lt;/dt&gt;</a:t>
            </a:r>
          </a:p>
          <a:p>
            <a:pPr marL="800100" lvl="2" indent="0" algn="just">
              <a:buNone/>
            </a:pPr>
            <a:r>
              <a:rPr lang="it-IT" dirty="0"/>
              <a:t>&lt;dt&gt;SVG&lt;/dt&gt;</a:t>
            </a:r>
          </a:p>
          <a:p>
            <a:pPr marL="800100" lvl="2" indent="0" algn="just">
              <a:buNone/>
            </a:pPr>
            <a:r>
              <a:rPr lang="it-IT" dirty="0"/>
              <a:t>&lt;dt&gt;XUL&lt;/dt&gt;</a:t>
            </a:r>
          </a:p>
          <a:p>
            <a:pPr marL="800100" lvl="2" indent="0" algn="just">
              <a:buNone/>
            </a:pPr>
            <a:r>
              <a:rPr lang="it-IT" dirty="0"/>
              <a:t>&lt;dd&gt;Lenguajes derivados de XML para determinadas aplicaciones&lt;/dd&gt;</a:t>
            </a:r>
          </a:p>
          <a:p>
            <a:pPr marL="400050" lvl="1" indent="0" algn="just">
              <a:buNone/>
            </a:pPr>
            <a:r>
              <a:rPr lang="it-IT" dirty="0"/>
              <a:t>&lt;/dl&gt;</a:t>
            </a:r>
            <a:endParaRPr lang="es-ES" dirty="0"/>
          </a:p>
        </p:txBody>
      </p:sp>
    </p:spTree>
    <p:extLst>
      <p:ext uri="{BB962C8B-B14F-4D97-AF65-F5344CB8AC3E}">
        <p14:creationId xmlns:p14="http://schemas.microsoft.com/office/powerpoint/2010/main" val="2485196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dirty="0"/>
              <a:t>Para insertar una imagen en una página web es necesario almacenarla como un archivo independiente del documento HTML. </a:t>
            </a:r>
          </a:p>
          <a:p>
            <a:pPr marL="0" indent="0" algn="just">
              <a:buNone/>
            </a:pPr>
            <a:endParaRPr lang="es-ES" sz="2800" dirty="0"/>
          </a:p>
          <a:p>
            <a:pPr marL="0" indent="0" algn="just">
              <a:buNone/>
            </a:pPr>
            <a:r>
              <a:rPr lang="es-ES" sz="2800" dirty="0"/>
              <a:t>Los tipos de archivos más admitidos en entorno web son JPEG, PNG y GIF. Los archivos JPEG y PNG suelen utilizarse para representar fotografías, mientras que los de tipo GIF, para iconos e imágenes que no requieran de un número elevado de colores.</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Tree>
    <p:extLst>
      <p:ext uri="{BB962C8B-B14F-4D97-AF65-F5344CB8AC3E}">
        <p14:creationId xmlns:p14="http://schemas.microsoft.com/office/powerpoint/2010/main" val="421703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Estructurar</a:t>
            </a:r>
            <a:r>
              <a:rPr lang="es-ES" dirty="0"/>
              <a:t>: La forma más sencilla de estructurar un texto consiste en separarlo por párrafos. Además, HTML permite incluir títulos que delimitan cada una de las secciones. </a:t>
            </a:r>
          </a:p>
          <a:p>
            <a:pPr marL="0" indent="0" algn="just">
              <a:buNone/>
            </a:pPr>
            <a:endParaRPr lang="es-ES" dirty="0"/>
          </a:p>
          <a:p>
            <a:pPr marL="1257300" lvl="2" indent="-457200" algn="just"/>
            <a:r>
              <a:rPr lang="es-ES" dirty="0"/>
              <a:t>Párrafos: &lt;p&gt;…&lt;/p&gt;</a:t>
            </a:r>
          </a:p>
          <a:p>
            <a:pPr marL="1257300" lvl="2" indent="-457200" algn="just"/>
            <a:r>
              <a:rPr lang="es-ES" dirty="0"/>
              <a:t>Secciones: &lt;</a:t>
            </a:r>
            <a:r>
              <a:rPr lang="es-ES" dirty="0" err="1"/>
              <a:t>hx</a:t>
            </a:r>
            <a:r>
              <a:rPr lang="es-ES" dirty="0"/>
              <a:t>&gt;…&lt;/</a:t>
            </a:r>
            <a:r>
              <a:rPr lang="es-ES" dirty="0" err="1"/>
              <a:t>hx</a:t>
            </a:r>
            <a:r>
              <a:rPr lang="es-ES" dirty="0"/>
              <a:t>&gt;</a:t>
            </a:r>
          </a:p>
        </p:txBody>
      </p:sp>
    </p:spTree>
    <p:extLst>
      <p:ext uri="{BB962C8B-B14F-4D97-AF65-F5344CB8AC3E}">
        <p14:creationId xmlns:p14="http://schemas.microsoft.com/office/powerpoint/2010/main" val="3056502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a:bodyPr>
          <a:lstStyle/>
          <a:p>
            <a:pPr marL="0" indent="0">
              <a:buNone/>
            </a:pPr>
            <a:r>
              <a:rPr lang="es-ES" sz="2800" b="1" dirty="0"/>
              <a:t>Ejemplo </a:t>
            </a:r>
          </a:p>
          <a:p>
            <a:pPr marL="0" indent="0">
              <a:buNone/>
            </a:pPr>
            <a:endParaRPr lang="es-ES" sz="2800" dirty="0"/>
          </a:p>
          <a:p>
            <a:pPr marL="0" indent="0">
              <a:buNone/>
            </a:pPr>
            <a:r>
              <a:rPr lang="es-ES" sz="2400" b="1" dirty="0"/>
              <a:t>&lt;</a:t>
            </a:r>
            <a:r>
              <a:rPr lang="es-ES" sz="2400" b="1" dirty="0" err="1"/>
              <a:t>img</a:t>
            </a:r>
            <a:r>
              <a:rPr lang="es-ES" sz="2400" b="1" dirty="0"/>
              <a:t> </a:t>
            </a:r>
            <a:r>
              <a:rPr lang="es-ES" sz="2400" dirty="0" err="1">
                <a:solidFill>
                  <a:srgbClr val="00B050"/>
                </a:solidFill>
              </a:rPr>
              <a:t>src</a:t>
            </a:r>
            <a:r>
              <a:rPr lang="es-ES" sz="2400" dirty="0">
                <a:solidFill>
                  <a:srgbClr val="00B050"/>
                </a:solidFill>
              </a:rPr>
              <a:t>=“ </a:t>
            </a:r>
            <a:r>
              <a:rPr lang="es-ES" sz="2400" dirty="0"/>
              <a:t>imagen.jpg</a:t>
            </a:r>
            <a:r>
              <a:rPr lang="es-ES" sz="2400" dirty="0">
                <a:solidFill>
                  <a:srgbClr val="00B050"/>
                </a:solidFill>
              </a:rPr>
              <a:t>” </a:t>
            </a:r>
            <a:r>
              <a:rPr lang="es-ES" sz="2400" dirty="0" err="1">
                <a:solidFill>
                  <a:srgbClr val="00B050"/>
                </a:solidFill>
              </a:rPr>
              <a:t>alt</a:t>
            </a:r>
            <a:r>
              <a:rPr lang="es-ES" sz="2400" dirty="0">
                <a:solidFill>
                  <a:srgbClr val="00B050"/>
                </a:solidFill>
              </a:rPr>
              <a:t>=“</a:t>
            </a:r>
            <a:r>
              <a:rPr lang="es-ES" sz="2400" dirty="0"/>
              <a:t>descripción de la imagen</a:t>
            </a:r>
            <a:r>
              <a:rPr lang="es-ES" sz="2400" dirty="0">
                <a:solidFill>
                  <a:srgbClr val="00B050"/>
                </a:solidFill>
              </a:rPr>
              <a:t>”</a:t>
            </a:r>
            <a:r>
              <a:rPr lang="es-ES" sz="2400" dirty="0"/>
              <a:t> </a:t>
            </a:r>
            <a:r>
              <a:rPr lang="es-ES" sz="2400" b="1" dirty="0"/>
              <a:t>&gt;&lt;/</a:t>
            </a:r>
            <a:r>
              <a:rPr lang="es-ES" sz="2400" b="1" dirty="0" err="1"/>
              <a:t>img</a:t>
            </a:r>
            <a:r>
              <a:rPr lang="es-ES" sz="2400" b="1" dirty="0"/>
              <a:t>&gt; </a:t>
            </a:r>
          </a:p>
          <a:p>
            <a:pPr marL="0" indent="0">
              <a:buNone/>
            </a:pPr>
            <a:endParaRPr lang="es-ES" sz="2800" dirty="0"/>
          </a:p>
          <a:p>
            <a:pPr marL="0" indent="0">
              <a:buNone/>
            </a:pPr>
            <a:r>
              <a:rPr lang="es-ES" sz="2800" dirty="0"/>
              <a:t>Otros atributos: </a:t>
            </a:r>
          </a:p>
          <a:p>
            <a:pPr marL="0" indent="0">
              <a:buNone/>
            </a:pPr>
            <a:r>
              <a:rPr lang="es-ES" sz="2800" dirty="0"/>
              <a:t>- </a:t>
            </a:r>
            <a:r>
              <a:rPr lang="es-ES" sz="2800" b="1" dirty="0" err="1"/>
              <a:t>height</a:t>
            </a:r>
            <a:r>
              <a:rPr lang="es-ES" sz="2800" dirty="0"/>
              <a:t>: altura de la </a:t>
            </a:r>
            <a:r>
              <a:rPr lang="es-ES" sz="2800" dirty="0" err="1"/>
              <a:t>imágen</a:t>
            </a:r>
            <a:r>
              <a:rPr lang="es-ES" sz="2800" dirty="0"/>
              <a:t> (</a:t>
            </a:r>
            <a:r>
              <a:rPr lang="es-ES" sz="2800" dirty="0" err="1"/>
              <a:t>píxels</a:t>
            </a:r>
            <a:r>
              <a:rPr lang="es-ES" sz="2800" dirty="0"/>
              <a:t>) </a:t>
            </a:r>
          </a:p>
          <a:p>
            <a:pPr marL="0" indent="0">
              <a:buNone/>
            </a:pPr>
            <a:r>
              <a:rPr lang="es-ES" sz="2800" dirty="0"/>
              <a:t>- </a:t>
            </a:r>
            <a:r>
              <a:rPr lang="es-ES" sz="2800" b="1" dirty="0" err="1"/>
              <a:t>widht</a:t>
            </a:r>
            <a:r>
              <a:rPr lang="es-ES" sz="2800" dirty="0"/>
              <a:t>: anchura de la </a:t>
            </a:r>
            <a:r>
              <a:rPr lang="es-ES" sz="2800" dirty="0" err="1"/>
              <a:t>imágen</a:t>
            </a:r>
            <a:r>
              <a:rPr lang="es-ES" sz="2800" dirty="0"/>
              <a:t> (</a:t>
            </a:r>
            <a:r>
              <a:rPr lang="es-ES" sz="2800" dirty="0" err="1"/>
              <a:t>píxels</a:t>
            </a:r>
            <a:r>
              <a:rPr lang="es-ES" sz="2800" dirty="0"/>
              <a:t>) </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Tree>
    <p:extLst>
      <p:ext uri="{BB962C8B-B14F-4D97-AF65-F5344CB8AC3E}">
        <p14:creationId xmlns:p14="http://schemas.microsoft.com/office/powerpoint/2010/main" val="2265809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Mapas de imagen: Un mapa de imagen permite definir diferentes zonas "</a:t>
            </a:r>
            <a:r>
              <a:rPr lang="es-ES" dirty="0" err="1"/>
              <a:t>pinchables</a:t>
            </a:r>
            <a:r>
              <a:rPr lang="es-ES" dirty="0"/>
              <a:t>" dentro de una imagen.</a:t>
            </a:r>
          </a:p>
          <a:p>
            <a:pPr marL="0" indent="0" algn="just">
              <a:buNone/>
            </a:pPr>
            <a:r>
              <a:rPr lang="es-ES" dirty="0"/>
              <a:t>Para crear un mapa de imagen:</a:t>
            </a:r>
          </a:p>
          <a:p>
            <a:pPr marL="914400" lvl="1" indent="-514350" algn="just">
              <a:buFont typeface="+mj-lt"/>
              <a:buAutoNum type="arabicPeriod"/>
            </a:pPr>
            <a:r>
              <a:rPr lang="es-ES" dirty="0"/>
              <a:t>Se inserta la imagen original mediante la etiqueta &lt;</a:t>
            </a:r>
            <a:r>
              <a:rPr lang="es-ES" dirty="0" err="1"/>
              <a:t>img</a:t>
            </a:r>
            <a:r>
              <a:rPr lang="es-ES" dirty="0"/>
              <a:t>&gt;, se debe indicar mediante el atributo </a:t>
            </a:r>
            <a:r>
              <a:rPr lang="es-ES" dirty="0" err="1"/>
              <a:t>usemap</a:t>
            </a:r>
            <a:r>
              <a:rPr lang="es-ES" dirty="0"/>
              <a:t>.</a:t>
            </a:r>
          </a:p>
          <a:p>
            <a:pPr marL="914400" lvl="1" indent="-514350" algn="just">
              <a:buFont typeface="+mj-lt"/>
              <a:buAutoNum type="arabicPeriod"/>
            </a:pPr>
            <a:r>
              <a:rPr lang="es-ES" dirty="0"/>
              <a:t>Se utiliza la etiqueta &lt;</a:t>
            </a:r>
            <a:r>
              <a:rPr lang="es-ES" dirty="0" err="1"/>
              <a:t>map</a:t>
            </a:r>
            <a:r>
              <a:rPr lang="es-ES" dirty="0"/>
              <a:t>&gt; para definir las zonas o</a:t>
            </a:r>
          </a:p>
          <a:p>
            <a:pPr marL="914400" lvl="1" indent="-514350" algn="just">
              <a:buFont typeface="+mj-lt"/>
              <a:buAutoNum type="arabicPeriod"/>
            </a:pPr>
            <a:r>
              <a:rPr lang="es-ES" dirty="0"/>
              <a:t>regiones de la imagen.</a:t>
            </a:r>
          </a:p>
          <a:p>
            <a:pPr marL="914400" lvl="1" indent="-514350" algn="just">
              <a:buFont typeface="+mj-lt"/>
              <a:buAutoNum type="arabicPeriod"/>
            </a:pPr>
            <a:r>
              <a:rPr lang="es-ES" dirty="0"/>
              <a:t>Cada zona se define mediante la etiqueta &lt;</a:t>
            </a:r>
            <a:r>
              <a:rPr lang="es-ES" dirty="0" err="1"/>
              <a:t>area</a:t>
            </a:r>
            <a:r>
              <a:rPr lang="es-ES" dirty="0"/>
              <a:t>&gt;.</a:t>
            </a:r>
          </a:p>
          <a:p>
            <a:pPr marL="0" indent="0" algn="just">
              <a:buNone/>
            </a:pPr>
            <a:endParaRPr lang="es-ES" dirty="0"/>
          </a:p>
        </p:txBody>
      </p:sp>
    </p:spTree>
    <p:extLst>
      <p:ext uri="{BB962C8B-B14F-4D97-AF65-F5344CB8AC3E}">
        <p14:creationId xmlns:p14="http://schemas.microsoft.com/office/powerpoint/2010/main" val="1983539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endParaRPr lang="es-E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03" y="1772816"/>
            <a:ext cx="8868556"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566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ca-ES" sz="4000" noProof="0" dirty="0"/>
              <a:t>Imatges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 </a:t>
            </a:r>
          </a:p>
        </p:txBody>
      </p:sp>
      <p:pic>
        <p:nvPicPr>
          <p:cNvPr id="1026" name="Picture 2" descr="Imagen que ilustra el manejo de coordenadas en imá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956728"/>
            <a:ext cx="2403959"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stintos tipos de áreas. Shape distint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381597"/>
            <a:ext cx="1905000" cy="349567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759341" y="5839741"/>
            <a:ext cx="3253135" cy="369332"/>
          </a:xfrm>
          <a:prstGeom prst="rect">
            <a:avLst/>
          </a:prstGeom>
        </p:spPr>
        <p:txBody>
          <a:bodyPr wrap="none">
            <a:spAutoFit/>
          </a:bodyPr>
          <a:lstStyle/>
          <a:p>
            <a:pPr fontAlgn="base"/>
            <a:r>
              <a:rPr lang="ca-ES" b="1" dirty="0" err="1"/>
              <a:t>Tipos</a:t>
            </a:r>
            <a:r>
              <a:rPr lang="ca-ES" b="1" dirty="0"/>
              <a:t> de </a:t>
            </a:r>
            <a:r>
              <a:rPr lang="ca-ES" b="1" dirty="0" err="1"/>
              <a:t>áreas</a:t>
            </a:r>
            <a:r>
              <a:rPr lang="ca-ES" b="1" dirty="0"/>
              <a:t>: </a:t>
            </a:r>
            <a:r>
              <a:rPr lang="ca-ES" b="1" dirty="0" err="1"/>
              <a:t>shape</a:t>
            </a:r>
            <a:r>
              <a:rPr lang="ca-ES" b="1" dirty="0"/>
              <a:t> </a:t>
            </a:r>
            <a:r>
              <a:rPr lang="ca-ES" b="1" dirty="0" err="1"/>
              <a:t>diferentes</a:t>
            </a:r>
            <a:endParaRPr lang="ca-ES" b="1" dirty="0"/>
          </a:p>
        </p:txBody>
      </p:sp>
      <p:sp>
        <p:nvSpPr>
          <p:cNvPr id="4" name="3 Rectángulo"/>
          <p:cNvSpPr/>
          <p:nvPr/>
        </p:nvSpPr>
        <p:spPr>
          <a:xfrm>
            <a:off x="378340" y="1628800"/>
            <a:ext cx="8082092" cy="646331"/>
          </a:xfrm>
          <a:prstGeom prst="rect">
            <a:avLst/>
          </a:prstGeom>
        </p:spPr>
        <p:txBody>
          <a:bodyPr wrap="square">
            <a:spAutoFit/>
          </a:bodyPr>
          <a:lstStyle/>
          <a:p>
            <a:pPr algn="just"/>
            <a:r>
              <a:rPr lang="es-ES" dirty="0"/>
              <a:t>Las líneas geométricas que delimitan los enlaces, es decir, las áreas de los enlaces, deben ser definidas mediante coordenadas.</a:t>
            </a:r>
            <a:endParaRPr lang="ca-ES" dirty="0"/>
          </a:p>
        </p:txBody>
      </p:sp>
    </p:spTree>
    <p:extLst>
      <p:ext uri="{BB962C8B-B14F-4D97-AF65-F5344CB8AC3E}">
        <p14:creationId xmlns:p14="http://schemas.microsoft.com/office/powerpoint/2010/main" val="190019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lnSpcReduction="10000"/>
          </a:bodyPr>
          <a:lstStyle/>
          <a:p>
            <a:pPr marL="0" indent="0">
              <a:buNone/>
            </a:pPr>
            <a:r>
              <a:rPr lang="es-ES" sz="2700" dirty="0"/>
              <a:t>&lt;</a:t>
            </a:r>
            <a:r>
              <a:rPr lang="es-ES" sz="2700" dirty="0" err="1"/>
              <a:t>img</a:t>
            </a:r>
            <a:r>
              <a:rPr lang="es-ES" sz="2700" dirty="0"/>
              <a:t> </a:t>
            </a:r>
            <a:r>
              <a:rPr lang="es-ES" sz="2700" dirty="0" err="1"/>
              <a:t>src</a:t>
            </a:r>
            <a:r>
              <a:rPr lang="es-ES" sz="2700" dirty="0"/>
              <a:t>="mapa_mundo.gif“ </a:t>
            </a:r>
            <a:r>
              <a:rPr lang="es-ES" sz="2700" dirty="0" err="1"/>
              <a:t>usemap</a:t>
            </a:r>
            <a:r>
              <a:rPr lang="es-ES" sz="2700" dirty="0"/>
              <a:t>="#continentes" /&gt;</a:t>
            </a:r>
          </a:p>
          <a:p>
            <a:pPr marL="0" indent="0">
              <a:buNone/>
            </a:pPr>
            <a:r>
              <a:rPr lang="es-ES" sz="2700" dirty="0"/>
              <a:t>...</a:t>
            </a:r>
          </a:p>
          <a:p>
            <a:pPr marL="0" indent="0">
              <a:buNone/>
            </a:pPr>
            <a:r>
              <a:rPr lang="es-ES" sz="2700" dirty="0"/>
              <a:t>&lt;</a:t>
            </a:r>
            <a:r>
              <a:rPr lang="es-ES" sz="2700" dirty="0" err="1"/>
              <a:t>map</a:t>
            </a:r>
            <a:r>
              <a:rPr lang="es-ES" sz="2700" dirty="0"/>
              <a:t> </a:t>
            </a:r>
            <a:r>
              <a:rPr lang="es-ES" sz="2700" dirty="0" err="1"/>
              <a:t>name</a:t>
            </a:r>
            <a:r>
              <a:rPr lang="es-ES" sz="2700" dirty="0"/>
              <a:t>="continentes"&gt;</a:t>
            </a:r>
          </a:p>
          <a:p>
            <a:pPr marL="400050" lvl="1" indent="0">
              <a:buNone/>
            </a:pPr>
            <a:r>
              <a:rPr lang="es-ES" sz="2200" dirty="0"/>
              <a:t>&lt;</a:t>
            </a:r>
            <a:r>
              <a:rPr lang="es-ES" sz="2200" dirty="0" err="1"/>
              <a:t>area</a:t>
            </a:r>
            <a:r>
              <a:rPr lang="es-ES" sz="2200" dirty="0"/>
              <a:t> </a:t>
            </a:r>
            <a:r>
              <a:rPr lang="es-ES" sz="2200" dirty="0" err="1"/>
              <a:t>shape</a:t>
            </a:r>
            <a:r>
              <a:rPr lang="es-ES" sz="2200" dirty="0"/>
              <a:t>="</a:t>
            </a:r>
            <a:r>
              <a:rPr lang="es-ES" sz="2200" dirty="0" err="1"/>
              <a:t>rect</a:t>
            </a:r>
            <a:r>
              <a:rPr lang="es-ES" sz="2200" dirty="0"/>
              <a:t>" </a:t>
            </a:r>
            <a:r>
              <a:rPr lang="es-ES" sz="2200" dirty="0" err="1"/>
              <a:t>coords</a:t>
            </a:r>
            <a:r>
              <a:rPr lang="es-ES" sz="2200" dirty="0"/>
              <a:t>="20,25,84,113" </a:t>
            </a:r>
            <a:r>
              <a:rPr lang="es-ES" sz="2200" dirty="0" err="1"/>
              <a:t>href</a:t>
            </a:r>
            <a:r>
              <a:rPr lang="es-ES" sz="2200" dirty="0"/>
              <a:t>="rectangulo.html" /&gt;</a:t>
            </a:r>
          </a:p>
          <a:p>
            <a:pPr marL="400050" lvl="1" indent="0">
              <a:buNone/>
            </a:pPr>
            <a:r>
              <a:rPr lang="es-ES" sz="2200" dirty="0"/>
              <a:t>&lt;</a:t>
            </a:r>
            <a:r>
              <a:rPr lang="es-ES" sz="2200" dirty="0" err="1"/>
              <a:t>area</a:t>
            </a:r>
            <a:r>
              <a:rPr lang="es-ES" sz="2200" dirty="0"/>
              <a:t> </a:t>
            </a:r>
            <a:r>
              <a:rPr lang="es-ES" sz="2200" dirty="0" err="1"/>
              <a:t>shape</a:t>
            </a:r>
            <a:r>
              <a:rPr lang="es-ES" sz="2200" dirty="0"/>
              <a:t>="</a:t>
            </a:r>
            <a:r>
              <a:rPr lang="es-ES" sz="2200" dirty="0" err="1"/>
              <a:t>polygon</a:t>
            </a:r>
            <a:r>
              <a:rPr lang="es-ES" sz="2200" dirty="0"/>
              <a:t>" </a:t>
            </a:r>
            <a:r>
              <a:rPr lang="es-ES" sz="2200" dirty="0" err="1"/>
              <a:t>coords</a:t>
            </a:r>
            <a:r>
              <a:rPr lang="es-ES" sz="2200" dirty="0"/>
              <a:t>="90,25,162,26,163,96,89,25,90,24“ </a:t>
            </a:r>
            <a:r>
              <a:rPr lang="es-ES" sz="2200" dirty="0" err="1"/>
              <a:t>href</a:t>
            </a:r>
            <a:r>
              <a:rPr lang="es-ES" sz="2200" dirty="0"/>
              <a:t>="triangulo.html“ /&gt;</a:t>
            </a:r>
          </a:p>
          <a:p>
            <a:pPr marL="400050" lvl="1" indent="0">
              <a:buNone/>
            </a:pPr>
            <a:r>
              <a:rPr lang="es-ES" sz="2200" dirty="0"/>
              <a:t>&lt;</a:t>
            </a:r>
            <a:r>
              <a:rPr lang="es-ES" sz="2200" dirty="0" err="1"/>
              <a:t>area</a:t>
            </a:r>
            <a:r>
              <a:rPr lang="es-ES" sz="2200" dirty="0"/>
              <a:t> </a:t>
            </a:r>
            <a:r>
              <a:rPr lang="es-ES" sz="2200" dirty="0" err="1"/>
              <a:t>shape</a:t>
            </a:r>
            <a:r>
              <a:rPr lang="es-ES" sz="2200" dirty="0"/>
              <a:t>="</a:t>
            </a:r>
            <a:r>
              <a:rPr lang="es-ES" sz="2200" dirty="0" err="1"/>
              <a:t>circle</a:t>
            </a:r>
            <a:r>
              <a:rPr lang="es-ES" sz="2200" dirty="0"/>
              <a:t>" </a:t>
            </a:r>
            <a:r>
              <a:rPr lang="es-ES" sz="2200" dirty="0" err="1"/>
              <a:t>coords</a:t>
            </a:r>
            <a:r>
              <a:rPr lang="es-ES" sz="2200" dirty="0"/>
              <a:t>="130,114,29" </a:t>
            </a:r>
            <a:r>
              <a:rPr lang="es-ES" sz="2200" dirty="0" err="1"/>
              <a:t>href</a:t>
            </a:r>
            <a:r>
              <a:rPr lang="es-ES" sz="2200" dirty="0"/>
              <a:t>="circulo.html" /&gt;</a:t>
            </a:r>
          </a:p>
          <a:p>
            <a:pPr marL="400050" lvl="1" indent="0">
              <a:buNone/>
            </a:pPr>
            <a:r>
              <a:rPr lang="es-ES" sz="2200" dirty="0"/>
              <a:t>&lt;</a:t>
            </a:r>
            <a:r>
              <a:rPr lang="es-ES" sz="2200" dirty="0" err="1"/>
              <a:t>area</a:t>
            </a:r>
            <a:r>
              <a:rPr lang="es-ES" sz="2200" dirty="0"/>
              <a:t> </a:t>
            </a:r>
            <a:r>
              <a:rPr lang="es-ES" sz="2200" dirty="0" err="1"/>
              <a:t>shape</a:t>
            </a:r>
            <a:r>
              <a:rPr lang="es-ES" sz="2200" dirty="0"/>
              <a:t>="</a:t>
            </a:r>
            <a:r>
              <a:rPr lang="es-ES" sz="2200" dirty="0" err="1"/>
              <a:t>rect</a:t>
            </a:r>
            <a:r>
              <a:rPr lang="es-ES" sz="2200" dirty="0"/>
              <a:t>“ </a:t>
            </a:r>
            <a:r>
              <a:rPr lang="es-ES" sz="2200" dirty="0" err="1"/>
              <a:t>coords</a:t>
            </a:r>
            <a:r>
              <a:rPr lang="es-ES" sz="2200" dirty="0"/>
              <a:t>="19,156,170,211“ </a:t>
            </a:r>
            <a:r>
              <a:rPr lang="es-ES" sz="2200" dirty="0" err="1"/>
              <a:t>href</a:t>
            </a:r>
            <a:r>
              <a:rPr lang="es-ES" sz="2200" dirty="0"/>
              <a:t>="" /&gt;</a:t>
            </a:r>
          </a:p>
          <a:p>
            <a:pPr marL="400050" lvl="1" indent="0">
              <a:buNone/>
            </a:pPr>
            <a:r>
              <a:rPr lang="es-ES" sz="2200" dirty="0"/>
              <a:t>&lt;</a:t>
            </a:r>
            <a:r>
              <a:rPr lang="es-ES" sz="2200" dirty="0" err="1"/>
              <a:t>area</a:t>
            </a:r>
            <a:r>
              <a:rPr lang="es-ES" sz="2200" dirty="0"/>
              <a:t> </a:t>
            </a:r>
            <a:r>
              <a:rPr lang="es-ES" sz="2200" dirty="0" err="1"/>
              <a:t>shape</a:t>
            </a:r>
            <a:r>
              <a:rPr lang="es-ES" sz="2200" dirty="0"/>
              <a:t>="default" </a:t>
            </a:r>
            <a:r>
              <a:rPr lang="es-ES" sz="2200" dirty="0" err="1"/>
              <a:t>nohref</a:t>
            </a:r>
            <a:r>
              <a:rPr lang="es-ES" sz="2200" dirty="0"/>
              <a:t>="</a:t>
            </a:r>
            <a:r>
              <a:rPr lang="es-ES" sz="2200" dirty="0" err="1"/>
              <a:t>nohref</a:t>
            </a:r>
            <a:r>
              <a:rPr lang="es-ES" sz="2200" dirty="0"/>
              <a:t>" /&gt;</a:t>
            </a:r>
          </a:p>
          <a:p>
            <a:pPr marL="0" indent="0">
              <a:buNone/>
            </a:pPr>
            <a:r>
              <a:rPr lang="es-ES" sz="2700" dirty="0"/>
              <a:t>...</a:t>
            </a:r>
          </a:p>
          <a:p>
            <a:pPr marL="0" indent="0">
              <a:buNone/>
            </a:pPr>
            <a:r>
              <a:rPr lang="es-ES" sz="2700" dirty="0"/>
              <a:t>&lt;/</a:t>
            </a:r>
            <a:r>
              <a:rPr lang="es-ES" sz="2700" dirty="0" err="1"/>
              <a:t>map</a:t>
            </a:r>
            <a:r>
              <a:rPr lang="es-ES" sz="2700" dirty="0"/>
              <a:t>&gt;</a:t>
            </a:r>
          </a:p>
          <a:p>
            <a:pPr marL="0" indent="0" algn="just">
              <a:buNone/>
            </a:pPr>
            <a:endParaRPr lang="es-ES" dirty="0"/>
          </a:p>
        </p:txBody>
      </p:sp>
    </p:spTree>
    <p:extLst>
      <p:ext uri="{BB962C8B-B14F-4D97-AF65-F5344CB8AC3E}">
        <p14:creationId xmlns:p14="http://schemas.microsoft.com/office/powerpoint/2010/main" val="2013350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200" dirty="0"/>
              <a:t>La etiqueta &lt;</a:t>
            </a:r>
            <a:r>
              <a:rPr lang="es-ES" sz="2200" dirty="0" err="1"/>
              <a:t>object</a:t>
            </a:r>
            <a:r>
              <a:rPr lang="es-ES" sz="2200" dirty="0"/>
              <a:t>&gt; es la que permite "embeber" o incluir en las páginas HTML cualquier tipo de contenido complejo, como </a:t>
            </a:r>
            <a:r>
              <a:rPr lang="es-ES" sz="2200" dirty="0" err="1"/>
              <a:t>applets</a:t>
            </a:r>
            <a:r>
              <a:rPr lang="es-ES" sz="2200" dirty="0"/>
              <a:t> y vídeos.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852936"/>
            <a:ext cx="802657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020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fontScale="85000" lnSpcReduction="10000"/>
          </a:bodyPr>
          <a:lstStyle/>
          <a:p>
            <a:pPr marL="0" indent="0" algn="just">
              <a:buNone/>
            </a:pPr>
            <a:r>
              <a:rPr lang="es-ES" sz="2400" dirty="0">
                <a:latin typeface="Arial" charset="0"/>
              </a:rPr>
              <a:t>Se pueden incluir varias versiones alternativas de un mismo contenido.</a:t>
            </a:r>
          </a:p>
          <a:p>
            <a:pPr marL="0" indent="0" algn="just">
              <a:buNone/>
            </a:pPr>
            <a:endParaRPr lang="es-ES" sz="2400" dirty="0">
              <a:latin typeface="Arial" charset="0"/>
            </a:endParaRPr>
          </a:p>
          <a:p>
            <a:pPr marL="0" indent="0">
              <a:buNone/>
            </a:pPr>
            <a:r>
              <a:rPr lang="es-ES" sz="1900" dirty="0"/>
              <a:t>&lt;</a:t>
            </a:r>
            <a:r>
              <a:rPr lang="es-ES" sz="1900" dirty="0" err="1"/>
              <a:t>object</a:t>
            </a:r>
            <a:r>
              <a:rPr lang="es-ES" sz="1900" dirty="0"/>
              <a:t> </a:t>
            </a:r>
            <a:r>
              <a:rPr lang="es-ES" sz="1900" dirty="0" err="1"/>
              <a:t>title</a:t>
            </a:r>
            <a:r>
              <a:rPr lang="es-ES" sz="1900" dirty="0"/>
              <a:t>="La Tierra vista desde el espacio“ </a:t>
            </a:r>
            <a:r>
              <a:rPr lang="es-ES" sz="1900" dirty="0" err="1"/>
              <a:t>classid</a:t>
            </a:r>
            <a:r>
              <a:rPr lang="es-ES" sz="1900" dirty="0"/>
              <a:t>="http://www.observer.mars/TheEarth.py"&gt;</a:t>
            </a:r>
          </a:p>
          <a:p>
            <a:pPr marL="0" indent="0">
              <a:buNone/>
            </a:pPr>
            <a:endParaRPr lang="es-ES" sz="1900" dirty="0"/>
          </a:p>
          <a:p>
            <a:pPr marL="400050" lvl="1" indent="0">
              <a:buNone/>
            </a:pPr>
            <a:r>
              <a:rPr lang="es-ES" sz="1700" dirty="0"/>
              <a:t>&lt;!-- Formato alternativo en forma de vídeo --&gt;</a:t>
            </a:r>
          </a:p>
          <a:p>
            <a:pPr marL="400050" lvl="1" indent="0">
              <a:buNone/>
            </a:pPr>
            <a:r>
              <a:rPr lang="es-ES" sz="1700" dirty="0"/>
              <a:t>&lt;</a:t>
            </a:r>
            <a:r>
              <a:rPr lang="es-ES" sz="1700" dirty="0" err="1"/>
              <a:t>object</a:t>
            </a:r>
            <a:r>
              <a:rPr lang="es-ES" sz="1700" dirty="0"/>
              <a:t> data="PlanetaTierra.mpeg" </a:t>
            </a:r>
            <a:r>
              <a:rPr lang="es-ES" sz="1700" dirty="0" err="1"/>
              <a:t>type</a:t>
            </a:r>
            <a:r>
              <a:rPr lang="es-ES" sz="1700" dirty="0"/>
              <a:t>="</a:t>
            </a:r>
            <a:r>
              <a:rPr lang="es-ES" sz="1700" dirty="0" err="1"/>
              <a:t>application</a:t>
            </a:r>
            <a:r>
              <a:rPr lang="es-ES" sz="1700" dirty="0"/>
              <a:t>/</a:t>
            </a:r>
            <a:r>
              <a:rPr lang="es-ES" sz="1700" dirty="0" err="1"/>
              <a:t>mpeg</a:t>
            </a:r>
            <a:r>
              <a:rPr lang="es-ES" sz="1700" dirty="0"/>
              <a:t>"&gt;</a:t>
            </a:r>
          </a:p>
          <a:p>
            <a:pPr marL="400050" lvl="1" indent="0">
              <a:buNone/>
            </a:pPr>
            <a:endParaRPr lang="es-ES" sz="1700" dirty="0"/>
          </a:p>
          <a:p>
            <a:pPr marL="800100" lvl="2" indent="0">
              <a:buNone/>
            </a:pPr>
            <a:r>
              <a:rPr lang="es-ES" sz="1700" dirty="0"/>
              <a:t>&lt;!-- Otro formato alternativo mediante una imagen GIF --&gt;</a:t>
            </a:r>
          </a:p>
          <a:p>
            <a:pPr marL="800100" lvl="2" indent="0">
              <a:buNone/>
            </a:pPr>
            <a:r>
              <a:rPr lang="es-ES" sz="1700" dirty="0"/>
              <a:t>&lt;</a:t>
            </a:r>
            <a:r>
              <a:rPr lang="es-ES" sz="1700" dirty="0" err="1"/>
              <a:t>object</a:t>
            </a:r>
            <a:r>
              <a:rPr lang="es-ES" sz="1700" dirty="0"/>
              <a:t> data="PlanetaTierra.gif" </a:t>
            </a:r>
            <a:r>
              <a:rPr lang="es-ES" sz="1700" dirty="0" err="1"/>
              <a:t>type</a:t>
            </a:r>
            <a:r>
              <a:rPr lang="es-ES" sz="1700" dirty="0"/>
              <a:t>="</a:t>
            </a:r>
            <a:r>
              <a:rPr lang="es-ES" sz="1700" dirty="0" err="1"/>
              <a:t>image</a:t>
            </a:r>
            <a:r>
              <a:rPr lang="es-ES" sz="1700" dirty="0"/>
              <a:t>/</a:t>
            </a:r>
            <a:r>
              <a:rPr lang="es-ES" sz="1700" dirty="0" err="1"/>
              <a:t>gif</a:t>
            </a:r>
            <a:r>
              <a:rPr lang="es-ES" sz="1700" dirty="0"/>
              <a:t>"&gt;</a:t>
            </a:r>
          </a:p>
          <a:p>
            <a:pPr marL="1257300" lvl="3" indent="0">
              <a:buNone/>
            </a:pPr>
            <a:r>
              <a:rPr lang="es-ES" sz="1700" dirty="0"/>
              <a:t>&lt;!-- Si el navegador no soporta ningún formato, se muestra el siguiente texto --&gt;</a:t>
            </a:r>
          </a:p>
          <a:p>
            <a:pPr marL="1257300" lvl="3" indent="0">
              <a:buNone/>
            </a:pPr>
            <a:r>
              <a:rPr lang="es-ES" sz="1700" dirty="0"/>
              <a:t>La &lt;</a:t>
            </a:r>
            <a:r>
              <a:rPr lang="es-ES" sz="1700" dirty="0" err="1"/>
              <a:t>strong</a:t>
            </a:r>
            <a:r>
              <a:rPr lang="es-ES" sz="1700" dirty="0"/>
              <a:t>&gt;Tierra&lt;/</a:t>
            </a:r>
            <a:r>
              <a:rPr lang="es-ES" sz="1700" dirty="0" err="1"/>
              <a:t>strong</a:t>
            </a:r>
            <a:r>
              <a:rPr lang="es-ES" sz="1700" dirty="0"/>
              <a:t>&gt; vista desde el espacio.</a:t>
            </a:r>
          </a:p>
          <a:p>
            <a:pPr marL="800100" lvl="2" indent="0">
              <a:buNone/>
            </a:pPr>
            <a:r>
              <a:rPr lang="es-ES" sz="1700" dirty="0"/>
              <a:t>&lt;/</a:t>
            </a:r>
            <a:r>
              <a:rPr lang="es-ES" sz="1700" dirty="0" err="1"/>
              <a:t>object</a:t>
            </a:r>
            <a:r>
              <a:rPr lang="es-ES" sz="1700" dirty="0"/>
              <a:t>&gt;</a:t>
            </a:r>
          </a:p>
          <a:p>
            <a:pPr marL="800100" lvl="2" indent="0">
              <a:buNone/>
            </a:pPr>
            <a:endParaRPr lang="es-ES" sz="1700" dirty="0"/>
          </a:p>
          <a:p>
            <a:pPr marL="400050" lvl="1" indent="0">
              <a:buNone/>
            </a:pPr>
            <a:r>
              <a:rPr lang="es-ES" sz="1700" dirty="0"/>
              <a:t>&lt;/</a:t>
            </a:r>
            <a:r>
              <a:rPr lang="es-ES" sz="1700" dirty="0" err="1"/>
              <a:t>object</a:t>
            </a:r>
            <a:r>
              <a:rPr lang="es-ES" sz="2200" dirty="0"/>
              <a:t>&gt;</a:t>
            </a:r>
          </a:p>
          <a:p>
            <a:pPr marL="400050" lvl="1" indent="0">
              <a:buNone/>
            </a:pPr>
            <a:endParaRPr lang="es-ES" sz="2200" dirty="0"/>
          </a:p>
          <a:p>
            <a:pPr marL="0" indent="0">
              <a:buNone/>
            </a:pPr>
            <a:r>
              <a:rPr lang="es-ES" sz="1900" dirty="0"/>
              <a:t>&lt;/</a:t>
            </a:r>
            <a:r>
              <a:rPr lang="es-ES" sz="1900" dirty="0" err="1"/>
              <a:t>object</a:t>
            </a:r>
            <a:r>
              <a:rPr lang="es-ES" sz="1900" dirty="0"/>
              <a:t>&gt;</a:t>
            </a:r>
          </a:p>
          <a:p>
            <a:pPr marL="0" indent="0" algn="just">
              <a:buNone/>
            </a:pPr>
            <a:endParaRPr lang="es-ES" sz="2200" dirty="0"/>
          </a:p>
        </p:txBody>
      </p:sp>
    </p:spTree>
    <p:extLst>
      <p:ext uri="{BB962C8B-B14F-4D97-AF65-F5344CB8AC3E}">
        <p14:creationId xmlns:p14="http://schemas.microsoft.com/office/powerpoint/2010/main" val="1261063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fontScale="92500" lnSpcReduction="10000"/>
          </a:bodyPr>
          <a:lstStyle/>
          <a:p>
            <a:pPr marL="0" indent="0" algn="just">
              <a:buNone/>
            </a:pPr>
            <a:r>
              <a:rPr lang="es-ES" sz="2500" dirty="0">
                <a:latin typeface="Arial" charset="0"/>
              </a:rPr>
              <a:t>A los objetos también se les puede pasar información adicional en forma de parámetros mediante la etiqueta &lt;</a:t>
            </a:r>
            <a:r>
              <a:rPr lang="es-ES" sz="2500" dirty="0" err="1">
                <a:latin typeface="Arial" charset="0"/>
              </a:rPr>
              <a:t>param</a:t>
            </a:r>
            <a:r>
              <a:rPr lang="es-ES" sz="2500" dirty="0">
                <a:latin typeface="Arial" charset="0"/>
              </a:rPr>
              <a:t>&gt;:</a:t>
            </a:r>
          </a:p>
          <a:p>
            <a:pPr marL="0" indent="0" algn="just">
              <a:buNone/>
            </a:pPr>
            <a:endParaRPr lang="es-ES" sz="2400" dirty="0">
              <a:latin typeface="Arial" charset="0"/>
            </a:endParaRPr>
          </a:p>
          <a:p>
            <a:pPr marL="0" indent="0" algn="just">
              <a:buNone/>
            </a:pPr>
            <a:endParaRPr lang="es-ES" sz="2400" dirty="0">
              <a:latin typeface="Arial" charset="0"/>
            </a:endParaRPr>
          </a:p>
          <a:p>
            <a:pPr marL="0" indent="0" algn="just">
              <a:buNone/>
            </a:pPr>
            <a:endParaRPr lang="es-ES" sz="2400" dirty="0">
              <a:latin typeface="Arial" charset="0"/>
            </a:endParaRPr>
          </a:p>
          <a:p>
            <a:pPr marL="0" indent="0" algn="just">
              <a:buNone/>
            </a:pPr>
            <a:endParaRPr lang="es-ES" sz="2400" dirty="0">
              <a:latin typeface="Arial" charset="0"/>
            </a:endParaRPr>
          </a:p>
          <a:p>
            <a:pPr marL="0" indent="0" algn="just">
              <a:buNone/>
            </a:pPr>
            <a:endParaRPr lang="es-ES" sz="2400" dirty="0">
              <a:latin typeface="Arial" charset="0"/>
            </a:endParaRPr>
          </a:p>
          <a:p>
            <a:pPr marL="400050" lvl="1" indent="0" algn="just">
              <a:buNone/>
            </a:pPr>
            <a:r>
              <a:rPr lang="pt-BR" sz="2000" dirty="0">
                <a:latin typeface="Arial" charset="0"/>
              </a:rPr>
              <a:t>&lt;</a:t>
            </a:r>
            <a:r>
              <a:rPr lang="pt-BR" sz="2000" dirty="0" err="1">
                <a:latin typeface="Arial" charset="0"/>
              </a:rPr>
              <a:t>object</a:t>
            </a:r>
            <a:r>
              <a:rPr lang="pt-BR" sz="2000" dirty="0">
                <a:latin typeface="Arial" charset="0"/>
              </a:rPr>
              <a:t> data="..." </a:t>
            </a:r>
            <a:r>
              <a:rPr lang="pt-BR" sz="2000" dirty="0" err="1">
                <a:latin typeface="Arial" charset="0"/>
              </a:rPr>
              <a:t>type</a:t>
            </a:r>
            <a:r>
              <a:rPr lang="pt-BR" sz="2000" dirty="0">
                <a:latin typeface="Arial" charset="0"/>
              </a:rPr>
              <a:t>="..."&gt;</a:t>
            </a:r>
          </a:p>
          <a:p>
            <a:pPr marL="800100" lvl="2" indent="0" algn="just">
              <a:buNone/>
            </a:pPr>
            <a:r>
              <a:rPr lang="pt-BR" sz="1600" dirty="0">
                <a:latin typeface="Arial" charset="0"/>
              </a:rPr>
              <a:t>&lt;param </a:t>
            </a:r>
            <a:r>
              <a:rPr lang="pt-BR" sz="1600" dirty="0" err="1">
                <a:latin typeface="Arial" charset="0"/>
              </a:rPr>
              <a:t>name</a:t>
            </a:r>
            <a:r>
              <a:rPr lang="pt-BR" sz="1600" dirty="0">
                <a:latin typeface="Arial" charset="0"/>
              </a:rPr>
              <a:t>="parametro1" </a:t>
            </a:r>
            <a:r>
              <a:rPr lang="pt-BR" sz="1600" dirty="0" err="1">
                <a:latin typeface="Arial" charset="0"/>
              </a:rPr>
              <a:t>value</a:t>
            </a:r>
            <a:r>
              <a:rPr lang="pt-BR" sz="1600" dirty="0">
                <a:latin typeface="Arial" charset="0"/>
              </a:rPr>
              <a:t>="40" /&gt;</a:t>
            </a:r>
          </a:p>
          <a:p>
            <a:pPr marL="800100" lvl="2" indent="0" algn="just">
              <a:buNone/>
            </a:pPr>
            <a:r>
              <a:rPr lang="pt-BR" sz="1600" dirty="0">
                <a:latin typeface="Arial" charset="0"/>
              </a:rPr>
              <a:t>&lt;param </a:t>
            </a:r>
            <a:r>
              <a:rPr lang="pt-BR" sz="1600" dirty="0" err="1">
                <a:latin typeface="Arial" charset="0"/>
              </a:rPr>
              <a:t>name</a:t>
            </a:r>
            <a:r>
              <a:rPr lang="pt-BR" sz="1600" dirty="0">
                <a:latin typeface="Arial" charset="0"/>
              </a:rPr>
              <a:t>="parametro2" </a:t>
            </a:r>
            <a:r>
              <a:rPr lang="pt-BR" sz="1600" dirty="0" err="1">
                <a:latin typeface="Arial" charset="0"/>
              </a:rPr>
              <a:t>value</a:t>
            </a:r>
            <a:r>
              <a:rPr lang="pt-BR" sz="1600" dirty="0">
                <a:latin typeface="Arial" charset="0"/>
              </a:rPr>
              <a:t>="20" /&gt;</a:t>
            </a:r>
          </a:p>
          <a:p>
            <a:pPr marL="800100" lvl="2" indent="0" algn="just">
              <a:buNone/>
            </a:pPr>
            <a:r>
              <a:rPr lang="pt-BR" sz="1600" dirty="0">
                <a:latin typeface="Arial" charset="0"/>
              </a:rPr>
              <a:t>&lt;param </a:t>
            </a:r>
            <a:r>
              <a:rPr lang="pt-BR" sz="1600" dirty="0" err="1">
                <a:latin typeface="Arial" charset="0"/>
              </a:rPr>
              <a:t>name</a:t>
            </a:r>
            <a:r>
              <a:rPr lang="pt-BR" sz="1600" dirty="0">
                <a:latin typeface="Arial" charset="0"/>
              </a:rPr>
              <a:t>="parametro3" </a:t>
            </a:r>
            <a:r>
              <a:rPr lang="pt-BR" sz="1600" dirty="0" err="1">
                <a:latin typeface="Arial" charset="0"/>
              </a:rPr>
              <a:t>value</a:t>
            </a:r>
            <a:r>
              <a:rPr lang="pt-BR" sz="1600" dirty="0">
                <a:latin typeface="Arial" charset="0"/>
              </a:rPr>
              <a:t>="texto de </a:t>
            </a:r>
            <a:r>
              <a:rPr lang="pt-BR" sz="1600" dirty="0" err="1">
                <a:latin typeface="Arial" charset="0"/>
              </a:rPr>
              <a:t>prueba</a:t>
            </a:r>
            <a:r>
              <a:rPr lang="pt-BR" sz="1600" dirty="0">
                <a:latin typeface="Arial" charset="0"/>
              </a:rPr>
              <a:t>" /&gt;</a:t>
            </a:r>
          </a:p>
          <a:p>
            <a:pPr marL="400050" lvl="1" indent="0" algn="just">
              <a:buNone/>
            </a:pPr>
            <a:r>
              <a:rPr lang="pt-BR" sz="2000" dirty="0">
                <a:latin typeface="Arial" charset="0"/>
              </a:rPr>
              <a:t>&lt;/</a:t>
            </a:r>
            <a:r>
              <a:rPr lang="pt-BR" sz="2000" dirty="0" err="1">
                <a:latin typeface="Arial" charset="0"/>
              </a:rPr>
              <a:t>object</a:t>
            </a:r>
            <a:r>
              <a:rPr lang="pt-BR" sz="2000" dirty="0">
                <a:latin typeface="Arial" charset="0"/>
              </a:rPr>
              <a:t>&gt;</a:t>
            </a:r>
          </a:p>
          <a:p>
            <a:pPr marL="0" indent="0" algn="just">
              <a:buNone/>
            </a:pPr>
            <a:endParaRPr lang="es-ES" sz="2400" dirty="0">
              <a:latin typeface="Arial" charset="0"/>
            </a:endParaRPr>
          </a:p>
          <a:p>
            <a:pPr marL="0" indent="0" algn="just">
              <a:buNone/>
            </a:pPr>
            <a:endParaRPr lang="es-ES" sz="2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52" y="2852936"/>
            <a:ext cx="8251358" cy="144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292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400" dirty="0"/>
              <a:t>incluir vídeos Flash:</a:t>
            </a:r>
          </a:p>
          <a:p>
            <a:pPr marL="0" indent="0" algn="just">
              <a:buNone/>
            </a:pPr>
            <a:endParaRPr lang="es-ES" sz="2400" dirty="0">
              <a:latin typeface="Arial" charset="0"/>
            </a:endParaRPr>
          </a:p>
          <a:p>
            <a:pPr marL="400050" lvl="1" indent="0">
              <a:buNone/>
            </a:pPr>
            <a:r>
              <a:rPr lang="es-ES" sz="1600" dirty="0">
                <a:latin typeface="Arial" charset="0"/>
              </a:rPr>
              <a:t>&lt;</a:t>
            </a:r>
            <a:r>
              <a:rPr lang="es-ES" sz="1600" dirty="0" err="1">
                <a:latin typeface="Arial" charset="0"/>
              </a:rPr>
              <a:t>object</a:t>
            </a:r>
            <a:r>
              <a:rPr lang="es-ES" sz="1600" dirty="0">
                <a:latin typeface="Arial" charset="0"/>
              </a:rPr>
              <a:t> data="nombre_video.swf“ </a:t>
            </a:r>
            <a:r>
              <a:rPr lang="es-ES" sz="1600" dirty="0" err="1">
                <a:latin typeface="Arial" charset="0"/>
              </a:rPr>
              <a:t>type</a:t>
            </a:r>
            <a:r>
              <a:rPr lang="es-ES" sz="1600" dirty="0">
                <a:latin typeface="Arial" charset="0"/>
              </a:rPr>
              <a:t>="</a:t>
            </a:r>
            <a:r>
              <a:rPr lang="es-ES" sz="1600" dirty="0" err="1">
                <a:latin typeface="Arial" charset="0"/>
              </a:rPr>
              <a:t>application</a:t>
            </a:r>
            <a:r>
              <a:rPr lang="es-ES" sz="1600" dirty="0">
                <a:latin typeface="Arial" charset="0"/>
              </a:rPr>
              <a:t>/x-</a:t>
            </a:r>
            <a:r>
              <a:rPr lang="es-ES" sz="1600" dirty="0" err="1">
                <a:latin typeface="Arial" charset="0"/>
              </a:rPr>
              <a:t>shockwave</a:t>
            </a:r>
            <a:r>
              <a:rPr lang="es-ES" sz="1600" dirty="0">
                <a:latin typeface="Arial" charset="0"/>
              </a:rPr>
              <a:t> flash"&gt;&lt;/</a:t>
            </a:r>
            <a:r>
              <a:rPr lang="es-ES" sz="1600" dirty="0" err="1">
                <a:latin typeface="Arial" charset="0"/>
              </a:rPr>
              <a:t>object</a:t>
            </a:r>
            <a:r>
              <a:rPr lang="es-ES" sz="1600" dirty="0">
                <a:latin typeface="Arial" charset="0"/>
              </a:rPr>
              <a:t>&gt;</a:t>
            </a:r>
          </a:p>
          <a:p>
            <a:pPr marL="400050" lvl="1" indent="0">
              <a:buNone/>
            </a:pPr>
            <a:endParaRPr lang="en-US" sz="1800" dirty="0"/>
          </a:p>
          <a:p>
            <a:pPr marL="400050" lvl="1" indent="0">
              <a:buNone/>
            </a:pPr>
            <a:endParaRPr lang="en-US" sz="1800" dirty="0"/>
          </a:p>
          <a:p>
            <a:pPr marL="0" indent="0">
              <a:buNone/>
            </a:pPr>
            <a:r>
              <a:rPr lang="es-ES" sz="2200" dirty="0"/>
              <a:t>Solución alternativa : el uso de la etiqueta &lt;</a:t>
            </a:r>
            <a:r>
              <a:rPr lang="es-ES" sz="2200" dirty="0" err="1"/>
              <a:t>embed</a:t>
            </a:r>
            <a:r>
              <a:rPr lang="es-ES" sz="2200" dirty="0"/>
              <a:t>&gt;</a:t>
            </a:r>
            <a:endParaRPr lang="en-US" sz="2200" dirty="0"/>
          </a:p>
          <a:p>
            <a:pPr marL="400050" lvl="1" indent="0">
              <a:buNone/>
            </a:pPr>
            <a:endParaRPr lang="en-US" sz="1800" dirty="0"/>
          </a:p>
          <a:p>
            <a:pPr marL="400050" lvl="1" indent="0">
              <a:buNone/>
            </a:pPr>
            <a:r>
              <a:rPr lang="en-US" sz="1800" dirty="0"/>
              <a:t>&lt;object width="425" height="350"&gt;</a:t>
            </a:r>
          </a:p>
          <a:p>
            <a:pPr marL="800100" lvl="2" indent="0">
              <a:buNone/>
            </a:pPr>
            <a:r>
              <a:rPr lang="en-US" sz="1600" dirty="0"/>
              <a:t>&lt;</a:t>
            </a:r>
            <a:r>
              <a:rPr lang="en-US" sz="1600" dirty="0" err="1"/>
              <a:t>param</a:t>
            </a:r>
            <a:r>
              <a:rPr lang="en-US" sz="1600" dirty="0"/>
              <a:t> name="movie" value="http://www.youtube.com/v/MsH0rBWCYjs"&gt;&lt;/param&gt;</a:t>
            </a:r>
          </a:p>
          <a:p>
            <a:pPr marL="800100" lvl="2" indent="0">
              <a:buNone/>
            </a:pPr>
            <a:r>
              <a:rPr lang="en-US" sz="1600" dirty="0"/>
              <a:t>&lt;</a:t>
            </a:r>
            <a:r>
              <a:rPr lang="en-US" sz="1600" dirty="0" err="1"/>
              <a:t>param</a:t>
            </a:r>
            <a:r>
              <a:rPr lang="en-US" sz="1600" dirty="0"/>
              <a:t> name="</a:t>
            </a:r>
            <a:r>
              <a:rPr lang="en-US" sz="1600" dirty="0" err="1"/>
              <a:t>wmode</a:t>
            </a:r>
            <a:r>
              <a:rPr lang="en-US" sz="1600" dirty="0"/>
              <a:t>" value="transparent"&gt;&lt;/</a:t>
            </a:r>
            <a:r>
              <a:rPr lang="en-US" sz="1600" dirty="0" err="1"/>
              <a:t>param</a:t>
            </a:r>
            <a:r>
              <a:rPr lang="en-US" sz="1600" dirty="0"/>
              <a:t>&gt;</a:t>
            </a:r>
          </a:p>
          <a:p>
            <a:pPr marL="800100" lvl="2" indent="0">
              <a:buNone/>
            </a:pPr>
            <a:r>
              <a:rPr lang="en-US" sz="1600" dirty="0"/>
              <a:t>&lt;embed </a:t>
            </a:r>
            <a:r>
              <a:rPr lang="en-US" sz="1600" dirty="0" err="1"/>
              <a:t>src</a:t>
            </a:r>
            <a:r>
              <a:rPr lang="en-US" sz="1600" dirty="0"/>
              <a:t>="http://www.youtube.com/v/MsH0rBWCYjs" type="application/</a:t>
            </a:r>
          </a:p>
          <a:p>
            <a:pPr marL="800100" lvl="2" indent="0">
              <a:buNone/>
            </a:pPr>
            <a:r>
              <a:rPr lang="en-US" sz="1600" dirty="0"/>
              <a:t>x-shockwave-flash" </a:t>
            </a:r>
            <a:r>
              <a:rPr lang="en-US" sz="1600" dirty="0" err="1"/>
              <a:t>wmode</a:t>
            </a:r>
            <a:r>
              <a:rPr lang="en-US" sz="1600" dirty="0"/>
              <a:t>="transparent" width="425" height="350"&gt;&lt;/embed&gt;</a:t>
            </a:r>
          </a:p>
          <a:p>
            <a:pPr marL="400050" lvl="1" indent="0">
              <a:buNone/>
            </a:pPr>
            <a:r>
              <a:rPr lang="en-US" sz="1800" dirty="0"/>
              <a:t>&lt;/object&gt;</a:t>
            </a:r>
            <a:endParaRPr lang="es-ES" sz="1800" dirty="0"/>
          </a:p>
        </p:txBody>
      </p:sp>
      <p:sp>
        <p:nvSpPr>
          <p:cNvPr id="3" name="2 Explosión 1"/>
          <p:cNvSpPr/>
          <p:nvPr/>
        </p:nvSpPr>
        <p:spPr>
          <a:xfrm>
            <a:off x="6732240" y="1313852"/>
            <a:ext cx="1944216" cy="1224136"/>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Problema</a:t>
            </a:r>
          </a:p>
        </p:txBody>
      </p:sp>
    </p:spTree>
    <p:extLst>
      <p:ext uri="{BB962C8B-B14F-4D97-AF65-F5344CB8AC3E}">
        <p14:creationId xmlns:p14="http://schemas.microsoft.com/office/powerpoint/2010/main" val="735285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fontScale="92500" lnSpcReduction="20000"/>
          </a:bodyPr>
          <a:lstStyle/>
          <a:p>
            <a:pPr marL="0" indent="0">
              <a:buNone/>
            </a:pPr>
            <a:r>
              <a:rPr lang="es-ES" dirty="0"/>
              <a:t>Multimedia</a:t>
            </a:r>
          </a:p>
          <a:p>
            <a:pPr marL="0" indent="0">
              <a:buNone/>
            </a:pPr>
            <a:endParaRPr lang="es-ES" sz="2800" dirty="0"/>
          </a:p>
          <a:p>
            <a:pPr marL="0" indent="0">
              <a:buNone/>
            </a:pPr>
            <a:r>
              <a:rPr lang="es-ES" sz="2000" dirty="0"/>
              <a:t>HTML5 incorpora las nuevas etiquetas </a:t>
            </a:r>
            <a:r>
              <a:rPr lang="es-ES" sz="2000" b="1" dirty="0"/>
              <a:t>&lt;video&gt; </a:t>
            </a:r>
            <a:r>
              <a:rPr lang="es-ES" sz="2000" dirty="0"/>
              <a:t>y </a:t>
            </a:r>
            <a:r>
              <a:rPr lang="es-ES" sz="2000" b="1" dirty="0"/>
              <a:t>&lt;audio&gt;</a:t>
            </a:r>
            <a:r>
              <a:rPr lang="es-ES" sz="2000" dirty="0"/>
              <a:t> que permiten añadir estos elementos sin tener que recurrir a </a:t>
            </a:r>
            <a:r>
              <a:rPr lang="es-ES" sz="2000" dirty="0" err="1"/>
              <a:t>plugins</a:t>
            </a:r>
            <a:r>
              <a:rPr lang="es-ES" sz="2000" dirty="0"/>
              <a:t> externos como Flash. </a:t>
            </a:r>
          </a:p>
          <a:p>
            <a:pPr marL="0" indent="0">
              <a:buNone/>
            </a:pPr>
            <a:r>
              <a:rPr lang="es-ES" sz="2000" dirty="0"/>
              <a:t>      &lt;</a:t>
            </a:r>
            <a:r>
              <a:rPr lang="es-ES" sz="2000" b="1" dirty="0"/>
              <a:t>video</a:t>
            </a:r>
            <a:r>
              <a:rPr lang="es-ES" sz="2000" dirty="0"/>
              <a:t> </a:t>
            </a:r>
            <a:r>
              <a:rPr lang="es-ES" sz="2000" dirty="0" err="1"/>
              <a:t>src</a:t>
            </a:r>
            <a:r>
              <a:rPr lang="es-ES" sz="2000" dirty="0"/>
              <a:t>=“obsea.mp4” poster=“imagen.jpg” </a:t>
            </a:r>
            <a:r>
              <a:rPr lang="es-ES" sz="2000" dirty="0" err="1"/>
              <a:t>controls</a:t>
            </a:r>
            <a:r>
              <a:rPr lang="es-ES" sz="2000" dirty="0"/>
              <a:t>&gt;</a:t>
            </a:r>
          </a:p>
          <a:p>
            <a:pPr marL="0" indent="0">
              <a:buNone/>
            </a:pPr>
            <a:r>
              <a:rPr lang="es-ES" sz="2000" dirty="0"/>
              <a:t>Alternativa:</a:t>
            </a:r>
          </a:p>
          <a:p>
            <a:pPr marL="0" indent="0">
              <a:buNone/>
            </a:pPr>
            <a:r>
              <a:rPr lang="es-ES" sz="2000" dirty="0"/>
              <a:t>      </a:t>
            </a:r>
            <a:r>
              <a:rPr lang="es-ES" sz="2100" dirty="0"/>
              <a:t>&lt;</a:t>
            </a:r>
            <a:r>
              <a:rPr lang="es-ES" sz="2100" b="1" dirty="0"/>
              <a:t>video</a:t>
            </a:r>
            <a:r>
              <a:rPr lang="es-ES" sz="2100" dirty="0"/>
              <a:t> </a:t>
            </a:r>
            <a:r>
              <a:rPr lang="es-ES" sz="2100" dirty="0" err="1"/>
              <a:t>controls</a:t>
            </a:r>
            <a:r>
              <a:rPr lang="es-ES" sz="2100" dirty="0"/>
              <a:t> </a:t>
            </a:r>
            <a:r>
              <a:rPr lang="es-ES" sz="2100" dirty="0" err="1"/>
              <a:t>width</a:t>
            </a:r>
            <a:r>
              <a:rPr lang="es-ES" sz="2100" dirty="0"/>
              <a:t>="250"&gt; </a:t>
            </a:r>
          </a:p>
          <a:p>
            <a:pPr marL="0" indent="0">
              <a:buNone/>
            </a:pPr>
            <a:r>
              <a:rPr lang="es-ES" sz="2100" dirty="0"/>
              <a:t>          &lt;</a:t>
            </a:r>
            <a:r>
              <a:rPr lang="es-ES" sz="2100" dirty="0" err="1"/>
              <a:t>source</a:t>
            </a:r>
            <a:r>
              <a:rPr lang="es-ES" sz="2100" dirty="0"/>
              <a:t> </a:t>
            </a:r>
            <a:r>
              <a:rPr lang="es-ES" sz="2100" dirty="0" err="1"/>
              <a:t>src</a:t>
            </a:r>
            <a:r>
              <a:rPr lang="es-ES" sz="2100" dirty="0"/>
              <a:t>="/media/</a:t>
            </a:r>
            <a:r>
              <a:rPr lang="es-ES" sz="2100" dirty="0" err="1"/>
              <a:t>examples</a:t>
            </a:r>
            <a:r>
              <a:rPr lang="es-ES" sz="2100" dirty="0"/>
              <a:t>/</a:t>
            </a:r>
            <a:r>
              <a:rPr lang="es-ES" sz="2100" dirty="0" err="1"/>
              <a:t>flower.webm</a:t>
            </a:r>
            <a:r>
              <a:rPr lang="es-ES" sz="2100" dirty="0"/>
              <a:t>“ </a:t>
            </a:r>
            <a:r>
              <a:rPr lang="es-ES" sz="2100" dirty="0" err="1"/>
              <a:t>type</a:t>
            </a:r>
            <a:r>
              <a:rPr lang="es-ES" sz="2100" dirty="0"/>
              <a:t>="video/</a:t>
            </a:r>
            <a:r>
              <a:rPr lang="es-ES" sz="2100" dirty="0" err="1"/>
              <a:t>webm</a:t>
            </a:r>
            <a:r>
              <a:rPr lang="es-ES" sz="2100" dirty="0"/>
              <a:t>"&gt;</a:t>
            </a:r>
          </a:p>
          <a:p>
            <a:pPr marL="0" indent="0">
              <a:buNone/>
            </a:pPr>
            <a:r>
              <a:rPr lang="es-ES" sz="2100" dirty="0"/>
              <a:t>         &lt;</a:t>
            </a:r>
            <a:r>
              <a:rPr lang="es-ES" sz="2100" dirty="0" err="1"/>
              <a:t>source</a:t>
            </a:r>
            <a:r>
              <a:rPr lang="es-ES" sz="2100" dirty="0"/>
              <a:t> </a:t>
            </a:r>
            <a:r>
              <a:rPr lang="es-ES" sz="2100" dirty="0" err="1"/>
              <a:t>src</a:t>
            </a:r>
            <a:r>
              <a:rPr lang="es-ES" sz="2100" dirty="0"/>
              <a:t>="/media/</a:t>
            </a:r>
            <a:r>
              <a:rPr lang="es-ES" sz="2100" dirty="0" err="1"/>
              <a:t>examples</a:t>
            </a:r>
            <a:r>
              <a:rPr lang="es-ES" sz="2100" dirty="0"/>
              <a:t>/flower.mp4“  </a:t>
            </a:r>
            <a:r>
              <a:rPr lang="es-ES" sz="2100" dirty="0" err="1"/>
              <a:t>type</a:t>
            </a:r>
            <a:r>
              <a:rPr lang="es-ES" sz="2100" dirty="0"/>
              <a:t>="video/mp4"&gt;</a:t>
            </a:r>
          </a:p>
          <a:p>
            <a:pPr marL="0" indent="0">
              <a:buNone/>
            </a:pPr>
            <a:r>
              <a:rPr lang="es-ES" sz="2100" dirty="0"/>
              <a:t>         &lt;p&gt;</a:t>
            </a:r>
            <a:r>
              <a:rPr lang="es-ES" sz="2100" dirty="0" err="1"/>
              <a:t>Sorry</a:t>
            </a:r>
            <a:r>
              <a:rPr lang="es-ES" sz="2100" dirty="0"/>
              <a:t>, </a:t>
            </a:r>
            <a:r>
              <a:rPr lang="es-ES" sz="2100" dirty="0" err="1"/>
              <a:t>your</a:t>
            </a:r>
            <a:r>
              <a:rPr lang="es-ES" sz="2100" dirty="0"/>
              <a:t> browser </a:t>
            </a:r>
            <a:r>
              <a:rPr lang="es-ES" sz="2100" dirty="0" err="1"/>
              <a:t>doesn't</a:t>
            </a:r>
            <a:r>
              <a:rPr lang="es-ES" sz="2100" dirty="0"/>
              <a:t> </a:t>
            </a:r>
            <a:r>
              <a:rPr lang="es-ES" sz="2100" dirty="0" err="1"/>
              <a:t>support</a:t>
            </a:r>
            <a:r>
              <a:rPr lang="es-ES" sz="2100" dirty="0"/>
              <a:t> </a:t>
            </a:r>
            <a:r>
              <a:rPr lang="es-ES" sz="2100" dirty="0" err="1"/>
              <a:t>embedded</a:t>
            </a:r>
            <a:r>
              <a:rPr lang="es-ES" sz="2100" dirty="0"/>
              <a:t> videos.&lt;/p&gt;</a:t>
            </a:r>
          </a:p>
          <a:p>
            <a:pPr marL="0" indent="0">
              <a:buNone/>
            </a:pPr>
            <a:r>
              <a:rPr lang="es-ES" sz="2100" dirty="0"/>
              <a:t>      &lt;/video&gt;</a:t>
            </a:r>
          </a:p>
          <a:p>
            <a:pPr marL="0" indent="0">
              <a:buNone/>
            </a:pPr>
            <a:endParaRPr lang="es-ES" sz="2000" dirty="0"/>
          </a:p>
          <a:p>
            <a:pPr marL="0" indent="0">
              <a:buNone/>
            </a:pPr>
            <a:r>
              <a:rPr lang="es-ES" sz="2000" dirty="0"/>
              <a:t>     &lt;</a:t>
            </a:r>
            <a:r>
              <a:rPr lang="es-ES" sz="2000" b="1" dirty="0"/>
              <a:t>audio</a:t>
            </a:r>
            <a:r>
              <a:rPr lang="es-ES" sz="2000" dirty="0"/>
              <a:t> </a:t>
            </a:r>
            <a:r>
              <a:rPr lang="es-ES" sz="2000" dirty="0" err="1"/>
              <a:t>src</a:t>
            </a:r>
            <a:r>
              <a:rPr lang="es-ES" sz="2000" dirty="0"/>
              <a:t>=“song.mp4” </a:t>
            </a:r>
            <a:r>
              <a:rPr lang="es-ES" sz="2000" dirty="0" err="1"/>
              <a:t>controls</a:t>
            </a:r>
            <a:r>
              <a:rPr lang="es-ES" sz="2000" dirty="0"/>
              <a:t>&gt;</a:t>
            </a:r>
          </a:p>
        </p:txBody>
      </p:sp>
    </p:spTree>
    <p:extLst>
      <p:ext uri="{BB962C8B-B14F-4D97-AF65-F5344CB8AC3E}">
        <p14:creationId xmlns:p14="http://schemas.microsoft.com/office/powerpoint/2010/main" val="66593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Marcado básico de texto</a:t>
            </a:r>
            <a:r>
              <a:rPr lang="es-ES" dirty="0"/>
              <a:t>: HTML proporciona varias etiquetas para marcar cada uno de los diferentes tipos de texto como palabras en negrita o cursiva, anotaciones y correcciones, citas a otros documentos externos, </a:t>
            </a:r>
            <a:r>
              <a:rPr lang="es-ES" dirty="0" err="1"/>
              <a:t>etc</a:t>
            </a:r>
            <a:endParaRPr lang="es-ES" dirty="0"/>
          </a:p>
          <a:p>
            <a:pPr marL="1257300" lvl="2" indent="-457200" algn="just"/>
            <a:r>
              <a:rPr lang="es-ES" dirty="0"/>
              <a:t>Énfasis: &lt;</a:t>
            </a:r>
            <a:r>
              <a:rPr lang="es-ES" dirty="0" err="1"/>
              <a:t>em</a:t>
            </a:r>
            <a:r>
              <a:rPr lang="es-ES" dirty="0"/>
              <a:t>&gt;…&lt;/</a:t>
            </a:r>
            <a:r>
              <a:rPr lang="es-ES" dirty="0" err="1"/>
              <a:t>em</a:t>
            </a:r>
            <a:r>
              <a:rPr lang="es-ES" dirty="0"/>
              <a:t>&gt;</a:t>
            </a:r>
          </a:p>
          <a:p>
            <a:pPr marL="1257300" lvl="2" indent="-457200" algn="just"/>
            <a:r>
              <a:rPr lang="es-ES" dirty="0"/>
              <a:t>Énfasis más acentuado: &lt;</a:t>
            </a:r>
            <a:r>
              <a:rPr lang="es-ES" dirty="0" err="1"/>
              <a:t>strong</a:t>
            </a:r>
            <a:r>
              <a:rPr lang="es-ES" dirty="0"/>
              <a:t>&gt;…&lt;/</a:t>
            </a:r>
            <a:r>
              <a:rPr lang="es-ES" dirty="0" err="1"/>
              <a:t>strong</a:t>
            </a:r>
            <a:r>
              <a:rPr lang="es-ES" dirty="0"/>
              <a:t>&gt;</a:t>
            </a:r>
          </a:p>
          <a:p>
            <a:pPr marL="1257300" lvl="2" indent="-457200" algn="just"/>
            <a:r>
              <a:rPr lang="es-ES" dirty="0"/>
              <a:t>Inserción: &lt;</a:t>
            </a:r>
            <a:r>
              <a:rPr lang="es-ES" dirty="0" err="1"/>
              <a:t>ins</a:t>
            </a:r>
            <a:r>
              <a:rPr lang="es-ES" dirty="0"/>
              <a:t>&gt;…&lt;/</a:t>
            </a:r>
            <a:r>
              <a:rPr lang="es-ES" dirty="0" err="1"/>
              <a:t>ins</a:t>
            </a:r>
            <a:r>
              <a:rPr lang="es-ES" dirty="0"/>
              <a:t>&gt;</a:t>
            </a:r>
          </a:p>
          <a:p>
            <a:pPr marL="1257300" lvl="2" indent="-457200" algn="just"/>
            <a:r>
              <a:rPr lang="es-ES" dirty="0"/>
              <a:t>Borrado: &lt;del&gt;…&lt;/del&gt;</a:t>
            </a:r>
          </a:p>
          <a:p>
            <a:pPr marL="1257300" lvl="2" indent="-457200" algn="just"/>
            <a:r>
              <a:rPr lang="es-ES" dirty="0"/>
              <a:t>Citas: &lt;</a:t>
            </a:r>
            <a:r>
              <a:rPr lang="es-ES" dirty="0" err="1"/>
              <a:t>blockquote</a:t>
            </a:r>
            <a:r>
              <a:rPr lang="es-ES" dirty="0"/>
              <a:t>&gt;…&lt;/</a:t>
            </a:r>
            <a:r>
              <a:rPr lang="es-ES" dirty="0" err="1"/>
              <a:t>blockquote</a:t>
            </a:r>
            <a:r>
              <a:rPr lang="es-ES" dirty="0"/>
              <a:t>&gt;</a:t>
            </a:r>
          </a:p>
        </p:txBody>
      </p:sp>
    </p:spTree>
    <p:extLst>
      <p:ext uri="{BB962C8B-B14F-4D97-AF65-F5344CB8AC3E}">
        <p14:creationId xmlns:p14="http://schemas.microsoft.com/office/powerpoint/2010/main" val="1261893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fontScale="70000" lnSpcReduction="20000"/>
          </a:bodyPr>
          <a:lstStyle/>
          <a:p>
            <a:pPr marL="0" indent="0">
              <a:buNone/>
            </a:pPr>
            <a:r>
              <a:rPr lang="es-ES" sz="4300" dirty="0"/>
              <a:t>Multimedia</a:t>
            </a:r>
          </a:p>
          <a:p>
            <a:pPr marL="0" indent="0">
              <a:buNone/>
            </a:pPr>
            <a:endParaRPr lang="es-ES" sz="2800" dirty="0"/>
          </a:p>
          <a:p>
            <a:pPr marL="0" indent="0">
              <a:buNone/>
            </a:pPr>
            <a:r>
              <a:rPr lang="es-ES" sz="2700" dirty="0"/>
              <a:t>Algunos atributos que podemos utilizar en las etiquetas &lt;video&gt; y &lt;audio&gt; son:</a:t>
            </a:r>
          </a:p>
          <a:p>
            <a:pPr marL="0" indent="0">
              <a:buNone/>
            </a:pPr>
            <a:endParaRPr lang="es-ES" sz="2700" dirty="0"/>
          </a:p>
          <a:p>
            <a:r>
              <a:rPr lang="es-ES" sz="2700" b="1" dirty="0"/>
              <a:t>poster</a:t>
            </a:r>
            <a:r>
              <a:rPr lang="es-ES" sz="2700" dirty="0"/>
              <a:t>: permite definir una imagen que se mostrará antes de reproducir el vídeo.</a:t>
            </a:r>
          </a:p>
          <a:p>
            <a:r>
              <a:rPr lang="es-ES" sz="2700" b="1" dirty="0" err="1"/>
              <a:t>controls</a:t>
            </a:r>
            <a:r>
              <a:rPr lang="es-ES" sz="2700" dirty="0"/>
              <a:t>: añade los controles habituales (</a:t>
            </a:r>
            <a:r>
              <a:rPr lang="es-ES" sz="2700" dirty="0" err="1"/>
              <a:t>play</a:t>
            </a:r>
            <a:r>
              <a:rPr lang="es-ES" sz="2700" dirty="0"/>
              <a:t>, volumen…)</a:t>
            </a:r>
          </a:p>
          <a:p>
            <a:r>
              <a:rPr lang="es-ES" sz="2700" b="1" dirty="0" err="1"/>
              <a:t>autoplay</a:t>
            </a:r>
            <a:r>
              <a:rPr lang="es-ES" sz="2700" dirty="0"/>
              <a:t>: reproduce automáticamente el vídeo o audio (NO RECOMENDABLE)</a:t>
            </a:r>
          </a:p>
          <a:p>
            <a:r>
              <a:rPr lang="es-ES" sz="2700" b="1" dirty="0" err="1"/>
              <a:t>loop</a:t>
            </a:r>
            <a:r>
              <a:rPr lang="es-ES" sz="2700" dirty="0"/>
              <a:t>: vuelve a reproducir el elemento cuando acabe</a:t>
            </a:r>
          </a:p>
          <a:p>
            <a:r>
              <a:rPr lang="es-ES" sz="2700" b="1" dirty="0" err="1"/>
              <a:t>muted</a:t>
            </a:r>
            <a:r>
              <a:rPr lang="es-ES" sz="2700" dirty="0"/>
              <a:t>: reproduce el vídeo pero sin sonido (inicialmente)</a:t>
            </a:r>
          </a:p>
          <a:p>
            <a:r>
              <a:rPr lang="es-ES" sz="2700" b="1" dirty="0" err="1"/>
              <a:t>height</a:t>
            </a:r>
            <a:r>
              <a:rPr lang="es-ES" sz="2700" b="1" dirty="0"/>
              <a:t>, </a:t>
            </a:r>
            <a:r>
              <a:rPr lang="es-ES" sz="2700" b="1" dirty="0" err="1"/>
              <a:t>width</a:t>
            </a:r>
            <a:r>
              <a:rPr lang="es-ES" sz="2700" dirty="0"/>
              <a:t>: permite definir la altura y anchura del elemento</a:t>
            </a:r>
          </a:p>
          <a:p>
            <a:r>
              <a:rPr lang="es-ES" sz="2700" b="1" dirty="0" err="1"/>
              <a:t>preload</a:t>
            </a:r>
            <a:r>
              <a:rPr lang="es-ES" sz="2700" b="1" dirty="0"/>
              <a:t> (</a:t>
            </a:r>
            <a:r>
              <a:rPr lang="es-ES" sz="2700" b="1" dirty="0" err="1"/>
              <a:t>auto,metadata,none</a:t>
            </a:r>
            <a:r>
              <a:rPr lang="es-ES" sz="2700" b="1" dirty="0"/>
              <a:t>): </a:t>
            </a:r>
            <a:r>
              <a:rPr lang="es-ES" sz="2700" dirty="0"/>
              <a:t>indica como se debe realizar la precarga de los datos (dependiendo del navegador puede ignorarlo).</a:t>
            </a:r>
            <a:endParaRPr lang="es-ES" sz="2700" b="1" dirty="0"/>
          </a:p>
        </p:txBody>
      </p:sp>
    </p:spTree>
    <p:extLst>
      <p:ext uri="{BB962C8B-B14F-4D97-AF65-F5344CB8AC3E}">
        <p14:creationId xmlns:p14="http://schemas.microsoft.com/office/powerpoint/2010/main" val="2535674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dirty="0"/>
              <a:t>Partes que componen una tabla compleja</a:t>
            </a:r>
          </a:p>
          <a:p>
            <a:pPr marL="0" indent="0" algn="just">
              <a:buNone/>
            </a:pPr>
            <a:endParaRPr lang="es-ES" sz="18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64904"/>
            <a:ext cx="8120903"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182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fontScale="92500" lnSpcReduction="20000"/>
          </a:bodyPr>
          <a:lstStyle/>
          <a:p>
            <a:pPr marL="0" indent="0" algn="just">
              <a:buNone/>
            </a:pPr>
            <a:r>
              <a:rPr lang="es-ES" sz="2800" b="1" dirty="0"/>
              <a:t>Tablas básicas</a:t>
            </a:r>
          </a:p>
          <a:p>
            <a:pPr marL="0" indent="0" algn="just">
              <a:buNone/>
            </a:pPr>
            <a:endParaRPr lang="es-ES" sz="2800" b="1" dirty="0"/>
          </a:p>
          <a:p>
            <a:pPr marL="0" indent="0" algn="just">
              <a:buNone/>
            </a:pPr>
            <a:r>
              <a:rPr lang="es-ES" sz="2800" dirty="0"/>
              <a:t>Las tablas más sencillas de HTML se definen con tres etiquetas: </a:t>
            </a:r>
          </a:p>
          <a:p>
            <a:pPr lvl="1" indent="-342900" algn="just">
              <a:buFont typeface="Wingdings" panose="05000000000000000000" pitchFamily="2" charset="2"/>
              <a:buChar char="§"/>
            </a:pPr>
            <a:r>
              <a:rPr lang="es-ES" sz="2400" dirty="0"/>
              <a:t>&lt;</a:t>
            </a:r>
            <a:r>
              <a:rPr lang="es-ES" sz="2400" dirty="0" err="1"/>
              <a:t>table</a:t>
            </a:r>
            <a:r>
              <a:rPr lang="es-ES" sz="2400" dirty="0"/>
              <a:t>&gt; para crear la tabla</a:t>
            </a:r>
          </a:p>
          <a:p>
            <a:pPr lvl="1" indent="-342900" algn="just">
              <a:buFont typeface="Wingdings" panose="05000000000000000000" pitchFamily="2" charset="2"/>
              <a:buChar char="§"/>
            </a:pPr>
            <a:r>
              <a:rPr lang="es-ES" sz="2400" dirty="0"/>
              <a:t>&lt;</a:t>
            </a:r>
            <a:r>
              <a:rPr lang="es-ES" sz="2400" dirty="0" err="1"/>
              <a:t>tr</a:t>
            </a:r>
            <a:r>
              <a:rPr lang="es-ES" sz="2400" dirty="0"/>
              <a:t>&gt; para crear cada fila </a:t>
            </a:r>
          </a:p>
          <a:p>
            <a:pPr lvl="1" indent="-342900" algn="just">
              <a:buFont typeface="Wingdings" panose="05000000000000000000" pitchFamily="2" charset="2"/>
              <a:buChar char="§"/>
            </a:pPr>
            <a:r>
              <a:rPr lang="es-ES" sz="2400" dirty="0"/>
              <a:t>&lt;</a:t>
            </a:r>
            <a:r>
              <a:rPr lang="es-ES" sz="2400" dirty="0" err="1"/>
              <a:t>td</a:t>
            </a:r>
            <a:r>
              <a:rPr lang="es-ES" sz="2400" dirty="0"/>
              <a:t>&gt; para crear cada columna.</a:t>
            </a:r>
          </a:p>
          <a:p>
            <a:pPr marL="400050" lvl="1" indent="0" algn="just">
              <a:buNone/>
            </a:pPr>
            <a:r>
              <a:rPr lang="es-ES" sz="2400" dirty="0"/>
              <a:t>Ejemplo:</a:t>
            </a:r>
          </a:p>
          <a:p>
            <a:pPr marL="800100" lvl="2" indent="0" algn="just">
              <a:buNone/>
            </a:pPr>
            <a:r>
              <a:rPr lang="es-ES" sz="2000" dirty="0"/>
              <a:t>&lt;</a:t>
            </a:r>
            <a:r>
              <a:rPr lang="es-ES" sz="2000" dirty="0" err="1"/>
              <a:t>table</a:t>
            </a:r>
            <a:r>
              <a:rPr lang="es-ES" sz="2000" dirty="0"/>
              <a:t>&gt;</a:t>
            </a:r>
          </a:p>
          <a:p>
            <a:pPr marL="1257300" lvl="3" indent="0" algn="just">
              <a:buNone/>
            </a:pPr>
            <a:r>
              <a:rPr lang="es-ES" sz="1600" dirty="0"/>
              <a:t>&lt;</a:t>
            </a:r>
            <a:r>
              <a:rPr lang="es-ES" sz="1600" dirty="0" err="1"/>
              <a:t>tr</a:t>
            </a:r>
            <a:r>
              <a:rPr lang="es-ES" sz="1600" dirty="0"/>
              <a:t>&gt;</a:t>
            </a:r>
          </a:p>
          <a:p>
            <a:pPr marL="1714500" lvl="4" indent="0" algn="just">
              <a:buNone/>
            </a:pPr>
            <a:r>
              <a:rPr lang="es-ES" sz="1600" dirty="0"/>
              <a:t>&lt;</a:t>
            </a:r>
            <a:r>
              <a:rPr lang="es-ES" sz="1600" dirty="0" err="1"/>
              <a:t>td</a:t>
            </a:r>
            <a:r>
              <a:rPr lang="es-ES" sz="1600" dirty="0"/>
              <a:t>&gt;&lt;/</a:t>
            </a:r>
            <a:r>
              <a:rPr lang="es-ES" sz="1600" dirty="0" err="1"/>
              <a:t>td</a:t>
            </a:r>
            <a:r>
              <a:rPr lang="es-ES" sz="1600" dirty="0"/>
              <a:t>&gt;</a:t>
            </a:r>
          </a:p>
          <a:p>
            <a:pPr marL="1714500" lvl="4" indent="0" algn="just">
              <a:buNone/>
            </a:pPr>
            <a:r>
              <a:rPr lang="es-ES" sz="1600" dirty="0"/>
              <a:t>&lt;</a:t>
            </a:r>
            <a:r>
              <a:rPr lang="es-ES" sz="1600" dirty="0" err="1"/>
              <a:t>td</a:t>
            </a:r>
            <a:r>
              <a:rPr lang="es-ES" sz="1600" dirty="0"/>
              <a:t>&gt;&lt;/</a:t>
            </a:r>
            <a:r>
              <a:rPr lang="es-ES" sz="1600" dirty="0" err="1"/>
              <a:t>td</a:t>
            </a:r>
            <a:r>
              <a:rPr lang="es-ES" sz="1600" dirty="0"/>
              <a:t>&gt;</a:t>
            </a:r>
          </a:p>
          <a:p>
            <a:pPr marL="1257300" lvl="3" indent="0" algn="just">
              <a:buNone/>
            </a:pPr>
            <a:r>
              <a:rPr lang="es-ES" sz="1600" dirty="0"/>
              <a:t>&lt;/</a:t>
            </a:r>
            <a:r>
              <a:rPr lang="es-ES" sz="1600" dirty="0" err="1"/>
              <a:t>tr</a:t>
            </a:r>
            <a:r>
              <a:rPr lang="es-ES" sz="1600" dirty="0"/>
              <a:t>&gt;</a:t>
            </a:r>
          </a:p>
          <a:p>
            <a:pPr marL="800100" lvl="2" indent="0" algn="just">
              <a:buNone/>
            </a:pPr>
            <a:r>
              <a:rPr lang="es-ES" sz="2000" dirty="0"/>
              <a:t>&lt;/</a:t>
            </a:r>
            <a:r>
              <a:rPr lang="es-ES" sz="2000" dirty="0" err="1"/>
              <a:t>table</a:t>
            </a:r>
            <a:r>
              <a:rPr lang="es-ES" sz="2000" dirty="0"/>
              <a:t>&gt;</a:t>
            </a:r>
            <a:endParaRPr lang="es-ES" sz="1000" dirty="0"/>
          </a:p>
        </p:txBody>
      </p:sp>
      <p:graphicFrame>
        <p:nvGraphicFramePr>
          <p:cNvPr id="3" name="2 Tabla"/>
          <p:cNvGraphicFramePr>
            <a:graphicFrameLocks noGrp="1"/>
          </p:cNvGraphicFramePr>
          <p:nvPr/>
        </p:nvGraphicFramePr>
        <p:xfrm>
          <a:off x="4139952" y="4653136"/>
          <a:ext cx="4295800" cy="370840"/>
        </p:xfrm>
        <a:graphic>
          <a:graphicData uri="http://schemas.openxmlformats.org/drawingml/2006/table">
            <a:tbl>
              <a:tblPr firstRow="1" bandRow="1">
                <a:tableStyleId>{69CF1AB2-1976-4502-BF36-3FF5EA218861}</a:tableStyleId>
              </a:tblPr>
              <a:tblGrid>
                <a:gridCol w="2147900">
                  <a:extLst>
                    <a:ext uri="{9D8B030D-6E8A-4147-A177-3AD203B41FA5}">
                      <a16:colId xmlns:a16="http://schemas.microsoft.com/office/drawing/2014/main" val="20000"/>
                    </a:ext>
                  </a:extLst>
                </a:gridCol>
                <a:gridCol w="2147900">
                  <a:extLst>
                    <a:ext uri="{9D8B030D-6E8A-4147-A177-3AD203B41FA5}">
                      <a16:colId xmlns:a16="http://schemas.microsoft.com/office/drawing/2014/main" val="20001"/>
                    </a:ext>
                  </a:extLst>
                </a:gridCol>
              </a:tblGrid>
              <a:tr h="370840">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8725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b="1" dirty="0"/>
              <a:t>Ejemplo:</a:t>
            </a:r>
          </a:p>
          <a:p>
            <a:pPr marL="0" indent="0" algn="just">
              <a:buNone/>
            </a:pPr>
            <a:endParaRPr lang="es-ES" sz="2800" b="1"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772816"/>
            <a:ext cx="49911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920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b="1" dirty="0"/>
              <a:t>Tablas básicas</a:t>
            </a:r>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2492896"/>
            <a:ext cx="8136905" cy="240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952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fontScale="92500" lnSpcReduction="10000"/>
          </a:bodyPr>
          <a:lstStyle/>
          <a:p>
            <a:pPr marL="0" indent="0" algn="just">
              <a:buNone/>
            </a:pPr>
            <a:r>
              <a:rPr lang="es-ES" sz="2800" b="1" dirty="0"/>
              <a:t>Tablas básicas</a:t>
            </a:r>
          </a:p>
          <a:p>
            <a:pPr marL="0" indent="0" algn="just">
              <a:buNone/>
            </a:pPr>
            <a:endParaRPr lang="es-ES" sz="2800" dirty="0"/>
          </a:p>
          <a:p>
            <a:pPr marL="0" indent="0" algn="just">
              <a:buNone/>
            </a:pPr>
            <a:r>
              <a:rPr lang="es-ES" sz="2600" dirty="0"/>
              <a:t>HTML define la etiqueta </a:t>
            </a:r>
            <a:r>
              <a:rPr lang="es-ES" sz="2600" b="1" dirty="0"/>
              <a:t>&lt;</a:t>
            </a:r>
            <a:r>
              <a:rPr lang="es-ES" sz="2600" b="1" dirty="0" err="1"/>
              <a:t>th</a:t>
            </a:r>
            <a:r>
              <a:rPr lang="es-ES" sz="2600" b="1" dirty="0"/>
              <a:t>&gt; </a:t>
            </a:r>
            <a:r>
              <a:rPr lang="es-ES" sz="2600" dirty="0"/>
              <a:t>para indicar que una celda es cabecera de otras celdas. Los atributos de la etiqueta &lt;</a:t>
            </a:r>
            <a:r>
              <a:rPr lang="es-ES" sz="2600" dirty="0" err="1"/>
              <a:t>th</a:t>
            </a:r>
            <a:r>
              <a:rPr lang="es-ES" sz="2600" dirty="0"/>
              <a:t>&gt; son idénticos que los atributos definidos para la etiqueta &lt;</a:t>
            </a:r>
            <a:r>
              <a:rPr lang="es-ES" sz="2600" dirty="0" err="1"/>
              <a:t>td</a:t>
            </a:r>
            <a:r>
              <a:rPr lang="es-ES" sz="2600" dirty="0"/>
              <a:t>&gt;.</a:t>
            </a:r>
          </a:p>
          <a:p>
            <a:pPr marL="800100" lvl="2" indent="0" algn="just">
              <a:buNone/>
            </a:pPr>
            <a:r>
              <a:rPr lang="es-ES" sz="2000" dirty="0"/>
              <a:t>&lt;</a:t>
            </a:r>
            <a:r>
              <a:rPr lang="es-ES" sz="2000" dirty="0" err="1"/>
              <a:t>th</a:t>
            </a:r>
            <a:r>
              <a:rPr lang="es-ES" sz="2000" dirty="0"/>
              <a:t> </a:t>
            </a:r>
            <a:r>
              <a:rPr lang="es-ES" sz="2000" dirty="0" err="1"/>
              <a:t>scope</a:t>
            </a:r>
            <a:r>
              <a:rPr lang="es-ES" sz="2000" dirty="0"/>
              <a:t>="</a:t>
            </a:r>
            <a:r>
              <a:rPr lang="es-ES" sz="2000" dirty="0" err="1"/>
              <a:t>row</a:t>
            </a:r>
            <a:r>
              <a:rPr lang="es-ES" sz="2000" dirty="0"/>
              <a:t>"&gt; </a:t>
            </a:r>
          </a:p>
          <a:p>
            <a:pPr marL="800100" lvl="2" indent="0" algn="just">
              <a:buNone/>
            </a:pPr>
            <a:r>
              <a:rPr lang="es-ES" sz="2000" dirty="0"/>
              <a:t>&lt;</a:t>
            </a:r>
            <a:r>
              <a:rPr lang="es-ES" sz="2000" dirty="0" err="1"/>
              <a:t>th</a:t>
            </a:r>
            <a:r>
              <a:rPr lang="es-ES" sz="2000" dirty="0"/>
              <a:t> </a:t>
            </a:r>
            <a:r>
              <a:rPr lang="es-ES" sz="2000" dirty="0" err="1"/>
              <a:t>scope</a:t>
            </a:r>
            <a:r>
              <a:rPr lang="es-ES" sz="2000" dirty="0"/>
              <a:t>="col"&gt; </a:t>
            </a:r>
            <a:endParaRPr lang="es-ES" sz="1800" dirty="0"/>
          </a:p>
          <a:p>
            <a:pPr marL="0" indent="0" algn="just">
              <a:buNone/>
            </a:pPr>
            <a:endParaRPr lang="es-ES" sz="2600" dirty="0"/>
          </a:p>
          <a:p>
            <a:pPr marL="0" indent="0" algn="just">
              <a:buNone/>
            </a:pPr>
            <a:r>
              <a:rPr lang="es-ES" sz="2600" dirty="0"/>
              <a:t>La etiqueta </a:t>
            </a:r>
            <a:r>
              <a:rPr lang="es-ES" sz="2600" b="1" dirty="0"/>
              <a:t>&lt;</a:t>
            </a:r>
            <a:r>
              <a:rPr lang="es-ES" sz="2600" b="1" dirty="0" err="1"/>
              <a:t>caption</a:t>
            </a:r>
            <a:r>
              <a:rPr lang="es-ES" sz="2600" b="1" dirty="0"/>
              <a:t>&gt; </a:t>
            </a:r>
            <a:r>
              <a:rPr lang="es-ES" sz="2600" dirty="0"/>
              <a:t>sirve para establecer el título de una tabla. </a:t>
            </a:r>
          </a:p>
          <a:p>
            <a:pPr marL="400050" lvl="1" indent="0" algn="just">
              <a:buNone/>
            </a:pPr>
            <a:r>
              <a:rPr lang="es-ES" sz="2200" dirty="0"/>
              <a:t>&lt;</a:t>
            </a:r>
            <a:r>
              <a:rPr lang="es-ES" sz="2200" dirty="0" err="1"/>
              <a:t>table</a:t>
            </a:r>
            <a:r>
              <a:rPr lang="es-ES" sz="2200" dirty="0"/>
              <a:t>&gt;</a:t>
            </a:r>
          </a:p>
          <a:p>
            <a:pPr marL="800100" lvl="2" indent="0" algn="just">
              <a:buNone/>
            </a:pPr>
            <a:r>
              <a:rPr lang="es-ES" sz="1800" dirty="0"/>
              <a:t>&lt;</a:t>
            </a:r>
            <a:r>
              <a:rPr lang="es-ES" sz="1800" dirty="0" err="1"/>
              <a:t>caption</a:t>
            </a:r>
            <a:r>
              <a:rPr lang="es-ES" sz="1800" dirty="0"/>
              <a:t>&gt;Titulo de  la tabla&lt;/</a:t>
            </a:r>
            <a:r>
              <a:rPr lang="es-ES" sz="1800" dirty="0" err="1"/>
              <a:t>caption</a:t>
            </a:r>
            <a:r>
              <a:rPr lang="es-ES" sz="1800" dirty="0"/>
              <a:t>&gt;</a:t>
            </a:r>
          </a:p>
          <a:p>
            <a:pPr marL="800100" lvl="2" indent="0" algn="just">
              <a:buNone/>
            </a:pPr>
            <a:r>
              <a:rPr lang="es-ES" sz="1800" dirty="0"/>
              <a:t>….</a:t>
            </a:r>
          </a:p>
          <a:p>
            <a:pPr marL="400050" lvl="1" indent="0" algn="just">
              <a:buNone/>
            </a:pPr>
            <a:r>
              <a:rPr lang="es-ES" sz="2200" dirty="0"/>
              <a:t>&lt;/</a:t>
            </a:r>
            <a:r>
              <a:rPr lang="es-ES" sz="2200" dirty="0" err="1"/>
              <a:t>table</a:t>
            </a:r>
            <a:r>
              <a:rPr lang="es-ES" sz="2200" dirty="0"/>
              <a:t>&gt;</a:t>
            </a:r>
            <a:endParaRPr lang="es-ES" sz="32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spTree>
    <p:extLst>
      <p:ext uri="{BB962C8B-B14F-4D97-AF65-F5344CB8AC3E}">
        <p14:creationId xmlns:p14="http://schemas.microsoft.com/office/powerpoint/2010/main" val="16773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b="1" dirty="0"/>
              <a:t>Tablas avanzadas</a:t>
            </a:r>
          </a:p>
          <a:p>
            <a:pPr marL="0" indent="0" algn="just">
              <a:buNone/>
            </a:pPr>
            <a:endParaRPr lang="es-ES" sz="2800" dirty="0"/>
          </a:p>
          <a:p>
            <a:pPr marL="0" indent="0" algn="just">
              <a:buNone/>
            </a:pPr>
            <a:r>
              <a:rPr lang="es-ES" sz="2600" dirty="0"/>
              <a:t>Las partes que componen las tablas complejas se definen mediante las etiquetas:</a:t>
            </a:r>
          </a:p>
          <a:p>
            <a:pPr marL="0" indent="0" algn="just">
              <a:buNone/>
            </a:pPr>
            <a:endParaRPr lang="es-ES" sz="2600" dirty="0"/>
          </a:p>
          <a:p>
            <a:pPr marL="400050" lvl="1" indent="0" algn="just">
              <a:buNone/>
            </a:pPr>
            <a:r>
              <a:rPr lang="es-ES" sz="2200" dirty="0"/>
              <a:t>&lt;</a:t>
            </a:r>
            <a:r>
              <a:rPr lang="es-ES" sz="2200" dirty="0" err="1"/>
              <a:t>thead</a:t>
            </a:r>
            <a:r>
              <a:rPr lang="es-ES" sz="2200" dirty="0"/>
              <a:t>&gt;: la cabecera de la tabla</a:t>
            </a:r>
          </a:p>
          <a:p>
            <a:pPr marL="400050" lvl="1" indent="0" algn="just">
              <a:buNone/>
            </a:pPr>
            <a:r>
              <a:rPr lang="es-ES" sz="2200" dirty="0"/>
              <a:t>&lt;</a:t>
            </a:r>
            <a:r>
              <a:rPr lang="es-ES" sz="2200" dirty="0" err="1"/>
              <a:t>tfoot</a:t>
            </a:r>
            <a:r>
              <a:rPr lang="es-ES" sz="2200" dirty="0"/>
              <a:t>&gt;: el pie de la tabla</a:t>
            </a:r>
            <a:endParaRPr lang="es-ES" sz="2400" dirty="0"/>
          </a:p>
          <a:p>
            <a:pPr marL="400050" lvl="1" indent="0" algn="just">
              <a:buNone/>
            </a:pPr>
            <a:r>
              <a:rPr lang="es-ES" sz="2400" dirty="0"/>
              <a:t>&lt;</a:t>
            </a:r>
            <a:r>
              <a:rPr lang="es-ES" sz="2400" dirty="0" err="1"/>
              <a:t>tbody</a:t>
            </a:r>
            <a:r>
              <a:rPr lang="es-ES" sz="2400" dirty="0"/>
              <a:t>&gt;: sección de datos</a:t>
            </a:r>
          </a:p>
          <a:p>
            <a:pPr marL="0" indent="0" algn="just">
              <a:buNone/>
            </a:pPr>
            <a:endParaRPr lang="es-ES" sz="32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spTree>
    <p:extLst>
      <p:ext uri="{BB962C8B-B14F-4D97-AF65-F5344CB8AC3E}">
        <p14:creationId xmlns:p14="http://schemas.microsoft.com/office/powerpoint/2010/main" val="4223864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fontScale="92500" lnSpcReduction="10000"/>
          </a:bodyPr>
          <a:lstStyle/>
          <a:p>
            <a:pPr marL="0" indent="0" algn="just">
              <a:buNone/>
            </a:pPr>
            <a:r>
              <a:rPr lang="es-ES" sz="2800" b="1" dirty="0"/>
              <a:t>Tablas avanzadas</a:t>
            </a:r>
          </a:p>
          <a:p>
            <a:pPr marL="0" indent="0" algn="just">
              <a:buNone/>
            </a:pPr>
            <a:endParaRPr lang="es-ES" sz="2800" dirty="0"/>
          </a:p>
          <a:p>
            <a:pPr marL="0" indent="0" algn="just">
              <a:buNone/>
            </a:pPr>
            <a:r>
              <a:rPr lang="es-ES" sz="2800" dirty="0"/>
              <a:t>HTML define dos etiquetas similares para agrupar columnas: &lt;col&gt; y &lt;</a:t>
            </a:r>
            <a:r>
              <a:rPr lang="es-ES" sz="2800" dirty="0" err="1"/>
              <a:t>colgroup</a:t>
            </a:r>
            <a:r>
              <a:rPr lang="es-ES" sz="2800" dirty="0"/>
              <a:t>&gt;:</a:t>
            </a:r>
            <a:endParaRPr lang="es-ES" sz="2600" dirty="0"/>
          </a:p>
          <a:p>
            <a:pPr lvl="1" indent="-342900" algn="just">
              <a:buFont typeface="Arial" panose="020B0604020202020204" pitchFamily="34" charset="0"/>
              <a:buChar char="•"/>
            </a:pPr>
            <a:r>
              <a:rPr lang="es-ES" sz="2400" dirty="0"/>
              <a:t>&lt;col&gt; se utiliza para asignar los mismos atributos a varias columnas de forma simultánea:</a:t>
            </a:r>
          </a:p>
          <a:p>
            <a:pPr marL="1257300" lvl="3" indent="0" algn="just">
              <a:buNone/>
            </a:pPr>
            <a:r>
              <a:rPr lang="es-ES" dirty="0"/>
              <a:t>&lt;col </a:t>
            </a:r>
            <a:r>
              <a:rPr lang="es-ES" dirty="0" err="1"/>
              <a:t>style</a:t>
            </a:r>
            <a:r>
              <a:rPr lang="es-ES" dirty="0"/>
              <a:t>="width:10%;" /&gt;</a:t>
            </a:r>
          </a:p>
          <a:p>
            <a:pPr marL="1257300" lvl="3" indent="0" algn="just">
              <a:buNone/>
            </a:pPr>
            <a:r>
              <a:rPr lang="es-ES" dirty="0"/>
              <a:t>&lt;col </a:t>
            </a:r>
            <a:r>
              <a:rPr lang="es-ES" dirty="0" err="1"/>
              <a:t>style</a:t>
            </a:r>
            <a:r>
              <a:rPr lang="es-ES" dirty="0"/>
              <a:t>="width:30%;" /&gt;</a:t>
            </a:r>
          </a:p>
          <a:p>
            <a:pPr lvl="1" indent="-342900" algn="just">
              <a:buFont typeface="Arial" panose="020B0604020202020204" pitchFamily="34" charset="0"/>
              <a:buChar char="•"/>
            </a:pPr>
            <a:r>
              <a:rPr lang="es-ES" sz="2400" dirty="0"/>
              <a:t>&lt;</a:t>
            </a:r>
            <a:r>
              <a:rPr lang="es-ES" sz="2400" dirty="0" err="1"/>
              <a:t>colgroup</a:t>
            </a:r>
            <a:r>
              <a:rPr lang="es-ES" sz="2400" dirty="0"/>
              <a:t>&gt; se emplea para agrupar de forma estructural varias columnas de la tabla:</a:t>
            </a:r>
          </a:p>
          <a:p>
            <a:pPr marL="1257300" lvl="3" indent="0" algn="just">
              <a:buNone/>
            </a:pPr>
            <a:r>
              <a:rPr lang="en-US" sz="2100" dirty="0"/>
              <a:t>&lt;</a:t>
            </a:r>
            <a:r>
              <a:rPr lang="en-US" sz="2100" dirty="0" err="1"/>
              <a:t>colgroup</a:t>
            </a:r>
            <a:r>
              <a:rPr lang="en-US" sz="2100" dirty="0"/>
              <a:t> span="1" style="</a:t>
            </a:r>
            <a:r>
              <a:rPr lang="en-US" sz="2100" dirty="0" err="1"/>
              <a:t>color:red</a:t>
            </a:r>
            <a:r>
              <a:rPr lang="en-US" sz="2100" dirty="0"/>
              <a:t>;" /&gt;</a:t>
            </a:r>
          </a:p>
          <a:p>
            <a:pPr marL="1257300" lvl="3" indent="0" algn="just">
              <a:buNone/>
            </a:pPr>
            <a:r>
              <a:rPr lang="en-US" sz="2100" dirty="0"/>
              <a:t>&lt;</a:t>
            </a:r>
            <a:r>
              <a:rPr lang="en-US" sz="2100" dirty="0" err="1"/>
              <a:t>colgroup</a:t>
            </a:r>
            <a:r>
              <a:rPr lang="en-US" sz="2100" dirty="0"/>
              <a:t> span=“2" style="</a:t>
            </a:r>
            <a:r>
              <a:rPr lang="en-US" sz="2100" dirty="0" err="1"/>
              <a:t>color:blue</a:t>
            </a:r>
            <a:r>
              <a:rPr lang="en-US" sz="2100" dirty="0"/>
              <a:t>;" /&gt;</a:t>
            </a:r>
          </a:p>
          <a:p>
            <a:pPr marL="1257300" lvl="3" indent="0" algn="just">
              <a:buNone/>
            </a:pPr>
            <a:endParaRPr lang="en-US" sz="1600" dirty="0"/>
          </a:p>
          <a:p>
            <a:pPr marL="800100" lvl="2" indent="0" algn="just">
              <a:buNone/>
            </a:pPr>
            <a:r>
              <a:rPr lang="en-US" dirty="0"/>
              <a:t>span: </a:t>
            </a:r>
            <a:r>
              <a:rPr lang="es-ES" dirty="0"/>
              <a:t>establece el número de columnas de cada agrupación</a:t>
            </a:r>
            <a:endParaRPr lang="en-US" dirty="0"/>
          </a:p>
          <a:p>
            <a:pPr marL="400050" lvl="1" indent="0" algn="just">
              <a:buNone/>
            </a:pPr>
            <a:endParaRPr lang="es-ES" sz="2400" dirty="0"/>
          </a:p>
          <a:p>
            <a:pPr marL="400050" lvl="1" indent="0" algn="just">
              <a:buNone/>
            </a:pPr>
            <a:endParaRPr lang="es-ES" sz="32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spTree>
    <p:extLst>
      <p:ext uri="{BB962C8B-B14F-4D97-AF65-F5344CB8AC3E}">
        <p14:creationId xmlns:p14="http://schemas.microsoft.com/office/powerpoint/2010/main" val="50545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Ejemplo:</a:t>
            </a:r>
          </a:p>
          <a:p>
            <a:pPr algn="just"/>
            <a:endParaRPr lang="es-E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34380"/>
            <a:ext cx="7488832" cy="3572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06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Ejemplo:</a:t>
            </a:r>
          </a:p>
          <a:p>
            <a:pPr algn="just"/>
            <a:endParaRPr lang="es-E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2204864"/>
            <a:ext cx="736712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00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lnSpcReduction="10000"/>
          </a:bodyPr>
          <a:lstStyle/>
          <a:p>
            <a:pPr algn="just"/>
            <a:r>
              <a:rPr lang="es-ES" b="1" dirty="0"/>
              <a:t>Marcado avanzado de texto</a:t>
            </a:r>
            <a:r>
              <a:rPr lang="es-ES" dirty="0"/>
              <a:t>: HTML incluye muchas otras etiquetas que permiten marcar más elementos del texto.</a:t>
            </a:r>
          </a:p>
          <a:p>
            <a:pPr marL="0" indent="0" algn="just">
              <a:buNone/>
            </a:pPr>
            <a:endParaRPr lang="es-ES" dirty="0"/>
          </a:p>
          <a:p>
            <a:pPr marL="1257300" lvl="2" indent="-457200" algn="just"/>
            <a:r>
              <a:rPr lang="es-ES" dirty="0"/>
              <a:t>Abreviaturas: &lt;</a:t>
            </a:r>
            <a:r>
              <a:rPr lang="es-ES" dirty="0" err="1"/>
              <a:t>abbr</a:t>
            </a:r>
            <a:r>
              <a:rPr lang="es-ES" dirty="0"/>
              <a:t>&gt;…&lt;/</a:t>
            </a:r>
            <a:r>
              <a:rPr lang="es-ES" dirty="0" err="1"/>
              <a:t>abbr</a:t>
            </a:r>
            <a:r>
              <a:rPr lang="es-ES" dirty="0"/>
              <a:t>&gt;</a:t>
            </a:r>
          </a:p>
          <a:p>
            <a:pPr marL="1257300" lvl="2" indent="-457200" algn="just"/>
            <a:r>
              <a:rPr lang="es-ES" dirty="0"/>
              <a:t>Acrónimos o siglas: &lt;</a:t>
            </a:r>
            <a:r>
              <a:rPr lang="es-ES" dirty="0" err="1"/>
              <a:t>acronym</a:t>
            </a:r>
            <a:r>
              <a:rPr lang="es-ES" dirty="0"/>
              <a:t>&gt;…&lt;/</a:t>
            </a:r>
            <a:r>
              <a:rPr lang="es-ES" dirty="0" err="1"/>
              <a:t>acronym</a:t>
            </a:r>
            <a:r>
              <a:rPr lang="es-ES" dirty="0"/>
              <a:t>&gt;</a:t>
            </a:r>
          </a:p>
          <a:p>
            <a:pPr marL="1257300" lvl="2" indent="-457200" algn="just"/>
            <a:r>
              <a:rPr lang="es-ES" dirty="0"/>
              <a:t>Definición: &lt;</a:t>
            </a:r>
            <a:r>
              <a:rPr lang="es-ES" dirty="0" err="1"/>
              <a:t>dfn</a:t>
            </a:r>
            <a:r>
              <a:rPr lang="es-ES" dirty="0"/>
              <a:t>&gt;…&lt;/</a:t>
            </a:r>
            <a:r>
              <a:rPr lang="es-ES" dirty="0" err="1"/>
              <a:t>dfn</a:t>
            </a:r>
            <a:r>
              <a:rPr lang="es-ES" dirty="0"/>
              <a:t>&gt; </a:t>
            </a:r>
          </a:p>
          <a:p>
            <a:pPr marL="1257300" lvl="2" indent="-457200" algn="just"/>
            <a:r>
              <a:rPr lang="es-ES" dirty="0"/>
              <a:t>Cita: &lt;cite&gt;…&lt;/cite&gt;</a:t>
            </a:r>
          </a:p>
          <a:p>
            <a:pPr marL="800100" lvl="2" indent="0" algn="just">
              <a:buNone/>
            </a:pPr>
            <a:endParaRPr lang="es-ES" dirty="0"/>
          </a:p>
          <a:p>
            <a:pPr marL="457200" indent="-457200" algn="just"/>
            <a:r>
              <a:rPr lang="es-ES" b="1" dirty="0"/>
              <a:t>Marcado genérico de texto</a:t>
            </a:r>
            <a:r>
              <a:rPr lang="es-ES" dirty="0"/>
              <a:t>: HTML incluye una etiqueta llamada &lt;</a:t>
            </a:r>
            <a:r>
              <a:rPr lang="es-ES" dirty="0" err="1"/>
              <a:t>span</a:t>
            </a:r>
            <a:r>
              <a:rPr lang="es-ES" dirty="0"/>
              <a:t>&gt; que se emplea para marcar cualquier elemento que no se puede marcar con las otras etiquetas definidas.</a:t>
            </a:r>
          </a:p>
          <a:p>
            <a:pPr marL="1257300" lvl="2" indent="-457200" algn="just"/>
            <a:endParaRPr lang="es-ES" dirty="0"/>
          </a:p>
          <a:p>
            <a:pPr marL="1257300" lvl="2" indent="-457200" algn="just"/>
            <a:endParaRPr lang="es-ES" dirty="0"/>
          </a:p>
        </p:txBody>
      </p:sp>
    </p:spTree>
    <p:extLst>
      <p:ext uri="{BB962C8B-B14F-4D97-AF65-F5344CB8AC3E}">
        <p14:creationId xmlns:p14="http://schemas.microsoft.com/office/powerpoint/2010/main" val="241570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Espacios en blanco</a:t>
            </a:r>
            <a:r>
              <a:rPr lang="es-ES" dirty="0"/>
              <a:t>: HTML ignora todos los espacios en blanco sobrantes, es decir, todos los espacios en blanco que no son el espacio en blanco que separa las palabras.</a:t>
            </a:r>
          </a:p>
          <a:p>
            <a:pPr marL="0" indent="0" algn="just">
              <a:buNone/>
            </a:pPr>
            <a:endParaRPr lang="es-ES" dirty="0"/>
          </a:p>
          <a:p>
            <a:pPr marL="1257300" lvl="2" indent="-457200" algn="just"/>
            <a:r>
              <a:rPr lang="es-ES" dirty="0"/>
              <a:t>&amp;</a:t>
            </a:r>
            <a:r>
              <a:rPr lang="es-ES" dirty="0" err="1"/>
              <a:t>nbsp</a:t>
            </a:r>
            <a:r>
              <a:rPr lang="es-ES" dirty="0"/>
              <a:t>;  (es importante incluir el símbolo &amp; al principio y el símbolo ; al final).</a:t>
            </a:r>
          </a:p>
          <a:p>
            <a:pPr marL="1257300" lvl="2" indent="-457200" algn="just"/>
            <a:endParaRPr lang="es-ES" b="1" dirty="0"/>
          </a:p>
          <a:p>
            <a:pPr marL="457200" indent="-457200" algn="just"/>
            <a:r>
              <a:rPr lang="es-ES" b="1" dirty="0"/>
              <a:t>Nuevas líneas</a:t>
            </a:r>
            <a:r>
              <a:rPr lang="es-ES" dirty="0"/>
              <a:t>: &lt;</a:t>
            </a:r>
            <a:r>
              <a:rPr lang="es-ES" dirty="0" err="1"/>
              <a:t>br</a:t>
            </a:r>
            <a:r>
              <a:rPr lang="es-ES" dirty="0"/>
              <a:t>&gt;&lt;/</a:t>
            </a:r>
            <a:r>
              <a:rPr lang="es-ES" dirty="0" err="1"/>
              <a:t>br</a:t>
            </a:r>
            <a:r>
              <a:rPr lang="es-ES" dirty="0"/>
              <a:t>&gt;, también se puede escribir como &lt;</a:t>
            </a:r>
            <a:r>
              <a:rPr lang="es-ES" dirty="0" err="1"/>
              <a:t>br</a:t>
            </a:r>
            <a:r>
              <a:rPr lang="es-ES" dirty="0"/>
              <a:t> /&gt;</a:t>
            </a:r>
          </a:p>
          <a:p>
            <a:pPr marL="1257300" lvl="2" indent="-457200" algn="just"/>
            <a:endParaRPr lang="es-ES" dirty="0"/>
          </a:p>
        </p:txBody>
      </p:sp>
    </p:spTree>
    <p:extLst>
      <p:ext uri="{BB962C8B-B14F-4D97-AF65-F5344CB8AC3E}">
        <p14:creationId xmlns:p14="http://schemas.microsoft.com/office/powerpoint/2010/main" val="205079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Texto </a:t>
            </a:r>
            <a:r>
              <a:rPr lang="es-ES" b="1" dirty="0" err="1"/>
              <a:t>preformateado</a:t>
            </a:r>
            <a:r>
              <a:rPr lang="es-ES" dirty="0"/>
              <a:t>: Se muestra el texto tal y como se ha escrito, respetando todos los espacios en blanco y todas las nuevas líneas, además muestra el texto con un tipo de letra especial.</a:t>
            </a:r>
          </a:p>
          <a:p>
            <a:pPr marL="0" indent="0" algn="just">
              <a:buNone/>
            </a:pPr>
            <a:endParaRPr lang="es-ES" dirty="0"/>
          </a:p>
          <a:p>
            <a:pPr marL="1257300" lvl="2" indent="-457200" algn="just"/>
            <a:r>
              <a:rPr lang="es-ES" dirty="0"/>
              <a:t>Texto </a:t>
            </a:r>
            <a:r>
              <a:rPr lang="es-ES" dirty="0" err="1"/>
              <a:t>preformateado</a:t>
            </a:r>
            <a:r>
              <a:rPr lang="es-ES" dirty="0"/>
              <a:t>: &lt;pre&gt;…&lt;/pre&gt;</a:t>
            </a:r>
          </a:p>
          <a:p>
            <a:pPr marL="1257300" lvl="2" indent="-457200" algn="just"/>
            <a:r>
              <a:rPr lang="es-ES" dirty="0"/>
              <a:t>Código fuente: &lt;</a:t>
            </a:r>
            <a:r>
              <a:rPr lang="es-ES" dirty="0" err="1"/>
              <a:t>code</a:t>
            </a:r>
            <a:r>
              <a:rPr lang="es-ES" dirty="0"/>
              <a:t>&gt;…&lt;/</a:t>
            </a:r>
            <a:r>
              <a:rPr lang="es-ES" dirty="0" err="1"/>
              <a:t>code</a:t>
            </a:r>
            <a:r>
              <a:rPr lang="es-ES" dirty="0"/>
              <a:t>&gt;*</a:t>
            </a:r>
            <a:endParaRPr lang="es-ES" b="1" dirty="0"/>
          </a:p>
          <a:p>
            <a:pPr marL="0" lvl="2" indent="0" algn="just">
              <a:buNone/>
            </a:pPr>
            <a:endParaRPr lang="es-ES" dirty="0"/>
          </a:p>
          <a:p>
            <a:pPr marL="0" lvl="2" indent="0" algn="just">
              <a:buNone/>
            </a:pPr>
            <a:r>
              <a:rPr lang="es-ES" dirty="0"/>
              <a:t>*A diferencias de la etiqueta &lt;pre&gt; el elemento &lt;</a:t>
            </a:r>
            <a:r>
              <a:rPr lang="es-ES" dirty="0" err="1"/>
              <a:t>code</a:t>
            </a:r>
            <a:r>
              <a:rPr lang="es-ES" dirty="0"/>
              <a:t>&gt; no respeta los espacios en blanco ni las  líneas nuevas.</a:t>
            </a:r>
          </a:p>
        </p:txBody>
      </p:sp>
    </p:spTree>
    <p:extLst>
      <p:ext uri="{BB962C8B-B14F-4D97-AF65-F5344CB8AC3E}">
        <p14:creationId xmlns:p14="http://schemas.microsoft.com/office/powerpoint/2010/main" val="338043319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6A2DF569-71F8-442B-9BEA-BAD04AD9B216}" vid="{79F28503-10D0-47B3-9FA8-D48CA6346B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curs FOAP2018-1</Template>
  <TotalTime>40</TotalTime>
  <Words>3670</Words>
  <Application>Microsoft Office PowerPoint</Application>
  <PresentationFormat>Presentación en pantalla (4:3)</PresentationFormat>
  <Paragraphs>394</Paragraphs>
  <Slides>47</Slides>
  <Notes>46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47</vt:i4>
      </vt:variant>
    </vt:vector>
  </HeadingPairs>
  <TitlesOfParts>
    <vt:vector size="52" baseType="lpstr">
      <vt:lpstr>Arial</vt:lpstr>
      <vt:lpstr>Calibri</vt:lpstr>
      <vt:lpstr>Calibri Light</vt:lpstr>
      <vt:lpstr>Wingdings</vt:lpstr>
      <vt:lpstr>Tema de Office</vt:lpstr>
      <vt:lpstr>HTML</vt:lpstr>
      <vt:lpstr>Texto</vt:lpstr>
      <vt:lpstr>Texto</vt:lpstr>
      <vt:lpstr>Texto</vt:lpstr>
      <vt:lpstr>Texto</vt:lpstr>
      <vt:lpstr>Texto</vt:lpstr>
      <vt:lpstr>Texto</vt:lpstr>
      <vt:lpstr>Texto</vt:lpstr>
      <vt:lpstr>Texto</vt:lpstr>
      <vt:lpstr>Texto</vt:lpstr>
      <vt:lpstr>Texto</vt:lpstr>
      <vt:lpstr>Texto</vt:lpstr>
      <vt:lpstr>Texto</vt:lpstr>
      <vt:lpstr>Texto</vt:lpstr>
      <vt:lpstr>Enlaces</vt:lpstr>
      <vt:lpstr>Enlaces</vt:lpstr>
      <vt:lpstr>Enlaces</vt:lpstr>
      <vt:lpstr>Enlaces</vt:lpstr>
      <vt:lpstr>Enlaces</vt:lpstr>
      <vt:lpstr>Enlaces</vt:lpstr>
      <vt:lpstr>Enlaces</vt:lpstr>
      <vt:lpstr>Enlaces</vt:lpstr>
      <vt:lpstr>Listas</vt:lpstr>
      <vt:lpstr>Listas</vt:lpstr>
      <vt:lpstr>Listas</vt:lpstr>
      <vt:lpstr>Listas</vt:lpstr>
      <vt:lpstr>Listas</vt:lpstr>
      <vt:lpstr>Listas</vt:lpstr>
      <vt:lpstr>Imágenes</vt:lpstr>
      <vt:lpstr>Imágenes</vt:lpstr>
      <vt:lpstr>Imágenes</vt:lpstr>
      <vt:lpstr>Imágenes</vt:lpstr>
      <vt:lpstr>Imatges</vt:lpstr>
      <vt:lpstr>Imágenes</vt:lpstr>
      <vt:lpstr>Objetos</vt:lpstr>
      <vt:lpstr>Objetos</vt:lpstr>
      <vt:lpstr>Objetos</vt:lpstr>
      <vt:lpstr>Objetos</vt:lpstr>
      <vt:lpstr>Objetos</vt:lpstr>
      <vt:lpstr>Objetos</vt:lpstr>
      <vt:lpstr>Tablas</vt:lpstr>
      <vt:lpstr>Tablas</vt:lpstr>
      <vt:lpstr>Tablas</vt:lpstr>
      <vt:lpstr>Tablas</vt:lpstr>
      <vt:lpstr>Tablas</vt:lpstr>
      <vt:lpstr>Tablas</vt:lpstr>
      <vt:lpstr>Tablas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 Bghiel</dc:creator>
  <cp:lastModifiedBy>usuario</cp:lastModifiedBy>
  <cp:revision>6</cp:revision>
  <dcterms:created xsi:type="dcterms:W3CDTF">2019-02-05T09:24:42Z</dcterms:created>
  <dcterms:modified xsi:type="dcterms:W3CDTF">2019-11-06T19:53:51Z</dcterms:modified>
</cp:coreProperties>
</file>