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1B3D-4DC2-4A19-862F-41FCF785F557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7F2-198D-4372-A3C7-8AA98A832B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1.5 a 2 Semanas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F225-FBF0-4332-9D1A-3509B69429B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14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29021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3891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1667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6438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2540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70587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26707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45072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835642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19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6877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96153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20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6493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21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2560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2108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4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4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78334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5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72557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6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6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34265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7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71756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8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8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7681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eaLnBrk="1" hangingPunct="1"/>
            <a:fld id="{86709F4B-74FB-4F20-AE13-E647205A00A9}" type="slidenum">
              <a:rPr lang="es-ES" altLang="es-ES" sz="1200" smtClean="0">
                <a:solidFill>
                  <a:srgbClr val="000000"/>
                </a:solidFill>
              </a:rPr>
              <a:pPr eaLnBrk="1" hangingPunct="1"/>
              <a:t>9</a:t>
            </a:fld>
            <a:endParaRPr lang="es-ES" altLang="es-E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r" eaLnBrk="1" hangingPunct="1"/>
            <a:fld id="{8067F4BA-BDE9-4622-993D-629D3EBC944E}" type="slidenum">
              <a:rPr lang="es-ES" altLang="es-ES" sz="1200">
                <a:solidFill>
                  <a:srgbClr val="000000"/>
                </a:solidFill>
              </a:rPr>
              <a:pPr algn="r" eaLnBrk="1" hangingPunct="1"/>
              <a:t>9</a:t>
            </a:fld>
            <a:endParaRPr lang="es-ES" altLang="es-ES" sz="1200">
              <a:solidFill>
                <a:srgbClr val="000000"/>
              </a:solidFill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38423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21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9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94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85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33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755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49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317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70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940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42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50DE-9E0E-4E3D-B975-EDE9A6AB2FCE}" type="datetimeFigureOut">
              <a:rPr lang="ca-ES" smtClean="0"/>
              <a:t>11/3/2019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BAF-C864-4DD7-8DE3-B05345C81CB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10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3schools.com/bootstrap/" TargetMode="External"/><Relationship Id="rId4" Type="http://schemas.openxmlformats.org/officeDocument/2006/relationships/hyperlink" Target="http://www.librosweb.es/libro/bootstrap_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b="1" dirty="0" smtClean="0"/>
              <a:t>Bootstrap</a:t>
            </a:r>
            <a:endParaRPr lang="ca-E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38311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2800" b="1" dirty="0" smtClean="0">
                <a:hlinkClick r:id="rId3"/>
              </a:rPr>
              <a:t>www.getbootstrap.com</a:t>
            </a:r>
            <a:endParaRPr lang="ca-ES" sz="2800" b="1" dirty="0" smtClean="0"/>
          </a:p>
          <a:p>
            <a:endParaRPr lang="ca-ES" sz="2800" b="1" dirty="0" smtClean="0"/>
          </a:p>
          <a:p>
            <a:r>
              <a:rPr lang="ca-ES" sz="2800" b="1" dirty="0" smtClean="0">
                <a:hlinkClick r:id="rId4"/>
              </a:rPr>
              <a:t>www.librosweb.es/libro/bootstrap_3/</a:t>
            </a:r>
            <a:endParaRPr lang="ca-ES" sz="2800" b="1" dirty="0" smtClean="0"/>
          </a:p>
          <a:p>
            <a:endParaRPr lang="ca-ES" sz="2800" b="1" dirty="0"/>
          </a:p>
          <a:p>
            <a:r>
              <a:rPr lang="ca-ES" sz="2800" b="1" dirty="0" smtClean="0">
                <a:hlinkClick r:id="rId5"/>
              </a:rPr>
              <a:t>www.w3schools.com/bootstrap/</a:t>
            </a:r>
            <a:r>
              <a:rPr lang="ca-ES" sz="2800" b="1" dirty="0" smtClean="0"/>
              <a:t> </a:t>
            </a:r>
          </a:p>
          <a:p>
            <a:endParaRPr lang="ca-E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39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Podemos definir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distintos grupos de columnas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así como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anidar unas dentro de otras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personalizar el aspecto de la página.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574675" lvl="2" algn="just" eaLnBrk="1" hangingPunct="1">
              <a:spcBef>
                <a:spcPts val="500"/>
              </a:spcBef>
            </a:pP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container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”&gt;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 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row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”&gt;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=“col-md-4”&gt;&lt;/div&gt;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=“col-md-8”&gt;&lt;/div&gt;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row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”&gt;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=“col-md-6”&gt;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row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”&gt;</a:t>
            </a:r>
          </a:p>
          <a:p>
            <a:pPr lvl="4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=“col-md-3”&gt;&lt;/div&gt;</a:t>
            </a:r>
          </a:p>
          <a:p>
            <a:pPr lvl="4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=“col-md-9”&gt;&lt;/div&gt;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	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	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	&lt;div </a:t>
            </a:r>
            <a:r>
              <a:rPr lang="es-ES" altLang="es-ES" sz="12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=“col-md-6”&gt;&lt;/div&gt;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200" b="1" dirty="0" smtClean="0">
                <a:solidFill>
                  <a:srgbClr val="000000"/>
                </a:solidFill>
                <a:latin typeface="Courier"/>
                <a:cs typeface="Courier"/>
              </a:rPr>
              <a:t>&lt;/div&gt;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05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4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Estructura básica del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Grid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System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5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Además de su tamaño, podemos definir la posición de las columnas mediante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desplazamientos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indicando cuantas columnas hacia la derecha la queremos desplazar mediante la clase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col-*-offset-#</a:t>
            </a: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Así, en el siguiente caso tendríamos dos columnas de un 33% del ancho, pero situadas en los extremos laterales: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574675" lvl="2" algn="just" eaLnBrk="1" hangingPunct="1">
              <a:spcBef>
                <a:spcPts val="500"/>
              </a:spcBef>
            </a:pPr>
            <a:r>
              <a:rPr lang="es-ES" altLang="es-ES" sz="20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</a:t>
            </a:r>
            <a:r>
              <a:rPr lang="es-ES" altLang="es-ES" sz="20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574675" lvl="2" algn="just" eaLnBrk="1" hangingPunct="1">
              <a:spcBef>
                <a:spcPts val="500"/>
              </a:spcBef>
            </a:pPr>
            <a:r>
              <a:rPr lang="es-ES" altLang="es-ES" sz="20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2000" b="1" dirty="0" smtClean="0">
                <a:solidFill>
                  <a:srgbClr val="000000"/>
                </a:solidFill>
                <a:latin typeface="Courier"/>
                <a:cs typeface="Courier"/>
              </a:rPr>
              <a:t>	 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&lt;div 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=“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container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”&gt;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 	&lt;div 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=“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row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”&gt;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6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	&lt;div 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=“col-md-4”&gt;&lt;/div&gt;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6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	&lt;div 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=“col-md-4 col-md-offset-4”&gt;&lt;/div&gt;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6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&lt;/div&gt;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600" b="1" dirty="0" smtClean="0">
                <a:solidFill>
                  <a:srgbClr val="000000"/>
                </a:solidFill>
                <a:latin typeface="Courier"/>
                <a:cs typeface="Courier"/>
              </a:rPr>
              <a:t>&lt;/div&gt;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05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4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Estructura básica del </a:t>
            </a:r>
            <a:r>
              <a:rPr lang="es-ES" sz="3600" b="1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Grid</a:t>
            </a:r>
            <a:r>
              <a:rPr lang="es-ES" sz="36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</a:t>
            </a:r>
            <a:r>
              <a:rPr lang="es-ES" sz="3600" b="1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System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10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Además del característico sistema de rejilla,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ofrece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clases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todo tipo de elementos HTML.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Barra </a:t>
            </a: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 navegación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Tablas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Formularios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Botones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Mensajes de alerta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Iconos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Globos de notificación</a:t>
            </a:r>
          </a:p>
          <a:p>
            <a:pPr lvl="2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</a:t>
            </a:r>
            <a:r>
              <a:rPr lang="es-ES" altLang="es-ES" sz="12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…</a:t>
            </a: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Solo comentaremos algunos de ellos, en los enlaces de la portada de este documento encontraréis una amplia referencia, así como ejemplos interactivos, para conocer el funcionamiento de cada uno.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Otros elementos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00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Todas estas clases ya existentes de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son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totalmente modificables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pudiendo así personalizarlas para adecuarlas al diseño de nuestra página.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Así, podremos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redefinirlos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en nuestro propio código CSS. En el siguiente ejemplo vemos como se redefine la clase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navbar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de las barras de navegación de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para cambiar su color de fondo: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navbar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lvl="4" algn="just" eaLnBrk="1" hangingPunct="1">
              <a:spcBef>
                <a:spcPts val="500"/>
              </a:spcBef>
            </a:pPr>
            <a:r>
              <a:rPr lang="es-ES" altLang="es-E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background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"/>
                <a:cs typeface="Courier"/>
              </a:rPr>
              <a:t>-color: red;</a:t>
            </a:r>
          </a:p>
          <a:p>
            <a:pPr lvl="3" algn="just" eaLnBrk="1" hangingPunct="1">
              <a:spcBef>
                <a:spcPts val="500"/>
              </a:spcBef>
            </a:pPr>
            <a:r>
              <a:rPr lang="es-ES" altLang="es-ES" sz="1800" b="1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s-ES" altLang="es-ES" sz="1800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Otros elementos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 div con la clase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jumbotron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añade un panel a la página a modo de cabecera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 clase “page-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header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añade una cabecera más sencilla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Jumbotron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y cabeceras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76872"/>
            <a:ext cx="4644008" cy="1919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5013176"/>
            <a:ext cx="6048672" cy="8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6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 solo añadirle la clase “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table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a nuestras tablas,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ya le añade un estilo básico.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Otras clases secundarias añaden bordes, colores alternos a las filas o efectos al pasar por encima de ellas.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Tablas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48880"/>
            <a:ext cx="6408712" cy="14291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653136"/>
            <a:ext cx="6336704" cy="13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Aplicando las clases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img-rounded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”,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img-circle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o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img-thumbnail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a los elementos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img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conseguiremos los siguientes efectos: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Imágenes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0968"/>
            <a:ext cx="7531093" cy="16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3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 clase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alert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”, junto con las secundarias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alert-success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”,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alert-info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”,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alert-warning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y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alert-danger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”, nos permiten crear paneles de aviso para el usuario.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Alertas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852936"/>
            <a:ext cx="3316839" cy="28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86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Aplicando la clase “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navbar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 a nuestro elemento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nav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además de una lista de elementos en su interior con sus propias clases, podremos obtener un menú de navegación muy completo: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Barra de Navegación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68960"/>
            <a:ext cx="8820472" cy="7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2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proporciona numerosas clases también para personalizar los diferentes elementos de un formulario: campos de texto,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selects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radios, botones…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Formularios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564904"/>
            <a:ext cx="2748081" cy="29594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780928"/>
            <a:ext cx="2939718" cy="22218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344202"/>
            <a:ext cx="5040560" cy="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0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 </a:t>
            </a:r>
            <a:r>
              <a:rPr lang="es-ES" altLang="es-ES" sz="1800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framework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es un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esquema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base sobre el que construir una aplicación. Lo podemos entender como una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capa adicional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por encima del lenguaje de programación.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Su objetivo es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normalizar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o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estandarizar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el proceso de desarrollo, para que el programador no tenga que “perder tiempo” en pensar la estructura de su aplicación y pueda así centrarse en los aspectos realmente relevantes.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Además de facilitar el proceso, un </a:t>
            </a:r>
            <a:r>
              <a:rPr lang="es-ES" altLang="es-ES" sz="1800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framework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también ayuda a que el código resultante esté más ordenado y, por tanto, pueda ser más fácilmente comprensible tanto por él como por otros desarrolladores.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Existen </a:t>
            </a:r>
            <a:r>
              <a:rPr lang="es-ES" altLang="es-ES" sz="1800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frameworks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para todo tipo de lenguajes de programación: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PHP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Symfony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Laravel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),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Java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Hibernate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Struts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),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JavaScript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jQuery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Angular JS)…</a:t>
            </a: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20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Qué es un </a:t>
            </a:r>
            <a:r>
              <a:rPr lang="es-ES" sz="3600" b="1" i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framework</a:t>
            </a:r>
            <a:r>
              <a:rPr lang="es-ES" sz="3600" b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?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50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Pestañas y grupos de botones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509120"/>
            <a:ext cx="3295753" cy="12241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844824"/>
            <a:ext cx="6624736" cy="7052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2924944"/>
            <a:ext cx="5472608" cy="12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también utiliza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Javascript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para elementos como carruseles de fotos, menús desplegables o mensajes de alerta como estos: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6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Mensajes de alerta (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modals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)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6264696" cy="19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2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es un </a:t>
            </a:r>
            <a:r>
              <a:rPr lang="es-ES" altLang="es-ES" sz="18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framework</a:t>
            </a:r>
            <a:r>
              <a:rPr lang="es-ES" altLang="es-ES" sz="18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front-end</a:t>
            </a:r>
            <a:r>
              <a:rPr lang="es-ES" altLang="es-ES" sz="18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(capa frontal) para desarrollo web desarrollado inicialmente por 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Twitter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Incluye plantillas de diseño tanto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HTML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como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CSS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para tipografías, formularios, botones, tablas, navegación, cuadros de diálogo, imágenes,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etc. además de una serie de </a:t>
            </a:r>
            <a:r>
              <a:rPr lang="es-ES" altLang="es-ES" sz="1800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plugins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Javascript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permite, además, realizar de manera sencilla un diseño completamente </a:t>
            </a:r>
            <a:r>
              <a:rPr lang="es-ES" altLang="es-ES" sz="18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responsive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es decir, que se ajuste de manera automática en función del dispositivo desde el que se acceda (PC, Tablet, Smartphone…).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Gratuito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y muy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sencillo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de aplicar, basta con conocimientos básicos de HTML y CSS.</a:t>
            </a: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Qué es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Bootstrap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?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01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Es necesario incluir tres archivos en nuestra página para poder utilizar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correctamente: </a:t>
            </a:r>
            <a:r>
              <a:rPr lang="es-ES" altLang="es-ES" sz="18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bootstrap.min.css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(para estilos), </a:t>
            </a:r>
            <a:r>
              <a:rPr lang="es-ES" altLang="es-ES" sz="18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bootstrap.min.js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i </a:t>
            </a:r>
            <a:r>
              <a:rPr lang="es-ES" altLang="es-ES" sz="1800" b="1" i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jquery.min.js</a:t>
            </a:r>
            <a:r>
              <a:rPr lang="es-ES" altLang="es-ES" sz="1800" b="1" i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(</a:t>
            </a:r>
            <a:r>
              <a:rPr lang="es-ES" altLang="es-ES" sz="1800" dirty="0" err="1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javascript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).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Podemos descargar los archivos fuente desde la página de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  <a:hlinkClick r:id="rId3"/>
              </a:rPr>
              <a:t>www.getbootstrap.com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 o, como también nos aconsejan en ella, adjuntarlos directamente desde los enlaces CDN.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Configuración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005064"/>
            <a:ext cx="771347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5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Podéis 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copiar el código de ejemplo de la página de inicio del curso de </a:t>
            </a:r>
            <a:r>
              <a:rPr lang="es-ES" altLang="es-ES" sz="18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w3schools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y añadirlo en el &lt;</a:t>
            </a:r>
            <a:r>
              <a:rPr lang="es-ES" altLang="es-ES" sz="1800" dirty="0" err="1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body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&gt; de vuestro documento: </a:t>
            </a: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  <a:hlinkClick r:id="rId3"/>
              </a:rPr>
              <a:t>www.w3schools.com/bootstrap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  <a:hlinkClick r:id="rId3"/>
              </a:rPr>
              <a:t>/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Página de ejemplo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780928"/>
            <a:ext cx="5749652" cy="33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8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organizar el contenido de la página,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Bootstrap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la divide en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12 columnas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 Cada elemento que coloquemos puede ocupar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una o más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 esas columnas, siempre que en la misma fila la suma de 12.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En el ejemplo anterior tenemos 1 div con la clase 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row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que define una fila, y dentro de él tenemos tres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divs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más con la clase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col-sm-4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y cada uno de ellos ocupará un tercio de la página (4 columnas de las 12 totales).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Si se reduce el tamaño del navegador, las columnas se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recolocarán automáticamente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para adaptarse al nuevo tamaño.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Grid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System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64904"/>
            <a:ext cx="6984776" cy="16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3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Cada grupo de filas debe estar dentro de un div de clase 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container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que se encarga de centrar el contenido en el navegador. Existen dos tipos de </a:t>
            </a:r>
            <a:r>
              <a:rPr lang="es-ES" altLang="es-ES" sz="180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contenedores</a:t>
            </a:r>
            <a:r>
              <a:rPr lang="es-ES" altLang="es-ES" sz="180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</a:t>
            </a: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1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 = “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container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”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 contenedor de ancho fijo</a:t>
            </a:r>
          </a:p>
          <a:p>
            <a:pPr lvl="1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 = “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container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"/>
                <a:cs typeface="Courier"/>
              </a:rPr>
              <a:t>-fluid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”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: se extiende al ancho total del navegador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Dentro del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container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cada fila estará dentro de un div de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class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=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“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row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”</a:t>
            </a: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Cada columna será un div de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class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=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“col-*-#”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siendo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# el número de columnas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(de las 12 totales) que ocupará. 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b="1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b="1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*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indicará el tamaño de pantalla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al que hacemos referencia, pudiendo elegir entre 4 opciones.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Estructura básica del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Grid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System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91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lvl="1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col-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xs</a:t>
            </a: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-#: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para pantallas muy pequeñas (</a:t>
            </a:r>
            <a:r>
              <a:rPr lang="es-ES" altLang="es-ES" sz="16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smartphones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</a:t>
            </a:r>
          </a:p>
          <a:p>
            <a:pPr lvl="1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col-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sm</a:t>
            </a: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-#: 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para pantallas pequeñas (</a:t>
            </a:r>
            <a:r>
              <a:rPr lang="es-ES" altLang="es-ES" sz="16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tablets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</a:t>
            </a:r>
          </a:p>
          <a:p>
            <a:pPr lvl="1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col-md-#: 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pantallas medianas (portátiles, sobremesa)</a:t>
            </a:r>
          </a:p>
          <a:p>
            <a:pPr lvl="1"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col-</a:t>
            </a:r>
            <a:r>
              <a:rPr lang="es-ES" altLang="es-ES" sz="1600" b="1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lg</a:t>
            </a:r>
            <a:r>
              <a:rPr lang="es-ES" altLang="es-ES" sz="16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-#: </a:t>
            </a:r>
            <a:r>
              <a:rPr lang="es-ES" altLang="es-ES" sz="16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pantallas grandes (monitores grandes)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Si, por ejemplo, solo definimos un tamaño para pantallas grandes (md) y vemos la página desde un dispositivo pequeño, las 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columas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se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apilarán automáticamente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unas encima de otras.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Un mismo elemento puede tener más de una clase asignada, para modificar su comportamiento según el tamaño. Así, el siguiente tendría dos columnas del 50% en tamaños grandes, y dos del 25 y 75% en tamaños pequeños: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&lt;div 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"/>
                <a:cs typeface="Courier"/>
              </a:rPr>
              <a:t>=“col-xs-3 col-md-6”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&gt;&lt;/div&gt;</a:t>
            </a: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s-ES" altLang="es-E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&lt;div </a:t>
            </a:r>
            <a:r>
              <a:rPr lang="es-ES" altLang="es-ES" sz="1800" b="1" dirty="0" err="1" smtClean="0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800" b="1" dirty="0" smtClean="0">
                <a:solidFill>
                  <a:srgbClr val="000000"/>
                </a:solidFill>
                <a:latin typeface="Courier"/>
                <a:cs typeface="Courier"/>
              </a:rPr>
              <a:t>=“col-xs-9 col-md-6”</a:t>
            </a:r>
            <a:r>
              <a:rPr lang="es-ES" altLang="es-ES" sz="1800" dirty="0" smtClean="0">
                <a:solidFill>
                  <a:srgbClr val="000000"/>
                </a:solidFill>
                <a:latin typeface="Courier"/>
                <a:cs typeface="Courier"/>
              </a:rPr>
              <a:t>&gt;&lt;/div&gt;</a:t>
            </a:r>
          </a:p>
          <a:p>
            <a:pPr marL="0" indent="0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Estructura básica del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Grid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System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24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160020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1pPr>
            <a:lvl2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2pPr>
            <a:lvl3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3pPr>
            <a:lvl4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4pPr>
            <a:lvl5pPr eaLnBrk="0" hangingPunct="0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2" charset="-128"/>
              </a:defRPr>
            </a:lvl9pPr>
          </a:lstStyle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Las clases se extienden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hacia arriba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es decir, si definimos un comportamiento para pantallas muy pequeñas (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xs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 y medianas (md), el primero se aplicará también a pequeñas (md) y el segundo a grandes (</a:t>
            </a:r>
            <a:r>
              <a:rPr lang="es-ES" altLang="es-ES" sz="1800" dirty="0" err="1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lg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).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El uso de estas clases es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totalmente compatible 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con el uso de las nuestras propias, ya que un elemento puede tener tantas asignadas como queramos.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0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marL="0" indent="0" algn="just" eaLnBrk="1" hangingPunct="1">
              <a:spcBef>
                <a:spcPts val="500"/>
              </a:spcBef>
            </a:pPr>
            <a:r>
              <a:rPr lang="es-ES" altLang="es-ES" sz="11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	 </a:t>
            </a:r>
            <a:r>
              <a:rPr lang="es-ES" altLang="es-ES" sz="1100" dirty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	</a:t>
            </a:r>
            <a:r>
              <a:rPr lang="es-ES" altLang="es-ES" sz="16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s-ES" altLang="es-ES" sz="1600" dirty="0">
                <a:solidFill>
                  <a:srgbClr val="000000"/>
                </a:solidFill>
                <a:latin typeface="Courier"/>
                <a:cs typeface="Courier"/>
              </a:rPr>
              <a:t>div </a:t>
            </a:r>
            <a:r>
              <a:rPr lang="es-ES" altLang="es-ES" sz="1600" b="1" dirty="0" err="1">
                <a:solidFill>
                  <a:srgbClr val="000000"/>
                </a:solidFill>
                <a:latin typeface="Courier"/>
                <a:cs typeface="Courier"/>
              </a:rPr>
              <a:t>class</a:t>
            </a:r>
            <a:r>
              <a:rPr lang="es-ES" altLang="es-ES" sz="1600" b="1" dirty="0">
                <a:solidFill>
                  <a:srgbClr val="000000"/>
                </a:solidFill>
                <a:latin typeface="Courier"/>
                <a:cs typeface="Courier"/>
              </a:rPr>
              <a:t>=“col-md-4 titulo-noticia”</a:t>
            </a:r>
            <a:r>
              <a:rPr lang="es-ES" altLang="es-ES" sz="1600" dirty="0">
                <a:solidFill>
                  <a:srgbClr val="000000"/>
                </a:solidFill>
                <a:latin typeface="Courier"/>
                <a:cs typeface="Courier"/>
              </a:rPr>
              <a:t>&gt;&lt;/div&gt;</a:t>
            </a:r>
            <a:endParaRPr lang="es-ES" altLang="es-E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800" dirty="0" smtClean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Podemos definir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distintos grupos de columnas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, así como </a:t>
            </a:r>
            <a:r>
              <a:rPr lang="es-ES" altLang="es-ES" sz="1800" b="1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anidar unas dentro de otras</a:t>
            </a: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.</a:t>
            </a:r>
          </a:p>
          <a:p>
            <a:pPr algn="just" eaLnBrk="1" hangingPunct="1">
              <a:spcBef>
                <a:spcPts val="500"/>
              </a:spcBef>
              <a:buFont typeface="Arial" charset="0"/>
              <a:buChar char="•"/>
            </a:pPr>
            <a:endParaRPr lang="es-ES" altLang="es-ES" sz="1200" dirty="0">
              <a:solidFill>
                <a:srgbClr val="000000"/>
              </a:solidFill>
              <a:latin typeface="Tahoma" pitchFamily="32" charset="0"/>
              <a:cs typeface="Tahoma" pitchFamily="32" charset="0"/>
            </a:endParaRPr>
          </a:p>
          <a:p>
            <a:pPr lvl="2" algn="just" eaLnBrk="1" hangingPunct="1">
              <a:spcBef>
                <a:spcPts val="500"/>
              </a:spcBef>
            </a:pPr>
            <a:r>
              <a:rPr lang="es-ES" altLang="es-ES" sz="1800" dirty="0" smtClean="0">
                <a:solidFill>
                  <a:srgbClr val="000000"/>
                </a:solidFill>
                <a:latin typeface="Tahoma" pitchFamily="32" charset="0"/>
                <a:cs typeface="Tahoma" pitchFamily="32" charset="0"/>
              </a:rPr>
              <a:t>  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628650"/>
            <a:ext cx="8229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Estructura básica del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Grid</a:t>
            </a:r>
            <a:r>
              <a:rPr lang="es-ES" sz="3600" b="1" dirty="0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 </a:t>
            </a:r>
            <a:r>
              <a:rPr lang="es-ES" sz="3600" b="1" dirty="0" err="1" smtClean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rPr>
              <a:t>System</a:t>
            </a:r>
            <a:endParaRPr lang="es-ES" sz="3600" b="1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45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6A2DF569-71F8-442B-9BEA-BAD04AD9B216}" vid="{79F28503-10D0-47B3-9FA8-D48CA6346BA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curs FOAP2018-1</Template>
  <TotalTime>25</TotalTime>
  <Words>1283</Words>
  <Application>Microsoft Office PowerPoint</Application>
  <PresentationFormat>Presentación en pantalla (4:3)</PresentationFormat>
  <Paragraphs>244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Courier</vt:lpstr>
      <vt:lpstr>Tahoma</vt:lpstr>
      <vt:lpstr>Tema de Office</vt:lpstr>
      <vt:lpstr>Bootstrap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Ikram Bghiel</dc:creator>
  <cp:lastModifiedBy>sarti</cp:lastModifiedBy>
  <cp:revision>7</cp:revision>
  <dcterms:created xsi:type="dcterms:W3CDTF">2019-02-05T09:24:42Z</dcterms:created>
  <dcterms:modified xsi:type="dcterms:W3CDTF">2019-03-11T11:03:06Z</dcterms:modified>
</cp:coreProperties>
</file>