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6" d="100"/>
          <a:sy n="46" d="100"/>
        </p:scale>
        <p:origin x="648"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E91B3D-4DC2-4A19-862F-41FCF785F557}" type="datetimeFigureOut">
              <a:rPr lang="es-ES" smtClean="0"/>
              <a:t>04/11/2019</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B67F2-198D-4372-A3C7-8AA98A832BF8}" type="slidenum">
              <a:rPr lang="es-ES" smtClean="0"/>
              <a:t>‹Nº›</a:t>
            </a:fld>
            <a:endParaRPr lang="es-ES"/>
          </a:p>
        </p:txBody>
      </p:sp>
    </p:spTree>
    <p:extLst>
      <p:ext uri="{BB962C8B-B14F-4D97-AF65-F5344CB8AC3E}">
        <p14:creationId xmlns:p14="http://schemas.microsoft.com/office/powerpoint/2010/main" val="2489912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uv.es/jac/guia/coditext.ht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uv.es/jac/guia/link1.ht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3156777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s-ES" sz="1000" dirty="0" smtClean="0"/>
          </a:p>
        </p:txBody>
      </p:sp>
    </p:spTree>
    <p:extLst>
      <p:ext uri="{BB962C8B-B14F-4D97-AF65-F5344CB8AC3E}">
        <p14:creationId xmlns:p14="http://schemas.microsoft.com/office/powerpoint/2010/main" val="95091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s-ES" sz="1000" dirty="0" smtClean="0"/>
          </a:p>
        </p:txBody>
      </p:sp>
    </p:spTree>
    <p:extLst>
      <p:ext uri="{BB962C8B-B14F-4D97-AF65-F5344CB8AC3E}">
        <p14:creationId xmlns:p14="http://schemas.microsoft.com/office/powerpoint/2010/main" val="3322910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s-ES" sz="1000" dirty="0" smtClean="0"/>
          </a:p>
        </p:txBody>
      </p:sp>
    </p:spTree>
    <p:extLst>
      <p:ext uri="{BB962C8B-B14F-4D97-AF65-F5344CB8AC3E}">
        <p14:creationId xmlns:p14="http://schemas.microsoft.com/office/powerpoint/2010/main" val="41222945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pPr marL="0" marR="0" lvl="1" indent="0" algn="l" defTabSz="914400" rtl="0" eaLnBrk="1" fontAlgn="auto" latinLnBrk="0" hangingPunct="1">
              <a:lnSpc>
                <a:spcPct val="100000"/>
              </a:lnSpc>
              <a:spcBef>
                <a:spcPts val="0"/>
              </a:spcBef>
              <a:spcAft>
                <a:spcPts val="0"/>
              </a:spcAft>
              <a:buClrTx/>
              <a:buSzTx/>
              <a:buFontTx/>
              <a:buNone/>
              <a:tabLst/>
              <a:defRPr/>
            </a:pPr>
            <a:r>
              <a:rPr lang="es-ES" sz="1000" dirty="0" smtClean="0"/>
              <a:t>El lenguaje HTML original era muy permisivo en su sintaxis, por lo que era posible </a:t>
            </a:r>
            <a:r>
              <a:rPr lang="es-ES" sz="1000" smtClean="0"/>
              <a:t>escribir sus</a:t>
            </a:r>
            <a:r>
              <a:rPr lang="es-ES" sz="1000" baseline="0" smtClean="0"/>
              <a:t> </a:t>
            </a:r>
            <a:r>
              <a:rPr lang="es-ES" sz="1000" smtClean="0"/>
              <a:t>etiquetas </a:t>
            </a:r>
            <a:r>
              <a:rPr lang="es-ES" sz="1000" dirty="0" smtClean="0"/>
              <a:t>y atributos de muchas formas diferentes. Las etiquetas por ejemplo podían escribirse</a:t>
            </a:r>
            <a:r>
              <a:rPr lang="es-ES" sz="1000" baseline="0" dirty="0" smtClean="0"/>
              <a:t> </a:t>
            </a:r>
            <a:r>
              <a:rPr lang="es-ES" sz="1000" dirty="0" smtClean="0"/>
              <a:t>en mayúsculas, en minúsculas e incluso combinando mayúsculas y minúsculas. El valor de los</a:t>
            </a:r>
            <a:r>
              <a:rPr lang="es-ES" sz="1000" baseline="0" dirty="0" smtClean="0"/>
              <a:t> </a:t>
            </a:r>
            <a:r>
              <a:rPr lang="es-ES" sz="1000" dirty="0" smtClean="0"/>
              <a:t>atributos de las etiquetas se podían indicar con y sin comillas ("). Además, el orden en el que se</a:t>
            </a:r>
            <a:r>
              <a:rPr lang="es-ES" sz="1000" baseline="0" dirty="0" smtClean="0"/>
              <a:t> </a:t>
            </a:r>
            <a:r>
              <a:rPr lang="es-ES" sz="1000" dirty="0" smtClean="0"/>
              <a:t>abrían y cerraban las etiquetas no era importante.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s-ES" sz="10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s-ES" sz="1000" dirty="0" smtClean="0"/>
              <a:t>La flexibilidad de HTML puede parecer un aspecto positivo, pero el resultado final son páginas</a:t>
            </a:r>
            <a:r>
              <a:rPr lang="es-ES" sz="1000" baseline="0" dirty="0" smtClean="0"/>
              <a:t> </a:t>
            </a:r>
            <a:r>
              <a:rPr lang="es-ES" sz="1000" dirty="0" smtClean="0"/>
              <a:t>con un código HTML desordenado, difícil de mantener y muy poco profesional.</a:t>
            </a:r>
            <a:r>
              <a:rPr lang="es-ES" sz="1000" baseline="0" dirty="0" smtClean="0"/>
              <a:t> </a:t>
            </a:r>
            <a:r>
              <a:rPr lang="es-ES" sz="1000" dirty="0" smtClean="0"/>
              <a:t>Afortunadamente, XHTML soluciona estos problemas añadiendo ciertas normas en la forma de</a:t>
            </a:r>
            <a:r>
              <a:rPr lang="es-ES" sz="1000" baseline="0" dirty="0" smtClean="0"/>
              <a:t> </a:t>
            </a:r>
            <a:r>
              <a:rPr lang="es-ES" sz="1000" dirty="0" smtClean="0"/>
              <a:t>escribir las etiquetas y atributos</a:t>
            </a:r>
          </a:p>
        </p:txBody>
      </p:sp>
    </p:spTree>
    <p:extLst>
      <p:ext uri="{BB962C8B-B14F-4D97-AF65-F5344CB8AC3E}">
        <p14:creationId xmlns:p14="http://schemas.microsoft.com/office/powerpoint/2010/main" val="3142082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493284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758196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000" dirty="0" smtClean="0"/>
              <a:t> El </a:t>
            </a:r>
            <a:r>
              <a:rPr lang="es-ES" sz="1000" b="1" dirty="0" smtClean="0"/>
              <a:t>tipo de documento</a:t>
            </a:r>
            <a:r>
              <a:rPr lang="es-ES" sz="1000" dirty="0" smtClean="0"/>
              <a:t> no es obligatorio a efectos prácticos, es decir que la página se verá igual tanto si lo escribes como si no. Sólo sirve como identificación del tipo de contenido del fichero a los efectos de cumplir las especificaciones de estándar recomendadas por el consorcio W3C, que es el organismo que regula el lenguaje. </a:t>
            </a:r>
          </a:p>
        </p:txBody>
      </p:sp>
    </p:spTree>
    <p:extLst>
      <p:ext uri="{BB962C8B-B14F-4D97-AF65-F5344CB8AC3E}">
        <p14:creationId xmlns:p14="http://schemas.microsoft.com/office/powerpoint/2010/main" val="777699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t>&lt;TITLE&gt;</a:t>
            </a:r>
            <a:r>
              <a:rPr lang="en-US" dirty="0" smtClean="0"/>
              <a:t>Head de un </a:t>
            </a:r>
            <a:r>
              <a:rPr lang="en-US" dirty="0" err="1" smtClean="0"/>
              <a:t>documento</a:t>
            </a:r>
            <a:r>
              <a:rPr lang="en-US" dirty="0" smtClean="0"/>
              <a:t> &lt;/TITLE&gt;:</a:t>
            </a:r>
            <a:r>
              <a:rPr lang="en-US" baseline="0" dirty="0" smtClean="0"/>
              <a:t> </a:t>
            </a:r>
            <a:r>
              <a:rPr lang="es-ES" sz="1200" b="0" i="0" kern="1200" dirty="0" smtClean="0">
                <a:solidFill>
                  <a:schemeClr val="tx1"/>
                </a:solidFill>
                <a:effectLst/>
                <a:latin typeface="+mn-lt"/>
                <a:ea typeface="+mn-ea"/>
                <a:cs typeface="+mn-cs"/>
              </a:rPr>
              <a:t>Es lo que el navegador se guarda en el "</a:t>
            </a:r>
            <a:r>
              <a:rPr lang="es-ES" sz="1200" b="1" i="0" kern="1200" dirty="0" err="1" smtClean="0">
                <a:solidFill>
                  <a:schemeClr val="tx1"/>
                </a:solidFill>
                <a:effectLst/>
                <a:latin typeface="+mn-lt"/>
                <a:ea typeface="+mn-ea"/>
                <a:cs typeface="+mn-cs"/>
              </a:rPr>
              <a:t>Bookmarks</a:t>
            </a:r>
            <a:r>
              <a:rPr lang="es-ES" sz="1200" b="0" i="0" kern="1200" dirty="0" smtClean="0">
                <a:solidFill>
                  <a:schemeClr val="tx1"/>
                </a:solidFill>
                <a:effectLst/>
                <a:latin typeface="+mn-lt"/>
                <a:ea typeface="+mn-ea"/>
                <a:cs typeface="+mn-cs"/>
              </a:rPr>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a:t>
            </a:r>
            <a:r>
              <a:rPr lang="en-US" b="1" dirty="0" smtClean="0"/>
              <a:t>META</a:t>
            </a:r>
            <a:r>
              <a:rPr lang="en-US" dirty="0" smtClean="0"/>
              <a:t> HTTP-EQUIV="Refresh" CONTENT="10"&gt;</a:t>
            </a:r>
            <a:r>
              <a:rPr lang="en-US" baseline="0" dirty="0" smtClean="0"/>
              <a:t> </a:t>
            </a:r>
            <a:r>
              <a:rPr lang="es-ES" sz="1200" b="0" i="0" kern="1200" dirty="0" smtClean="0">
                <a:solidFill>
                  <a:schemeClr val="tx1"/>
                </a:solidFill>
                <a:effectLst/>
                <a:latin typeface="+mn-lt"/>
                <a:ea typeface="+mn-ea"/>
                <a:cs typeface="+mn-cs"/>
              </a:rPr>
              <a:t>:Esto hace que el visualizador vuelva a cargar la página activa al cabo de 10 segundos.</a:t>
            </a:r>
          </a:p>
          <a:p>
            <a:endParaRPr lang="es-ES" sz="1000" dirty="0" smtClean="0"/>
          </a:p>
        </p:txBody>
      </p:sp>
    </p:spTree>
    <p:extLst>
      <p:ext uri="{BB962C8B-B14F-4D97-AF65-F5344CB8AC3E}">
        <p14:creationId xmlns:p14="http://schemas.microsoft.com/office/powerpoint/2010/main" val="1490279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pPr marL="0" marR="0" lvl="1" indent="0" algn="l" defTabSz="914400" rtl="0" eaLnBrk="1" fontAlgn="auto" latinLnBrk="0" hangingPunct="1">
              <a:lnSpc>
                <a:spcPct val="100000"/>
              </a:lnSpc>
              <a:spcBef>
                <a:spcPts val="0"/>
              </a:spcBef>
              <a:spcAft>
                <a:spcPts val="0"/>
              </a:spcAft>
              <a:buClrTx/>
              <a:buSzTx/>
              <a:buFontTx/>
              <a:buNone/>
              <a:tabLst/>
              <a:defRPr/>
            </a:pPr>
            <a:r>
              <a:rPr lang="es-ES" sz="1200" b="0" i="0" kern="1200" dirty="0" smtClean="0">
                <a:solidFill>
                  <a:schemeClr val="tx1"/>
                </a:solidFill>
                <a:effectLst/>
                <a:latin typeface="+mn-lt"/>
                <a:ea typeface="+mn-ea"/>
                <a:cs typeface="+mn-cs"/>
              </a:rPr>
              <a:t>Otra opción es forzar la expiración inmediata en la caché del navegador de la página recibida, lo que provoca que la página sea solicitada de nuevo al servidor cada vez, en lugar de cargar la copia que ya existe en la máquina del cliente.</a:t>
            </a:r>
          </a:p>
          <a:p>
            <a:pPr marL="0" marR="0" lvl="1" indent="0" algn="l" defTabSz="914400" rtl="0" eaLnBrk="1" fontAlgn="auto" latinLnBrk="0" hangingPunct="1">
              <a:lnSpc>
                <a:spcPct val="100000"/>
              </a:lnSpc>
              <a:spcBef>
                <a:spcPts val="0"/>
              </a:spcBef>
              <a:spcAft>
                <a:spcPts val="0"/>
              </a:spcAft>
              <a:buClrTx/>
              <a:buSzTx/>
              <a:buFontTx/>
              <a:buNone/>
              <a:tabLst/>
              <a:defRPr/>
            </a:pPr>
            <a:r>
              <a:rPr lang="es-ES" sz="1200" b="0" i="0" kern="1200" dirty="0" smtClean="0">
                <a:solidFill>
                  <a:schemeClr val="tx1"/>
                </a:solidFill>
                <a:effectLst/>
                <a:latin typeface="+mn-lt"/>
                <a:ea typeface="+mn-ea"/>
                <a:cs typeface="+mn-cs"/>
              </a:rPr>
              <a:t>Si se pone una fecha ya pasada, como la que hay en el ejemplo, el navegador elimina inmediatamente de la caché la página recibida, y si no es pasada, lo hará en el momento indicado por la misma. También se le puede dar valor cero a la fecha de expiración.</a:t>
            </a:r>
          </a:p>
          <a:p>
            <a:pPr marL="0" marR="0" lvl="1" indent="0" algn="l" defTabSz="914400" rtl="0" eaLnBrk="1" fontAlgn="auto" latinLnBrk="0" hangingPunct="1">
              <a:lnSpc>
                <a:spcPct val="100000"/>
              </a:lnSpc>
              <a:spcBef>
                <a:spcPts val="0"/>
              </a:spcBef>
              <a:spcAft>
                <a:spcPts val="0"/>
              </a:spcAft>
              <a:buClrTx/>
              <a:buSzTx/>
              <a:buFontTx/>
              <a:buNone/>
              <a:tabLst/>
              <a:defRPr/>
            </a:pPr>
            <a:r>
              <a:rPr lang="es-ES" sz="1200" b="0" i="0" kern="1200" dirty="0" smtClean="0">
                <a:solidFill>
                  <a:schemeClr val="tx1"/>
                </a:solidFill>
                <a:effectLst/>
                <a:latin typeface="+mn-lt"/>
                <a:ea typeface="+mn-ea"/>
                <a:cs typeface="+mn-cs"/>
              </a:rPr>
              <a:t>Otra opción es impedir directamente que el navegador guarde en caché la página.</a:t>
            </a:r>
          </a:p>
          <a:p>
            <a:pPr marL="0" marR="0" lvl="1" indent="0" algn="l" defTabSz="914400" rtl="0" eaLnBrk="1" fontAlgn="auto" latinLnBrk="0" hangingPunct="1">
              <a:lnSpc>
                <a:spcPct val="100000"/>
              </a:lnSpc>
              <a:spcBef>
                <a:spcPts val="0"/>
              </a:spcBef>
              <a:spcAft>
                <a:spcPts val="0"/>
              </a:spcAft>
              <a:buClrTx/>
              <a:buSzTx/>
              <a:buFontTx/>
              <a:buNone/>
              <a:tabLst/>
              <a:defRPr/>
            </a:pPr>
            <a:r>
              <a:rPr lang="es-ES" sz="1200" b="0" i="0" kern="1200" dirty="0" smtClean="0">
                <a:solidFill>
                  <a:schemeClr val="tx1"/>
                </a:solidFill>
                <a:effectLst/>
                <a:latin typeface="+mn-lt"/>
                <a:ea typeface="+mn-ea"/>
                <a:cs typeface="+mn-cs"/>
              </a:rPr>
              <a:t>El siguiente es importante con los nuevos navegadores, ya que le indica la tabla de caracteres que se ha empleado al escribir la página. De no usarlo, puede ocurrir que el navegador no muestre correctamente los caracteres especiales no </a:t>
            </a:r>
            <a:r>
              <a:rPr lang="es-ES" sz="1200" b="0" i="0" kern="1200" dirty="0" err="1" smtClean="0">
                <a:solidFill>
                  <a:schemeClr val="tx1"/>
                </a:solidFill>
                <a:effectLst/>
                <a:latin typeface="+mn-lt"/>
                <a:ea typeface="+mn-ea"/>
                <a:cs typeface="+mn-cs"/>
              </a:rPr>
              <a:t>ascii</a:t>
            </a:r>
            <a:r>
              <a:rPr lang="es-ES" sz="1200" b="0" i="0" kern="1200" dirty="0" smtClean="0">
                <a:solidFill>
                  <a:schemeClr val="tx1"/>
                </a:solidFill>
                <a:effectLst/>
                <a:latin typeface="+mn-lt"/>
                <a:ea typeface="+mn-ea"/>
                <a:cs typeface="+mn-cs"/>
              </a:rPr>
              <a:t>, tales como acentos, letras de alfabetos no occidentales, etc., que se hayan quedado sin </a:t>
            </a:r>
            <a:r>
              <a:rPr lang="es-ES" sz="1200" b="0" i="0" kern="1200" dirty="0" smtClean="0">
                <a:solidFill>
                  <a:schemeClr val="tx1"/>
                </a:solidFill>
                <a:effectLst/>
                <a:latin typeface="+mn-lt"/>
                <a:ea typeface="+mn-ea"/>
                <a:cs typeface="+mn-cs"/>
                <a:hlinkClick r:id="rId3"/>
              </a:rPr>
              <a:t>codificar</a:t>
            </a:r>
            <a:r>
              <a:rPr lang="es-ES" sz="1200" b="0" i="0" kern="1200" dirty="0" smtClean="0">
                <a:solidFill>
                  <a:schemeClr val="tx1"/>
                </a:solidFill>
                <a:effectLst/>
                <a:latin typeface="+mn-lt"/>
                <a:ea typeface="+mn-ea"/>
                <a:cs typeface="+mn-cs"/>
              </a:rPr>
              <a:t> de la forma típica en </a:t>
            </a:r>
            <a:r>
              <a:rPr lang="es-ES" sz="1200" b="0" i="0" kern="1200" dirty="0" err="1" smtClean="0">
                <a:solidFill>
                  <a:schemeClr val="tx1"/>
                </a:solidFill>
                <a:effectLst/>
                <a:latin typeface="+mn-lt"/>
                <a:ea typeface="+mn-ea"/>
                <a:cs typeface="+mn-cs"/>
              </a:rPr>
              <a:t>html</a:t>
            </a:r>
            <a:r>
              <a:rPr lang="es-ES" sz="1200" b="0" i="0" kern="1200" dirty="0" smtClean="0">
                <a:solidFill>
                  <a:schemeClr val="tx1"/>
                </a:solidFill>
                <a:effectLst/>
                <a:latin typeface="+mn-lt"/>
                <a:ea typeface="+mn-ea"/>
                <a:cs typeface="+mn-cs"/>
              </a:rPr>
              <a:t>.</a:t>
            </a:r>
            <a:endParaRPr lang="es-ES" sz="1000" dirty="0" smtClean="0"/>
          </a:p>
        </p:txBody>
      </p:sp>
    </p:spTree>
    <p:extLst>
      <p:ext uri="{BB962C8B-B14F-4D97-AF65-F5344CB8AC3E}">
        <p14:creationId xmlns:p14="http://schemas.microsoft.com/office/powerpoint/2010/main" val="976672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pPr marL="0" marR="0" lvl="1" indent="0" algn="l" defTabSz="914400" rtl="0" eaLnBrk="1" fontAlgn="auto" latinLnBrk="0" hangingPunct="1">
              <a:lnSpc>
                <a:spcPct val="100000"/>
              </a:lnSpc>
              <a:spcBef>
                <a:spcPts val="0"/>
              </a:spcBef>
              <a:spcAft>
                <a:spcPts val="0"/>
              </a:spcAft>
              <a:buClrTx/>
              <a:buSzTx/>
              <a:buFontTx/>
              <a:buNone/>
              <a:tabLst/>
              <a:defRPr/>
            </a:pPr>
            <a:r>
              <a:rPr lang="es-ES" sz="1200" b="0" i="0" kern="1200" dirty="0" smtClean="0">
                <a:solidFill>
                  <a:schemeClr val="tx1"/>
                </a:solidFill>
                <a:effectLst/>
                <a:latin typeface="+mn-lt"/>
                <a:ea typeface="+mn-ea"/>
                <a:cs typeface="+mn-cs"/>
              </a:rPr>
              <a:t>los navegadores, por defecto, presentan el texto de una página ajustando los contenidos a la esquina superior izquierda de la pantalla. El elemento BODY tiene parámetros que permiten modificar los márgenes por defecto. Lo malo es que cada navegador los interpreta de una manera. Por ejemplo, Netscape utiliza solamente dos instrucciones que afectan simultáneamente a los márgenes superior e inferior e izquierdo y derecho respectivamente:</a:t>
            </a:r>
          </a:p>
          <a:p>
            <a:r>
              <a:rPr lang="es-ES" sz="1200" b="1" i="0" kern="1200" dirty="0" smtClean="0">
                <a:solidFill>
                  <a:schemeClr val="tx1"/>
                </a:solidFill>
                <a:effectLst/>
                <a:latin typeface="+mn-lt"/>
                <a:ea typeface="+mn-ea"/>
                <a:cs typeface="+mn-cs"/>
              </a:rPr>
              <a:t>	</a:t>
            </a:r>
            <a:r>
              <a:rPr lang="es-ES" sz="1200" b="1" i="0" kern="1200" dirty="0" err="1" smtClean="0">
                <a:solidFill>
                  <a:schemeClr val="tx1"/>
                </a:solidFill>
                <a:effectLst/>
                <a:latin typeface="+mn-lt"/>
                <a:ea typeface="+mn-ea"/>
                <a:cs typeface="+mn-cs"/>
              </a:rPr>
              <a:t>marginwidth</a:t>
            </a:r>
            <a:r>
              <a:rPr lang="es-ES" sz="1200" b="0" i="0" kern="1200" dirty="0" smtClean="0">
                <a:solidFill>
                  <a:schemeClr val="tx1"/>
                </a:solidFill>
                <a:effectLst/>
                <a:latin typeface="+mn-lt"/>
                <a:ea typeface="+mn-ea"/>
                <a:cs typeface="+mn-cs"/>
              </a:rPr>
              <a:t>="</a:t>
            </a:r>
            <a:r>
              <a:rPr lang="es-ES" sz="1200" b="0" i="0" kern="1200" dirty="0" err="1" smtClean="0">
                <a:solidFill>
                  <a:schemeClr val="tx1"/>
                </a:solidFill>
                <a:effectLst/>
                <a:latin typeface="+mn-lt"/>
                <a:ea typeface="+mn-ea"/>
                <a:cs typeface="+mn-cs"/>
              </a:rPr>
              <a:t>pixels</a:t>
            </a:r>
            <a:r>
              <a:rPr lang="es-ES" sz="1200" b="0" i="0" kern="1200" dirty="0" smtClean="0">
                <a:solidFill>
                  <a:schemeClr val="tx1"/>
                </a:solidFill>
                <a:effectLst/>
                <a:latin typeface="+mn-lt"/>
                <a:ea typeface="+mn-ea"/>
                <a:cs typeface="+mn-cs"/>
              </a:rPr>
              <a:t>", para los márgenes izquierdo y derecho.</a:t>
            </a:r>
            <a:br>
              <a:rPr lang="es-ES" sz="1200" b="0" i="0" kern="1200" dirty="0" smtClean="0">
                <a:solidFill>
                  <a:schemeClr val="tx1"/>
                </a:solidFill>
                <a:effectLst/>
                <a:latin typeface="+mn-lt"/>
                <a:ea typeface="+mn-ea"/>
                <a:cs typeface="+mn-cs"/>
              </a:rPr>
            </a:br>
            <a:r>
              <a:rPr lang="es-ES" sz="1200" b="0" i="0" kern="1200" dirty="0" smtClean="0">
                <a:solidFill>
                  <a:schemeClr val="tx1"/>
                </a:solidFill>
                <a:effectLst/>
                <a:latin typeface="+mn-lt"/>
                <a:ea typeface="+mn-ea"/>
                <a:cs typeface="+mn-cs"/>
              </a:rPr>
              <a:t>	</a:t>
            </a:r>
            <a:r>
              <a:rPr lang="es-ES" sz="1200" b="1" i="0" kern="1200" dirty="0" err="1" smtClean="0">
                <a:solidFill>
                  <a:schemeClr val="tx1"/>
                </a:solidFill>
                <a:effectLst/>
                <a:latin typeface="+mn-lt"/>
                <a:ea typeface="+mn-ea"/>
                <a:cs typeface="+mn-cs"/>
              </a:rPr>
              <a:t>marginheight</a:t>
            </a:r>
            <a:r>
              <a:rPr lang="es-ES" sz="1200" b="0" i="0" kern="1200" dirty="0" smtClean="0">
                <a:solidFill>
                  <a:schemeClr val="tx1"/>
                </a:solidFill>
                <a:effectLst/>
                <a:latin typeface="+mn-lt"/>
                <a:ea typeface="+mn-ea"/>
                <a:cs typeface="+mn-cs"/>
              </a:rPr>
              <a:t>="</a:t>
            </a:r>
            <a:r>
              <a:rPr lang="es-ES" sz="1200" b="0" i="0" kern="1200" dirty="0" err="1" smtClean="0">
                <a:solidFill>
                  <a:schemeClr val="tx1"/>
                </a:solidFill>
                <a:effectLst/>
                <a:latin typeface="+mn-lt"/>
                <a:ea typeface="+mn-ea"/>
                <a:cs typeface="+mn-cs"/>
              </a:rPr>
              <a:t>pixels</a:t>
            </a:r>
            <a:r>
              <a:rPr lang="es-ES" sz="1200" b="0" i="0" kern="1200" dirty="0" smtClean="0">
                <a:solidFill>
                  <a:schemeClr val="tx1"/>
                </a:solidFill>
                <a:effectLst/>
                <a:latin typeface="+mn-lt"/>
                <a:ea typeface="+mn-ea"/>
                <a:cs typeface="+mn-cs"/>
              </a:rPr>
              <a:t>", para los márgenes superior e inferior.</a:t>
            </a:r>
          </a:p>
          <a:p>
            <a:r>
              <a:rPr lang="es-ES" sz="1200" b="0" i="0" kern="1200" dirty="0" smtClean="0">
                <a:solidFill>
                  <a:schemeClr val="tx1"/>
                </a:solidFill>
                <a:effectLst/>
                <a:latin typeface="+mn-lt"/>
                <a:ea typeface="+mn-ea"/>
                <a:cs typeface="+mn-cs"/>
              </a:rPr>
              <a:t>En cambio, el Internet Explores, utiliza uno para cada cual:</a:t>
            </a:r>
          </a:p>
          <a:p>
            <a:r>
              <a:rPr lang="es-ES" sz="1200" b="0" i="0" kern="1200" dirty="0" smtClean="0">
                <a:solidFill>
                  <a:schemeClr val="tx1"/>
                </a:solidFill>
                <a:effectLst/>
                <a:latin typeface="+mn-lt"/>
                <a:ea typeface="+mn-ea"/>
                <a:cs typeface="+mn-cs"/>
              </a:rPr>
              <a:t>  	</a:t>
            </a:r>
            <a:r>
              <a:rPr lang="es-ES" sz="1200" b="1" i="0" kern="1200" dirty="0" err="1" smtClean="0">
                <a:solidFill>
                  <a:schemeClr val="tx1"/>
                </a:solidFill>
                <a:effectLst/>
                <a:latin typeface="+mn-lt"/>
                <a:ea typeface="+mn-ea"/>
                <a:cs typeface="+mn-cs"/>
              </a:rPr>
              <a:t>leftmargin</a:t>
            </a:r>
            <a:r>
              <a:rPr lang="es-ES" sz="1200" b="0" i="0" kern="1200" dirty="0" smtClean="0">
                <a:solidFill>
                  <a:schemeClr val="tx1"/>
                </a:solidFill>
                <a:effectLst/>
                <a:latin typeface="+mn-lt"/>
                <a:ea typeface="+mn-ea"/>
                <a:cs typeface="+mn-cs"/>
              </a:rPr>
              <a:t>="</a:t>
            </a:r>
            <a:r>
              <a:rPr lang="es-ES" sz="1200" b="0" i="0" kern="1200" dirty="0" err="1" smtClean="0">
                <a:solidFill>
                  <a:schemeClr val="tx1"/>
                </a:solidFill>
                <a:effectLst/>
                <a:latin typeface="+mn-lt"/>
                <a:ea typeface="+mn-ea"/>
                <a:cs typeface="+mn-cs"/>
              </a:rPr>
              <a:t>pixels</a:t>
            </a:r>
            <a:r>
              <a:rPr lang="es-ES" sz="1200" b="0" i="0" kern="1200" dirty="0" smtClean="0">
                <a:solidFill>
                  <a:schemeClr val="tx1"/>
                </a:solidFill>
                <a:effectLst/>
                <a:latin typeface="+mn-lt"/>
                <a:ea typeface="+mn-ea"/>
                <a:cs typeface="+mn-cs"/>
              </a:rPr>
              <a:t>", para el margen izquierdo </a:t>
            </a:r>
            <a:br>
              <a:rPr lang="es-ES" sz="1200" b="0" i="0" kern="1200" dirty="0" smtClean="0">
                <a:solidFill>
                  <a:schemeClr val="tx1"/>
                </a:solidFill>
                <a:effectLst/>
                <a:latin typeface="+mn-lt"/>
                <a:ea typeface="+mn-ea"/>
                <a:cs typeface="+mn-cs"/>
              </a:rPr>
            </a:br>
            <a:r>
              <a:rPr lang="es-ES" sz="1200" b="0" i="0" kern="1200" dirty="0" smtClean="0">
                <a:solidFill>
                  <a:schemeClr val="tx1"/>
                </a:solidFill>
                <a:effectLst/>
                <a:latin typeface="+mn-lt"/>
                <a:ea typeface="+mn-ea"/>
                <a:cs typeface="+mn-cs"/>
              </a:rPr>
              <a:t>  	</a:t>
            </a:r>
            <a:r>
              <a:rPr lang="es-ES" sz="1200" b="1" i="0" kern="1200" dirty="0" err="1" smtClean="0">
                <a:solidFill>
                  <a:schemeClr val="tx1"/>
                </a:solidFill>
                <a:effectLst/>
                <a:latin typeface="+mn-lt"/>
                <a:ea typeface="+mn-ea"/>
                <a:cs typeface="+mn-cs"/>
              </a:rPr>
              <a:t>topmargin</a:t>
            </a:r>
            <a:r>
              <a:rPr lang="es-ES" sz="1200" b="0" i="0" kern="1200" dirty="0" smtClean="0">
                <a:solidFill>
                  <a:schemeClr val="tx1"/>
                </a:solidFill>
                <a:effectLst/>
                <a:latin typeface="+mn-lt"/>
                <a:ea typeface="+mn-ea"/>
                <a:cs typeface="+mn-cs"/>
              </a:rPr>
              <a:t>="</a:t>
            </a:r>
            <a:r>
              <a:rPr lang="es-ES" sz="1200" b="0" i="0" kern="1200" dirty="0" err="1" smtClean="0">
                <a:solidFill>
                  <a:schemeClr val="tx1"/>
                </a:solidFill>
                <a:effectLst/>
                <a:latin typeface="+mn-lt"/>
                <a:ea typeface="+mn-ea"/>
                <a:cs typeface="+mn-cs"/>
              </a:rPr>
              <a:t>pixels</a:t>
            </a:r>
            <a:r>
              <a:rPr lang="es-ES" sz="1200" b="0" i="0" kern="1200" dirty="0" smtClean="0">
                <a:solidFill>
                  <a:schemeClr val="tx1"/>
                </a:solidFill>
                <a:effectLst/>
                <a:latin typeface="+mn-lt"/>
                <a:ea typeface="+mn-ea"/>
                <a:cs typeface="+mn-cs"/>
              </a:rPr>
              <a:t>", para el margen superior </a:t>
            </a:r>
            <a:br>
              <a:rPr lang="es-ES" sz="1200" b="0" i="0" kern="1200" dirty="0" smtClean="0">
                <a:solidFill>
                  <a:schemeClr val="tx1"/>
                </a:solidFill>
                <a:effectLst/>
                <a:latin typeface="+mn-lt"/>
                <a:ea typeface="+mn-ea"/>
                <a:cs typeface="+mn-cs"/>
              </a:rPr>
            </a:br>
            <a:r>
              <a:rPr lang="es-ES" sz="1200" b="0" i="0" kern="1200" dirty="0" smtClean="0">
                <a:solidFill>
                  <a:schemeClr val="tx1"/>
                </a:solidFill>
                <a:effectLst/>
                <a:latin typeface="+mn-lt"/>
                <a:ea typeface="+mn-ea"/>
                <a:cs typeface="+mn-cs"/>
              </a:rPr>
              <a:t>  	</a:t>
            </a:r>
            <a:r>
              <a:rPr lang="es-ES" sz="1200" b="1" i="0" kern="1200" dirty="0" err="1" smtClean="0">
                <a:solidFill>
                  <a:schemeClr val="tx1"/>
                </a:solidFill>
                <a:effectLst/>
                <a:latin typeface="+mn-lt"/>
                <a:ea typeface="+mn-ea"/>
                <a:cs typeface="+mn-cs"/>
              </a:rPr>
              <a:t>rightmargin</a:t>
            </a:r>
            <a:r>
              <a:rPr lang="es-ES" sz="1200" b="0" i="0" kern="1200" dirty="0" smtClean="0">
                <a:solidFill>
                  <a:schemeClr val="tx1"/>
                </a:solidFill>
                <a:effectLst/>
                <a:latin typeface="+mn-lt"/>
                <a:ea typeface="+mn-ea"/>
                <a:cs typeface="+mn-cs"/>
              </a:rPr>
              <a:t>="</a:t>
            </a:r>
            <a:r>
              <a:rPr lang="es-ES" sz="1200" b="0" i="0" kern="1200" dirty="0" err="1" smtClean="0">
                <a:solidFill>
                  <a:schemeClr val="tx1"/>
                </a:solidFill>
                <a:effectLst/>
                <a:latin typeface="+mn-lt"/>
                <a:ea typeface="+mn-ea"/>
                <a:cs typeface="+mn-cs"/>
              </a:rPr>
              <a:t>pixels</a:t>
            </a:r>
            <a:r>
              <a:rPr lang="es-ES" sz="1200" b="0" i="0" kern="1200" dirty="0" smtClean="0">
                <a:solidFill>
                  <a:schemeClr val="tx1"/>
                </a:solidFill>
                <a:effectLst/>
                <a:latin typeface="+mn-lt"/>
                <a:ea typeface="+mn-ea"/>
                <a:cs typeface="+mn-cs"/>
              </a:rPr>
              <a:t>", para el margen derecho </a:t>
            </a:r>
            <a:br>
              <a:rPr lang="es-ES" sz="1200" b="0" i="0" kern="1200" dirty="0" smtClean="0">
                <a:solidFill>
                  <a:schemeClr val="tx1"/>
                </a:solidFill>
                <a:effectLst/>
                <a:latin typeface="+mn-lt"/>
                <a:ea typeface="+mn-ea"/>
                <a:cs typeface="+mn-cs"/>
              </a:rPr>
            </a:br>
            <a:r>
              <a:rPr lang="es-ES" sz="1200" b="0" i="0" kern="1200" dirty="0" smtClean="0">
                <a:solidFill>
                  <a:schemeClr val="tx1"/>
                </a:solidFill>
                <a:effectLst/>
                <a:latin typeface="+mn-lt"/>
                <a:ea typeface="+mn-ea"/>
                <a:cs typeface="+mn-cs"/>
              </a:rPr>
              <a:t> 	</a:t>
            </a:r>
            <a:r>
              <a:rPr lang="es-ES" sz="1200" b="1" i="0" kern="1200" dirty="0" err="1" smtClean="0">
                <a:solidFill>
                  <a:schemeClr val="tx1"/>
                </a:solidFill>
                <a:effectLst/>
                <a:latin typeface="+mn-lt"/>
                <a:ea typeface="+mn-ea"/>
                <a:cs typeface="+mn-cs"/>
              </a:rPr>
              <a:t>bottommargin</a:t>
            </a:r>
            <a:r>
              <a:rPr lang="es-ES" sz="1200" b="0" i="0" kern="1200" dirty="0" smtClean="0">
                <a:solidFill>
                  <a:schemeClr val="tx1"/>
                </a:solidFill>
                <a:effectLst/>
                <a:latin typeface="+mn-lt"/>
                <a:ea typeface="+mn-ea"/>
                <a:cs typeface="+mn-cs"/>
              </a:rPr>
              <a:t>="</a:t>
            </a:r>
            <a:r>
              <a:rPr lang="es-ES" sz="1200" b="0" i="0" kern="1200" dirty="0" err="1" smtClean="0">
                <a:solidFill>
                  <a:schemeClr val="tx1"/>
                </a:solidFill>
                <a:effectLst/>
                <a:latin typeface="+mn-lt"/>
                <a:ea typeface="+mn-ea"/>
                <a:cs typeface="+mn-cs"/>
              </a:rPr>
              <a:t>pixels</a:t>
            </a:r>
            <a:r>
              <a:rPr lang="es-ES" sz="1200" b="0" i="0" kern="1200" dirty="0" smtClean="0">
                <a:solidFill>
                  <a:schemeClr val="tx1"/>
                </a:solidFill>
                <a:effectLst/>
                <a:latin typeface="+mn-lt"/>
                <a:ea typeface="+mn-ea"/>
                <a:cs typeface="+mn-cs"/>
              </a:rPr>
              <a:t>", para el margen inferior</a:t>
            </a:r>
          </a:p>
          <a:p>
            <a:r>
              <a:rPr lang="es-ES" sz="1200" b="0" i="0" kern="1200" dirty="0" smtClean="0">
                <a:solidFill>
                  <a:schemeClr val="tx1"/>
                </a:solidFill>
                <a:effectLst/>
                <a:latin typeface="+mn-lt"/>
                <a:ea typeface="+mn-ea"/>
                <a:cs typeface="+mn-cs"/>
              </a:rPr>
              <a:t>Donde </a:t>
            </a:r>
            <a:r>
              <a:rPr lang="es-ES" sz="1200" b="1" i="0" kern="1200" dirty="0" err="1" smtClean="0">
                <a:solidFill>
                  <a:schemeClr val="tx1"/>
                </a:solidFill>
                <a:effectLst/>
                <a:latin typeface="+mn-lt"/>
                <a:ea typeface="+mn-ea"/>
                <a:cs typeface="+mn-cs"/>
              </a:rPr>
              <a:t>pixels</a:t>
            </a:r>
            <a:r>
              <a:rPr lang="es-ES" sz="1200" b="0" i="0" kern="1200" dirty="0" smtClean="0">
                <a:solidFill>
                  <a:schemeClr val="tx1"/>
                </a:solidFill>
                <a:effectLst/>
                <a:latin typeface="+mn-lt"/>
                <a:ea typeface="+mn-ea"/>
                <a:cs typeface="+mn-cs"/>
              </a:rPr>
              <a:t> es el número de </a:t>
            </a:r>
            <a:r>
              <a:rPr lang="es-ES" sz="1200" b="0" i="0" kern="1200" dirty="0" err="1" smtClean="0">
                <a:solidFill>
                  <a:schemeClr val="tx1"/>
                </a:solidFill>
                <a:effectLst/>
                <a:latin typeface="+mn-lt"/>
                <a:ea typeface="+mn-ea"/>
                <a:cs typeface="+mn-cs"/>
              </a:rPr>
              <a:t>pixels</a:t>
            </a:r>
            <a:r>
              <a:rPr lang="es-ES" sz="1200" b="0" i="0" kern="1200" dirty="0" smtClean="0">
                <a:solidFill>
                  <a:schemeClr val="tx1"/>
                </a:solidFill>
                <a:effectLst/>
                <a:latin typeface="+mn-lt"/>
                <a:ea typeface="+mn-ea"/>
                <a:cs typeface="+mn-cs"/>
              </a:rPr>
              <a:t> que se quiere mover cada margen hacia el interior de la página. Estos parámetros también son accesibles desde instrucciones de estilo.</a:t>
            </a:r>
          </a:p>
          <a:p>
            <a:pPr marL="0" marR="0" lvl="1" indent="0" algn="l" defTabSz="914400" rtl="0" eaLnBrk="1" fontAlgn="auto" latinLnBrk="0" hangingPunct="1">
              <a:lnSpc>
                <a:spcPct val="100000"/>
              </a:lnSpc>
              <a:spcBef>
                <a:spcPts val="0"/>
              </a:spcBef>
              <a:spcAft>
                <a:spcPts val="0"/>
              </a:spcAft>
              <a:buClrTx/>
              <a:buSzTx/>
              <a:buFontTx/>
              <a:buNone/>
              <a:tabLst/>
              <a:defRPr/>
            </a:pPr>
            <a:endParaRPr lang="es-ES" sz="10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s-ES" sz="1000" dirty="0" smtClean="0"/>
              <a:t>Otra cosa que puede controlarse desde BODY es el color que tomarán los </a:t>
            </a:r>
            <a:r>
              <a:rPr lang="es-ES" sz="1000" dirty="0" smtClean="0">
                <a:hlinkClick r:id="rId3"/>
              </a:rPr>
              <a:t>links</a:t>
            </a:r>
            <a:r>
              <a:rPr lang="es-ES" sz="1000" dirty="0" smtClean="0"/>
              <a:t> que pongamos en la página.</a:t>
            </a:r>
            <a:r>
              <a:rPr lang="es-ES" sz="1000" baseline="0" dirty="0" smtClean="0"/>
              <a:t> </a:t>
            </a:r>
            <a:r>
              <a:rPr lang="es-ES" sz="1000" dirty="0" smtClean="0"/>
              <a:t>Por ejemplo, para hacer que los links sean amarillos antes de ser visitados, azul-verde cuando son activados, y verdes después de haber sido utilizados, se escribe: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s-ES" sz="1000" dirty="0" smtClean="0"/>
          </a:p>
        </p:txBody>
      </p:sp>
    </p:spTree>
    <p:extLst>
      <p:ext uri="{BB962C8B-B14F-4D97-AF65-F5344CB8AC3E}">
        <p14:creationId xmlns:p14="http://schemas.microsoft.com/office/powerpoint/2010/main" val="3911319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s-ES" sz="1000" dirty="0" smtClean="0"/>
          </a:p>
        </p:txBody>
      </p:sp>
    </p:spTree>
    <p:extLst>
      <p:ext uri="{BB962C8B-B14F-4D97-AF65-F5344CB8AC3E}">
        <p14:creationId xmlns:p14="http://schemas.microsoft.com/office/powerpoint/2010/main" val="1926034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s-ES" sz="1000" dirty="0" smtClean="0"/>
          </a:p>
        </p:txBody>
      </p:sp>
    </p:spTree>
    <p:extLst>
      <p:ext uri="{BB962C8B-B14F-4D97-AF65-F5344CB8AC3E}">
        <p14:creationId xmlns:p14="http://schemas.microsoft.com/office/powerpoint/2010/main" val="1860757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942750DE-9E0E-4E3D-B975-EDE9A6AB2FCE}" type="datetimeFigureOut">
              <a:rPr lang="ca-ES" smtClean="0"/>
              <a:t>4/11/2019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2032124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42750DE-9E0E-4E3D-B975-EDE9A6AB2FCE}" type="datetimeFigureOut">
              <a:rPr lang="ca-ES" smtClean="0"/>
              <a:t>4/11/2019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361693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42750DE-9E0E-4E3D-B975-EDE9A6AB2FCE}" type="datetimeFigureOut">
              <a:rPr lang="ca-ES" smtClean="0"/>
              <a:t>4/11/2019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2299424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42750DE-9E0E-4E3D-B975-EDE9A6AB2FCE}" type="datetimeFigureOut">
              <a:rPr lang="ca-ES" smtClean="0"/>
              <a:t>4/11/2019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1828553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42750DE-9E0E-4E3D-B975-EDE9A6AB2FCE}" type="datetimeFigureOut">
              <a:rPr lang="ca-ES" smtClean="0"/>
              <a:t>4/11/2019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3913325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42750DE-9E0E-4E3D-B975-EDE9A6AB2FCE}" type="datetimeFigureOut">
              <a:rPr lang="ca-ES" smtClean="0"/>
              <a:t>4/11/2019</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3527554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42750DE-9E0E-4E3D-B975-EDE9A6AB2FCE}" type="datetimeFigureOut">
              <a:rPr lang="ca-ES" smtClean="0"/>
              <a:t>4/11/2019</a:t>
            </a:fld>
            <a:endParaRPr lang="ca-ES"/>
          </a:p>
        </p:txBody>
      </p:sp>
      <p:sp>
        <p:nvSpPr>
          <p:cNvPr id="8" name="Footer Placeholder 7"/>
          <p:cNvSpPr>
            <a:spLocks noGrp="1"/>
          </p:cNvSpPr>
          <p:nvPr>
            <p:ph type="ftr" sz="quarter" idx="11"/>
          </p:nvPr>
        </p:nvSpPr>
        <p:spPr/>
        <p:txBody>
          <a:bodyPr/>
          <a:lstStyle/>
          <a:p>
            <a:endParaRPr lang="ca-ES"/>
          </a:p>
        </p:txBody>
      </p:sp>
      <p:sp>
        <p:nvSpPr>
          <p:cNvPr id="9" name="Slide Number Placeholder 8"/>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3704948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42750DE-9E0E-4E3D-B975-EDE9A6AB2FCE}" type="datetimeFigureOut">
              <a:rPr lang="ca-ES" smtClean="0"/>
              <a:t>4/11/2019</a:t>
            </a:fld>
            <a:endParaRPr lang="ca-ES"/>
          </a:p>
        </p:txBody>
      </p:sp>
      <p:sp>
        <p:nvSpPr>
          <p:cNvPr id="4" name="Footer Placeholder 3"/>
          <p:cNvSpPr>
            <a:spLocks noGrp="1"/>
          </p:cNvSpPr>
          <p:nvPr>
            <p:ph type="ftr" sz="quarter" idx="11"/>
          </p:nvPr>
        </p:nvSpPr>
        <p:spPr/>
        <p:txBody>
          <a:bodyPr/>
          <a:lstStyle/>
          <a:p>
            <a:endParaRPr lang="ca-ES"/>
          </a:p>
        </p:txBody>
      </p:sp>
      <p:sp>
        <p:nvSpPr>
          <p:cNvPr id="5" name="Slide Number Placeholder 4"/>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4031780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2750DE-9E0E-4E3D-B975-EDE9A6AB2FCE}" type="datetimeFigureOut">
              <a:rPr lang="ca-ES" smtClean="0"/>
              <a:t>4/11/2019</a:t>
            </a:fld>
            <a:endParaRPr lang="ca-ES"/>
          </a:p>
        </p:txBody>
      </p:sp>
      <p:sp>
        <p:nvSpPr>
          <p:cNvPr id="3" name="Footer Placeholder 2"/>
          <p:cNvSpPr>
            <a:spLocks noGrp="1"/>
          </p:cNvSpPr>
          <p:nvPr>
            <p:ph type="ftr" sz="quarter" idx="11"/>
          </p:nvPr>
        </p:nvSpPr>
        <p:spPr/>
        <p:txBody>
          <a:bodyPr/>
          <a:lstStyle/>
          <a:p>
            <a:endParaRPr lang="ca-ES"/>
          </a:p>
        </p:txBody>
      </p:sp>
      <p:sp>
        <p:nvSpPr>
          <p:cNvPr id="4" name="Slide Number Placeholder 3"/>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140702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42750DE-9E0E-4E3D-B975-EDE9A6AB2FCE}" type="datetimeFigureOut">
              <a:rPr lang="ca-ES" smtClean="0"/>
              <a:t>4/11/2019</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1239407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42750DE-9E0E-4E3D-B975-EDE9A6AB2FCE}" type="datetimeFigureOut">
              <a:rPr lang="ca-ES" smtClean="0"/>
              <a:t>4/11/2019</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2214220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2750DE-9E0E-4E3D-B975-EDE9A6AB2FCE}" type="datetimeFigureOut">
              <a:rPr lang="ca-ES" smtClean="0"/>
              <a:t>4/11/2019</a:t>
            </a:fld>
            <a:endParaRPr lang="ca-E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a-E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F9BBAF-C864-4DD7-8DE3-B05345C81CB9}" type="slidenum">
              <a:rPr lang="ca-ES" smtClean="0"/>
              <a:t>‹Nº›</a:t>
            </a:fld>
            <a:endParaRPr lang="ca-ES"/>
          </a:p>
        </p:txBody>
      </p:sp>
    </p:spTree>
    <p:extLst>
      <p:ext uri="{BB962C8B-B14F-4D97-AF65-F5344CB8AC3E}">
        <p14:creationId xmlns:p14="http://schemas.microsoft.com/office/powerpoint/2010/main" val="5610032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uv.es/jac/guia/link1.ht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ca-ES" dirty="0" smtClean="0"/>
              <a:t>HTML</a:t>
            </a:r>
            <a:endParaRPr lang="ca-ES" dirty="0"/>
          </a:p>
        </p:txBody>
      </p:sp>
      <p:sp>
        <p:nvSpPr>
          <p:cNvPr id="5" name="4 Subtítulo"/>
          <p:cNvSpPr>
            <a:spLocks noGrp="1"/>
          </p:cNvSpPr>
          <p:nvPr>
            <p:ph type="subTitle" idx="1"/>
          </p:nvPr>
        </p:nvSpPr>
        <p:spPr/>
        <p:txBody>
          <a:bodyPr/>
          <a:lstStyle/>
          <a:p>
            <a:r>
              <a:rPr lang="en-US" dirty="0" err="1" smtClean="0"/>
              <a:t>Introducción</a:t>
            </a:r>
            <a:r>
              <a:rPr lang="en-US" dirty="0" smtClean="0"/>
              <a:t> part 1</a:t>
            </a:r>
            <a:endParaRPr lang="es-ES" dirty="0"/>
          </a:p>
        </p:txBody>
      </p:sp>
    </p:spTree>
    <p:extLst>
      <p:ext uri="{BB962C8B-B14F-4D97-AF65-F5344CB8AC3E}">
        <p14:creationId xmlns:p14="http://schemas.microsoft.com/office/powerpoint/2010/main" val="19196945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3600" dirty="0"/>
              <a:t>Etiquetas HTML </a:t>
            </a:r>
          </a:p>
        </p:txBody>
      </p:sp>
      <p:sp>
        <p:nvSpPr>
          <p:cNvPr id="2" name="1 Marcador de contenido"/>
          <p:cNvSpPr>
            <a:spLocks noGrp="1"/>
          </p:cNvSpPr>
          <p:nvPr>
            <p:ph idx="1"/>
          </p:nvPr>
        </p:nvSpPr>
        <p:spPr>
          <a:xfrm>
            <a:off x="457200" y="1556792"/>
            <a:ext cx="8229600" cy="4569371"/>
          </a:xfrm>
        </p:spPr>
        <p:txBody>
          <a:bodyPr>
            <a:normAutofit fontScale="92500" lnSpcReduction="10000"/>
          </a:bodyPr>
          <a:lstStyle/>
          <a:p>
            <a:pPr marL="0" indent="0" algn="just">
              <a:buNone/>
            </a:pPr>
            <a:r>
              <a:rPr lang="es-ES" sz="2400" dirty="0"/>
              <a:t>HTML define 91 etiquetas que los diseñadores pueden utilizar para marcar los </a:t>
            </a:r>
            <a:r>
              <a:rPr lang="es-ES" sz="2400" dirty="0" smtClean="0"/>
              <a:t>diferentes elementos </a:t>
            </a:r>
            <a:r>
              <a:rPr lang="es-ES" sz="2400" dirty="0"/>
              <a:t>que componen una </a:t>
            </a:r>
            <a:r>
              <a:rPr lang="es-ES" sz="2400" dirty="0" smtClean="0"/>
              <a:t>página.</a:t>
            </a:r>
          </a:p>
          <a:p>
            <a:pPr marL="0" indent="0">
              <a:buNone/>
            </a:pPr>
            <a:r>
              <a:rPr lang="es-ES" sz="2400" dirty="0"/>
              <a:t>Algunos ejemplos de etiquetas más importantes y utilizadas: </a:t>
            </a:r>
          </a:p>
          <a:p>
            <a:pPr marL="400050" lvl="1" indent="0">
              <a:buNone/>
            </a:pPr>
            <a:r>
              <a:rPr lang="it-IT" sz="2400" b="1" dirty="0"/>
              <a:t>&lt;div&gt; </a:t>
            </a:r>
            <a:r>
              <a:rPr lang="it-IT" sz="2400" dirty="0"/>
              <a:t>define un area </a:t>
            </a:r>
            <a:r>
              <a:rPr lang="it-IT" sz="2400" b="1" dirty="0"/>
              <a:t>&lt;/div&gt; </a:t>
            </a:r>
            <a:endParaRPr lang="it-IT" sz="2400" dirty="0"/>
          </a:p>
          <a:p>
            <a:pPr marL="400050" lvl="1" indent="0">
              <a:buNone/>
            </a:pPr>
            <a:r>
              <a:rPr lang="es-ES" sz="2400" b="1" dirty="0"/>
              <a:t>&lt;p&gt; </a:t>
            </a:r>
            <a:r>
              <a:rPr lang="es-ES" sz="2400" dirty="0"/>
              <a:t>párrafo </a:t>
            </a:r>
            <a:r>
              <a:rPr lang="es-ES" sz="2400" b="1" dirty="0"/>
              <a:t>&lt;/p&gt; </a:t>
            </a:r>
            <a:endParaRPr lang="es-ES" sz="2400" dirty="0"/>
          </a:p>
          <a:p>
            <a:pPr marL="400050" lvl="1" indent="0">
              <a:buNone/>
            </a:pPr>
            <a:r>
              <a:rPr lang="es-ES" sz="2400" b="1" dirty="0"/>
              <a:t>&lt;</a:t>
            </a:r>
            <a:r>
              <a:rPr lang="es-ES" sz="2400" b="1" dirty="0" err="1"/>
              <a:t>ul</a:t>
            </a:r>
            <a:r>
              <a:rPr lang="es-ES" sz="2400" b="1" dirty="0"/>
              <a:t>&gt; </a:t>
            </a:r>
            <a:r>
              <a:rPr lang="es-ES" sz="2400" dirty="0"/>
              <a:t>lista </a:t>
            </a:r>
            <a:r>
              <a:rPr lang="es-ES" sz="2400" b="1" dirty="0"/>
              <a:t>&lt;/</a:t>
            </a:r>
            <a:r>
              <a:rPr lang="es-ES" sz="2400" b="1" dirty="0" err="1"/>
              <a:t>ul</a:t>
            </a:r>
            <a:r>
              <a:rPr lang="es-ES" sz="2400" b="1" dirty="0"/>
              <a:t>&gt; </a:t>
            </a:r>
            <a:endParaRPr lang="es-ES" sz="2400" dirty="0"/>
          </a:p>
          <a:p>
            <a:pPr marL="400050" lvl="1" indent="0">
              <a:buNone/>
            </a:pPr>
            <a:r>
              <a:rPr lang="it-IT" sz="2400" b="1" dirty="0"/>
              <a:t>&lt;li&gt; </a:t>
            </a:r>
            <a:r>
              <a:rPr lang="it-IT" sz="2400" dirty="0"/>
              <a:t>elemento de lista </a:t>
            </a:r>
            <a:r>
              <a:rPr lang="it-IT" sz="2400" b="1" dirty="0"/>
              <a:t>&lt;/li&gt; </a:t>
            </a:r>
            <a:endParaRPr lang="it-IT" sz="2400" dirty="0"/>
          </a:p>
          <a:p>
            <a:pPr marL="400050" lvl="1" indent="0">
              <a:buNone/>
            </a:pPr>
            <a:r>
              <a:rPr lang="es-ES" sz="2400" b="1" dirty="0"/>
              <a:t>&lt;</a:t>
            </a:r>
            <a:r>
              <a:rPr lang="es-ES" sz="2400" b="1" dirty="0" err="1"/>
              <a:t>table</a:t>
            </a:r>
            <a:r>
              <a:rPr lang="es-ES" sz="2400" b="1" dirty="0"/>
              <a:t>&gt; </a:t>
            </a:r>
            <a:r>
              <a:rPr lang="es-ES" sz="2400" dirty="0"/>
              <a:t>define una tabla </a:t>
            </a:r>
            <a:r>
              <a:rPr lang="es-ES" sz="2400" b="1" dirty="0"/>
              <a:t>&lt;/</a:t>
            </a:r>
            <a:r>
              <a:rPr lang="es-ES" sz="2400" b="1" dirty="0" err="1"/>
              <a:t>table</a:t>
            </a:r>
            <a:r>
              <a:rPr lang="es-ES" sz="2400" b="1" dirty="0"/>
              <a:t>&gt; </a:t>
            </a:r>
            <a:endParaRPr lang="es-ES" sz="2400" dirty="0"/>
          </a:p>
          <a:p>
            <a:pPr marL="400050" lvl="1" indent="0">
              <a:buNone/>
            </a:pPr>
            <a:r>
              <a:rPr lang="es-ES" sz="2400" b="1" dirty="0"/>
              <a:t>&lt;</a:t>
            </a:r>
            <a:r>
              <a:rPr lang="es-ES" sz="2400" b="1" dirty="0" err="1"/>
              <a:t>tr</a:t>
            </a:r>
            <a:r>
              <a:rPr lang="es-ES" sz="2400" b="1" dirty="0"/>
              <a:t>&gt; </a:t>
            </a:r>
            <a:r>
              <a:rPr lang="es-ES" sz="2400" dirty="0"/>
              <a:t>fila de una tabla </a:t>
            </a:r>
            <a:r>
              <a:rPr lang="es-ES" sz="2400" b="1" dirty="0"/>
              <a:t>&lt;</a:t>
            </a:r>
            <a:r>
              <a:rPr lang="es-ES" sz="2400" b="1" dirty="0" err="1"/>
              <a:t>tr</a:t>
            </a:r>
            <a:r>
              <a:rPr lang="es-ES" sz="2400" b="1" dirty="0"/>
              <a:t>&gt; </a:t>
            </a:r>
            <a:endParaRPr lang="es-ES" sz="2400" dirty="0"/>
          </a:p>
          <a:p>
            <a:pPr marL="400050" lvl="1" indent="0">
              <a:buNone/>
            </a:pPr>
            <a:r>
              <a:rPr lang="es-ES" sz="2400" b="1" dirty="0"/>
              <a:t>&lt;</a:t>
            </a:r>
            <a:r>
              <a:rPr lang="es-ES" sz="2400" b="1" dirty="0" err="1"/>
              <a:t>td</a:t>
            </a:r>
            <a:r>
              <a:rPr lang="es-ES" sz="2400" b="1" dirty="0"/>
              <a:t>&gt; </a:t>
            </a:r>
            <a:r>
              <a:rPr lang="es-ES" sz="2400" dirty="0"/>
              <a:t>columna de una tabla </a:t>
            </a:r>
            <a:r>
              <a:rPr lang="es-ES" sz="2400" b="1" dirty="0"/>
              <a:t>&lt;</a:t>
            </a:r>
            <a:r>
              <a:rPr lang="es-ES" sz="2400" b="1" dirty="0" err="1"/>
              <a:t>td</a:t>
            </a:r>
            <a:r>
              <a:rPr lang="es-ES" sz="2400" b="1" dirty="0"/>
              <a:t>&gt; </a:t>
            </a:r>
            <a:endParaRPr lang="es-ES" sz="2400" dirty="0"/>
          </a:p>
          <a:p>
            <a:pPr marL="400050" lvl="1" indent="0">
              <a:buNone/>
            </a:pPr>
            <a:r>
              <a:rPr lang="es-ES" sz="2400" b="1" dirty="0"/>
              <a:t>&lt;a&gt; </a:t>
            </a:r>
            <a:r>
              <a:rPr lang="es-ES" sz="2400" dirty="0"/>
              <a:t>enlace </a:t>
            </a:r>
            <a:r>
              <a:rPr lang="es-ES" sz="2400" b="1" dirty="0"/>
              <a:t>&lt;/a&gt; </a:t>
            </a:r>
            <a:endParaRPr lang="es-ES" sz="2400" dirty="0"/>
          </a:p>
          <a:p>
            <a:pPr marL="400050" lvl="1" indent="0">
              <a:buNone/>
            </a:pPr>
            <a:r>
              <a:rPr lang="es-ES" sz="2400" b="1" dirty="0"/>
              <a:t>&lt;</a:t>
            </a:r>
            <a:r>
              <a:rPr lang="es-ES" sz="2400" b="1" dirty="0" err="1"/>
              <a:t>img</a:t>
            </a:r>
            <a:r>
              <a:rPr lang="es-ES" sz="2400" b="1" dirty="0"/>
              <a:t>&gt; </a:t>
            </a:r>
            <a:r>
              <a:rPr lang="es-ES" sz="2400" dirty="0"/>
              <a:t>imagen </a:t>
            </a:r>
            <a:r>
              <a:rPr lang="es-ES" sz="2400" b="1" dirty="0"/>
              <a:t>&lt;/</a:t>
            </a:r>
            <a:r>
              <a:rPr lang="es-ES" sz="2400" b="1" dirty="0" err="1"/>
              <a:t>img</a:t>
            </a:r>
            <a:r>
              <a:rPr lang="es-ES" sz="2400" b="1" dirty="0"/>
              <a:t>&gt; </a:t>
            </a:r>
            <a:endParaRPr lang="es-ES" sz="2400" b="1" dirty="0" smtClean="0"/>
          </a:p>
          <a:p>
            <a:pPr marL="400050" lvl="1" indent="0">
              <a:buNone/>
            </a:pPr>
            <a:r>
              <a:rPr lang="pt-BR" sz="2400" b="1" dirty="0"/>
              <a:t>&lt;</a:t>
            </a:r>
            <a:r>
              <a:rPr lang="pt-BR" sz="2400" b="1" dirty="0" err="1"/>
              <a:t>hr</a:t>
            </a:r>
            <a:r>
              <a:rPr lang="pt-BR" sz="2400" b="1" dirty="0"/>
              <a:t>&gt; </a:t>
            </a:r>
            <a:r>
              <a:rPr lang="pt-BR" sz="2400" dirty="0"/>
              <a:t>Línea horizontal</a:t>
            </a:r>
          </a:p>
          <a:p>
            <a:pPr marL="0" indent="0" algn="just">
              <a:buNone/>
            </a:pPr>
            <a:endParaRPr lang="pt-BR" sz="2400" dirty="0" smtClean="0"/>
          </a:p>
        </p:txBody>
      </p:sp>
    </p:spTree>
    <p:extLst>
      <p:ext uri="{BB962C8B-B14F-4D97-AF65-F5344CB8AC3E}">
        <p14:creationId xmlns:p14="http://schemas.microsoft.com/office/powerpoint/2010/main" val="41518378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3600" dirty="0"/>
              <a:t>Elementos HTML </a:t>
            </a:r>
          </a:p>
        </p:txBody>
      </p:sp>
      <p:sp>
        <p:nvSpPr>
          <p:cNvPr id="2" name="1 Marcador de contenido"/>
          <p:cNvSpPr>
            <a:spLocks noGrp="1"/>
          </p:cNvSpPr>
          <p:nvPr>
            <p:ph idx="1"/>
          </p:nvPr>
        </p:nvSpPr>
        <p:spPr>
          <a:xfrm>
            <a:off x="457200" y="1556792"/>
            <a:ext cx="8229600" cy="4569371"/>
          </a:xfrm>
        </p:spPr>
        <p:txBody>
          <a:bodyPr>
            <a:normAutofit/>
          </a:bodyPr>
          <a:lstStyle/>
          <a:p>
            <a:pPr marL="0" indent="0">
              <a:buNone/>
            </a:pPr>
            <a:r>
              <a:rPr lang="es-ES" sz="2400" dirty="0" smtClean="0"/>
              <a:t>Además </a:t>
            </a:r>
            <a:r>
              <a:rPr lang="es-ES" sz="2400" dirty="0"/>
              <a:t>de las etiquetas que ya hemos visto, existen otros elementos que forman parte del código HTML: </a:t>
            </a:r>
          </a:p>
          <a:p>
            <a:pPr lvl="1"/>
            <a:r>
              <a:rPr lang="es-ES" sz="2400" dirty="0" smtClean="0"/>
              <a:t>Atributos</a:t>
            </a:r>
            <a:endParaRPr lang="es-ES" sz="2400" dirty="0"/>
          </a:p>
          <a:p>
            <a:pPr lvl="1"/>
            <a:r>
              <a:rPr lang="es-ES" sz="2400" dirty="0" smtClean="0"/>
              <a:t>Contenido </a:t>
            </a:r>
            <a:endParaRPr lang="pt-BR" sz="2400" dirty="0" smtClean="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3399962"/>
            <a:ext cx="6744470"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79679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3600" dirty="0"/>
              <a:t>Elementos HTML </a:t>
            </a:r>
          </a:p>
        </p:txBody>
      </p:sp>
      <p:sp>
        <p:nvSpPr>
          <p:cNvPr id="2" name="1 Marcador de contenido"/>
          <p:cNvSpPr>
            <a:spLocks noGrp="1"/>
          </p:cNvSpPr>
          <p:nvPr>
            <p:ph idx="1"/>
          </p:nvPr>
        </p:nvSpPr>
        <p:spPr>
          <a:xfrm>
            <a:off x="457200" y="2132856"/>
            <a:ext cx="8229600" cy="3993307"/>
          </a:xfrm>
        </p:spPr>
        <p:txBody>
          <a:bodyPr>
            <a:normAutofit/>
          </a:bodyPr>
          <a:lstStyle/>
          <a:p>
            <a:pPr marL="0" indent="0">
              <a:buNone/>
            </a:pPr>
            <a:r>
              <a:rPr lang="es-ES" sz="2400" dirty="0" smtClean="0"/>
              <a:t>El </a:t>
            </a:r>
            <a:r>
              <a:rPr lang="es-ES" sz="2400" dirty="0"/>
              <a:t>lenguaje HTML clasifica a todos los elementos en dos grupos: </a:t>
            </a:r>
            <a:r>
              <a:rPr lang="es-ES" sz="2400" dirty="0" smtClean="0"/>
              <a:t>elementos </a:t>
            </a:r>
            <a:r>
              <a:rPr lang="es-ES" sz="2400" dirty="0"/>
              <a:t>en línea (</a:t>
            </a:r>
            <a:r>
              <a:rPr lang="es-ES" sz="2400" b="1" i="1" dirty="0" err="1"/>
              <a:t>inline</a:t>
            </a:r>
            <a:r>
              <a:rPr lang="es-ES" sz="2400" b="1" i="1" dirty="0"/>
              <a:t> </a:t>
            </a:r>
            <a:r>
              <a:rPr lang="es-ES" sz="2400" i="1" dirty="0" err="1"/>
              <a:t>elements</a:t>
            </a:r>
            <a:r>
              <a:rPr lang="es-ES" sz="2400" i="1" dirty="0"/>
              <a:t> en inglés) y elementos de bloque (</a:t>
            </a:r>
            <a:r>
              <a:rPr lang="es-ES" sz="2400" b="1" i="1" dirty="0"/>
              <a:t>block </a:t>
            </a:r>
            <a:r>
              <a:rPr lang="es-ES" sz="2400" i="1" dirty="0" err="1"/>
              <a:t>elements</a:t>
            </a:r>
            <a:r>
              <a:rPr lang="es-ES" sz="2400" i="1" dirty="0"/>
              <a:t> en inglés). </a:t>
            </a:r>
            <a:endParaRPr lang="es-ES" sz="2400" i="1" dirty="0" smtClean="0"/>
          </a:p>
          <a:p>
            <a:pPr marL="0" indent="0">
              <a:buNone/>
            </a:pPr>
            <a:endParaRPr lang="pt-BR" sz="2400" dirty="0" smtClean="0"/>
          </a:p>
          <a:p>
            <a:pPr marL="0" indent="0">
              <a:buNone/>
            </a:pPr>
            <a:r>
              <a:rPr lang="es-ES" sz="2400" dirty="0"/>
              <a:t>Veamos un ejemplo escribiendo en un archivo nuevo el siguiente código: </a:t>
            </a:r>
            <a:endParaRPr lang="pt-BR" sz="2400" dirty="0" smtClean="0"/>
          </a:p>
        </p:txBody>
      </p:sp>
    </p:spTree>
    <p:extLst>
      <p:ext uri="{BB962C8B-B14F-4D97-AF65-F5344CB8AC3E}">
        <p14:creationId xmlns:p14="http://schemas.microsoft.com/office/powerpoint/2010/main" val="21713125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3600" dirty="0"/>
              <a:t>Elementos HTML </a:t>
            </a:r>
          </a:p>
        </p:txBody>
      </p:sp>
      <p:sp>
        <p:nvSpPr>
          <p:cNvPr id="2" name="1 Marcador de contenido"/>
          <p:cNvSpPr>
            <a:spLocks noGrp="1"/>
          </p:cNvSpPr>
          <p:nvPr>
            <p:ph idx="1"/>
          </p:nvPr>
        </p:nvSpPr>
        <p:spPr>
          <a:xfrm>
            <a:off x="457200" y="1556792"/>
            <a:ext cx="8229600" cy="4569371"/>
          </a:xfrm>
        </p:spPr>
        <p:txBody>
          <a:bodyPr>
            <a:normAutofit/>
          </a:bodyPr>
          <a:lstStyle/>
          <a:p>
            <a:pPr marL="0" indent="0">
              <a:buNone/>
            </a:pPr>
            <a:r>
              <a:rPr lang="es-ES" sz="2400" dirty="0"/>
              <a:t>&lt;</a:t>
            </a:r>
            <a:r>
              <a:rPr lang="es-ES" sz="2400" dirty="0" err="1"/>
              <a:t>html</a:t>
            </a:r>
            <a:r>
              <a:rPr lang="es-ES" sz="2400" dirty="0"/>
              <a:t>&gt;</a:t>
            </a:r>
          </a:p>
          <a:p>
            <a:pPr marL="400050" lvl="1" indent="0">
              <a:buNone/>
            </a:pPr>
            <a:r>
              <a:rPr lang="es-ES" sz="2000" dirty="0"/>
              <a:t>&lt;head&gt;</a:t>
            </a:r>
          </a:p>
          <a:p>
            <a:pPr marL="400050" lvl="1" indent="0">
              <a:buNone/>
            </a:pPr>
            <a:r>
              <a:rPr lang="es-ES" sz="2000" dirty="0" smtClean="0"/>
              <a:t>	&lt;</a:t>
            </a:r>
            <a:r>
              <a:rPr lang="es-ES" sz="2000" dirty="0" err="1"/>
              <a:t>title</a:t>
            </a:r>
            <a:r>
              <a:rPr lang="es-ES" sz="2000" dirty="0"/>
              <a:t>&gt;Ejemplo de elementos en línea y elementos de bloque&lt;/</a:t>
            </a:r>
            <a:r>
              <a:rPr lang="es-ES" sz="2000" dirty="0" err="1"/>
              <a:t>title</a:t>
            </a:r>
            <a:r>
              <a:rPr lang="es-ES" sz="2000" dirty="0"/>
              <a:t>&gt;</a:t>
            </a:r>
          </a:p>
          <a:p>
            <a:pPr marL="400050" lvl="1" indent="0">
              <a:buNone/>
            </a:pPr>
            <a:r>
              <a:rPr lang="es-ES" sz="2000" dirty="0"/>
              <a:t>&lt;/head&gt;</a:t>
            </a:r>
          </a:p>
          <a:p>
            <a:pPr marL="400050" lvl="1" indent="0">
              <a:buNone/>
            </a:pPr>
            <a:r>
              <a:rPr lang="es-ES" sz="2000" dirty="0"/>
              <a:t>&lt;</a:t>
            </a:r>
            <a:r>
              <a:rPr lang="es-ES" sz="2000" dirty="0" err="1"/>
              <a:t>body</a:t>
            </a:r>
            <a:r>
              <a:rPr lang="es-ES" sz="2000" dirty="0"/>
              <a:t>&gt;</a:t>
            </a:r>
          </a:p>
          <a:p>
            <a:pPr marL="400050" lvl="1" indent="0">
              <a:buNone/>
            </a:pPr>
            <a:r>
              <a:rPr lang="es-ES" sz="2000" dirty="0" smtClean="0"/>
              <a:t>	&lt;</a:t>
            </a:r>
            <a:r>
              <a:rPr lang="es-ES" sz="2000" dirty="0"/>
              <a:t>p&gt;Los párrafos son elementos de bloque.&lt;/p&gt;</a:t>
            </a:r>
          </a:p>
          <a:p>
            <a:pPr marL="400050" lvl="1" indent="0">
              <a:buNone/>
            </a:pPr>
            <a:r>
              <a:rPr lang="es-ES" sz="2000" dirty="0" smtClean="0"/>
              <a:t>	&lt;</a:t>
            </a:r>
            <a:r>
              <a:rPr lang="es-ES" sz="2000" dirty="0"/>
              <a:t>a </a:t>
            </a:r>
            <a:r>
              <a:rPr lang="es-ES" sz="2000" dirty="0" err="1"/>
              <a:t>href</a:t>
            </a:r>
            <a:r>
              <a:rPr lang="es-ES" sz="2000" dirty="0"/>
              <a:t>="http://www.google.com"&gt;Los enlaces son elementos en </a:t>
            </a:r>
            <a:r>
              <a:rPr lang="es-ES" sz="2000" dirty="0" smtClean="0"/>
              <a:t>	línea</a:t>
            </a:r>
            <a:r>
              <a:rPr lang="es-ES" sz="2000" dirty="0"/>
              <a:t>&lt;/a&gt;</a:t>
            </a:r>
          </a:p>
          <a:p>
            <a:pPr marL="400050" lvl="1" indent="0">
              <a:buNone/>
            </a:pPr>
            <a:r>
              <a:rPr lang="es-ES" sz="2000" dirty="0" smtClean="0"/>
              <a:t>	&lt;</a:t>
            </a:r>
            <a:r>
              <a:rPr lang="es-ES" sz="2000" dirty="0"/>
              <a:t>p&gt;Dentro de un párrafo, &lt;a </a:t>
            </a:r>
            <a:r>
              <a:rPr lang="es-ES" sz="2000" dirty="0" err="1"/>
              <a:t>href</a:t>
            </a:r>
            <a:r>
              <a:rPr lang="es-ES" sz="2000" dirty="0"/>
              <a:t>="http://www.google.com"&gt;los </a:t>
            </a:r>
            <a:r>
              <a:rPr lang="es-ES" sz="2000" dirty="0" smtClean="0"/>
              <a:t>	enlaces</a:t>
            </a:r>
            <a:r>
              <a:rPr lang="es-ES" sz="2000" dirty="0"/>
              <a:t>&lt;/</a:t>
            </a:r>
            <a:r>
              <a:rPr lang="es-ES" sz="2000" dirty="0" smtClean="0"/>
              <a:t>a&gt; siguen </a:t>
            </a:r>
            <a:r>
              <a:rPr lang="es-ES" sz="2000" dirty="0"/>
              <a:t>siendo elementos en línea.&lt;/p&gt;</a:t>
            </a:r>
          </a:p>
          <a:p>
            <a:pPr marL="400050" lvl="1" indent="0">
              <a:buNone/>
            </a:pPr>
            <a:r>
              <a:rPr lang="es-ES" sz="2000" dirty="0"/>
              <a:t>&lt;/</a:t>
            </a:r>
            <a:r>
              <a:rPr lang="es-ES" sz="2000" dirty="0" err="1"/>
              <a:t>body</a:t>
            </a:r>
            <a:r>
              <a:rPr lang="es-ES" sz="2000" dirty="0"/>
              <a:t>&gt;</a:t>
            </a:r>
          </a:p>
          <a:p>
            <a:pPr marL="0" indent="0">
              <a:buNone/>
            </a:pPr>
            <a:r>
              <a:rPr lang="es-ES" sz="2400" dirty="0"/>
              <a:t>&lt;/</a:t>
            </a:r>
            <a:r>
              <a:rPr lang="es-ES" sz="2400" dirty="0" err="1"/>
              <a:t>html</a:t>
            </a:r>
            <a:r>
              <a:rPr lang="es-ES" sz="2400" dirty="0"/>
              <a:t>&gt;</a:t>
            </a:r>
          </a:p>
          <a:p>
            <a:pPr marL="0" indent="0">
              <a:buNone/>
            </a:pPr>
            <a:endParaRPr lang="pt-BR" sz="2400" dirty="0" smtClean="0"/>
          </a:p>
        </p:txBody>
      </p:sp>
    </p:spTree>
    <p:extLst>
      <p:ext uri="{BB962C8B-B14F-4D97-AF65-F5344CB8AC3E}">
        <p14:creationId xmlns:p14="http://schemas.microsoft.com/office/powerpoint/2010/main" val="2284795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3600" dirty="0" smtClean="0"/>
              <a:t>Buenas prácticas</a:t>
            </a:r>
            <a:endParaRPr lang="es-ES" sz="3600" dirty="0"/>
          </a:p>
        </p:txBody>
      </p:sp>
      <p:sp>
        <p:nvSpPr>
          <p:cNvPr id="2" name="1 Marcador de contenido"/>
          <p:cNvSpPr>
            <a:spLocks noGrp="1"/>
          </p:cNvSpPr>
          <p:nvPr>
            <p:ph idx="1"/>
          </p:nvPr>
        </p:nvSpPr>
        <p:spPr>
          <a:xfrm>
            <a:off x="457200" y="1556792"/>
            <a:ext cx="8229600" cy="4569371"/>
          </a:xfrm>
        </p:spPr>
        <p:txBody>
          <a:bodyPr>
            <a:normAutofit/>
          </a:bodyPr>
          <a:lstStyle/>
          <a:p>
            <a:pPr marL="457200" indent="-457200">
              <a:buFont typeface="+mj-lt"/>
              <a:buAutoNum type="arabicPeriod"/>
            </a:pPr>
            <a:r>
              <a:rPr lang="es-ES" sz="2400" dirty="0" smtClean="0"/>
              <a:t>Las </a:t>
            </a:r>
            <a:r>
              <a:rPr lang="es-ES" sz="2400" dirty="0"/>
              <a:t>etiquetas se tienen que cerrar de acuerdo a como se </a:t>
            </a:r>
            <a:r>
              <a:rPr lang="es-ES" sz="2400" dirty="0" smtClean="0"/>
              <a:t>abren.</a:t>
            </a:r>
          </a:p>
          <a:p>
            <a:pPr marL="457200" indent="-457200">
              <a:buFont typeface="+mj-lt"/>
              <a:buAutoNum type="arabicPeriod"/>
            </a:pPr>
            <a:r>
              <a:rPr lang="es-ES" sz="2400" dirty="0"/>
              <a:t>Los nombres de las etiquetas y atributos siempre se escriben en </a:t>
            </a:r>
            <a:r>
              <a:rPr lang="es-ES" sz="2400" dirty="0" smtClean="0"/>
              <a:t>minúsculas.</a:t>
            </a:r>
          </a:p>
          <a:p>
            <a:pPr marL="457200" indent="-457200">
              <a:buFont typeface="+mj-lt"/>
              <a:buAutoNum type="arabicPeriod"/>
            </a:pPr>
            <a:r>
              <a:rPr lang="es-ES" sz="2400" dirty="0"/>
              <a:t>El valor de los atributos siempre se encierra con </a:t>
            </a:r>
            <a:r>
              <a:rPr lang="es-ES" sz="2400" dirty="0" smtClean="0"/>
              <a:t>comillas.</a:t>
            </a:r>
          </a:p>
          <a:p>
            <a:pPr marL="457200" indent="-457200">
              <a:buFont typeface="+mj-lt"/>
              <a:buAutoNum type="arabicPeriod"/>
            </a:pPr>
            <a:r>
              <a:rPr lang="es-ES" sz="2400" dirty="0"/>
              <a:t>Los atributos no se pueden </a:t>
            </a:r>
            <a:r>
              <a:rPr lang="es-ES" sz="2400" dirty="0" smtClean="0"/>
              <a:t>comprimir:</a:t>
            </a:r>
          </a:p>
          <a:p>
            <a:pPr marL="400050" lvl="1" indent="0">
              <a:buNone/>
            </a:pPr>
            <a:r>
              <a:rPr lang="es-ES" sz="2000" dirty="0" smtClean="0"/>
              <a:t>Ejemplo </a:t>
            </a:r>
            <a:r>
              <a:rPr lang="es-ES" sz="2000" dirty="0"/>
              <a:t>incorrecto en XHTML (pero correcto en HTML</a:t>
            </a:r>
            <a:r>
              <a:rPr lang="es-ES" sz="2000" dirty="0" smtClean="0"/>
              <a:t>):</a:t>
            </a:r>
          </a:p>
          <a:p>
            <a:pPr marL="400050" lvl="1" indent="0">
              <a:buNone/>
            </a:pPr>
            <a:r>
              <a:rPr lang="pt-BR" sz="2000" dirty="0" smtClean="0"/>
              <a:t>	&lt;</a:t>
            </a:r>
            <a:r>
              <a:rPr lang="pt-BR" sz="2000" dirty="0"/>
              <a:t>dl </a:t>
            </a:r>
            <a:r>
              <a:rPr lang="pt-BR" sz="2000" dirty="0" err="1"/>
              <a:t>compact</a:t>
            </a:r>
            <a:r>
              <a:rPr lang="pt-BR" sz="2000" dirty="0"/>
              <a:t>&gt;...&lt;/dl</a:t>
            </a:r>
            <a:r>
              <a:rPr lang="pt-BR" sz="2000" dirty="0" smtClean="0"/>
              <a:t>&gt;</a:t>
            </a:r>
          </a:p>
          <a:p>
            <a:pPr marL="457200" indent="-457200">
              <a:buFont typeface="+mj-lt"/>
              <a:buAutoNum type="arabicPeriod"/>
            </a:pPr>
            <a:r>
              <a:rPr lang="es-ES" sz="2400" dirty="0"/>
              <a:t>Todas las etiquetas deben cerrarse </a:t>
            </a:r>
            <a:r>
              <a:rPr lang="es-ES" sz="2400" dirty="0" smtClean="0"/>
              <a:t>siempre.</a:t>
            </a:r>
            <a:endParaRPr lang="es-ES" sz="2400" dirty="0"/>
          </a:p>
          <a:p>
            <a:pPr marL="0" indent="0">
              <a:buNone/>
            </a:pPr>
            <a:endParaRPr lang="pt-BR" sz="2400" dirty="0"/>
          </a:p>
          <a:p>
            <a:pPr marL="400050" lvl="1" indent="0">
              <a:buNone/>
            </a:pPr>
            <a:endParaRPr lang="pt-BR" sz="2000" dirty="0" smtClean="0"/>
          </a:p>
        </p:txBody>
      </p:sp>
    </p:spTree>
    <p:extLst>
      <p:ext uri="{BB962C8B-B14F-4D97-AF65-F5344CB8AC3E}">
        <p14:creationId xmlns:p14="http://schemas.microsoft.com/office/powerpoint/2010/main" val="20829711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¿Qué es HTML? </a:t>
            </a:r>
          </a:p>
        </p:txBody>
      </p:sp>
      <p:sp>
        <p:nvSpPr>
          <p:cNvPr id="2" name="1 Marcador de contenido"/>
          <p:cNvSpPr>
            <a:spLocks noGrp="1"/>
          </p:cNvSpPr>
          <p:nvPr>
            <p:ph idx="1"/>
          </p:nvPr>
        </p:nvSpPr>
        <p:spPr>
          <a:xfrm>
            <a:off x="457200" y="1772816"/>
            <a:ext cx="8229600" cy="4353347"/>
          </a:xfrm>
        </p:spPr>
        <p:txBody>
          <a:bodyPr>
            <a:normAutofit/>
          </a:bodyPr>
          <a:lstStyle/>
          <a:p>
            <a:pPr marL="0" indent="0" algn="just">
              <a:buNone/>
            </a:pPr>
            <a:r>
              <a:rPr lang="es-ES" b="1" dirty="0" smtClean="0"/>
              <a:t>HTML </a:t>
            </a:r>
            <a:r>
              <a:rPr lang="es-ES" dirty="0"/>
              <a:t>es el código con el que se hacen las páginas web y que los navegadores son capaces de interpretar para que nosotros podamos visualizarlas correctamente. </a:t>
            </a:r>
          </a:p>
        </p:txBody>
      </p:sp>
    </p:spTree>
    <p:extLst>
      <p:ext uri="{BB962C8B-B14F-4D97-AF65-F5344CB8AC3E}">
        <p14:creationId xmlns:p14="http://schemas.microsoft.com/office/powerpoint/2010/main" val="32764951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Estructura HTML </a:t>
            </a:r>
          </a:p>
        </p:txBody>
      </p:sp>
      <p:sp>
        <p:nvSpPr>
          <p:cNvPr id="2" name="1 Marcador de contenido"/>
          <p:cNvSpPr>
            <a:spLocks noGrp="1"/>
          </p:cNvSpPr>
          <p:nvPr>
            <p:ph idx="1"/>
          </p:nvPr>
        </p:nvSpPr>
        <p:spPr>
          <a:xfrm>
            <a:off x="457200" y="1772816"/>
            <a:ext cx="8229600" cy="4353347"/>
          </a:xfrm>
        </p:spPr>
        <p:txBody>
          <a:bodyPr>
            <a:normAutofit/>
          </a:bodyPr>
          <a:lstStyle/>
          <a:p>
            <a:pPr marL="0" indent="0" algn="just">
              <a:buNone/>
            </a:pPr>
            <a:r>
              <a:rPr lang="es-ES" dirty="0" smtClean="0"/>
              <a:t>Un </a:t>
            </a:r>
            <a:r>
              <a:rPr lang="es-ES" dirty="0"/>
              <a:t>archivo HTML contiene etiquetas delimitadoras que constituyen instrucciones que el navegador interpreta para mostrar la página por pantalla. </a:t>
            </a:r>
          </a:p>
          <a:p>
            <a:pPr marL="0" indent="0" algn="just">
              <a:buNone/>
            </a:pPr>
            <a:r>
              <a:rPr lang="es-ES" dirty="0"/>
              <a:t>Las etiquetas se indican por pares y se forman de la siguiente manera: </a:t>
            </a:r>
          </a:p>
          <a:p>
            <a:r>
              <a:rPr lang="es-ES" dirty="0" smtClean="0"/>
              <a:t>Etiqueta </a:t>
            </a:r>
            <a:r>
              <a:rPr lang="es-ES" dirty="0"/>
              <a:t>de apertura: </a:t>
            </a:r>
          </a:p>
          <a:p>
            <a:pPr marL="800100" lvl="2" indent="0">
              <a:buNone/>
            </a:pPr>
            <a:r>
              <a:rPr lang="es-ES" dirty="0"/>
              <a:t>carácter: “</a:t>
            </a:r>
            <a:r>
              <a:rPr lang="es-ES" b="1" dirty="0"/>
              <a:t>&lt;</a:t>
            </a:r>
            <a:r>
              <a:rPr lang="es-ES" dirty="0"/>
              <a:t>“ + “</a:t>
            </a:r>
            <a:r>
              <a:rPr lang="es-ES" b="1" dirty="0"/>
              <a:t>nombre de la etiqueta</a:t>
            </a:r>
            <a:r>
              <a:rPr lang="es-ES" dirty="0"/>
              <a:t>” + “</a:t>
            </a:r>
            <a:r>
              <a:rPr lang="es-ES" b="1" dirty="0"/>
              <a:t>&gt;</a:t>
            </a:r>
            <a:r>
              <a:rPr lang="es-ES" dirty="0"/>
              <a:t>” </a:t>
            </a:r>
          </a:p>
          <a:p>
            <a:r>
              <a:rPr lang="es-ES" dirty="0" smtClean="0"/>
              <a:t>Etiqueta </a:t>
            </a:r>
            <a:r>
              <a:rPr lang="es-ES" dirty="0"/>
              <a:t>cierre: </a:t>
            </a:r>
            <a:endParaRPr lang="es-ES" dirty="0" smtClean="0"/>
          </a:p>
          <a:p>
            <a:pPr marL="800100" lvl="2" indent="0">
              <a:buNone/>
            </a:pPr>
            <a:r>
              <a:rPr lang="es-ES" dirty="0" smtClean="0"/>
              <a:t>carácter</a:t>
            </a:r>
            <a:r>
              <a:rPr lang="es-ES" dirty="0"/>
              <a:t>: “</a:t>
            </a:r>
            <a:r>
              <a:rPr lang="es-ES" b="1" dirty="0"/>
              <a:t>&lt;</a:t>
            </a:r>
            <a:r>
              <a:rPr lang="es-ES" dirty="0"/>
              <a:t>“ + “</a:t>
            </a:r>
            <a:r>
              <a:rPr lang="es-ES" b="1" dirty="0"/>
              <a:t>nombre de la etiqueta</a:t>
            </a:r>
            <a:r>
              <a:rPr lang="es-ES" dirty="0"/>
              <a:t>” + “</a:t>
            </a:r>
            <a:r>
              <a:rPr lang="es-ES" b="1" dirty="0"/>
              <a:t>/&gt;</a:t>
            </a:r>
            <a:r>
              <a:rPr lang="es-ES" dirty="0"/>
              <a:t>” </a:t>
            </a:r>
          </a:p>
        </p:txBody>
      </p:sp>
    </p:spTree>
    <p:extLst>
      <p:ext uri="{BB962C8B-B14F-4D97-AF65-F5344CB8AC3E}">
        <p14:creationId xmlns:p14="http://schemas.microsoft.com/office/powerpoint/2010/main" val="1187005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Estructura HTML </a:t>
            </a:r>
          </a:p>
        </p:txBody>
      </p:sp>
      <p:sp>
        <p:nvSpPr>
          <p:cNvPr id="2" name="1 Marcador de contenido"/>
          <p:cNvSpPr>
            <a:spLocks noGrp="1"/>
          </p:cNvSpPr>
          <p:nvPr>
            <p:ph idx="1"/>
          </p:nvPr>
        </p:nvSpPr>
        <p:spPr>
          <a:xfrm>
            <a:off x="457200" y="1772816"/>
            <a:ext cx="8229600" cy="4353347"/>
          </a:xfrm>
        </p:spPr>
        <p:txBody>
          <a:bodyPr>
            <a:normAutofit/>
          </a:bodyPr>
          <a:lstStyle/>
          <a:p>
            <a:pPr marL="0" indent="0" algn="just">
              <a:buNone/>
            </a:pPr>
            <a:r>
              <a:rPr lang="es-ES" dirty="0"/>
              <a:t>Así pues, la estructura de las etiquetas HTML es: </a:t>
            </a:r>
          </a:p>
          <a:p>
            <a:pPr marL="800100" lvl="2" indent="0">
              <a:buNone/>
            </a:pPr>
            <a:r>
              <a:rPr lang="es-ES" b="1" dirty="0" smtClean="0"/>
              <a:t>&lt;</a:t>
            </a:r>
            <a:r>
              <a:rPr lang="es-ES" b="1" dirty="0" err="1"/>
              <a:t>nombre_etiqueta</a:t>
            </a:r>
            <a:r>
              <a:rPr lang="es-ES" b="1" dirty="0" smtClean="0"/>
              <a:t>&gt; </a:t>
            </a:r>
            <a:r>
              <a:rPr lang="es-ES" dirty="0" smtClean="0"/>
              <a:t>... </a:t>
            </a:r>
            <a:r>
              <a:rPr lang="es-ES" b="1" dirty="0"/>
              <a:t>&lt;/</a:t>
            </a:r>
            <a:r>
              <a:rPr lang="es-ES" b="1" dirty="0" err="1"/>
              <a:t>nombre_etiqueta</a:t>
            </a:r>
            <a:r>
              <a:rPr lang="es-ES" b="1" dirty="0"/>
              <a:t>&gt; </a:t>
            </a:r>
            <a:endParaRPr lang="es-ES" dirty="0"/>
          </a:p>
          <a:p>
            <a:pPr marL="0" indent="0" algn="just">
              <a:buNone/>
            </a:pPr>
            <a:endParaRPr lang="es-ES" dirty="0" smtClean="0"/>
          </a:p>
          <a:p>
            <a:pPr marL="0" indent="0" algn="just">
              <a:buNone/>
            </a:pPr>
            <a:r>
              <a:rPr lang="es-ES" dirty="0" smtClean="0"/>
              <a:t>Ejemplos </a:t>
            </a:r>
            <a:r>
              <a:rPr lang="es-ES" dirty="0"/>
              <a:t>de etiquetas: </a:t>
            </a:r>
          </a:p>
          <a:p>
            <a:pPr marL="800100" lvl="2" indent="0" algn="just">
              <a:buNone/>
            </a:pPr>
            <a:r>
              <a:rPr lang="es-ES" b="1" dirty="0"/>
              <a:t>&lt;</a:t>
            </a:r>
            <a:r>
              <a:rPr lang="es-ES" b="1" dirty="0" err="1"/>
              <a:t>html</a:t>
            </a:r>
            <a:r>
              <a:rPr lang="es-ES" b="1" dirty="0"/>
              <a:t>&gt;</a:t>
            </a:r>
            <a:r>
              <a:rPr lang="es-ES" dirty="0"/>
              <a:t>...</a:t>
            </a:r>
            <a:r>
              <a:rPr lang="es-ES" b="1" dirty="0"/>
              <a:t>&lt;/</a:t>
            </a:r>
            <a:r>
              <a:rPr lang="es-ES" b="1" dirty="0" err="1"/>
              <a:t>html</a:t>
            </a:r>
            <a:r>
              <a:rPr lang="es-ES" b="1" dirty="0"/>
              <a:t>&gt; </a:t>
            </a:r>
            <a:endParaRPr lang="es-ES" dirty="0"/>
          </a:p>
          <a:p>
            <a:pPr marL="800100" lvl="2" indent="0" algn="just">
              <a:buNone/>
            </a:pPr>
            <a:r>
              <a:rPr lang="es-ES" b="1" dirty="0"/>
              <a:t>&lt;head&gt;</a:t>
            </a:r>
            <a:r>
              <a:rPr lang="es-ES" dirty="0"/>
              <a:t>...</a:t>
            </a:r>
            <a:r>
              <a:rPr lang="es-ES" b="1" dirty="0"/>
              <a:t>&lt;/head&gt; </a:t>
            </a:r>
            <a:endParaRPr lang="es-ES" dirty="0"/>
          </a:p>
          <a:p>
            <a:pPr marL="800100" lvl="2" indent="0" algn="just">
              <a:buNone/>
            </a:pPr>
            <a:r>
              <a:rPr lang="es-ES" b="1" dirty="0"/>
              <a:t>&lt;</a:t>
            </a:r>
            <a:r>
              <a:rPr lang="es-ES" b="1" dirty="0" err="1"/>
              <a:t>body</a:t>
            </a:r>
            <a:r>
              <a:rPr lang="es-ES" b="1" dirty="0"/>
              <a:t>&gt;</a:t>
            </a:r>
            <a:r>
              <a:rPr lang="es-ES" dirty="0"/>
              <a:t>...</a:t>
            </a:r>
            <a:r>
              <a:rPr lang="es-ES" b="1" dirty="0"/>
              <a:t>&lt;/</a:t>
            </a:r>
            <a:r>
              <a:rPr lang="es-ES" b="1" dirty="0" err="1"/>
              <a:t>body</a:t>
            </a:r>
            <a:r>
              <a:rPr lang="es-ES" b="1" dirty="0"/>
              <a:t>&gt; </a:t>
            </a:r>
            <a:endParaRPr lang="es-ES" dirty="0"/>
          </a:p>
        </p:txBody>
      </p:sp>
    </p:spTree>
    <p:extLst>
      <p:ext uri="{BB962C8B-B14F-4D97-AF65-F5344CB8AC3E}">
        <p14:creationId xmlns:p14="http://schemas.microsoft.com/office/powerpoint/2010/main" val="3473629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Estructura de una página HTML</a:t>
            </a:r>
          </a:p>
        </p:txBody>
      </p:sp>
      <p:sp>
        <p:nvSpPr>
          <p:cNvPr id="2" name="1 Marcador de contenido"/>
          <p:cNvSpPr>
            <a:spLocks noGrp="1"/>
          </p:cNvSpPr>
          <p:nvPr>
            <p:ph idx="1"/>
          </p:nvPr>
        </p:nvSpPr>
        <p:spPr>
          <a:xfrm>
            <a:off x="457200" y="1556792"/>
            <a:ext cx="8229600" cy="4569371"/>
          </a:xfrm>
        </p:spPr>
        <p:txBody>
          <a:bodyPr>
            <a:normAutofit fontScale="70000" lnSpcReduction="20000"/>
          </a:bodyPr>
          <a:lstStyle/>
          <a:p>
            <a:pPr marL="0" indent="0" algn="just">
              <a:buNone/>
            </a:pPr>
            <a:r>
              <a:rPr lang="es-ES" dirty="0"/>
              <a:t>Las páginas HTML están estructuradas en dos partes diferenciadas: la </a:t>
            </a:r>
            <a:r>
              <a:rPr lang="es-ES" b="1" dirty="0"/>
              <a:t>HEAD </a:t>
            </a:r>
            <a:r>
              <a:rPr lang="es-ES" dirty="0"/>
              <a:t>(cabecera) y el </a:t>
            </a:r>
            <a:r>
              <a:rPr lang="es-ES" b="1" dirty="0"/>
              <a:t>BODY</a:t>
            </a:r>
            <a:r>
              <a:rPr lang="es-ES" dirty="0"/>
              <a:t> (cuerpo).</a:t>
            </a:r>
          </a:p>
          <a:p>
            <a:pPr marL="0" indent="0" algn="just">
              <a:buNone/>
            </a:pPr>
            <a:r>
              <a:rPr lang="es-ES" b="1" dirty="0" smtClean="0"/>
              <a:t>&lt;!DOCTYPE </a:t>
            </a:r>
            <a:r>
              <a:rPr lang="es-ES" b="1" dirty="0" err="1" smtClean="0"/>
              <a:t>html</a:t>
            </a:r>
            <a:r>
              <a:rPr lang="es-ES" b="1" dirty="0" smtClean="0"/>
              <a:t>&gt;</a:t>
            </a:r>
          </a:p>
          <a:p>
            <a:pPr marL="0" indent="0" algn="just">
              <a:buNone/>
            </a:pPr>
            <a:r>
              <a:rPr lang="es-ES" dirty="0" smtClean="0"/>
              <a:t>&lt;</a:t>
            </a:r>
            <a:r>
              <a:rPr lang="es-ES" dirty="0"/>
              <a:t>HTML</a:t>
            </a:r>
            <a:r>
              <a:rPr lang="es-ES" dirty="0" smtClean="0"/>
              <a:t>&gt;</a:t>
            </a:r>
          </a:p>
          <a:p>
            <a:pPr marL="400050" lvl="1" indent="0" algn="just">
              <a:buNone/>
            </a:pPr>
            <a:r>
              <a:rPr lang="es-ES" dirty="0" smtClean="0"/>
              <a:t> </a:t>
            </a:r>
            <a:r>
              <a:rPr lang="es-ES" b="1" dirty="0"/>
              <a:t>&lt;HEAD</a:t>
            </a:r>
            <a:r>
              <a:rPr lang="es-ES" b="1" dirty="0" smtClean="0"/>
              <a:t>&gt;</a:t>
            </a:r>
          </a:p>
          <a:p>
            <a:pPr marL="400050" lvl="1" indent="0" algn="just">
              <a:buNone/>
            </a:pPr>
            <a:r>
              <a:rPr lang="es-ES" dirty="0" smtClean="0"/>
              <a:t> 	&lt;</a:t>
            </a:r>
            <a:r>
              <a:rPr lang="es-ES" dirty="0"/>
              <a:t>TITLE&gt; Documento de prueba &lt;/TITLE&gt; </a:t>
            </a:r>
            <a:endParaRPr lang="es-ES" dirty="0" smtClean="0"/>
          </a:p>
          <a:p>
            <a:pPr marL="400050" lvl="1" indent="0" algn="just">
              <a:buNone/>
            </a:pPr>
            <a:r>
              <a:rPr lang="es-ES" dirty="0" smtClean="0"/>
              <a:t>&lt;/</a:t>
            </a:r>
            <a:r>
              <a:rPr lang="es-ES" dirty="0"/>
              <a:t>HEAD</a:t>
            </a:r>
            <a:r>
              <a:rPr lang="es-ES" dirty="0" smtClean="0"/>
              <a:t>&gt;</a:t>
            </a:r>
          </a:p>
          <a:p>
            <a:pPr marL="400050" lvl="1" indent="0" algn="just">
              <a:buNone/>
            </a:pPr>
            <a:r>
              <a:rPr lang="es-ES" dirty="0" smtClean="0"/>
              <a:t>	 </a:t>
            </a:r>
            <a:r>
              <a:rPr lang="es-ES" dirty="0"/>
              <a:t>&lt;!-- Esto es un comentario--&gt; </a:t>
            </a:r>
            <a:endParaRPr lang="es-ES" dirty="0" smtClean="0"/>
          </a:p>
          <a:p>
            <a:pPr marL="400050" lvl="1" indent="0" algn="just">
              <a:buNone/>
            </a:pPr>
            <a:r>
              <a:rPr lang="es-ES" b="1" dirty="0" smtClean="0"/>
              <a:t>&lt;</a:t>
            </a:r>
            <a:r>
              <a:rPr lang="es-ES" b="1" dirty="0"/>
              <a:t>BODY&gt;</a:t>
            </a:r>
            <a:r>
              <a:rPr lang="es-ES" dirty="0"/>
              <a:t> </a:t>
            </a:r>
            <a:endParaRPr lang="es-ES" dirty="0" smtClean="0"/>
          </a:p>
          <a:p>
            <a:pPr marL="400050" lvl="1" indent="0" algn="just">
              <a:buNone/>
            </a:pPr>
            <a:r>
              <a:rPr lang="es-ES" dirty="0" smtClean="0"/>
              <a:t>	&lt;</a:t>
            </a:r>
            <a:r>
              <a:rPr lang="es-ES" dirty="0"/>
              <a:t>H1&gt; Esto es una "demo" de documento HTML &lt;/H1&gt; </a:t>
            </a:r>
            <a:r>
              <a:rPr lang="es-ES" dirty="0" smtClean="0"/>
              <a:t>Esto </a:t>
            </a:r>
            <a:r>
              <a:rPr lang="es-ES" dirty="0"/>
              <a:t>es el más sencillo de los </a:t>
            </a:r>
            <a:r>
              <a:rPr lang="es-ES" dirty="0" smtClean="0"/>
              <a:t>	documentos </a:t>
            </a:r>
            <a:r>
              <a:rPr lang="es-ES" dirty="0"/>
              <a:t>HTML</a:t>
            </a:r>
            <a:r>
              <a:rPr lang="es-ES" dirty="0" smtClean="0"/>
              <a:t>.</a:t>
            </a:r>
          </a:p>
          <a:p>
            <a:pPr marL="400050" lvl="1" indent="0" algn="just">
              <a:buNone/>
            </a:pPr>
            <a:r>
              <a:rPr lang="es-ES" dirty="0" smtClean="0"/>
              <a:t> </a:t>
            </a:r>
            <a:r>
              <a:rPr lang="es-ES" dirty="0"/>
              <a:t>&lt;/BODY&gt; </a:t>
            </a:r>
            <a:endParaRPr lang="es-ES" dirty="0" smtClean="0"/>
          </a:p>
          <a:p>
            <a:pPr marL="0" indent="0" algn="just">
              <a:buNone/>
            </a:pPr>
            <a:r>
              <a:rPr lang="es-ES" dirty="0" smtClean="0"/>
              <a:t>&lt;/</a:t>
            </a:r>
            <a:r>
              <a:rPr lang="es-ES" dirty="0"/>
              <a:t>HTML</a:t>
            </a:r>
            <a:r>
              <a:rPr lang="es-ES" dirty="0" smtClean="0"/>
              <a:t>&gt;</a:t>
            </a:r>
          </a:p>
          <a:p>
            <a:pPr marL="0" indent="0" algn="just">
              <a:buNone/>
            </a:pPr>
            <a:endParaRPr lang="es-ES" b="1" dirty="0" smtClean="0"/>
          </a:p>
          <a:p>
            <a:pPr marL="0" indent="0" algn="just">
              <a:buNone/>
            </a:pPr>
            <a:r>
              <a:rPr lang="es-ES" b="1" dirty="0" smtClean="0"/>
              <a:t>Tipo </a:t>
            </a:r>
            <a:r>
              <a:rPr lang="es-ES" b="1" dirty="0"/>
              <a:t>de </a:t>
            </a:r>
            <a:r>
              <a:rPr lang="es-ES" b="1" dirty="0" smtClean="0"/>
              <a:t>documento</a:t>
            </a:r>
            <a:r>
              <a:rPr lang="es-ES" dirty="0" smtClean="0"/>
              <a:t>: Por </a:t>
            </a:r>
            <a:r>
              <a:rPr lang="es-ES" dirty="0"/>
              <a:t>ejemplo</a:t>
            </a:r>
            <a:r>
              <a:rPr lang="es-ES" i="1" dirty="0"/>
              <a:t>:&lt;!DOCTYPE HTML PUBLIC "-//W3C//DTD HTML 4.0 </a:t>
            </a:r>
            <a:r>
              <a:rPr lang="es-ES" i="1" dirty="0" err="1"/>
              <a:t>Transitional</a:t>
            </a:r>
            <a:r>
              <a:rPr lang="es-ES" i="1" dirty="0"/>
              <a:t>//EN" "http://w3.org/TR/REC-html40/loose.dtd"&gt; </a:t>
            </a:r>
            <a:r>
              <a:rPr lang="es-ES" dirty="0"/>
              <a:t>Indica que cumple el estándar HTML </a:t>
            </a:r>
            <a:r>
              <a:rPr lang="es-ES" dirty="0" smtClean="0"/>
              <a:t>4.0, y </a:t>
            </a:r>
            <a:r>
              <a:rPr lang="es-ES" b="1" i="1" dirty="0" smtClean="0"/>
              <a:t>&lt;!DOCTYPE </a:t>
            </a:r>
            <a:r>
              <a:rPr lang="es-ES" b="1" i="1" dirty="0" err="1" smtClean="0"/>
              <a:t>html</a:t>
            </a:r>
            <a:r>
              <a:rPr lang="es-ES" b="1" i="1" dirty="0" smtClean="0"/>
              <a:t>&gt; </a:t>
            </a:r>
            <a:r>
              <a:rPr lang="es-ES" i="1" dirty="0" smtClean="0"/>
              <a:t>, el estándar HTML 5.</a:t>
            </a:r>
            <a:endParaRPr lang="es-ES" dirty="0"/>
          </a:p>
        </p:txBody>
      </p:sp>
    </p:spTree>
    <p:extLst>
      <p:ext uri="{BB962C8B-B14F-4D97-AF65-F5344CB8AC3E}">
        <p14:creationId xmlns:p14="http://schemas.microsoft.com/office/powerpoint/2010/main" val="4290417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556792"/>
            <a:ext cx="8229600" cy="4569371"/>
          </a:xfrm>
        </p:spPr>
        <p:txBody>
          <a:bodyPr>
            <a:normAutofit fontScale="92500" lnSpcReduction="10000"/>
          </a:bodyPr>
          <a:lstStyle/>
          <a:p>
            <a:pPr algn="just"/>
            <a:r>
              <a:rPr lang="es-ES" dirty="0"/>
              <a:t>En la HEAD reside información acerca del documento, y generalmente no se ve cuando se navega por </a:t>
            </a:r>
            <a:r>
              <a:rPr lang="es-ES" dirty="0" smtClean="0"/>
              <a:t>él.</a:t>
            </a:r>
          </a:p>
          <a:p>
            <a:pPr algn="just"/>
            <a:r>
              <a:rPr lang="es-ES" dirty="0"/>
              <a:t>En la HEAD se pone el elemento </a:t>
            </a:r>
            <a:r>
              <a:rPr lang="es-ES" dirty="0" smtClean="0"/>
              <a:t>&lt;</a:t>
            </a:r>
            <a:r>
              <a:rPr lang="es-ES" b="1" dirty="0"/>
              <a:t>TITLE</a:t>
            </a:r>
            <a:r>
              <a:rPr lang="es-ES" dirty="0"/>
              <a:t>&gt; que es una breve descripción que identifica la </a:t>
            </a:r>
            <a:r>
              <a:rPr lang="es-ES" dirty="0" smtClean="0"/>
              <a:t>página.</a:t>
            </a:r>
          </a:p>
          <a:p>
            <a:pPr marL="400050" lvl="1" indent="0" algn="just">
              <a:buNone/>
            </a:pPr>
            <a:r>
              <a:rPr lang="en-US" b="1" dirty="0"/>
              <a:t>&lt;HEAD&gt; </a:t>
            </a:r>
            <a:endParaRPr lang="en-US" b="1" dirty="0" smtClean="0"/>
          </a:p>
          <a:p>
            <a:pPr marL="800100" lvl="2" indent="0" algn="just">
              <a:buNone/>
            </a:pPr>
            <a:r>
              <a:rPr lang="en-US" b="1" dirty="0" smtClean="0"/>
              <a:t>	&lt;</a:t>
            </a:r>
            <a:r>
              <a:rPr lang="en-US" b="1" dirty="0"/>
              <a:t>TITLE&gt;</a:t>
            </a:r>
            <a:r>
              <a:rPr lang="en-US" dirty="0"/>
              <a:t>Head de un </a:t>
            </a:r>
            <a:r>
              <a:rPr lang="en-US" dirty="0" err="1"/>
              <a:t>documento</a:t>
            </a:r>
            <a:r>
              <a:rPr lang="en-US" dirty="0"/>
              <a:t> &lt;/TITLE</a:t>
            </a:r>
            <a:r>
              <a:rPr lang="en-US" dirty="0" smtClean="0"/>
              <a:t>&gt;</a:t>
            </a:r>
          </a:p>
          <a:p>
            <a:pPr marL="400050" lvl="1" indent="0" algn="just">
              <a:buNone/>
            </a:pPr>
            <a:r>
              <a:rPr lang="en-US" dirty="0" smtClean="0"/>
              <a:t> </a:t>
            </a:r>
            <a:r>
              <a:rPr lang="en-US" dirty="0"/>
              <a:t>&lt;/HEAD</a:t>
            </a:r>
            <a:r>
              <a:rPr lang="en-US" dirty="0" smtClean="0"/>
              <a:t>&gt;</a:t>
            </a:r>
            <a:endParaRPr lang="es-ES" dirty="0" smtClean="0"/>
          </a:p>
          <a:p>
            <a:pPr algn="just"/>
            <a:r>
              <a:rPr lang="es-ES" dirty="0" smtClean="0"/>
              <a:t>Dentro </a:t>
            </a:r>
            <a:r>
              <a:rPr lang="es-ES" dirty="0"/>
              <a:t>de la HEAD puede utilizarse </a:t>
            </a:r>
            <a:r>
              <a:rPr lang="es-ES" dirty="0" smtClean="0"/>
              <a:t>otro elemento</a:t>
            </a:r>
            <a:r>
              <a:rPr lang="es-ES" dirty="0"/>
              <a:t>: </a:t>
            </a:r>
            <a:r>
              <a:rPr lang="es-ES" b="1" dirty="0"/>
              <a:t>META</a:t>
            </a:r>
            <a:r>
              <a:rPr lang="es-ES" dirty="0"/>
              <a:t>. Por ejemplo, si se escribe</a:t>
            </a:r>
            <a:r>
              <a:rPr lang="es-ES" dirty="0" smtClean="0"/>
              <a:t>:</a:t>
            </a:r>
          </a:p>
          <a:p>
            <a:pPr marL="400050" lvl="1" indent="0" algn="just">
              <a:buNone/>
            </a:pPr>
            <a:r>
              <a:rPr lang="en-US" dirty="0"/>
              <a:t>&lt;HEAD</a:t>
            </a:r>
            <a:r>
              <a:rPr lang="en-US" dirty="0" smtClean="0"/>
              <a:t>&gt;</a:t>
            </a:r>
          </a:p>
          <a:p>
            <a:pPr marL="800100" lvl="2" indent="0" algn="just">
              <a:buNone/>
            </a:pPr>
            <a:r>
              <a:rPr lang="en-US" dirty="0" smtClean="0"/>
              <a:t> 	&lt;</a:t>
            </a:r>
            <a:r>
              <a:rPr lang="en-US" dirty="0"/>
              <a:t>TITLE&gt;Head de un </a:t>
            </a:r>
            <a:r>
              <a:rPr lang="en-US" dirty="0" err="1"/>
              <a:t>documento</a:t>
            </a:r>
            <a:r>
              <a:rPr lang="en-US" dirty="0"/>
              <a:t> &lt;/TITLE&gt; </a:t>
            </a:r>
            <a:endParaRPr lang="en-US" dirty="0" smtClean="0"/>
          </a:p>
          <a:p>
            <a:pPr marL="800100" lvl="2" indent="0" algn="just">
              <a:buNone/>
            </a:pPr>
            <a:r>
              <a:rPr lang="en-US" dirty="0" smtClean="0"/>
              <a:t>	&lt;</a:t>
            </a:r>
            <a:r>
              <a:rPr lang="en-US" b="1" dirty="0" smtClean="0"/>
              <a:t>META</a:t>
            </a:r>
            <a:r>
              <a:rPr lang="en-US" dirty="0" smtClean="0"/>
              <a:t> </a:t>
            </a:r>
            <a:r>
              <a:rPr lang="en-US" dirty="0"/>
              <a:t>name="description" content="Your gorgeous description</a:t>
            </a:r>
            <a:r>
              <a:rPr lang="en-US" dirty="0" smtClean="0"/>
              <a:t>"&gt;</a:t>
            </a:r>
          </a:p>
          <a:p>
            <a:pPr marL="400050" lvl="1" indent="0" algn="just">
              <a:buNone/>
            </a:pPr>
            <a:r>
              <a:rPr lang="en-US" dirty="0" smtClean="0"/>
              <a:t>&lt;/</a:t>
            </a:r>
            <a:r>
              <a:rPr lang="en-US" dirty="0"/>
              <a:t>HEAD&gt;</a:t>
            </a:r>
            <a:endParaRPr lang="es-ES" dirty="0"/>
          </a:p>
        </p:txBody>
      </p:sp>
      <p:sp>
        <p:nvSpPr>
          <p:cNvPr id="6" name="Rectángulo 2"/>
          <p:cNvSpPr>
            <a:spLocks noGrp="1" noChangeArrowheads="1"/>
          </p:cNvSpPr>
          <p:nvPr>
            <p:ph type="title"/>
          </p:nvPr>
        </p:nvSpPr>
        <p:spPr>
          <a:xfrm>
            <a:off x="457200" y="548680"/>
            <a:ext cx="8229600" cy="868958"/>
          </a:xfrm>
        </p:spPr>
        <p:txBody>
          <a:bodyPr>
            <a:normAutofit fontScale="90000"/>
          </a:bodyPr>
          <a:lstStyle/>
          <a:p>
            <a:r>
              <a:rPr lang="es-ES" sz="4000" dirty="0"/>
              <a:t>Cabecera (HEAD) de un documento HTML</a:t>
            </a:r>
          </a:p>
        </p:txBody>
      </p:sp>
    </p:spTree>
    <p:extLst>
      <p:ext uri="{BB962C8B-B14F-4D97-AF65-F5344CB8AC3E}">
        <p14:creationId xmlns:p14="http://schemas.microsoft.com/office/powerpoint/2010/main" val="8706385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fontScale="90000"/>
          </a:bodyPr>
          <a:lstStyle/>
          <a:p>
            <a:r>
              <a:rPr lang="es-ES" sz="4000" dirty="0"/>
              <a:t>Cabecera (HEAD) de un documento HTML</a:t>
            </a:r>
          </a:p>
        </p:txBody>
      </p:sp>
      <p:sp>
        <p:nvSpPr>
          <p:cNvPr id="2" name="1 Marcador de contenido"/>
          <p:cNvSpPr>
            <a:spLocks noGrp="1"/>
          </p:cNvSpPr>
          <p:nvPr>
            <p:ph idx="1"/>
          </p:nvPr>
        </p:nvSpPr>
        <p:spPr>
          <a:xfrm>
            <a:off x="457200" y="1556792"/>
            <a:ext cx="8229600" cy="4569371"/>
          </a:xfrm>
        </p:spPr>
        <p:txBody>
          <a:bodyPr>
            <a:normAutofit/>
          </a:bodyPr>
          <a:lstStyle/>
          <a:p>
            <a:pPr algn="just"/>
            <a:r>
              <a:rPr lang="es-ES" sz="3000" dirty="0" smtClean="0"/>
              <a:t>Forzar </a:t>
            </a:r>
            <a:r>
              <a:rPr lang="es-ES" sz="3000" dirty="0"/>
              <a:t>la expiración inmediata en la caché del navegador de la página </a:t>
            </a:r>
            <a:r>
              <a:rPr lang="es-ES" sz="3000" dirty="0" smtClean="0"/>
              <a:t>recibida:</a:t>
            </a:r>
          </a:p>
          <a:p>
            <a:pPr marL="800100" lvl="2" indent="0" algn="just">
              <a:buNone/>
            </a:pPr>
            <a:r>
              <a:rPr lang="es-ES" sz="2200" dirty="0" smtClean="0"/>
              <a:t>&lt;</a:t>
            </a:r>
            <a:r>
              <a:rPr lang="es-ES" sz="2200" b="1" dirty="0"/>
              <a:t>META</a:t>
            </a:r>
            <a:r>
              <a:rPr lang="es-ES" sz="2200" dirty="0"/>
              <a:t> HTTP-EQUIV="Expires" CONTENT="</a:t>
            </a:r>
            <a:r>
              <a:rPr lang="es-ES" sz="2200" dirty="0" err="1"/>
              <a:t>Tue</a:t>
            </a:r>
            <a:r>
              <a:rPr lang="es-ES" sz="2200" dirty="0"/>
              <a:t>, 20 </a:t>
            </a:r>
            <a:r>
              <a:rPr lang="es-ES" sz="2200" dirty="0" err="1"/>
              <a:t>Aug</a:t>
            </a:r>
            <a:r>
              <a:rPr lang="es-ES" sz="2200" dirty="0"/>
              <a:t> 1996 14:25:27 GMT</a:t>
            </a:r>
            <a:r>
              <a:rPr lang="es-ES" sz="2200" dirty="0" smtClean="0"/>
              <a:t>"&gt;</a:t>
            </a:r>
          </a:p>
          <a:p>
            <a:pPr marL="800100" lvl="2" indent="0" algn="just">
              <a:buNone/>
            </a:pPr>
            <a:r>
              <a:rPr lang="pt-BR" sz="2200" dirty="0"/>
              <a:t>&lt;</a:t>
            </a:r>
            <a:r>
              <a:rPr lang="pt-BR" sz="2200" b="1" dirty="0"/>
              <a:t>META</a:t>
            </a:r>
            <a:r>
              <a:rPr lang="pt-BR" sz="2200" dirty="0"/>
              <a:t> HTTP-EQUIV="Expires" CONTENT="0</a:t>
            </a:r>
            <a:r>
              <a:rPr lang="pt-BR" sz="2200" dirty="0" smtClean="0"/>
              <a:t>"&gt;</a:t>
            </a:r>
          </a:p>
          <a:p>
            <a:pPr marL="457200" lvl="1" indent="-457200" algn="just">
              <a:buFont typeface="Arial" panose="020B0604020202020204" pitchFamily="34" charset="0"/>
              <a:buChar char="•"/>
            </a:pPr>
            <a:r>
              <a:rPr lang="es-ES" sz="3000" dirty="0"/>
              <a:t>Otra opción es impedir directamente que el navegador guarde en caché la </a:t>
            </a:r>
            <a:r>
              <a:rPr lang="es-ES" sz="3000" dirty="0" smtClean="0"/>
              <a:t>página</a:t>
            </a:r>
            <a:r>
              <a:rPr lang="es-ES" sz="3000" dirty="0"/>
              <a:t>:</a:t>
            </a:r>
            <a:endParaRPr lang="pt-BR" sz="3000" dirty="0" smtClean="0"/>
          </a:p>
          <a:p>
            <a:pPr marL="800100" lvl="2" indent="0" algn="just">
              <a:buNone/>
            </a:pPr>
            <a:r>
              <a:rPr lang="pt-BR" sz="2200" dirty="0"/>
              <a:t>&lt;</a:t>
            </a:r>
            <a:r>
              <a:rPr lang="pt-BR" sz="2200" b="1" dirty="0"/>
              <a:t>META</a:t>
            </a:r>
            <a:r>
              <a:rPr lang="pt-BR" sz="2200" dirty="0"/>
              <a:t> HTTP-EQUIV="Expires" CONTENT="no-cache</a:t>
            </a:r>
            <a:r>
              <a:rPr lang="pt-BR" sz="2200" dirty="0" smtClean="0"/>
              <a:t>"&gt;</a:t>
            </a:r>
          </a:p>
          <a:p>
            <a:pPr algn="just"/>
            <a:r>
              <a:rPr lang="es-ES" sz="3000" dirty="0" smtClean="0"/>
              <a:t>Indica </a:t>
            </a:r>
            <a:r>
              <a:rPr lang="es-ES" sz="3000" dirty="0"/>
              <a:t>la tabla de caracteres que se ha empleado al escribir la </a:t>
            </a:r>
            <a:r>
              <a:rPr lang="es-ES" sz="3000" dirty="0" smtClean="0"/>
              <a:t>página:</a:t>
            </a:r>
            <a:endParaRPr lang="pt-BR" sz="3000" dirty="0" smtClean="0"/>
          </a:p>
          <a:p>
            <a:pPr marL="800100" lvl="2" indent="0" algn="just">
              <a:buNone/>
            </a:pPr>
            <a:r>
              <a:rPr lang="es-ES" sz="2200" dirty="0" smtClean="0"/>
              <a:t>&lt;</a:t>
            </a:r>
            <a:r>
              <a:rPr lang="pt-BR" sz="2200" b="1" dirty="0"/>
              <a:t> META</a:t>
            </a:r>
            <a:r>
              <a:rPr lang="pt-BR" sz="2200" dirty="0"/>
              <a:t> </a:t>
            </a:r>
            <a:r>
              <a:rPr lang="ca-ES" sz="2200" dirty="0" err="1" smtClean="0"/>
              <a:t>charset</a:t>
            </a:r>
            <a:r>
              <a:rPr lang="ca-ES" sz="2200" smtClean="0"/>
              <a:t>=“utf-8”&gt;</a:t>
            </a:r>
            <a:endParaRPr lang="es-ES" sz="2200" dirty="0"/>
          </a:p>
        </p:txBody>
      </p:sp>
    </p:spTree>
    <p:extLst>
      <p:ext uri="{BB962C8B-B14F-4D97-AF65-F5344CB8AC3E}">
        <p14:creationId xmlns:p14="http://schemas.microsoft.com/office/powerpoint/2010/main" val="3418187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3600" dirty="0"/>
              <a:t>Cuerpo (BODY) de un documento</a:t>
            </a:r>
          </a:p>
        </p:txBody>
      </p:sp>
      <p:sp>
        <p:nvSpPr>
          <p:cNvPr id="2" name="1 Marcador de contenido"/>
          <p:cNvSpPr>
            <a:spLocks noGrp="1"/>
          </p:cNvSpPr>
          <p:nvPr>
            <p:ph idx="1"/>
          </p:nvPr>
        </p:nvSpPr>
        <p:spPr>
          <a:xfrm>
            <a:off x="457200" y="1556792"/>
            <a:ext cx="8229600" cy="4569371"/>
          </a:xfrm>
        </p:spPr>
        <p:txBody>
          <a:bodyPr>
            <a:normAutofit fontScale="92500"/>
          </a:bodyPr>
          <a:lstStyle/>
          <a:p>
            <a:pPr algn="just"/>
            <a:r>
              <a:rPr lang="es-ES" dirty="0"/>
              <a:t>E</a:t>
            </a:r>
            <a:r>
              <a:rPr lang="es-ES" dirty="0" smtClean="0"/>
              <a:t>s </a:t>
            </a:r>
            <a:r>
              <a:rPr lang="es-ES" dirty="0"/>
              <a:t>aquí donde reside el verdadero contenido de la página, y por tanto, al contrario de la HEAD sí se ve cuando navegamos por ella</a:t>
            </a:r>
            <a:r>
              <a:rPr lang="es-ES" dirty="0" smtClean="0"/>
              <a:t>.</a:t>
            </a:r>
          </a:p>
          <a:p>
            <a:pPr algn="just"/>
            <a:endParaRPr lang="es-ES" dirty="0" smtClean="0"/>
          </a:p>
          <a:p>
            <a:pPr algn="just"/>
            <a:r>
              <a:rPr lang="es-ES" dirty="0"/>
              <a:t>El elemento BODY tiene parámetros que permiten modificar los márgenes por </a:t>
            </a:r>
            <a:r>
              <a:rPr lang="es-ES" dirty="0" smtClean="0"/>
              <a:t>defecto.</a:t>
            </a:r>
          </a:p>
          <a:p>
            <a:pPr algn="just"/>
            <a:endParaRPr lang="es-ES" dirty="0" smtClean="0"/>
          </a:p>
          <a:p>
            <a:pPr algn="just"/>
            <a:r>
              <a:rPr lang="es-ES" dirty="0"/>
              <a:t>Otra cosa que puede controlarse desde BODY es el color que tomarán los </a:t>
            </a:r>
            <a:r>
              <a:rPr lang="es-ES" dirty="0">
                <a:hlinkClick r:id="rId3"/>
              </a:rPr>
              <a:t>links</a:t>
            </a:r>
            <a:r>
              <a:rPr lang="es-ES" dirty="0"/>
              <a:t> que pongamos en la </a:t>
            </a:r>
            <a:r>
              <a:rPr lang="es-ES" dirty="0" smtClean="0"/>
              <a:t>página.</a:t>
            </a:r>
          </a:p>
          <a:p>
            <a:pPr marL="800100" lvl="2" indent="0">
              <a:buNone/>
            </a:pPr>
            <a:r>
              <a:rPr lang="en-US" sz="2200" dirty="0" smtClean="0"/>
              <a:t>         &lt;BODY LINK="#FFFF00" VLINK="#22AA22“ ALINK="#0077FF"&gt;</a:t>
            </a:r>
            <a:endParaRPr lang="es-ES" sz="2200" dirty="0"/>
          </a:p>
        </p:txBody>
      </p:sp>
    </p:spTree>
    <p:extLst>
      <p:ext uri="{BB962C8B-B14F-4D97-AF65-F5344CB8AC3E}">
        <p14:creationId xmlns:p14="http://schemas.microsoft.com/office/powerpoint/2010/main" val="2177951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3600" dirty="0"/>
              <a:t>Tamaños y tipos de letra en HTML</a:t>
            </a:r>
          </a:p>
        </p:txBody>
      </p:sp>
      <p:sp>
        <p:nvSpPr>
          <p:cNvPr id="2" name="1 Marcador de contenido"/>
          <p:cNvSpPr>
            <a:spLocks noGrp="1"/>
          </p:cNvSpPr>
          <p:nvPr>
            <p:ph idx="1"/>
          </p:nvPr>
        </p:nvSpPr>
        <p:spPr>
          <a:xfrm>
            <a:off x="457200" y="1556792"/>
            <a:ext cx="8229600" cy="4569371"/>
          </a:xfrm>
        </p:spPr>
        <p:txBody>
          <a:bodyPr>
            <a:normAutofit lnSpcReduction="10000"/>
          </a:bodyPr>
          <a:lstStyle/>
          <a:p>
            <a:pPr algn="just"/>
            <a:r>
              <a:rPr lang="es-ES" sz="2400" dirty="0"/>
              <a:t>Para definir distintos tamaños de letra, en HTML se utiliza el elemento lleno &lt;</a:t>
            </a:r>
            <a:r>
              <a:rPr lang="es-ES" sz="2400" dirty="0" err="1"/>
              <a:t>Hx</a:t>
            </a:r>
            <a:r>
              <a:rPr lang="es-ES" sz="2400" dirty="0"/>
              <a:t>&gt; &lt;/</a:t>
            </a:r>
            <a:r>
              <a:rPr lang="es-ES" sz="2400" dirty="0" err="1"/>
              <a:t>Hx</a:t>
            </a:r>
            <a:r>
              <a:rPr lang="es-ES" sz="2400" dirty="0"/>
              <a:t>&gt; donde x es un número que puede variar entre 1 y 6, siendo 1 el tamaño </a:t>
            </a:r>
            <a:r>
              <a:rPr lang="es-ES" sz="2400" dirty="0" smtClean="0"/>
              <a:t>mayor:</a:t>
            </a:r>
          </a:p>
          <a:p>
            <a:pPr marL="800100" lvl="2" indent="0" algn="just">
              <a:buNone/>
            </a:pPr>
            <a:r>
              <a:rPr lang="pt-BR" sz="1600" dirty="0"/>
              <a:t>&lt;H1&gt; Texto de </a:t>
            </a:r>
            <a:r>
              <a:rPr lang="pt-BR" sz="1600" dirty="0" err="1"/>
              <a:t>prueba</a:t>
            </a:r>
            <a:r>
              <a:rPr lang="pt-BR" sz="1600" dirty="0"/>
              <a:t> (H1)&lt;/H1</a:t>
            </a:r>
            <a:r>
              <a:rPr lang="pt-BR" sz="1600" dirty="0" smtClean="0"/>
              <a:t>&gt;</a:t>
            </a:r>
          </a:p>
          <a:p>
            <a:pPr marL="800100" lvl="2" indent="0" algn="just">
              <a:buNone/>
            </a:pPr>
            <a:r>
              <a:rPr lang="pt-BR" sz="1600" dirty="0" smtClean="0"/>
              <a:t>....</a:t>
            </a:r>
          </a:p>
          <a:p>
            <a:pPr marL="800100" lvl="2" indent="0" algn="just">
              <a:buNone/>
            </a:pPr>
            <a:r>
              <a:rPr lang="pt-BR" sz="1600" dirty="0" smtClean="0"/>
              <a:t> &lt;</a:t>
            </a:r>
            <a:r>
              <a:rPr lang="pt-BR" sz="1600" dirty="0"/>
              <a:t>H6&gt; Texto de </a:t>
            </a:r>
            <a:r>
              <a:rPr lang="pt-BR" sz="1600" dirty="0" err="1"/>
              <a:t>prueba</a:t>
            </a:r>
            <a:r>
              <a:rPr lang="pt-BR" sz="1600" dirty="0"/>
              <a:t> (H6)&lt;/H6</a:t>
            </a:r>
            <a:r>
              <a:rPr lang="pt-BR" sz="1600" dirty="0" smtClean="0"/>
              <a:t>&gt;</a:t>
            </a:r>
            <a:endParaRPr lang="es-ES" sz="1400" dirty="0"/>
          </a:p>
          <a:p>
            <a:pPr algn="just"/>
            <a:r>
              <a:rPr lang="es-ES" sz="2400" dirty="0"/>
              <a:t>Otra forma de cambiar los tamaños de letra es utilizar el elemento </a:t>
            </a:r>
            <a:r>
              <a:rPr lang="es-ES" sz="2400" b="1" dirty="0"/>
              <a:t>&lt;FONT </a:t>
            </a:r>
            <a:r>
              <a:rPr lang="es-ES" sz="2400" dirty="0"/>
              <a:t>&gt; con el atributo </a:t>
            </a:r>
            <a:r>
              <a:rPr lang="es-ES" sz="2400" b="1" dirty="0"/>
              <a:t>VALOR</a:t>
            </a:r>
            <a:r>
              <a:rPr lang="es-ES" sz="2400" dirty="0"/>
              <a:t>, que es un número entre 1 y </a:t>
            </a:r>
            <a:r>
              <a:rPr lang="es-ES" sz="2400" dirty="0" smtClean="0"/>
              <a:t>7:</a:t>
            </a:r>
          </a:p>
          <a:p>
            <a:pPr marL="1314450" lvl="3" indent="0" algn="just">
              <a:buNone/>
            </a:pPr>
            <a:r>
              <a:rPr lang="es-ES" sz="1600" dirty="0"/>
              <a:t>&lt;FONT SIZE=3&gt;A</a:t>
            </a:r>
            <a:r>
              <a:rPr lang="es-ES" sz="1600" dirty="0" smtClean="0"/>
              <a:t>&lt;/FONT&gt;</a:t>
            </a:r>
          </a:p>
          <a:p>
            <a:pPr marL="800100" lvl="1" algn="just"/>
            <a:r>
              <a:rPr lang="es-ES" sz="2000" b="1" dirty="0" smtClean="0"/>
              <a:t>FACE</a:t>
            </a:r>
            <a:r>
              <a:rPr lang="es-ES" sz="2000" dirty="0"/>
              <a:t>:</a:t>
            </a:r>
            <a:r>
              <a:rPr lang="es-ES" sz="2000" dirty="0" smtClean="0"/>
              <a:t> </a:t>
            </a:r>
            <a:r>
              <a:rPr lang="es-ES" sz="2000" dirty="0"/>
              <a:t>Este atributo permite forzar el tipo de letra que el diseñador de la página quiere que vea el </a:t>
            </a:r>
            <a:r>
              <a:rPr lang="es-ES" sz="2000" dirty="0" smtClean="0"/>
              <a:t>cliente:</a:t>
            </a:r>
          </a:p>
          <a:p>
            <a:pPr marL="1314450" lvl="3" indent="0" algn="just">
              <a:buNone/>
            </a:pPr>
            <a:r>
              <a:rPr lang="es-ES" sz="1600" dirty="0" smtClean="0"/>
              <a:t>&lt;</a:t>
            </a:r>
            <a:r>
              <a:rPr lang="es-ES" sz="1600" dirty="0"/>
              <a:t>FONT FACE="</a:t>
            </a:r>
            <a:r>
              <a:rPr lang="es-ES" sz="1600" dirty="0" err="1"/>
              <a:t>arial</a:t>
            </a:r>
            <a:r>
              <a:rPr lang="es-ES" sz="1600" dirty="0"/>
              <a:t>"&gt;Texto de prueba 12345 con tipo ARIAL&lt;/FONT</a:t>
            </a:r>
            <a:r>
              <a:rPr lang="es-ES" sz="1600" dirty="0" smtClean="0"/>
              <a:t>&gt;</a:t>
            </a:r>
          </a:p>
          <a:p>
            <a:pPr marL="800100" lvl="1" algn="just"/>
            <a:r>
              <a:rPr lang="es-ES" sz="2000" dirty="0" smtClean="0"/>
              <a:t>Los </a:t>
            </a:r>
            <a:r>
              <a:rPr lang="es-ES" sz="2000" dirty="0"/>
              <a:t>atributo </a:t>
            </a:r>
            <a:r>
              <a:rPr lang="es-ES" sz="2000" dirty="0" smtClean="0"/>
              <a:t>son compatibles entre ellos:</a:t>
            </a:r>
          </a:p>
          <a:p>
            <a:pPr marL="1314450" lvl="3" indent="0" algn="just">
              <a:buNone/>
            </a:pPr>
            <a:r>
              <a:rPr lang="en-US" sz="1600" dirty="0"/>
              <a:t>&lt;FONT FACE="impact" SIZE=6 COLOR="red</a:t>
            </a:r>
            <a:r>
              <a:rPr lang="en-US" sz="1600" dirty="0" smtClean="0"/>
              <a:t>"&gt;</a:t>
            </a:r>
            <a:r>
              <a:rPr lang="es-ES" sz="1600" dirty="0"/>
              <a:t>Texto de prueba </a:t>
            </a:r>
            <a:r>
              <a:rPr lang="es-ES" sz="1600" dirty="0" smtClean="0"/>
              <a:t>&lt;/</a:t>
            </a:r>
            <a:r>
              <a:rPr lang="es-ES" sz="1600" dirty="0"/>
              <a:t>FONT&gt;</a:t>
            </a:r>
          </a:p>
          <a:p>
            <a:pPr marL="1314450" lvl="3" indent="0" algn="just">
              <a:buNone/>
            </a:pPr>
            <a:endParaRPr lang="pt-BR" sz="1600" dirty="0" smtClean="0"/>
          </a:p>
        </p:txBody>
      </p:sp>
    </p:spTree>
    <p:extLst>
      <p:ext uri="{BB962C8B-B14F-4D97-AF65-F5344CB8AC3E}">
        <p14:creationId xmlns:p14="http://schemas.microsoft.com/office/powerpoint/2010/main" val="428856025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2" id="{6A2DF569-71F8-442B-9BEA-BAD04AD9B216}" vid="{79F28503-10D0-47B3-9FA8-D48CA6346BA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Plantilla curs FOAP2018-1</Template>
  <TotalTime>92</TotalTime>
  <Words>1050</Words>
  <Application>Microsoft Office PowerPoint</Application>
  <PresentationFormat>Presentación en pantalla (4:3)</PresentationFormat>
  <Paragraphs>128</Paragraphs>
  <Slides>14</Slides>
  <Notes>13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Calibri Light</vt:lpstr>
      <vt:lpstr>Tema de Office</vt:lpstr>
      <vt:lpstr>HTML</vt:lpstr>
      <vt:lpstr>¿Qué es HTML? </vt:lpstr>
      <vt:lpstr>Estructura HTML </vt:lpstr>
      <vt:lpstr>Estructura HTML </vt:lpstr>
      <vt:lpstr>Estructura de una página HTML</vt:lpstr>
      <vt:lpstr>Cabecera (HEAD) de un documento HTML</vt:lpstr>
      <vt:lpstr>Cabecera (HEAD) de un documento HTML</vt:lpstr>
      <vt:lpstr>Cuerpo (BODY) de un documento</vt:lpstr>
      <vt:lpstr>Tamaños y tipos de letra en HTML</vt:lpstr>
      <vt:lpstr>Etiquetas HTML </vt:lpstr>
      <vt:lpstr>Elementos HTML </vt:lpstr>
      <vt:lpstr>Elementos HTML </vt:lpstr>
      <vt:lpstr>Elementos HTML </vt:lpstr>
      <vt:lpstr>Buenas prácticas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Ikram Bghiel</dc:creator>
  <cp:lastModifiedBy>sarti</cp:lastModifiedBy>
  <cp:revision>6</cp:revision>
  <dcterms:created xsi:type="dcterms:W3CDTF">2019-02-05T09:24:42Z</dcterms:created>
  <dcterms:modified xsi:type="dcterms:W3CDTF">2019-11-04T10:54:51Z</dcterms:modified>
</cp:coreProperties>
</file>