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1B3D-4DC2-4A19-862F-41FCF785F557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67F2-198D-4372-A3C7-8AA98A832B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00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6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7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6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2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20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El nombre de la sección que se indica después del símbolo # puede utilizar el valor de los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atributos id de cualquier elemento. De hecho, se recomienda utilizar los atributos id de los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elementos ya existentes en la página en vez de crear "enlaces vacíos" de tipo &lt;a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err="1" smtClean="0">
                <a:latin typeface="Arial" charset="0"/>
              </a:rPr>
              <a:t>name</a:t>
            </a:r>
            <a:r>
              <a:rPr lang="es-ES" sz="1000" dirty="0" smtClean="0">
                <a:latin typeface="Arial" charset="0"/>
              </a:rPr>
              <a:t>="</a:t>
            </a:r>
            <a:r>
              <a:rPr lang="es-ES" sz="1000" dirty="0" err="1" smtClean="0">
                <a:latin typeface="Arial" charset="0"/>
              </a:rPr>
              <a:t>nombre_seccion</a:t>
            </a:r>
            <a:r>
              <a:rPr lang="es-ES" sz="1000" dirty="0" smtClean="0">
                <a:latin typeface="Arial" charset="0"/>
              </a:rPr>
              <a:t>"&gt;&lt;/a&gt;.</a:t>
            </a:r>
          </a:p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40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El nombre de la sección que se indica después del símbolo # puede utilizar el valor de los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atributos id de cualquier elemento. De hecho, se recomienda utilizar los atributos id de los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elementos ya existentes en la página en vez de crear "enlaces vacíos" de tipo &lt;a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err="1" smtClean="0">
                <a:latin typeface="Arial" charset="0"/>
              </a:rPr>
              <a:t>name</a:t>
            </a:r>
            <a:r>
              <a:rPr lang="es-ES" sz="1000" dirty="0" smtClean="0">
                <a:latin typeface="Arial" charset="0"/>
              </a:rPr>
              <a:t>="</a:t>
            </a:r>
            <a:r>
              <a:rPr lang="es-ES" sz="1000" dirty="0" err="1" smtClean="0">
                <a:latin typeface="Arial" charset="0"/>
              </a:rPr>
              <a:t>nombre_seccion</a:t>
            </a:r>
            <a:r>
              <a:rPr lang="es-ES" sz="1000" dirty="0" smtClean="0">
                <a:latin typeface="Arial" charset="0"/>
              </a:rPr>
              <a:t>"&gt;&lt;/a&gt;.</a:t>
            </a:r>
          </a:p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70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87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93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1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58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23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El navegador por defecto muestra los elementos de la lista tabulados y con una pequeña viñeta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formada por un círculo negro. Como ya se sabe, el aspecto con el que se muestran los elementos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de las listas se puede modificar mediante las hojas de estilos CSS.</a:t>
            </a:r>
          </a:p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49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El navegador por defecto muestra los elementos de la lista tabulados y con una pequeña viñeta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formada por un círculo negro. Como ya se sabe, el aspecto con el que se muestran los elementos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de las listas se puede modificar mediante las hojas de estilos CSS.</a:t>
            </a:r>
          </a:p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9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El navegador muestra la lista de forma muy parecida a las listas no ordenadas, salvo que en este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caso no se emplean viñetas gráficas en los elementos, sino que se numeran de forma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consecutiva. El tipo de numeración empleada también se puede modificar aplicando hojas de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estilos CSS a los elementos de la lista.</a:t>
            </a:r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92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El navegador muestra la lista de forma muy parecida a las listas no ordenadas, salvo que en este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caso no se emplean viñetas gráficas en los elementos, sino que se numeran de forma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consecutiva. El tipo de numeración empleada también se puede modificar aplicando hojas de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estilos CSS a los elementos de la lista.</a:t>
            </a:r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88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78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04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1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▪ cite = "</a:t>
            </a:r>
            <a:r>
              <a:rPr lang="es-ES" sz="1000" dirty="0" err="1" smtClean="0">
                <a:latin typeface="Arial" charset="0"/>
              </a:rPr>
              <a:t>url</a:t>
            </a:r>
            <a:r>
              <a:rPr lang="es-ES" sz="1000" dirty="0" smtClean="0">
                <a:latin typeface="Arial" charset="0"/>
              </a:rPr>
              <a:t>" - Indica la URL de la página en la que se puede obtener más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información sobre el motivo por el que se realizó la modificación.</a:t>
            </a:r>
          </a:p>
          <a:p>
            <a:r>
              <a:rPr lang="es-ES" sz="1000" dirty="0" smtClean="0">
                <a:latin typeface="Arial" charset="0"/>
              </a:rPr>
              <a:t>▪ </a:t>
            </a:r>
            <a:r>
              <a:rPr lang="es-ES" sz="1000" dirty="0" err="1" smtClean="0">
                <a:latin typeface="Arial" charset="0"/>
              </a:rPr>
              <a:t>datetime</a:t>
            </a:r>
            <a:r>
              <a:rPr lang="es-ES" sz="1000" dirty="0" smtClean="0">
                <a:latin typeface="Arial" charset="0"/>
              </a:rPr>
              <a:t> = "fecha" - Especifica la fecha y hora en la que se realizó el cambio</a:t>
            </a:r>
          </a:p>
          <a:p>
            <a:endParaRPr lang="es-ES" sz="1000" dirty="0" smtClean="0">
              <a:latin typeface="Arial" charset="0"/>
            </a:endParaRPr>
          </a:p>
          <a:p>
            <a:r>
              <a:rPr lang="es-ES" sz="1000" dirty="0" smtClean="0">
                <a:latin typeface="Arial" charset="0"/>
              </a:rPr>
              <a:t>▪cite = "</a:t>
            </a:r>
            <a:r>
              <a:rPr lang="es-ES" sz="1000" dirty="0" err="1" smtClean="0">
                <a:latin typeface="Arial" charset="0"/>
              </a:rPr>
              <a:t>url</a:t>
            </a:r>
            <a:r>
              <a:rPr lang="es-ES" sz="1000" dirty="0" smtClean="0">
                <a:latin typeface="Arial" charset="0"/>
              </a:rPr>
              <a:t>" - Indica la dirección de la página web original de la que se extrae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la cita</a:t>
            </a:r>
          </a:p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51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Aunque el uso de los mapas de imagen se ha reducido drásticamente en los últimos años, aún se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utilizan en algunos sitios especializados. Muchas agencias de viaje y sitios relacionados utilizan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mapas geográficos para seleccionar el destino del viaje. La mayoría de mapas se realiza hoy en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día mediante Flash, aunque algunos sitios siguen recurriendo a los mapas de imagen.</a:t>
            </a:r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86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26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deseamos saber qué coordenadas corresponden a un punto concreto de nuestra imagen, lo mejor es utilizar un programa de diseño grafico como Photoshop o Paint Shop Pro.</a:t>
            </a:r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15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44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como </a:t>
            </a:r>
            <a:r>
              <a:rPr lang="es-ES" sz="1000" dirty="0" err="1" smtClean="0">
                <a:latin typeface="Arial" charset="0"/>
              </a:rPr>
              <a:t>applets</a:t>
            </a:r>
            <a:r>
              <a:rPr lang="es-ES" sz="1000" dirty="0" smtClean="0">
                <a:latin typeface="Arial" charset="0"/>
              </a:rPr>
              <a:t> de Java y vídeos en formato QuickTime o Flash.</a:t>
            </a:r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3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También se pueden incluir varias versiones alternativas de un mismo contenido. Así, si el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navegador no es capaz de interpretar el formato por defecto, puede optar por cualquiera de los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otros formatos alternativos:</a:t>
            </a:r>
          </a:p>
        </p:txBody>
      </p:sp>
    </p:spTree>
    <p:extLst>
      <p:ext uri="{BB962C8B-B14F-4D97-AF65-F5344CB8AC3E}">
        <p14:creationId xmlns:p14="http://schemas.microsoft.com/office/powerpoint/2010/main" val="1736251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55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/>
              <a:t>incluir vídeos Flash en las páginas HTML</a:t>
            </a:r>
          </a:p>
          <a:p>
            <a:endParaRPr lang="es-ES" sz="1000" dirty="0" smtClean="0">
              <a:latin typeface="Arial" charset="0"/>
            </a:endParaRPr>
          </a:p>
          <a:p>
            <a:r>
              <a:rPr lang="es-ES" sz="1000" dirty="0" smtClean="0">
                <a:latin typeface="Arial" charset="0"/>
              </a:rPr>
              <a:t>El elemento anterior es correcto desde el punto de vista técnico, pero provoca que algunos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navegadores como Internet Explorer no visualicen el vídeo hasta que se ha descargado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completamente. Si se trata de un vídeo largo, esta solución no es válida para el usuario</a:t>
            </a:r>
          </a:p>
        </p:txBody>
      </p:sp>
    </p:spTree>
    <p:extLst>
      <p:ext uri="{BB962C8B-B14F-4D97-AF65-F5344CB8AC3E}">
        <p14:creationId xmlns:p14="http://schemas.microsoft.com/office/powerpoint/2010/main" val="2976738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87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7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▪ cite = "</a:t>
            </a:r>
            <a:r>
              <a:rPr lang="es-ES" sz="1000" dirty="0" err="1" smtClean="0">
                <a:latin typeface="Arial" charset="0"/>
              </a:rPr>
              <a:t>url</a:t>
            </a:r>
            <a:r>
              <a:rPr lang="es-ES" sz="1000" dirty="0" smtClean="0">
                <a:latin typeface="Arial" charset="0"/>
              </a:rPr>
              <a:t>" - Indica la URL de la página en la que se puede obtener más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información sobre el motivo por el que se realizó la modificación.</a:t>
            </a:r>
          </a:p>
          <a:p>
            <a:r>
              <a:rPr lang="es-ES" sz="1000" dirty="0" smtClean="0">
                <a:latin typeface="Arial" charset="0"/>
              </a:rPr>
              <a:t>▪ </a:t>
            </a:r>
            <a:r>
              <a:rPr lang="es-ES" sz="1000" dirty="0" err="1" smtClean="0">
                <a:latin typeface="Arial" charset="0"/>
              </a:rPr>
              <a:t>datetime</a:t>
            </a:r>
            <a:r>
              <a:rPr lang="es-ES" sz="1000" dirty="0" smtClean="0">
                <a:latin typeface="Arial" charset="0"/>
              </a:rPr>
              <a:t> = "fecha" - Especifica la fecha y hora en la que se realizó el cambio</a:t>
            </a:r>
          </a:p>
          <a:p>
            <a:endParaRPr lang="es-ES" sz="1000" dirty="0" smtClean="0">
              <a:latin typeface="Arial" charset="0"/>
            </a:endParaRPr>
          </a:p>
          <a:p>
            <a:r>
              <a:rPr lang="es-ES" sz="1000" dirty="0" smtClean="0">
                <a:latin typeface="Arial" charset="0"/>
              </a:rPr>
              <a:t>▪cite = "</a:t>
            </a:r>
            <a:r>
              <a:rPr lang="es-ES" sz="1000" dirty="0" err="1" smtClean="0">
                <a:latin typeface="Arial" charset="0"/>
              </a:rPr>
              <a:t>url</a:t>
            </a:r>
            <a:r>
              <a:rPr lang="es-ES" sz="1000" dirty="0" smtClean="0">
                <a:latin typeface="Arial" charset="0"/>
              </a:rPr>
              <a:t>" - Indica la dirección de la página web original de la que se extrae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la cita</a:t>
            </a:r>
          </a:p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87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21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495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196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36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smtClean="0"/>
              <a:t>El atributo más utilizado es </a:t>
            </a:r>
            <a:r>
              <a:rPr lang="es-ES" sz="1000" dirty="0" err="1" smtClean="0"/>
              <a:t>scope</a:t>
            </a:r>
            <a:r>
              <a:rPr lang="es-ES" sz="1000" dirty="0" smtClean="0"/>
              <a:t>, que permite indicar si la celda es cabecera de la fila o de la columna (&lt;</a:t>
            </a:r>
            <a:r>
              <a:rPr lang="es-ES" sz="1000" dirty="0" err="1" smtClean="0"/>
              <a:t>th</a:t>
            </a:r>
            <a:r>
              <a:rPr lang="es-ES" sz="1000" dirty="0" smtClean="0"/>
              <a:t> </a:t>
            </a:r>
            <a:r>
              <a:rPr lang="es-ES" sz="1000" dirty="0" err="1" smtClean="0"/>
              <a:t>scope</a:t>
            </a:r>
            <a:r>
              <a:rPr lang="es-ES" sz="1000" dirty="0" smtClean="0"/>
              <a:t>="</a:t>
            </a:r>
            <a:r>
              <a:rPr lang="es-ES" sz="1000" dirty="0" err="1" smtClean="0"/>
              <a:t>row</a:t>
            </a:r>
            <a:r>
              <a:rPr lang="es-ES" sz="1000" dirty="0" smtClean="0"/>
              <a:t>"&gt; y &lt;</a:t>
            </a:r>
            <a:r>
              <a:rPr lang="es-ES" sz="1000" dirty="0" err="1" smtClean="0"/>
              <a:t>th</a:t>
            </a:r>
            <a:r>
              <a:rPr lang="es-ES" sz="1000" dirty="0" smtClean="0"/>
              <a:t> </a:t>
            </a:r>
            <a:r>
              <a:rPr lang="es-ES" sz="1000" dirty="0" err="1" smtClean="0"/>
              <a:t>scope</a:t>
            </a:r>
            <a:r>
              <a:rPr lang="es-ES" sz="1000" dirty="0" smtClean="0"/>
              <a:t>="col"&gt; respectivamente).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smtClean="0"/>
              <a:t>La etiqueta debe colocarse inmediatamente después de la etiqueta &lt;</a:t>
            </a:r>
            <a:r>
              <a:rPr lang="es-ES" sz="1000" dirty="0" err="1" smtClean="0"/>
              <a:t>table</a:t>
            </a:r>
            <a:r>
              <a:rPr lang="es-ES" sz="1000" dirty="0" smtClean="0"/>
              <a:t>&gt; y cada tabla sólo puede incluir una etiqueta &lt;</a:t>
            </a:r>
            <a:r>
              <a:rPr lang="es-ES" sz="1000" dirty="0" err="1" smtClean="0"/>
              <a:t>caption</a:t>
            </a:r>
            <a:r>
              <a:rPr lang="es-ES" sz="1000" dirty="0" smtClean="0"/>
              <a:t>&gt;</a:t>
            </a:r>
          </a:p>
          <a:p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30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smtClean="0"/>
              <a:t>Cada tabla puede contener solamente una cabecera y un pie, pero puede incluir un número</a:t>
            </a:r>
            <a:r>
              <a:rPr lang="es-ES" sz="1000" baseline="0" dirty="0" smtClean="0"/>
              <a:t> </a:t>
            </a:r>
            <a:r>
              <a:rPr lang="es-ES" sz="1000" dirty="0" smtClean="0"/>
              <a:t>ilimitado de secciones. Si se define una cabecera y/o un pie, las etiquetas &lt;</a:t>
            </a:r>
            <a:r>
              <a:rPr lang="es-ES" sz="1000" dirty="0" err="1" smtClean="0"/>
              <a:t>thead</a:t>
            </a:r>
            <a:r>
              <a:rPr lang="es-ES" sz="1000" dirty="0" smtClean="0"/>
              <a:t>&gt; y/o &lt;</a:t>
            </a:r>
            <a:r>
              <a:rPr lang="es-ES" sz="1000" dirty="0" err="1" smtClean="0"/>
              <a:t>tfoot</a:t>
            </a:r>
            <a:r>
              <a:rPr lang="es-ES" sz="1000" dirty="0" smtClean="0"/>
              <a:t>&gt;</a:t>
            </a:r>
            <a:r>
              <a:rPr lang="es-ES" sz="1000" baseline="0" dirty="0" smtClean="0"/>
              <a:t> </a:t>
            </a:r>
            <a:r>
              <a:rPr lang="es-ES" sz="1000" dirty="0" smtClean="0"/>
              <a:t>deben colocarse inmediatamente antes que cualquier etiqueta &lt;</a:t>
            </a:r>
            <a:r>
              <a:rPr lang="es-ES" sz="1000" dirty="0" err="1" smtClean="0"/>
              <a:t>tbody</a:t>
            </a:r>
            <a:r>
              <a:rPr lang="es-ES" sz="1000" dirty="0" smtClean="0"/>
              <a:t>&gt;.</a:t>
            </a:r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9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smtClean="0"/>
              <a:t>La etiqueta &lt;</a:t>
            </a:r>
            <a:r>
              <a:rPr lang="es-ES" sz="1000" dirty="0" err="1" smtClean="0"/>
              <a:t>tbody</a:t>
            </a:r>
            <a:r>
              <a:rPr lang="es-ES" sz="1000" dirty="0" smtClean="0"/>
              <a:t>&gt; permite realizar agrupaciones de filas, pero en ocasiones se necesitan</a:t>
            </a:r>
            <a:r>
              <a:rPr lang="es-ES" sz="1000" baseline="0" dirty="0" smtClean="0"/>
              <a:t> </a:t>
            </a:r>
            <a:r>
              <a:rPr lang="es-ES" sz="1000" dirty="0" smtClean="0"/>
              <a:t>agrupar columnas. Aunque su uso no es muy común, HTML define dos etiquetas similares para</a:t>
            </a:r>
            <a:r>
              <a:rPr lang="es-ES" sz="1000" baseline="0" dirty="0" smtClean="0"/>
              <a:t> </a:t>
            </a:r>
            <a:r>
              <a:rPr lang="es-ES" sz="1000" dirty="0" smtClean="0"/>
              <a:t>agrupar columnas: &lt;col&gt; y &lt;</a:t>
            </a:r>
            <a:r>
              <a:rPr lang="es-ES" sz="1000" dirty="0" err="1" smtClean="0"/>
              <a:t>colgroup</a:t>
            </a:r>
            <a:r>
              <a:rPr lang="es-ES" sz="1000" dirty="0" smtClean="0"/>
              <a:t>&gt;.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 smtClean="0"/>
              <a:t>La etiqueta &lt;col&gt; se utiliza para asignar los mismos atributos a varias columnas de forma</a:t>
            </a:r>
            <a:r>
              <a:rPr lang="es-ES" sz="1000" baseline="0" dirty="0" smtClean="0"/>
              <a:t> </a:t>
            </a:r>
            <a:r>
              <a:rPr lang="es-ES" sz="1000" dirty="0" smtClean="0"/>
              <a:t>simultánea. De esta forma, la etiqueta &lt;col&gt; no agrupa columnas, sino que sólo asigna atributos</a:t>
            </a:r>
            <a:r>
              <a:rPr lang="es-ES" sz="1000" baseline="0" dirty="0" smtClean="0"/>
              <a:t> </a:t>
            </a:r>
            <a:r>
              <a:rPr lang="es-ES" sz="1000" dirty="0" smtClean="0"/>
              <a:t>comunes a varias columnas.</a:t>
            </a:r>
            <a:endParaRPr lang="es-ES" sz="1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6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▪ cite = "</a:t>
            </a:r>
            <a:r>
              <a:rPr lang="es-ES" sz="1000" dirty="0" err="1" smtClean="0">
                <a:latin typeface="Arial" charset="0"/>
              </a:rPr>
              <a:t>url</a:t>
            </a:r>
            <a:r>
              <a:rPr lang="es-ES" sz="1000" dirty="0" smtClean="0">
                <a:latin typeface="Arial" charset="0"/>
              </a:rPr>
              <a:t>" - Indica la URL de la página en la que se puede obtener más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información sobre el motivo por el que se realizó la modificación.</a:t>
            </a:r>
          </a:p>
          <a:p>
            <a:r>
              <a:rPr lang="es-ES" sz="1000" dirty="0" smtClean="0">
                <a:latin typeface="Arial" charset="0"/>
              </a:rPr>
              <a:t>▪ </a:t>
            </a:r>
            <a:r>
              <a:rPr lang="es-ES" sz="1000" dirty="0" err="1" smtClean="0">
                <a:latin typeface="Arial" charset="0"/>
              </a:rPr>
              <a:t>datetime</a:t>
            </a:r>
            <a:r>
              <a:rPr lang="es-ES" sz="1000" dirty="0" smtClean="0">
                <a:latin typeface="Arial" charset="0"/>
              </a:rPr>
              <a:t> = "fecha" - Especifica la fecha y hora en la que se realizó el cambio</a:t>
            </a:r>
          </a:p>
          <a:p>
            <a:endParaRPr lang="es-ES" sz="1000" dirty="0" smtClean="0">
              <a:latin typeface="Arial" charset="0"/>
            </a:endParaRPr>
          </a:p>
          <a:p>
            <a:r>
              <a:rPr lang="es-ES" sz="1000" dirty="0" smtClean="0">
                <a:latin typeface="Arial" charset="0"/>
              </a:rPr>
              <a:t>▪cite = "</a:t>
            </a:r>
            <a:r>
              <a:rPr lang="es-ES" sz="1000" dirty="0" err="1" smtClean="0">
                <a:latin typeface="Arial" charset="0"/>
              </a:rPr>
              <a:t>url</a:t>
            </a:r>
            <a:r>
              <a:rPr lang="es-ES" sz="1000" dirty="0" smtClean="0">
                <a:latin typeface="Arial" charset="0"/>
              </a:rPr>
              <a:t>" - Indica la dirección de la página web original de la que se extrae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la cita</a:t>
            </a:r>
          </a:p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9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000" dirty="0" smtClean="0">
                <a:latin typeface="Arial" charset="0"/>
              </a:rPr>
              <a:t>▪ </a:t>
            </a:r>
            <a:r>
              <a:rPr lang="es-ES" sz="1000" dirty="0" err="1" smtClean="0">
                <a:latin typeface="Arial" charset="0"/>
              </a:rPr>
              <a:t>title</a:t>
            </a:r>
            <a:r>
              <a:rPr lang="es-ES" sz="1000" dirty="0" smtClean="0">
                <a:latin typeface="Arial" charset="0"/>
              </a:rPr>
              <a:t> = "texto" - Indica el significado completo de la abreviatura</a:t>
            </a:r>
          </a:p>
          <a:p>
            <a:r>
              <a:rPr lang="es-ES" sz="1000" dirty="0" smtClean="0">
                <a:latin typeface="Arial" charset="0"/>
              </a:rPr>
              <a:t>▪ </a:t>
            </a:r>
            <a:r>
              <a:rPr lang="es-ES" sz="1000" dirty="0" err="1" smtClean="0">
                <a:latin typeface="Arial" charset="0"/>
              </a:rPr>
              <a:t>title</a:t>
            </a:r>
            <a:r>
              <a:rPr lang="es-ES" sz="1000" dirty="0" smtClean="0">
                <a:latin typeface="Arial" charset="0"/>
              </a:rPr>
              <a:t> = "texto" - Indica el significado completo del acrónimo o sigla</a:t>
            </a:r>
          </a:p>
          <a:p>
            <a:r>
              <a:rPr lang="es-ES" sz="1000" dirty="0" smtClean="0">
                <a:latin typeface="Arial" charset="0"/>
              </a:rPr>
              <a:t>▪ </a:t>
            </a:r>
            <a:r>
              <a:rPr lang="es-ES" sz="1000" dirty="0" err="1" smtClean="0">
                <a:latin typeface="Arial" charset="0"/>
              </a:rPr>
              <a:t>title</a:t>
            </a:r>
            <a:r>
              <a:rPr lang="es-ES" sz="1000" dirty="0" smtClean="0">
                <a:latin typeface="Arial" charset="0"/>
              </a:rPr>
              <a:t> = "texto" - Indica el significado completo del término</a:t>
            </a:r>
          </a:p>
          <a:p>
            <a:endParaRPr lang="es-ES" sz="1000" dirty="0" smtClean="0">
              <a:latin typeface="Arial" charset="0"/>
            </a:endParaRPr>
          </a:p>
          <a:p>
            <a:r>
              <a:rPr lang="es-ES" sz="1000" dirty="0" smtClean="0">
                <a:latin typeface="Arial" charset="0"/>
              </a:rPr>
              <a:t>Como dijo &lt;cite&gt;Mahatma Gandhi&lt;/cite&gt;:</a:t>
            </a:r>
          </a:p>
          <a:p>
            <a:r>
              <a:rPr lang="es-ES" sz="1000" dirty="0" smtClean="0">
                <a:latin typeface="Arial" charset="0"/>
              </a:rPr>
              <a:t>&lt;</a:t>
            </a:r>
            <a:r>
              <a:rPr lang="es-ES" sz="1000" dirty="0" err="1" smtClean="0">
                <a:latin typeface="Arial" charset="0"/>
              </a:rPr>
              <a:t>blockquote</a:t>
            </a:r>
            <a:r>
              <a:rPr lang="es-ES" sz="1000" dirty="0" smtClean="0">
                <a:latin typeface="Arial" charset="0"/>
              </a:rPr>
              <a:t>&gt;Vive como si fueras a morir mañana y aprende como si fueras a vivir para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siempre.&lt;/</a:t>
            </a:r>
            <a:r>
              <a:rPr lang="es-ES" sz="1000" dirty="0" err="1" smtClean="0">
                <a:latin typeface="Arial" charset="0"/>
              </a:rPr>
              <a:t>blockquote</a:t>
            </a:r>
            <a:r>
              <a:rPr lang="es-ES" sz="1000" dirty="0" smtClean="0">
                <a:latin typeface="Arial" charset="0"/>
              </a:rPr>
              <a:t>&gt;</a:t>
            </a:r>
          </a:p>
          <a:p>
            <a:endParaRPr lang="es-ES" sz="1000" dirty="0" smtClean="0">
              <a:latin typeface="Arial" charset="0"/>
            </a:endParaRPr>
          </a:p>
          <a:p>
            <a:r>
              <a:rPr lang="es-ES" sz="1000" dirty="0" smtClean="0">
                <a:latin typeface="Arial" charset="0"/>
              </a:rPr>
              <a:t>La etiqueta &lt;</a:t>
            </a:r>
            <a:r>
              <a:rPr lang="es-ES" sz="1000" dirty="0" err="1" smtClean="0">
                <a:latin typeface="Arial" charset="0"/>
              </a:rPr>
              <a:t>span</a:t>
            </a:r>
            <a:r>
              <a:rPr lang="es-ES" sz="1000" dirty="0" smtClean="0">
                <a:latin typeface="Arial" charset="0"/>
              </a:rPr>
              <a:t>&gt; se visualiza por defecto con el mismo aspecto que el texto normal. Por tanto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es habitual utilizar esta etiqueta junto con los atributos id y </a:t>
            </a:r>
            <a:r>
              <a:rPr lang="es-ES" sz="1000" dirty="0" err="1" smtClean="0">
                <a:latin typeface="Arial" charset="0"/>
              </a:rPr>
              <a:t>class</a:t>
            </a:r>
            <a:r>
              <a:rPr lang="es-ES" sz="1000" dirty="0" smtClean="0">
                <a:latin typeface="Arial" charset="0"/>
              </a:rPr>
              <a:t> para modificar</a:t>
            </a:r>
            <a:r>
              <a:rPr lang="es-ES" sz="1000" baseline="0" dirty="0" smtClean="0">
                <a:latin typeface="Arial" charset="0"/>
              </a:rPr>
              <a:t> </a:t>
            </a:r>
            <a:r>
              <a:rPr lang="es-ES" sz="1000" dirty="0" smtClean="0">
                <a:latin typeface="Arial" charset="0"/>
              </a:rPr>
              <a:t>posteriormente su aspecto con CSS</a:t>
            </a:r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1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7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4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321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69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994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85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133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755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49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317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702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3940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142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50DE-9E0E-4E3D-B975-EDE9A6AB2FCE}" type="datetimeFigureOut">
              <a:rPr lang="ca-ES" smtClean="0"/>
              <a:t>5/2/2019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10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s.html.net/tutorials/html/lesson8.php#encabezado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.html.net/tutorials/html/lesson8.php#encabezado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nombre@direccion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.ejemplo.com/ruta/archivo.zi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HTML</a:t>
            </a:r>
            <a:endParaRPr lang="ca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smtClean="0"/>
              <a:t> Part </a:t>
            </a:r>
            <a:r>
              <a:rPr lang="en-U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Ejemplo:</a:t>
            </a:r>
          </a:p>
          <a:p>
            <a:pPr algn="just"/>
            <a:endParaRPr lang="es-E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17937"/>
            <a:ext cx="5040560" cy="420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1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Codificación de </a:t>
            </a:r>
            <a:r>
              <a:rPr lang="es-ES" b="1" dirty="0" smtClean="0"/>
              <a:t>caracteres</a:t>
            </a:r>
            <a:r>
              <a:rPr lang="es-ES" dirty="0" smtClean="0"/>
              <a:t>: </a:t>
            </a:r>
          </a:p>
          <a:p>
            <a:pPr marL="457200" lvl="1" indent="0" algn="just">
              <a:buNone/>
            </a:pPr>
            <a:r>
              <a:rPr lang="es-ES" dirty="0" smtClean="0"/>
              <a:t>Los </a:t>
            </a:r>
            <a:r>
              <a:rPr lang="es-ES" dirty="0"/>
              <a:t>caracteres que utiliza HTML para definir sus etiquetas (&lt;, &gt; y </a:t>
            </a:r>
            <a:r>
              <a:rPr lang="es-ES" dirty="0" smtClean="0"/>
              <a:t>“) </a:t>
            </a:r>
            <a:r>
              <a:rPr lang="es-ES" dirty="0"/>
              <a:t>no se pueden </a:t>
            </a:r>
            <a:r>
              <a:rPr lang="es-ES" dirty="0" smtClean="0"/>
              <a:t>utilizar libremente.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73" y="3022861"/>
            <a:ext cx="4320480" cy="318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8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Codificación de </a:t>
            </a:r>
            <a:r>
              <a:rPr lang="es-ES" b="1" dirty="0" smtClean="0"/>
              <a:t>caracteres</a:t>
            </a:r>
            <a:r>
              <a:rPr lang="es-ES" dirty="0" smtClean="0"/>
              <a:t>: </a:t>
            </a:r>
          </a:p>
          <a:p>
            <a:pPr marL="457200" lvl="1" indent="0" algn="just">
              <a:buNone/>
            </a:pPr>
            <a:r>
              <a:rPr lang="es-ES" dirty="0" smtClean="0"/>
              <a:t>Los </a:t>
            </a:r>
            <a:r>
              <a:rPr lang="es-ES" dirty="0"/>
              <a:t>caracteres propios de los idiomas que no son el inglés (ñ, á, ç, ¿, ¡, etc.) pueden </a:t>
            </a:r>
            <a:r>
              <a:rPr lang="es-ES" dirty="0" smtClean="0"/>
              <a:t>ser problemáticos </a:t>
            </a:r>
            <a:r>
              <a:rPr lang="es-ES" dirty="0"/>
              <a:t>dependiendo de la codificación de caracteres utilizada. 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16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8760"/>
            <a:ext cx="36004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23528" y="20901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es-ES" sz="2800" dirty="0"/>
              <a:t>Si se utilizan las entidades HTML en vez de los caracteres problemáticos, es indiferente pasar de una codificación de caracteres a otra diferente.</a:t>
            </a:r>
          </a:p>
        </p:txBody>
      </p:sp>
    </p:spTree>
    <p:extLst>
      <p:ext uri="{BB962C8B-B14F-4D97-AF65-F5344CB8AC3E}">
        <p14:creationId xmlns:p14="http://schemas.microsoft.com/office/powerpoint/2010/main" val="39271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 Ejemplo: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529488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4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Enlaces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3000" dirty="0" smtClean="0"/>
              <a:t>Los </a:t>
            </a:r>
            <a:r>
              <a:rPr lang="es-ES" sz="3000" dirty="0"/>
              <a:t>enlaces se utilizan para establecer relaciones entre dos </a:t>
            </a:r>
            <a:r>
              <a:rPr lang="es-ES" sz="3000" dirty="0" smtClean="0"/>
              <a:t>páginas </a:t>
            </a:r>
            <a:r>
              <a:rPr lang="es-ES" sz="3000" dirty="0"/>
              <a:t>web, </a:t>
            </a:r>
            <a:r>
              <a:rPr lang="es-ES" sz="3000" dirty="0" smtClean="0"/>
              <a:t>pero también </a:t>
            </a:r>
            <a:r>
              <a:rPr lang="es-ES" sz="3000" dirty="0"/>
              <a:t>es posible enlazar otros recursos como </a:t>
            </a:r>
            <a:r>
              <a:rPr lang="es-ES" sz="3000" dirty="0" smtClean="0"/>
              <a:t>imágenes, documentos </a:t>
            </a:r>
            <a:r>
              <a:rPr lang="es-ES" sz="3000" dirty="0"/>
              <a:t>y </a:t>
            </a:r>
            <a:r>
              <a:rPr lang="es-ES" sz="3000" dirty="0" smtClean="0"/>
              <a:t>archivos.</a:t>
            </a:r>
          </a:p>
          <a:p>
            <a:pPr marL="400050" lvl="1" indent="0" algn="just">
              <a:buNone/>
            </a:pPr>
            <a:endParaRPr lang="es-ES" sz="2600" dirty="0" smtClean="0"/>
          </a:p>
          <a:p>
            <a:pPr marL="400050" lvl="1" indent="0" algn="just">
              <a:buNone/>
            </a:pPr>
            <a:r>
              <a:rPr lang="es-ES" sz="2600" dirty="0" smtClean="0"/>
              <a:t>URL</a:t>
            </a:r>
            <a:r>
              <a:rPr lang="es-ES" sz="2600" dirty="0"/>
              <a:t>: </a:t>
            </a:r>
            <a:r>
              <a:rPr lang="es-ES" sz="2600" dirty="0" smtClean="0"/>
              <a:t> es un identificador </a:t>
            </a:r>
            <a:r>
              <a:rPr lang="es-ES" sz="2600" dirty="0"/>
              <a:t>único </a:t>
            </a:r>
            <a:r>
              <a:rPr lang="es-ES" sz="2600" dirty="0" smtClean="0"/>
              <a:t>de cada </a:t>
            </a:r>
            <a:r>
              <a:rPr lang="es-ES" sz="2600" dirty="0"/>
              <a:t>recurso disponible en </a:t>
            </a:r>
            <a:r>
              <a:rPr lang="es-ES" sz="2600" dirty="0" smtClean="0"/>
              <a:t>Internet. Permite incluir caracteres </a:t>
            </a:r>
            <a:r>
              <a:rPr lang="es-ES" sz="2600" dirty="0"/>
              <a:t>de </a:t>
            </a:r>
            <a:r>
              <a:rPr lang="es-ES" sz="2600" dirty="0" smtClean="0"/>
              <a:t>otros idiomas </a:t>
            </a:r>
            <a:r>
              <a:rPr lang="es-ES" sz="2600" dirty="0"/>
              <a:t>que no sean el inglés pero no es completamente </a:t>
            </a:r>
            <a:r>
              <a:rPr lang="es-ES" sz="2600" dirty="0" smtClean="0"/>
              <a:t>seguro, es </a:t>
            </a:r>
            <a:r>
              <a:rPr lang="es-ES" sz="2600" dirty="0"/>
              <a:t>posible que algunos navegadores no las </a:t>
            </a:r>
            <a:r>
              <a:rPr lang="es-ES" sz="2600" dirty="0" smtClean="0"/>
              <a:t>interpreten de </a:t>
            </a:r>
            <a:r>
              <a:rPr lang="es-ES" sz="2600" dirty="0"/>
              <a:t>forma correcta</a:t>
            </a:r>
            <a:r>
              <a:rPr lang="es-ES" sz="2600" dirty="0" smtClean="0"/>
              <a:t>.</a:t>
            </a:r>
          </a:p>
          <a:p>
            <a:pPr marL="400050" lvl="1" indent="0" algn="just">
              <a:buNone/>
            </a:pPr>
            <a:endParaRPr lang="es-ES" sz="2600" dirty="0" smtClean="0"/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s-ES" sz="2200" dirty="0"/>
              <a:t>URL absoluta</a:t>
            </a:r>
            <a:r>
              <a:rPr lang="es-ES" sz="2200" dirty="0" smtClean="0"/>
              <a:t>: http</a:t>
            </a:r>
            <a:r>
              <a:rPr lang="es-ES" sz="2200" dirty="0"/>
              <a:t>://</a:t>
            </a:r>
            <a:r>
              <a:rPr lang="es-ES" sz="2200" dirty="0" smtClean="0"/>
              <a:t>www.ejemplo.com/ruta1/ruta2/pagina2.html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es-ES" sz="2200" dirty="0" smtClean="0"/>
              <a:t>URL relativa: pagina2.htm (en el mismo nivel)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es-ES" sz="2200" dirty="0"/>
              <a:t>URL relativa: </a:t>
            </a:r>
            <a:r>
              <a:rPr lang="es-ES" sz="2200" dirty="0" smtClean="0"/>
              <a:t>../pagina2.htm (a un nivel superior)</a:t>
            </a:r>
            <a:endParaRPr lang="es-ES" sz="2200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98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Enlaces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000" dirty="0"/>
              <a:t>Enlaces </a:t>
            </a:r>
            <a:r>
              <a:rPr lang="es-ES" sz="3000" dirty="0" smtClean="0"/>
              <a:t>básicos</a:t>
            </a:r>
            <a:r>
              <a:rPr lang="es-ES" sz="2600" dirty="0" smtClean="0"/>
              <a:t>: </a:t>
            </a:r>
            <a:r>
              <a:rPr lang="es-ES" dirty="0" smtClean="0"/>
              <a:t>&lt;a</a:t>
            </a:r>
            <a:r>
              <a:rPr lang="es-ES" dirty="0"/>
              <a:t>&gt;…&lt;/a</a:t>
            </a:r>
            <a:r>
              <a:rPr lang="es-ES" dirty="0" smtClean="0"/>
              <a:t>&gt;</a:t>
            </a:r>
          </a:p>
          <a:p>
            <a:pPr marL="400050" lvl="1" indent="0" algn="just">
              <a:buNone/>
            </a:pPr>
            <a:r>
              <a:rPr lang="es-ES" dirty="0" err="1" smtClean="0"/>
              <a:t>href</a:t>
            </a:r>
            <a:r>
              <a:rPr lang="es-ES" dirty="0" smtClean="0"/>
              <a:t> </a:t>
            </a:r>
            <a:r>
              <a:rPr lang="es-ES" dirty="0"/>
              <a:t>= "</a:t>
            </a:r>
            <a:r>
              <a:rPr lang="es-ES" dirty="0" err="1"/>
              <a:t>url</a:t>
            </a:r>
            <a:r>
              <a:rPr lang="es-ES" dirty="0"/>
              <a:t>" - Indica la URL del recurso que se quiere </a:t>
            </a:r>
            <a:r>
              <a:rPr lang="es-ES" dirty="0" smtClean="0"/>
              <a:t>enlazar.</a:t>
            </a:r>
          </a:p>
          <a:p>
            <a:pPr marL="400050" lvl="1" indent="0" algn="just">
              <a:buNone/>
            </a:pPr>
            <a:r>
              <a:rPr lang="es-ES" dirty="0" err="1"/>
              <a:t>name</a:t>
            </a:r>
            <a:r>
              <a:rPr lang="es-ES" dirty="0"/>
              <a:t> = "texto" - Permite nombrar al enlace para que se pueda acceder desde otros enlaces en la misma página web</a:t>
            </a:r>
            <a:r>
              <a:rPr lang="es-ES" dirty="0" smtClean="0"/>
              <a:t>.</a:t>
            </a:r>
            <a:endParaRPr lang="es-ES" dirty="0"/>
          </a:p>
          <a:p>
            <a:pPr marL="1257300" lvl="3" indent="0" algn="just">
              <a:buNone/>
            </a:pPr>
            <a:r>
              <a:rPr lang="es-ES" dirty="0"/>
              <a:t>&lt;a </a:t>
            </a:r>
            <a:r>
              <a:rPr lang="es-ES" dirty="0" err="1"/>
              <a:t>name</a:t>
            </a:r>
            <a:r>
              <a:rPr lang="es-ES" dirty="0"/>
              <a:t>="inicio"&gt;&lt;/a</a:t>
            </a:r>
            <a:r>
              <a:rPr lang="es-ES" dirty="0" smtClean="0"/>
              <a:t>&gt;</a:t>
            </a:r>
          </a:p>
          <a:p>
            <a:pPr marL="1257300" lvl="3" indent="0" algn="just">
              <a:buNone/>
            </a:pPr>
            <a:r>
              <a:rPr lang="es-ES" dirty="0" smtClean="0"/>
              <a:t>….</a:t>
            </a:r>
            <a:endParaRPr lang="es-ES" dirty="0"/>
          </a:p>
          <a:p>
            <a:pPr marL="1257300" lvl="3" indent="0" algn="just">
              <a:buNone/>
            </a:pPr>
            <a:r>
              <a:rPr lang="es-ES" dirty="0"/>
              <a:t>&lt;a </a:t>
            </a:r>
            <a:r>
              <a:rPr lang="es-ES" dirty="0" err="1"/>
              <a:t>href</a:t>
            </a:r>
            <a:r>
              <a:rPr lang="es-ES" dirty="0"/>
              <a:t>="#inicio"&gt;Volver al inicio de la página&lt;/a&gt;</a:t>
            </a:r>
          </a:p>
          <a:p>
            <a:pPr marL="400050" lvl="1" indent="0" algn="just">
              <a:buNone/>
            </a:pPr>
            <a:r>
              <a:rPr lang="es-ES" dirty="0" smtClean="0"/>
              <a:t>Para </a:t>
            </a:r>
            <a:r>
              <a:rPr lang="es-ES" dirty="0"/>
              <a:t>poder volver al inicio del </a:t>
            </a:r>
            <a:r>
              <a:rPr lang="es-ES" dirty="0" smtClean="0"/>
              <a:t>sitio web </a:t>
            </a:r>
            <a:r>
              <a:rPr lang="es-ES" dirty="0"/>
              <a:t>desde cualquier página web interior:</a:t>
            </a:r>
          </a:p>
          <a:p>
            <a:pPr marL="1257300" lvl="3" indent="0" algn="just">
              <a:buNone/>
            </a:pPr>
            <a:r>
              <a:rPr lang="es-ES" dirty="0" smtClean="0"/>
              <a:t> &lt;</a:t>
            </a:r>
            <a:r>
              <a:rPr lang="es-ES" dirty="0"/>
              <a:t>a </a:t>
            </a:r>
            <a:r>
              <a:rPr lang="es-ES" dirty="0" err="1"/>
              <a:t>href</a:t>
            </a:r>
            <a:r>
              <a:rPr lang="es-ES" dirty="0"/>
              <a:t>="/"&gt;Volver al inicio&lt;/a&gt;</a:t>
            </a:r>
          </a:p>
          <a:p>
            <a:pPr marL="400050" lvl="1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31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ca-ES" sz="4000" noProof="0" dirty="0" err="1" smtClean="0"/>
              <a:t>Enlaces</a:t>
            </a:r>
            <a:endParaRPr lang="ca-ES" sz="4000" noProof="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b="1" noProof="0" dirty="0" err="1" smtClean="0"/>
              <a:t>Ejemplo</a:t>
            </a:r>
            <a:r>
              <a:rPr lang="ca-ES" b="1" noProof="0" dirty="0" smtClean="0"/>
              <a:t>:</a:t>
            </a:r>
            <a:endParaRPr lang="ca-ES" b="1" noProof="0" dirty="0" smtClean="0">
              <a:hlinkClick r:id="rId3"/>
            </a:endParaRPr>
          </a:p>
          <a:p>
            <a:pPr marL="400050" lvl="1" indent="0">
              <a:buNone/>
            </a:pPr>
            <a:r>
              <a:rPr lang="ca-ES" noProof="0" dirty="0" err="1" smtClean="0">
                <a:hlinkClick r:id="rId3"/>
              </a:rPr>
              <a:t>Enlace</a:t>
            </a:r>
            <a:r>
              <a:rPr lang="ca-ES" noProof="0" dirty="0" smtClean="0">
                <a:hlinkClick r:id="rId3"/>
              </a:rPr>
              <a:t> con el </a:t>
            </a:r>
            <a:r>
              <a:rPr lang="ca-ES" dirty="0">
                <a:hlinkClick r:id="rId3"/>
              </a:rPr>
              <a:t>primer </a:t>
            </a:r>
            <a:r>
              <a:rPr lang="ca-ES" dirty="0" err="1">
                <a:hlinkClick r:id="rId3"/>
              </a:rPr>
              <a:t>encabezamiento</a:t>
            </a:r>
            <a:r>
              <a:rPr lang="ca-ES" dirty="0">
                <a:hlinkClick r:id="rId3"/>
              </a:rPr>
              <a:t> </a:t>
            </a:r>
            <a:endParaRPr lang="ca-ES" noProof="0" dirty="0" smtClean="0"/>
          </a:p>
          <a:p>
            <a:pPr marL="400050" lvl="1" indent="0">
              <a:buNone/>
            </a:pPr>
            <a:r>
              <a:rPr lang="ca-ES" noProof="0" dirty="0" err="1" smtClean="0">
                <a:hlinkClick r:id="rId4"/>
              </a:rPr>
              <a:t>Enlace</a:t>
            </a:r>
            <a:r>
              <a:rPr lang="ca-ES" noProof="0" dirty="0" smtClean="0">
                <a:hlinkClick r:id="rId4"/>
              </a:rPr>
              <a:t> con el </a:t>
            </a:r>
            <a:r>
              <a:rPr lang="ca-ES" noProof="0" dirty="0" err="1" smtClean="0">
                <a:hlinkClick r:id="rId4"/>
              </a:rPr>
              <a:t>segundo</a:t>
            </a:r>
            <a:r>
              <a:rPr lang="ca-ES" noProof="0" dirty="0" smtClean="0">
                <a:hlinkClick r:id="rId4"/>
              </a:rPr>
              <a:t> </a:t>
            </a:r>
            <a:r>
              <a:rPr lang="ca-ES" noProof="0" dirty="0" err="1" smtClean="0">
                <a:hlinkClick r:id="rId4"/>
              </a:rPr>
              <a:t>encabezamiento</a:t>
            </a:r>
            <a:endParaRPr lang="ca-ES" noProof="0" dirty="0" smtClean="0"/>
          </a:p>
          <a:p>
            <a:pPr marL="400050" lvl="1" indent="0">
              <a:buNone/>
            </a:pPr>
            <a:endParaRPr lang="ca-ES" b="1" noProof="0" dirty="0" smtClean="0"/>
          </a:p>
          <a:p>
            <a:pPr marL="400050" lvl="1" indent="0">
              <a:buNone/>
            </a:pPr>
            <a:r>
              <a:rPr lang="ca-ES" b="1" noProof="0" dirty="0" smtClean="0"/>
              <a:t>Primer </a:t>
            </a:r>
            <a:r>
              <a:rPr lang="ca-ES" b="1" noProof="0" dirty="0" err="1" smtClean="0"/>
              <a:t>encabezamiento</a:t>
            </a:r>
            <a:endParaRPr lang="ca-ES" b="1" noProof="0" dirty="0" smtClean="0"/>
          </a:p>
          <a:p>
            <a:pPr marL="400050" lvl="1" indent="0">
              <a:buNone/>
            </a:pPr>
            <a:r>
              <a:rPr lang="ca-ES" sz="2400" noProof="0" dirty="0" err="1" smtClean="0"/>
              <a:t>Texto</a:t>
            </a:r>
            <a:r>
              <a:rPr lang="ca-ES" sz="2400" noProof="0" dirty="0" smtClean="0"/>
              <a:t> </a:t>
            </a:r>
            <a:r>
              <a:rPr lang="ca-ES" sz="2400" noProof="0" dirty="0" err="1" smtClean="0"/>
              <a:t>texto</a:t>
            </a:r>
            <a:r>
              <a:rPr lang="ca-ES" sz="2400" noProof="0" dirty="0" smtClean="0"/>
              <a:t> </a:t>
            </a:r>
            <a:r>
              <a:rPr lang="ca-ES" sz="2400" noProof="0" dirty="0" err="1" smtClean="0"/>
              <a:t>texto</a:t>
            </a:r>
            <a:r>
              <a:rPr lang="ca-ES" sz="2400" noProof="0" dirty="0" smtClean="0"/>
              <a:t> </a:t>
            </a:r>
            <a:r>
              <a:rPr lang="ca-ES" sz="2400" noProof="0" dirty="0" err="1" smtClean="0"/>
              <a:t>texto</a:t>
            </a:r>
            <a:endParaRPr lang="ca-ES" sz="2400" noProof="0" dirty="0" smtClean="0"/>
          </a:p>
          <a:p>
            <a:pPr marL="400050" lvl="1" indent="0">
              <a:buNone/>
            </a:pPr>
            <a:endParaRPr lang="ca-ES" noProof="0" dirty="0" smtClean="0"/>
          </a:p>
          <a:p>
            <a:pPr marL="400050" lvl="1" indent="0">
              <a:buNone/>
            </a:pPr>
            <a:r>
              <a:rPr lang="ca-ES" b="1" noProof="0" dirty="0" err="1" smtClean="0"/>
              <a:t>Segundo</a:t>
            </a:r>
            <a:r>
              <a:rPr lang="ca-ES" b="1" noProof="0" dirty="0" smtClean="0"/>
              <a:t> </a:t>
            </a:r>
            <a:r>
              <a:rPr lang="ca-ES" b="1" noProof="0" dirty="0" err="1" smtClean="0"/>
              <a:t>encabezamiento</a:t>
            </a:r>
            <a:endParaRPr lang="ca-ES" b="1" noProof="0" dirty="0" smtClean="0"/>
          </a:p>
          <a:p>
            <a:pPr marL="400050" lvl="1" indent="0">
              <a:buNone/>
            </a:pPr>
            <a:r>
              <a:rPr lang="ca-ES" sz="2400" noProof="0" dirty="0" err="1" smtClean="0"/>
              <a:t>Texto</a:t>
            </a:r>
            <a:r>
              <a:rPr lang="ca-ES" sz="2400" noProof="0" dirty="0" smtClean="0"/>
              <a:t> </a:t>
            </a:r>
            <a:r>
              <a:rPr lang="ca-ES" sz="2400" noProof="0" dirty="0" err="1" smtClean="0"/>
              <a:t>texto</a:t>
            </a:r>
            <a:r>
              <a:rPr lang="ca-ES" sz="2400" noProof="0" dirty="0" smtClean="0"/>
              <a:t> </a:t>
            </a:r>
            <a:r>
              <a:rPr lang="ca-ES" sz="2400" noProof="0" dirty="0" err="1" smtClean="0"/>
              <a:t>texto</a:t>
            </a:r>
            <a:r>
              <a:rPr lang="ca-ES" sz="2400" noProof="0" dirty="0" smtClean="0"/>
              <a:t> </a:t>
            </a:r>
            <a:r>
              <a:rPr lang="ca-ES" sz="2400" noProof="0" dirty="0" err="1" smtClean="0"/>
              <a:t>texto</a:t>
            </a:r>
            <a:endParaRPr lang="ca-ES" sz="2400" noProof="0" dirty="0" smtClean="0"/>
          </a:p>
          <a:p>
            <a:pPr marL="400050" lvl="1" indent="0" algn="just">
              <a:buNone/>
            </a:pPr>
            <a:endParaRPr lang="ca-ES" noProof="0" dirty="0" smtClean="0"/>
          </a:p>
          <a:p>
            <a:pPr marL="0" indent="0" algn="just">
              <a:buNone/>
            </a:pPr>
            <a:endParaRPr lang="ca-ES" noProof="0" dirty="0"/>
          </a:p>
        </p:txBody>
      </p:sp>
    </p:spTree>
    <p:extLst>
      <p:ext uri="{BB962C8B-B14F-4D97-AF65-F5344CB8AC3E}">
        <p14:creationId xmlns:p14="http://schemas.microsoft.com/office/powerpoint/2010/main" val="13296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Enlaces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Otros tipos de enlaces: HTML define las etiquetas &lt;script&gt; y &lt;link&gt; para enlazar </a:t>
            </a:r>
            <a:r>
              <a:rPr lang="es-ES" dirty="0" smtClean="0"/>
              <a:t>recursos que </a:t>
            </a:r>
            <a:r>
              <a:rPr lang="es-ES" dirty="0"/>
              <a:t>se deben </a:t>
            </a:r>
            <a:r>
              <a:rPr lang="es-ES" dirty="0" smtClean="0"/>
              <a:t>cargar automáticamente.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/>
              <a:t>Código </a:t>
            </a:r>
            <a:r>
              <a:rPr lang="es-ES" dirty="0" smtClean="0"/>
              <a:t>ejecutable: &lt;script&gt;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s-ES" dirty="0" err="1" smtClean="0"/>
              <a:t>src</a:t>
            </a:r>
            <a:r>
              <a:rPr lang="es-ES" dirty="0" smtClean="0"/>
              <a:t> </a:t>
            </a:r>
            <a:r>
              <a:rPr lang="es-ES" dirty="0"/>
              <a:t>= "</a:t>
            </a:r>
            <a:r>
              <a:rPr lang="es-ES" dirty="0" err="1"/>
              <a:t>url</a:t>
            </a:r>
            <a:r>
              <a:rPr lang="es-ES" dirty="0"/>
              <a:t>" - Indica la dirección del archivo </a:t>
            </a:r>
            <a:r>
              <a:rPr lang="es-ES" dirty="0" smtClean="0"/>
              <a:t>que contiene </a:t>
            </a:r>
            <a:r>
              <a:rPr lang="es-ES" dirty="0"/>
              <a:t>el </a:t>
            </a:r>
            <a:r>
              <a:rPr lang="es-ES" dirty="0" smtClean="0"/>
              <a:t>código.</a:t>
            </a:r>
            <a:endParaRPr lang="es-ES" dirty="0"/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/>
              <a:t>= "</a:t>
            </a:r>
            <a:r>
              <a:rPr lang="es-ES" dirty="0" err="1"/>
              <a:t>tipo_de_contenido</a:t>
            </a:r>
            <a:r>
              <a:rPr lang="es-ES" dirty="0"/>
              <a:t>" - Permite "avisar" al navegador sobre el tipo </a:t>
            </a:r>
            <a:r>
              <a:rPr lang="es-ES" dirty="0" smtClean="0"/>
              <a:t>de código </a:t>
            </a:r>
            <a:r>
              <a:rPr lang="es-ES" dirty="0"/>
              <a:t>que se incluye (normalmente JavaScript</a:t>
            </a:r>
            <a:r>
              <a:rPr lang="es-ES" dirty="0" smtClean="0"/>
              <a:t>).</a:t>
            </a:r>
          </a:p>
          <a:p>
            <a:pPr marL="800100" lvl="2" indent="0" algn="just">
              <a:buNone/>
            </a:pPr>
            <a:r>
              <a:rPr lang="en-US" dirty="0"/>
              <a:t>&lt;head&gt;</a:t>
            </a:r>
          </a:p>
          <a:p>
            <a:pPr marL="1257300" lvl="3" indent="0" algn="just">
              <a:buNone/>
            </a:pP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smtClean="0"/>
              <a:t>www.ejemplo.com/js/</a:t>
            </a:r>
          </a:p>
          <a:p>
            <a:pPr marL="1257300" lvl="3" indent="0" algn="just">
              <a:buNone/>
            </a:pPr>
            <a:r>
              <a:rPr lang="en-US" dirty="0" smtClean="0"/>
              <a:t>inicializar.js</a:t>
            </a:r>
            <a:r>
              <a:rPr lang="en-US" dirty="0"/>
              <a:t>"&gt;&lt;/script&gt;</a:t>
            </a:r>
          </a:p>
          <a:p>
            <a:pPr marL="800100" lvl="2" indent="0" algn="just">
              <a:buNone/>
            </a:pPr>
            <a:r>
              <a:rPr lang="en-US" dirty="0"/>
              <a:t>&lt;/head&gt;</a:t>
            </a:r>
          </a:p>
          <a:p>
            <a:pPr marL="800100" lvl="2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8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Enlaces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La etiqueta </a:t>
            </a:r>
            <a:r>
              <a:rPr lang="es-ES" dirty="0"/>
              <a:t>&lt;script&gt; también </a:t>
            </a:r>
            <a:r>
              <a:rPr lang="es-ES" dirty="0" smtClean="0"/>
              <a:t>permite incluir </a:t>
            </a:r>
            <a:r>
              <a:rPr lang="es-ES" dirty="0"/>
              <a:t>en la página web un bloque de </a:t>
            </a:r>
            <a:r>
              <a:rPr lang="es-ES" dirty="0" smtClean="0"/>
              <a:t>código JavaScript.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800100" lvl="2" indent="0" algn="just">
              <a:buNone/>
            </a:pPr>
            <a:r>
              <a:rPr lang="es-ES" dirty="0"/>
              <a:t>&lt;head&gt;</a:t>
            </a:r>
          </a:p>
          <a:p>
            <a:pPr marL="1257300" lvl="3" indent="0" algn="just">
              <a:buNone/>
            </a:pPr>
            <a:r>
              <a:rPr lang="es-ES" dirty="0"/>
              <a:t>&lt;script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javascript</a:t>
            </a:r>
            <a:r>
              <a:rPr lang="es-ES" dirty="0"/>
              <a:t>"&gt;</a:t>
            </a:r>
          </a:p>
          <a:p>
            <a:pPr marL="1257300" lvl="3" indent="0" algn="just">
              <a:buNone/>
            </a:pPr>
            <a:r>
              <a:rPr lang="es-ES" dirty="0" smtClean="0"/>
              <a:t>	//&lt;![</a:t>
            </a:r>
            <a:r>
              <a:rPr lang="es-ES" dirty="0"/>
              <a:t>CDATA[</a:t>
            </a:r>
          </a:p>
          <a:p>
            <a:pPr marL="1257300" lvl="3" indent="0" algn="just">
              <a:buNone/>
            </a:pPr>
            <a:r>
              <a:rPr lang="es-ES" dirty="0" smtClean="0"/>
              <a:t>	</a:t>
            </a:r>
            <a:r>
              <a:rPr lang="es-ES" dirty="0" err="1" smtClean="0"/>
              <a:t>window.onload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function</a:t>
            </a:r>
            <a:r>
              <a:rPr lang="es-ES" dirty="0"/>
              <a:t>() { </a:t>
            </a:r>
            <a:r>
              <a:rPr lang="es-ES" dirty="0" err="1"/>
              <a:t>alert</a:t>
            </a:r>
            <a:r>
              <a:rPr lang="es-ES" dirty="0"/>
              <a:t>("La página se </a:t>
            </a:r>
            <a:r>
              <a:rPr lang="es-ES" dirty="0" smtClean="0"/>
              <a:t>ha cargado </a:t>
            </a:r>
            <a:r>
              <a:rPr lang="es-ES" dirty="0"/>
              <a:t>completamente"); }</a:t>
            </a:r>
          </a:p>
          <a:p>
            <a:pPr marL="1257300" lvl="3" indent="0" algn="just">
              <a:buNone/>
            </a:pPr>
            <a:r>
              <a:rPr lang="es-ES" dirty="0" smtClean="0"/>
              <a:t>	//]]&gt;</a:t>
            </a:r>
            <a:endParaRPr lang="es-ES" dirty="0"/>
          </a:p>
          <a:p>
            <a:pPr marL="1257300" lvl="3" indent="0" algn="just">
              <a:buNone/>
            </a:pPr>
            <a:r>
              <a:rPr lang="es-ES" dirty="0"/>
              <a:t>&lt;/script&gt;</a:t>
            </a:r>
          </a:p>
          <a:p>
            <a:pPr marL="800100" lvl="2" indent="0" algn="just">
              <a:buNone/>
            </a:pPr>
            <a:r>
              <a:rPr lang="es-ES" dirty="0"/>
              <a:t>&lt;/head&gt;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53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600" dirty="0" smtClean="0"/>
              <a:t>HTML define etiquetas para estructurar el contenido en secciones y párrafos y define otras etiquetas para marcar elementos importantes dentro del texto.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88" y="2079823"/>
            <a:ext cx="6408712" cy="422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84825" y="2949044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El proceso de estructurar </a:t>
            </a:r>
            <a:r>
              <a:rPr lang="es-ES" dirty="0" smtClean="0"/>
              <a:t>un texto </a:t>
            </a:r>
            <a:r>
              <a:rPr lang="es-ES" dirty="0"/>
              <a:t>simple consiste en indicar las diferentes zonas o secciones</a:t>
            </a:r>
          </a:p>
          <a:p>
            <a:r>
              <a:rPr lang="es-ES" dirty="0"/>
              <a:t>que componen el texto.</a:t>
            </a:r>
          </a:p>
        </p:txBody>
      </p:sp>
    </p:spTree>
    <p:extLst>
      <p:ext uri="{BB962C8B-B14F-4D97-AF65-F5344CB8AC3E}">
        <p14:creationId xmlns:p14="http://schemas.microsoft.com/office/powerpoint/2010/main" val="31517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Enlaces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Enlazar </a:t>
            </a:r>
            <a:r>
              <a:rPr lang="es-ES" dirty="0" smtClean="0"/>
              <a:t>recursos: &lt;link&gt;</a:t>
            </a:r>
          </a:p>
          <a:p>
            <a:pPr lvl="1" algn="just"/>
            <a:r>
              <a:rPr lang="es-ES" dirty="0" smtClean="0"/>
              <a:t>Solamente </a:t>
            </a:r>
            <a:r>
              <a:rPr lang="es-ES" dirty="0"/>
              <a:t>se puede incluir dentro de la </a:t>
            </a:r>
            <a:r>
              <a:rPr lang="es-ES" dirty="0" smtClean="0"/>
              <a:t>cabecera del documento.</a:t>
            </a:r>
          </a:p>
          <a:p>
            <a:pPr lvl="1" algn="just"/>
            <a:r>
              <a:rPr lang="es-ES" dirty="0"/>
              <a:t>El uso habitual de la etiqueta &lt;link&gt; es el de enlazar las hojas de estilos CSS utilizadas por </a:t>
            </a:r>
            <a:r>
              <a:rPr lang="es-ES" dirty="0" smtClean="0"/>
              <a:t>las páginas web.</a:t>
            </a:r>
          </a:p>
          <a:p>
            <a:pPr marL="1257300" lvl="3" indent="0">
              <a:buNone/>
            </a:pPr>
            <a:endParaRPr lang="en-US" dirty="0" smtClean="0"/>
          </a:p>
          <a:p>
            <a:pPr marL="1257300" lvl="3" indent="0">
              <a:buNone/>
            </a:pPr>
            <a:r>
              <a:rPr lang="en-US" sz="2200" dirty="0" smtClean="0"/>
              <a:t>&lt;</a:t>
            </a:r>
            <a:r>
              <a:rPr lang="en-US" sz="2200" dirty="0"/>
              <a:t>head&gt;</a:t>
            </a:r>
          </a:p>
          <a:p>
            <a:pPr marL="1714500" lvl="4" indent="0">
              <a:buNone/>
            </a:pPr>
            <a:r>
              <a:rPr lang="en-US" sz="2200" dirty="0"/>
              <a:t>...</a:t>
            </a:r>
          </a:p>
          <a:p>
            <a:pPr marL="1714500" lvl="4" indent="0">
              <a:buNone/>
            </a:pPr>
            <a:r>
              <a:rPr lang="en-US" sz="2200" dirty="0"/>
              <a:t>&lt;link </a:t>
            </a:r>
            <a:r>
              <a:rPr lang="en-US" sz="2200" dirty="0" err="1"/>
              <a:t>rel</a:t>
            </a:r>
            <a:r>
              <a:rPr lang="en-US" sz="2200" dirty="0"/>
              <a:t>="</a:t>
            </a:r>
            <a:r>
              <a:rPr lang="en-US" sz="2200" dirty="0" err="1"/>
              <a:t>stylesheet</a:t>
            </a:r>
            <a:r>
              <a:rPr lang="en-US" sz="2200" dirty="0"/>
              <a:t>" type="</a:t>
            </a:r>
            <a:r>
              <a:rPr lang="en-US" sz="2200" dirty="0" smtClean="0"/>
              <a:t>text/</a:t>
            </a:r>
            <a:r>
              <a:rPr lang="en-US" sz="2200" dirty="0" err="1" smtClean="0"/>
              <a:t>css</a:t>
            </a:r>
            <a:r>
              <a:rPr lang="en-US" sz="2200" dirty="0" smtClean="0"/>
              <a:t>“ </a:t>
            </a:r>
            <a:r>
              <a:rPr lang="en-US" sz="2200" dirty="0" err="1" smtClean="0"/>
              <a:t>href</a:t>
            </a:r>
            <a:r>
              <a:rPr lang="en-US" sz="2200" dirty="0"/>
              <a:t>="/</a:t>
            </a:r>
            <a:r>
              <a:rPr lang="en-US" sz="2200" dirty="0" err="1"/>
              <a:t>css</a:t>
            </a:r>
            <a:r>
              <a:rPr lang="en-US" sz="2200" dirty="0"/>
              <a:t>/comun.css" /&gt;</a:t>
            </a:r>
          </a:p>
          <a:p>
            <a:pPr marL="1257300" lvl="3" indent="0">
              <a:buNone/>
            </a:pPr>
            <a:r>
              <a:rPr lang="en-US" sz="2200" dirty="0"/>
              <a:t>&lt;/head&gt;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4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Enlaces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Enlazar </a:t>
            </a:r>
            <a:r>
              <a:rPr lang="es-ES" dirty="0" smtClean="0"/>
              <a:t>recursos: &lt;link&gt;</a:t>
            </a:r>
          </a:p>
          <a:p>
            <a:pPr lvl="1" algn="just"/>
            <a:r>
              <a:rPr lang="es-ES" dirty="0" smtClean="0"/>
              <a:t>Solamente </a:t>
            </a:r>
            <a:r>
              <a:rPr lang="es-ES" dirty="0"/>
              <a:t>se puede incluir dentro de la </a:t>
            </a:r>
            <a:r>
              <a:rPr lang="es-ES" dirty="0" smtClean="0"/>
              <a:t>cabecera del documento.</a:t>
            </a:r>
          </a:p>
          <a:p>
            <a:pPr lvl="1" algn="just"/>
            <a:r>
              <a:rPr lang="es-ES" dirty="0"/>
              <a:t>El uso habitual de la etiqueta &lt;link&gt; es el de enlazar las hojas de estilos CSS utilizadas por </a:t>
            </a:r>
            <a:r>
              <a:rPr lang="es-ES" dirty="0" smtClean="0"/>
              <a:t>las páginas web.</a:t>
            </a:r>
          </a:p>
          <a:p>
            <a:pPr marL="1257300" lvl="3" indent="0">
              <a:buNone/>
            </a:pPr>
            <a:r>
              <a:rPr lang="en-US" sz="2200" dirty="0"/>
              <a:t>&lt;head&gt;</a:t>
            </a:r>
          </a:p>
          <a:p>
            <a:pPr marL="1714500" lvl="4" indent="0">
              <a:buNone/>
            </a:pPr>
            <a:r>
              <a:rPr lang="en-US" sz="2200" dirty="0"/>
              <a:t>...</a:t>
            </a:r>
          </a:p>
          <a:p>
            <a:pPr marL="1714500" lvl="4" indent="0">
              <a:buNone/>
            </a:pPr>
            <a:r>
              <a:rPr lang="en-US" sz="2200" dirty="0"/>
              <a:t>&lt;link </a:t>
            </a:r>
            <a:r>
              <a:rPr lang="en-US" sz="2200" dirty="0" err="1"/>
              <a:t>rel</a:t>
            </a:r>
            <a:r>
              <a:rPr lang="en-US" sz="2200" dirty="0"/>
              <a:t>="stylesheet" type="text/</a:t>
            </a:r>
            <a:r>
              <a:rPr lang="en-US" sz="2200" dirty="0" err="1"/>
              <a:t>css</a:t>
            </a:r>
            <a:r>
              <a:rPr lang="en-US" sz="2200" dirty="0"/>
              <a:t>“ </a:t>
            </a:r>
            <a:r>
              <a:rPr lang="en-US" sz="2200" dirty="0" err="1"/>
              <a:t>href</a:t>
            </a:r>
            <a:r>
              <a:rPr lang="en-US" sz="2200" dirty="0"/>
              <a:t>="/</a:t>
            </a:r>
            <a:r>
              <a:rPr lang="en-US" sz="2200" dirty="0" err="1"/>
              <a:t>css</a:t>
            </a:r>
            <a:r>
              <a:rPr lang="en-US" sz="2200" dirty="0"/>
              <a:t>/comun.css" /&gt;</a:t>
            </a:r>
          </a:p>
          <a:p>
            <a:pPr marL="1257300" lvl="3" indent="0">
              <a:buNone/>
            </a:pPr>
            <a:r>
              <a:rPr lang="en-US" sz="2200"/>
              <a:t>&lt;/head</a:t>
            </a:r>
            <a:r>
              <a:rPr lang="en-US" sz="2200" smtClean="0"/>
              <a:t>&gt;</a:t>
            </a:r>
            <a:endParaRPr lang="es-ES" dirty="0" smtClean="0"/>
          </a:p>
          <a:p>
            <a:pPr lvl="1" algn="just"/>
            <a:r>
              <a:rPr lang="es-ES" dirty="0"/>
              <a:t>Enlazar el </a:t>
            </a:r>
            <a:r>
              <a:rPr lang="es-ES" dirty="0" err="1"/>
              <a:t>favicon</a:t>
            </a:r>
            <a:r>
              <a:rPr lang="en-US" dirty="0" smtClean="0"/>
              <a:t>  </a:t>
            </a:r>
            <a:endParaRPr lang="es-ES" dirty="0"/>
          </a:p>
          <a:p>
            <a:pPr marL="800100" lvl="2" indent="0">
              <a:buNone/>
            </a:pPr>
            <a:r>
              <a:rPr lang="es-ES" sz="2100" dirty="0"/>
              <a:t>&lt;link </a:t>
            </a:r>
            <a:r>
              <a:rPr lang="es-ES" sz="2100" dirty="0" err="1"/>
              <a:t>rel</a:t>
            </a:r>
            <a:r>
              <a:rPr lang="es-ES" sz="2100" dirty="0"/>
              <a:t>="</a:t>
            </a:r>
            <a:r>
              <a:rPr lang="es-ES" sz="2100" dirty="0" err="1"/>
              <a:t>shortcut</a:t>
            </a:r>
            <a:r>
              <a:rPr lang="es-ES" sz="2100" dirty="0"/>
              <a:t> </a:t>
            </a:r>
            <a:r>
              <a:rPr lang="es-ES" sz="2100" dirty="0" err="1"/>
              <a:t>icon</a:t>
            </a:r>
            <a:r>
              <a:rPr lang="es-ES" sz="2100" dirty="0"/>
              <a:t>" </a:t>
            </a:r>
            <a:r>
              <a:rPr lang="es-ES" sz="2100" dirty="0" err="1"/>
              <a:t>href</a:t>
            </a:r>
            <a:r>
              <a:rPr lang="es-ES" sz="2100" dirty="0"/>
              <a:t>="/favicon.ico“ </a:t>
            </a:r>
            <a:r>
              <a:rPr lang="es-ES" sz="2100" dirty="0" err="1"/>
              <a:t>type</a:t>
            </a:r>
            <a:r>
              <a:rPr lang="es-ES" sz="2100" dirty="0"/>
              <a:t>="</a:t>
            </a:r>
            <a:r>
              <a:rPr lang="es-ES" sz="2100" dirty="0" err="1"/>
              <a:t>image</a:t>
            </a:r>
            <a:r>
              <a:rPr lang="es-ES" sz="2100" dirty="0"/>
              <a:t>/</a:t>
            </a:r>
            <a:r>
              <a:rPr lang="es-ES" sz="2100" dirty="0" err="1"/>
              <a:t>ico</a:t>
            </a:r>
            <a:r>
              <a:rPr lang="es-ES" sz="2100" dirty="0"/>
              <a:t>" /&gt;</a:t>
            </a:r>
          </a:p>
          <a:p>
            <a:pPr lvl="1" algn="just"/>
            <a:endParaRPr lang="en-US" dirty="0" smtClean="0"/>
          </a:p>
          <a:p>
            <a:pPr marL="1257300" lvl="3" indent="0">
              <a:buNone/>
            </a:pPr>
            <a:endParaRPr lang="en-US" sz="2200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2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Enlaces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Enlace a un </a:t>
            </a:r>
            <a:r>
              <a:rPr lang="es-ES" dirty="0" smtClean="0"/>
              <a:t>email</a:t>
            </a:r>
          </a:p>
          <a:p>
            <a:pPr marL="800100" lvl="2" indent="0">
              <a:buNone/>
            </a:pPr>
            <a:r>
              <a:rPr lang="es-ES" sz="2100" dirty="0"/>
              <a:t>&lt;a </a:t>
            </a:r>
            <a:r>
              <a:rPr lang="es-ES" sz="2100" dirty="0" err="1" smtClean="0"/>
              <a:t>href</a:t>
            </a:r>
            <a:r>
              <a:rPr lang="es-ES" sz="2100" dirty="0" smtClean="0"/>
              <a:t>=</a:t>
            </a:r>
            <a:r>
              <a:rPr lang="es-ES" sz="2100" dirty="0" smtClean="0">
                <a:hlinkClick r:id="rId3"/>
              </a:rPr>
              <a:t>mailto:nombre@direccion.com</a:t>
            </a:r>
            <a:r>
              <a:rPr lang="es-ES" sz="2100" dirty="0" smtClean="0"/>
              <a:t> </a:t>
            </a:r>
            <a:r>
              <a:rPr lang="es-ES" sz="2100" dirty="0" err="1" smtClean="0"/>
              <a:t>title</a:t>
            </a:r>
            <a:r>
              <a:rPr lang="es-ES" sz="2100" dirty="0"/>
              <a:t>="Dirección de email para solicitar </a:t>
            </a:r>
            <a:r>
              <a:rPr lang="es-ES" sz="2100" dirty="0" smtClean="0"/>
              <a:t>más información"&gt;Solicita </a:t>
            </a:r>
            <a:r>
              <a:rPr lang="es-ES" sz="2100" dirty="0"/>
              <a:t>más </a:t>
            </a:r>
            <a:r>
              <a:rPr lang="es-ES" sz="2100" dirty="0" smtClean="0"/>
              <a:t>información&lt;/</a:t>
            </a:r>
            <a:r>
              <a:rPr lang="es-ES" sz="2100" dirty="0"/>
              <a:t>a&gt;</a:t>
            </a:r>
          </a:p>
          <a:p>
            <a:pPr marL="0" indent="0" algn="just">
              <a:buNone/>
            </a:pPr>
            <a:r>
              <a:rPr lang="it-IT" dirty="0"/>
              <a:t>Enlace a un archivo </a:t>
            </a:r>
            <a:r>
              <a:rPr lang="it-IT" dirty="0" smtClean="0"/>
              <a:t>FTP</a:t>
            </a:r>
          </a:p>
          <a:p>
            <a:pPr marL="800100" lvl="2" indent="0">
              <a:buNone/>
            </a:pPr>
            <a:r>
              <a:rPr lang="es-ES" sz="2100" dirty="0"/>
              <a:t>&lt;a </a:t>
            </a:r>
            <a:r>
              <a:rPr lang="es-ES" sz="2100" dirty="0" err="1" smtClean="0"/>
              <a:t>href</a:t>
            </a:r>
            <a:r>
              <a:rPr lang="es-ES" sz="2100" dirty="0" smtClean="0"/>
              <a:t>=</a:t>
            </a:r>
            <a:r>
              <a:rPr lang="es-ES" sz="2100" dirty="0" smtClean="0">
                <a:hlinkClick r:id="rId4"/>
              </a:rPr>
              <a:t>ftp</a:t>
            </a:r>
            <a:r>
              <a:rPr lang="es-ES" sz="2100" dirty="0">
                <a:hlinkClick r:id="rId4"/>
              </a:rPr>
              <a:t>://</a:t>
            </a:r>
            <a:r>
              <a:rPr lang="es-ES" sz="2100" dirty="0" smtClean="0">
                <a:hlinkClick r:id="rId4"/>
              </a:rPr>
              <a:t>ftp.ejemplo.com/ruta/archivo.zip</a:t>
            </a:r>
            <a:r>
              <a:rPr lang="es-ES" sz="2100" dirty="0" smtClean="0"/>
              <a:t> </a:t>
            </a:r>
            <a:r>
              <a:rPr lang="es-ES" sz="2100" dirty="0" err="1" smtClean="0"/>
              <a:t>title</a:t>
            </a:r>
            <a:r>
              <a:rPr lang="es-ES" sz="2100" dirty="0" smtClean="0"/>
              <a:t>= "</a:t>
            </a:r>
            <a:r>
              <a:rPr lang="es-ES" sz="2100" dirty="0"/>
              <a:t>Archivo comprimido de </a:t>
            </a:r>
            <a:r>
              <a:rPr lang="es-ES" sz="2100" dirty="0" smtClean="0"/>
              <a:t>los contenidos"&gt;Descarga </a:t>
            </a:r>
            <a:r>
              <a:rPr lang="es-ES" sz="2100" dirty="0"/>
              <a:t>un ZIP con todos los </a:t>
            </a:r>
            <a:r>
              <a:rPr lang="es-ES" sz="2100" dirty="0" smtClean="0"/>
              <a:t>contenidos&lt;/</a:t>
            </a:r>
            <a:r>
              <a:rPr lang="es-ES" sz="2100" dirty="0"/>
              <a:t>a</a:t>
            </a:r>
            <a:r>
              <a:rPr lang="es-ES" sz="2100" dirty="0" smtClean="0"/>
              <a:t>&gt;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37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El lenguaje HTML define tres tipos diferentes de listas para agrupar los elementos</a:t>
            </a:r>
            <a:r>
              <a:rPr lang="es-ES" dirty="0" smtClean="0"/>
              <a:t>:</a:t>
            </a:r>
          </a:p>
          <a:p>
            <a:pPr lvl="1" algn="just"/>
            <a:endParaRPr lang="es-ES" dirty="0" smtClean="0"/>
          </a:p>
          <a:p>
            <a:pPr lvl="1" algn="just"/>
            <a:r>
              <a:rPr lang="es-ES" b="1" dirty="0" smtClean="0"/>
              <a:t>Listas no ordenadas </a:t>
            </a:r>
          </a:p>
          <a:p>
            <a:pPr lvl="1" algn="just"/>
            <a:r>
              <a:rPr lang="es-ES" b="1" dirty="0" smtClean="0"/>
              <a:t>Listas ordenadas </a:t>
            </a:r>
          </a:p>
          <a:p>
            <a:pPr lvl="1" algn="just"/>
            <a:r>
              <a:rPr lang="es-ES" dirty="0" smtClean="0"/>
              <a:t>Listas </a:t>
            </a:r>
            <a:r>
              <a:rPr lang="es-ES" dirty="0"/>
              <a:t>de </a:t>
            </a:r>
            <a:r>
              <a:rPr lang="es-ES" dirty="0" smtClean="0"/>
              <a:t>definición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12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b="1" dirty="0"/>
              <a:t>Listas no ordenadas</a:t>
            </a:r>
            <a:endParaRPr lang="es-ES" sz="2800" b="1" dirty="0" smtClean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r>
              <a:rPr lang="es-ES" sz="2800" dirty="0" smtClean="0"/>
              <a:t>Una </a:t>
            </a:r>
            <a:r>
              <a:rPr lang="es-ES" sz="2800" dirty="0"/>
              <a:t>lista no ordenada es un conjunto de elementos relacionados entre sí pero para los que no se indica un orden o secuencia determinados. </a:t>
            </a: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r>
              <a:rPr lang="es-ES" sz="2800" dirty="0"/>
              <a:t>La etiqueta </a:t>
            </a:r>
            <a:r>
              <a:rPr lang="es-ES" sz="2800" b="1" dirty="0"/>
              <a:t>&lt;</a:t>
            </a:r>
            <a:r>
              <a:rPr lang="es-ES" sz="2800" b="1" dirty="0" err="1"/>
              <a:t>ul</a:t>
            </a:r>
            <a:r>
              <a:rPr lang="es-ES" sz="2800" b="1" dirty="0"/>
              <a:t>&gt; </a:t>
            </a:r>
            <a:r>
              <a:rPr lang="es-ES" sz="2800" dirty="0"/>
              <a:t>encierra todos los elementos de la lista y la etiqueta </a:t>
            </a:r>
            <a:r>
              <a:rPr lang="es-ES" sz="2800" b="1" dirty="0"/>
              <a:t>&lt;li&gt; </a:t>
            </a:r>
            <a:r>
              <a:rPr lang="es-ES" sz="2800" dirty="0"/>
              <a:t>cada uno de sus elementos individualmente. 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94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Ejemplo de listas </a:t>
            </a:r>
            <a:r>
              <a:rPr lang="es-ES" b="1" dirty="0"/>
              <a:t>no </a:t>
            </a:r>
            <a:r>
              <a:rPr lang="es-ES" b="1" dirty="0" smtClean="0"/>
              <a:t>ordenadas: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82416"/>
            <a:ext cx="8013434" cy="315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6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Listas ordenadas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sz="2800" dirty="0"/>
              <a:t>Son listas de palabras o frases marcadas con números o letras. La lista ordenada se define con la etiqueta </a:t>
            </a:r>
            <a:r>
              <a:rPr lang="es-ES" sz="2800" b="1" dirty="0"/>
              <a:t>&lt;</a:t>
            </a:r>
            <a:r>
              <a:rPr lang="es-ES" sz="2800" b="1" dirty="0" err="1"/>
              <a:t>ol</a:t>
            </a:r>
            <a:r>
              <a:rPr lang="es-ES" sz="2800" b="1" dirty="0"/>
              <a:t>&gt;</a:t>
            </a:r>
            <a:r>
              <a:rPr lang="es-ES" sz="2800" dirty="0"/>
              <a:t>. Los elementos de la lista se definen mediante la etiqueta </a:t>
            </a:r>
            <a:r>
              <a:rPr lang="es-ES" sz="2800" b="1" dirty="0"/>
              <a:t>&lt;li&gt;</a:t>
            </a:r>
            <a:r>
              <a:rPr lang="es-ES" sz="2800" dirty="0"/>
              <a:t>, la misma que se utiliza en las listas no ordenadas.</a:t>
            </a:r>
          </a:p>
        </p:txBody>
      </p:sp>
    </p:spTree>
    <p:extLst>
      <p:ext uri="{BB962C8B-B14F-4D97-AF65-F5344CB8AC3E}">
        <p14:creationId xmlns:p14="http://schemas.microsoft.com/office/powerpoint/2010/main" val="19230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Ejemplo de listas ordenadas: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30163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5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ES" sz="3500" dirty="0" smtClean="0"/>
              <a:t>Listas ordenadas</a:t>
            </a:r>
            <a:r>
              <a:rPr lang="es-ES" sz="3500" dirty="0"/>
              <a:t>: La etiqueta &lt;dl&gt; crea la lista </a:t>
            </a:r>
            <a:r>
              <a:rPr lang="es-ES" sz="3500" dirty="0" smtClean="0"/>
              <a:t>de definición </a:t>
            </a:r>
            <a:r>
              <a:rPr lang="es-ES" sz="3500" dirty="0"/>
              <a:t>y las etiquetas &lt;</a:t>
            </a:r>
            <a:r>
              <a:rPr lang="es-ES" sz="3500" dirty="0" err="1"/>
              <a:t>dt</a:t>
            </a:r>
            <a:r>
              <a:rPr lang="es-ES" sz="3500" dirty="0"/>
              <a:t>&gt; y &lt;</a:t>
            </a:r>
            <a:r>
              <a:rPr lang="es-ES" sz="3500" dirty="0" err="1"/>
              <a:t>dd</a:t>
            </a:r>
            <a:r>
              <a:rPr lang="es-ES" sz="3500" dirty="0"/>
              <a:t>&gt; </a:t>
            </a:r>
            <a:r>
              <a:rPr lang="es-ES" sz="3500" dirty="0" smtClean="0"/>
              <a:t>definen respectivamente </a:t>
            </a:r>
            <a:r>
              <a:rPr lang="es-ES" sz="3500" dirty="0"/>
              <a:t>el término y la descripción </a:t>
            </a:r>
            <a:r>
              <a:rPr lang="es-ES" sz="3500" dirty="0" smtClean="0"/>
              <a:t>de cada </a:t>
            </a:r>
            <a:r>
              <a:rPr lang="es-ES" sz="3500" dirty="0"/>
              <a:t>elemento de la lista.</a:t>
            </a:r>
            <a:endParaRPr lang="es-ES" sz="3500" dirty="0" smtClean="0"/>
          </a:p>
          <a:p>
            <a:pPr marL="400050" lvl="1" indent="0" algn="just">
              <a:buNone/>
            </a:pPr>
            <a:endParaRPr lang="it-IT" dirty="0" smtClean="0"/>
          </a:p>
          <a:p>
            <a:pPr marL="40005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dl&gt;</a:t>
            </a:r>
          </a:p>
          <a:p>
            <a:pPr marL="800100" lvl="2" indent="0" algn="just">
              <a:buNone/>
            </a:pPr>
            <a:r>
              <a:rPr lang="it-IT" dirty="0"/>
              <a:t>&lt;dt&gt;SGML&lt;/dt&gt;</a:t>
            </a:r>
          </a:p>
          <a:p>
            <a:pPr marL="800100" lvl="2" indent="0" algn="just">
              <a:buNone/>
            </a:pPr>
            <a:r>
              <a:rPr lang="it-IT" dirty="0"/>
              <a:t>&lt;dd&gt;Metalenguaje para la definición de otros lenguajes de marcado&lt;/dd&gt;</a:t>
            </a:r>
          </a:p>
          <a:p>
            <a:pPr marL="800100" lvl="2" indent="0" algn="just">
              <a:buNone/>
            </a:pPr>
            <a:endParaRPr lang="it-IT" dirty="0" smtClean="0"/>
          </a:p>
          <a:p>
            <a:pPr marL="800100" lvl="2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dt&gt;XML&lt;/dt&gt;</a:t>
            </a:r>
          </a:p>
          <a:p>
            <a:pPr marL="800100" lvl="2" indent="0" algn="just">
              <a:buNone/>
            </a:pPr>
            <a:r>
              <a:rPr lang="it-IT" dirty="0"/>
              <a:t>&lt;dd&gt;Lenguaje basado en SGML y que se emplea para describir datos&lt;/dd&gt;</a:t>
            </a:r>
          </a:p>
          <a:p>
            <a:pPr marL="800100" lvl="2" indent="0" algn="just">
              <a:buNone/>
            </a:pPr>
            <a:endParaRPr lang="it-IT" dirty="0" smtClean="0"/>
          </a:p>
          <a:p>
            <a:pPr marL="800100" lvl="2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dt&gt;RSS&lt;/dt&gt;</a:t>
            </a:r>
          </a:p>
          <a:p>
            <a:pPr marL="800100" lvl="2" indent="0" algn="just">
              <a:buNone/>
            </a:pPr>
            <a:r>
              <a:rPr lang="it-IT" dirty="0"/>
              <a:t>&lt;dt&gt;GML&lt;/dt&gt;</a:t>
            </a:r>
          </a:p>
          <a:p>
            <a:pPr marL="800100" lvl="2" indent="0" algn="just">
              <a:buNone/>
            </a:pPr>
            <a:r>
              <a:rPr lang="it-IT" dirty="0"/>
              <a:t>&lt;dt&gt;XHTML&lt;/dt&gt;</a:t>
            </a:r>
          </a:p>
          <a:p>
            <a:pPr marL="800100" lvl="2" indent="0" algn="just">
              <a:buNone/>
            </a:pPr>
            <a:r>
              <a:rPr lang="it-IT" dirty="0"/>
              <a:t>&lt;dt&gt;SVG&lt;/dt&gt;</a:t>
            </a:r>
          </a:p>
          <a:p>
            <a:pPr marL="800100" lvl="2" indent="0" algn="just">
              <a:buNone/>
            </a:pPr>
            <a:r>
              <a:rPr lang="it-IT" dirty="0"/>
              <a:t>&lt;dt&gt;XUL&lt;/dt&gt;</a:t>
            </a:r>
          </a:p>
          <a:p>
            <a:pPr marL="800100" lvl="2" indent="0" algn="just">
              <a:buNone/>
            </a:pPr>
            <a:r>
              <a:rPr lang="it-IT" dirty="0"/>
              <a:t>&lt;dd&gt;Lenguajes derivados de XML para determinadas aplicaciones&lt;/dd&gt;</a:t>
            </a:r>
          </a:p>
          <a:p>
            <a:pPr marL="400050" lvl="1" indent="0" algn="just">
              <a:buNone/>
            </a:pPr>
            <a:r>
              <a:rPr lang="it-IT" dirty="0"/>
              <a:t>&lt;/dl</a:t>
            </a:r>
            <a:r>
              <a:rPr lang="it-IT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5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Imágenes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Para insertar una imagen en una página web es necesario almacenarla como un archivo independiente del documento HTML. </a:t>
            </a: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r>
              <a:rPr lang="es-ES" sz="2800" dirty="0"/>
              <a:t>Los tipos de archivos más admitidos en entorno web son JPEG, PNG y GIF. Los archivos JPEG y PNG suelen utilizarse para representar fotografías, mientras que los de tipo GIF, para iconos e imágenes que no requieran de un número elevado de colores.</a:t>
            </a:r>
            <a:endParaRPr lang="es-ES" sz="2800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70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Estructurar</a:t>
            </a:r>
            <a:r>
              <a:rPr lang="es-ES" dirty="0" smtClean="0"/>
              <a:t>: La </a:t>
            </a:r>
            <a:r>
              <a:rPr lang="es-ES" dirty="0"/>
              <a:t>forma más sencilla de estructurar un texto consiste en separarlo por párrafos. Además, </a:t>
            </a:r>
            <a:r>
              <a:rPr lang="es-ES" dirty="0" smtClean="0"/>
              <a:t>HTML permite </a:t>
            </a:r>
            <a:r>
              <a:rPr lang="es-ES" dirty="0"/>
              <a:t>incluir títulos que delimitan cada una </a:t>
            </a:r>
            <a:r>
              <a:rPr lang="es-ES" dirty="0" smtClean="0"/>
              <a:t>de </a:t>
            </a:r>
            <a:r>
              <a:rPr lang="es-ES" dirty="0"/>
              <a:t>las secciones. 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marL="1257300" lvl="2" indent="-457200" algn="just"/>
            <a:r>
              <a:rPr lang="es-ES" dirty="0" smtClean="0"/>
              <a:t>Párrafos: &lt;p&gt;…&lt;/p&gt;</a:t>
            </a:r>
          </a:p>
          <a:p>
            <a:pPr marL="1257300" lvl="2" indent="-457200" algn="just"/>
            <a:r>
              <a:rPr lang="es-ES" dirty="0" smtClean="0"/>
              <a:t>Secciones: &lt;</a:t>
            </a:r>
            <a:r>
              <a:rPr lang="es-ES" dirty="0" err="1" smtClean="0"/>
              <a:t>hx</a:t>
            </a:r>
            <a:r>
              <a:rPr lang="es-ES" dirty="0" smtClean="0"/>
              <a:t>&gt;…&lt;/</a:t>
            </a:r>
            <a:r>
              <a:rPr lang="es-ES" dirty="0" err="1" smtClean="0"/>
              <a:t>hx</a:t>
            </a:r>
            <a:r>
              <a:rPr lang="es-E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65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Imágenes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Ejemplo 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400" b="1" dirty="0"/>
              <a:t>&lt;</a:t>
            </a:r>
            <a:r>
              <a:rPr lang="es-ES" sz="2400" b="1" dirty="0" err="1"/>
              <a:t>img</a:t>
            </a:r>
            <a:r>
              <a:rPr lang="es-ES" sz="2400" b="1" dirty="0"/>
              <a:t> </a:t>
            </a:r>
            <a:r>
              <a:rPr lang="es-ES" sz="2400" dirty="0" err="1">
                <a:solidFill>
                  <a:srgbClr val="00B050"/>
                </a:solidFill>
              </a:rPr>
              <a:t>src</a:t>
            </a:r>
            <a:r>
              <a:rPr lang="es-ES" sz="2400" dirty="0">
                <a:solidFill>
                  <a:srgbClr val="00B050"/>
                </a:solidFill>
              </a:rPr>
              <a:t>=“ </a:t>
            </a:r>
            <a:r>
              <a:rPr lang="es-ES" sz="2400" dirty="0"/>
              <a:t>imagen.jpg</a:t>
            </a:r>
            <a:r>
              <a:rPr lang="es-ES" sz="2400" dirty="0">
                <a:solidFill>
                  <a:srgbClr val="00B050"/>
                </a:solidFill>
              </a:rPr>
              <a:t>” </a:t>
            </a:r>
            <a:r>
              <a:rPr lang="es-ES" sz="2400" dirty="0" err="1">
                <a:solidFill>
                  <a:srgbClr val="00B050"/>
                </a:solidFill>
              </a:rPr>
              <a:t>alt</a:t>
            </a:r>
            <a:r>
              <a:rPr lang="es-ES" sz="2400" dirty="0">
                <a:solidFill>
                  <a:srgbClr val="00B050"/>
                </a:solidFill>
              </a:rPr>
              <a:t>=“</a:t>
            </a:r>
            <a:r>
              <a:rPr lang="es-ES" sz="2400" dirty="0"/>
              <a:t>descripción de la imagen</a:t>
            </a:r>
            <a:r>
              <a:rPr lang="es-ES" sz="2400" dirty="0">
                <a:solidFill>
                  <a:srgbClr val="00B050"/>
                </a:solidFill>
              </a:rPr>
              <a:t>”</a:t>
            </a:r>
            <a:r>
              <a:rPr lang="es-ES" sz="2400" dirty="0"/>
              <a:t> </a:t>
            </a:r>
            <a:r>
              <a:rPr lang="es-ES" sz="2400" b="1" dirty="0"/>
              <a:t>&gt;&lt;/</a:t>
            </a:r>
            <a:r>
              <a:rPr lang="es-ES" sz="2400" b="1" dirty="0" err="1"/>
              <a:t>img</a:t>
            </a:r>
            <a:r>
              <a:rPr lang="es-ES" sz="2400" b="1" dirty="0"/>
              <a:t>&gt; </a:t>
            </a:r>
            <a:endParaRPr lang="es-ES" sz="2400" b="1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Otros atributos: </a:t>
            </a:r>
          </a:p>
          <a:p>
            <a:pPr marL="0" indent="0">
              <a:buNone/>
            </a:pPr>
            <a:r>
              <a:rPr lang="es-ES" sz="2800" dirty="0"/>
              <a:t>- </a:t>
            </a:r>
            <a:r>
              <a:rPr lang="es-ES" sz="2800" b="1" dirty="0" err="1"/>
              <a:t>height</a:t>
            </a:r>
            <a:r>
              <a:rPr lang="es-ES" sz="2800" dirty="0"/>
              <a:t>: altura de la </a:t>
            </a:r>
            <a:r>
              <a:rPr lang="es-ES" sz="2800" dirty="0" err="1"/>
              <a:t>imágen</a:t>
            </a:r>
            <a:r>
              <a:rPr lang="es-ES" sz="2800" dirty="0"/>
              <a:t> (</a:t>
            </a:r>
            <a:r>
              <a:rPr lang="es-ES" sz="2800" dirty="0" err="1"/>
              <a:t>píxels</a:t>
            </a:r>
            <a:r>
              <a:rPr lang="es-ES" sz="2800" dirty="0"/>
              <a:t>) </a:t>
            </a:r>
          </a:p>
          <a:p>
            <a:pPr marL="0" indent="0">
              <a:buNone/>
            </a:pPr>
            <a:r>
              <a:rPr lang="es-ES" sz="2800" dirty="0"/>
              <a:t>- </a:t>
            </a:r>
            <a:r>
              <a:rPr lang="es-ES" sz="2800" b="1" dirty="0" err="1"/>
              <a:t>widht</a:t>
            </a:r>
            <a:r>
              <a:rPr lang="es-ES" sz="2800" dirty="0"/>
              <a:t>: anchura de la </a:t>
            </a:r>
            <a:r>
              <a:rPr lang="es-ES" sz="2800" dirty="0" err="1"/>
              <a:t>imágen</a:t>
            </a:r>
            <a:r>
              <a:rPr lang="es-ES" sz="2800" dirty="0"/>
              <a:t> (</a:t>
            </a:r>
            <a:r>
              <a:rPr lang="es-ES" sz="2800" dirty="0" err="1"/>
              <a:t>píxels</a:t>
            </a:r>
            <a:r>
              <a:rPr lang="es-ES" sz="2800" dirty="0"/>
              <a:t>) 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58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Imágenes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Mapas de imagen: Un mapa de imagen permite definir diferentes zonas "</a:t>
            </a:r>
            <a:r>
              <a:rPr lang="es-ES" dirty="0" err="1"/>
              <a:t>pinchables</a:t>
            </a:r>
            <a:r>
              <a:rPr lang="es-ES" dirty="0"/>
              <a:t>" dentro de una imagen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/>
              <a:t>Para crear un mapa de </a:t>
            </a:r>
            <a:r>
              <a:rPr lang="es-ES" dirty="0" smtClean="0"/>
              <a:t>imagen</a:t>
            </a:r>
            <a:r>
              <a:rPr lang="es-ES" dirty="0"/>
              <a:t>:</a:t>
            </a:r>
            <a:endParaRPr lang="es-ES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inserta la imagen </a:t>
            </a:r>
            <a:r>
              <a:rPr lang="es-ES" dirty="0" smtClean="0"/>
              <a:t>original mediante </a:t>
            </a:r>
            <a:r>
              <a:rPr lang="es-ES" dirty="0"/>
              <a:t>la etiqueta &lt;</a:t>
            </a:r>
            <a:r>
              <a:rPr lang="es-ES" dirty="0" err="1"/>
              <a:t>img</a:t>
            </a:r>
            <a:r>
              <a:rPr lang="es-ES" dirty="0" smtClean="0"/>
              <a:t>&gt;, se debe indicar </a:t>
            </a:r>
            <a:r>
              <a:rPr lang="es-ES" dirty="0"/>
              <a:t>mediante el atributo </a:t>
            </a:r>
            <a:r>
              <a:rPr lang="es-ES" dirty="0" err="1"/>
              <a:t>usemap</a:t>
            </a:r>
            <a:r>
              <a:rPr lang="es-ES" dirty="0"/>
              <a:t>.</a:t>
            </a:r>
            <a:endParaRPr lang="es-ES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utiliza la etiqueta &lt;</a:t>
            </a:r>
            <a:r>
              <a:rPr lang="es-ES" dirty="0" err="1"/>
              <a:t>map</a:t>
            </a:r>
            <a:r>
              <a:rPr lang="es-ES" dirty="0"/>
              <a:t>&gt; para definir las zonas o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dirty="0"/>
              <a:t>regiones de la imagen</a:t>
            </a:r>
            <a:r>
              <a:rPr lang="es-ES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dirty="0" smtClean="0"/>
              <a:t>Cada </a:t>
            </a:r>
            <a:r>
              <a:rPr lang="es-ES" dirty="0"/>
              <a:t>zona se define mediante la etiqueta &lt;</a:t>
            </a:r>
            <a:r>
              <a:rPr lang="es-ES" dirty="0" err="1"/>
              <a:t>area</a:t>
            </a:r>
            <a:r>
              <a:rPr lang="es-ES" dirty="0"/>
              <a:t>&gt;.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35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Imágenes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3" y="1772816"/>
            <a:ext cx="886855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5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ca-ES" sz="4000" noProof="0" dirty="0" smtClean="0"/>
              <a:t>Imatges</a:t>
            </a:r>
            <a:endParaRPr lang="ca-ES" sz="4000" noProof="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026" name="Picture 2" descr="Imagen que ilustra el manejo de coordenadas en imá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56728"/>
            <a:ext cx="240395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tintos tipos de áreas. Shape distinta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81597"/>
            <a:ext cx="1905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59341" y="5839741"/>
            <a:ext cx="32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ca-ES" b="1" dirty="0" err="1"/>
              <a:t>Tipos</a:t>
            </a:r>
            <a:r>
              <a:rPr lang="ca-ES" b="1" dirty="0"/>
              <a:t> de </a:t>
            </a:r>
            <a:r>
              <a:rPr lang="ca-ES" b="1" dirty="0" err="1"/>
              <a:t>áreas</a:t>
            </a:r>
            <a:r>
              <a:rPr lang="ca-ES" b="1" dirty="0"/>
              <a:t>: </a:t>
            </a:r>
            <a:r>
              <a:rPr lang="ca-ES" b="1" dirty="0" err="1"/>
              <a:t>shape</a:t>
            </a:r>
            <a:r>
              <a:rPr lang="ca-ES" b="1" dirty="0"/>
              <a:t> </a:t>
            </a:r>
            <a:r>
              <a:rPr lang="ca-ES" b="1" dirty="0" err="1"/>
              <a:t>diferentes</a:t>
            </a:r>
            <a:endParaRPr lang="ca-ES" b="1" dirty="0"/>
          </a:p>
        </p:txBody>
      </p:sp>
      <p:sp>
        <p:nvSpPr>
          <p:cNvPr id="4" name="3 Rectángulo"/>
          <p:cNvSpPr/>
          <p:nvPr/>
        </p:nvSpPr>
        <p:spPr>
          <a:xfrm>
            <a:off x="378340" y="1628800"/>
            <a:ext cx="8082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Las líneas geométricas que delimitan los enlaces, es decir, las áreas de los enlaces, deben ser definidas mediante coordenadas.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9001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Imágenes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700" dirty="0" smtClean="0"/>
              <a:t>&lt;</a:t>
            </a:r>
            <a:r>
              <a:rPr lang="es-ES" sz="2700" dirty="0" err="1" smtClean="0"/>
              <a:t>img</a:t>
            </a:r>
            <a:r>
              <a:rPr lang="es-ES" sz="2700" dirty="0" smtClean="0"/>
              <a:t> </a:t>
            </a:r>
            <a:r>
              <a:rPr lang="es-ES" sz="2700" dirty="0" err="1" smtClean="0"/>
              <a:t>src</a:t>
            </a:r>
            <a:r>
              <a:rPr lang="es-ES" sz="2700" dirty="0" smtClean="0"/>
              <a:t>="mapa_mundo.gif“ </a:t>
            </a:r>
            <a:r>
              <a:rPr lang="es-ES" sz="2700" dirty="0" err="1" smtClean="0"/>
              <a:t>usemap</a:t>
            </a:r>
            <a:r>
              <a:rPr lang="es-ES" sz="2700" dirty="0" smtClean="0"/>
              <a:t>="#continentes" /&gt;</a:t>
            </a:r>
          </a:p>
          <a:p>
            <a:pPr marL="0" indent="0">
              <a:buNone/>
            </a:pPr>
            <a:r>
              <a:rPr lang="es-ES" sz="2700" dirty="0" smtClean="0"/>
              <a:t>...</a:t>
            </a:r>
          </a:p>
          <a:p>
            <a:pPr marL="0" indent="0">
              <a:buNone/>
            </a:pPr>
            <a:r>
              <a:rPr lang="es-ES" sz="2700" dirty="0" smtClean="0"/>
              <a:t>&lt;</a:t>
            </a:r>
            <a:r>
              <a:rPr lang="es-ES" sz="2700" dirty="0" err="1" smtClean="0"/>
              <a:t>map</a:t>
            </a:r>
            <a:r>
              <a:rPr lang="es-ES" sz="2700" dirty="0" smtClean="0"/>
              <a:t> </a:t>
            </a:r>
            <a:r>
              <a:rPr lang="es-ES" sz="2700" dirty="0" err="1" smtClean="0"/>
              <a:t>name</a:t>
            </a:r>
            <a:r>
              <a:rPr lang="es-ES" sz="2700" dirty="0" smtClean="0"/>
              <a:t>="continentes"&gt;</a:t>
            </a:r>
          </a:p>
          <a:p>
            <a:pPr marL="400050" lvl="1" indent="0">
              <a:buNone/>
            </a:pPr>
            <a:r>
              <a:rPr lang="es-ES" sz="2200" dirty="0" smtClean="0"/>
              <a:t>&lt;</a:t>
            </a:r>
            <a:r>
              <a:rPr lang="es-ES" sz="2200" dirty="0" err="1"/>
              <a:t>area</a:t>
            </a:r>
            <a:r>
              <a:rPr lang="es-ES" sz="2200" dirty="0"/>
              <a:t> </a:t>
            </a:r>
            <a:r>
              <a:rPr lang="es-ES" sz="2200" dirty="0" err="1"/>
              <a:t>shape</a:t>
            </a:r>
            <a:r>
              <a:rPr lang="es-ES" sz="2200" dirty="0"/>
              <a:t>="</a:t>
            </a:r>
            <a:r>
              <a:rPr lang="es-ES" sz="2200" dirty="0" err="1"/>
              <a:t>rect</a:t>
            </a:r>
            <a:r>
              <a:rPr lang="es-ES" sz="2200" dirty="0"/>
              <a:t>" </a:t>
            </a:r>
            <a:r>
              <a:rPr lang="es-ES" sz="2200" dirty="0" err="1"/>
              <a:t>coords</a:t>
            </a:r>
            <a:r>
              <a:rPr lang="es-ES" sz="2200" dirty="0"/>
              <a:t>="20,25,84,113" </a:t>
            </a:r>
            <a:r>
              <a:rPr lang="es-ES" sz="2200" dirty="0" err="1"/>
              <a:t>href</a:t>
            </a:r>
            <a:r>
              <a:rPr lang="es-ES" sz="2200" dirty="0"/>
              <a:t>="rectangulo.html" /&gt;</a:t>
            </a:r>
          </a:p>
          <a:p>
            <a:pPr marL="400050" lvl="1" indent="0">
              <a:buNone/>
            </a:pPr>
            <a:r>
              <a:rPr lang="es-ES" sz="2200" dirty="0"/>
              <a:t>&lt;</a:t>
            </a:r>
            <a:r>
              <a:rPr lang="es-ES" sz="2200" dirty="0" err="1"/>
              <a:t>area</a:t>
            </a:r>
            <a:r>
              <a:rPr lang="es-ES" sz="2200" dirty="0"/>
              <a:t> </a:t>
            </a:r>
            <a:r>
              <a:rPr lang="es-ES" sz="2200" dirty="0" err="1"/>
              <a:t>shape</a:t>
            </a:r>
            <a:r>
              <a:rPr lang="es-ES" sz="2200" dirty="0"/>
              <a:t>="</a:t>
            </a:r>
            <a:r>
              <a:rPr lang="es-ES" sz="2200" dirty="0" err="1"/>
              <a:t>polygon</a:t>
            </a:r>
            <a:r>
              <a:rPr lang="es-ES" sz="2200" dirty="0"/>
              <a:t>" </a:t>
            </a:r>
            <a:r>
              <a:rPr lang="es-ES" sz="2200" dirty="0" err="1"/>
              <a:t>coords</a:t>
            </a:r>
            <a:r>
              <a:rPr lang="es-ES" sz="2200" dirty="0"/>
              <a:t>="</a:t>
            </a:r>
            <a:r>
              <a:rPr lang="es-ES" sz="2200" dirty="0" smtClean="0"/>
              <a:t>90,25,162,26,163,96,89,25,90,24“ </a:t>
            </a:r>
            <a:r>
              <a:rPr lang="es-ES" sz="2200" dirty="0" err="1" smtClean="0"/>
              <a:t>href</a:t>
            </a:r>
            <a:r>
              <a:rPr lang="es-ES" sz="2200" dirty="0"/>
              <a:t>="</a:t>
            </a:r>
            <a:r>
              <a:rPr lang="es-ES" sz="2200" dirty="0" smtClean="0"/>
              <a:t>triangulo.html“ /&gt;</a:t>
            </a:r>
            <a:endParaRPr lang="es-ES" sz="2200" dirty="0"/>
          </a:p>
          <a:p>
            <a:pPr marL="400050" lvl="1" indent="0">
              <a:buNone/>
            </a:pPr>
            <a:r>
              <a:rPr lang="es-ES" sz="2200" dirty="0"/>
              <a:t>&lt;</a:t>
            </a:r>
            <a:r>
              <a:rPr lang="es-ES" sz="2200" dirty="0" err="1"/>
              <a:t>area</a:t>
            </a:r>
            <a:r>
              <a:rPr lang="es-ES" sz="2200" dirty="0"/>
              <a:t> </a:t>
            </a:r>
            <a:r>
              <a:rPr lang="es-ES" sz="2200" dirty="0" err="1"/>
              <a:t>shape</a:t>
            </a:r>
            <a:r>
              <a:rPr lang="es-ES" sz="2200" dirty="0"/>
              <a:t>="</a:t>
            </a:r>
            <a:r>
              <a:rPr lang="es-ES" sz="2200" dirty="0" err="1"/>
              <a:t>circle</a:t>
            </a:r>
            <a:r>
              <a:rPr lang="es-ES" sz="2200" dirty="0"/>
              <a:t>" </a:t>
            </a:r>
            <a:r>
              <a:rPr lang="es-ES" sz="2200" dirty="0" err="1"/>
              <a:t>coords</a:t>
            </a:r>
            <a:r>
              <a:rPr lang="es-ES" sz="2200" dirty="0"/>
              <a:t>="130,114,29" </a:t>
            </a:r>
            <a:r>
              <a:rPr lang="es-ES" sz="2200" dirty="0" err="1"/>
              <a:t>href</a:t>
            </a:r>
            <a:r>
              <a:rPr lang="es-ES" sz="2200" dirty="0"/>
              <a:t>="circulo.html" /&gt;</a:t>
            </a:r>
          </a:p>
          <a:p>
            <a:pPr marL="400050" lvl="1" indent="0">
              <a:buNone/>
            </a:pPr>
            <a:r>
              <a:rPr lang="es-ES" sz="2200" dirty="0"/>
              <a:t>&lt;</a:t>
            </a:r>
            <a:r>
              <a:rPr lang="es-ES" sz="2200" dirty="0" err="1"/>
              <a:t>area</a:t>
            </a:r>
            <a:r>
              <a:rPr lang="es-ES" sz="2200" dirty="0"/>
              <a:t> </a:t>
            </a:r>
            <a:r>
              <a:rPr lang="es-ES" sz="2200" dirty="0" err="1"/>
              <a:t>shape</a:t>
            </a:r>
            <a:r>
              <a:rPr lang="es-ES" sz="2200" dirty="0"/>
              <a:t>="</a:t>
            </a:r>
            <a:r>
              <a:rPr lang="es-ES" sz="2200" dirty="0" err="1" smtClean="0"/>
              <a:t>rect</a:t>
            </a:r>
            <a:r>
              <a:rPr lang="es-ES" sz="2200" dirty="0" smtClean="0"/>
              <a:t>“ </a:t>
            </a:r>
            <a:r>
              <a:rPr lang="es-ES" sz="2200" dirty="0" err="1" smtClean="0"/>
              <a:t>coords</a:t>
            </a:r>
            <a:r>
              <a:rPr lang="es-ES" sz="2200" dirty="0"/>
              <a:t>="</a:t>
            </a:r>
            <a:r>
              <a:rPr lang="es-ES" sz="2200" dirty="0" smtClean="0"/>
              <a:t>19,156,170,211“ </a:t>
            </a:r>
            <a:r>
              <a:rPr lang="es-ES" sz="2200" dirty="0" err="1" smtClean="0"/>
              <a:t>href</a:t>
            </a:r>
            <a:r>
              <a:rPr lang="es-ES" sz="2200" dirty="0" smtClean="0"/>
              <a:t>="" </a:t>
            </a:r>
            <a:r>
              <a:rPr lang="es-ES" sz="2200" dirty="0"/>
              <a:t>/&gt;</a:t>
            </a:r>
          </a:p>
          <a:p>
            <a:pPr marL="400050" lvl="1" indent="0">
              <a:buNone/>
            </a:pPr>
            <a:r>
              <a:rPr lang="es-ES" sz="2200" dirty="0"/>
              <a:t>&lt;</a:t>
            </a:r>
            <a:r>
              <a:rPr lang="es-ES" sz="2200" dirty="0" err="1"/>
              <a:t>area</a:t>
            </a:r>
            <a:r>
              <a:rPr lang="es-ES" sz="2200" dirty="0"/>
              <a:t> </a:t>
            </a:r>
            <a:r>
              <a:rPr lang="es-ES" sz="2200" dirty="0" err="1"/>
              <a:t>shape</a:t>
            </a:r>
            <a:r>
              <a:rPr lang="es-ES" sz="2200" dirty="0"/>
              <a:t>="default" </a:t>
            </a:r>
            <a:r>
              <a:rPr lang="es-ES" sz="2200" dirty="0" err="1"/>
              <a:t>nohref</a:t>
            </a:r>
            <a:r>
              <a:rPr lang="es-ES" sz="2200" dirty="0"/>
              <a:t>="</a:t>
            </a:r>
            <a:r>
              <a:rPr lang="es-ES" sz="2200" dirty="0" err="1"/>
              <a:t>nohref</a:t>
            </a:r>
            <a:r>
              <a:rPr lang="es-ES" sz="2200" dirty="0"/>
              <a:t>" </a:t>
            </a:r>
            <a:r>
              <a:rPr lang="es-ES" sz="2200" dirty="0" smtClean="0"/>
              <a:t>/&gt;</a:t>
            </a:r>
            <a:endParaRPr lang="es-ES" sz="2200" dirty="0"/>
          </a:p>
          <a:p>
            <a:pPr marL="0" indent="0">
              <a:buNone/>
            </a:pPr>
            <a:r>
              <a:rPr lang="es-ES" sz="2700" dirty="0"/>
              <a:t>...</a:t>
            </a:r>
          </a:p>
          <a:p>
            <a:pPr marL="0" indent="0">
              <a:buNone/>
            </a:pPr>
            <a:r>
              <a:rPr lang="es-ES" sz="2700" dirty="0"/>
              <a:t>&lt;/</a:t>
            </a:r>
            <a:r>
              <a:rPr lang="es-ES" sz="2700" dirty="0" err="1"/>
              <a:t>map</a:t>
            </a:r>
            <a:r>
              <a:rPr lang="es-ES" sz="2700" dirty="0"/>
              <a:t>&gt;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3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Objetos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/>
              <a:t>La etiqueta &lt;</a:t>
            </a:r>
            <a:r>
              <a:rPr lang="es-ES" sz="2200" dirty="0" err="1"/>
              <a:t>object</a:t>
            </a:r>
            <a:r>
              <a:rPr lang="es-ES" sz="2200" dirty="0"/>
              <a:t>&gt; es la que permite "embeber" </a:t>
            </a:r>
            <a:r>
              <a:rPr lang="es-ES" sz="2200" dirty="0" smtClean="0"/>
              <a:t>o incluir </a:t>
            </a:r>
            <a:r>
              <a:rPr lang="es-ES" sz="2200" dirty="0"/>
              <a:t>en las páginas HTML cualquier </a:t>
            </a:r>
            <a:r>
              <a:rPr lang="es-ES" sz="2200" dirty="0" smtClean="0"/>
              <a:t>tipo de </a:t>
            </a:r>
            <a:r>
              <a:rPr lang="es-ES" sz="2200" dirty="0"/>
              <a:t>contenido complejo, como </a:t>
            </a:r>
            <a:r>
              <a:rPr lang="es-ES" sz="2200" dirty="0" err="1"/>
              <a:t>applets</a:t>
            </a:r>
            <a:r>
              <a:rPr lang="es-ES" sz="2200" dirty="0"/>
              <a:t> </a:t>
            </a:r>
            <a:r>
              <a:rPr lang="es-ES" sz="2200" dirty="0" smtClean="0"/>
              <a:t>y vídeos.</a:t>
            </a:r>
            <a:endParaRPr lang="es-E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802657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Objetos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" sz="2400" dirty="0" smtClean="0">
                <a:latin typeface="Arial" charset="0"/>
              </a:rPr>
              <a:t>Se </a:t>
            </a:r>
            <a:r>
              <a:rPr lang="es-ES" sz="2400" dirty="0">
                <a:latin typeface="Arial" charset="0"/>
              </a:rPr>
              <a:t>pueden incluir varias versiones alternativas de un mismo </a:t>
            </a:r>
            <a:r>
              <a:rPr lang="es-ES" sz="2400" dirty="0" smtClean="0">
                <a:latin typeface="Arial" charset="0"/>
              </a:rPr>
              <a:t>contenido.</a:t>
            </a:r>
          </a:p>
          <a:p>
            <a:pPr marL="0" indent="0" algn="just">
              <a:buNone/>
            </a:pPr>
            <a:endParaRPr lang="es-E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s-ES" sz="1900" dirty="0"/>
              <a:t>&lt;</a:t>
            </a:r>
            <a:r>
              <a:rPr lang="es-ES" sz="1900" dirty="0" err="1"/>
              <a:t>object</a:t>
            </a:r>
            <a:r>
              <a:rPr lang="es-ES" sz="1900" dirty="0"/>
              <a:t> </a:t>
            </a:r>
            <a:r>
              <a:rPr lang="es-ES" sz="1900" dirty="0" err="1"/>
              <a:t>title</a:t>
            </a:r>
            <a:r>
              <a:rPr lang="es-ES" sz="1900" dirty="0"/>
              <a:t>="La Tierra vista desde el </a:t>
            </a:r>
            <a:r>
              <a:rPr lang="es-ES" sz="1900" dirty="0" smtClean="0"/>
              <a:t>espacio“ </a:t>
            </a:r>
            <a:r>
              <a:rPr lang="es-ES" sz="1900" dirty="0" err="1" smtClean="0"/>
              <a:t>classid</a:t>
            </a:r>
            <a:r>
              <a:rPr lang="es-ES" sz="1900" dirty="0"/>
              <a:t>="http://</a:t>
            </a:r>
            <a:r>
              <a:rPr lang="es-ES" sz="1900" dirty="0" smtClean="0"/>
              <a:t>www.observer.mars/TheEarth.py"&gt;</a:t>
            </a:r>
          </a:p>
          <a:p>
            <a:pPr marL="0" indent="0">
              <a:buNone/>
            </a:pPr>
            <a:endParaRPr lang="es-ES" sz="1900" dirty="0"/>
          </a:p>
          <a:p>
            <a:pPr marL="400050" lvl="1" indent="0">
              <a:buNone/>
            </a:pPr>
            <a:r>
              <a:rPr lang="es-ES" sz="1700" dirty="0"/>
              <a:t>&lt;!-- Formato alternativo en forma de vídeo --&gt;</a:t>
            </a:r>
          </a:p>
          <a:p>
            <a:pPr marL="400050" lvl="1" indent="0">
              <a:buNone/>
            </a:pPr>
            <a:r>
              <a:rPr lang="es-ES" sz="1700" dirty="0"/>
              <a:t>&lt;</a:t>
            </a:r>
            <a:r>
              <a:rPr lang="es-ES" sz="1700" dirty="0" err="1"/>
              <a:t>object</a:t>
            </a:r>
            <a:r>
              <a:rPr lang="es-ES" sz="1700" dirty="0"/>
              <a:t> data="PlanetaTierra.mpeg" </a:t>
            </a:r>
            <a:r>
              <a:rPr lang="es-ES" sz="1700" dirty="0" err="1"/>
              <a:t>type</a:t>
            </a:r>
            <a:r>
              <a:rPr lang="es-ES" sz="1700" dirty="0"/>
              <a:t>="</a:t>
            </a:r>
            <a:r>
              <a:rPr lang="es-ES" sz="1700" dirty="0" err="1"/>
              <a:t>application</a:t>
            </a:r>
            <a:r>
              <a:rPr lang="es-ES" sz="1700" dirty="0"/>
              <a:t>/</a:t>
            </a:r>
            <a:r>
              <a:rPr lang="es-ES" sz="1700" dirty="0" err="1"/>
              <a:t>mpeg</a:t>
            </a:r>
            <a:r>
              <a:rPr lang="es-ES" sz="1700" dirty="0" smtClean="0"/>
              <a:t>"&gt;</a:t>
            </a:r>
          </a:p>
          <a:p>
            <a:pPr marL="400050" lvl="1" indent="0">
              <a:buNone/>
            </a:pPr>
            <a:endParaRPr lang="es-ES" sz="1700" dirty="0"/>
          </a:p>
          <a:p>
            <a:pPr marL="800100" lvl="2" indent="0">
              <a:buNone/>
            </a:pPr>
            <a:r>
              <a:rPr lang="es-ES" sz="1700" dirty="0"/>
              <a:t>&lt;!-- Otro formato alternativo mediante una imagen GIF --&gt;</a:t>
            </a:r>
          </a:p>
          <a:p>
            <a:pPr marL="800100" lvl="2" indent="0">
              <a:buNone/>
            </a:pPr>
            <a:r>
              <a:rPr lang="es-ES" sz="1700" dirty="0"/>
              <a:t>&lt;</a:t>
            </a:r>
            <a:r>
              <a:rPr lang="es-ES" sz="1700" dirty="0" err="1"/>
              <a:t>object</a:t>
            </a:r>
            <a:r>
              <a:rPr lang="es-ES" sz="1700" dirty="0"/>
              <a:t> data="PlanetaTierra.gif" </a:t>
            </a:r>
            <a:r>
              <a:rPr lang="es-ES" sz="1700" dirty="0" err="1"/>
              <a:t>type</a:t>
            </a:r>
            <a:r>
              <a:rPr lang="es-ES" sz="1700" dirty="0"/>
              <a:t>="</a:t>
            </a:r>
            <a:r>
              <a:rPr lang="es-ES" sz="1700" dirty="0" err="1"/>
              <a:t>image</a:t>
            </a:r>
            <a:r>
              <a:rPr lang="es-ES" sz="1700" dirty="0"/>
              <a:t>/</a:t>
            </a:r>
            <a:r>
              <a:rPr lang="es-ES" sz="1700" dirty="0" err="1"/>
              <a:t>gif</a:t>
            </a:r>
            <a:r>
              <a:rPr lang="es-ES" sz="1700" dirty="0"/>
              <a:t>"&gt;</a:t>
            </a:r>
          </a:p>
          <a:p>
            <a:pPr marL="1257300" lvl="3" indent="0">
              <a:buNone/>
            </a:pPr>
            <a:r>
              <a:rPr lang="es-ES" sz="1700" dirty="0"/>
              <a:t>&lt;!-- Si el navegador no soporta ningún formato, se muestra el siguiente texto --&gt;</a:t>
            </a:r>
          </a:p>
          <a:p>
            <a:pPr marL="1257300" lvl="3" indent="0">
              <a:buNone/>
            </a:pPr>
            <a:r>
              <a:rPr lang="es-ES" sz="1700" dirty="0"/>
              <a:t>La &lt;</a:t>
            </a:r>
            <a:r>
              <a:rPr lang="es-ES" sz="1700" dirty="0" err="1"/>
              <a:t>strong</a:t>
            </a:r>
            <a:r>
              <a:rPr lang="es-ES" sz="1700" dirty="0"/>
              <a:t>&gt;Tierra&lt;/</a:t>
            </a:r>
            <a:r>
              <a:rPr lang="es-ES" sz="1700" dirty="0" err="1"/>
              <a:t>strong</a:t>
            </a:r>
            <a:r>
              <a:rPr lang="es-ES" sz="1700" dirty="0"/>
              <a:t>&gt; vista desde el espacio.</a:t>
            </a:r>
          </a:p>
          <a:p>
            <a:pPr marL="800100" lvl="2" indent="0">
              <a:buNone/>
            </a:pPr>
            <a:r>
              <a:rPr lang="es-ES" sz="1700" dirty="0"/>
              <a:t>&lt;/</a:t>
            </a:r>
            <a:r>
              <a:rPr lang="es-ES" sz="1700" dirty="0" err="1"/>
              <a:t>object</a:t>
            </a:r>
            <a:r>
              <a:rPr lang="es-ES" sz="1700" dirty="0" smtClean="0"/>
              <a:t>&gt;</a:t>
            </a:r>
          </a:p>
          <a:p>
            <a:pPr marL="800100" lvl="2" indent="0">
              <a:buNone/>
            </a:pPr>
            <a:endParaRPr lang="es-ES" sz="1700" dirty="0"/>
          </a:p>
          <a:p>
            <a:pPr marL="400050" lvl="1" indent="0">
              <a:buNone/>
            </a:pPr>
            <a:r>
              <a:rPr lang="es-ES" sz="1700" dirty="0"/>
              <a:t>&lt;/</a:t>
            </a:r>
            <a:r>
              <a:rPr lang="es-ES" sz="1700" dirty="0" err="1"/>
              <a:t>object</a:t>
            </a:r>
            <a:r>
              <a:rPr lang="es-ES" sz="2200" dirty="0" smtClean="0"/>
              <a:t>&gt;</a:t>
            </a:r>
          </a:p>
          <a:p>
            <a:pPr marL="400050" lvl="1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1900" dirty="0"/>
              <a:t>&lt;/</a:t>
            </a:r>
            <a:r>
              <a:rPr lang="es-ES" sz="1900" dirty="0" err="1"/>
              <a:t>object</a:t>
            </a:r>
            <a:r>
              <a:rPr lang="es-ES" sz="1900" dirty="0"/>
              <a:t>&gt;</a:t>
            </a:r>
          </a:p>
          <a:p>
            <a:pPr marL="0" indent="0" algn="just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2610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Objetos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500" dirty="0">
                <a:latin typeface="Arial" charset="0"/>
              </a:rPr>
              <a:t>A los objetos también se les puede pasar información adicional en forma de </a:t>
            </a:r>
            <a:r>
              <a:rPr lang="es-ES" sz="2500" dirty="0" smtClean="0">
                <a:latin typeface="Arial" charset="0"/>
              </a:rPr>
              <a:t>parámetros mediante </a:t>
            </a:r>
            <a:r>
              <a:rPr lang="es-ES" sz="2500" dirty="0">
                <a:latin typeface="Arial" charset="0"/>
              </a:rPr>
              <a:t>la etiqueta &lt;</a:t>
            </a:r>
            <a:r>
              <a:rPr lang="es-ES" sz="2500" dirty="0" err="1">
                <a:latin typeface="Arial" charset="0"/>
              </a:rPr>
              <a:t>param</a:t>
            </a:r>
            <a:r>
              <a:rPr lang="es-ES" sz="2500" dirty="0" smtClean="0">
                <a:latin typeface="Arial" charset="0"/>
              </a:rPr>
              <a:t>&gt;:</a:t>
            </a:r>
          </a:p>
          <a:p>
            <a:pPr marL="0" indent="0" algn="just">
              <a:buNone/>
            </a:pPr>
            <a:endParaRPr lang="es-ES" sz="2400" dirty="0">
              <a:latin typeface="Arial" charset="0"/>
            </a:endParaRPr>
          </a:p>
          <a:p>
            <a:pPr marL="0" indent="0" algn="just">
              <a:buNone/>
            </a:pPr>
            <a:endParaRPr lang="es-ES" sz="2400" dirty="0" smtClean="0">
              <a:latin typeface="Arial" charset="0"/>
            </a:endParaRPr>
          </a:p>
          <a:p>
            <a:pPr marL="0" indent="0" algn="just">
              <a:buNone/>
            </a:pPr>
            <a:endParaRPr lang="es-ES" sz="2400" dirty="0">
              <a:latin typeface="Arial" charset="0"/>
            </a:endParaRPr>
          </a:p>
          <a:p>
            <a:pPr marL="0" indent="0" algn="just">
              <a:buNone/>
            </a:pPr>
            <a:endParaRPr lang="es-ES" sz="2400" dirty="0" smtClean="0">
              <a:latin typeface="Arial" charset="0"/>
            </a:endParaRPr>
          </a:p>
          <a:p>
            <a:pPr marL="0" indent="0" algn="just">
              <a:buNone/>
            </a:pPr>
            <a:endParaRPr lang="es-ES" sz="2400" dirty="0">
              <a:latin typeface="Arial" charset="0"/>
            </a:endParaRPr>
          </a:p>
          <a:p>
            <a:pPr marL="400050" lvl="1" indent="0" algn="just">
              <a:buNone/>
            </a:pPr>
            <a:r>
              <a:rPr lang="pt-BR" sz="2000" dirty="0">
                <a:latin typeface="Arial" charset="0"/>
              </a:rPr>
              <a:t>&lt;</a:t>
            </a:r>
            <a:r>
              <a:rPr lang="pt-BR" sz="2000" dirty="0" err="1">
                <a:latin typeface="Arial" charset="0"/>
              </a:rPr>
              <a:t>object</a:t>
            </a:r>
            <a:r>
              <a:rPr lang="pt-BR" sz="2000" dirty="0">
                <a:latin typeface="Arial" charset="0"/>
              </a:rPr>
              <a:t> data="..." </a:t>
            </a:r>
            <a:r>
              <a:rPr lang="pt-BR" sz="2000" dirty="0" err="1">
                <a:latin typeface="Arial" charset="0"/>
              </a:rPr>
              <a:t>type</a:t>
            </a:r>
            <a:r>
              <a:rPr lang="pt-BR" sz="2000" dirty="0">
                <a:latin typeface="Arial" charset="0"/>
              </a:rPr>
              <a:t>="..."&gt;</a:t>
            </a:r>
          </a:p>
          <a:p>
            <a:pPr marL="800100" lvl="2" indent="0" algn="just">
              <a:buNone/>
            </a:pPr>
            <a:r>
              <a:rPr lang="pt-BR" sz="1600" dirty="0">
                <a:latin typeface="Arial" charset="0"/>
              </a:rPr>
              <a:t>&lt;param </a:t>
            </a:r>
            <a:r>
              <a:rPr lang="pt-BR" sz="1600" dirty="0" err="1">
                <a:latin typeface="Arial" charset="0"/>
              </a:rPr>
              <a:t>name</a:t>
            </a:r>
            <a:r>
              <a:rPr lang="pt-BR" sz="1600" dirty="0">
                <a:latin typeface="Arial" charset="0"/>
              </a:rPr>
              <a:t>="parametro1" </a:t>
            </a:r>
            <a:r>
              <a:rPr lang="pt-BR" sz="1600" dirty="0" err="1">
                <a:latin typeface="Arial" charset="0"/>
              </a:rPr>
              <a:t>value</a:t>
            </a:r>
            <a:r>
              <a:rPr lang="pt-BR" sz="1600" dirty="0">
                <a:latin typeface="Arial" charset="0"/>
              </a:rPr>
              <a:t>="40" /&gt;</a:t>
            </a:r>
          </a:p>
          <a:p>
            <a:pPr marL="800100" lvl="2" indent="0" algn="just">
              <a:buNone/>
            </a:pPr>
            <a:r>
              <a:rPr lang="pt-BR" sz="1600" dirty="0">
                <a:latin typeface="Arial" charset="0"/>
              </a:rPr>
              <a:t>&lt;param </a:t>
            </a:r>
            <a:r>
              <a:rPr lang="pt-BR" sz="1600" dirty="0" err="1">
                <a:latin typeface="Arial" charset="0"/>
              </a:rPr>
              <a:t>name</a:t>
            </a:r>
            <a:r>
              <a:rPr lang="pt-BR" sz="1600" dirty="0">
                <a:latin typeface="Arial" charset="0"/>
              </a:rPr>
              <a:t>="parametro2" </a:t>
            </a:r>
            <a:r>
              <a:rPr lang="pt-BR" sz="1600" dirty="0" err="1">
                <a:latin typeface="Arial" charset="0"/>
              </a:rPr>
              <a:t>value</a:t>
            </a:r>
            <a:r>
              <a:rPr lang="pt-BR" sz="1600" dirty="0">
                <a:latin typeface="Arial" charset="0"/>
              </a:rPr>
              <a:t>="20" /&gt;</a:t>
            </a:r>
          </a:p>
          <a:p>
            <a:pPr marL="800100" lvl="2" indent="0" algn="just">
              <a:buNone/>
            </a:pPr>
            <a:r>
              <a:rPr lang="pt-BR" sz="1600" dirty="0">
                <a:latin typeface="Arial" charset="0"/>
              </a:rPr>
              <a:t>&lt;param </a:t>
            </a:r>
            <a:r>
              <a:rPr lang="pt-BR" sz="1600" dirty="0" err="1">
                <a:latin typeface="Arial" charset="0"/>
              </a:rPr>
              <a:t>name</a:t>
            </a:r>
            <a:r>
              <a:rPr lang="pt-BR" sz="1600" dirty="0">
                <a:latin typeface="Arial" charset="0"/>
              </a:rPr>
              <a:t>="parametro3" </a:t>
            </a:r>
            <a:r>
              <a:rPr lang="pt-BR" sz="1600" dirty="0" err="1">
                <a:latin typeface="Arial" charset="0"/>
              </a:rPr>
              <a:t>value</a:t>
            </a:r>
            <a:r>
              <a:rPr lang="pt-BR" sz="1600" dirty="0">
                <a:latin typeface="Arial" charset="0"/>
              </a:rPr>
              <a:t>="texto de </a:t>
            </a:r>
            <a:r>
              <a:rPr lang="pt-BR" sz="1600" dirty="0" err="1">
                <a:latin typeface="Arial" charset="0"/>
              </a:rPr>
              <a:t>prueba</a:t>
            </a:r>
            <a:r>
              <a:rPr lang="pt-BR" sz="1600" dirty="0">
                <a:latin typeface="Arial" charset="0"/>
              </a:rPr>
              <a:t>" /&gt;</a:t>
            </a:r>
          </a:p>
          <a:p>
            <a:pPr marL="400050" lvl="1" indent="0" algn="just">
              <a:buNone/>
            </a:pPr>
            <a:r>
              <a:rPr lang="pt-BR" sz="2000" dirty="0">
                <a:latin typeface="Arial" charset="0"/>
              </a:rPr>
              <a:t>&lt;/</a:t>
            </a:r>
            <a:r>
              <a:rPr lang="pt-BR" sz="2000" dirty="0" err="1">
                <a:latin typeface="Arial" charset="0"/>
              </a:rPr>
              <a:t>object</a:t>
            </a:r>
            <a:r>
              <a:rPr lang="pt-BR" sz="2000" dirty="0">
                <a:latin typeface="Arial" charset="0"/>
              </a:rPr>
              <a:t>&gt;</a:t>
            </a:r>
          </a:p>
          <a:p>
            <a:pPr marL="0" indent="0" algn="just">
              <a:buNone/>
            </a:pPr>
            <a:endParaRPr lang="es-ES" sz="2400" dirty="0">
              <a:latin typeface="Arial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52" y="2852936"/>
            <a:ext cx="8251358" cy="144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2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Objetos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incluir vídeos </a:t>
            </a:r>
            <a:r>
              <a:rPr lang="es-ES" sz="2400" dirty="0" smtClean="0"/>
              <a:t>Flash:</a:t>
            </a:r>
          </a:p>
          <a:p>
            <a:pPr marL="0" indent="0" algn="just">
              <a:buNone/>
            </a:pPr>
            <a:endParaRPr lang="es-ES" sz="2400" dirty="0">
              <a:latin typeface="Arial" charset="0"/>
            </a:endParaRPr>
          </a:p>
          <a:p>
            <a:pPr marL="400050" lvl="1" indent="0">
              <a:buNone/>
            </a:pPr>
            <a:r>
              <a:rPr lang="es-ES" sz="1600" dirty="0" smtClean="0">
                <a:latin typeface="Arial" charset="0"/>
              </a:rPr>
              <a:t>&lt;</a:t>
            </a:r>
            <a:r>
              <a:rPr lang="es-ES" sz="1600" dirty="0" err="1">
                <a:latin typeface="Arial" charset="0"/>
              </a:rPr>
              <a:t>object</a:t>
            </a:r>
            <a:r>
              <a:rPr lang="es-ES" sz="1600" dirty="0">
                <a:latin typeface="Arial" charset="0"/>
              </a:rPr>
              <a:t> data="</a:t>
            </a:r>
            <a:r>
              <a:rPr lang="es-ES" sz="1600" dirty="0" smtClean="0">
                <a:latin typeface="Arial" charset="0"/>
              </a:rPr>
              <a:t>nombre_video.swf“ </a:t>
            </a:r>
            <a:r>
              <a:rPr lang="es-ES" sz="1600" dirty="0" err="1" smtClean="0">
                <a:latin typeface="Arial" charset="0"/>
              </a:rPr>
              <a:t>type</a:t>
            </a:r>
            <a:r>
              <a:rPr lang="es-ES" sz="1600" dirty="0">
                <a:latin typeface="Arial" charset="0"/>
              </a:rPr>
              <a:t>="</a:t>
            </a:r>
            <a:r>
              <a:rPr lang="es-ES" sz="1600" dirty="0" err="1" smtClean="0">
                <a:latin typeface="Arial" charset="0"/>
              </a:rPr>
              <a:t>application</a:t>
            </a:r>
            <a:r>
              <a:rPr lang="es-ES" sz="1600" dirty="0" smtClean="0">
                <a:latin typeface="Arial" charset="0"/>
              </a:rPr>
              <a:t>/x-</a:t>
            </a:r>
            <a:r>
              <a:rPr lang="es-ES" sz="1600" dirty="0" err="1" smtClean="0">
                <a:latin typeface="Arial" charset="0"/>
              </a:rPr>
              <a:t>shockwave</a:t>
            </a:r>
            <a:r>
              <a:rPr lang="es-ES" sz="1600" dirty="0" smtClean="0">
                <a:latin typeface="Arial" charset="0"/>
              </a:rPr>
              <a:t> flash</a:t>
            </a:r>
            <a:r>
              <a:rPr lang="es-ES" sz="1600" dirty="0">
                <a:latin typeface="Arial" charset="0"/>
              </a:rPr>
              <a:t>"&gt;&lt;/</a:t>
            </a:r>
            <a:r>
              <a:rPr lang="es-ES" sz="1600" dirty="0" err="1">
                <a:latin typeface="Arial" charset="0"/>
              </a:rPr>
              <a:t>object</a:t>
            </a:r>
            <a:r>
              <a:rPr lang="es-ES" sz="1600" dirty="0">
                <a:latin typeface="Arial" charset="0"/>
              </a:rPr>
              <a:t>&gt;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s-ES" sz="2200" dirty="0" smtClean="0"/>
              <a:t>Solución </a:t>
            </a:r>
            <a:r>
              <a:rPr lang="es-ES" sz="2200" dirty="0"/>
              <a:t>alternativa </a:t>
            </a:r>
            <a:r>
              <a:rPr lang="es-ES" sz="2200" dirty="0" smtClean="0"/>
              <a:t>: </a:t>
            </a:r>
            <a:r>
              <a:rPr lang="es-ES" sz="2200" dirty="0"/>
              <a:t>el uso de la etiqueta &lt;</a:t>
            </a:r>
            <a:r>
              <a:rPr lang="es-ES" sz="2200" dirty="0" err="1"/>
              <a:t>embed</a:t>
            </a:r>
            <a:r>
              <a:rPr lang="es-ES" sz="2200" dirty="0"/>
              <a:t>&gt;</a:t>
            </a:r>
            <a:endParaRPr lang="en-US" sz="2200" dirty="0"/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object width="425" height="350"&gt;</a:t>
            </a:r>
          </a:p>
          <a:p>
            <a:pPr marL="800100" lvl="2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param</a:t>
            </a:r>
            <a:r>
              <a:rPr lang="en-US" sz="1600" dirty="0"/>
              <a:t> name="movie" value="http://www.youtube.com/v/MsH0rBWCYjs"&gt;&lt;/param&gt;</a:t>
            </a:r>
          </a:p>
          <a:p>
            <a:pPr marL="800100" lvl="2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param</a:t>
            </a:r>
            <a:r>
              <a:rPr lang="en-US" sz="1600" dirty="0"/>
              <a:t> name="</a:t>
            </a:r>
            <a:r>
              <a:rPr lang="en-US" sz="1600" dirty="0" err="1"/>
              <a:t>wmode</a:t>
            </a:r>
            <a:r>
              <a:rPr lang="en-US" sz="1600" dirty="0"/>
              <a:t>" value="transparent"&gt;&lt;/</a:t>
            </a:r>
            <a:r>
              <a:rPr lang="en-US" sz="1600" dirty="0" err="1"/>
              <a:t>param</a:t>
            </a:r>
            <a:r>
              <a:rPr lang="en-US" sz="1600" dirty="0"/>
              <a:t>&gt;</a:t>
            </a:r>
          </a:p>
          <a:p>
            <a:pPr marL="800100" lvl="2" indent="0">
              <a:buNone/>
            </a:pPr>
            <a:r>
              <a:rPr lang="en-US" sz="1600" dirty="0"/>
              <a:t>&lt;embed </a:t>
            </a:r>
            <a:r>
              <a:rPr lang="en-US" sz="1600" dirty="0" err="1"/>
              <a:t>src</a:t>
            </a:r>
            <a:r>
              <a:rPr lang="en-US" sz="1600" dirty="0"/>
              <a:t>="http://www.youtube.com/v/MsH0rBWCYjs" type="application/</a:t>
            </a:r>
          </a:p>
          <a:p>
            <a:pPr marL="800100" lvl="2" indent="0">
              <a:buNone/>
            </a:pPr>
            <a:r>
              <a:rPr lang="en-US" sz="1600" dirty="0"/>
              <a:t>x-shockwave-flash" </a:t>
            </a:r>
            <a:r>
              <a:rPr lang="en-US" sz="1600" dirty="0" err="1"/>
              <a:t>wmode</a:t>
            </a:r>
            <a:r>
              <a:rPr lang="en-US" sz="1600" dirty="0"/>
              <a:t>="transparent" width="425" height="350"&gt;&lt;/embed&gt;</a:t>
            </a:r>
          </a:p>
          <a:p>
            <a:pPr marL="400050" lvl="1" indent="0">
              <a:buNone/>
            </a:pPr>
            <a:r>
              <a:rPr lang="en-US" sz="1800" dirty="0"/>
              <a:t>&lt;/object&gt;</a:t>
            </a:r>
            <a:endParaRPr lang="es-ES" sz="1800" dirty="0"/>
          </a:p>
        </p:txBody>
      </p:sp>
      <p:sp>
        <p:nvSpPr>
          <p:cNvPr id="3" name="2 Explosión 1"/>
          <p:cNvSpPr/>
          <p:nvPr/>
        </p:nvSpPr>
        <p:spPr>
          <a:xfrm>
            <a:off x="6732240" y="1313852"/>
            <a:ext cx="1944216" cy="122413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Objetos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Multimedia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000" dirty="0" smtClean="0"/>
              <a:t>HTML5 </a:t>
            </a:r>
            <a:r>
              <a:rPr lang="es-ES" sz="2000" dirty="0"/>
              <a:t>incorpora las nuevas etiquetas </a:t>
            </a:r>
            <a:r>
              <a:rPr lang="es-ES" sz="2000" b="1" dirty="0"/>
              <a:t>&lt;video&gt; </a:t>
            </a:r>
            <a:r>
              <a:rPr lang="es-ES" sz="2000" dirty="0"/>
              <a:t>y </a:t>
            </a:r>
            <a:r>
              <a:rPr lang="es-ES" sz="2000" b="1" dirty="0"/>
              <a:t>&lt;audio&gt;</a:t>
            </a:r>
            <a:r>
              <a:rPr lang="es-ES" sz="2000" dirty="0"/>
              <a:t> que permiten añadir estos elementos sin tener que recurrir a </a:t>
            </a:r>
            <a:r>
              <a:rPr lang="es-ES" sz="2000" dirty="0" err="1"/>
              <a:t>plugins</a:t>
            </a:r>
            <a:r>
              <a:rPr lang="es-ES" sz="2000" dirty="0"/>
              <a:t> externos como Flash. </a:t>
            </a:r>
          </a:p>
          <a:p>
            <a:pPr marL="0" indent="0">
              <a:buNone/>
            </a:pPr>
            <a:r>
              <a:rPr lang="es-ES" sz="2000" dirty="0" smtClean="0"/>
              <a:t>      &lt;</a:t>
            </a:r>
            <a:r>
              <a:rPr lang="es-ES" sz="2000" b="1" dirty="0"/>
              <a:t>video</a:t>
            </a:r>
            <a:r>
              <a:rPr lang="es-ES" sz="2000" dirty="0"/>
              <a:t> </a:t>
            </a:r>
            <a:r>
              <a:rPr lang="es-ES" sz="2000" dirty="0" err="1"/>
              <a:t>src</a:t>
            </a:r>
            <a:r>
              <a:rPr lang="es-ES" sz="2000" dirty="0"/>
              <a:t>=“obsea.mp4” poster=“imagen.jpg” </a:t>
            </a:r>
            <a:r>
              <a:rPr lang="es-ES" sz="2000" dirty="0" err="1"/>
              <a:t>controls</a:t>
            </a:r>
            <a:r>
              <a:rPr lang="es-ES" sz="2000" dirty="0" smtClean="0"/>
              <a:t>&gt;</a:t>
            </a:r>
          </a:p>
          <a:p>
            <a:pPr marL="0" indent="0">
              <a:buNone/>
            </a:pPr>
            <a:r>
              <a:rPr lang="es-ES" sz="2000" dirty="0" smtClean="0"/>
              <a:t>Alternativa:</a:t>
            </a:r>
          </a:p>
          <a:p>
            <a:pPr marL="0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</a:t>
            </a:r>
            <a:r>
              <a:rPr lang="es-ES" sz="2100" dirty="0"/>
              <a:t>&lt;</a:t>
            </a:r>
            <a:r>
              <a:rPr lang="es-ES" sz="2100" b="1" dirty="0"/>
              <a:t>video</a:t>
            </a:r>
            <a:r>
              <a:rPr lang="es-ES" sz="2100" dirty="0"/>
              <a:t> </a:t>
            </a:r>
            <a:r>
              <a:rPr lang="es-ES" sz="2100" dirty="0" err="1"/>
              <a:t>controls</a:t>
            </a:r>
            <a:r>
              <a:rPr lang="es-ES" sz="2100" dirty="0"/>
              <a:t> </a:t>
            </a:r>
            <a:r>
              <a:rPr lang="es-ES" sz="2100" dirty="0" err="1"/>
              <a:t>width</a:t>
            </a:r>
            <a:r>
              <a:rPr lang="es-ES" sz="2100" dirty="0"/>
              <a:t>="250</a:t>
            </a:r>
            <a:r>
              <a:rPr lang="es-ES" sz="2100" dirty="0" smtClean="0"/>
              <a:t>"&gt; </a:t>
            </a:r>
          </a:p>
          <a:p>
            <a:pPr marL="0" indent="0">
              <a:buNone/>
            </a:pPr>
            <a:r>
              <a:rPr lang="es-ES" sz="2100" dirty="0"/>
              <a:t> </a:t>
            </a:r>
            <a:r>
              <a:rPr lang="es-ES" sz="2100" dirty="0" smtClean="0"/>
              <a:t>         &lt;</a:t>
            </a:r>
            <a:r>
              <a:rPr lang="es-ES" sz="2100" dirty="0" err="1"/>
              <a:t>source</a:t>
            </a:r>
            <a:r>
              <a:rPr lang="es-ES" sz="2100" dirty="0"/>
              <a:t> </a:t>
            </a:r>
            <a:r>
              <a:rPr lang="es-ES" sz="2100" dirty="0" err="1"/>
              <a:t>src</a:t>
            </a:r>
            <a:r>
              <a:rPr lang="es-ES" sz="2100" dirty="0"/>
              <a:t>="/media/</a:t>
            </a:r>
            <a:r>
              <a:rPr lang="es-ES" sz="2100" dirty="0" err="1"/>
              <a:t>examples</a:t>
            </a:r>
            <a:r>
              <a:rPr lang="es-ES" sz="2100" dirty="0"/>
              <a:t>/</a:t>
            </a:r>
            <a:r>
              <a:rPr lang="es-ES" sz="2100" dirty="0" err="1"/>
              <a:t>flower.webm</a:t>
            </a:r>
            <a:r>
              <a:rPr lang="es-ES" sz="2100" dirty="0"/>
              <a:t>“ </a:t>
            </a:r>
            <a:r>
              <a:rPr lang="es-ES" sz="2100" dirty="0" err="1"/>
              <a:t>type</a:t>
            </a:r>
            <a:r>
              <a:rPr lang="es-ES" sz="2100" dirty="0"/>
              <a:t>="video/</a:t>
            </a:r>
            <a:r>
              <a:rPr lang="es-ES" sz="2100" dirty="0" err="1"/>
              <a:t>webm</a:t>
            </a:r>
            <a:r>
              <a:rPr lang="es-ES" sz="2100" dirty="0" smtClean="0"/>
              <a:t>"&gt;</a:t>
            </a:r>
          </a:p>
          <a:p>
            <a:pPr marL="0" indent="0">
              <a:buNone/>
            </a:pPr>
            <a:r>
              <a:rPr lang="es-ES" sz="2100" dirty="0"/>
              <a:t> </a:t>
            </a:r>
            <a:r>
              <a:rPr lang="es-ES" sz="2100" dirty="0" smtClean="0"/>
              <a:t>        &lt;</a:t>
            </a:r>
            <a:r>
              <a:rPr lang="es-ES" sz="2100" dirty="0" err="1"/>
              <a:t>source</a:t>
            </a:r>
            <a:r>
              <a:rPr lang="es-ES" sz="2100" dirty="0"/>
              <a:t> </a:t>
            </a:r>
            <a:r>
              <a:rPr lang="es-ES" sz="2100" dirty="0" err="1"/>
              <a:t>src</a:t>
            </a:r>
            <a:r>
              <a:rPr lang="es-ES" sz="2100" dirty="0"/>
              <a:t>="/media/</a:t>
            </a:r>
            <a:r>
              <a:rPr lang="es-ES" sz="2100" dirty="0" err="1"/>
              <a:t>examples</a:t>
            </a:r>
            <a:r>
              <a:rPr lang="es-ES" sz="2100" dirty="0"/>
              <a:t>/flower.mp4“  </a:t>
            </a:r>
            <a:r>
              <a:rPr lang="es-ES" sz="2100" dirty="0" err="1"/>
              <a:t>type</a:t>
            </a:r>
            <a:r>
              <a:rPr lang="es-ES" sz="2100" dirty="0"/>
              <a:t>="video/mp4</a:t>
            </a:r>
            <a:r>
              <a:rPr lang="es-ES" sz="2100" dirty="0" smtClean="0"/>
              <a:t>"&gt;</a:t>
            </a:r>
          </a:p>
          <a:p>
            <a:pPr marL="0" indent="0">
              <a:buNone/>
            </a:pPr>
            <a:r>
              <a:rPr lang="es-ES" sz="2100" dirty="0"/>
              <a:t> </a:t>
            </a:r>
            <a:r>
              <a:rPr lang="es-ES" sz="2100" dirty="0" smtClean="0"/>
              <a:t>        &lt;p&gt;</a:t>
            </a:r>
            <a:r>
              <a:rPr lang="es-ES" sz="2100" dirty="0" err="1" smtClean="0"/>
              <a:t>Sorry</a:t>
            </a:r>
            <a:r>
              <a:rPr lang="es-ES" sz="2100" dirty="0" smtClean="0"/>
              <a:t>, </a:t>
            </a:r>
            <a:r>
              <a:rPr lang="es-ES" sz="2100" dirty="0" err="1" smtClean="0"/>
              <a:t>your</a:t>
            </a:r>
            <a:r>
              <a:rPr lang="es-ES" sz="2100" dirty="0" smtClean="0"/>
              <a:t> browser </a:t>
            </a:r>
            <a:r>
              <a:rPr lang="es-ES" sz="2100" dirty="0" err="1" smtClean="0"/>
              <a:t>doesn't</a:t>
            </a:r>
            <a:r>
              <a:rPr lang="es-ES" sz="2100" dirty="0" smtClean="0"/>
              <a:t> </a:t>
            </a:r>
            <a:r>
              <a:rPr lang="es-ES" sz="2100" dirty="0" err="1" smtClean="0"/>
              <a:t>support</a:t>
            </a:r>
            <a:r>
              <a:rPr lang="es-ES" sz="2100" dirty="0" smtClean="0"/>
              <a:t> </a:t>
            </a:r>
            <a:r>
              <a:rPr lang="es-ES" sz="2100" dirty="0" err="1" smtClean="0"/>
              <a:t>embedded</a:t>
            </a:r>
            <a:r>
              <a:rPr lang="es-ES" sz="2100" dirty="0" smtClean="0"/>
              <a:t> videos.&lt;/p&gt;</a:t>
            </a:r>
          </a:p>
          <a:p>
            <a:pPr marL="0" indent="0">
              <a:buNone/>
            </a:pPr>
            <a:r>
              <a:rPr lang="es-ES" sz="2100" dirty="0"/>
              <a:t> </a:t>
            </a:r>
            <a:r>
              <a:rPr lang="es-ES" sz="2100" dirty="0" smtClean="0"/>
              <a:t>     &lt;/</a:t>
            </a:r>
            <a:r>
              <a:rPr lang="es-ES" sz="2100" dirty="0"/>
              <a:t>video&gt;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     &lt;</a:t>
            </a:r>
            <a:r>
              <a:rPr lang="es-ES" sz="2000" b="1" dirty="0"/>
              <a:t>audio</a:t>
            </a:r>
            <a:r>
              <a:rPr lang="es-ES" sz="2000" dirty="0"/>
              <a:t> </a:t>
            </a:r>
            <a:r>
              <a:rPr lang="es-ES" sz="2000" dirty="0" err="1"/>
              <a:t>src</a:t>
            </a:r>
            <a:r>
              <a:rPr lang="es-ES" sz="2000" dirty="0"/>
              <a:t>=“song.mp4” </a:t>
            </a:r>
            <a:r>
              <a:rPr lang="es-ES" sz="2000" dirty="0" err="1"/>
              <a:t>controls</a:t>
            </a:r>
            <a:r>
              <a:rPr lang="es-E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59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Marcado básico de texto</a:t>
            </a:r>
            <a:r>
              <a:rPr lang="es-ES" dirty="0"/>
              <a:t>: HTML proporciona varias etiquetas para marcar cada uno de los diferentes tipos de </a:t>
            </a:r>
            <a:r>
              <a:rPr lang="es-ES" dirty="0" smtClean="0"/>
              <a:t>texto</a:t>
            </a:r>
            <a:r>
              <a:rPr lang="es-ES" dirty="0"/>
              <a:t> como palabras en negrita o cursiva, anotaciones y correcciones, citas a otros documentos externos, </a:t>
            </a:r>
            <a:r>
              <a:rPr lang="es-ES" dirty="0" err="1" smtClean="0"/>
              <a:t>etc</a:t>
            </a:r>
            <a:endParaRPr lang="es-ES" dirty="0" smtClean="0"/>
          </a:p>
          <a:p>
            <a:pPr marL="1257300" lvl="2" indent="-457200" algn="just"/>
            <a:r>
              <a:rPr lang="es-ES" dirty="0" smtClean="0"/>
              <a:t>Énfasis: &lt;</a:t>
            </a:r>
            <a:r>
              <a:rPr lang="es-ES" dirty="0" err="1" smtClean="0"/>
              <a:t>em</a:t>
            </a:r>
            <a:r>
              <a:rPr lang="es-ES" dirty="0" smtClean="0"/>
              <a:t>&gt;…&lt;/</a:t>
            </a:r>
            <a:r>
              <a:rPr lang="es-ES" dirty="0" err="1" smtClean="0"/>
              <a:t>em</a:t>
            </a:r>
            <a:r>
              <a:rPr lang="es-ES" dirty="0" smtClean="0"/>
              <a:t>&gt;</a:t>
            </a:r>
          </a:p>
          <a:p>
            <a:pPr marL="1257300" lvl="2" indent="-457200" algn="just"/>
            <a:r>
              <a:rPr lang="es-ES" dirty="0"/>
              <a:t>Énfasis más acentuado: </a:t>
            </a:r>
            <a:r>
              <a:rPr lang="es-ES" dirty="0" smtClean="0"/>
              <a:t>&lt;</a:t>
            </a:r>
            <a:r>
              <a:rPr lang="es-ES" dirty="0" err="1" smtClean="0"/>
              <a:t>strong</a:t>
            </a:r>
            <a:r>
              <a:rPr lang="es-ES" dirty="0" smtClean="0"/>
              <a:t>&gt;…&lt;/</a:t>
            </a:r>
            <a:r>
              <a:rPr lang="es-ES" dirty="0" err="1" smtClean="0"/>
              <a:t>strong</a:t>
            </a:r>
            <a:r>
              <a:rPr lang="es-ES" dirty="0" smtClean="0"/>
              <a:t>&gt;</a:t>
            </a:r>
          </a:p>
          <a:p>
            <a:pPr marL="1257300" lvl="2" indent="-457200" algn="just"/>
            <a:r>
              <a:rPr lang="es-ES" dirty="0" smtClean="0"/>
              <a:t>Inserción: &lt;</a:t>
            </a:r>
            <a:r>
              <a:rPr lang="es-ES" dirty="0" err="1" smtClean="0"/>
              <a:t>ins</a:t>
            </a:r>
            <a:r>
              <a:rPr lang="es-ES" dirty="0" smtClean="0"/>
              <a:t>&gt;…&lt;/</a:t>
            </a:r>
            <a:r>
              <a:rPr lang="es-ES" dirty="0" err="1" smtClean="0"/>
              <a:t>ins</a:t>
            </a:r>
            <a:r>
              <a:rPr lang="es-ES" dirty="0" smtClean="0"/>
              <a:t>&gt;</a:t>
            </a:r>
          </a:p>
          <a:p>
            <a:pPr marL="1257300" lvl="2" indent="-457200" algn="just"/>
            <a:r>
              <a:rPr lang="es-ES" dirty="0" smtClean="0"/>
              <a:t>Borrado: &lt;del&gt;…&lt;/del&gt;</a:t>
            </a:r>
          </a:p>
          <a:p>
            <a:pPr marL="1257300" lvl="2" indent="-457200" algn="just"/>
            <a:r>
              <a:rPr lang="es-ES" dirty="0"/>
              <a:t>Citas: &lt;</a:t>
            </a:r>
            <a:r>
              <a:rPr lang="es-ES" dirty="0" err="1"/>
              <a:t>blockquote</a:t>
            </a:r>
            <a:r>
              <a:rPr lang="es-ES" dirty="0" smtClean="0"/>
              <a:t>&gt;…&lt;/</a:t>
            </a:r>
            <a:r>
              <a:rPr lang="es-ES" dirty="0" err="1" smtClean="0"/>
              <a:t>blockquote</a:t>
            </a:r>
            <a:r>
              <a:rPr lang="es-ES" dirty="0"/>
              <a:t>&gt;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618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Objetos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4300" dirty="0"/>
              <a:t>Multimedia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700" dirty="0"/>
              <a:t>Algunos atributos que podemos utilizar en las etiquetas &lt;video&gt; y &lt;audio&gt; son:</a:t>
            </a:r>
          </a:p>
          <a:p>
            <a:pPr marL="0" indent="0">
              <a:buNone/>
            </a:pPr>
            <a:endParaRPr lang="es-ES" sz="2700" dirty="0"/>
          </a:p>
          <a:p>
            <a:r>
              <a:rPr lang="es-ES" sz="2700" b="1" dirty="0"/>
              <a:t>poster</a:t>
            </a:r>
            <a:r>
              <a:rPr lang="es-ES" sz="2700" dirty="0"/>
              <a:t>: permite definir una imagen que se mostrará antes de reproducir el vídeo.</a:t>
            </a:r>
          </a:p>
          <a:p>
            <a:r>
              <a:rPr lang="es-ES" sz="2700" b="1" dirty="0" err="1"/>
              <a:t>controls</a:t>
            </a:r>
            <a:r>
              <a:rPr lang="es-ES" sz="2700" dirty="0"/>
              <a:t>: añade los controles habituales (</a:t>
            </a:r>
            <a:r>
              <a:rPr lang="es-ES" sz="2700" dirty="0" err="1"/>
              <a:t>play</a:t>
            </a:r>
            <a:r>
              <a:rPr lang="es-ES" sz="2700" dirty="0"/>
              <a:t>, volumen…)</a:t>
            </a:r>
          </a:p>
          <a:p>
            <a:r>
              <a:rPr lang="es-ES" sz="2700" b="1" dirty="0" err="1"/>
              <a:t>autoplay</a:t>
            </a:r>
            <a:r>
              <a:rPr lang="es-ES" sz="2700" dirty="0"/>
              <a:t>: reproduce automáticamente el vídeo o audio (NO RECOMENDABLE)</a:t>
            </a:r>
          </a:p>
          <a:p>
            <a:r>
              <a:rPr lang="es-ES" sz="2700" b="1" dirty="0" err="1"/>
              <a:t>loop</a:t>
            </a:r>
            <a:r>
              <a:rPr lang="es-ES" sz="2700" dirty="0"/>
              <a:t>: vuelve a reproducir el elemento cuando acabe</a:t>
            </a:r>
          </a:p>
          <a:p>
            <a:r>
              <a:rPr lang="es-ES" sz="2700" b="1" dirty="0" err="1"/>
              <a:t>muted</a:t>
            </a:r>
            <a:r>
              <a:rPr lang="es-ES" sz="2700" dirty="0"/>
              <a:t>: reproduce el vídeo pero sin sonido (inicialmente)</a:t>
            </a:r>
          </a:p>
          <a:p>
            <a:r>
              <a:rPr lang="es-ES" sz="2700" b="1" dirty="0" err="1"/>
              <a:t>height</a:t>
            </a:r>
            <a:r>
              <a:rPr lang="es-ES" sz="2700" b="1" dirty="0"/>
              <a:t>, </a:t>
            </a:r>
            <a:r>
              <a:rPr lang="es-ES" sz="2700" b="1" dirty="0" err="1"/>
              <a:t>width</a:t>
            </a:r>
            <a:r>
              <a:rPr lang="es-ES" sz="2700" dirty="0"/>
              <a:t>: permite definir la altura y anchura del elemento</a:t>
            </a:r>
          </a:p>
          <a:p>
            <a:r>
              <a:rPr lang="es-ES" sz="2700" b="1" dirty="0" err="1"/>
              <a:t>preload</a:t>
            </a:r>
            <a:r>
              <a:rPr lang="es-ES" sz="2700" b="1" dirty="0"/>
              <a:t> (</a:t>
            </a:r>
            <a:r>
              <a:rPr lang="es-ES" sz="2700" b="1" dirty="0" err="1"/>
              <a:t>auto,metadata,none</a:t>
            </a:r>
            <a:r>
              <a:rPr lang="es-ES" sz="2700" b="1" dirty="0"/>
              <a:t>): </a:t>
            </a:r>
            <a:r>
              <a:rPr lang="es-ES" sz="2700" dirty="0"/>
              <a:t>indica como se debe realizar la precarga de los datos (dependiendo del navegador puede ignorarlo).</a:t>
            </a:r>
            <a:endParaRPr lang="es-ES" sz="2700" b="1" dirty="0"/>
          </a:p>
        </p:txBody>
      </p:sp>
    </p:spTree>
    <p:extLst>
      <p:ext uri="{BB962C8B-B14F-4D97-AF65-F5344CB8AC3E}">
        <p14:creationId xmlns:p14="http://schemas.microsoft.com/office/powerpoint/2010/main" val="25356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Tablas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Partes que componen una tabla compleja</a:t>
            </a:r>
          </a:p>
          <a:p>
            <a:pPr marL="0" indent="0" algn="just">
              <a:buNone/>
            </a:pPr>
            <a:endParaRPr lang="es-E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12090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1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Tablas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2800" b="1" dirty="0"/>
              <a:t>Tablas </a:t>
            </a:r>
            <a:r>
              <a:rPr lang="es-ES" sz="2800" b="1" dirty="0" smtClean="0"/>
              <a:t>básicas</a:t>
            </a:r>
          </a:p>
          <a:p>
            <a:pPr marL="0" indent="0" algn="just">
              <a:buNone/>
            </a:pPr>
            <a:endParaRPr lang="es-ES" sz="2800" b="1" dirty="0"/>
          </a:p>
          <a:p>
            <a:pPr marL="0" indent="0" algn="just">
              <a:buNone/>
            </a:pPr>
            <a:r>
              <a:rPr lang="es-ES" sz="2800" dirty="0"/>
              <a:t>Las tablas más sencillas de HTML se definen con tres etiquetas: </a:t>
            </a:r>
            <a:endParaRPr lang="es-ES" sz="2800" dirty="0" smtClean="0"/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s-ES" sz="2400" dirty="0" smtClean="0"/>
              <a:t>&lt;</a:t>
            </a:r>
            <a:r>
              <a:rPr lang="es-ES" sz="2400" dirty="0" err="1"/>
              <a:t>table</a:t>
            </a:r>
            <a:r>
              <a:rPr lang="es-ES" sz="2400" dirty="0"/>
              <a:t>&gt; para crear la </a:t>
            </a:r>
            <a:r>
              <a:rPr lang="es-ES" sz="2400" dirty="0" smtClean="0"/>
              <a:t>tabla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s-ES" sz="2400" dirty="0" smtClean="0"/>
              <a:t>&lt;</a:t>
            </a:r>
            <a:r>
              <a:rPr lang="es-ES" sz="2400" dirty="0" err="1" smtClean="0"/>
              <a:t>tr</a:t>
            </a:r>
            <a:r>
              <a:rPr lang="es-ES" sz="2400" dirty="0" smtClean="0"/>
              <a:t>&gt; para </a:t>
            </a:r>
            <a:r>
              <a:rPr lang="es-ES" sz="2400" dirty="0"/>
              <a:t>crear cada fila </a:t>
            </a:r>
            <a:endParaRPr lang="es-ES" sz="2400" dirty="0" smtClean="0"/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s-ES" sz="2400" dirty="0" smtClean="0"/>
              <a:t>&lt;</a:t>
            </a:r>
            <a:r>
              <a:rPr lang="es-ES" sz="2400" dirty="0" err="1"/>
              <a:t>td</a:t>
            </a:r>
            <a:r>
              <a:rPr lang="es-ES" sz="2400" dirty="0" smtClean="0"/>
              <a:t>&gt; </a:t>
            </a:r>
            <a:r>
              <a:rPr lang="es-ES" sz="2400" dirty="0"/>
              <a:t>para crear cada </a:t>
            </a:r>
            <a:r>
              <a:rPr lang="es-ES" sz="2400" dirty="0" smtClean="0"/>
              <a:t>columna.</a:t>
            </a:r>
          </a:p>
          <a:p>
            <a:pPr marL="400050" lvl="1" indent="0" algn="just">
              <a:buNone/>
            </a:pPr>
            <a:r>
              <a:rPr lang="es-ES" sz="2400" dirty="0" smtClean="0"/>
              <a:t>Ejemplo:</a:t>
            </a:r>
          </a:p>
          <a:p>
            <a:pPr marL="800100" lvl="2" indent="0" algn="just">
              <a:buNone/>
            </a:pPr>
            <a:r>
              <a:rPr lang="es-ES" sz="2000" dirty="0" smtClean="0"/>
              <a:t>&lt;</a:t>
            </a:r>
            <a:r>
              <a:rPr lang="es-ES" sz="2000" dirty="0" err="1" smtClean="0"/>
              <a:t>table</a:t>
            </a:r>
            <a:r>
              <a:rPr lang="es-ES" sz="2000" dirty="0" smtClean="0"/>
              <a:t>&gt;</a:t>
            </a:r>
          </a:p>
          <a:p>
            <a:pPr marL="1257300" lvl="3" indent="0" algn="just">
              <a:buNone/>
            </a:pPr>
            <a:r>
              <a:rPr lang="es-ES" sz="1600" dirty="0" smtClean="0"/>
              <a:t>&lt;</a:t>
            </a:r>
            <a:r>
              <a:rPr lang="es-ES" sz="1600" dirty="0" err="1" smtClean="0"/>
              <a:t>tr</a:t>
            </a:r>
            <a:r>
              <a:rPr lang="es-ES" sz="1600" dirty="0" smtClean="0"/>
              <a:t>&gt;</a:t>
            </a:r>
          </a:p>
          <a:p>
            <a:pPr marL="1714500" lvl="4" indent="0" algn="just">
              <a:buNone/>
            </a:pPr>
            <a:r>
              <a:rPr lang="es-ES" sz="1600" dirty="0" smtClean="0"/>
              <a:t>&lt;</a:t>
            </a:r>
            <a:r>
              <a:rPr lang="es-ES" sz="1600" dirty="0" err="1" smtClean="0"/>
              <a:t>td</a:t>
            </a:r>
            <a:r>
              <a:rPr lang="es-ES" sz="1600" dirty="0" smtClean="0"/>
              <a:t>&gt;&lt;/</a:t>
            </a:r>
            <a:r>
              <a:rPr lang="es-ES" sz="1600" dirty="0" err="1" smtClean="0"/>
              <a:t>td</a:t>
            </a:r>
            <a:r>
              <a:rPr lang="es-ES" sz="1600" dirty="0" smtClean="0"/>
              <a:t>&gt;</a:t>
            </a:r>
          </a:p>
          <a:p>
            <a:pPr marL="1714500" lvl="4" indent="0" algn="just">
              <a:buNone/>
            </a:pPr>
            <a:r>
              <a:rPr lang="es-ES" sz="1600" dirty="0" smtClean="0"/>
              <a:t>&lt;</a:t>
            </a:r>
            <a:r>
              <a:rPr lang="es-ES" sz="1600" dirty="0" err="1"/>
              <a:t>td</a:t>
            </a:r>
            <a:r>
              <a:rPr lang="es-ES" sz="1600" dirty="0"/>
              <a:t>&gt;&lt;/</a:t>
            </a:r>
            <a:r>
              <a:rPr lang="es-ES" sz="1600" dirty="0" err="1"/>
              <a:t>td</a:t>
            </a:r>
            <a:r>
              <a:rPr lang="es-ES" sz="1600" dirty="0" smtClean="0"/>
              <a:t>&gt;</a:t>
            </a:r>
            <a:endParaRPr lang="es-ES" sz="1600" dirty="0"/>
          </a:p>
          <a:p>
            <a:pPr marL="1257300" lvl="3" indent="0" algn="just">
              <a:buNone/>
            </a:pPr>
            <a:r>
              <a:rPr lang="es-ES" sz="1600" dirty="0" smtClean="0"/>
              <a:t>&lt;/</a:t>
            </a:r>
            <a:r>
              <a:rPr lang="es-ES" sz="1600" dirty="0" err="1" smtClean="0"/>
              <a:t>tr</a:t>
            </a:r>
            <a:r>
              <a:rPr lang="es-ES" sz="1600" dirty="0" smtClean="0"/>
              <a:t>&gt;</a:t>
            </a:r>
          </a:p>
          <a:p>
            <a:pPr marL="800100" lvl="2" indent="0" algn="just">
              <a:buNone/>
            </a:pPr>
            <a:r>
              <a:rPr lang="es-ES" sz="2000" dirty="0" smtClean="0"/>
              <a:t>&lt;</a:t>
            </a:r>
            <a:r>
              <a:rPr lang="es-ES" sz="2000" dirty="0"/>
              <a:t>/</a:t>
            </a:r>
            <a:r>
              <a:rPr lang="es-ES" sz="2000" dirty="0" err="1" smtClean="0"/>
              <a:t>table</a:t>
            </a:r>
            <a:r>
              <a:rPr lang="es-ES" sz="2000" dirty="0" smtClean="0"/>
              <a:t>&gt;</a:t>
            </a:r>
            <a:endParaRPr lang="es-ES" sz="10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4139952" y="4653136"/>
          <a:ext cx="42958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7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Tablas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b="1" dirty="0" smtClean="0"/>
              <a:t>Ejemplo:</a:t>
            </a:r>
          </a:p>
          <a:p>
            <a:pPr marL="0" indent="0" algn="just">
              <a:buNone/>
            </a:pPr>
            <a:endParaRPr lang="es-ES" sz="2800" b="1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772816"/>
            <a:ext cx="49911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Tablas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b="1" dirty="0"/>
              <a:t>Tablas </a:t>
            </a:r>
            <a:r>
              <a:rPr lang="es-ES" sz="2800" b="1" dirty="0" smtClean="0"/>
              <a:t>básicas</a:t>
            </a:r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492896"/>
            <a:ext cx="813690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9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Tablas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800" b="1" dirty="0"/>
              <a:t>Tablas </a:t>
            </a:r>
            <a:r>
              <a:rPr lang="es-ES" sz="2800" b="1" dirty="0" smtClean="0"/>
              <a:t>básicas</a:t>
            </a:r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r>
              <a:rPr lang="es-ES" sz="2600" dirty="0" smtClean="0"/>
              <a:t>HTML </a:t>
            </a:r>
            <a:r>
              <a:rPr lang="es-ES" sz="2600" dirty="0"/>
              <a:t>define la etiqueta </a:t>
            </a:r>
            <a:r>
              <a:rPr lang="es-ES" sz="2600" b="1" dirty="0"/>
              <a:t>&lt;</a:t>
            </a:r>
            <a:r>
              <a:rPr lang="es-ES" sz="2600" b="1" dirty="0" err="1"/>
              <a:t>th</a:t>
            </a:r>
            <a:r>
              <a:rPr lang="es-ES" sz="2600" b="1" dirty="0"/>
              <a:t>&gt; </a:t>
            </a:r>
            <a:r>
              <a:rPr lang="es-ES" sz="2600" dirty="0"/>
              <a:t>para indicar que una celda es cabecera de otras </a:t>
            </a:r>
            <a:r>
              <a:rPr lang="es-ES" sz="2600" dirty="0" smtClean="0"/>
              <a:t>celdas. Los </a:t>
            </a:r>
            <a:r>
              <a:rPr lang="es-ES" sz="2600" dirty="0"/>
              <a:t>atributos de la etiqueta &lt;</a:t>
            </a:r>
            <a:r>
              <a:rPr lang="es-ES" sz="2600" dirty="0" err="1"/>
              <a:t>th</a:t>
            </a:r>
            <a:r>
              <a:rPr lang="es-ES" sz="2600" dirty="0"/>
              <a:t>&gt; </a:t>
            </a:r>
            <a:r>
              <a:rPr lang="es-ES" sz="2600" dirty="0" smtClean="0"/>
              <a:t>son </a:t>
            </a:r>
            <a:r>
              <a:rPr lang="es-ES" sz="2600" dirty="0"/>
              <a:t>idénticos que los atributos definidos para la etiqueta &lt;</a:t>
            </a:r>
            <a:r>
              <a:rPr lang="es-ES" sz="2600" dirty="0" err="1"/>
              <a:t>td</a:t>
            </a:r>
            <a:r>
              <a:rPr lang="es-ES" sz="2600" dirty="0" smtClean="0"/>
              <a:t>&gt;.</a:t>
            </a:r>
          </a:p>
          <a:p>
            <a:pPr marL="800100" lvl="2" indent="0" algn="just">
              <a:buNone/>
            </a:pPr>
            <a:r>
              <a:rPr lang="es-ES" sz="2000" dirty="0" smtClean="0"/>
              <a:t>&lt;</a:t>
            </a:r>
            <a:r>
              <a:rPr lang="es-ES" sz="2000" dirty="0" err="1"/>
              <a:t>th</a:t>
            </a:r>
            <a:r>
              <a:rPr lang="es-ES" sz="2000" dirty="0"/>
              <a:t> </a:t>
            </a:r>
            <a:r>
              <a:rPr lang="es-ES" sz="2000" dirty="0" err="1"/>
              <a:t>scope</a:t>
            </a:r>
            <a:r>
              <a:rPr lang="es-ES" sz="2000" dirty="0"/>
              <a:t>="</a:t>
            </a:r>
            <a:r>
              <a:rPr lang="es-ES" sz="2000" dirty="0" err="1"/>
              <a:t>row</a:t>
            </a:r>
            <a:r>
              <a:rPr lang="es-ES" sz="2000" dirty="0"/>
              <a:t>"&gt; </a:t>
            </a:r>
            <a:endParaRPr lang="es-ES" sz="2000" dirty="0" smtClean="0"/>
          </a:p>
          <a:p>
            <a:pPr marL="800100" lvl="2" indent="0" algn="just">
              <a:buNone/>
            </a:pPr>
            <a:r>
              <a:rPr lang="es-ES" sz="2000" dirty="0" smtClean="0"/>
              <a:t>&lt;</a:t>
            </a:r>
            <a:r>
              <a:rPr lang="es-ES" sz="2000" dirty="0" err="1"/>
              <a:t>th</a:t>
            </a:r>
            <a:r>
              <a:rPr lang="es-ES" sz="2000" dirty="0"/>
              <a:t> </a:t>
            </a:r>
            <a:r>
              <a:rPr lang="es-ES" sz="2000" dirty="0" err="1"/>
              <a:t>scope</a:t>
            </a:r>
            <a:r>
              <a:rPr lang="es-ES" sz="2000" dirty="0"/>
              <a:t>="col"&gt; </a:t>
            </a:r>
            <a:endParaRPr lang="es-ES" sz="1800" dirty="0" smtClean="0"/>
          </a:p>
          <a:p>
            <a:pPr marL="0" indent="0" algn="just">
              <a:buNone/>
            </a:pPr>
            <a:endParaRPr lang="es-ES" sz="2600" dirty="0" smtClean="0"/>
          </a:p>
          <a:p>
            <a:pPr marL="0" indent="0" algn="just">
              <a:buNone/>
            </a:pPr>
            <a:r>
              <a:rPr lang="es-ES" sz="2600" dirty="0" smtClean="0"/>
              <a:t>La </a:t>
            </a:r>
            <a:r>
              <a:rPr lang="es-ES" sz="2600" dirty="0"/>
              <a:t>etiqueta </a:t>
            </a:r>
            <a:r>
              <a:rPr lang="es-ES" sz="2600" b="1" dirty="0"/>
              <a:t>&lt;</a:t>
            </a:r>
            <a:r>
              <a:rPr lang="es-ES" sz="2600" b="1" dirty="0" err="1"/>
              <a:t>caption</a:t>
            </a:r>
            <a:r>
              <a:rPr lang="es-ES" sz="2600" b="1" dirty="0"/>
              <a:t>&gt; </a:t>
            </a:r>
            <a:r>
              <a:rPr lang="es-ES" sz="2600" dirty="0" smtClean="0"/>
              <a:t>sirve para </a:t>
            </a:r>
            <a:r>
              <a:rPr lang="es-ES" sz="2600" dirty="0"/>
              <a:t>establecer </a:t>
            </a:r>
            <a:r>
              <a:rPr lang="es-ES" sz="2600" dirty="0" smtClean="0"/>
              <a:t>el título </a:t>
            </a:r>
            <a:r>
              <a:rPr lang="es-ES" sz="2600" dirty="0"/>
              <a:t>de </a:t>
            </a:r>
            <a:r>
              <a:rPr lang="es-ES" sz="2600" dirty="0" smtClean="0"/>
              <a:t>una tabla</a:t>
            </a:r>
            <a:r>
              <a:rPr lang="es-ES" sz="2600" dirty="0"/>
              <a:t>. </a:t>
            </a:r>
            <a:endParaRPr lang="es-ES" sz="2600" dirty="0" smtClean="0"/>
          </a:p>
          <a:p>
            <a:pPr marL="400050" lvl="1" indent="0" algn="just">
              <a:buNone/>
            </a:pPr>
            <a:r>
              <a:rPr lang="es-ES" sz="2200" dirty="0"/>
              <a:t>&lt;</a:t>
            </a:r>
            <a:r>
              <a:rPr lang="es-ES" sz="2200" dirty="0" err="1" smtClean="0"/>
              <a:t>table</a:t>
            </a:r>
            <a:r>
              <a:rPr lang="es-ES" sz="2200" dirty="0" smtClean="0"/>
              <a:t>&gt;</a:t>
            </a:r>
            <a:endParaRPr lang="es-ES" sz="2200" dirty="0"/>
          </a:p>
          <a:p>
            <a:pPr marL="800100" lvl="2" indent="0" algn="just">
              <a:buNone/>
            </a:pPr>
            <a:r>
              <a:rPr lang="es-ES" sz="1800" dirty="0"/>
              <a:t>&lt;</a:t>
            </a:r>
            <a:r>
              <a:rPr lang="es-ES" sz="1800" dirty="0" err="1" smtClean="0"/>
              <a:t>caption</a:t>
            </a:r>
            <a:r>
              <a:rPr lang="es-ES" sz="1800" dirty="0" smtClean="0"/>
              <a:t>&gt;Titulo de  la tabla&lt;/</a:t>
            </a:r>
            <a:r>
              <a:rPr lang="es-ES" sz="1800" dirty="0" err="1"/>
              <a:t>caption</a:t>
            </a:r>
            <a:r>
              <a:rPr lang="es-ES" sz="1800" dirty="0" smtClean="0"/>
              <a:t>&gt;</a:t>
            </a:r>
          </a:p>
          <a:p>
            <a:pPr marL="800100" lvl="2" indent="0" algn="just">
              <a:buNone/>
            </a:pPr>
            <a:r>
              <a:rPr lang="es-ES" sz="1800" dirty="0" smtClean="0"/>
              <a:t>….</a:t>
            </a:r>
          </a:p>
          <a:p>
            <a:pPr marL="400050" lvl="1" indent="0" algn="just">
              <a:buNone/>
            </a:pPr>
            <a:r>
              <a:rPr lang="es-ES" sz="2200" dirty="0" smtClean="0"/>
              <a:t>&lt;/</a:t>
            </a:r>
            <a:r>
              <a:rPr lang="es-ES" sz="2200" dirty="0" err="1" smtClean="0"/>
              <a:t>table</a:t>
            </a:r>
            <a:r>
              <a:rPr lang="es-ES" sz="2200" dirty="0" smtClean="0"/>
              <a:t>&gt;</a:t>
            </a:r>
            <a:endParaRPr lang="es-ES" sz="32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677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Tablas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b="1" dirty="0"/>
              <a:t>Tablas a</a:t>
            </a:r>
            <a:r>
              <a:rPr lang="es-ES" sz="2800" b="1" dirty="0" smtClean="0"/>
              <a:t>vanzadas</a:t>
            </a:r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r>
              <a:rPr lang="es-ES" sz="2600" dirty="0"/>
              <a:t>Las partes que componen las tablas complejas se definen mediante las </a:t>
            </a:r>
            <a:r>
              <a:rPr lang="es-ES" sz="2600" dirty="0" smtClean="0"/>
              <a:t>etiquetas:</a:t>
            </a:r>
          </a:p>
          <a:p>
            <a:pPr marL="0" indent="0" algn="just">
              <a:buNone/>
            </a:pPr>
            <a:endParaRPr lang="es-ES" sz="2600" dirty="0" smtClean="0"/>
          </a:p>
          <a:p>
            <a:pPr marL="400050" lvl="1" indent="0" algn="just">
              <a:buNone/>
            </a:pPr>
            <a:r>
              <a:rPr lang="es-ES" sz="2200" dirty="0" smtClean="0"/>
              <a:t>&lt;</a:t>
            </a:r>
            <a:r>
              <a:rPr lang="es-ES" sz="2200" dirty="0" err="1" smtClean="0"/>
              <a:t>thead</a:t>
            </a:r>
            <a:r>
              <a:rPr lang="es-ES" sz="2200" dirty="0" smtClean="0"/>
              <a:t>&gt;: la </a:t>
            </a:r>
            <a:r>
              <a:rPr lang="es-ES" sz="2200" dirty="0"/>
              <a:t>cabecera de la </a:t>
            </a:r>
            <a:r>
              <a:rPr lang="es-ES" sz="2200" dirty="0" smtClean="0"/>
              <a:t>tabla</a:t>
            </a:r>
          </a:p>
          <a:p>
            <a:pPr marL="400050" lvl="1" indent="0" algn="just">
              <a:buNone/>
            </a:pPr>
            <a:r>
              <a:rPr lang="es-ES" sz="2200" dirty="0" smtClean="0"/>
              <a:t>&lt;</a:t>
            </a:r>
            <a:r>
              <a:rPr lang="es-ES" sz="2200" dirty="0" err="1" smtClean="0"/>
              <a:t>tfoot</a:t>
            </a:r>
            <a:r>
              <a:rPr lang="es-ES" sz="2200" dirty="0" smtClean="0"/>
              <a:t>&gt;: el pie de la tabla</a:t>
            </a:r>
            <a:endParaRPr lang="es-ES" sz="2400" dirty="0"/>
          </a:p>
          <a:p>
            <a:pPr marL="400050" lvl="1" indent="0" algn="just">
              <a:buNone/>
            </a:pPr>
            <a:r>
              <a:rPr lang="es-ES" sz="2400" dirty="0"/>
              <a:t>&lt;</a:t>
            </a:r>
            <a:r>
              <a:rPr lang="es-ES" sz="2400" dirty="0" err="1"/>
              <a:t>tbody</a:t>
            </a:r>
            <a:r>
              <a:rPr lang="es-ES" sz="2400" dirty="0" smtClean="0"/>
              <a:t>&gt;: sección </a:t>
            </a:r>
            <a:r>
              <a:rPr lang="es-ES" sz="2400" dirty="0"/>
              <a:t>de </a:t>
            </a:r>
            <a:r>
              <a:rPr lang="es-ES" sz="2400" dirty="0" smtClean="0"/>
              <a:t>datos</a:t>
            </a:r>
          </a:p>
          <a:p>
            <a:pPr marL="0" indent="0" algn="just">
              <a:buNone/>
            </a:pPr>
            <a:endParaRPr lang="es-ES" sz="32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2238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Tablas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800" b="1" dirty="0"/>
              <a:t>Tablas a</a:t>
            </a:r>
            <a:r>
              <a:rPr lang="es-ES" sz="2800" b="1" dirty="0" smtClean="0"/>
              <a:t>vanzadas</a:t>
            </a:r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r>
              <a:rPr lang="es-ES" sz="2800" dirty="0"/>
              <a:t>HTML define dos etiquetas similares para agrupar columnas: &lt;col&gt; y &lt;</a:t>
            </a:r>
            <a:r>
              <a:rPr lang="es-ES" sz="2800" dirty="0" err="1"/>
              <a:t>colgroup</a:t>
            </a:r>
            <a:r>
              <a:rPr lang="es-ES" sz="2800" dirty="0" smtClean="0"/>
              <a:t>&gt;:</a:t>
            </a:r>
            <a:endParaRPr lang="es-ES" sz="2600" dirty="0" smtClean="0"/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&lt;col&gt; se utiliza para asignar los mismos atributos a varias columnas de forma </a:t>
            </a:r>
            <a:r>
              <a:rPr lang="es-ES" sz="2400" dirty="0" smtClean="0"/>
              <a:t>simultánea:</a:t>
            </a:r>
          </a:p>
          <a:p>
            <a:pPr marL="1257300" lvl="3" indent="0" algn="just">
              <a:buNone/>
            </a:pPr>
            <a:r>
              <a:rPr lang="es-ES" dirty="0"/>
              <a:t>&lt;col </a:t>
            </a:r>
            <a:r>
              <a:rPr lang="es-ES" dirty="0" err="1"/>
              <a:t>style</a:t>
            </a:r>
            <a:r>
              <a:rPr lang="es-ES" dirty="0"/>
              <a:t>="width:10%;" /&gt;</a:t>
            </a:r>
          </a:p>
          <a:p>
            <a:pPr marL="1257300" lvl="3" indent="0" algn="just">
              <a:buNone/>
            </a:pPr>
            <a:r>
              <a:rPr lang="es-ES" dirty="0"/>
              <a:t>&lt;col </a:t>
            </a:r>
            <a:r>
              <a:rPr lang="es-ES" dirty="0" err="1"/>
              <a:t>style</a:t>
            </a:r>
            <a:r>
              <a:rPr lang="es-ES" dirty="0"/>
              <a:t>="width:30%;" </a:t>
            </a:r>
            <a:r>
              <a:rPr lang="es-ES" dirty="0" smtClean="0"/>
              <a:t>/&gt;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&lt;</a:t>
            </a:r>
            <a:r>
              <a:rPr lang="es-ES" sz="2400" dirty="0" err="1"/>
              <a:t>colgroup</a:t>
            </a:r>
            <a:r>
              <a:rPr lang="es-ES" sz="2400" dirty="0"/>
              <a:t>&gt; se emplea para agrupar de forma estructural </a:t>
            </a:r>
            <a:r>
              <a:rPr lang="es-ES" sz="2400" dirty="0" smtClean="0"/>
              <a:t>varias columnas </a:t>
            </a:r>
            <a:r>
              <a:rPr lang="es-ES" sz="2400" dirty="0"/>
              <a:t>de la </a:t>
            </a:r>
            <a:r>
              <a:rPr lang="es-ES" sz="2400" dirty="0" smtClean="0"/>
              <a:t>tabla:</a:t>
            </a:r>
          </a:p>
          <a:p>
            <a:pPr marL="1257300" lvl="3" indent="0" algn="just">
              <a:buNone/>
            </a:pPr>
            <a:r>
              <a:rPr lang="en-US" sz="2100" dirty="0"/>
              <a:t>&lt;</a:t>
            </a:r>
            <a:r>
              <a:rPr lang="en-US" sz="2100" dirty="0" err="1"/>
              <a:t>colgroup</a:t>
            </a:r>
            <a:r>
              <a:rPr lang="en-US" sz="2100" dirty="0"/>
              <a:t> span="1" style="</a:t>
            </a:r>
            <a:r>
              <a:rPr lang="en-US" sz="2100" dirty="0" err="1"/>
              <a:t>color:red</a:t>
            </a:r>
            <a:r>
              <a:rPr lang="en-US" sz="2100" dirty="0"/>
              <a:t>;" /&gt;</a:t>
            </a:r>
          </a:p>
          <a:p>
            <a:pPr marL="1257300" lvl="3" indent="0" algn="just">
              <a:buNone/>
            </a:pPr>
            <a:r>
              <a:rPr lang="en-US" sz="2100" dirty="0"/>
              <a:t>&lt;</a:t>
            </a:r>
            <a:r>
              <a:rPr lang="en-US" sz="2100" dirty="0" err="1"/>
              <a:t>colgroup</a:t>
            </a:r>
            <a:r>
              <a:rPr lang="en-US" sz="2100" dirty="0"/>
              <a:t> span</a:t>
            </a:r>
            <a:r>
              <a:rPr lang="en-US" sz="2100" dirty="0" smtClean="0"/>
              <a:t>=“2" </a:t>
            </a:r>
            <a:r>
              <a:rPr lang="en-US" sz="2100" dirty="0"/>
              <a:t>style="</a:t>
            </a:r>
            <a:r>
              <a:rPr lang="en-US" sz="2100" dirty="0" err="1"/>
              <a:t>color:blue</a:t>
            </a:r>
            <a:r>
              <a:rPr lang="en-US" sz="2100" dirty="0"/>
              <a:t>;" </a:t>
            </a:r>
            <a:r>
              <a:rPr lang="en-US" sz="2100" dirty="0" smtClean="0"/>
              <a:t>/&gt;</a:t>
            </a:r>
          </a:p>
          <a:p>
            <a:pPr marL="1257300" lvl="3" indent="0" algn="just">
              <a:buNone/>
            </a:pPr>
            <a:endParaRPr lang="en-US" sz="1600" dirty="0" smtClean="0"/>
          </a:p>
          <a:p>
            <a:pPr marL="800100" lvl="2" indent="0" algn="just">
              <a:buNone/>
            </a:pPr>
            <a:r>
              <a:rPr lang="en-US" dirty="0"/>
              <a:t>s</a:t>
            </a:r>
            <a:r>
              <a:rPr lang="en-US" dirty="0" smtClean="0"/>
              <a:t>pan: </a:t>
            </a:r>
            <a:r>
              <a:rPr lang="es-ES" dirty="0" smtClean="0"/>
              <a:t>establece </a:t>
            </a:r>
            <a:r>
              <a:rPr lang="es-ES" dirty="0"/>
              <a:t>el número de columnas de cada agrupación</a:t>
            </a:r>
            <a:endParaRPr lang="en-US" dirty="0"/>
          </a:p>
          <a:p>
            <a:pPr marL="400050" lvl="1" indent="0" algn="just">
              <a:buNone/>
            </a:pPr>
            <a:endParaRPr lang="es-ES" sz="2400" dirty="0"/>
          </a:p>
          <a:p>
            <a:pPr marL="400050" lvl="1" indent="0" algn="just">
              <a:buNone/>
            </a:pPr>
            <a:endParaRPr lang="es-ES" sz="32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5054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Ejemplo:</a:t>
            </a:r>
          </a:p>
          <a:p>
            <a:pPr algn="just"/>
            <a:endParaRPr lang="es-E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34380"/>
            <a:ext cx="7488832" cy="357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0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Ejemplo:</a:t>
            </a:r>
          </a:p>
          <a:p>
            <a:pPr algn="just"/>
            <a:endParaRPr lang="es-E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204864"/>
            <a:ext cx="736712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0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b="1" dirty="0"/>
              <a:t>Marcado avanzado de texto</a:t>
            </a:r>
            <a:r>
              <a:rPr lang="es-ES" dirty="0"/>
              <a:t>: HTML incluye muchas otras etiquetas que </a:t>
            </a:r>
            <a:r>
              <a:rPr lang="es-ES" dirty="0" smtClean="0"/>
              <a:t>permiten marcar </a:t>
            </a:r>
            <a:r>
              <a:rPr lang="es-ES" dirty="0"/>
              <a:t>más elementos del texto.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1257300" lvl="2" indent="-457200" algn="just"/>
            <a:r>
              <a:rPr lang="es-ES" dirty="0" smtClean="0"/>
              <a:t>Abreviaturas: &lt;</a:t>
            </a:r>
            <a:r>
              <a:rPr lang="es-ES" dirty="0" err="1" smtClean="0"/>
              <a:t>abbr</a:t>
            </a:r>
            <a:r>
              <a:rPr lang="es-ES" dirty="0" smtClean="0"/>
              <a:t>&gt;…&lt;/</a:t>
            </a:r>
            <a:r>
              <a:rPr lang="es-ES" dirty="0" err="1" smtClean="0"/>
              <a:t>abbr</a:t>
            </a:r>
            <a:r>
              <a:rPr lang="es-ES" dirty="0" smtClean="0"/>
              <a:t>&gt;</a:t>
            </a:r>
          </a:p>
          <a:p>
            <a:pPr marL="1257300" lvl="2" indent="-457200" algn="just"/>
            <a:r>
              <a:rPr lang="es-ES" dirty="0"/>
              <a:t>Acrónimos o siglas: &lt;</a:t>
            </a:r>
            <a:r>
              <a:rPr lang="es-ES" dirty="0" err="1"/>
              <a:t>acronym</a:t>
            </a:r>
            <a:r>
              <a:rPr lang="es-ES" dirty="0" smtClean="0"/>
              <a:t>&gt;…&lt;/</a:t>
            </a:r>
            <a:r>
              <a:rPr lang="es-ES" dirty="0" err="1" smtClean="0"/>
              <a:t>acronym</a:t>
            </a:r>
            <a:r>
              <a:rPr lang="es-ES" dirty="0" smtClean="0"/>
              <a:t>&gt;</a:t>
            </a:r>
          </a:p>
          <a:p>
            <a:pPr marL="1257300" lvl="2" indent="-457200" algn="just"/>
            <a:r>
              <a:rPr lang="es-ES" dirty="0" smtClean="0"/>
              <a:t>Definición:</a:t>
            </a:r>
            <a:r>
              <a:rPr lang="es-ES" dirty="0"/>
              <a:t> &lt;</a:t>
            </a:r>
            <a:r>
              <a:rPr lang="es-ES" dirty="0" err="1"/>
              <a:t>dfn</a:t>
            </a:r>
            <a:r>
              <a:rPr lang="es-ES" dirty="0" smtClean="0"/>
              <a:t>&gt;…&lt;/</a:t>
            </a:r>
            <a:r>
              <a:rPr lang="es-ES" dirty="0" err="1" smtClean="0"/>
              <a:t>dfn</a:t>
            </a:r>
            <a:r>
              <a:rPr lang="es-ES" dirty="0"/>
              <a:t>&gt; </a:t>
            </a:r>
            <a:endParaRPr lang="es-ES" dirty="0" smtClean="0"/>
          </a:p>
          <a:p>
            <a:pPr marL="1257300" lvl="2" indent="-457200" algn="just"/>
            <a:r>
              <a:rPr lang="es-ES" dirty="0" smtClean="0"/>
              <a:t>Cita: &lt;cite&gt;…&lt;/cite&gt;</a:t>
            </a:r>
          </a:p>
          <a:p>
            <a:pPr marL="800100" lvl="2" indent="0" algn="just">
              <a:buNone/>
            </a:pPr>
            <a:endParaRPr lang="es-ES" dirty="0" smtClean="0"/>
          </a:p>
          <a:p>
            <a:pPr marL="457200" indent="-457200" algn="just"/>
            <a:r>
              <a:rPr lang="es-ES" b="1" dirty="0"/>
              <a:t>Marcado genérico de texto</a:t>
            </a:r>
            <a:r>
              <a:rPr lang="es-ES" dirty="0"/>
              <a:t>: </a:t>
            </a:r>
            <a:r>
              <a:rPr lang="es-ES" dirty="0" smtClean="0"/>
              <a:t>HTML </a:t>
            </a:r>
            <a:r>
              <a:rPr lang="es-ES" dirty="0"/>
              <a:t>incluye una etiqueta llamada &lt;</a:t>
            </a:r>
            <a:r>
              <a:rPr lang="es-ES" dirty="0" err="1"/>
              <a:t>span</a:t>
            </a:r>
            <a:r>
              <a:rPr lang="es-ES" dirty="0"/>
              <a:t>&gt; que se </a:t>
            </a:r>
            <a:r>
              <a:rPr lang="es-ES" dirty="0" smtClean="0"/>
              <a:t>emplea para </a:t>
            </a:r>
            <a:r>
              <a:rPr lang="es-ES" dirty="0"/>
              <a:t>marcar cualquier elemento que no se puede marcar con las otras etiquetas </a:t>
            </a:r>
            <a:r>
              <a:rPr lang="es-ES" dirty="0" smtClean="0"/>
              <a:t>definidas.</a:t>
            </a:r>
            <a:endParaRPr lang="es-ES" dirty="0"/>
          </a:p>
          <a:p>
            <a:pPr marL="1257300" lvl="2" indent="-457200" algn="just"/>
            <a:endParaRPr lang="es-ES" dirty="0" smtClean="0"/>
          </a:p>
          <a:p>
            <a:pPr marL="1257300" lvl="2" indent="-457200"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7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Espacios en </a:t>
            </a:r>
            <a:r>
              <a:rPr lang="es-ES" b="1" dirty="0" smtClean="0"/>
              <a:t>blanco</a:t>
            </a:r>
            <a:r>
              <a:rPr lang="es-ES" dirty="0"/>
              <a:t>: HTML ignora todos los espacios en blanco sobrantes, es decir, todos </a:t>
            </a:r>
            <a:r>
              <a:rPr lang="es-ES" dirty="0" smtClean="0"/>
              <a:t>los espacios </a:t>
            </a:r>
            <a:r>
              <a:rPr lang="es-ES" dirty="0"/>
              <a:t>en blanco que no son el espacio en blanco que separa las palabras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1257300" lvl="2" indent="-457200" algn="just"/>
            <a:r>
              <a:rPr lang="es-ES" dirty="0" smtClean="0"/>
              <a:t>&amp;</a:t>
            </a:r>
            <a:r>
              <a:rPr lang="es-ES" dirty="0" err="1"/>
              <a:t>nbsp</a:t>
            </a:r>
            <a:r>
              <a:rPr lang="es-ES" dirty="0"/>
              <a:t>; </a:t>
            </a:r>
            <a:r>
              <a:rPr lang="es-ES" dirty="0" smtClean="0"/>
              <a:t> </a:t>
            </a:r>
            <a:r>
              <a:rPr lang="es-ES" dirty="0"/>
              <a:t>(es importante incluir el símbolo &amp; al principio y el símbolo ; al final</a:t>
            </a:r>
            <a:r>
              <a:rPr lang="es-ES" dirty="0" smtClean="0"/>
              <a:t>).</a:t>
            </a:r>
            <a:endParaRPr lang="es-ES" dirty="0"/>
          </a:p>
          <a:p>
            <a:pPr marL="1257300" lvl="2" indent="-457200" algn="just"/>
            <a:endParaRPr lang="es-ES" b="1" dirty="0" smtClean="0"/>
          </a:p>
          <a:p>
            <a:pPr marL="457200" indent="-457200" algn="just"/>
            <a:r>
              <a:rPr lang="es-ES" b="1" dirty="0"/>
              <a:t>Nuevas </a:t>
            </a:r>
            <a:r>
              <a:rPr lang="es-ES" b="1" dirty="0" smtClean="0"/>
              <a:t>líneas</a:t>
            </a:r>
            <a:r>
              <a:rPr lang="es-ES" dirty="0" smtClean="0"/>
              <a:t>: </a:t>
            </a:r>
            <a:r>
              <a:rPr lang="es-ES" dirty="0"/>
              <a:t>&lt;</a:t>
            </a:r>
            <a:r>
              <a:rPr lang="es-ES" dirty="0" err="1"/>
              <a:t>br</a:t>
            </a:r>
            <a:r>
              <a:rPr lang="es-ES" dirty="0"/>
              <a:t>&gt;&lt;/</a:t>
            </a:r>
            <a:r>
              <a:rPr lang="es-ES" dirty="0" err="1"/>
              <a:t>br</a:t>
            </a:r>
            <a:r>
              <a:rPr lang="es-ES" dirty="0"/>
              <a:t>&gt;, también se </a:t>
            </a:r>
            <a:r>
              <a:rPr lang="es-ES" dirty="0" smtClean="0"/>
              <a:t>puede escribir </a:t>
            </a:r>
            <a:r>
              <a:rPr lang="es-ES" dirty="0"/>
              <a:t>como &lt;</a:t>
            </a:r>
            <a:r>
              <a:rPr lang="es-ES" dirty="0" err="1"/>
              <a:t>br</a:t>
            </a:r>
            <a:r>
              <a:rPr lang="es-ES" dirty="0"/>
              <a:t> /&gt;</a:t>
            </a:r>
            <a:endParaRPr lang="es-ES" dirty="0" smtClean="0"/>
          </a:p>
          <a:p>
            <a:pPr marL="1257300" lvl="2" indent="-457200"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7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Texto </a:t>
            </a:r>
            <a:r>
              <a:rPr lang="es-ES" b="1" dirty="0" err="1" smtClean="0"/>
              <a:t>preformateado</a:t>
            </a:r>
            <a:r>
              <a:rPr lang="es-ES" dirty="0" smtClean="0"/>
              <a:t>: </a:t>
            </a:r>
            <a:r>
              <a:rPr lang="es-ES" dirty="0"/>
              <a:t>Se muestra el texto tal y como se ha </a:t>
            </a:r>
            <a:r>
              <a:rPr lang="es-ES" dirty="0" smtClean="0"/>
              <a:t>escrito, respetando </a:t>
            </a:r>
            <a:r>
              <a:rPr lang="es-ES" dirty="0"/>
              <a:t>todos los espacios en blanco y todas las nuevas </a:t>
            </a:r>
            <a:r>
              <a:rPr lang="es-ES" dirty="0" smtClean="0"/>
              <a:t>líneas, además muestra </a:t>
            </a:r>
            <a:r>
              <a:rPr lang="es-ES" dirty="0"/>
              <a:t>el texto con un tipo de letra </a:t>
            </a:r>
            <a:r>
              <a:rPr lang="es-ES" dirty="0" smtClean="0"/>
              <a:t>especial.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1257300" lvl="2" indent="-457200" algn="just"/>
            <a:r>
              <a:rPr lang="es-ES" dirty="0"/>
              <a:t>Texto </a:t>
            </a:r>
            <a:r>
              <a:rPr lang="es-ES" dirty="0" err="1" smtClean="0"/>
              <a:t>preformateado</a:t>
            </a:r>
            <a:r>
              <a:rPr lang="es-ES" dirty="0" smtClean="0"/>
              <a:t>: &lt;pre&gt;…&lt;/pre&gt;</a:t>
            </a:r>
          </a:p>
          <a:p>
            <a:pPr marL="1257300" lvl="2" indent="-457200" algn="just"/>
            <a:r>
              <a:rPr lang="es-ES" dirty="0"/>
              <a:t>Código </a:t>
            </a:r>
            <a:r>
              <a:rPr lang="es-ES" dirty="0" smtClean="0"/>
              <a:t>fuente: &lt;</a:t>
            </a:r>
            <a:r>
              <a:rPr lang="es-ES" dirty="0" err="1" smtClean="0"/>
              <a:t>code</a:t>
            </a:r>
            <a:r>
              <a:rPr lang="es-ES" dirty="0" smtClean="0"/>
              <a:t>&gt;…&lt;/</a:t>
            </a:r>
            <a:r>
              <a:rPr lang="es-ES" dirty="0" err="1" smtClean="0"/>
              <a:t>code</a:t>
            </a:r>
            <a:r>
              <a:rPr lang="es-ES" dirty="0" smtClean="0"/>
              <a:t>&gt;*</a:t>
            </a:r>
            <a:endParaRPr lang="es-ES" b="1" dirty="0"/>
          </a:p>
          <a:p>
            <a:pPr marL="0" lvl="2" indent="0" algn="just">
              <a:buNone/>
            </a:pPr>
            <a:endParaRPr lang="es-ES" dirty="0" smtClean="0"/>
          </a:p>
          <a:p>
            <a:pPr marL="0" lvl="2" indent="0" algn="just">
              <a:buNone/>
            </a:pPr>
            <a:r>
              <a:rPr lang="es-ES" dirty="0" smtClean="0"/>
              <a:t>*A diferencias de la etiqueta &lt;pre&gt; </a:t>
            </a:r>
            <a:r>
              <a:rPr lang="es-ES" dirty="0"/>
              <a:t>el elemento &lt;</a:t>
            </a:r>
            <a:r>
              <a:rPr lang="es-ES" dirty="0" err="1"/>
              <a:t>code</a:t>
            </a:r>
            <a:r>
              <a:rPr lang="es-ES" dirty="0"/>
              <a:t>&gt; </a:t>
            </a:r>
            <a:r>
              <a:rPr lang="es-ES" dirty="0" smtClean="0"/>
              <a:t>no respeta </a:t>
            </a:r>
            <a:r>
              <a:rPr lang="es-ES" dirty="0"/>
              <a:t>los espacios en blanco ni las </a:t>
            </a:r>
            <a:r>
              <a:rPr lang="es-ES" dirty="0" smtClean="0"/>
              <a:t> líneas </a:t>
            </a:r>
            <a:r>
              <a:rPr lang="es-ES" dirty="0"/>
              <a:t>nuevas.</a:t>
            </a:r>
          </a:p>
        </p:txBody>
      </p:sp>
    </p:spTree>
    <p:extLst>
      <p:ext uri="{BB962C8B-B14F-4D97-AF65-F5344CB8AC3E}">
        <p14:creationId xmlns:p14="http://schemas.microsoft.com/office/powerpoint/2010/main" val="33804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6A2DF569-71F8-442B-9BEA-BAD04AD9B216}" vid="{79F28503-10D0-47B3-9FA8-D48CA6346BA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curs FOAP2018-1</Template>
  <TotalTime>39</TotalTime>
  <Words>3450</Words>
  <Application>Microsoft Office PowerPoint</Application>
  <PresentationFormat>Presentación en pantalla (4:3)</PresentationFormat>
  <Paragraphs>394</Paragraphs>
  <Slides>47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Tema de Office</vt:lpstr>
      <vt:lpstr>HTML</vt:lpstr>
      <vt:lpstr>Texto</vt:lpstr>
      <vt:lpstr>Texto</vt:lpstr>
      <vt:lpstr>Texto</vt:lpstr>
      <vt:lpstr>Texto</vt:lpstr>
      <vt:lpstr>Texto</vt:lpstr>
      <vt:lpstr>Texto</vt:lpstr>
      <vt:lpstr>Texto</vt:lpstr>
      <vt:lpstr>Texto</vt:lpstr>
      <vt:lpstr>Texto</vt:lpstr>
      <vt:lpstr>Texto</vt:lpstr>
      <vt:lpstr>Texto</vt:lpstr>
      <vt:lpstr>Texto</vt:lpstr>
      <vt:lpstr>Texto</vt:lpstr>
      <vt:lpstr>Enlaces</vt:lpstr>
      <vt:lpstr>Enlaces</vt:lpstr>
      <vt:lpstr>Enlaces</vt:lpstr>
      <vt:lpstr>Enlaces</vt:lpstr>
      <vt:lpstr>Enlaces</vt:lpstr>
      <vt:lpstr>Enlaces</vt:lpstr>
      <vt:lpstr>Enlaces</vt:lpstr>
      <vt:lpstr>Enlaces</vt:lpstr>
      <vt:lpstr>Listas</vt:lpstr>
      <vt:lpstr>Listas</vt:lpstr>
      <vt:lpstr>Listas</vt:lpstr>
      <vt:lpstr>Listas</vt:lpstr>
      <vt:lpstr>Listas</vt:lpstr>
      <vt:lpstr>Listas</vt:lpstr>
      <vt:lpstr>Imágenes</vt:lpstr>
      <vt:lpstr>Imágenes</vt:lpstr>
      <vt:lpstr>Imágenes</vt:lpstr>
      <vt:lpstr>Imágenes</vt:lpstr>
      <vt:lpstr>Imatges</vt:lpstr>
      <vt:lpstr>Imágenes</vt:lpstr>
      <vt:lpstr>Objetos</vt:lpstr>
      <vt:lpstr>Objetos</vt:lpstr>
      <vt:lpstr>Objetos</vt:lpstr>
      <vt:lpstr>Objetos</vt:lpstr>
      <vt:lpstr>Objetos</vt:lpstr>
      <vt:lpstr>Objetos</vt:lpstr>
      <vt:lpstr>Tablas</vt:lpstr>
      <vt:lpstr>Tablas</vt:lpstr>
      <vt:lpstr>Tablas</vt:lpstr>
      <vt:lpstr>Tablas</vt:lpstr>
      <vt:lpstr>Tablas</vt:lpstr>
      <vt:lpstr>Tablas</vt:lpstr>
      <vt:lpstr>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Ikram Bghiel</dc:creator>
  <cp:lastModifiedBy>Ikram Bghiel</cp:lastModifiedBy>
  <cp:revision>6</cp:revision>
  <dcterms:created xsi:type="dcterms:W3CDTF">2019-02-05T09:24:42Z</dcterms:created>
  <dcterms:modified xsi:type="dcterms:W3CDTF">2019-02-05T10:22:54Z</dcterms:modified>
</cp:coreProperties>
</file>