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59" r:id="rId2"/>
    <p:sldId id="260" r:id="rId3"/>
    <p:sldId id="261" r:id="rId4"/>
    <p:sldId id="262"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80" r:id="rId103"/>
    <p:sldId id="381" r:id="rId104"/>
    <p:sldId id="382" r:id="rId105"/>
    <p:sldId id="383" r:id="rId106"/>
    <p:sldId id="384" r:id="rId107"/>
    <p:sldId id="385" r:id="rId108"/>
    <p:sldId id="386" r:id="rId109"/>
    <p:sldId id="387" r:id="rId110"/>
    <p:sldId id="363" r:id="rId111"/>
    <p:sldId id="364" r:id="rId112"/>
    <p:sldId id="365" r:id="rId113"/>
    <p:sldId id="366" r:id="rId114"/>
    <p:sldId id="377" r:id="rId115"/>
    <p:sldId id="378" r:id="rId116"/>
    <p:sldId id="379" r:id="rId1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909" autoAdjust="0"/>
  </p:normalViewPr>
  <p:slideViewPr>
    <p:cSldViewPr snapToGrid="0">
      <p:cViewPr varScale="1">
        <p:scale>
          <a:sx n="47" d="100"/>
          <a:sy n="47" d="100"/>
        </p:scale>
        <p:origin x="6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28/03/2019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6709F4B-74FB-4F20-AE13-E647205A00A9}" type="slidenum">
              <a:rPr lang="es-ES" altLang="es-ES" sz="1200" smtClean="0">
                <a:solidFill>
                  <a:srgbClr val="000000"/>
                </a:solidFill>
              </a:rPr>
              <a:pPr eaLnBrk="1" hangingPunct="1"/>
              <a:t>2</a:t>
            </a:fld>
            <a:endParaRPr lang="es-ES" altLang="es-ES" sz="1200" smtClean="0">
              <a:solidFill>
                <a:srgbClr val="000000"/>
              </a:solidFill>
            </a:endParaRPr>
          </a:p>
        </p:txBody>
      </p:sp>
      <p:sp>
        <p:nvSpPr>
          <p:cNvPr id="399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8067F4BA-BDE9-4622-993D-629D3EBC944E}" type="slidenum">
              <a:rPr lang="es-ES" altLang="es-ES" sz="1200">
                <a:solidFill>
                  <a:srgbClr val="000000"/>
                </a:solidFill>
              </a:rPr>
              <a:pPr algn="r" eaLnBrk="1" hangingPunct="1"/>
              <a:t>2</a:t>
            </a:fld>
            <a:endParaRPr lang="es-ES" altLang="es-ES" sz="1200">
              <a:solidFill>
                <a:srgbClr val="000000"/>
              </a:solidFill>
            </a:endParaRPr>
          </a:p>
        </p:txBody>
      </p:sp>
      <p:sp>
        <p:nvSpPr>
          <p:cNvPr id="399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39941"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2295488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11</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11</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964818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101</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101</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4669591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102</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102</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9265180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103</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103</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3140921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104</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104</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1714826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105</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105</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La forma más sencilla de obtener la información sobre la tecla que se ha pulsado es mediante el evento </a:t>
            </a:r>
            <a:r>
              <a:rPr lang="es-ES" dirty="0" err="1" smtClean="0"/>
              <a:t>onkeypress</a:t>
            </a:r>
            <a:r>
              <a:rPr lang="es-ES" sz="1200" b="0" i="0" kern="1200" dirty="0" smtClean="0">
                <a:solidFill>
                  <a:schemeClr val="tx1"/>
                </a:solidFill>
                <a:effectLst/>
                <a:latin typeface="+mn-lt"/>
                <a:ea typeface="+mn-ea"/>
                <a:cs typeface="+mn-cs"/>
              </a:rPr>
              <a:t>. La información que proporcionan los eventos </a:t>
            </a:r>
            <a:r>
              <a:rPr lang="es-ES" dirty="0" err="1" smtClean="0"/>
              <a:t>onkeydown</a:t>
            </a:r>
            <a:r>
              <a:rPr lang="es-ES" sz="1200" b="0" i="0" kern="1200" dirty="0" smtClean="0">
                <a:solidFill>
                  <a:schemeClr val="tx1"/>
                </a:solidFill>
                <a:effectLst/>
                <a:latin typeface="+mn-lt"/>
                <a:ea typeface="+mn-ea"/>
                <a:cs typeface="+mn-cs"/>
              </a:rPr>
              <a:t> y </a:t>
            </a:r>
            <a:r>
              <a:rPr lang="es-ES" dirty="0" err="1" smtClean="0"/>
              <a:t>onkeyup</a:t>
            </a:r>
            <a:r>
              <a:rPr lang="es-ES" sz="1200" b="0" i="0" kern="1200" dirty="0" smtClean="0">
                <a:solidFill>
                  <a:schemeClr val="tx1"/>
                </a:solidFill>
                <a:effectLst/>
                <a:latin typeface="+mn-lt"/>
                <a:ea typeface="+mn-ea"/>
                <a:cs typeface="+mn-cs"/>
              </a:rPr>
              <a:t> se puede considerar como más técnica, ya que devuelven el código interno de cada tecla y no el carácter que se ha pulsado.</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solidFill>
                  <a:srgbClr val="000000"/>
                </a:solidFill>
                <a:latin typeface="Tahoma" pitchFamily="32" charset="0"/>
                <a:cs typeface="Tahoma" pitchFamily="32" charset="0"/>
              </a:rPr>
              <a:t>Mismo comportamiento en todos los navegadores: Evento </a:t>
            </a:r>
            <a:r>
              <a:rPr lang="es-ES" sz="1200" dirty="0" err="1" smtClean="0">
                <a:solidFill>
                  <a:srgbClr val="000000"/>
                </a:solidFill>
                <a:latin typeface="Tahoma" pitchFamily="32" charset="0"/>
                <a:cs typeface="Tahoma" pitchFamily="32" charset="0"/>
              </a:rPr>
              <a:t>keydown</a:t>
            </a:r>
            <a:r>
              <a:rPr lang="es-ES" sz="1200" dirty="0" smtClean="0">
                <a:solidFill>
                  <a:srgbClr val="000000"/>
                </a:solidFill>
                <a:latin typeface="Tahoma" pitchFamily="32" charset="0"/>
                <a:cs typeface="Tahoma" pitchFamily="32" charset="0"/>
              </a:rPr>
              <a:t> y Evento </a:t>
            </a:r>
            <a:r>
              <a:rPr lang="es-ES" sz="1200" dirty="0" err="1" smtClean="0">
                <a:solidFill>
                  <a:srgbClr val="000000"/>
                </a:solidFill>
                <a:latin typeface="Tahoma" pitchFamily="32" charset="0"/>
                <a:cs typeface="Tahoma" pitchFamily="32" charset="0"/>
              </a:rPr>
              <a:t>keyup</a:t>
            </a:r>
            <a:r>
              <a:rPr lang="es-ES" sz="1200" dirty="0" smtClean="0">
                <a:solidFill>
                  <a:srgbClr val="000000"/>
                </a:solidFill>
                <a:latin typeface="Tahoma" pitchFamily="32" charset="0"/>
                <a:cs typeface="Tahoma" pitchFamily="32" charset="0"/>
              </a:rPr>
              <a:t>.</a:t>
            </a:r>
          </a:p>
          <a:p>
            <a:endParaRPr lang="es-ES" altLang="es-ES" dirty="0" smtClean="0"/>
          </a:p>
        </p:txBody>
      </p:sp>
    </p:spTree>
    <p:extLst>
      <p:ext uri="{BB962C8B-B14F-4D97-AF65-F5344CB8AC3E}">
        <p14:creationId xmlns:p14="http://schemas.microsoft.com/office/powerpoint/2010/main" val="121691384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106</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106</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2287639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107</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107</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222155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108</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108</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87458570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109</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109</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2947643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110</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110</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238937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12</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12</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99633397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16A136D5-3C6F-4089-B885-C16DF72EA3DE}" type="slidenum">
              <a:rPr lang="es-ES" altLang="es-ES" sz="1200" smtClean="0">
                <a:solidFill>
                  <a:srgbClr val="000000"/>
                </a:solidFill>
              </a:rPr>
              <a:pPr eaLnBrk="1" hangingPunct="1"/>
              <a:t>111</a:t>
            </a:fld>
            <a:endParaRPr lang="es-ES" altLang="es-ES" sz="1200" smtClean="0">
              <a:solidFill>
                <a:srgbClr val="000000"/>
              </a:solidFill>
            </a:endParaRPr>
          </a:p>
        </p:txBody>
      </p:sp>
      <p:sp>
        <p:nvSpPr>
          <p:cNvPr id="5529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09D28BFC-9C3E-4EF3-AF4C-B94D330B7FA2}" type="slidenum">
              <a:rPr lang="es-ES" altLang="es-ES" sz="1200">
                <a:solidFill>
                  <a:srgbClr val="000000"/>
                </a:solidFill>
              </a:rPr>
              <a:pPr algn="r" eaLnBrk="1" hangingPunct="1"/>
              <a:t>111</a:t>
            </a:fld>
            <a:endParaRPr lang="es-ES" altLang="es-ES" sz="1200">
              <a:solidFill>
                <a:srgbClr val="000000"/>
              </a:solidFill>
            </a:endParaRPr>
          </a:p>
        </p:txBody>
      </p:sp>
      <p:sp>
        <p:nvSpPr>
          <p:cNvPr id="5530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5301"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3437315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6CEE111D-A8D8-4BEF-864C-A1D20D501DC6}" type="slidenum">
              <a:rPr lang="es-ES" altLang="es-ES" sz="1200" smtClean="0">
                <a:solidFill>
                  <a:srgbClr val="000000"/>
                </a:solidFill>
              </a:rPr>
              <a:pPr eaLnBrk="1" hangingPunct="1"/>
              <a:t>112</a:t>
            </a:fld>
            <a:endParaRPr lang="es-ES" altLang="es-ES" sz="1200" smtClean="0">
              <a:solidFill>
                <a:srgbClr val="000000"/>
              </a:solidFill>
            </a:endParaRPr>
          </a:p>
        </p:txBody>
      </p:sp>
      <p:sp>
        <p:nvSpPr>
          <p:cNvPr id="67587"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F5CE525C-7909-4FAA-BA1B-9CFAEA2F048C}" type="slidenum">
              <a:rPr lang="es-ES" altLang="es-ES" sz="1200">
                <a:solidFill>
                  <a:srgbClr val="000000"/>
                </a:solidFill>
              </a:rPr>
              <a:pPr algn="r" eaLnBrk="1" hangingPunct="1"/>
              <a:t>112</a:t>
            </a:fld>
            <a:endParaRPr lang="es-ES" altLang="es-ES" sz="1200">
              <a:solidFill>
                <a:srgbClr val="000000"/>
              </a:solidFill>
            </a:endParaRPr>
          </a:p>
        </p:txBody>
      </p:sp>
      <p:sp>
        <p:nvSpPr>
          <p:cNvPr id="6758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7589"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72978707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9E9FDC0-6C3B-4BA9-86CA-613629C13E68}" type="slidenum">
              <a:rPr lang="es-ES" altLang="es-ES" sz="1200" smtClean="0">
                <a:solidFill>
                  <a:srgbClr val="000000"/>
                </a:solidFill>
              </a:rPr>
              <a:pPr eaLnBrk="1" hangingPunct="1"/>
              <a:t>113</a:t>
            </a:fld>
            <a:endParaRPr lang="es-ES" altLang="es-ES" sz="1200" smtClean="0">
              <a:solidFill>
                <a:srgbClr val="000000"/>
              </a:solidFill>
            </a:endParaRPr>
          </a:p>
        </p:txBody>
      </p:sp>
      <p:sp>
        <p:nvSpPr>
          <p:cNvPr id="686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0E40CCC9-C897-4731-A377-D1DBDDAC6879}" type="slidenum">
              <a:rPr lang="es-ES" altLang="es-ES" sz="1200">
                <a:solidFill>
                  <a:srgbClr val="000000"/>
                </a:solidFill>
              </a:rPr>
              <a:pPr algn="r" eaLnBrk="1" hangingPunct="1"/>
              <a:t>113</a:t>
            </a:fld>
            <a:endParaRPr lang="es-ES" altLang="es-ES" sz="1200">
              <a:solidFill>
                <a:srgbClr val="000000"/>
              </a:solidFill>
            </a:endParaRPr>
          </a:p>
        </p:txBody>
      </p:sp>
      <p:sp>
        <p:nvSpPr>
          <p:cNvPr id="686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86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10867437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114</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114</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6265551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115</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115</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En el caso de Internet Explorer, se obtienen sumando la posición respecto de la ventana del navegador (</a:t>
            </a:r>
            <a:r>
              <a:rPr lang="es-ES" dirty="0" err="1" smtClean="0"/>
              <a:t>clientX</a:t>
            </a:r>
            <a:r>
              <a:rPr lang="es-ES" sz="1200" b="0" i="0" kern="1200" dirty="0" err="1" smtClean="0">
                <a:solidFill>
                  <a:schemeClr val="tx1"/>
                </a:solidFill>
                <a:effectLst/>
                <a:latin typeface="+mn-lt"/>
                <a:ea typeface="+mn-ea"/>
                <a:cs typeface="+mn-cs"/>
              </a:rPr>
              <a:t>,</a:t>
            </a:r>
            <a:r>
              <a:rPr lang="es-ES" dirty="0" err="1" smtClean="0"/>
              <a:t>clientY</a:t>
            </a:r>
            <a:r>
              <a:rPr lang="es-ES" sz="1200" b="0" i="0" kern="1200" dirty="0" smtClean="0">
                <a:solidFill>
                  <a:schemeClr val="tx1"/>
                </a:solidFill>
                <a:effectLst/>
                <a:latin typeface="+mn-lt"/>
                <a:ea typeface="+mn-ea"/>
                <a:cs typeface="+mn-cs"/>
              </a:rPr>
              <a:t>) y el desplazamiento que ha sufrido la página (</a:t>
            </a:r>
            <a:r>
              <a:rPr lang="es-ES" dirty="0" err="1" smtClean="0"/>
              <a:t>document.body.scrollLeft</a:t>
            </a:r>
            <a:r>
              <a:rPr lang="es-ES" sz="1200" b="0" i="0" kern="1200" dirty="0" err="1" smtClean="0">
                <a:solidFill>
                  <a:schemeClr val="tx1"/>
                </a:solidFill>
                <a:effectLst/>
                <a:latin typeface="+mn-lt"/>
                <a:ea typeface="+mn-ea"/>
                <a:cs typeface="+mn-cs"/>
              </a:rPr>
              <a:t>,</a:t>
            </a:r>
            <a:r>
              <a:rPr lang="es-ES" dirty="0" err="1" smtClean="0"/>
              <a:t>document.body.scrollTop</a:t>
            </a:r>
            <a:r>
              <a:rPr lang="es-ES" sz="1200" b="0" i="0" kern="1200" dirty="0" smtClean="0">
                <a:solidFill>
                  <a:schemeClr val="tx1"/>
                </a:solidFill>
                <a:effectLst/>
                <a:latin typeface="+mn-lt"/>
                <a:ea typeface="+mn-ea"/>
                <a:cs typeface="+mn-cs"/>
              </a:rPr>
              <a:t>).</a:t>
            </a:r>
            <a:endParaRPr lang="es-ES" altLang="es-ES" dirty="0" smtClean="0"/>
          </a:p>
        </p:txBody>
      </p:sp>
    </p:spTree>
    <p:extLst>
      <p:ext uri="{BB962C8B-B14F-4D97-AF65-F5344CB8AC3E}">
        <p14:creationId xmlns:p14="http://schemas.microsoft.com/office/powerpoint/2010/main" val="327636752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116</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116</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En el caso de Internet Explorer, se obtienen sumando la posición respecto de la ventana del navegador (</a:t>
            </a:r>
            <a:r>
              <a:rPr lang="es-ES" dirty="0" err="1" smtClean="0"/>
              <a:t>clientX</a:t>
            </a:r>
            <a:r>
              <a:rPr lang="es-ES" sz="1200" b="0" i="0" kern="1200" dirty="0" err="1" smtClean="0">
                <a:solidFill>
                  <a:schemeClr val="tx1"/>
                </a:solidFill>
                <a:effectLst/>
                <a:latin typeface="+mn-lt"/>
                <a:ea typeface="+mn-ea"/>
                <a:cs typeface="+mn-cs"/>
              </a:rPr>
              <a:t>,</a:t>
            </a:r>
            <a:r>
              <a:rPr lang="es-ES" dirty="0" err="1" smtClean="0"/>
              <a:t>clientY</a:t>
            </a:r>
            <a:r>
              <a:rPr lang="es-ES" sz="1200" b="0" i="0" kern="1200" dirty="0" smtClean="0">
                <a:solidFill>
                  <a:schemeClr val="tx1"/>
                </a:solidFill>
                <a:effectLst/>
                <a:latin typeface="+mn-lt"/>
                <a:ea typeface="+mn-ea"/>
                <a:cs typeface="+mn-cs"/>
              </a:rPr>
              <a:t>) y el desplazamiento que ha sufrido la página (</a:t>
            </a:r>
            <a:r>
              <a:rPr lang="es-ES" dirty="0" err="1" smtClean="0"/>
              <a:t>document.body.scrollLeft</a:t>
            </a:r>
            <a:r>
              <a:rPr lang="es-ES" sz="1200" b="0" i="0" kern="1200" dirty="0" err="1" smtClean="0">
                <a:solidFill>
                  <a:schemeClr val="tx1"/>
                </a:solidFill>
                <a:effectLst/>
                <a:latin typeface="+mn-lt"/>
                <a:ea typeface="+mn-ea"/>
                <a:cs typeface="+mn-cs"/>
              </a:rPr>
              <a:t>,</a:t>
            </a:r>
            <a:r>
              <a:rPr lang="es-ES" dirty="0" err="1" smtClean="0"/>
              <a:t>document.body.scrollTop</a:t>
            </a:r>
            <a:r>
              <a:rPr lang="es-ES" sz="1200" b="0" i="0" kern="1200" dirty="0" smtClean="0">
                <a:solidFill>
                  <a:schemeClr val="tx1"/>
                </a:solidFill>
                <a:effectLst/>
                <a:latin typeface="+mn-lt"/>
                <a:ea typeface="+mn-ea"/>
                <a:cs typeface="+mn-cs"/>
              </a:rPr>
              <a:t>).</a:t>
            </a:r>
            <a:endParaRPr lang="es-ES" altLang="es-ES" dirty="0" smtClean="0"/>
          </a:p>
        </p:txBody>
      </p:sp>
    </p:spTree>
    <p:extLst>
      <p:ext uri="{BB962C8B-B14F-4D97-AF65-F5344CB8AC3E}">
        <p14:creationId xmlns:p14="http://schemas.microsoft.com/office/powerpoint/2010/main" val="1665526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13</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13</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235914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14</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14</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00883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15</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15</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610650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16</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16</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616450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17</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17</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931864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18</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18</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96997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19</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19</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74959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20</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20</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12820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5CFB39F-6B34-4F36-B46F-CDF464678428}" type="slidenum">
              <a:rPr lang="es-ES" altLang="es-ES" sz="1200" smtClean="0">
                <a:solidFill>
                  <a:srgbClr val="000000"/>
                </a:solidFill>
              </a:rPr>
              <a:pPr eaLnBrk="1" hangingPunct="1"/>
              <a:t>3</a:t>
            </a:fld>
            <a:endParaRPr lang="es-ES" altLang="es-ES" sz="1200" smtClean="0">
              <a:solidFill>
                <a:srgbClr val="000000"/>
              </a:solidFill>
            </a:endParaRPr>
          </a:p>
        </p:txBody>
      </p:sp>
      <p:sp>
        <p:nvSpPr>
          <p:cNvPr id="409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4EF3E918-39C7-45B1-B593-ADB64C386203}" type="slidenum">
              <a:rPr lang="es-ES" altLang="es-ES" sz="1200">
                <a:solidFill>
                  <a:srgbClr val="000000"/>
                </a:solidFill>
              </a:rPr>
              <a:pPr algn="r" eaLnBrk="1" hangingPunct="1"/>
              <a:t>3</a:t>
            </a:fld>
            <a:endParaRPr lang="es-ES" altLang="es-ES" sz="1200">
              <a:solidFill>
                <a:srgbClr val="000000"/>
              </a:solidFill>
            </a:endParaRPr>
          </a:p>
        </p:txBody>
      </p:sp>
      <p:sp>
        <p:nvSpPr>
          <p:cNvPr id="409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09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1799031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21</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21</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784767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22</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22</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620214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23</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23</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96347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24</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24</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583243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25</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25</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883026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26</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26</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500022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27</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27</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43774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28</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28</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La idea del funcionamiento de un bucle </a:t>
            </a:r>
            <a:r>
              <a:rPr lang="es-ES" sz="1200" b="0" i="0" u="none" strike="noStrike" kern="1200" baseline="0" dirty="0" err="1" smtClean="0">
                <a:solidFill>
                  <a:schemeClr val="tx1"/>
                </a:solidFill>
                <a:latin typeface="+mn-lt"/>
                <a:ea typeface="+mn-ea"/>
                <a:cs typeface="+mn-cs"/>
              </a:rPr>
              <a:t>for</a:t>
            </a:r>
            <a:r>
              <a:rPr lang="es-ES" sz="1200" b="0" i="0" u="none" strike="noStrike" kern="1200" baseline="0" dirty="0" smtClean="0">
                <a:solidFill>
                  <a:schemeClr val="tx1"/>
                </a:solidFill>
                <a:latin typeface="+mn-lt"/>
                <a:ea typeface="+mn-ea"/>
                <a:cs typeface="+mn-cs"/>
              </a:rPr>
              <a:t> es la siguiente: </a:t>
            </a:r>
            <a:r>
              <a:rPr lang="es-ES" sz="1200" b="0" i="1" u="none" strike="noStrike" kern="1200" baseline="0" dirty="0" smtClean="0">
                <a:solidFill>
                  <a:schemeClr val="tx1"/>
                </a:solidFill>
                <a:latin typeface="+mn-lt"/>
                <a:ea typeface="+mn-ea"/>
                <a:cs typeface="+mn-cs"/>
              </a:rPr>
              <a:t>"mientras la condición</a:t>
            </a:r>
          </a:p>
          <a:p>
            <a:r>
              <a:rPr lang="es-ES" sz="1200" b="0" i="1" u="none" strike="noStrike" kern="1200" baseline="0" dirty="0" smtClean="0">
                <a:solidFill>
                  <a:schemeClr val="tx1"/>
                </a:solidFill>
                <a:latin typeface="+mn-lt"/>
                <a:ea typeface="+mn-ea"/>
                <a:cs typeface="+mn-cs"/>
              </a:rPr>
              <a:t>indicada se siga cumpliendo, repite la ejecución de las instrucciones definidas dentro del</a:t>
            </a:r>
          </a:p>
          <a:p>
            <a:r>
              <a:rPr lang="es-ES" sz="1200" b="0" i="1" u="none" strike="noStrike" kern="1200" baseline="0" dirty="0" err="1" smtClean="0">
                <a:solidFill>
                  <a:schemeClr val="tx1"/>
                </a:solidFill>
                <a:latin typeface="+mn-lt"/>
                <a:ea typeface="+mn-ea"/>
                <a:cs typeface="+mn-cs"/>
              </a:rPr>
              <a:t>for</a:t>
            </a:r>
            <a:r>
              <a:rPr lang="es-ES" sz="1200" b="0" i="1" u="none" strike="noStrike" kern="1200" baseline="0" dirty="0" smtClean="0">
                <a:solidFill>
                  <a:schemeClr val="tx1"/>
                </a:solidFill>
                <a:latin typeface="+mn-lt"/>
                <a:ea typeface="+mn-ea"/>
                <a:cs typeface="+mn-cs"/>
              </a:rPr>
              <a:t>. Además, después de cada repetición, actualiza el valor de las variables que se utilizan</a:t>
            </a:r>
          </a:p>
          <a:p>
            <a:r>
              <a:rPr lang="es-ES" sz="1200" b="0" i="1" u="none" strike="noStrike" kern="1200" baseline="0" dirty="0" smtClean="0">
                <a:solidFill>
                  <a:schemeClr val="tx1"/>
                </a:solidFill>
                <a:latin typeface="+mn-lt"/>
                <a:ea typeface="+mn-ea"/>
                <a:cs typeface="+mn-cs"/>
              </a:rPr>
              <a:t>en la condición"</a:t>
            </a:r>
            <a:r>
              <a:rPr lang="es-ES" sz="1200" b="0" i="0" u="none" strike="noStrike" kern="1200" baseline="0" dirty="0" smtClean="0">
                <a:solidFill>
                  <a:schemeClr val="tx1"/>
                </a:solidFill>
                <a:latin typeface="+mn-lt"/>
                <a:ea typeface="+mn-ea"/>
                <a:cs typeface="+mn-cs"/>
              </a:rPr>
              <a:t>.</a:t>
            </a:r>
            <a:endParaRPr lang="es-ES" altLang="es-ES" dirty="0" smtClean="0"/>
          </a:p>
        </p:txBody>
      </p:sp>
    </p:spTree>
    <p:extLst>
      <p:ext uri="{BB962C8B-B14F-4D97-AF65-F5344CB8AC3E}">
        <p14:creationId xmlns:p14="http://schemas.microsoft.com/office/powerpoint/2010/main" val="440700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29</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29</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La idea del funcionamiento de un bucle </a:t>
            </a:r>
            <a:r>
              <a:rPr lang="es-ES" sz="1200" b="0" i="0" u="none" strike="noStrike" kern="1200" baseline="0" dirty="0" err="1" smtClean="0">
                <a:solidFill>
                  <a:schemeClr val="tx1"/>
                </a:solidFill>
                <a:latin typeface="+mn-lt"/>
                <a:ea typeface="+mn-ea"/>
                <a:cs typeface="+mn-cs"/>
              </a:rPr>
              <a:t>for</a:t>
            </a:r>
            <a:r>
              <a:rPr lang="es-ES" sz="1200" b="0" i="0" u="none" strike="noStrike" kern="1200" baseline="0" dirty="0" smtClean="0">
                <a:solidFill>
                  <a:schemeClr val="tx1"/>
                </a:solidFill>
                <a:latin typeface="+mn-lt"/>
                <a:ea typeface="+mn-ea"/>
                <a:cs typeface="+mn-cs"/>
              </a:rPr>
              <a:t> es la siguiente: </a:t>
            </a:r>
            <a:r>
              <a:rPr lang="es-ES" sz="1200" b="0" i="1" u="none" strike="noStrike" kern="1200" baseline="0" dirty="0" smtClean="0">
                <a:solidFill>
                  <a:schemeClr val="tx1"/>
                </a:solidFill>
                <a:latin typeface="+mn-lt"/>
                <a:ea typeface="+mn-ea"/>
                <a:cs typeface="+mn-cs"/>
              </a:rPr>
              <a:t>"mientras la condición</a:t>
            </a:r>
          </a:p>
          <a:p>
            <a:r>
              <a:rPr lang="es-ES" sz="1200" b="0" i="1" u="none" strike="noStrike" kern="1200" baseline="0" dirty="0" smtClean="0">
                <a:solidFill>
                  <a:schemeClr val="tx1"/>
                </a:solidFill>
                <a:latin typeface="+mn-lt"/>
                <a:ea typeface="+mn-ea"/>
                <a:cs typeface="+mn-cs"/>
              </a:rPr>
              <a:t>indicada se siga cumpliendo, repite la ejecución de las instrucciones definidas dentro del</a:t>
            </a:r>
          </a:p>
          <a:p>
            <a:r>
              <a:rPr lang="es-ES" sz="1200" b="0" i="1" u="none" strike="noStrike" kern="1200" baseline="0" dirty="0" err="1" smtClean="0">
                <a:solidFill>
                  <a:schemeClr val="tx1"/>
                </a:solidFill>
                <a:latin typeface="+mn-lt"/>
                <a:ea typeface="+mn-ea"/>
                <a:cs typeface="+mn-cs"/>
              </a:rPr>
              <a:t>for</a:t>
            </a:r>
            <a:r>
              <a:rPr lang="es-ES" sz="1200" b="0" i="1" u="none" strike="noStrike" kern="1200" baseline="0" dirty="0" smtClean="0">
                <a:solidFill>
                  <a:schemeClr val="tx1"/>
                </a:solidFill>
                <a:latin typeface="+mn-lt"/>
                <a:ea typeface="+mn-ea"/>
                <a:cs typeface="+mn-cs"/>
              </a:rPr>
              <a:t>. Además, después de cada repetición, actualiza el valor de las variables que se utilizan</a:t>
            </a:r>
          </a:p>
          <a:p>
            <a:r>
              <a:rPr lang="es-ES" sz="1200" b="0" i="1" u="none" strike="noStrike" kern="1200" baseline="0" dirty="0" smtClean="0">
                <a:solidFill>
                  <a:schemeClr val="tx1"/>
                </a:solidFill>
                <a:latin typeface="+mn-lt"/>
                <a:ea typeface="+mn-ea"/>
                <a:cs typeface="+mn-cs"/>
              </a:rPr>
              <a:t>en la condición"</a:t>
            </a:r>
            <a:r>
              <a:rPr lang="es-ES" sz="1200" b="0" i="0" u="none" strike="noStrike" kern="1200" baseline="0" dirty="0" smtClean="0">
                <a:solidFill>
                  <a:schemeClr val="tx1"/>
                </a:solidFill>
                <a:latin typeface="+mn-lt"/>
                <a:ea typeface="+mn-ea"/>
                <a:cs typeface="+mn-cs"/>
              </a:rPr>
              <a:t>.</a:t>
            </a:r>
            <a:endParaRPr lang="es-ES" altLang="es-ES" dirty="0" smtClean="0"/>
          </a:p>
        </p:txBody>
      </p:sp>
    </p:spTree>
    <p:extLst>
      <p:ext uri="{BB962C8B-B14F-4D97-AF65-F5344CB8AC3E}">
        <p14:creationId xmlns:p14="http://schemas.microsoft.com/office/powerpoint/2010/main" val="1172125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30</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30</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La idea del funcionamiento de un bucle </a:t>
            </a:r>
            <a:r>
              <a:rPr lang="es-ES" sz="1200" b="0" i="0" u="none" strike="noStrike" kern="1200" baseline="0" dirty="0" err="1" smtClean="0">
                <a:solidFill>
                  <a:schemeClr val="tx1"/>
                </a:solidFill>
                <a:latin typeface="+mn-lt"/>
                <a:ea typeface="+mn-ea"/>
                <a:cs typeface="+mn-cs"/>
              </a:rPr>
              <a:t>for</a:t>
            </a:r>
            <a:r>
              <a:rPr lang="es-ES" sz="1200" b="0" i="0" u="none" strike="noStrike" kern="1200" baseline="0" dirty="0" smtClean="0">
                <a:solidFill>
                  <a:schemeClr val="tx1"/>
                </a:solidFill>
                <a:latin typeface="+mn-lt"/>
                <a:ea typeface="+mn-ea"/>
                <a:cs typeface="+mn-cs"/>
              </a:rPr>
              <a:t> es la siguiente: </a:t>
            </a:r>
            <a:r>
              <a:rPr lang="es-ES" sz="1200" b="0" i="1" u="none" strike="noStrike" kern="1200" baseline="0" dirty="0" smtClean="0">
                <a:solidFill>
                  <a:schemeClr val="tx1"/>
                </a:solidFill>
                <a:latin typeface="+mn-lt"/>
                <a:ea typeface="+mn-ea"/>
                <a:cs typeface="+mn-cs"/>
              </a:rPr>
              <a:t>"mientras la condición</a:t>
            </a:r>
          </a:p>
          <a:p>
            <a:r>
              <a:rPr lang="es-ES" sz="1200" b="0" i="1" u="none" strike="noStrike" kern="1200" baseline="0" dirty="0" smtClean="0">
                <a:solidFill>
                  <a:schemeClr val="tx1"/>
                </a:solidFill>
                <a:latin typeface="+mn-lt"/>
                <a:ea typeface="+mn-ea"/>
                <a:cs typeface="+mn-cs"/>
              </a:rPr>
              <a:t>indicada se siga cumpliendo, repite la ejecución de las instrucciones definidas dentro del</a:t>
            </a:r>
          </a:p>
          <a:p>
            <a:r>
              <a:rPr lang="es-ES" sz="1200" b="0" i="1" u="none" strike="noStrike" kern="1200" baseline="0" dirty="0" err="1" smtClean="0">
                <a:solidFill>
                  <a:schemeClr val="tx1"/>
                </a:solidFill>
                <a:latin typeface="+mn-lt"/>
                <a:ea typeface="+mn-ea"/>
                <a:cs typeface="+mn-cs"/>
              </a:rPr>
              <a:t>for</a:t>
            </a:r>
            <a:r>
              <a:rPr lang="es-ES" sz="1200" b="0" i="1" u="none" strike="noStrike" kern="1200" baseline="0" dirty="0" smtClean="0">
                <a:solidFill>
                  <a:schemeClr val="tx1"/>
                </a:solidFill>
                <a:latin typeface="+mn-lt"/>
                <a:ea typeface="+mn-ea"/>
                <a:cs typeface="+mn-cs"/>
              </a:rPr>
              <a:t>. Además, después de cada repetición, actualiza el valor de las variables que se utilizan</a:t>
            </a:r>
          </a:p>
          <a:p>
            <a:r>
              <a:rPr lang="es-ES" sz="1200" b="0" i="1" u="none" strike="noStrike" kern="1200" baseline="0" dirty="0" smtClean="0">
                <a:solidFill>
                  <a:schemeClr val="tx1"/>
                </a:solidFill>
                <a:latin typeface="+mn-lt"/>
                <a:ea typeface="+mn-ea"/>
                <a:cs typeface="+mn-cs"/>
              </a:rPr>
              <a:t>en la condición"</a:t>
            </a:r>
            <a:r>
              <a:rPr lang="es-ES" sz="1200" b="0" i="0" u="none" strike="noStrike" kern="1200" baseline="0" dirty="0" smtClean="0">
                <a:solidFill>
                  <a:schemeClr val="tx1"/>
                </a:solidFill>
                <a:latin typeface="+mn-lt"/>
                <a:ea typeface="+mn-ea"/>
                <a:cs typeface="+mn-cs"/>
              </a:rPr>
              <a:t>.</a:t>
            </a:r>
            <a:endParaRPr lang="es-ES" altLang="es-ES" dirty="0" smtClean="0"/>
          </a:p>
        </p:txBody>
      </p:sp>
    </p:spTree>
    <p:extLst>
      <p:ext uri="{BB962C8B-B14F-4D97-AF65-F5344CB8AC3E}">
        <p14:creationId xmlns:p14="http://schemas.microsoft.com/office/powerpoint/2010/main" val="148427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5CFB39F-6B34-4F36-B46F-CDF464678428}" type="slidenum">
              <a:rPr lang="es-ES" altLang="es-ES" sz="1200" smtClean="0">
                <a:solidFill>
                  <a:srgbClr val="000000"/>
                </a:solidFill>
              </a:rPr>
              <a:pPr eaLnBrk="1" hangingPunct="1"/>
              <a:t>4</a:t>
            </a:fld>
            <a:endParaRPr lang="es-ES" altLang="es-ES" sz="1200" smtClean="0">
              <a:solidFill>
                <a:srgbClr val="000000"/>
              </a:solidFill>
            </a:endParaRPr>
          </a:p>
        </p:txBody>
      </p:sp>
      <p:sp>
        <p:nvSpPr>
          <p:cNvPr id="409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4EF3E918-39C7-45B1-B593-ADB64C386203}" type="slidenum">
              <a:rPr lang="es-ES" altLang="es-ES" sz="1200">
                <a:solidFill>
                  <a:srgbClr val="000000"/>
                </a:solidFill>
              </a:rPr>
              <a:pPr algn="r" eaLnBrk="1" hangingPunct="1"/>
              <a:t>4</a:t>
            </a:fld>
            <a:endParaRPr lang="es-ES" altLang="es-ES" sz="1200">
              <a:solidFill>
                <a:srgbClr val="000000"/>
              </a:solidFill>
            </a:endParaRPr>
          </a:p>
        </p:txBody>
      </p:sp>
      <p:sp>
        <p:nvSpPr>
          <p:cNvPr id="409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09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2697042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31</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31</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La idea del funcionamiento de un bucle </a:t>
            </a:r>
            <a:r>
              <a:rPr lang="es-ES" sz="1200" b="0" i="0" u="none" strike="noStrike" kern="1200" baseline="0" dirty="0" err="1" smtClean="0">
                <a:solidFill>
                  <a:schemeClr val="tx1"/>
                </a:solidFill>
                <a:latin typeface="+mn-lt"/>
                <a:ea typeface="+mn-ea"/>
                <a:cs typeface="+mn-cs"/>
              </a:rPr>
              <a:t>for</a:t>
            </a:r>
            <a:r>
              <a:rPr lang="es-ES" sz="1200" b="0" i="0" u="none" strike="noStrike" kern="1200" baseline="0" dirty="0" smtClean="0">
                <a:solidFill>
                  <a:schemeClr val="tx1"/>
                </a:solidFill>
                <a:latin typeface="+mn-lt"/>
                <a:ea typeface="+mn-ea"/>
                <a:cs typeface="+mn-cs"/>
              </a:rPr>
              <a:t> es la siguiente: </a:t>
            </a:r>
            <a:r>
              <a:rPr lang="es-ES" sz="1200" b="0" i="1" u="none" strike="noStrike" kern="1200" baseline="0" dirty="0" smtClean="0">
                <a:solidFill>
                  <a:schemeClr val="tx1"/>
                </a:solidFill>
                <a:latin typeface="+mn-lt"/>
                <a:ea typeface="+mn-ea"/>
                <a:cs typeface="+mn-cs"/>
              </a:rPr>
              <a:t>"mientras la condición</a:t>
            </a:r>
          </a:p>
          <a:p>
            <a:r>
              <a:rPr lang="es-ES" sz="1200" b="0" i="1" u="none" strike="noStrike" kern="1200" baseline="0" dirty="0" smtClean="0">
                <a:solidFill>
                  <a:schemeClr val="tx1"/>
                </a:solidFill>
                <a:latin typeface="+mn-lt"/>
                <a:ea typeface="+mn-ea"/>
                <a:cs typeface="+mn-cs"/>
              </a:rPr>
              <a:t>indicada se siga cumpliendo, repite la ejecución de las instrucciones definidas dentro del</a:t>
            </a:r>
          </a:p>
          <a:p>
            <a:r>
              <a:rPr lang="es-ES" sz="1200" b="0" i="1" u="none" strike="noStrike" kern="1200" baseline="0" dirty="0" err="1" smtClean="0">
                <a:solidFill>
                  <a:schemeClr val="tx1"/>
                </a:solidFill>
                <a:latin typeface="+mn-lt"/>
                <a:ea typeface="+mn-ea"/>
                <a:cs typeface="+mn-cs"/>
              </a:rPr>
              <a:t>for</a:t>
            </a:r>
            <a:r>
              <a:rPr lang="es-ES" sz="1200" b="0" i="1" u="none" strike="noStrike" kern="1200" baseline="0" dirty="0" smtClean="0">
                <a:solidFill>
                  <a:schemeClr val="tx1"/>
                </a:solidFill>
                <a:latin typeface="+mn-lt"/>
                <a:ea typeface="+mn-ea"/>
                <a:cs typeface="+mn-cs"/>
              </a:rPr>
              <a:t>. Además, después de cada repetición, actualiza el valor de las variables que se utilizan</a:t>
            </a:r>
          </a:p>
          <a:p>
            <a:r>
              <a:rPr lang="es-ES" sz="1200" b="0" i="1" u="none" strike="noStrike" kern="1200" baseline="0" dirty="0" smtClean="0">
                <a:solidFill>
                  <a:schemeClr val="tx1"/>
                </a:solidFill>
                <a:latin typeface="+mn-lt"/>
                <a:ea typeface="+mn-ea"/>
                <a:cs typeface="+mn-cs"/>
              </a:rPr>
              <a:t>en la condición"</a:t>
            </a:r>
            <a:r>
              <a:rPr lang="es-ES" sz="1200" b="0" i="0" u="none" strike="noStrike" kern="1200" baseline="0" dirty="0" smtClean="0">
                <a:solidFill>
                  <a:schemeClr val="tx1"/>
                </a:solidFill>
                <a:latin typeface="+mn-lt"/>
                <a:ea typeface="+mn-ea"/>
                <a:cs typeface="+mn-cs"/>
              </a:rPr>
              <a:t>.</a:t>
            </a:r>
            <a:endParaRPr lang="es-ES" altLang="es-ES" dirty="0" smtClean="0"/>
          </a:p>
        </p:txBody>
      </p:sp>
    </p:spTree>
    <p:extLst>
      <p:ext uri="{BB962C8B-B14F-4D97-AF65-F5344CB8AC3E}">
        <p14:creationId xmlns:p14="http://schemas.microsoft.com/office/powerpoint/2010/main" val="3263638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32</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32</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La idea del funcionamiento de un bucle </a:t>
            </a:r>
            <a:r>
              <a:rPr lang="es-ES" sz="1200" b="0" i="0" u="none" strike="noStrike" kern="1200" baseline="0" dirty="0" err="1" smtClean="0">
                <a:solidFill>
                  <a:schemeClr val="tx1"/>
                </a:solidFill>
                <a:latin typeface="+mn-lt"/>
                <a:ea typeface="+mn-ea"/>
                <a:cs typeface="+mn-cs"/>
              </a:rPr>
              <a:t>for</a:t>
            </a:r>
            <a:r>
              <a:rPr lang="es-ES" sz="1200" b="0" i="0" u="none" strike="noStrike" kern="1200" baseline="0" dirty="0" smtClean="0">
                <a:solidFill>
                  <a:schemeClr val="tx1"/>
                </a:solidFill>
                <a:latin typeface="+mn-lt"/>
                <a:ea typeface="+mn-ea"/>
                <a:cs typeface="+mn-cs"/>
              </a:rPr>
              <a:t> es la siguiente: </a:t>
            </a:r>
            <a:r>
              <a:rPr lang="es-ES" sz="1200" b="0" i="1" u="none" strike="noStrike" kern="1200" baseline="0" dirty="0" smtClean="0">
                <a:solidFill>
                  <a:schemeClr val="tx1"/>
                </a:solidFill>
                <a:latin typeface="+mn-lt"/>
                <a:ea typeface="+mn-ea"/>
                <a:cs typeface="+mn-cs"/>
              </a:rPr>
              <a:t>"mientras la condición</a:t>
            </a:r>
          </a:p>
          <a:p>
            <a:r>
              <a:rPr lang="es-ES" sz="1200" b="0" i="1" u="none" strike="noStrike" kern="1200" baseline="0" dirty="0" smtClean="0">
                <a:solidFill>
                  <a:schemeClr val="tx1"/>
                </a:solidFill>
                <a:latin typeface="+mn-lt"/>
                <a:ea typeface="+mn-ea"/>
                <a:cs typeface="+mn-cs"/>
              </a:rPr>
              <a:t>indicada se siga cumpliendo, repite la ejecución de las instrucciones definidas dentro del</a:t>
            </a:r>
          </a:p>
          <a:p>
            <a:r>
              <a:rPr lang="es-ES" sz="1200" b="0" i="1" u="none" strike="noStrike" kern="1200" baseline="0" dirty="0" err="1" smtClean="0">
                <a:solidFill>
                  <a:schemeClr val="tx1"/>
                </a:solidFill>
                <a:latin typeface="+mn-lt"/>
                <a:ea typeface="+mn-ea"/>
                <a:cs typeface="+mn-cs"/>
              </a:rPr>
              <a:t>for</a:t>
            </a:r>
            <a:r>
              <a:rPr lang="es-ES" sz="1200" b="0" i="1" u="none" strike="noStrike" kern="1200" baseline="0" dirty="0" smtClean="0">
                <a:solidFill>
                  <a:schemeClr val="tx1"/>
                </a:solidFill>
                <a:latin typeface="+mn-lt"/>
                <a:ea typeface="+mn-ea"/>
                <a:cs typeface="+mn-cs"/>
              </a:rPr>
              <a:t>. Además, después de cada repetición, actualiza el valor de las variables que se utilizan</a:t>
            </a:r>
          </a:p>
          <a:p>
            <a:r>
              <a:rPr lang="es-ES" sz="1200" b="0" i="1" u="none" strike="noStrike" kern="1200" baseline="0" dirty="0" smtClean="0">
                <a:solidFill>
                  <a:schemeClr val="tx1"/>
                </a:solidFill>
                <a:latin typeface="+mn-lt"/>
                <a:ea typeface="+mn-ea"/>
                <a:cs typeface="+mn-cs"/>
              </a:rPr>
              <a:t>en la condición"</a:t>
            </a:r>
            <a:r>
              <a:rPr lang="es-ES" sz="1200" b="0" i="0" u="none" strike="noStrike" kern="1200" baseline="0" dirty="0" smtClean="0">
                <a:solidFill>
                  <a:schemeClr val="tx1"/>
                </a:solidFill>
                <a:latin typeface="+mn-lt"/>
                <a:ea typeface="+mn-ea"/>
                <a:cs typeface="+mn-cs"/>
              </a:rPr>
              <a:t>.</a:t>
            </a:r>
            <a:endParaRPr lang="es-ES" altLang="es-ES" dirty="0" smtClean="0"/>
          </a:p>
        </p:txBody>
      </p:sp>
    </p:spTree>
    <p:extLst>
      <p:ext uri="{BB962C8B-B14F-4D97-AF65-F5344CB8AC3E}">
        <p14:creationId xmlns:p14="http://schemas.microsoft.com/office/powerpoint/2010/main" val="1075325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33</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33</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74732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34</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34</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245103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35</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35</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53720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36</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36</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088756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37</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37</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060006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38</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38</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211203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39</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39</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446015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40</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40</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03428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88BA5406-2681-4A87-8072-931AAE3BC925}" type="slidenum">
              <a:rPr lang="es-ES" altLang="es-ES" sz="1200" smtClean="0">
                <a:solidFill>
                  <a:srgbClr val="000000"/>
                </a:solidFill>
              </a:rPr>
              <a:pPr eaLnBrk="1" hangingPunct="1"/>
              <a:t>5</a:t>
            </a:fld>
            <a:endParaRPr lang="es-ES" altLang="es-ES" sz="1200" smtClean="0">
              <a:solidFill>
                <a:srgbClr val="000000"/>
              </a:solidFill>
            </a:endParaRPr>
          </a:p>
        </p:txBody>
      </p:sp>
      <p:sp>
        <p:nvSpPr>
          <p:cNvPr id="41987"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EA0C6D7B-6A29-432D-A4E2-724DC08A761E}" type="slidenum">
              <a:rPr lang="es-ES" altLang="es-ES" sz="1200">
                <a:solidFill>
                  <a:srgbClr val="000000"/>
                </a:solidFill>
              </a:rPr>
              <a:pPr algn="r" eaLnBrk="1" hangingPunct="1"/>
              <a:t>5</a:t>
            </a:fld>
            <a:endParaRPr lang="es-ES" altLang="es-ES" sz="1200">
              <a:solidFill>
                <a:srgbClr val="000000"/>
              </a:solidFill>
            </a:endParaRPr>
          </a:p>
        </p:txBody>
      </p:sp>
      <p:sp>
        <p:nvSpPr>
          <p:cNvPr id="4198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1989"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1834715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41</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41</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Se trata de una función muy útil por ejemplo para mostrar precios.</a:t>
            </a:r>
          </a:p>
          <a:p>
            <a:endParaRPr lang="es-ES" altLang="es-ES" dirty="0" smtClean="0"/>
          </a:p>
        </p:txBody>
      </p:sp>
    </p:spTree>
    <p:extLst>
      <p:ext uri="{BB962C8B-B14F-4D97-AF65-F5344CB8AC3E}">
        <p14:creationId xmlns:p14="http://schemas.microsoft.com/office/powerpoint/2010/main" val="1236128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42</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42</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6961696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43</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43</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568352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44</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44</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1446364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CA1460D2-C6A6-403B-807A-0ADBA2838282}" type="slidenum">
              <a:rPr lang="es-ES" altLang="es-ES" sz="1200" smtClean="0">
                <a:solidFill>
                  <a:srgbClr val="000000"/>
                </a:solidFill>
              </a:rPr>
              <a:pPr eaLnBrk="1" hangingPunct="1"/>
              <a:t>45</a:t>
            </a:fld>
            <a:endParaRPr lang="es-ES" altLang="es-ES" sz="1200" smtClean="0">
              <a:solidFill>
                <a:srgbClr val="000000"/>
              </a:solidFill>
            </a:endParaRPr>
          </a:p>
        </p:txBody>
      </p:sp>
      <p:sp>
        <p:nvSpPr>
          <p:cNvPr id="5939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C4852CD3-1B0E-41B5-BCD5-B278A9EAD395}" type="slidenum">
              <a:rPr lang="es-ES" altLang="es-ES" sz="1200">
                <a:solidFill>
                  <a:srgbClr val="000000"/>
                </a:solidFill>
              </a:rPr>
              <a:pPr algn="r" eaLnBrk="1" hangingPunct="1"/>
              <a:t>45</a:t>
            </a:fld>
            <a:endParaRPr lang="es-ES" altLang="es-ES" sz="1200">
              <a:solidFill>
                <a:srgbClr val="000000"/>
              </a:solidFill>
            </a:endParaRPr>
          </a:p>
        </p:txBody>
      </p:sp>
      <p:sp>
        <p:nvSpPr>
          <p:cNvPr id="5939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939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2961002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B1105C82-174B-4C8E-BADB-90953F77558F}" type="slidenum">
              <a:rPr lang="es-ES" altLang="es-ES" sz="1200" smtClean="0">
                <a:solidFill>
                  <a:srgbClr val="000000"/>
                </a:solidFill>
              </a:rPr>
              <a:pPr eaLnBrk="1" hangingPunct="1"/>
              <a:t>46</a:t>
            </a:fld>
            <a:endParaRPr lang="es-ES" altLang="es-ES" sz="1200" smtClean="0">
              <a:solidFill>
                <a:srgbClr val="000000"/>
              </a:solidFill>
            </a:endParaRPr>
          </a:p>
        </p:txBody>
      </p:sp>
      <p:sp>
        <p:nvSpPr>
          <p:cNvPr id="6041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9123685F-10DB-4095-BA78-D3D2AE3037B6}" type="slidenum">
              <a:rPr lang="es-ES" altLang="es-ES" sz="1200">
                <a:solidFill>
                  <a:srgbClr val="000000"/>
                </a:solidFill>
              </a:rPr>
              <a:pPr algn="r" eaLnBrk="1" hangingPunct="1"/>
              <a:t>46</a:t>
            </a:fld>
            <a:endParaRPr lang="es-ES" altLang="es-ES" sz="1200">
              <a:solidFill>
                <a:srgbClr val="000000"/>
              </a:solidFill>
            </a:endParaRPr>
          </a:p>
        </p:txBody>
      </p:sp>
      <p:sp>
        <p:nvSpPr>
          <p:cNvPr id="6042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0421"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42604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47</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47</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9139997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48</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48</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2117305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49</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49</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276500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50</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50</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56416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6</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6</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820893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51</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51</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074577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52</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52</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268230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53</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53</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9355020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3C34A167-761A-4778-89ED-250F3744E836}" type="slidenum">
              <a:rPr lang="es-ES" altLang="es-ES" sz="1200" smtClean="0">
                <a:solidFill>
                  <a:srgbClr val="000000"/>
                </a:solidFill>
              </a:rPr>
              <a:pPr eaLnBrk="1" hangingPunct="1"/>
              <a:t>54</a:t>
            </a:fld>
            <a:endParaRPr lang="es-ES" altLang="es-ES" sz="1200" smtClean="0">
              <a:solidFill>
                <a:srgbClr val="000000"/>
              </a:solidFill>
            </a:endParaRPr>
          </a:p>
        </p:txBody>
      </p:sp>
      <p:sp>
        <p:nvSpPr>
          <p:cNvPr id="6144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B614F515-D046-4341-9CAE-96ABDA5D501C}" type="slidenum">
              <a:rPr lang="es-ES" altLang="es-ES" sz="1200">
                <a:solidFill>
                  <a:srgbClr val="000000"/>
                </a:solidFill>
              </a:rPr>
              <a:pPr algn="r" eaLnBrk="1" hangingPunct="1"/>
              <a:t>54</a:t>
            </a:fld>
            <a:endParaRPr lang="es-ES" altLang="es-ES" sz="1200">
              <a:solidFill>
                <a:srgbClr val="000000"/>
              </a:solidFill>
            </a:endParaRPr>
          </a:p>
        </p:txBody>
      </p:sp>
      <p:sp>
        <p:nvSpPr>
          <p:cNvPr id="6144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144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2103301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55</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55</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2206580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56</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56</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650849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3DD9490F-065F-4E18-9D05-C315C5C352D3}" type="slidenum">
              <a:rPr lang="es-ES" altLang="es-ES" sz="1200" smtClean="0">
                <a:solidFill>
                  <a:srgbClr val="000000"/>
                </a:solidFill>
              </a:rPr>
              <a:pPr eaLnBrk="1" hangingPunct="1"/>
              <a:t>57</a:t>
            </a:fld>
            <a:endParaRPr lang="es-ES" altLang="es-ES" sz="1200" smtClean="0">
              <a:solidFill>
                <a:srgbClr val="000000"/>
              </a:solidFill>
            </a:endParaRPr>
          </a:p>
        </p:txBody>
      </p:sp>
      <p:sp>
        <p:nvSpPr>
          <p:cNvPr id="5427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9E5C39C3-7544-445E-BA4D-6A0DC5872011}" type="slidenum">
              <a:rPr lang="es-ES" altLang="es-ES" sz="1200">
                <a:solidFill>
                  <a:srgbClr val="000000"/>
                </a:solidFill>
              </a:rPr>
              <a:pPr algn="r" eaLnBrk="1" hangingPunct="1"/>
              <a:t>57</a:t>
            </a:fld>
            <a:endParaRPr lang="es-ES" altLang="es-ES" sz="1200">
              <a:solidFill>
                <a:srgbClr val="000000"/>
              </a:solidFill>
            </a:endParaRPr>
          </a:p>
        </p:txBody>
      </p:sp>
      <p:sp>
        <p:nvSpPr>
          <p:cNvPr id="5427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427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644500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58</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58</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Normalmente el atributo </a:t>
            </a:r>
            <a:r>
              <a:rPr lang="es-ES" sz="1200" b="0" i="0" u="none" strike="noStrike" kern="1200" baseline="0" dirty="0" err="1" smtClean="0">
                <a:solidFill>
                  <a:schemeClr val="tx1"/>
                </a:solidFill>
                <a:latin typeface="+mn-lt"/>
                <a:ea typeface="+mn-ea"/>
                <a:cs typeface="+mn-cs"/>
              </a:rPr>
              <a:t>name</a:t>
            </a:r>
            <a:r>
              <a:rPr lang="es-ES" sz="1200" b="0" i="0" u="none" strike="noStrike" kern="1200" baseline="0" dirty="0" smtClean="0">
                <a:solidFill>
                  <a:schemeClr val="tx1"/>
                </a:solidFill>
                <a:latin typeface="+mn-lt"/>
                <a:ea typeface="+mn-ea"/>
                <a:cs typeface="+mn-cs"/>
              </a:rPr>
              <a:t> es único para los elementos HTML que lo definen, por lo</a:t>
            </a:r>
          </a:p>
          <a:p>
            <a:r>
              <a:rPr lang="es-ES" sz="1200" b="0" i="0" u="none" strike="noStrike" kern="1200" baseline="0" dirty="0" smtClean="0">
                <a:solidFill>
                  <a:schemeClr val="tx1"/>
                </a:solidFill>
                <a:latin typeface="+mn-lt"/>
                <a:ea typeface="+mn-ea"/>
                <a:cs typeface="+mn-cs"/>
              </a:rPr>
              <a:t>que es un método muy práctico para acceder directamente al nodo deseado. En el caso</a:t>
            </a:r>
          </a:p>
          <a:p>
            <a:r>
              <a:rPr lang="es-ES" sz="1200" b="0" i="0" u="none" strike="noStrike" kern="1200" baseline="0" dirty="0" smtClean="0">
                <a:solidFill>
                  <a:schemeClr val="tx1"/>
                </a:solidFill>
                <a:latin typeface="+mn-lt"/>
                <a:ea typeface="+mn-ea"/>
                <a:cs typeface="+mn-cs"/>
              </a:rPr>
              <a:t>de los elementos HTML </a:t>
            </a:r>
            <a:r>
              <a:rPr lang="es-ES" sz="1200" b="0" i="1" u="none" strike="noStrike" kern="1200" baseline="0" dirty="0" err="1" smtClean="0">
                <a:solidFill>
                  <a:schemeClr val="tx1"/>
                </a:solidFill>
                <a:latin typeface="+mn-lt"/>
                <a:ea typeface="+mn-ea"/>
                <a:cs typeface="+mn-cs"/>
              </a:rPr>
              <a:t>radiobutton</a:t>
            </a:r>
            <a:r>
              <a:rPr lang="es-ES" sz="1200" b="0" i="0" u="none" strike="noStrike" kern="1200" baseline="0" dirty="0" smtClean="0">
                <a:solidFill>
                  <a:schemeClr val="tx1"/>
                </a:solidFill>
                <a:latin typeface="+mn-lt"/>
                <a:ea typeface="+mn-ea"/>
                <a:cs typeface="+mn-cs"/>
              </a:rPr>
              <a:t>, el atributo </a:t>
            </a:r>
            <a:r>
              <a:rPr lang="es-ES" sz="1200" b="0" i="0" u="none" strike="noStrike" kern="1200" baseline="0" dirty="0" err="1" smtClean="0">
                <a:solidFill>
                  <a:schemeClr val="tx1"/>
                </a:solidFill>
                <a:latin typeface="+mn-lt"/>
                <a:ea typeface="+mn-ea"/>
                <a:cs typeface="+mn-cs"/>
              </a:rPr>
              <a:t>name</a:t>
            </a:r>
            <a:r>
              <a:rPr lang="es-ES" sz="1200" b="0" i="0" u="none" strike="noStrike" kern="1200" baseline="0" dirty="0" smtClean="0">
                <a:solidFill>
                  <a:schemeClr val="tx1"/>
                </a:solidFill>
                <a:latin typeface="+mn-lt"/>
                <a:ea typeface="+mn-ea"/>
                <a:cs typeface="+mn-cs"/>
              </a:rPr>
              <a:t> es común a todos los </a:t>
            </a:r>
            <a:r>
              <a:rPr lang="es-ES" sz="1200" b="0" i="1" u="none" strike="noStrike" kern="1200" baseline="0" dirty="0" err="1" smtClean="0">
                <a:solidFill>
                  <a:schemeClr val="tx1"/>
                </a:solidFill>
                <a:latin typeface="+mn-lt"/>
                <a:ea typeface="+mn-ea"/>
                <a:cs typeface="+mn-cs"/>
              </a:rPr>
              <a:t>radiobutton</a:t>
            </a:r>
            <a:endParaRPr lang="es-ES" sz="1200" b="0" i="1"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que están relacionados, por lo que la función devuelve una colección de elementos.</a:t>
            </a:r>
            <a:endParaRPr lang="es-ES" altLang="es-ES" dirty="0" smtClean="0"/>
          </a:p>
        </p:txBody>
      </p:sp>
    </p:spTree>
    <p:extLst>
      <p:ext uri="{BB962C8B-B14F-4D97-AF65-F5344CB8AC3E}">
        <p14:creationId xmlns:p14="http://schemas.microsoft.com/office/powerpoint/2010/main" val="3512162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59</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59</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Normalmente el atributo </a:t>
            </a:r>
            <a:r>
              <a:rPr lang="es-ES" sz="1200" b="0" i="0" u="none" strike="noStrike" kern="1200" baseline="0" dirty="0" err="1" smtClean="0">
                <a:solidFill>
                  <a:schemeClr val="tx1"/>
                </a:solidFill>
                <a:latin typeface="+mn-lt"/>
                <a:ea typeface="+mn-ea"/>
                <a:cs typeface="+mn-cs"/>
              </a:rPr>
              <a:t>name</a:t>
            </a:r>
            <a:r>
              <a:rPr lang="es-ES" sz="1200" b="0" i="0" u="none" strike="noStrike" kern="1200" baseline="0" dirty="0" smtClean="0">
                <a:solidFill>
                  <a:schemeClr val="tx1"/>
                </a:solidFill>
                <a:latin typeface="+mn-lt"/>
                <a:ea typeface="+mn-ea"/>
                <a:cs typeface="+mn-cs"/>
              </a:rPr>
              <a:t> es único para los elementos HTML que lo definen, por lo</a:t>
            </a:r>
          </a:p>
          <a:p>
            <a:r>
              <a:rPr lang="es-ES" sz="1200" b="0" i="0" u="none" strike="noStrike" kern="1200" baseline="0" dirty="0" smtClean="0">
                <a:solidFill>
                  <a:schemeClr val="tx1"/>
                </a:solidFill>
                <a:latin typeface="+mn-lt"/>
                <a:ea typeface="+mn-ea"/>
                <a:cs typeface="+mn-cs"/>
              </a:rPr>
              <a:t>que es un método muy práctico para acceder directamente al nodo deseado. En el caso</a:t>
            </a:r>
          </a:p>
          <a:p>
            <a:r>
              <a:rPr lang="es-ES" sz="1200" b="0" i="0" u="none" strike="noStrike" kern="1200" baseline="0" dirty="0" smtClean="0">
                <a:solidFill>
                  <a:schemeClr val="tx1"/>
                </a:solidFill>
                <a:latin typeface="+mn-lt"/>
                <a:ea typeface="+mn-ea"/>
                <a:cs typeface="+mn-cs"/>
              </a:rPr>
              <a:t>de los elementos HTML </a:t>
            </a:r>
            <a:r>
              <a:rPr lang="es-ES" sz="1200" b="0" i="1" u="none" strike="noStrike" kern="1200" baseline="0" dirty="0" err="1" smtClean="0">
                <a:solidFill>
                  <a:schemeClr val="tx1"/>
                </a:solidFill>
                <a:latin typeface="+mn-lt"/>
                <a:ea typeface="+mn-ea"/>
                <a:cs typeface="+mn-cs"/>
              </a:rPr>
              <a:t>radiobutton</a:t>
            </a:r>
            <a:r>
              <a:rPr lang="es-ES" sz="1200" b="0" i="0" u="none" strike="noStrike" kern="1200" baseline="0" dirty="0" smtClean="0">
                <a:solidFill>
                  <a:schemeClr val="tx1"/>
                </a:solidFill>
                <a:latin typeface="+mn-lt"/>
                <a:ea typeface="+mn-ea"/>
                <a:cs typeface="+mn-cs"/>
              </a:rPr>
              <a:t>, el atributo </a:t>
            </a:r>
            <a:r>
              <a:rPr lang="es-ES" sz="1200" b="0" i="0" u="none" strike="noStrike" kern="1200" baseline="0" dirty="0" err="1" smtClean="0">
                <a:solidFill>
                  <a:schemeClr val="tx1"/>
                </a:solidFill>
                <a:latin typeface="+mn-lt"/>
                <a:ea typeface="+mn-ea"/>
                <a:cs typeface="+mn-cs"/>
              </a:rPr>
              <a:t>name</a:t>
            </a:r>
            <a:r>
              <a:rPr lang="es-ES" sz="1200" b="0" i="0" u="none" strike="noStrike" kern="1200" baseline="0" dirty="0" smtClean="0">
                <a:solidFill>
                  <a:schemeClr val="tx1"/>
                </a:solidFill>
                <a:latin typeface="+mn-lt"/>
                <a:ea typeface="+mn-ea"/>
                <a:cs typeface="+mn-cs"/>
              </a:rPr>
              <a:t> es común a todos los </a:t>
            </a:r>
            <a:r>
              <a:rPr lang="es-ES" sz="1200" b="0" i="1" u="none" strike="noStrike" kern="1200" baseline="0" dirty="0" err="1" smtClean="0">
                <a:solidFill>
                  <a:schemeClr val="tx1"/>
                </a:solidFill>
                <a:latin typeface="+mn-lt"/>
                <a:ea typeface="+mn-ea"/>
                <a:cs typeface="+mn-cs"/>
              </a:rPr>
              <a:t>radiobutton</a:t>
            </a:r>
            <a:endParaRPr lang="es-ES" sz="1200" b="0" i="1"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que están relacionados, por lo que la función devuelve una colección de elementos.</a:t>
            </a:r>
            <a:endParaRPr lang="es-ES" altLang="es-ES" dirty="0" smtClean="0"/>
          </a:p>
        </p:txBody>
      </p:sp>
    </p:spTree>
    <p:extLst>
      <p:ext uri="{BB962C8B-B14F-4D97-AF65-F5344CB8AC3E}">
        <p14:creationId xmlns:p14="http://schemas.microsoft.com/office/powerpoint/2010/main" val="1058847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60</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60</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42246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7</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7</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40116437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61</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61</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201123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1FB1A59F-B6D6-486F-8AEA-E88B1DFBD9CB}" type="slidenum">
              <a:rPr lang="es-ES" altLang="es-ES" sz="1200" smtClean="0">
                <a:solidFill>
                  <a:srgbClr val="000000"/>
                </a:solidFill>
              </a:rPr>
              <a:pPr eaLnBrk="1" hangingPunct="1"/>
              <a:t>62</a:t>
            </a:fld>
            <a:endParaRPr lang="es-ES" altLang="es-ES" sz="1200" smtClean="0">
              <a:solidFill>
                <a:srgbClr val="000000"/>
              </a:solidFill>
            </a:endParaRPr>
          </a:p>
        </p:txBody>
      </p:sp>
      <p:sp>
        <p:nvSpPr>
          <p:cNvPr id="4608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E42B5BB3-5D74-4EB0-BD83-47C9146783D2}" type="slidenum">
              <a:rPr lang="es-ES" altLang="es-ES" sz="1200">
                <a:solidFill>
                  <a:srgbClr val="000000"/>
                </a:solidFill>
              </a:rPr>
              <a:pPr algn="r" eaLnBrk="1" hangingPunct="1"/>
              <a:t>62</a:t>
            </a:fld>
            <a:endParaRPr lang="es-ES" altLang="es-ES" sz="1200">
              <a:solidFill>
                <a:srgbClr val="000000"/>
              </a:solidFill>
            </a:endParaRPr>
          </a:p>
        </p:txBody>
      </p:sp>
      <p:sp>
        <p:nvSpPr>
          <p:cNvPr id="4608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608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324118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63</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63</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createElement</a:t>
            </a:r>
            <a:r>
              <a:rPr lang="es-ES" sz="1200" b="0" i="0" u="none" strike="noStrike" kern="1200" baseline="0" dirty="0" smtClean="0">
                <a:solidFill>
                  <a:schemeClr val="tx1"/>
                </a:solidFill>
                <a:latin typeface="+mn-lt"/>
                <a:ea typeface="+mn-ea"/>
                <a:cs typeface="+mn-cs"/>
              </a:rPr>
              <a:t>(etiqueta): crea un nodo de tipo </a:t>
            </a:r>
            <a:r>
              <a:rPr lang="es-ES" sz="1200" b="0" i="0" u="none" strike="noStrike" kern="1200" baseline="0" dirty="0" err="1" smtClean="0">
                <a:solidFill>
                  <a:schemeClr val="tx1"/>
                </a:solidFill>
                <a:latin typeface="+mn-lt"/>
                <a:ea typeface="+mn-ea"/>
                <a:cs typeface="+mn-cs"/>
              </a:rPr>
              <a:t>Element</a:t>
            </a:r>
            <a:r>
              <a:rPr lang="es-ES" sz="1200" b="0" i="0" u="none" strike="noStrike" kern="1200" baseline="0" dirty="0" smtClean="0">
                <a:solidFill>
                  <a:schemeClr val="tx1"/>
                </a:solidFill>
                <a:latin typeface="+mn-lt"/>
                <a:ea typeface="+mn-ea"/>
                <a:cs typeface="+mn-cs"/>
              </a:rPr>
              <a:t> que representa al</a:t>
            </a:r>
          </a:p>
          <a:p>
            <a:r>
              <a:rPr lang="es-ES" sz="1200" b="0" i="0" u="none" strike="noStrike" kern="1200" baseline="0" dirty="0" smtClean="0">
                <a:solidFill>
                  <a:schemeClr val="tx1"/>
                </a:solidFill>
                <a:latin typeface="+mn-lt"/>
                <a:ea typeface="+mn-ea"/>
                <a:cs typeface="+mn-cs"/>
              </a:rPr>
              <a:t>elemento XHTML cuya etiqueta se pasa como parámetro.</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createTextNode</a:t>
            </a:r>
            <a:r>
              <a:rPr lang="es-ES" sz="1200" b="0" i="0" u="none" strike="noStrike" kern="1200" baseline="0" dirty="0" smtClean="0">
                <a:solidFill>
                  <a:schemeClr val="tx1"/>
                </a:solidFill>
                <a:latin typeface="+mn-lt"/>
                <a:ea typeface="+mn-ea"/>
                <a:cs typeface="+mn-cs"/>
              </a:rPr>
              <a:t>(contenido): crea un nodo de tipo Text que almacena el</a:t>
            </a:r>
          </a:p>
          <a:p>
            <a:r>
              <a:rPr lang="es-ES" sz="1200" b="0" i="0" u="none" strike="noStrike" kern="1200" baseline="0" dirty="0" smtClean="0">
                <a:solidFill>
                  <a:schemeClr val="tx1"/>
                </a:solidFill>
                <a:latin typeface="+mn-lt"/>
                <a:ea typeface="+mn-ea"/>
                <a:cs typeface="+mn-cs"/>
              </a:rPr>
              <a:t>contenido textual de los elementos XHTML.</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nodoPadre.appendChild</a:t>
            </a:r>
            <a:r>
              <a:rPr lang="es-ES" sz="1200" b="0" i="0" u="none" strike="noStrike" kern="1200" baseline="0" dirty="0" smtClean="0">
                <a:solidFill>
                  <a:schemeClr val="tx1"/>
                </a:solidFill>
                <a:latin typeface="+mn-lt"/>
                <a:ea typeface="+mn-ea"/>
                <a:cs typeface="+mn-cs"/>
              </a:rPr>
              <a:t>(</a:t>
            </a:r>
            <a:r>
              <a:rPr lang="es-ES" sz="1200" b="0" i="0" u="none" strike="noStrike" kern="1200" baseline="0" dirty="0" err="1" smtClean="0">
                <a:solidFill>
                  <a:schemeClr val="tx1"/>
                </a:solidFill>
                <a:latin typeface="+mn-lt"/>
                <a:ea typeface="+mn-ea"/>
                <a:cs typeface="+mn-cs"/>
              </a:rPr>
              <a:t>nodoHijo</a:t>
            </a:r>
            <a:r>
              <a:rPr lang="es-ES" sz="1200" b="0" i="0" u="none" strike="noStrike" kern="1200" baseline="0" dirty="0" smtClean="0">
                <a:solidFill>
                  <a:schemeClr val="tx1"/>
                </a:solidFill>
                <a:latin typeface="+mn-lt"/>
                <a:ea typeface="+mn-ea"/>
                <a:cs typeface="+mn-cs"/>
              </a:rPr>
              <a:t>): añade un nodo como hijo de otro nodo. Se</a:t>
            </a:r>
          </a:p>
          <a:p>
            <a:r>
              <a:rPr lang="es-ES" sz="1200" b="0" i="0" u="none" strike="noStrike" kern="1200" baseline="0" dirty="0" smtClean="0">
                <a:solidFill>
                  <a:schemeClr val="tx1"/>
                </a:solidFill>
                <a:latin typeface="+mn-lt"/>
                <a:ea typeface="+mn-ea"/>
                <a:cs typeface="+mn-cs"/>
              </a:rPr>
              <a:t>debe utilizar al menos dos veces con los nodos habituales: en primer lugar se</a:t>
            </a:r>
          </a:p>
          <a:p>
            <a:r>
              <a:rPr lang="es-ES" sz="1200" b="0" i="0" u="none" strike="noStrike" kern="1200" baseline="0" dirty="0" smtClean="0">
                <a:solidFill>
                  <a:schemeClr val="tx1"/>
                </a:solidFill>
                <a:latin typeface="+mn-lt"/>
                <a:ea typeface="+mn-ea"/>
                <a:cs typeface="+mn-cs"/>
              </a:rPr>
              <a:t>añade el nodo Text como hijo del nodo </a:t>
            </a:r>
            <a:r>
              <a:rPr lang="es-ES" sz="1200" b="0" i="0" u="none" strike="noStrike" kern="1200" baseline="0" dirty="0" err="1" smtClean="0">
                <a:solidFill>
                  <a:schemeClr val="tx1"/>
                </a:solidFill>
                <a:latin typeface="+mn-lt"/>
                <a:ea typeface="+mn-ea"/>
                <a:cs typeface="+mn-cs"/>
              </a:rPr>
              <a:t>Element</a:t>
            </a:r>
            <a:r>
              <a:rPr lang="es-ES" sz="1200" b="0" i="0" u="none" strike="noStrike" kern="1200" baseline="0" dirty="0" smtClean="0">
                <a:solidFill>
                  <a:schemeClr val="tx1"/>
                </a:solidFill>
                <a:latin typeface="+mn-lt"/>
                <a:ea typeface="+mn-ea"/>
                <a:cs typeface="+mn-cs"/>
              </a:rPr>
              <a:t> y a continuación se añade el nodo</a:t>
            </a:r>
          </a:p>
          <a:p>
            <a:r>
              <a:rPr lang="es-ES" sz="1200" b="0" i="0" u="none" strike="noStrike" kern="1200" baseline="0" dirty="0" err="1" smtClean="0">
                <a:solidFill>
                  <a:schemeClr val="tx1"/>
                </a:solidFill>
                <a:latin typeface="+mn-lt"/>
                <a:ea typeface="+mn-ea"/>
                <a:cs typeface="+mn-cs"/>
              </a:rPr>
              <a:t>Element</a:t>
            </a:r>
            <a:r>
              <a:rPr lang="es-ES" sz="1200" b="0" i="0" u="none" strike="noStrike" kern="1200" baseline="0" dirty="0" smtClean="0">
                <a:solidFill>
                  <a:schemeClr val="tx1"/>
                </a:solidFill>
                <a:latin typeface="+mn-lt"/>
                <a:ea typeface="+mn-ea"/>
                <a:cs typeface="+mn-cs"/>
              </a:rPr>
              <a:t> como hijo de algún nodo de la página.</a:t>
            </a:r>
            <a:endParaRPr lang="es-ES" altLang="es-ES" dirty="0" smtClean="0"/>
          </a:p>
        </p:txBody>
      </p:sp>
    </p:spTree>
    <p:extLst>
      <p:ext uri="{BB962C8B-B14F-4D97-AF65-F5344CB8AC3E}">
        <p14:creationId xmlns:p14="http://schemas.microsoft.com/office/powerpoint/2010/main" val="11325251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64</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64</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u="none" strike="noStrike" kern="1200" baseline="0" dirty="0" smtClean="0">
                <a:solidFill>
                  <a:schemeClr val="tx1"/>
                </a:solidFill>
                <a:latin typeface="+mn-lt"/>
                <a:ea typeface="+mn-ea"/>
                <a:cs typeface="+mn-cs"/>
              </a:rPr>
              <a:t>La forma más segura y rápida de acceder al nodo padre de un elemento es mediante la propiedad </a:t>
            </a:r>
            <a:r>
              <a:rPr lang="es-ES" sz="1200" b="0" i="0" u="none" strike="noStrike" kern="1200" baseline="0" dirty="0" err="1" smtClean="0">
                <a:solidFill>
                  <a:schemeClr val="tx1"/>
                </a:solidFill>
                <a:latin typeface="+mn-lt"/>
                <a:ea typeface="+mn-ea"/>
                <a:cs typeface="+mn-cs"/>
              </a:rPr>
              <a:t>nodoHijo.parentNode</a:t>
            </a:r>
            <a:r>
              <a:rPr lang="es-ES" sz="1200" b="0" i="0" u="none" strike="noStrike" kern="1200" baseline="0" dirty="0" smtClean="0">
                <a:solidFill>
                  <a:schemeClr val="tx1"/>
                </a:solidFill>
                <a:latin typeface="+mn-lt"/>
                <a:ea typeface="+mn-ea"/>
                <a:cs typeface="+mn-cs"/>
              </a:rPr>
              <a:t>.</a:t>
            </a:r>
            <a:endParaRPr lang="es-ES" altLang="es-ES" dirty="0" smtClean="0"/>
          </a:p>
        </p:txBody>
      </p:sp>
    </p:spTree>
    <p:extLst>
      <p:ext uri="{BB962C8B-B14F-4D97-AF65-F5344CB8AC3E}">
        <p14:creationId xmlns:p14="http://schemas.microsoft.com/office/powerpoint/2010/main" val="4802863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CDCEA079-F6D7-43E0-9595-351C0D8E4BED}" type="slidenum">
              <a:rPr lang="es-ES" altLang="es-ES" sz="1200" smtClean="0">
                <a:solidFill>
                  <a:srgbClr val="000000"/>
                </a:solidFill>
              </a:rPr>
              <a:pPr eaLnBrk="1" hangingPunct="1"/>
              <a:t>65</a:t>
            </a:fld>
            <a:endParaRPr lang="es-ES" altLang="es-ES" sz="1200" smtClean="0">
              <a:solidFill>
                <a:srgbClr val="000000"/>
              </a:solidFill>
            </a:endParaRPr>
          </a:p>
        </p:txBody>
      </p:sp>
      <p:sp>
        <p:nvSpPr>
          <p:cNvPr id="4813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CF1F2FA3-0307-44EC-BE2F-FCB032047CC8}" type="slidenum">
              <a:rPr lang="es-ES" altLang="es-ES" sz="1200">
                <a:solidFill>
                  <a:srgbClr val="000000"/>
                </a:solidFill>
              </a:rPr>
              <a:pPr algn="r" eaLnBrk="1" hangingPunct="1"/>
              <a:t>65</a:t>
            </a:fld>
            <a:endParaRPr lang="es-ES" altLang="es-ES" sz="1200">
              <a:solidFill>
                <a:srgbClr val="000000"/>
              </a:solidFill>
            </a:endParaRPr>
          </a:p>
        </p:txBody>
      </p:sp>
      <p:sp>
        <p:nvSpPr>
          <p:cNvPr id="4813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813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7162312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CD737D0-10BC-4CE5-8467-5F7693AA4690}" type="slidenum">
              <a:rPr lang="es-ES" altLang="es-ES" sz="1200" smtClean="0">
                <a:solidFill>
                  <a:srgbClr val="000000"/>
                </a:solidFill>
              </a:rPr>
              <a:pPr eaLnBrk="1" hangingPunct="1"/>
              <a:t>66</a:t>
            </a:fld>
            <a:endParaRPr lang="es-ES" altLang="es-ES" sz="1200" smtClean="0">
              <a:solidFill>
                <a:srgbClr val="000000"/>
              </a:solidFill>
            </a:endParaRPr>
          </a:p>
        </p:txBody>
      </p:sp>
      <p:sp>
        <p:nvSpPr>
          <p:cNvPr id="4915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688D6D2-31E4-473A-A519-EEDF77CE7FB2}" type="slidenum">
              <a:rPr lang="es-ES" altLang="es-ES" sz="1200">
                <a:solidFill>
                  <a:srgbClr val="000000"/>
                </a:solidFill>
              </a:rPr>
              <a:pPr algn="r" eaLnBrk="1" hangingPunct="1"/>
              <a:t>66</a:t>
            </a:fld>
            <a:endParaRPr lang="es-ES" altLang="es-ES" sz="1200">
              <a:solidFill>
                <a:srgbClr val="000000"/>
              </a:solidFill>
            </a:endParaRPr>
          </a:p>
        </p:txBody>
      </p:sp>
      <p:sp>
        <p:nvSpPr>
          <p:cNvPr id="4915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915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3638204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CD737D0-10BC-4CE5-8467-5F7693AA4690}" type="slidenum">
              <a:rPr lang="es-ES" altLang="es-ES" sz="1200" smtClean="0">
                <a:solidFill>
                  <a:srgbClr val="000000"/>
                </a:solidFill>
              </a:rPr>
              <a:pPr eaLnBrk="1" hangingPunct="1"/>
              <a:t>67</a:t>
            </a:fld>
            <a:endParaRPr lang="es-ES" altLang="es-ES" sz="1200" smtClean="0">
              <a:solidFill>
                <a:srgbClr val="000000"/>
              </a:solidFill>
            </a:endParaRPr>
          </a:p>
        </p:txBody>
      </p:sp>
      <p:sp>
        <p:nvSpPr>
          <p:cNvPr id="4915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688D6D2-31E4-473A-A519-EEDF77CE7FB2}" type="slidenum">
              <a:rPr lang="es-ES" altLang="es-ES" sz="1200">
                <a:solidFill>
                  <a:srgbClr val="000000"/>
                </a:solidFill>
              </a:rPr>
              <a:pPr algn="r" eaLnBrk="1" hangingPunct="1"/>
              <a:t>67</a:t>
            </a:fld>
            <a:endParaRPr lang="es-ES" altLang="es-ES" sz="1200">
              <a:solidFill>
                <a:srgbClr val="000000"/>
              </a:solidFill>
            </a:endParaRPr>
          </a:p>
        </p:txBody>
      </p:sp>
      <p:sp>
        <p:nvSpPr>
          <p:cNvPr id="4915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915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40534360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ECD737D0-10BC-4CE5-8467-5F7693AA4690}" type="slidenum">
              <a:rPr lang="es-ES" altLang="es-ES" sz="1200" smtClean="0">
                <a:solidFill>
                  <a:srgbClr val="000000"/>
                </a:solidFill>
              </a:rPr>
              <a:pPr eaLnBrk="1" hangingPunct="1"/>
              <a:t>68</a:t>
            </a:fld>
            <a:endParaRPr lang="es-ES" altLang="es-ES" sz="1200" smtClean="0">
              <a:solidFill>
                <a:srgbClr val="000000"/>
              </a:solidFill>
            </a:endParaRPr>
          </a:p>
        </p:txBody>
      </p:sp>
      <p:sp>
        <p:nvSpPr>
          <p:cNvPr id="4915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688D6D2-31E4-473A-A519-EEDF77CE7FB2}" type="slidenum">
              <a:rPr lang="es-ES" altLang="es-ES" sz="1200">
                <a:solidFill>
                  <a:srgbClr val="000000"/>
                </a:solidFill>
              </a:rPr>
              <a:pPr algn="r" eaLnBrk="1" hangingPunct="1"/>
              <a:t>68</a:t>
            </a:fld>
            <a:endParaRPr lang="es-ES" altLang="es-ES" sz="1200">
              <a:solidFill>
                <a:srgbClr val="000000"/>
              </a:solidFill>
            </a:endParaRPr>
          </a:p>
        </p:txBody>
      </p:sp>
      <p:sp>
        <p:nvSpPr>
          <p:cNvPr id="4915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915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40639184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AC6D5E4-683C-4E1F-A876-34C3133D2E8B}" type="slidenum">
              <a:rPr lang="es-ES" altLang="es-ES" sz="1200" smtClean="0">
                <a:solidFill>
                  <a:srgbClr val="000000"/>
                </a:solidFill>
              </a:rPr>
              <a:pPr eaLnBrk="1" hangingPunct="1"/>
              <a:t>69</a:t>
            </a:fld>
            <a:endParaRPr lang="es-ES" altLang="es-ES" sz="1200" smtClean="0">
              <a:solidFill>
                <a:srgbClr val="000000"/>
              </a:solidFill>
            </a:endParaRPr>
          </a:p>
        </p:txBody>
      </p:sp>
      <p:sp>
        <p:nvSpPr>
          <p:cNvPr id="5017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B7F37DD0-7F4D-4EFF-9EC1-8A86F176ADC2}" type="slidenum">
              <a:rPr lang="es-ES" altLang="es-ES" sz="1200">
                <a:solidFill>
                  <a:srgbClr val="000000"/>
                </a:solidFill>
              </a:rPr>
              <a:pPr algn="r" eaLnBrk="1" hangingPunct="1"/>
              <a:t>69</a:t>
            </a:fld>
            <a:endParaRPr lang="es-ES" altLang="es-ES" sz="1200">
              <a:solidFill>
                <a:srgbClr val="000000"/>
              </a:solidFill>
            </a:endParaRPr>
          </a:p>
        </p:txBody>
      </p:sp>
      <p:sp>
        <p:nvSpPr>
          <p:cNvPr id="5018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0181"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17562546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1D8EEAA3-50A1-4804-B52F-9640F5FB49C2}" type="slidenum">
              <a:rPr lang="es-ES" altLang="es-ES" sz="1200" smtClean="0">
                <a:solidFill>
                  <a:srgbClr val="000000"/>
                </a:solidFill>
              </a:rPr>
              <a:pPr eaLnBrk="1" hangingPunct="1"/>
              <a:t>70</a:t>
            </a:fld>
            <a:endParaRPr lang="es-ES" altLang="es-ES" sz="1200" smtClean="0">
              <a:solidFill>
                <a:srgbClr val="000000"/>
              </a:solidFill>
            </a:endParaRPr>
          </a:p>
        </p:txBody>
      </p:sp>
      <p:sp>
        <p:nvSpPr>
          <p:cNvPr id="5120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B03C0428-A53E-4418-8C2F-BCAD0817EEC5}" type="slidenum">
              <a:rPr lang="es-ES" altLang="es-ES" sz="1200">
                <a:solidFill>
                  <a:srgbClr val="000000"/>
                </a:solidFill>
              </a:rPr>
              <a:pPr algn="r" eaLnBrk="1" hangingPunct="1"/>
              <a:t>70</a:t>
            </a:fld>
            <a:endParaRPr lang="es-ES" altLang="es-ES" sz="1200">
              <a:solidFill>
                <a:srgbClr val="000000"/>
              </a:solidFill>
            </a:endParaRPr>
          </a:p>
        </p:txBody>
      </p:sp>
      <p:sp>
        <p:nvSpPr>
          <p:cNvPr id="5120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120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6612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8</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8</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4604773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592219C-C846-441C-92AE-A9D0BD41DE96}" type="slidenum">
              <a:rPr lang="es-ES" altLang="es-ES" sz="1200" smtClean="0">
                <a:solidFill>
                  <a:srgbClr val="000000"/>
                </a:solidFill>
              </a:rPr>
              <a:pPr eaLnBrk="1" hangingPunct="1"/>
              <a:t>71</a:t>
            </a:fld>
            <a:endParaRPr lang="es-ES" altLang="es-ES" sz="1200" smtClean="0">
              <a:solidFill>
                <a:srgbClr val="000000"/>
              </a:solidFill>
            </a:endParaRPr>
          </a:p>
        </p:txBody>
      </p:sp>
      <p:sp>
        <p:nvSpPr>
          <p:cNvPr id="52227"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06FAFAD4-230A-482E-92F0-73BD9B87C70A}" type="slidenum">
              <a:rPr lang="es-ES" altLang="es-ES" sz="1200">
                <a:solidFill>
                  <a:srgbClr val="000000"/>
                </a:solidFill>
              </a:rPr>
              <a:pPr algn="r" eaLnBrk="1" hangingPunct="1"/>
              <a:t>71</a:t>
            </a:fld>
            <a:endParaRPr lang="es-ES" altLang="es-ES" sz="1200">
              <a:solidFill>
                <a:srgbClr val="000000"/>
              </a:solidFill>
            </a:endParaRPr>
          </a:p>
        </p:txBody>
      </p:sp>
      <p:sp>
        <p:nvSpPr>
          <p:cNvPr id="5222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2229"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4234174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592219C-C846-441C-92AE-A9D0BD41DE96}" type="slidenum">
              <a:rPr lang="es-ES" altLang="es-ES" sz="1200" smtClean="0">
                <a:solidFill>
                  <a:srgbClr val="000000"/>
                </a:solidFill>
              </a:rPr>
              <a:pPr eaLnBrk="1" hangingPunct="1"/>
              <a:t>72</a:t>
            </a:fld>
            <a:endParaRPr lang="es-ES" altLang="es-ES" sz="1200" smtClean="0">
              <a:solidFill>
                <a:srgbClr val="000000"/>
              </a:solidFill>
            </a:endParaRPr>
          </a:p>
        </p:txBody>
      </p:sp>
      <p:sp>
        <p:nvSpPr>
          <p:cNvPr id="52227"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06FAFAD4-230A-482E-92F0-73BD9B87C70A}" type="slidenum">
              <a:rPr lang="es-ES" altLang="es-ES" sz="1200">
                <a:solidFill>
                  <a:srgbClr val="000000"/>
                </a:solidFill>
              </a:rPr>
              <a:pPr algn="r" eaLnBrk="1" hangingPunct="1"/>
              <a:t>72</a:t>
            </a:fld>
            <a:endParaRPr lang="es-ES" altLang="es-ES" sz="1200">
              <a:solidFill>
                <a:srgbClr val="000000"/>
              </a:solidFill>
            </a:endParaRPr>
          </a:p>
        </p:txBody>
      </p:sp>
      <p:sp>
        <p:nvSpPr>
          <p:cNvPr id="5222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2229"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3015193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B9508178-44DB-48B8-9B9B-E978D02B96E9}" type="slidenum">
              <a:rPr lang="es-ES" altLang="es-ES" sz="1200" smtClean="0">
                <a:solidFill>
                  <a:srgbClr val="000000"/>
                </a:solidFill>
              </a:rPr>
              <a:pPr eaLnBrk="1" hangingPunct="1"/>
              <a:t>73</a:t>
            </a:fld>
            <a:endParaRPr lang="es-ES" altLang="es-ES" sz="1200" smtClean="0">
              <a:solidFill>
                <a:srgbClr val="000000"/>
              </a:solidFill>
            </a:endParaRPr>
          </a:p>
        </p:txBody>
      </p:sp>
      <p:sp>
        <p:nvSpPr>
          <p:cNvPr id="5325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A21E540F-34E3-4B90-A06E-5B77AED7D3DA}" type="slidenum">
              <a:rPr lang="es-ES" altLang="es-ES" sz="1200">
                <a:solidFill>
                  <a:srgbClr val="000000"/>
                </a:solidFill>
              </a:rPr>
              <a:pPr algn="r" eaLnBrk="1" hangingPunct="1"/>
              <a:t>73</a:t>
            </a:fld>
            <a:endParaRPr lang="es-ES" altLang="es-ES" sz="1200">
              <a:solidFill>
                <a:srgbClr val="000000"/>
              </a:solidFill>
            </a:endParaRPr>
          </a:p>
        </p:txBody>
      </p:sp>
      <p:sp>
        <p:nvSpPr>
          <p:cNvPr id="5325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5325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968658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DC74BA16-4879-43C8-AB74-0E94664520F7}" type="slidenum">
              <a:rPr lang="es-ES" altLang="es-ES" sz="1200" smtClean="0">
                <a:solidFill>
                  <a:srgbClr val="000000"/>
                </a:solidFill>
              </a:rPr>
              <a:pPr eaLnBrk="1" hangingPunct="1"/>
              <a:t>74</a:t>
            </a:fld>
            <a:endParaRPr lang="es-ES" altLang="es-ES" sz="1200" smtClean="0">
              <a:solidFill>
                <a:srgbClr val="000000"/>
              </a:solidFill>
            </a:endParaRPr>
          </a:p>
        </p:txBody>
      </p:sp>
      <p:sp>
        <p:nvSpPr>
          <p:cNvPr id="6349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E4FE9D0F-11D6-4710-82DD-99082E346736}" type="slidenum">
              <a:rPr lang="es-ES" altLang="es-ES" sz="1200">
                <a:solidFill>
                  <a:srgbClr val="000000"/>
                </a:solidFill>
              </a:rPr>
              <a:pPr algn="r" eaLnBrk="1" hangingPunct="1"/>
              <a:t>74</a:t>
            </a:fld>
            <a:endParaRPr lang="es-ES" altLang="es-ES" sz="1200">
              <a:solidFill>
                <a:srgbClr val="000000"/>
              </a:solidFill>
            </a:endParaRPr>
          </a:p>
        </p:txBody>
      </p:sp>
      <p:sp>
        <p:nvSpPr>
          <p:cNvPr id="6349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349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8816133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00DB8768-286B-4C84-ADB5-D5845395002C}" type="slidenum">
              <a:rPr lang="es-ES" altLang="es-ES" sz="1200" smtClean="0">
                <a:solidFill>
                  <a:srgbClr val="000000"/>
                </a:solidFill>
              </a:rPr>
              <a:pPr eaLnBrk="1" hangingPunct="1"/>
              <a:t>75</a:t>
            </a:fld>
            <a:endParaRPr lang="es-ES" altLang="es-ES" sz="1200" smtClean="0">
              <a:solidFill>
                <a:srgbClr val="000000"/>
              </a:solidFill>
            </a:endParaRPr>
          </a:p>
        </p:txBody>
      </p:sp>
      <p:sp>
        <p:nvSpPr>
          <p:cNvPr id="62467"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30062E4A-80F8-4938-9829-5D5E4D602C62}" type="slidenum">
              <a:rPr lang="es-ES" altLang="es-ES" sz="1200">
                <a:solidFill>
                  <a:srgbClr val="000000"/>
                </a:solidFill>
              </a:rPr>
              <a:pPr algn="r" eaLnBrk="1" hangingPunct="1"/>
              <a:t>75</a:t>
            </a:fld>
            <a:endParaRPr lang="es-ES" altLang="es-ES" sz="1200">
              <a:solidFill>
                <a:srgbClr val="000000"/>
              </a:solidFill>
            </a:endParaRPr>
          </a:p>
        </p:txBody>
      </p:sp>
      <p:sp>
        <p:nvSpPr>
          <p:cNvPr id="6246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2469"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400372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1A3ED5D6-715C-4A47-A6B2-BBBDEF873B6D}" type="slidenum">
              <a:rPr lang="es-ES" altLang="es-ES" sz="1200" smtClean="0">
                <a:solidFill>
                  <a:srgbClr val="000000"/>
                </a:solidFill>
              </a:rPr>
              <a:pPr eaLnBrk="1" hangingPunct="1"/>
              <a:t>76</a:t>
            </a:fld>
            <a:endParaRPr lang="es-ES" altLang="es-ES" sz="1200" smtClean="0">
              <a:solidFill>
                <a:srgbClr val="000000"/>
              </a:solidFill>
            </a:endParaRPr>
          </a:p>
        </p:txBody>
      </p:sp>
      <p:sp>
        <p:nvSpPr>
          <p:cNvPr id="64515"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D16D2DF2-8121-4BB9-AF97-8C8FEAADF8AA}" type="slidenum">
              <a:rPr lang="es-ES" altLang="es-ES" sz="1200">
                <a:solidFill>
                  <a:srgbClr val="000000"/>
                </a:solidFill>
              </a:rPr>
              <a:pPr algn="r" eaLnBrk="1" hangingPunct="1"/>
              <a:t>76</a:t>
            </a:fld>
            <a:endParaRPr lang="es-ES" altLang="es-ES" sz="1200">
              <a:solidFill>
                <a:srgbClr val="000000"/>
              </a:solidFill>
            </a:endParaRPr>
          </a:p>
        </p:txBody>
      </p:sp>
      <p:sp>
        <p:nvSpPr>
          <p:cNvPr id="6451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4517"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19557829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77</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77</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22395973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78</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78</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0579084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79</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79</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2265293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80</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80</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07616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9</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9</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3871645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81</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81</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9984448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82</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82</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0984050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83</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83</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0862736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84</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84</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628369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85</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85</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9495137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86</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86</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691296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87</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87</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5625183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88</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88</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33270217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89</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89</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29066968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90</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90</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287648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7166F5B-424D-4EC0-BF09-659A4CD0EBBD}" type="slidenum">
              <a:rPr lang="es-ES" altLang="es-ES" sz="1200" smtClean="0">
                <a:solidFill>
                  <a:srgbClr val="000000"/>
                </a:solidFill>
              </a:rPr>
              <a:pPr eaLnBrk="1" hangingPunct="1"/>
              <a:t>10</a:t>
            </a:fld>
            <a:endParaRPr lang="es-ES" altLang="es-ES" sz="1200" smtClean="0">
              <a:solidFill>
                <a:srgbClr val="000000"/>
              </a:solidFill>
            </a:endParaRPr>
          </a:p>
        </p:txBody>
      </p:sp>
      <p:sp>
        <p:nvSpPr>
          <p:cNvPr id="43011"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55E76DA5-2E28-4EA5-837F-0D1672233796}" type="slidenum">
              <a:rPr lang="es-ES" altLang="es-ES" sz="1200">
                <a:solidFill>
                  <a:srgbClr val="000000"/>
                </a:solidFill>
              </a:rPr>
              <a:pPr algn="r" eaLnBrk="1" hangingPunct="1"/>
              <a:t>10</a:t>
            </a:fld>
            <a:endParaRPr lang="es-ES" altLang="es-ES" sz="1200">
              <a:solidFill>
                <a:srgbClr val="000000"/>
              </a:solidFill>
            </a:endParaRPr>
          </a:p>
        </p:txBody>
      </p:sp>
      <p:sp>
        <p:nvSpPr>
          <p:cNvPr id="4301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43013"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2611439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91</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91</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11212954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92</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92</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41149400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93</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93</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1077535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94</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94</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4070021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95</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95</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5374374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96</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96</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11757160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97</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97</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lang="es-ES" altLang="es-ES" dirty="0" smtClean="0"/>
          </a:p>
        </p:txBody>
      </p:sp>
    </p:spTree>
    <p:extLst>
      <p:ext uri="{BB962C8B-B14F-4D97-AF65-F5344CB8AC3E}">
        <p14:creationId xmlns:p14="http://schemas.microsoft.com/office/powerpoint/2010/main" val="7139406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9D23F6C1-C9FA-4232-B908-D61762682DB4}" type="slidenum">
              <a:rPr lang="es-ES" altLang="es-ES" sz="1200" smtClean="0">
                <a:solidFill>
                  <a:srgbClr val="000000"/>
                </a:solidFill>
              </a:rPr>
              <a:pPr eaLnBrk="1" hangingPunct="1"/>
              <a:t>98</a:t>
            </a:fld>
            <a:endParaRPr lang="es-ES" altLang="es-ES" sz="1200" smtClean="0">
              <a:solidFill>
                <a:srgbClr val="000000"/>
              </a:solidFill>
            </a:endParaRPr>
          </a:p>
        </p:txBody>
      </p:sp>
      <p:sp>
        <p:nvSpPr>
          <p:cNvPr id="65539"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0CC76008-B4EE-4B1B-AA72-AB9C8CEC59A8}" type="slidenum">
              <a:rPr lang="es-ES" altLang="es-ES" sz="1200">
                <a:solidFill>
                  <a:srgbClr val="000000"/>
                </a:solidFill>
              </a:rPr>
              <a:pPr algn="r" eaLnBrk="1" hangingPunct="1"/>
              <a:t>98</a:t>
            </a:fld>
            <a:endParaRPr lang="es-ES" altLang="es-ES" sz="1200">
              <a:solidFill>
                <a:srgbClr val="000000"/>
              </a:solidFill>
            </a:endParaRPr>
          </a:p>
        </p:txBody>
      </p:sp>
      <p:sp>
        <p:nvSpPr>
          <p:cNvPr id="655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5541"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smtClean="0"/>
          </a:p>
        </p:txBody>
      </p:sp>
    </p:spTree>
    <p:extLst>
      <p:ext uri="{BB962C8B-B14F-4D97-AF65-F5344CB8AC3E}">
        <p14:creationId xmlns:p14="http://schemas.microsoft.com/office/powerpoint/2010/main" val="231935229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99</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99</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altLang="es-ES" dirty="0" smtClean="0"/>
          </a:p>
        </p:txBody>
      </p:sp>
    </p:spTree>
    <p:extLst>
      <p:ext uri="{BB962C8B-B14F-4D97-AF65-F5344CB8AC3E}">
        <p14:creationId xmlns:p14="http://schemas.microsoft.com/office/powerpoint/2010/main" val="134911382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eaLnBrk="1" hangingPunct="1"/>
            <a:fld id="{5158B158-73B2-4A3A-BFDB-0D20DA328299}" type="slidenum">
              <a:rPr lang="es-ES" altLang="es-ES" sz="1200" smtClean="0">
                <a:solidFill>
                  <a:srgbClr val="000000"/>
                </a:solidFill>
              </a:rPr>
              <a:pPr eaLnBrk="1" hangingPunct="1"/>
              <a:t>100</a:t>
            </a:fld>
            <a:endParaRPr lang="es-ES" altLang="es-ES" sz="1200" smtClean="0">
              <a:solidFill>
                <a:srgbClr val="000000"/>
              </a:solidFill>
            </a:endParaRPr>
          </a:p>
        </p:txBody>
      </p:sp>
      <p:sp>
        <p:nvSpPr>
          <p:cNvPr id="66563" name="Text Box 1"/>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Arial" charset="0"/>
                <a:ea typeface="ＭＳ Ｐゴシック" pitchFamily="32" charset="-128"/>
              </a:defRPr>
            </a:lvl9pPr>
          </a:lstStyle>
          <a:p>
            <a:pPr algn="r" eaLnBrk="1" hangingPunct="1"/>
            <a:fld id="{2ED1FB56-7B42-4EB0-85D1-47568BA9CBC8}" type="slidenum">
              <a:rPr lang="es-ES" altLang="es-ES" sz="1200">
                <a:solidFill>
                  <a:srgbClr val="000000"/>
                </a:solidFill>
              </a:rPr>
              <a:pPr algn="r" eaLnBrk="1" hangingPunct="1"/>
              <a:t>100</a:t>
            </a:fld>
            <a:endParaRPr lang="es-ES" altLang="es-ES" sz="1200">
              <a:solidFill>
                <a:srgbClr val="000000"/>
              </a:solidFill>
            </a:endParaRPr>
          </a:p>
        </p:txBody>
      </p:sp>
      <p:sp>
        <p:nvSpPr>
          <p:cNvPr id="665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ltLang="es-ES"/>
          </a:p>
        </p:txBody>
      </p:sp>
      <p:sp>
        <p:nvSpPr>
          <p:cNvPr id="66565" name="Rectangle 3"/>
          <p:cNvSpPr>
            <a:spLocks noGrp="1" noChangeArrowheads="1"/>
          </p:cNvSpPr>
          <p:nvPr>
            <p:ph type="body"/>
          </p:nvPr>
        </p:nvSpPr>
        <p:spPr>
          <a:xfrm>
            <a:off x="685800" y="4343400"/>
            <a:ext cx="5484813"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s-ES" sz="1200" b="0" i="0" kern="1200" dirty="0" smtClean="0">
                <a:solidFill>
                  <a:schemeClr val="tx1"/>
                </a:solidFill>
                <a:effectLst/>
                <a:latin typeface="+mn-lt"/>
                <a:ea typeface="+mn-ea"/>
                <a:cs typeface="+mn-cs"/>
              </a:rPr>
              <a:t>Evitar el comportamiento normal equivale a modificar completamente el comportamiento habitual del evento. Si por ejemplo se devuelve el valor </a:t>
            </a:r>
            <a:r>
              <a:rPr lang="es-ES" dirty="0" smtClean="0"/>
              <a:t>false</a:t>
            </a:r>
            <a:r>
              <a:rPr lang="es-ES" sz="1200" b="0" i="0" kern="1200" dirty="0" smtClean="0">
                <a:solidFill>
                  <a:schemeClr val="tx1"/>
                </a:solidFill>
                <a:effectLst/>
                <a:latin typeface="+mn-lt"/>
                <a:ea typeface="+mn-ea"/>
                <a:cs typeface="+mn-cs"/>
              </a:rPr>
              <a:t> en el evento </a:t>
            </a:r>
            <a:r>
              <a:rPr lang="es-ES" dirty="0" err="1" smtClean="0"/>
              <a:t>onkeypress</a:t>
            </a:r>
            <a:r>
              <a:rPr lang="es-ES" sz="1200" b="0" i="0" kern="1200" dirty="0" smtClean="0">
                <a:solidFill>
                  <a:schemeClr val="tx1"/>
                </a:solidFill>
                <a:effectLst/>
                <a:latin typeface="+mn-lt"/>
                <a:ea typeface="+mn-ea"/>
                <a:cs typeface="+mn-cs"/>
              </a:rPr>
              <a:t>, la tecla pulsada por el usuario no se tiene en cuenta. Si se devuelve </a:t>
            </a:r>
            <a:r>
              <a:rPr lang="es-ES" dirty="0" smtClean="0"/>
              <a:t>false</a:t>
            </a:r>
            <a:r>
              <a:rPr lang="es-ES" sz="1200" b="0" i="0" kern="1200" dirty="0" smtClean="0">
                <a:solidFill>
                  <a:schemeClr val="tx1"/>
                </a:solidFill>
                <a:effectLst/>
                <a:latin typeface="+mn-lt"/>
                <a:ea typeface="+mn-ea"/>
                <a:cs typeface="+mn-cs"/>
              </a:rPr>
              <a:t> en el evento </a:t>
            </a:r>
            <a:r>
              <a:rPr lang="es-ES" dirty="0" err="1" smtClean="0"/>
              <a:t>onclick</a:t>
            </a:r>
            <a:r>
              <a:rPr lang="es-ES" sz="1200" b="0" i="0" kern="1200" dirty="0" smtClean="0">
                <a:solidFill>
                  <a:schemeClr val="tx1"/>
                </a:solidFill>
                <a:effectLst/>
                <a:latin typeface="+mn-lt"/>
                <a:ea typeface="+mn-ea"/>
                <a:cs typeface="+mn-cs"/>
              </a:rPr>
              <a:t> de un elemento como un enlace, el navegador no carga la página indicada por el enlace.</a:t>
            </a:r>
            <a:endParaRPr lang="es-ES" altLang="es-ES" dirty="0" smtClean="0"/>
          </a:p>
        </p:txBody>
      </p:sp>
    </p:spTree>
    <p:extLst>
      <p:ext uri="{BB962C8B-B14F-4D97-AF65-F5344CB8AC3E}">
        <p14:creationId xmlns:p14="http://schemas.microsoft.com/office/powerpoint/2010/main" val="420919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28/3/2019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28/3/2019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28/3/2019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28/3/2019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28/3/2019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28/3/2019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28/3/2019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28/3/2019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28/3/2019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28/3/2019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28/3/2019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28/3/2019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err="1" smtClean="0"/>
              <a:t>Introducción</a:t>
            </a:r>
            <a:r>
              <a:rPr lang="ca-ES" dirty="0" smtClean="0"/>
              <a:t> </a:t>
            </a:r>
            <a:r>
              <a:rPr lang="ca-ES" dirty="0" err="1" smtClean="0"/>
              <a:t>JavaScript</a:t>
            </a:r>
            <a:endParaRPr lang="ca-ES" dirty="0"/>
          </a:p>
        </p:txBody>
      </p:sp>
      <p:sp>
        <p:nvSpPr>
          <p:cNvPr id="5" name="4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1556001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628649" y="1825625"/>
            <a:ext cx="8306345" cy="4351338"/>
          </a:xfrm>
        </p:spPr>
        <p:txBody>
          <a:bodyPr>
            <a:normAutofit/>
          </a:bodyPr>
          <a:lstStyle/>
          <a:p>
            <a:r>
              <a:rPr lang="es-ES" dirty="0"/>
              <a:t>Tipos de </a:t>
            </a:r>
            <a:r>
              <a:rPr lang="es-ES" dirty="0" smtClean="0"/>
              <a:t>variables</a:t>
            </a:r>
          </a:p>
          <a:p>
            <a:pPr marL="0" indent="0">
              <a:buNone/>
            </a:pPr>
            <a:r>
              <a:rPr lang="es-ES" b="1" dirty="0" smtClean="0"/>
              <a:t>Numéricas</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iva</a:t>
            </a:r>
            <a:r>
              <a:rPr lang="es-ES" dirty="0">
                <a:latin typeface="Courier New" panose="02070309020205020404" pitchFamily="49" charset="0"/>
                <a:cs typeface="Courier New" panose="02070309020205020404" pitchFamily="49" charset="0"/>
              </a:rPr>
              <a:t> = 16; </a:t>
            </a:r>
            <a:r>
              <a:rPr lang="es-ES" i="1" dirty="0"/>
              <a:t>// variable tipo entero</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total = 234.65</a:t>
            </a:r>
            <a:r>
              <a:rPr lang="es-ES" dirty="0"/>
              <a:t>; </a:t>
            </a:r>
            <a:r>
              <a:rPr lang="es-ES" i="1" dirty="0"/>
              <a:t>// variable tipo </a:t>
            </a:r>
            <a:r>
              <a:rPr lang="es-ES" i="1" dirty="0" smtClean="0"/>
              <a:t>decimal</a:t>
            </a:r>
          </a:p>
          <a:p>
            <a:pPr marL="0" indent="0">
              <a:buNone/>
            </a:pPr>
            <a:r>
              <a:rPr lang="es-ES" b="1" dirty="0"/>
              <a:t>Cadenas de </a:t>
            </a:r>
            <a:r>
              <a:rPr lang="es-ES" b="1" dirty="0" smtClean="0"/>
              <a:t>texto</a:t>
            </a:r>
          </a:p>
          <a:p>
            <a:pPr marL="400050" lvl="1" indent="0">
              <a:buNone/>
            </a:pPr>
            <a:r>
              <a:rPr lang="es-ES" sz="2200" dirty="0" err="1">
                <a:latin typeface="Courier New" panose="02070309020205020404" pitchFamily="49" charset="0"/>
                <a:cs typeface="Courier New" panose="02070309020205020404" pitchFamily="49" charset="0"/>
              </a:rPr>
              <a:t>var</a:t>
            </a:r>
            <a:r>
              <a:rPr lang="es-ES" sz="2200" dirty="0">
                <a:latin typeface="Courier New" panose="02070309020205020404" pitchFamily="49" charset="0"/>
                <a:cs typeface="Courier New" panose="02070309020205020404" pitchFamily="49" charset="0"/>
              </a:rPr>
              <a:t> mensaje = "Bienvenido a nuestro sitio web";</a:t>
            </a:r>
          </a:p>
          <a:p>
            <a:pPr marL="400050" lvl="1" indent="0">
              <a:buNone/>
            </a:pPr>
            <a:r>
              <a:rPr lang="es-ES" sz="2200" dirty="0" err="1">
                <a:latin typeface="Courier New" panose="02070309020205020404" pitchFamily="49" charset="0"/>
                <a:cs typeface="Courier New" panose="02070309020205020404" pitchFamily="49" charset="0"/>
              </a:rPr>
              <a:t>var</a:t>
            </a:r>
            <a:r>
              <a:rPr lang="es-ES" sz="2200" dirty="0">
                <a:latin typeface="Courier New" panose="02070309020205020404" pitchFamily="49" charset="0"/>
                <a:cs typeface="Courier New" panose="02070309020205020404" pitchFamily="49" charset="0"/>
              </a:rPr>
              <a:t> </a:t>
            </a:r>
            <a:r>
              <a:rPr lang="es-ES" sz="2200" dirty="0" err="1">
                <a:latin typeface="Courier New" panose="02070309020205020404" pitchFamily="49" charset="0"/>
                <a:cs typeface="Courier New" panose="02070309020205020404" pitchFamily="49" charset="0"/>
              </a:rPr>
              <a:t>nombreProducto</a:t>
            </a:r>
            <a:r>
              <a:rPr lang="es-ES" sz="2200" dirty="0">
                <a:latin typeface="Courier New" panose="02070309020205020404" pitchFamily="49" charset="0"/>
                <a:cs typeface="Courier New" panose="02070309020205020404" pitchFamily="49" charset="0"/>
              </a:rPr>
              <a:t> = 'Producto ABC';</a:t>
            </a:r>
          </a:p>
          <a:p>
            <a:pPr marL="400050" lvl="1" indent="0">
              <a:buNone/>
            </a:pPr>
            <a:r>
              <a:rPr lang="es-ES" sz="2200" dirty="0" err="1">
                <a:latin typeface="Courier New" panose="02070309020205020404" pitchFamily="49" charset="0"/>
                <a:cs typeface="Courier New" panose="02070309020205020404" pitchFamily="49" charset="0"/>
              </a:rPr>
              <a:t>var</a:t>
            </a:r>
            <a:r>
              <a:rPr lang="es-ES" sz="2200" dirty="0">
                <a:latin typeface="Courier New" panose="02070309020205020404" pitchFamily="49" charset="0"/>
                <a:cs typeface="Courier New" panose="02070309020205020404" pitchFamily="49" charset="0"/>
              </a:rPr>
              <a:t> </a:t>
            </a:r>
            <a:r>
              <a:rPr lang="es-ES" sz="2200" dirty="0" err="1">
                <a:latin typeface="Courier New" panose="02070309020205020404" pitchFamily="49" charset="0"/>
                <a:cs typeface="Courier New" panose="02070309020205020404" pitchFamily="49" charset="0"/>
              </a:rPr>
              <a:t>letraSeleccionada</a:t>
            </a:r>
            <a:r>
              <a:rPr lang="es-ES" sz="2200" dirty="0">
                <a:latin typeface="Courier New" panose="02070309020205020404" pitchFamily="49" charset="0"/>
                <a:cs typeface="Courier New" panose="02070309020205020404" pitchFamily="49" charset="0"/>
              </a:rPr>
              <a:t> = </a:t>
            </a:r>
            <a:r>
              <a:rPr lang="es-ES" sz="2200" dirty="0" smtClean="0">
                <a:latin typeface="Courier New" panose="02070309020205020404" pitchFamily="49" charset="0"/>
                <a:cs typeface="Courier New" panose="02070309020205020404" pitchFamily="49" charset="0"/>
              </a:rPr>
              <a:t>'c‘;</a:t>
            </a:r>
            <a:endParaRPr lang="es-E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2476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Limitar </a:t>
            </a:r>
            <a:r>
              <a:rPr lang="es-ES" sz="2200" dirty="0">
                <a:solidFill>
                  <a:srgbClr val="000000"/>
                </a:solidFill>
                <a:latin typeface="Tahoma" pitchFamily="32" charset="0"/>
                <a:cs typeface="Tahoma" pitchFamily="32" charset="0"/>
              </a:rPr>
              <a:t>el tamaño de caracteres de un </a:t>
            </a:r>
            <a:r>
              <a:rPr lang="es-ES" sz="2200" dirty="0" err="1" smtClean="0">
                <a:solidFill>
                  <a:srgbClr val="000000"/>
                </a:solidFill>
                <a:latin typeface="Tahoma" pitchFamily="32" charset="0"/>
                <a:cs typeface="Tahoma" pitchFamily="32" charset="0"/>
              </a:rPr>
              <a:t>textarea</a:t>
            </a: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En los </a:t>
            </a:r>
            <a:r>
              <a:rPr lang="es-ES" dirty="0">
                <a:solidFill>
                  <a:srgbClr val="000000"/>
                </a:solidFill>
                <a:latin typeface="Tahoma" pitchFamily="32" charset="0"/>
                <a:cs typeface="Tahoma" pitchFamily="32" charset="0"/>
              </a:rPr>
              <a:t>campos de formulario de tipo </a:t>
            </a:r>
            <a:r>
              <a:rPr lang="es-ES" dirty="0" err="1">
                <a:solidFill>
                  <a:srgbClr val="000000"/>
                </a:solidFill>
                <a:latin typeface="Tahoma" pitchFamily="32" charset="0"/>
                <a:cs typeface="Tahoma" pitchFamily="32" charset="0"/>
              </a:rPr>
              <a:t>textarea</a:t>
            </a:r>
            <a:r>
              <a:rPr lang="es-ES" dirty="0">
                <a:solidFill>
                  <a:srgbClr val="000000"/>
                </a:solidFill>
                <a:latin typeface="Tahoma" pitchFamily="32" charset="0"/>
                <a:cs typeface="Tahoma" pitchFamily="32" charset="0"/>
              </a:rPr>
              <a:t> </a:t>
            </a:r>
            <a:r>
              <a:rPr lang="es-ES" dirty="0" smtClean="0">
                <a:solidFill>
                  <a:srgbClr val="000000"/>
                </a:solidFill>
                <a:latin typeface="Tahoma" pitchFamily="32" charset="0"/>
                <a:cs typeface="Tahoma" pitchFamily="32" charset="0"/>
              </a:rPr>
              <a:t>no se puede limitar </a:t>
            </a:r>
            <a:r>
              <a:rPr lang="es-ES" dirty="0">
                <a:solidFill>
                  <a:srgbClr val="000000"/>
                </a:solidFill>
                <a:latin typeface="Tahoma" pitchFamily="32" charset="0"/>
                <a:cs typeface="Tahoma" pitchFamily="32" charset="0"/>
              </a:rPr>
              <a:t>el máximo número de caracteres que se pueden introducir, de forma similar al atributo </a:t>
            </a:r>
            <a:r>
              <a:rPr lang="es-ES" dirty="0" err="1">
                <a:solidFill>
                  <a:srgbClr val="000000"/>
                </a:solidFill>
                <a:latin typeface="Tahoma" pitchFamily="32" charset="0"/>
                <a:cs typeface="Tahoma" pitchFamily="32" charset="0"/>
              </a:rPr>
              <a:t>maxlength</a:t>
            </a:r>
            <a:r>
              <a:rPr lang="es-ES" dirty="0">
                <a:solidFill>
                  <a:srgbClr val="000000"/>
                </a:solidFill>
                <a:latin typeface="Tahoma" pitchFamily="32" charset="0"/>
                <a:cs typeface="Tahoma" pitchFamily="32" charset="0"/>
              </a:rPr>
              <a:t> de los cuadros de texto normales</a:t>
            </a:r>
            <a:r>
              <a:rPr lang="es-ES"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Algunos </a:t>
            </a:r>
            <a:r>
              <a:rPr lang="es-ES" dirty="0">
                <a:solidFill>
                  <a:srgbClr val="000000"/>
                </a:solidFill>
                <a:latin typeface="Tahoma" pitchFamily="32" charset="0"/>
                <a:cs typeface="Tahoma" pitchFamily="32" charset="0"/>
              </a:rPr>
              <a:t>eventos (como </a:t>
            </a:r>
            <a:r>
              <a:rPr lang="es-ES" dirty="0" err="1">
                <a:solidFill>
                  <a:srgbClr val="000000"/>
                </a:solidFill>
                <a:latin typeface="Tahoma" pitchFamily="32" charset="0"/>
                <a:cs typeface="Tahoma" pitchFamily="32" charset="0"/>
              </a:rPr>
              <a:t>onkeypress</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onclick</a:t>
            </a:r>
            <a:r>
              <a:rPr lang="es-ES" dirty="0">
                <a:solidFill>
                  <a:srgbClr val="000000"/>
                </a:solidFill>
                <a:latin typeface="Tahoma" pitchFamily="32" charset="0"/>
                <a:cs typeface="Tahoma" pitchFamily="32" charset="0"/>
              </a:rPr>
              <a:t> y </a:t>
            </a:r>
            <a:r>
              <a:rPr lang="es-ES" dirty="0" err="1">
                <a:solidFill>
                  <a:srgbClr val="000000"/>
                </a:solidFill>
                <a:latin typeface="Tahoma" pitchFamily="32" charset="0"/>
                <a:cs typeface="Tahoma" pitchFamily="32" charset="0"/>
              </a:rPr>
              <a:t>onsubmit</a:t>
            </a:r>
            <a:r>
              <a:rPr lang="es-ES" dirty="0">
                <a:solidFill>
                  <a:srgbClr val="000000"/>
                </a:solidFill>
                <a:latin typeface="Tahoma" pitchFamily="32" charset="0"/>
                <a:cs typeface="Tahoma" pitchFamily="32" charset="0"/>
              </a:rPr>
              <a:t>) se puede evitar su comportamiento normal si se devuelve el valor false</a:t>
            </a:r>
            <a:r>
              <a:rPr lang="es-ES"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a:t>
            </a:r>
            <a:r>
              <a:rPr lang="es-ES" sz="1600" dirty="0" err="1">
                <a:solidFill>
                  <a:srgbClr val="000000"/>
                </a:solidFill>
                <a:latin typeface="Tahoma" pitchFamily="32" charset="0"/>
                <a:cs typeface="Tahoma" pitchFamily="32" charset="0"/>
              </a:rPr>
              <a:t>textarea</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onkeypress</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return</a:t>
            </a:r>
            <a:r>
              <a:rPr lang="es-ES" sz="1600" dirty="0">
                <a:solidFill>
                  <a:srgbClr val="000000"/>
                </a:solidFill>
                <a:latin typeface="Tahoma" pitchFamily="32" charset="0"/>
                <a:cs typeface="Tahoma" pitchFamily="32" charset="0"/>
              </a:rPr>
              <a:t> false;"&gt;&lt;/</a:t>
            </a:r>
            <a:r>
              <a:rPr lang="es-ES" sz="1600" dirty="0" err="1">
                <a:solidFill>
                  <a:srgbClr val="000000"/>
                </a:solidFill>
                <a:latin typeface="Tahoma" pitchFamily="32" charset="0"/>
                <a:cs typeface="Tahoma" pitchFamily="32" charset="0"/>
              </a:rPr>
              <a:t>textarea</a:t>
            </a:r>
            <a:r>
              <a:rPr lang="es-ES" sz="1600" dirty="0" smtClean="0">
                <a:solidFill>
                  <a:srgbClr val="000000"/>
                </a:solidFill>
                <a:latin typeface="Tahoma" pitchFamily="32" charset="0"/>
                <a:cs typeface="Tahoma" pitchFamily="32" charset="0"/>
              </a:rPr>
              <a:t>&gt;</a:t>
            </a:r>
            <a:endParaRPr lang="es-ES" sz="16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El </a:t>
            </a:r>
            <a:r>
              <a:rPr lang="es-ES" dirty="0">
                <a:solidFill>
                  <a:srgbClr val="000000"/>
                </a:solidFill>
                <a:latin typeface="Tahoma" pitchFamily="32" charset="0"/>
                <a:cs typeface="Tahoma" pitchFamily="32" charset="0"/>
              </a:rPr>
              <a:t>navegador no ejecuta el comportamiento por defecto del evento, es decir, la tecla presionada no se transforma en ningún carácter dentro del </a:t>
            </a:r>
            <a:r>
              <a:rPr lang="es-ES" dirty="0" err="1" smtClean="0">
                <a:solidFill>
                  <a:srgbClr val="000000"/>
                </a:solidFill>
                <a:latin typeface="Tahoma" pitchFamily="32" charset="0"/>
                <a:cs typeface="Tahoma" pitchFamily="32" charset="0"/>
              </a:rPr>
              <a:t>textarea</a:t>
            </a:r>
            <a:r>
              <a:rPr lang="es-ES"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Sin embargo, si </a:t>
            </a:r>
            <a:r>
              <a:rPr lang="es-ES" dirty="0">
                <a:solidFill>
                  <a:srgbClr val="000000"/>
                </a:solidFill>
                <a:latin typeface="Tahoma" pitchFamily="32" charset="0"/>
                <a:cs typeface="Tahoma" pitchFamily="32" charset="0"/>
              </a:rPr>
              <a:t>un evento devuelve el valor true, su comportamiento es el habitual:</a:t>
            </a:r>
            <a:endParaRPr lang="es-ES" dirty="0" smtClean="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600" dirty="0" smtClean="0">
                <a:solidFill>
                  <a:srgbClr val="000000"/>
                </a:solidFill>
                <a:latin typeface="Tahoma" pitchFamily="32" charset="0"/>
                <a:cs typeface="Tahoma" pitchFamily="32" charset="0"/>
              </a:rPr>
              <a:t>&lt;</a:t>
            </a:r>
            <a:r>
              <a:rPr lang="en-US" sz="1600" dirty="0" err="1">
                <a:solidFill>
                  <a:srgbClr val="000000"/>
                </a:solidFill>
                <a:latin typeface="Tahoma" pitchFamily="32" charset="0"/>
                <a:cs typeface="Tahoma" pitchFamily="32" charset="0"/>
              </a:rPr>
              <a:t>textarea</a:t>
            </a:r>
            <a:r>
              <a:rPr lang="en-US" sz="1600" dirty="0">
                <a:solidFill>
                  <a:srgbClr val="000000"/>
                </a:solidFill>
                <a:latin typeface="Tahoma" pitchFamily="32" charset="0"/>
                <a:cs typeface="Tahoma" pitchFamily="32" charset="0"/>
              </a:rPr>
              <a:t> </a:t>
            </a:r>
            <a:r>
              <a:rPr lang="en-US" sz="1600" dirty="0" err="1">
                <a:solidFill>
                  <a:srgbClr val="000000"/>
                </a:solidFill>
                <a:latin typeface="Tahoma" pitchFamily="32" charset="0"/>
                <a:cs typeface="Tahoma" pitchFamily="32" charset="0"/>
              </a:rPr>
              <a:t>onkeypress</a:t>
            </a:r>
            <a:r>
              <a:rPr lang="en-US" sz="1600" dirty="0">
                <a:solidFill>
                  <a:srgbClr val="000000"/>
                </a:solidFill>
                <a:latin typeface="Tahoma" pitchFamily="32" charset="0"/>
                <a:cs typeface="Tahoma" pitchFamily="32" charset="0"/>
              </a:rPr>
              <a:t>="return true;"&gt;&lt;/</a:t>
            </a:r>
            <a:r>
              <a:rPr lang="en-US" sz="1600" dirty="0" err="1">
                <a:solidFill>
                  <a:srgbClr val="000000"/>
                </a:solidFill>
                <a:latin typeface="Tahoma" pitchFamily="32" charset="0"/>
                <a:cs typeface="Tahoma" pitchFamily="32" charset="0"/>
              </a:rPr>
              <a:t>textarea</a:t>
            </a:r>
            <a:r>
              <a:rPr lang="en-US" sz="1600" dirty="0">
                <a:solidFill>
                  <a:srgbClr val="000000"/>
                </a:solidFill>
                <a:latin typeface="Tahoma" pitchFamily="32" charset="0"/>
                <a:cs typeface="Tahoma" pitchFamily="32" charset="0"/>
              </a:rPr>
              <a:t>&gt;</a:t>
            </a:r>
            <a:endParaRPr lang="es-ES" sz="16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3158983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Limitar </a:t>
            </a:r>
            <a:r>
              <a:rPr lang="es-ES" sz="2200" dirty="0">
                <a:solidFill>
                  <a:srgbClr val="000000"/>
                </a:solidFill>
                <a:latin typeface="Tahoma" pitchFamily="32" charset="0"/>
                <a:cs typeface="Tahoma" pitchFamily="32" charset="0"/>
              </a:rPr>
              <a:t>el tamaño de caracteres de un </a:t>
            </a:r>
            <a:r>
              <a:rPr lang="es-ES" sz="2200" dirty="0" err="1" smtClean="0">
                <a:solidFill>
                  <a:srgbClr val="000000"/>
                </a:solidFill>
                <a:latin typeface="Tahoma" pitchFamily="32" charset="0"/>
                <a:cs typeface="Tahoma" pitchFamily="32" charset="0"/>
              </a:rPr>
              <a:t>textarea</a:t>
            </a: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Para limitar </a:t>
            </a:r>
            <a:r>
              <a:rPr lang="es-ES" dirty="0">
                <a:solidFill>
                  <a:srgbClr val="000000"/>
                </a:solidFill>
                <a:latin typeface="Tahoma" pitchFamily="32" charset="0"/>
                <a:cs typeface="Tahoma" pitchFamily="32" charset="0"/>
              </a:rPr>
              <a:t>el número de caracteres que se pueden escribir en un elemento de tipo </a:t>
            </a:r>
            <a:r>
              <a:rPr lang="es-ES" dirty="0" err="1">
                <a:solidFill>
                  <a:srgbClr val="000000"/>
                </a:solidFill>
                <a:latin typeface="Tahoma" pitchFamily="32" charset="0"/>
                <a:cs typeface="Tahoma" pitchFamily="32" charset="0"/>
              </a:rPr>
              <a:t>textarea</a:t>
            </a:r>
            <a:r>
              <a:rPr lang="es-ES" dirty="0">
                <a:solidFill>
                  <a:srgbClr val="000000"/>
                </a:solidFill>
                <a:latin typeface="Tahoma" pitchFamily="32" charset="0"/>
                <a:cs typeface="Tahoma" pitchFamily="32" charset="0"/>
              </a:rPr>
              <a:t>: se comprueba si se ha llegado al máximo número de caracteres permitido y en caso afirmativo se evita el comportamiento habitual del </a:t>
            </a:r>
            <a:r>
              <a:rPr lang="es-ES" dirty="0" smtClean="0">
                <a:solidFill>
                  <a:srgbClr val="000000"/>
                </a:solidFill>
                <a:latin typeface="Tahoma" pitchFamily="32" charset="0"/>
                <a:cs typeface="Tahoma" pitchFamily="32" charset="0"/>
              </a:rPr>
              <a:t>evento.</a:t>
            </a:r>
            <a:endParaRPr lang="es-ES" dirty="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smtClean="0">
                <a:solidFill>
                  <a:srgbClr val="000000"/>
                </a:solidFill>
                <a:latin typeface="Tahoma" pitchFamily="32" charset="0"/>
                <a:cs typeface="Tahoma" pitchFamily="32" charset="0"/>
              </a:rPr>
              <a:t>function</a:t>
            </a:r>
            <a:r>
              <a:rPr lang="es-ES" sz="1600" dirty="0" smtClean="0">
                <a:solidFill>
                  <a:srgbClr val="000000"/>
                </a:solidFill>
                <a:latin typeface="Tahoma" pitchFamily="32" charset="0"/>
                <a:cs typeface="Tahoma" pitchFamily="32" charset="0"/>
              </a:rPr>
              <a:t> </a:t>
            </a:r>
            <a:r>
              <a:rPr lang="es-ES" sz="1600" dirty="0">
                <a:solidFill>
                  <a:srgbClr val="000000"/>
                </a:solidFill>
                <a:latin typeface="Tahoma" pitchFamily="32" charset="0"/>
                <a:cs typeface="Tahoma" pitchFamily="32" charset="0"/>
              </a:rPr>
              <a:t>limita(</a:t>
            </a:r>
            <a:r>
              <a:rPr lang="es-ES" sz="1600" dirty="0" err="1">
                <a:solidFill>
                  <a:srgbClr val="000000"/>
                </a:solidFill>
                <a:latin typeface="Tahoma" pitchFamily="32" charset="0"/>
                <a:cs typeface="Tahoma" pitchFamily="32" charset="0"/>
              </a:rPr>
              <a:t>maximoCaracteres</a:t>
            </a:r>
            <a:r>
              <a:rPr lang="es-ES" sz="16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var</a:t>
            </a:r>
            <a:r>
              <a:rPr lang="es-ES" sz="1600" dirty="0">
                <a:solidFill>
                  <a:srgbClr val="000000"/>
                </a:solidFill>
                <a:latin typeface="Tahoma" pitchFamily="32" charset="0"/>
                <a:cs typeface="Tahoma" pitchFamily="32" charset="0"/>
              </a:rPr>
              <a:t> elemento = </a:t>
            </a:r>
            <a:r>
              <a:rPr lang="es-ES" sz="1600" dirty="0" err="1">
                <a:solidFill>
                  <a:srgbClr val="000000"/>
                </a:solidFill>
                <a:latin typeface="Tahoma" pitchFamily="32" charset="0"/>
                <a:cs typeface="Tahoma" pitchFamily="32" charset="0"/>
              </a:rPr>
              <a:t>document.getElementById</a:t>
            </a:r>
            <a:r>
              <a:rPr lang="es-ES" sz="1600" dirty="0">
                <a:solidFill>
                  <a:srgbClr val="000000"/>
                </a:solidFill>
                <a:latin typeface="Tahoma" pitchFamily="32" charset="0"/>
                <a:cs typeface="Tahoma" pitchFamily="32" charset="0"/>
              </a:rPr>
              <a:t>("texto");</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if</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elemento.value.length</a:t>
            </a:r>
            <a:r>
              <a:rPr lang="es-ES" sz="1600" dirty="0">
                <a:solidFill>
                  <a:srgbClr val="000000"/>
                </a:solidFill>
                <a:latin typeface="Tahoma" pitchFamily="32" charset="0"/>
                <a:cs typeface="Tahoma" pitchFamily="32" charset="0"/>
              </a:rPr>
              <a:t> &gt;= </a:t>
            </a:r>
            <a:r>
              <a:rPr lang="es-ES" sz="1600" dirty="0" err="1">
                <a:solidFill>
                  <a:srgbClr val="000000"/>
                </a:solidFill>
                <a:latin typeface="Tahoma" pitchFamily="32" charset="0"/>
                <a:cs typeface="Tahoma" pitchFamily="32" charset="0"/>
              </a:rPr>
              <a:t>maximoCaracteres</a:t>
            </a:r>
            <a:r>
              <a:rPr lang="es-ES" sz="1600" dirty="0">
                <a:solidFill>
                  <a:srgbClr val="000000"/>
                </a:solidFill>
                <a:latin typeface="Tahoma" pitchFamily="32" charset="0"/>
                <a:cs typeface="Tahoma" pitchFamily="32" charset="0"/>
              </a:rPr>
              <a:t> )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return</a:t>
            </a:r>
            <a:r>
              <a:rPr lang="es-ES" sz="1600" dirty="0">
                <a:solidFill>
                  <a:srgbClr val="000000"/>
                </a:solidFill>
                <a:latin typeface="Tahoma" pitchFamily="32" charset="0"/>
                <a:cs typeface="Tahoma" pitchFamily="32" charset="0"/>
              </a:rPr>
              <a:t> false;</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else</a:t>
            </a:r>
            <a:r>
              <a:rPr lang="es-ES" sz="16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return</a:t>
            </a:r>
            <a:r>
              <a:rPr lang="es-ES" sz="1600" dirty="0">
                <a:solidFill>
                  <a:srgbClr val="000000"/>
                </a:solidFill>
                <a:latin typeface="Tahoma" pitchFamily="32" charset="0"/>
                <a:cs typeface="Tahoma" pitchFamily="32" charset="0"/>
              </a:rPr>
              <a:t> true;</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a:t>
            </a:r>
            <a:r>
              <a:rPr lang="es-ES" sz="1600" dirty="0" err="1">
                <a:solidFill>
                  <a:srgbClr val="000000"/>
                </a:solidFill>
                <a:latin typeface="Tahoma" pitchFamily="32" charset="0"/>
                <a:cs typeface="Tahoma" pitchFamily="32" charset="0"/>
              </a:rPr>
              <a:t>textarea</a:t>
            </a:r>
            <a:r>
              <a:rPr lang="es-ES" sz="1600" dirty="0">
                <a:solidFill>
                  <a:srgbClr val="000000"/>
                </a:solidFill>
                <a:latin typeface="Tahoma" pitchFamily="32" charset="0"/>
                <a:cs typeface="Tahoma" pitchFamily="32" charset="0"/>
              </a:rPr>
              <a:t> id="texto" </a:t>
            </a:r>
            <a:r>
              <a:rPr lang="es-ES" sz="1600" dirty="0" err="1">
                <a:solidFill>
                  <a:srgbClr val="000000"/>
                </a:solidFill>
                <a:latin typeface="Tahoma" pitchFamily="32" charset="0"/>
                <a:cs typeface="Tahoma" pitchFamily="32" charset="0"/>
              </a:rPr>
              <a:t>onkeypress</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return</a:t>
            </a:r>
            <a:r>
              <a:rPr lang="es-ES" sz="1600" dirty="0">
                <a:solidFill>
                  <a:srgbClr val="000000"/>
                </a:solidFill>
                <a:latin typeface="Tahoma" pitchFamily="32" charset="0"/>
                <a:cs typeface="Tahoma" pitchFamily="32" charset="0"/>
              </a:rPr>
              <a:t> limita(100);"&gt;&lt;/</a:t>
            </a:r>
            <a:r>
              <a:rPr lang="es-ES" sz="1600" dirty="0" err="1">
                <a:solidFill>
                  <a:srgbClr val="000000"/>
                </a:solidFill>
                <a:latin typeface="Tahoma" pitchFamily="32" charset="0"/>
                <a:cs typeface="Tahoma" pitchFamily="32" charset="0"/>
              </a:rPr>
              <a:t>textarea</a:t>
            </a:r>
            <a:r>
              <a:rPr lang="es-ES" sz="1600" dirty="0">
                <a:solidFill>
                  <a:srgbClr val="000000"/>
                </a:solidFill>
                <a:latin typeface="Tahoma" pitchFamily="32" charset="0"/>
                <a:cs typeface="Tahoma" pitchFamily="32" charset="0"/>
              </a:rPr>
              <a:t>&gt;</a:t>
            </a:r>
            <a:endParaRPr lang="es-ES" sz="16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3987409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547948"/>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JavaScript permite obtener información sobre el ratón y el teclado mediante un objeto especial llamado </a:t>
            </a:r>
            <a:r>
              <a:rPr lang="es-ES" sz="2000" dirty="0" err="1">
                <a:solidFill>
                  <a:srgbClr val="000000"/>
                </a:solidFill>
                <a:latin typeface="Tahoma" pitchFamily="32" charset="0"/>
                <a:cs typeface="Tahoma" pitchFamily="32" charset="0"/>
              </a:rPr>
              <a:t>event</a:t>
            </a:r>
            <a:r>
              <a:rPr lang="es-ES" sz="20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r>
              <a:rPr lang="es-ES" sz="2000" dirty="0">
                <a:solidFill>
                  <a:srgbClr val="000000"/>
                </a:solidFill>
                <a:latin typeface="Tahoma" pitchFamily="32" charset="0"/>
                <a:cs typeface="Tahoma" pitchFamily="32" charset="0"/>
              </a:rPr>
              <a:t>En los navegadores tipo Internet Explorer, el objeto </a:t>
            </a:r>
            <a:r>
              <a:rPr lang="es-ES" sz="2000" b="1" dirty="0" err="1">
                <a:solidFill>
                  <a:srgbClr val="000000"/>
                </a:solidFill>
                <a:latin typeface="Tahoma" pitchFamily="32" charset="0"/>
                <a:cs typeface="Tahoma" pitchFamily="32" charset="0"/>
              </a:rPr>
              <a:t>event</a:t>
            </a:r>
            <a:r>
              <a:rPr lang="es-ES" sz="2000" dirty="0">
                <a:solidFill>
                  <a:srgbClr val="000000"/>
                </a:solidFill>
                <a:latin typeface="Tahoma" pitchFamily="32" charset="0"/>
                <a:cs typeface="Tahoma" pitchFamily="32" charset="0"/>
              </a:rPr>
              <a:t> se obtiene directamente mediante:</a:t>
            </a:r>
          </a:p>
          <a:p>
            <a:r>
              <a:rPr lang="es-ES" sz="2000" dirty="0">
                <a:solidFill>
                  <a:srgbClr val="000000"/>
                </a:solidFill>
                <a:latin typeface="Tahoma" pitchFamily="32" charset="0"/>
                <a:cs typeface="Tahoma" pitchFamily="32" charset="0"/>
              </a:rPr>
              <a:t>	</a:t>
            </a: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evento = </a:t>
            </a:r>
            <a:r>
              <a:rPr lang="es-ES" sz="1600" dirty="0" err="1">
                <a:solidFill>
                  <a:srgbClr val="000000"/>
                </a:solidFill>
                <a:latin typeface="Courier New" panose="02070309020205020404" pitchFamily="49" charset="0"/>
                <a:cs typeface="Courier New" panose="02070309020205020404" pitchFamily="49" charset="0"/>
              </a:rPr>
              <a:t>window.event</a:t>
            </a:r>
            <a:r>
              <a:rPr lang="es-ES" sz="1600" dirty="0">
                <a:solidFill>
                  <a:srgbClr val="000000"/>
                </a:solidFill>
                <a:latin typeface="Courier New" panose="02070309020205020404" pitchFamily="49" charset="0"/>
                <a:cs typeface="Courier New" panose="02070309020205020404" pitchFamily="49" charset="0"/>
              </a:rPr>
              <a:t>;</a:t>
            </a:r>
          </a:p>
          <a:p>
            <a:endParaRPr lang="es-ES" sz="2000" dirty="0">
              <a:solidFill>
                <a:srgbClr val="000000"/>
              </a:solidFill>
              <a:latin typeface="Tahoma" pitchFamily="32" charset="0"/>
              <a:cs typeface="Tahoma" pitchFamily="32" charset="0"/>
            </a:endParaRPr>
          </a:p>
          <a:p>
            <a:pPr algn="just"/>
            <a:r>
              <a:rPr lang="es-ES" sz="2000" dirty="0">
                <a:solidFill>
                  <a:srgbClr val="000000"/>
                </a:solidFill>
                <a:latin typeface="Tahoma" pitchFamily="32" charset="0"/>
                <a:cs typeface="Tahoma" pitchFamily="32" charset="0"/>
              </a:rPr>
              <a:t>En el resto de navegadores, el objeto </a:t>
            </a:r>
            <a:r>
              <a:rPr lang="es-ES" sz="2000" dirty="0" err="1">
                <a:solidFill>
                  <a:srgbClr val="000000"/>
                </a:solidFill>
                <a:latin typeface="Tahoma" pitchFamily="32" charset="0"/>
                <a:cs typeface="Tahoma" pitchFamily="32" charset="0"/>
              </a:rPr>
              <a:t>event</a:t>
            </a:r>
            <a:r>
              <a:rPr lang="es-ES" sz="2000" dirty="0">
                <a:solidFill>
                  <a:srgbClr val="000000"/>
                </a:solidFill>
                <a:latin typeface="Tahoma" pitchFamily="32" charset="0"/>
                <a:cs typeface="Tahoma" pitchFamily="32" charset="0"/>
              </a:rPr>
              <a:t> se obtiene mágicamente a partir del argumento que el navegador crea automáticamente:</a:t>
            </a:r>
          </a:p>
          <a:p>
            <a:pPr marL="457200" lvl="3"/>
            <a:r>
              <a:rPr lang="es-ES" sz="1600" dirty="0" err="1">
                <a:solidFill>
                  <a:srgbClr val="000000"/>
                </a:solidFill>
                <a:latin typeface="Courier New" panose="02070309020205020404" pitchFamily="49" charset="0"/>
                <a:cs typeface="Courier New" panose="02070309020205020404" pitchFamily="49" charset="0"/>
              </a:rPr>
              <a:t>function</a:t>
            </a:r>
            <a:r>
              <a:rPr lang="es-ES" sz="1600" dirty="0">
                <a:solidFill>
                  <a:srgbClr val="000000"/>
                </a:solidFill>
                <a:latin typeface="Courier New" panose="02070309020205020404" pitchFamily="49" charset="0"/>
                <a:cs typeface="Courier New" panose="02070309020205020404" pitchFamily="49" charset="0"/>
              </a:rPr>
              <a:t> </a:t>
            </a:r>
            <a:r>
              <a:rPr lang="es-ES" sz="1600" dirty="0" err="1" smtClean="0">
                <a:solidFill>
                  <a:srgbClr val="000000"/>
                </a:solidFill>
                <a:latin typeface="Courier New" panose="02070309020205020404" pitchFamily="49" charset="0"/>
                <a:cs typeface="Courier New" panose="02070309020205020404" pitchFamily="49" charset="0"/>
              </a:rPr>
              <a:t>manejadorEventos</a:t>
            </a:r>
            <a:r>
              <a:rPr lang="es-ES" sz="1600" dirty="0" smtClean="0">
                <a:solidFill>
                  <a:srgbClr val="000000"/>
                </a:solidFill>
                <a:latin typeface="Courier New" panose="02070309020205020404" pitchFamily="49" charset="0"/>
                <a:cs typeface="Courier New" panose="02070309020205020404" pitchFamily="49" charset="0"/>
              </a:rPr>
              <a:t>(</a:t>
            </a:r>
            <a:r>
              <a:rPr lang="es-ES" sz="1600" b="1" dirty="0" err="1" smtClean="0">
                <a:solidFill>
                  <a:srgbClr val="000000"/>
                </a:solidFill>
                <a:latin typeface="Courier New" panose="02070309020205020404" pitchFamily="49" charset="0"/>
                <a:cs typeface="Courier New" panose="02070309020205020404" pitchFamily="49" charset="0"/>
              </a:rPr>
              <a:t>event</a:t>
            </a:r>
            <a:r>
              <a:rPr lang="es-ES" sz="1600" dirty="0" smtClean="0">
                <a:solidFill>
                  <a:srgbClr val="000000"/>
                </a:solidFill>
                <a:latin typeface="Courier New" panose="02070309020205020404" pitchFamily="49" charset="0"/>
                <a:cs typeface="Courier New" panose="02070309020205020404" pitchFamily="49" charset="0"/>
              </a:rPr>
              <a:t>) </a:t>
            </a:r>
            <a:r>
              <a:rPr lang="es-ES" sz="1600" dirty="0">
                <a:solidFill>
                  <a:srgbClr val="000000"/>
                </a:solidFill>
                <a:latin typeface="Courier New" panose="02070309020205020404" pitchFamily="49" charset="0"/>
                <a:cs typeface="Courier New" panose="02070309020205020404" pitchFamily="49" charset="0"/>
              </a:rPr>
              <a:t>{</a:t>
            </a:r>
          </a:p>
          <a:p>
            <a:pPr marL="457200" lvl="3"/>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evento = </a:t>
            </a:r>
            <a:r>
              <a:rPr lang="es-ES" sz="1600" dirty="0" err="1" smtClean="0">
                <a:solidFill>
                  <a:srgbClr val="000000"/>
                </a:solidFill>
                <a:latin typeface="Courier New" panose="02070309020205020404" pitchFamily="49" charset="0"/>
                <a:cs typeface="Courier New" panose="02070309020205020404" pitchFamily="49" charset="0"/>
              </a:rPr>
              <a:t>event</a:t>
            </a:r>
            <a:r>
              <a:rPr lang="es-ES" sz="1600" dirty="0" smtClean="0">
                <a:solidFill>
                  <a:srgbClr val="000000"/>
                </a:solidFill>
                <a:latin typeface="Courier New" panose="02070309020205020404" pitchFamily="49" charset="0"/>
                <a:cs typeface="Courier New" panose="02070309020205020404" pitchFamily="49" charset="0"/>
              </a:rPr>
              <a:t>; </a:t>
            </a:r>
            <a:endParaRPr lang="es-ES" sz="1600" dirty="0">
              <a:solidFill>
                <a:srgbClr val="000000"/>
              </a:solidFill>
              <a:latin typeface="Courier New" panose="02070309020205020404" pitchFamily="49" charset="0"/>
              <a:cs typeface="Courier New" panose="02070309020205020404" pitchFamily="49" charset="0"/>
            </a:endParaRPr>
          </a:p>
          <a:p>
            <a:pPr marL="457200" lvl="3"/>
            <a:r>
              <a:rPr lang="es-ES" sz="1600" dirty="0">
                <a:solidFill>
                  <a:srgbClr val="000000"/>
                </a:solidFill>
                <a:latin typeface="Courier New" panose="02070309020205020404" pitchFamily="49" charset="0"/>
                <a:cs typeface="Courier New" panose="02070309020205020404" pitchFamily="49"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La </a:t>
            </a:r>
            <a:r>
              <a:rPr lang="es-ES" sz="2000" dirty="0">
                <a:solidFill>
                  <a:srgbClr val="000000"/>
                </a:solidFill>
                <a:latin typeface="Tahoma" pitchFamily="32" charset="0"/>
                <a:cs typeface="Tahoma" pitchFamily="32" charset="0"/>
              </a:rPr>
              <a:t>forma correcta de obtener el objeto </a:t>
            </a:r>
            <a:r>
              <a:rPr lang="es-ES" sz="2000" dirty="0" err="1">
                <a:solidFill>
                  <a:srgbClr val="000000"/>
                </a:solidFill>
                <a:latin typeface="Tahoma" pitchFamily="32" charset="0"/>
                <a:cs typeface="Tahoma" pitchFamily="32" charset="0"/>
              </a:rPr>
              <a:t>event</a:t>
            </a:r>
            <a:r>
              <a:rPr lang="es-ES" sz="2000" dirty="0">
                <a:solidFill>
                  <a:srgbClr val="000000"/>
                </a:solidFill>
                <a:latin typeface="Tahoma" pitchFamily="32" charset="0"/>
                <a:cs typeface="Tahoma" pitchFamily="32" charset="0"/>
              </a:rPr>
              <a:t> en cualquier </a:t>
            </a:r>
            <a:r>
              <a:rPr lang="es-ES" sz="2000" dirty="0" smtClean="0">
                <a:solidFill>
                  <a:srgbClr val="000000"/>
                </a:solidFill>
                <a:latin typeface="Tahoma" pitchFamily="32" charset="0"/>
                <a:cs typeface="Tahoma" pitchFamily="32" charset="0"/>
              </a:rPr>
              <a:t>navegador:</a:t>
            </a:r>
            <a:endParaRPr lang="es-ES" sz="2000" dirty="0">
              <a:solidFill>
                <a:srgbClr val="000000"/>
              </a:solidFill>
              <a:latin typeface="Tahoma" pitchFamily="32" charset="0"/>
              <a:cs typeface="Tahoma" pitchFamily="32" charset="0"/>
            </a:endParaRPr>
          </a:p>
          <a:p>
            <a:pPr marL="457200" lvl="3"/>
            <a:r>
              <a:rPr lang="es-ES" sz="1600" dirty="0" err="1">
                <a:solidFill>
                  <a:srgbClr val="000000"/>
                </a:solidFill>
                <a:latin typeface="Courier New" panose="02070309020205020404" pitchFamily="49" charset="0"/>
                <a:cs typeface="Courier New" panose="02070309020205020404" pitchFamily="49" charset="0"/>
              </a:rPr>
              <a:t>function</a:t>
            </a:r>
            <a:r>
              <a:rPr lang="es-ES" sz="1600" dirty="0">
                <a:solidFill>
                  <a:srgbClr val="000000"/>
                </a:solidFill>
                <a:latin typeface="Courier New" panose="02070309020205020404" pitchFamily="49" charset="0"/>
                <a:cs typeface="Courier New" panose="02070309020205020404" pitchFamily="49" charset="0"/>
              </a:rPr>
              <a:t> </a:t>
            </a:r>
            <a:r>
              <a:rPr lang="es-ES" sz="1600" dirty="0" err="1" smtClean="0">
                <a:solidFill>
                  <a:srgbClr val="000000"/>
                </a:solidFill>
                <a:latin typeface="Courier New" panose="02070309020205020404" pitchFamily="49" charset="0"/>
                <a:cs typeface="Courier New" panose="02070309020205020404" pitchFamily="49" charset="0"/>
              </a:rPr>
              <a:t>manejadorEventos</a:t>
            </a:r>
            <a:r>
              <a:rPr lang="es-ES" sz="1600" dirty="0" smtClean="0">
                <a:solidFill>
                  <a:srgbClr val="000000"/>
                </a:solidFill>
                <a:latin typeface="Courier New" panose="02070309020205020404" pitchFamily="49" charset="0"/>
                <a:cs typeface="Courier New" panose="02070309020205020404" pitchFamily="49" charset="0"/>
              </a:rPr>
              <a:t>(</a:t>
            </a:r>
            <a:r>
              <a:rPr lang="es-ES" sz="1600" b="1" dirty="0" err="1" smtClean="0">
                <a:solidFill>
                  <a:srgbClr val="000000"/>
                </a:solidFill>
                <a:latin typeface="Courier New" panose="02070309020205020404" pitchFamily="49" charset="0"/>
                <a:cs typeface="Courier New" panose="02070309020205020404" pitchFamily="49" charset="0"/>
              </a:rPr>
              <a:t>event</a:t>
            </a:r>
            <a:r>
              <a:rPr lang="es-ES" sz="1600" dirty="0" smtClean="0">
                <a:solidFill>
                  <a:srgbClr val="000000"/>
                </a:solidFill>
                <a:latin typeface="Courier New" panose="02070309020205020404" pitchFamily="49" charset="0"/>
                <a:cs typeface="Courier New" panose="02070309020205020404" pitchFamily="49" charset="0"/>
              </a:rPr>
              <a:t>) </a:t>
            </a:r>
            <a:r>
              <a:rPr lang="es-ES" sz="1600" dirty="0">
                <a:solidFill>
                  <a:srgbClr val="000000"/>
                </a:solidFill>
                <a:latin typeface="Courier New" panose="02070309020205020404" pitchFamily="49" charset="0"/>
                <a:cs typeface="Courier New" panose="02070309020205020404" pitchFamily="49" charset="0"/>
              </a:rPr>
              <a:t>{</a:t>
            </a:r>
          </a:p>
          <a:p>
            <a:pPr marL="457200" lvl="3"/>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evento = </a:t>
            </a:r>
            <a:r>
              <a:rPr lang="es-ES" sz="1600" dirty="0" err="1" smtClean="0">
                <a:solidFill>
                  <a:srgbClr val="000000"/>
                </a:solidFill>
                <a:latin typeface="Courier New" panose="02070309020205020404" pitchFamily="49" charset="0"/>
                <a:cs typeface="Courier New" panose="02070309020205020404" pitchFamily="49" charset="0"/>
              </a:rPr>
              <a:t>event</a:t>
            </a:r>
            <a:r>
              <a:rPr lang="es-ES" sz="1600" dirty="0" smtClean="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window.event</a:t>
            </a:r>
            <a:r>
              <a:rPr lang="es-ES" sz="1600" dirty="0">
                <a:solidFill>
                  <a:srgbClr val="000000"/>
                </a:solidFill>
                <a:latin typeface="Courier New" panose="02070309020205020404" pitchFamily="49" charset="0"/>
                <a:cs typeface="Courier New" panose="02070309020205020404" pitchFamily="49" charset="0"/>
              </a:rPr>
              <a:t>; </a:t>
            </a:r>
          </a:p>
          <a:p>
            <a:pPr marL="457200" lvl="3"/>
            <a:r>
              <a:rPr lang="es-ES" sz="1600" dirty="0">
                <a:solidFill>
                  <a:srgbClr val="000000"/>
                </a:solidFill>
                <a:latin typeface="Courier New" panose="02070309020205020404" pitchFamily="49" charset="0"/>
                <a:cs typeface="Courier New" panose="02070309020205020404" pitchFamily="49" charset="0"/>
              </a:rPr>
              <a:t>}</a:t>
            </a: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54274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b="1" dirty="0">
                <a:solidFill>
                  <a:srgbClr val="000000"/>
                </a:solidFill>
                <a:latin typeface="Tahoma" pitchFamily="32" charset="0"/>
                <a:cs typeface="Tahoma" pitchFamily="32" charset="0"/>
              </a:rPr>
              <a:t>Información sobre el evento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La </a:t>
            </a:r>
            <a:r>
              <a:rPr lang="es-ES" sz="2200" dirty="0">
                <a:solidFill>
                  <a:srgbClr val="000000"/>
                </a:solidFill>
                <a:latin typeface="Tahoma" pitchFamily="32" charset="0"/>
                <a:cs typeface="Tahoma" pitchFamily="32" charset="0"/>
              </a:rPr>
              <a:t>propiedad </a:t>
            </a:r>
            <a:r>
              <a:rPr lang="es-ES" sz="2200" dirty="0" err="1">
                <a:solidFill>
                  <a:srgbClr val="000000"/>
                </a:solidFill>
                <a:latin typeface="Tahoma" pitchFamily="32" charset="0"/>
                <a:cs typeface="Tahoma" pitchFamily="32" charset="0"/>
              </a:rPr>
              <a:t>type</a:t>
            </a:r>
            <a:r>
              <a:rPr lang="es-ES" sz="2200" dirty="0">
                <a:solidFill>
                  <a:srgbClr val="000000"/>
                </a:solidFill>
                <a:latin typeface="Tahoma" pitchFamily="32" charset="0"/>
                <a:cs typeface="Tahoma" pitchFamily="32" charset="0"/>
              </a:rPr>
              <a:t> indica el tipo de evento producido, lo que es útil cuando una misma función se utiliza para manejar varios eventos</a:t>
            </a:r>
            <a:r>
              <a:rPr lang="es-ES" sz="2200" dirty="0" smtClean="0">
                <a:solidFill>
                  <a:srgbClr val="000000"/>
                </a:solidFill>
                <a:latin typeface="Tahoma" pitchFamily="32" charset="0"/>
                <a:cs typeface="Tahoma" pitchFamily="32" charset="0"/>
              </a:rPr>
              <a:t>:</a:t>
            </a:r>
            <a:endParaRPr lang="es-ES" sz="22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		</a:t>
            </a:r>
            <a:r>
              <a:rPr lang="es-ES" sz="2200" dirty="0" err="1" smtClean="0">
                <a:solidFill>
                  <a:srgbClr val="000000"/>
                </a:solidFill>
                <a:latin typeface="Tahoma" pitchFamily="32" charset="0"/>
                <a:cs typeface="Tahoma" pitchFamily="32" charset="0"/>
              </a:rPr>
              <a:t>var</a:t>
            </a:r>
            <a:r>
              <a:rPr lang="es-ES" sz="2200" dirty="0" smtClean="0">
                <a:solidFill>
                  <a:srgbClr val="000000"/>
                </a:solidFill>
                <a:latin typeface="Tahoma" pitchFamily="32" charset="0"/>
                <a:cs typeface="Tahoma" pitchFamily="32" charset="0"/>
              </a:rPr>
              <a:t> </a:t>
            </a:r>
            <a:r>
              <a:rPr lang="es-ES" sz="2200" dirty="0">
                <a:solidFill>
                  <a:srgbClr val="000000"/>
                </a:solidFill>
                <a:latin typeface="Tahoma" pitchFamily="32" charset="0"/>
                <a:cs typeface="Tahoma" pitchFamily="32" charset="0"/>
              </a:rPr>
              <a:t>tipo = </a:t>
            </a:r>
            <a:r>
              <a:rPr lang="es-ES" sz="2200" dirty="0" err="1">
                <a:solidFill>
                  <a:srgbClr val="000000"/>
                </a:solidFill>
                <a:latin typeface="Tahoma" pitchFamily="32" charset="0"/>
                <a:cs typeface="Tahoma" pitchFamily="32" charset="0"/>
              </a:rPr>
              <a:t>evento.type</a:t>
            </a:r>
            <a:r>
              <a:rPr lang="es-ES" sz="22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La </a:t>
            </a:r>
            <a:r>
              <a:rPr lang="es-ES" sz="2200" dirty="0">
                <a:solidFill>
                  <a:srgbClr val="000000"/>
                </a:solidFill>
                <a:latin typeface="Tahoma" pitchFamily="32" charset="0"/>
                <a:cs typeface="Tahoma" pitchFamily="32" charset="0"/>
              </a:rPr>
              <a:t>propiedad </a:t>
            </a:r>
            <a:r>
              <a:rPr lang="es-ES" sz="2200" dirty="0" err="1">
                <a:solidFill>
                  <a:srgbClr val="000000"/>
                </a:solidFill>
                <a:latin typeface="Tahoma" pitchFamily="32" charset="0"/>
                <a:cs typeface="Tahoma" pitchFamily="32" charset="0"/>
              </a:rPr>
              <a:t>type</a:t>
            </a:r>
            <a:r>
              <a:rPr lang="es-ES" sz="2200" dirty="0">
                <a:solidFill>
                  <a:srgbClr val="000000"/>
                </a:solidFill>
                <a:latin typeface="Tahoma" pitchFamily="32" charset="0"/>
                <a:cs typeface="Tahoma" pitchFamily="32" charset="0"/>
              </a:rPr>
              <a:t> devuelve el tipo de evento producido, que es igual al nombre del evento pero sin el prefijo </a:t>
            </a:r>
            <a:r>
              <a:rPr lang="es-ES" sz="2200" dirty="0" err="1">
                <a:solidFill>
                  <a:srgbClr val="000000"/>
                </a:solidFill>
                <a:latin typeface="Tahoma" pitchFamily="32" charset="0"/>
                <a:cs typeface="Tahoma" pitchFamily="32" charset="0"/>
              </a:rPr>
              <a:t>on</a:t>
            </a:r>
            <a:r>
              <a:rPr lang="es-ES" sz="2200" dirty="0">
                <a:solidFill>
                  <a:srgbClr val="000000"/>
                </a:solidFill>
                <a:latin typeface="Tahoma" pitchFamily="32" charset="0"/>
                <a:cs typeface="Tahoma" pitchFamily="32" charset="0"/>
              </a:rPr>
              <a:t>.</a:t>
            </a: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4079346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smtClean="0">
                <a:solidFill>
                  <a:srgbClr val="000000"/>
                </a:solidFill>
                <a:latin typeface="Tahoma" pitchFamily="32" charset="0"/>
                <a:cs typeface="Tahoma" pitchFamily="32" charset="0"/>
              </a:rPr>
              <a:t>Ejemplo: </a:t>
            </a:r>
            <a:r>
              <a:rPr lang="es-ES" dirty="0" smtClean="0"/>
              <a:t>Ejemplo en el que se resaltaba una sección de contenidos al pasar el ratón por encima:</a:t>
            </a:r>
          </a:p>
          <a:p>
            <a:pPr lvl="1"/>
            <a:r>
              <a:rPr lang="es-ES" dirty="0" err="1" smtClean="0"/>
              <a:t>function</a:t>
            </a:r>
            <a:r>
              <a:rPr lang="es-ES" dirty="0" smtClean="0"/>
              <a:t> </a:t>
            </a:r>
            <a:r>
              <a:rPr lang="es-ES" dirty="0"/>
              <a:t>resalta(</a:t>
            </a:r>
            <a:r>
              <a:rPr lang="es-ES" dirty="0" err="1"/>
              <a:t>elEvento</a:t>
            </a:r>
            <a:r>
              <a:rPr lang="es-ES" dirty="0"/>
              <a:t>) { </a:t>
            </a:r>
            <a:endParaRPr lang="es-ES" dirty="0" smtClean="0"/>
          </a:p>
          <a:p>
            <a:pPr lvl="1"/>
            <a:r>
              <a:rPr lang="es-ES" dirty="0" err="1" smtClean="0"/>
              <a:t>var</a:t>
            </a:r>
            <a:r>
              <a:rPr lang="es-ES" dirty="0" smtClean="0"/>
              <a:t> </a:t>
            </a:r>
            <a:r>
              <a:rPr lang="es-ES" dirty="0"/>
              <a:t>evento = </a:t>
            </a:r>
            <a:r>
              <a:rPr lang="es-ES" dirty="0" err="1"/>
              <a:t>elEvento</a:t>
            </a:r>
            <a:r>
              <a:rPr lang="es-ES" dirty="0"/>
              <a:t> || </a:t>
            </a:r>
            <a:r>
              <a:rPr lang="es-ES" dirty="0" err="1"/>
              <a:t>window.event</a:t>
            </a:r>
            <a:r>
              <a:rPr lang="es-ES" dirty="0"/>
              <a:t>; </a:t>
            </a:r>
            <a:endParaRPr lang="es-ES" dirty="0" smtClean="0"/>
          </a:p>
          <a:p>
            <a:pPr lvl="2"/>
            <a:r>
              <a:rPr lang="es-ES" dirty="0" err="1" smtClean="0"/>
              <a:t>switch</a:t>
            </a:r>
            <a:r>
              <a:rPr lang="es-ES" dirty="0" smtClean="0"/>
              <a:t>(</a:t>
            </a:r>
            <a:r>
              <a:rPr lang="es-ES" dirty="0" err="1" smtClean="0"/>
              <a:t>evento.type</a:t>
            </a:r>
            <a:r>
              <a:rPr lang="es-ES" dirty="0"/>
              <a:t>) { </a:t>
            </a:r>
            <a:endParaRPr lang="es-ES" dirty="0" smtClean="0"/>
          </a:p>
          <a:p>
            <a:pPr lvl="3"/>
            <a:r>
              <a:rPr lang="es-ES" dirty="0" smtClean="0"/>
              <a:t>case </a:t>
            </a:r>
            <a:r>
              <a:rPr lang="es-ES" dirty="0"/>
              <a:t>'</a:t>
            </a:r>
            <a:r>
              <a:rPr lang="es-ES" dirty="0" err="1"/>
              <a:t>mouseover</a:t>
            </a:r>
            <a:r>
              <a:rPr lang="es-ES" dirty="0"/>
              <a:t>': </a:t>
            </a:r>
            <a:endParaRPr lang="es-ES" dirty="0" smtClean="0"/>
          </a:p>
          <a:p>
            <a:pPr lvl="3"/>
            <a:r>
              <a:rPr lang="es-ES" dirty="0" smtClean="0"/>
              <a:t>   </a:t>
            </a:r>
            <a:r>
              <a:rPr lang="es-ES" dirty="0" err="1" smtClean="0"/>
              <a:t>this.style.borderColor</a:t>
            </a:r>
            <a:r>
              <a:rPr lang="es-ES" dirty="0" smtClean="0"/>
              <a:t> </a:t>
            </a:r>
            <a:r>
              <a:rPr lang="es-ES" dirty="0"/>
              <a:t>= '</a:t>
            </a:r>
            <a:r>
              <a:rPr lang="es-ES" dirty="0" err="1"/>
              <a:t>black</a:t>
            </a:r>
            <a:r>
              <a:rPr lang="es-ES" dirty="0"/>
              <a:t>'; </a:t>
            </a:r>
            <a:endParaRPr lang="es-ES" dirty="0" smtClean="0"/>
          </a:p>
          <a:p>
            <a:pPr lvl="3"/>
            <a:r>
              <a:rPr lang="es-ES" dirty="0" smtClean="0"/>
              <a:t>   break;</a:t>
            </a:r>
          </a:p>
          <a:p>
            <a:pPr lvl="3"/>
            <a:r>
              <a:rPr lang="es-ES" dirty="0" smtClean="0"/>
              <a:t>case </a:t>
            </a:r>
            <a:r>
              <a:rPr lang="es-ES" dirty="0"/>
              <a:t>'</a:t>
            </a:r>
            <a:r>
              <a:rPr lang="es-ES" dirty="0" err="1"/>
              <a:t>mouseout</a:t>
            </a:r>
            <a:r>
              <a:rPr lang="es-ES" dirty="0" smtClean="0"/>
              <a:t>':</a:t>
            </a:r>
          </a:p>
          <a:p>
            <a:pPr lvl="3"/>
            <a:r>
              <a:rPr lang="es-ES" dirty="0"/>
              <a:t> </a:t>
            </a:r>
            <a:r>
              <a:rPr lang="es-ES" dirty="0" smtClean="0"/>
              <a:t>  </a:t>
            </a:r>
            <a:r>
              <a:rPr lang="es-ES" dirty="0" err="1"/>
              <a:t>this.style.borderColor</a:t>
            </a:r>
            <a:r>
              <a:rPr lang="es-ES" dirty="0"/>
              <a:t> = '</a:t>
            </a:r>
            <a:r>
              <a:rPr lang="es-ES" dirty="0" err="1"/>
              <a:t>silver</a:t>
            </a:r>
            <a:r>
              <a:rPr lang="es-ES" dirty="0"/>
              <a:t>'; </a:t>
            </a:r>
            <a:endParaRPr lang="es-ES" dirty="0" smtClean="0"/>
          </a:p>
          <a:p>
            <a:pPr lvl="3"/>
            <a:r>
              <a:rPr lang="es-ES" dirty="0" smtClean="0"/>
              <a:t>   break</a:t>
            </a:r>
            <a:r>
              <a:rPr lang="es-ES" dirty="0"/>
              <a:t>; </a:t>
            </a:r>
            <a:endParaRPr lang="es-ES" dirty="0" smtClean="0"/>
          </a:p>
          <a:p>
            <a:pPr lvl="2"/>
            <a:r>
              <a:rPr lang="es-ES" dirty="0" smtClean="0"/>
              <a:t>}</a:t>
            </a:r>
          </a:p>
          <a:p>
            <a:pPr lvl="1"/>
            <a:r>
              <a:rPr lang="es-ES" dirty="0" smtClean="0"/>
              <a:t>}</a:t>
            </a:r>
          </a:p>
          <a:p>
            <a:pPr lvl="1"/>
            <a:r>
              <a:rPr lang="es-ES" dirty="0" err="1" smtClean="0"/>
              <a:t>window.onload</a:t>
            </a:r>
            <a:r>
              <a:rPr lang="es-ES" dirty="0" smtClean="0"/>
              <a:t> </a:t>
            </a:r>
            <a:r>
              <a:rPr lang="es-ES" dirty="0"/>
              <a:t>= </a:t>
            </a:r>
            <a:r>
              <a:rPr lang="es-ES" dirty="0" err="1"/>
              <a:t>function</a:t>
            </a:r>
            <a:r>
              <a:rPr lang="es-ES" dirty="0"/>
              <a:t>() </a:t>
            </a:r>
            <a:r>
              <a:rPr lang="es-ES" dirty="0" smtClean="0"/>
              <a:t>{</a:t>
            </a:r>
          </a:p>
          <a:p>
            <a:pPr lvl="1"/>
            <a:r>
              <a:rPr lang="es-ES" dirty="0" smtClean="0"/>
              <a:t>	</a:t>
            </a:r>
            <a:r>
              <a:rPr lang="es-ES" dirty="0" err="1" smtClean="0"/>
              <a:t>document.getElementById</a:t>
            </a:r>
            <a:r>
              <a:rPr lang="es-ES" dirty="0"/>
              <a:t>("</a:t>
            </a:r>
            <a:r>
              <a:rPr lang="es-ES" dirty="0" err="1"/>
              <a:t>seccion</a:t>
            </a:r>
            <a:r>
              <a:rPr lang="es-ES" dirty="0"/>
              <a:t>").</a:t>
            </a:r>
            <a:r>
              <a:rPr lang="es-ES" dirty="0" err="1"/>
              <a:t>onmouseover</a:t>
            </a:r>
            <a:r>
              <a:rPr lang="es-ES" dirty="0"/>
              <a:t> = resalta; </a:t>
            </a:r>
            <a:r>
              <a:rPr lang="es-ES" dirty="0" smtClean="0"/>
              <a:t>	</a:t>
            </a:r>
            <a:r>
              <a:rPr lang="es-ES" dirty="0" err="1" smtClean="0"/>
              <a:t>document.getElementById</a:t>
            </a:r>
            <a:r>
              <a:rPr lang="es-ES" dirty="0"/>
              <a:t>("</a:t>
            </a:r>
            <a:r>
              <a:rPr lang="es-ES" dirty="0" err="1"/>
              <a:t>seccion</a:t>
            </a:r>
            <a:r>
              <a:rPr lang="es-ES" dirty="0"/>
              <a:t>").</a:t>
            </a:r>
            <a:r>
              <a:rPr lang="es-ES" dirty="0" err="1"/>
              <a:t>onmouseout</a:t>
            </a:r>
            <a:r>
              <a:rPr lang="es-ES" dirty="0"/>
              <a:t> = resalta; </a:t>
            </a:r>
            <a:endParaRPr lang="es-ES" dirty="0" smtClean="0"/>
          </a:p>
          <a:p>
            <a:pPr lvl="1"/>
            <a:r>
              <a:rPr lang="es-ES" dirty="0" smtClean="0"/>
              <a:t>}</a:t>
            </a:r>
            <a:endParaRPr lang="es-ES"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6028054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b="1" dirty="0">
                <a:solidFill>
                  <a:srgbClr val="000000"/>
                </a:solidFill>
                <a:latin typeface="Tahoma" pitchFamily="32" charset="0"/>
                <a:cs typeface="Tahoma" pitchFamily="32" charset="0"/>
              </a:rPr>
              <a:t>Información sobre los eventos de teclado</a:t>
            </a: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Existen </a:t>
            </a:r>
            <a:r>
              <a:rPr lang="es-ES" sz="2000" dirty="0">
                <a:solidFill>
                  <a:srgbClr val="000000"/>
                </a:solidFill>
                <a:latin typeface="Tahoma" pitchFamily="32" charset="0"/>
                <a:cs typeface="Tahoma" pitchFamily="32" charset="0"/>
              </a:rPr>
              <a:t>tres eventos diferentes para las pulsaciones de las teclas (</a:t>
            </a:r>
            <a:r>
              <a:rPr lang="es-ES" sz="2000" dirty="0" err="1">
                <a:solidFill>
                  <a:srgbClr val="000000"/>
                </a:solidFill>
                <a:latin typeface="Tahoma" pitchFamily="32" charset="0"/>
                <a:cs typeface="Tahoma" pitchFamily="32" charset="0"/>
              </a:rPr>
              <a:t>onkeyup</a:t>
            </a:r>
            <a:r>
              <a:rPr lang="es-ES" sz="2000" dirty="0">
                <a:solidFill>
                  <a:srgbClr val="000000"/>
                </a:solidFill>
                <a:latin typeface="Tahoma" pitchFamily="32" charset="0"/>
                <a:cs typeface="Tahoma" pitchFamily="32" charset="0"/>
              </a:rPr>
              <a:t>, </a:t>
            </a:r>
            <a:r>
              <a:rPr lang="es-ES" sz="2000" dirty="0" err="1">
                <a:solidFill>
                  <a:srgbClr val="000000"/>
                </a:solidFill>
                <a:latin typeface="Tahoma" pitchFamily="32" charset="0"/>
                <a:cs typeface="Tahoma" pitchFamily="32" charset="0"/>
              </a:rPr>
              <a:t>onkeypress</a:t>
            </a:r>
            <a:r>
              <a:rPr lang="es-ES" sz="2000" dirty="0">
                <a:solidFill>
                  <a:srgbClr val="000000"/>
                </a:solidFill>
                <a:latin typeface="Tahoma" pitchFamily="32" charset="0"/>
                <a:cs typeface="Tahoma" pitchFamily="32" charset="0"/>
              </a:rPr>
              <a:t> y </a:t>
            </a:r>
            <a:r>
              <a:rPr lang="es-ES" sz="2000" dirty="0" err="1">
                <a:solidFill>
                  <a:srgbClr val="000000"/>
                </a:solidFill>
                <a:latin typeface="Tahoma" pitchFamily="32" charset="0"/>
                <a:cs typeface="Tahoma" pitchFamily="32" charset="0"/>
              </a:rPr>
              <a:t>onkeydown</a:t>
            </a:r>
            <a:r>
              <a:rPr lang="es-ES" sz="2000" dirty="0" smtClean="0">
                <a:solidFill>
                  <a:srgbClr val="000000"/>
                </a:solidFill>
                <a:latin typeface="Tahoma" pitchFamily="32" charset="0"/>
                <a:cs typeface="Tahoma" pitchFamily="32" charset="0"/>
              </a:rPr>
              <a:t>).</a:t>
            </a:r>
          </a:p>
          <a:p>
            <a:pPr marL="800100" lvl="1"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Onkeydown</a:t>
            </a:r>
            <a:r>
              <a:rPr lang="es-ES" sz="2000" dirty="0" smtClean="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se corresponde con el hecho de pulsar una tecla y no </a:t>
            </a:r>
            <a:r>
              <a:rPr lang="es-ES" sz="2000" dirty="0" smtClean="0">
                <a:solidFill>
                  <a:srgbClr val="000000"/>
                </a:solidFill>
                <a:latin typeface="Tahoma" pitchFamily="32" charset="0"/>
                <a:cs typeface="Tahoma" pitchFamily="32" charset="0"/>
              </a:rPr>
              <a:t>soltarla.</a:t>
            </a:r>
          </a:p>
          <a:p>
            <a:pPr marL="800100" lvl="1"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Onkeypress</a:t>
            </a:r>
            <a:r>
              <a:rPr lang="es-ES" sz="2000" dirty="0" smtClean="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es la propia pulsación de la </a:t>
            </a:r>
            <a:r>
              <a:rPr lang="es-ES" sz="2000" dirty="0" smtClean="0">
                <a:solidFill>
                  <a:srgbClr val="000000"/>
                </a:solidFill>
                <a:latin typeface="Tahoma" pitchFamily="32" charset="0"/>
                <a:cs typeface="Tahoma" pitchFamily="32" charset="0"/>
              </a:rPr>
              <a:t>tecla.</a:t>
            </a:r>
          </a:p>
          <a:p>
            <a:pPr marL="800100" lvl="1"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Onkeyup</a:t>
            </a:r>
            <a:r>
              <a:rPr lang="es-ES" sz="2000" dirty="0" smtClean="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hace referencia al hecho de soltar una tecla que estaba pulsada.</a:t>
            </a: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Las </a:t>
            </a:r>
            <a:r>
              <a:rPr lang="es-ES" sz="2000" dirty="0">
                <a:solidFill>
                  <a:srgbClr val="000000"/>
                </a:solidFill>
                <a:latin typeface="Tahoma" pitchFamily="32" charset="0"/>
                <a:cs typeface="Tahoma" pitchFamily="32" charset="0"/>
              </a:rPr>
              <a:t>propiedades diferentes de todos los eventos de </a:t>
            </a:r>
            <a:r>
              <a:rPr lang="es-ES" sz="2000" dirty="0" smtClean="0">
                <a:solidFill>
                  <a:srgbClr val="000000"/>
                </a:solidFill>
                <a:latin typeface="Tahoma" pitchFamily="32" charset="0"/>
                <a:cs typeface="Tahoma" pitchFamily="32" charset="0"/>
              </a:rPr>
              <a:t>teclado: </a:t>
            </a:r>
            <a:r>
              <a:rPr lang="es-ES" sz="2000" b="1" dirty="0" err="1" smtClean="0">
                <a:solidFill>
                  <a:srgbClr val="000000"/>
                </a:solidFill>
                <a:latin typeface="Tahoma" pitchFamily="32" charset="0"/>
                <a:cs typeface="Tahoma" pitchFamily="32" charset="0"/>
              </a:rPr>
              <a:t>keyCode</a:t>
            </a:r>
            <a:r>
              <a:rPr lang="es-ES" sz="2000" dirty="0" smtClean="0">
                <a:solidFill>
                  <a:srgbClr val="000000"/>
                </a:solidFill>
                <a:latin typeface="Tahoma" pitchFamily="32" charset="0"/>
                <a:cs typeface="Tahoma" pitchFamily="32" charset="0"/>
              </a:rPr>
              <a:t>, </a:t>
            </a:r>
            <a:r>
              <a:rPr lang="es-ES" sz="2000" b="1" dirty="0" err="1" smtClean="0">
                <a:solidFill>
                  <a:srgbClr val="000000"/>
                </a:solidFill>
                <a:latin typeface="Tahoma" pitchFamily="32" charset="0"/>
                <a:cs typeface="Tahoma" pitchFamily="32" charset="0"/>
              </a:rPr>
              <a:t>charCode</a:t>
            </a:r>
            <a:r>
              <a:rPr lang="es-ES" sz="2000" dirty="0" smtClean="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Para </a:t>
            </a:r>
            <a:r>
              <a:rPr lang="es-ES" sz="2000" dirty="0">
                <a:solidFill>
                  <a:srgbClr val="000000"/>
                </a:solidFill>
                <a:latin typeface="Tahoma" pitchFamily="32" charset="0"/>
                <a:cs typeface="Tahoma" pitchFamily="32" charset="0"/>
              </a:rPr>
              <a:t>convertir el código de un carácter </a:t>
            </a:r>
            <a:r>
              <a:rPr lang="es-ES" sz="2000" dirty="0" smtClean="0">
                <a:solidFill>
                  <a:srgbClr val="000000"/>
                </a:solidFill>
                <a:latin typeface="Tahoma" pitchFamily="32" charset="0"/>
                <a:cs typeface="Tahoma" pitchFamily="32" charset="0"/>
              </a:rPr>
              <a:t>al </a:t>
            </a:r>
            <a:r>
              <a:rPr lang="es-ES" sz="2000" dirty="0">
                <a:solidFill>
                  <a:srgbClr val="000000"/>
                </a:solidFill>
                <a:latin typeface="Tahoma" pitchFamily="32" charset="0"/>
                <a:cs typeface="Tahoma" pitchFamily="32" charset="0"/>
              </a:rPr>
              <a:t>carácter que representa la tecla que se ha pulsado, se utiliza la función </a:t>
            </a:r>
            <a:r>
              <a:rPr lang="es-ES" sz="2000" b="1" dirty="0" err="1">
                <a:solidFill>
                  <a:srgbClr val="000000"/>
                </a:solidFill>
                <a:latin typeface="Tahoma" pitchFamily="32" charset="0"/>
                <a:cs typeface="Tahoma" pitchFamily="32" charset="0"/>
              </a:rPr>
              <a:t>String.fromCharCode</a:t>
            </a:r>
            <a:r>
              <a:rPr lang="es-ES" sz="2000" b="1" dirty="0" smtClean="0">
                <a:solidFill>
                  <a:srgbClr val="000000"/>
                </a:solidFill>
                <a:latin typeface="Tahoma" pitchFamily="32" charset="0"/>
                <a:cs typeface="Tahoma" pitchFamily="32" charset="0"/>
              </a:rPr>
              <a:t>().</a:t>
            </a:r>
            <a:endParaRPr lang="es-ES" sz="2000" b="1"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1095779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b="1" dirty="0" smtClean="0">
                <a:solidFill>
                  <a:srgbClr val="000000"/>
                </a:solidFill>
                <a:latin typeface="Tahoma" pitchFamily="32" charset="0"/>
                <a:cs typeface="Tahoma" pitchFamily="32" charset="0"/>
              </a:rPr>
              <a:t>Ejemplo</a:t>
            </a:r>
            <a:endParaRPr lang="es-ES" sz="2200" dirty="0" smtClean="0">
              <a:solidFill>
                <a:srgbClr val="000000"/>
              </a:solidFill>
              <a:latin typeface="Tahoma" pitchFamily="32" charset="0"/>
              <a:cs typeface="Tahoma" pitchFamily="32" charset="0"/>
            </a:endParaRPr>
          </a:p>
          <a:p>
            <a:r>
              <a:rPr lang="es-ES" sz="2200" dirty="0"/>
              <a:t>El siguiente código de JavaScript permite obtener de forma correcta en cualquier navegador el carácter correspondiente a la tecla pulsada</a:t>
            </a:r>
            <a:r>
              <a:rPr lang="es-ES" sz="2200" dirty="0" smtClean="0"/>
              <a:t>:</a:t>
            </a:r>
          </a:p>
          <a:p>
            <a:endParaRPr lang="es-ES" sz="2200" dirty="0"/>
          </a:p>
          <a:p>
            <a:pPr lvl="1"/>
            <a:r>
              <a:rPr lang="es-ES" sz="2000" dirty="0" err="1"/>
              <a:t>function</a:t>
            </a:r>
            <a:r>
              <a:rPr lang="es-ES" sz="2000" dirty="0"/>
              <a:t> </a:t>
            </a:r>
            <a:r>
              <a:rPr lang="es-ES" sz="2000" dirty="0" smtClean="0"/>
              <a:t>manejador(</a:t>
            </a:r>
            <a:r>
              <a:rPr lang="es-ES" sz="2000" dirty="0" err="1"/>
              <a:t>e</a:t>
            </a:r>
            <a:r>
              <a:rPr lang="es-ES" sz="2000" dirty="0" err="1" smtClean="0"/>
              <a:t>vent</a:t>
            </a:r>
            <a:r>
              <a:rPr lang="es-ES" sz="2000" dirty="0" smtClean="0"/>
              <a:t>) {</a:t>
            </a:r>
          </a:p>
          <a:p>
            <a:pPr lvl="2"/>
            <a:r>
              <a:rPr lang="es-ES" sz="2000" dirty="0" smtClean="0"/>
              <a:t> </a:t>
            </a:r>
            <a:r>
              <a:rPr lang="es-ES" sz="2000" dirty="0" err="1" smtClean="0"/>
              <a:t>var</a:t>
            </a:r>
            <a:r>
              <a:rPr lang="es-ES" sz="2000" dirty="0" smtClean="0"/>
              <a:t> evento = </a:t>
            </a:r>
            <a:r>
              <a:rPr lang="es-ES" sz="2000" dirty="0" err="1" smtClean="0"/>
              <a:t>event</a:t>
            </a:r>
            <a:r>
              <a:rPr lang="es-ES" sz="2000" dirty="0" smtClean="0"/>
              <a:t> || </a:t>
            </a:r>
            <a:r>
              <a:rPr lang="es-ES" sz="2000" dirty="0" err="1" smtClean="0"/>
              <a:t>window.event</a:t>
            </a:r>
            <a:r>
              <a:rPr lang="es-ES" sz="2000" dirty="0" smtClean="0"/>
              <a:t>;</a:t>
            </a:r>
          </a:p>
          <a:p>
            <a:pPr lvl="2"/>
            <a:r>
              <a:rPr lang="es-ES" sz="2000" dirty="0" smtClean="0"/>
              <a:t> </a:t>
            </a:r>
            <a:r>
              <a:rPr lang="es-ES" sz="2000" dirty="0" err="1" smtClean="0"/>
              <a:t>var</a:t>
            </a:r>
            <a:r>
              <a:rPr lang="es-ES" sz="2000" dirty="0" smtClean="0"/>
              <a:t> </a:t>
            </a:r>
            <a:r>
              <a:rPr lang="es-ES" sz="2000" dirty="0" err="1" smtClean="0"/>
              <a:t>caracter</a:t>
            </a:r>
            <a:r>
              <a:rPr lang="es-ES" sz="2000" dirty="0" smtClean="0"/>
              <a:t> = </a:t>
            </a:r>
            <a:r>
              <a:rPr lang="es-ES" sz="2000" dirty="0" err="1" smtClean="0"/>
              <a:t>evento.charCode</a:t>
            </a:r>
            <a:r>
              <a:rPr lang="es-ES" sz="2000" dirty="0" smtClean="0"/>
              <a:t> || </a:t>
            </a:r>
            <a:r>
              <a:rPr lang="es-ES" sz="2000" dirty="0" err="1" smtClean="0"/>
              <a:t>evento.keyCode</a:t>
            </a:r>
            <a:r>
              <a:rPr lang="es-ES" sz="2000" dirty="0" smtClean="0"/>
              <a:t>; </a:t>
            </a:r>
          </a:p>
          <a:p>
            <a:pPr lvl="2"/>
            <a:r>
              <a:rPr lang="es-ES" sz="2000" dirty="0" err="1" smtClean="0"/>
              <a:t>alert</a:t>
            </a:r>
            <a:r>
              <a:rPr lang="es-ES" sz="2000" dirty="0" smtClean="0"/>
              <a:t>("El carácter pulsado es: " + </a:t>
            </a:r>
            <a:r>
              <a:rPr lang="es-ES" sz="2000" dirty="0" err="1" smtClean="0"/>
              <a:t>String.fromCharCode</a:t>
            </a:r>
            <a:r>
              <a:rPr lang="es-ES" sz="2000" dirty="0" smtClean="0"/>
              <a:t>(</a:t>
            </a:r>
            <a:r>
              <a:rPr lang="es-ES" sz="2000" dirty="0" err="1" smtClean="0"/>
              <a:t>caracter</a:t>
            </a:r>
            <a:r>
              <a:rPr lang="es-ES" sz="2000" dirty="0" smtClean="0"/>
              <a:t>)); </a:t>
            </a:r>
          </a:p>
          <a:p>
            <a:pPr lvl="1"/>
            <a:r>
              <a:rPr lang="es-ES" sz="2000" dirty="0" smtClean="0"/>
              <a:t>} </a:t>
            </a:r>
            <a:r>
              <a:rPr lang="es-ES" sz="2000" dirty="0"/>
              <a:t>  </a:t>
            </a:r>
            <a:endParaRPr lang="es-ES" sz="2000" dirty="0" smtClean="0"/>
          </a:p>
          <a:p>
            <a:pPr lvl="1"/>
            <a:r>
              <a:rPr lang="es-ES" sz="2000" dirty="0" err="1" smtClean="0"/>
              <a:t>document.onkeypress</a:t>
            </a:r>
            <a:r>
              <a:rPr lang="es-ES" sz="2000" dirty="0" smtClean="0"/>
              <a:t> </a:t>
            </a:r>
            <a:r>
              <a:rPr lang="es-ES" sz="2000" dirty="0"/>
              <a:t>= manejador;</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8235653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b="1" dirty="0">
                <a:solidFill>
                  <a:srgbClr val="000000"/>
                </a:solidFill>
                <a:latin typeface="Tahoma" pitchFamily="32" charset="0"/>
                <a:cs typeface="Tahoma" pitchFamily="32" charset="0"/>
              </a:rPr>
              <a:t>Información sobre los eventos de teclado</a:t>
            </a: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Existen </a:t>
            </a:r>
            <a:r>
              <a:rPr lang="es-ES" sz="2200" dirty="0">
                <a:solidFill>
                  <a:srgbClr val="000000"/>
                </a:solidFill>
                <a:latin typeface="Tahoma" pitchFamily="32" charset="0"/>
                <a:cs typeface="Tahoma" pitchFamily="32" charset="0"/>
              </a:rPr>
              <a:t>dos tipos de teclas: </a:t>
            </a:r>
            <a:endParaRPr lang="es-ES" sz="2200" dirty="0" smtClean="0">
              <a:solidFill>
                <a:srgbClr val="000000"/>
              </a:solidFill>
              <a:latin typeface="Tahoma" pitchFamily="32" charset="0"/>
              <a:cs typeface="Tahoma" pitchFamily="32" charset="0"/>
            </a:endParaRPr>
          </a:p>
          <a:p>
            <a:pPr marL="800100" lvl="1"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Las </a:t>
            </a:r>
            <a:r>
              <a:rPr lang="es-ES" sz="2200" dirty="0">
                <a:solidFill>
                  <a:srgbClr val="000000"/>
                </a:solidFill>
                <a:latin typeface="Tahoma" pitchFamily="32" charset="0"/>
                <a:cs typeface="Tahoma" pitchFamily="32" charset="0"/>
              </a:rPr>
              <a:t>teclas normales (como letras, números y símbolos normales</a:t>
            </a:r>
            <a:r>
              <a:rPr lang="es-ES" sz="2200" dirty="0" smtClean="0">
                <a:solidFill>
                  <a:srgbClr val="000000"/>
                </a:solidFill>
                <a:latin typeface="Tahoma" pitchFamily="32" charset="0"/>
                <a:cs typeface="Tahoma" pitchFamily="32" charset="0"/>
              </a:rPr>
              <a:t>). </a:t>
            </a:r>
          </a:p>
          <a:p>
            <a:pPr marL="800100" lvl="1"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Las </a:t>
            </a:r>
            <a:r>
              <a:rPr lang="es-ES" sz="2200" dirty="0">
                <a:solidFill>
                  <a:srgbClr val="000000"/>
                </a:solidFill>
                <a:latin typeface="Tahoma" pitchFamily="32" charset="0"/>
                <a:cs typeface="Tahoma" pitchFamily="32" charset="0"/>
              </a:rPr>
              <a:t>teclas especiales (como ENTER, </a:t>
            </a:r>
            <a:r>
              <a:rPr lang="es-ES" sz="2200" dirty="0" err="1">
                <a:solidFill>
                  <a:srgbClr val="000000"/>
                </a:solidFill>
                <a:latin typeface="Tahoma" pitchFamily="32" charset="0"/>
                <a:cs typeface="Tahoma" pitchFamily="32" charset="0"/>
              </a:rPr>
              <a:t>Alt</a:t>
            </a:r>
            <a:r>
              <a:rPr lang="es-ES" sz="2200" dirty="0">
                <a:solidFill>
                  <a:srgbClr val="000000"/>
                </a:solidFill>
                <a:latin typeface="Tahoma" pitchFamily="32" charset="0"/>
                <a:cs typeface="Tahoma" pitchFamily="32" charset="0"/>
              </a:rPr>
              <a:t>, </a:t>
            </a:r>
            <a:r>
              <a:rPr lang="es-ES" sz="2200" dirty="0" err="1">
                <a:solidFill>
                  <a:srgbClr val="000000"/>
                </a:solidFill>
                <a:latin typeface="Tahoma" pitchFamily="32" charset="0"/>
                <a:cs typeface="Tahoma" pitchFamily="32" charset="0"/>
              </a:rPr>
              <a:t>Shift</a:t>
            </a:r>
            <a:r>
              <a:rPr lang="es-ES" sz="2200" dirty="0">
                <a:solidFill>
                  <a:srgbClr val="000000"/>
                </a:solidFill>
                <a:latin typeface="Tahoma" pitchFamily="32" charset="0"/>
                <a:cs typeface="Tahoma" pitchFamily="32" charset="0"/>
              </a:rPr>
              <a:t>, etc</a:t>
            </a:r>
            <a:r>
              <a:rPr lang="es-ES" sz="2200" dirty="0" smtClean="0">
                <a:solidFill>
                  <a:srgbClr val="000000"/>
                </a:solidFill>
                <a:latin typeface="Tahoma" pitchFamily="32" charset="0"/>
                <a:cs typeface="Tahoma" pitchFamily="32" charset="0"/>
              </a:rPr>
              <a:t>.)</a:t>
            </a:r>
          </a:p>
          <a:p>
            <a:pPr marL="800100" lvl="1"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a:p>
            <a:pPr algn="just"/>
            <a:r>
              <a:rPr lang="es-ES" sz="2200" dirty="0">
                <a:solidFill>
                  <a:srgbClr val="000000"/>
                </a:solidFill>
                <a:latin typeface="Tahoma" pitchFamily="32" charset="0"/>
                <a:cs typeface="Tahoma" pitchFamily="32" charset="0"/>
              </a:rPr>
              <a:t>L</a:t>
            </a:r>
            <a:r>
              <a:rPr lang="es-ES" sz="2200" dirty="0" smtClean="0">
                <a:solidFill>
                  <a:srgbClr val="000000"/>
                </a:solidFill>
                <a:latin typeface="Tahoma" pitchFamily="32" charset="0"/>
                <a:cs typeface="Tahoma" pitchFamily="32" charset="0"/>
              </a:rPr>
              <a:t>as </a:t>
            </a:r>
            <a:r>
              <a:rPr lang="es-ES" sz="2200" dirty="0">
                <a:solidFill>
                  <a:srgbClr val="000000"/>
                </a:solidFill>
                <a:latin typeface="Tahoma" pitchFamily="32" charset="0"/>
                <a:cs typeface="Tahoma" pitchFamily="32" charset="0"/>
              </a:rPr>
              <a:t>propiedades </a:t>
            </a:r>
            <a:r>
              <a:rPr lang="es-ES" sz="2200" b="1" dirty="0" err="1">
                <a:solidFill>
                  <a:srgbClr val="000000"/>
                </a:solidFill>
                <a:latin typeface="Tahoma" pitchFamily="32" charset="0"/>
                <a:cs typeface="Tahoma" pitchFamily="32" charset="0"/>
              </a:rPr>
              <a:t>altKey</a:t>
            </a:r>
            <a:r>
              <a:rPr lang="es-ES" sz="2200" dirty="0">
                <a:solidFill>
                  <a:srgbClr val="000000"/>
                </a:solidFill>
                <a:latin typeface="Tahoma" pitchFamily="32" charset="0"/>
                <a:cs typeface="Tahoma" pitchFamily="32" charset="0"/>
              </a:rPr>
              <a:t>, </a:t>
            </a:r>
            <a:r>
              <a:rPr lang="es-ES" sz="2200" b="1" dirty="0" err="1">
                <a:solidFill>
                  <a:srgbClr val="000000"/>
                </a:solidFill>
                <a:latin typeface="Tahoma" pitchFamily="32" charset="0"/>
                <a:cs typeface="Tahoma" pitchFamily="32" charset="0"/>
              </a:rPr>
              <a:t>ctrlKey</a:t>
            </a:r>
            <a:r>
              <a:rPr lang="es-ES" sz="2200" dirty="0">
                <a:solidFill>
                  <a:srgbClr val="000000"/>
                </a:solidFill>
                <a:latin typeface="Tahoma" pitchFamily="32" charset="0"/>
                <a:cs typeface="Tahoma" pitchFamily="32" charset="0"/>
              </a:rPr>
              <a:t> y </a:t>
            </a:r>
            <a:r>
              <a:rPr lang="es-ES" sz="2200" b="1" dirty="0" err="1">
                <a:solidFill>
                  <a:srgbClr val="000000"/>
                </a:solidFill>
                <a:latin typeface="Tahoma" pitchFamily="32" charset="0"/>
                <a:cs typeface="Tahoma" pitchFamily="32" charset="0"/>
              </a:rPr>
              <a:t>shiftKey</a:t>
            </a:r>
            <a:r>
              <a:rPr lang="es-ES" sz="2200" dirty="0">
                <a:solidFill>
                  <a:srgbClr val="000000"/>
                </a:solidFill>
                <a:latin typeface="Tahoma" pitchFamily="32" charset="0"/>
                <a:cs typeface="Tahoma" pitchFamily="32" charset="0"/>
              </a:rPr>
              <a:t> almacenan un valor booleano que indica si alguna de esas teclas estaba pulsada al producirse el evento del teclado. </a:t>
            </a:r>
          </a:p>
          <a:p>
            <a:pPr lvl="2"/>
            <a:r>
              <a:rPr lang="es-ES" sz="2000" dirty="0" err="1">
                <a:solidFill>
                  <a:srgbClr val="000000"/>
                </a:solidFill>
                <a:latin typeface="Tahoma" pitchFamily="32" charset="0"/>
                <a:cs typeface="Tahoma" pitchFamily="32" charset="0"/>
              </a:rPr>
              <a:t>if</a:t>
            </a:r>
            <a:r>
              <a:rPr lang="es-ES" sz="2000" dirty="0">
                <a:solidFill>
                  <a:srgbClr val="000000"/>
                </a:solidFill>
                <a:latin typeface="Tahoma" pitchFamily="32" charset="0"/>
                <a:cs typeface="Tahoma" pitchFamily="32" charset="0"/>
              </a:rPr>
              <a:t>(</a:t>
            </a:r>
            <a:r>
              <a:rPr lang="es-ES" sz="2000" dirty="0" err="1">
                <a:solidFill>
                  <a:srgbClr val="000000"/>
                </a:solidFill>
                <a:latin typeface="Tahoma" pitchFamily="32" charset="0"/>
                <a:cs typeface="Tahoma" pitchFamily="32" charset="0"/>
              </a:rPr>
              <a:t>evento.altKey</a:t>
            </a:r>
            <a:r>
              <a:rPr lang="es-ES" sz="2000" dirty="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a:t>
            </a:r>
          </a:p>
          <a:p>
            <a:pPr lvl="3"/>
            <a:r>
              <a:rPr lang="es-ES" sz="2000" dirty="0" smtClean="0">
                <a:solidFill>
                  <a:srgbClr val="000000"/>
                </a:solidFill>
                <a:latin typeface="Tahoma" pitchFamily="32" charset="0"/>
                <a:cs typeface="Tahoma" pitchFamily="32" charset="0"/>
              </a:rPr>
              <a:t> </a:t>
            </a:r>
            <a:r>
              <a:rPr lang="es-ES" sz="2000" dirty="0" err="1">
                <a:solidFill>
                  <a:srgbClr val="000000"/>
                </a:solidFill>
                <a:latin typeface="Tahoma" pitchFamily="32" charset="0"/>
                <a:cs typeface="Tahoma" pitchFamily="32" charset="0"/>
              </a:rPr>
              <a:t>alert</a:t>
            </a:r>
            <a:r>
              <a:rPr lang="es-ES" sz="2000" dirty="0">
                <a:solidFill>
                  <a:srgbClr val="000000"/>
                </a:solidFill>
                <a:latin typeface="Tahoma" pitchFamily="32" charset="0"/>
                <a:cs typeface="Tahoma" pitchFamily="32" charset="0"/>
              </a:rPr>
              <a:t>('Estaba pulsada la tecla ALT'); </a:t>
            </a:r>
            <a:endParaRPr lang="es-ES" sz="2000" dirty="0" smtClean="0">
              <a:solidFill>
                <a:srgbClr val="000000"/>
              </a:solidFill>
              <a:latin typeface="Tahoma" pitchFamily="32" charset="0"/>
              <a:cs typeface="Tahoma" pitchFamily="32" charset="0"/>
            </a:endParaRPr>
          </a:p>
          <a:p>
            <a:pPr lvl="2"/>
            <a:r>
              <a:rPr lang="es-ES" sz="2000" dirty="0" smtClean="0">
                <a:solidFill>
                  <a:srgbClr val="000000"/>
                </a:solidFill>
                <a:latin typeface="Tahoma" pitchFamily="32" charset="0"/>
                <a:cs typeface="Tahoma" pitchFamily="32" charset="0"/>
              </a:rPr>
              <a:t>}</a:t>
            </a:r>
            <a:endParaRPr lang="es-ES" sz="20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b="1" i="1"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8850404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339633" y="1574074"/>
            <a:ext cx="8543109"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Restringir los caracteres permitidos en un cuadro de texto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Bloquear </a:t>
            </a:r>
            <a:r>
              <a:rPr lang="es-ES" dirty="0">
                <a:solidFill>
                  <a:srgbClr val="000000"/>
                </a:solidFill>
                <a:latin typeface="Tahoma" pitchFamily="32" charset="0"/>
                <a:cs typeface="Tahoma" pitchFamily="32" charset="0"/>
              </a:rPr>
              <a:t>algunos caracteres determinados en un cuadro de texto </a:t>
            </a:r>
            <a:r>
              <a:rPr lang="es-ES" dirty="0" smtClean="0">
                <a:solidFill>
                  <a:srgbClr val="000000"/>
                </a:solidFill>
                <a:latin typeface="Tahoma" pitchFamily="32" charset="0"/>
                <a:cs typeface="Tahoma" pitchFamily="32" charset="0"/>
              </a:rPr>
              <a:t>utilizando </a:t>
            </a:r>
            <a:r>
              <a:rPr lang="es-ES" dirty="0">
                <a:solidFill>
                  <a:srgbClr val="000000"/>
                </a:solidFill>
                <a:latin typeface="Tahoma" pitchFamily="32" charset="0"/>
                <a:cs typeface="Tahoma" pitchFamily="32" charset="0"/>
              </a:rPr>
              <a:t>el evento </a:t>
            </a:r>
            <a:r>
              <a:rPr lang="es-ES" dirty="0" err="1" smtClean="0">
                <a:solidFill>
                  <a:srgbClr val="000000"/>
                </a:solidFill>
                <a:latin typeface="Tahoma" pitchFamily="32" charset="0"/>
                <a:cs typeface="Tahoma" pitchFamily="32" charset="0"/>
              </a:rPr>
              <a:t>onkeypress</a:t>
            </a:r>
            <a:r>
              <a:rPr lang="es-ES"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Cuando </a:t>
            </a:r>
            <a:r>
              <a:rPr lang="es-ES" dirty="0">
                <a:solidFill>
                  <a:srgbClr val="000000"/>
                </a:solidFill>
                <a:latin typeface="Tahoma" pitchFamily="32" charset="0"/>
                <a:cs typeface="Tahoma" pitchFamily="32" charset="0"/>
              </a:rPr>
              <a:t>se pulsa una tecla, se comprueba si el carácter de esa tecla se encuentra dentro de los caracteres permitidos para ese elemento &lt;input</a:t>
            </a:r>
            <a:r>
              <a:rPr lang="es-ES" dirty="0" smtClean="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b="1" dirty="0" smtClean="0">
                <a:solidFill>
                  <a:srgbClr val="000000"/>
                </a:solidFill>
                <a:latin typeface="Tahoma" pitchFamily="32" charset="0"/>
                <a:cs typeface="Tahoma" pitchFamily="32" charset="0"/>
              </a:rPr>
              <a:t>Ejemplo</a:t>
            </a:r>
            <a:r>
              <a:rPr lang="es-ES" sz="16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smtClean="0">
                <a:solidFill>
                  <a:srgbClr val="000000"/>
                </a:solidFill>
                <a:latin typeface="Tahoma" pitchFamily="32" charset="0"/>
                <a:cs typeface="Tahoma" pitchFamily="32" charset="0"/>
              </a:rPr>
              <a:t>// </a:t>
            </a:r>
            <a:r>
              <a:rPr lang="es-ES" sz="1600" dirty="0">
                <a:solidFill>
                  <a:srgbClr val="000000"/>
                </a:solidFill>
                <a:latin typeface="Tahoma" pitchFamily="32" charset="0"/>
                <a:cs typeface="Tahoma" pitchFamily="32" charset="0"/>
              </a:rPr>
              <a:t>Sólo números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&lt;input </a:t>
            </a:r>
            <a:r>
              <a:rPr lang="es-ES" sz="1400" dirty="0" err="1">
                <a:solidFill>
                  <a:srgbClr val="000000"/>
                </a:solidFill>
                <a:latin typeface="Courier New" panose="02070309020205020404" pitchFamily="49" charset="0"/>
                <a:cs typeface="Courier New" panose="02070309020205020404" pitchFamily="49" charset="0"/>
              </a:rPr>
              <a:t>type</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text</a:t>
            </a:r>
            <a:r>
              <a:rPr lang="es-ES" sz="1400" dirty="0">
                <a:solidFill>
                  <a:srgbClr val="000000"/>
                </a:solidFill>
                <a:latin typeface="Courier New" panose="02070309020205020404" pitchFamily="49" charset="0"/>
                <a:cs typeface="Courier New" panose="02070309020205020404" pitchFamily="49" charset="0"/>
              </a:rPr>
              <a:t>" id="texto" </a:t>
            </a:r>
            <a:r>
              <a:rPr lang="es-ES" sz="1400" dirty="0" err="1">
                <a:solidFill>
                  <a:srgbClr val="000000"/>
                </a:solidFill>
                <a:latin typeface="Courier New" panose="02070309020205020404" pitchFamily="49" charset="0"/>
                <a:cs typeface="Courier New" panose="02070309020205020404" pitchFamily="49" charset="0"/>
              </a:rPr>
              <a:t>onkeypress</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return</a:t>
            </a:r>
            <a:r>
              <a:rPr lang="es-ES" sz="1400" dirty="0">
                <a:solidFill>
                  <a:srgbClr val="000000"/>
                </a:solidFill>
                <a:latin typeface="Courier New" panose="02070309020205020404" pitchFamily="49" charset="0"/>
                <a:cs typeface="Courier New" panose="02070309020205020404" pitchFamily="49" charset="0"/>
              </a:rPr>
              <a:t> permite(</a:t>
            </a:r>
            <a:r>
              <a:rPr lang="es-ES" sz="1400" dirty="0" err="1">
                <a:solidFill>
                  <a:srgbClr val="000000"/>
                </a:solidFill>
                <a:latin typeface="Courier New" panose="02070309020205020404" pitchFamily="49" charset="0"/>
                <a:cs typeface="Courier New" panose="02070309020205020404" pitchFamily="49" charset="0"/>
              </a:rPr>
              <a:t>event</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num</a:t>
            </a:r>
            <a:r>
              <a:rPr lang="es-ES" sz="1400" dirty="0">
                <a:solidFill>
                  <a:srgbClr val="000000"/>
                </a:solidFill>
                <a:latin typeface="Courier New" panose="02070309020205020404" pitchFamily="49" charset="0"/>
                <a:cs typeface="Courier New" panose="02070309020205020404" pitchFamily="49" charset="0"/>
              </a:rPr>
              <a:t>')" /&gt;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Sólo letras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&lt;input </a:t>
            </a:r>
            <a:r>
              <a:rPr lang="es-ES" sz="1400" dirty="0" err="1">
                <a:solidFill>
                  <a:srgbClr val="000000"/>
                </a:solidFill>
                <a:latin typeface="Courier New" panose="02070309020205020404" pitchFamily="49" charset="0"/>
                <a:cs typeface="Courier New" panose="02070309020205020404" pitchFamily="49" charset="0"/>
              </a:rPr>
              <a:t>type</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text</a:t>
            </a:r>
            <a:r>
              <a:rPr lang="es-ES" sz="1400" dirty="0">
                <a:solidFill>
                  <a:srgbClr val="000000"/>
                </a:solidFill>
                <a:latin typeface="Courier New" panose="02070309020205020404" pitchFamily="49" charset="0"/>
                <a:cs typeface="Courier New" panose="02070309020205020404" pitchFamily="49" charset="0"/>
              </a:rPr>
              <a:t>" id="texto" </a:t>
            </a:r>
            <a:r>
              <a:rPr lang="es-ES" sz="1400" dirty="0" err="1">
                <a:solidFill>
                  <a:srgbClr val="000000"/>
                </a:solidFill>
                <a:latin typeface="Courier New" panose="02070309020205020404" pitchFamily="49" charset="0"/>
                <a:cs typeface="Courier New" panose="02070309020205020404" pitchFamily="49" charset="0"/>
              </a:rPr>
              <a:t>onkeypress</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return</a:t>
            </a:r>
            <a:r>
              <a:rPr lang="es-ES" sz="1400" dirty="0">
                <a:solidFill>
                  <a:srgbClr val="000000"/>
                </a:solidFill>
                <a:latin typeface="Courier New" panose="02070309020205020404" pitchFamily="49" charset="0"/>
                <a:cs typeface="Courier New" panose="02070309020205020404" pitchFamily="49" charset="0"/>
              </a:rPr>
              <a:t> permite(</a:t>
            </a:r>
            <a:r>
              <a:rPr lang="es-ES" sz="1400" dirty="0" err="1">
                <a:solidFill>
                  <a:srgbClr val="000000"/>
                </a:solidFill>
                <a:latin typeface="Courier New" panose="02070309020205020404" pitchFamily="49" charset="0"/>
                <a:cs typeface="Courier New" panose="02070309020205020404" pitchFamily="49" charset="0"/>
              </a:rPr>
              <a:t>event</a:t>
            </a:r>
            <a:r>
              <a:rPr lang="es-ES" sz="1400" dirty="0">
                <a:solidFill>
                  <a:srgbClr val="000000"/>
                </a:solidFill>
                <a:latin typeface="Courier New" panose="02070309020205020404" pitchFamily="49" charset="0"/>
                <a:cs typeface="Courier New" panose="02070309020205020404" pitchFamily="49" charset="0"/>
              </a:rPr>
              <a:t>, 'car')" /&gt;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Sólo letras o números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&lt;input </a:t>
            </a:r>
            <a:r>
              <a:rPr lang="es-ES" sz="1400" dirty="0" err="1">
                <a:solidFill>
                  <a:srgbClr val="000000"/>
                </a:solidFill>
                <a:latin typeface="Courier New" panose="02070309020205020404" pitchFamily="49" charset="0"/>
                <a:cs typeface="Courier New" panose="02070309020205020404" pitchFamily="49" charset="0"/>
              </a:rPr>
              <a:t>type</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text</a:t>
            </a:r>
            <a:r>
              <a:rPr lang="es-ES" sz="1400" dirty="0">
                <a:solidFill>
                  <a:srgbClr val="000000"/>
                </a:solidFill>
                <a:latin typeface="Courier New" panose="02070309020205020404" pitchFamily="49" charset="0"/>
                <a:cs typeface="Courier New" panose="02070309020205020404" pitchFamily="49" charset="0"/>
              </a:rPr>
              <a:t>" id="texto" </a:t>
            </a:r>
            <a:r>
              <a:rPr lang="es-ES" sz="1400" dirty="0" err="1">
                <a:solidFill>
                  <a:srgbClr val="000000"/>
                </a:solidFill>
                <a:latin typeface="Courier New" panose="02070309020205020404" pitchFamily="49" charset="0"/>
                <a:cs typeface="Courier New" panose="02070309020205020404" pitchFamily="49" charset="0"/>
              </a:rPr>
              <a:t>onkeypress</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return</a:t>
            </a:r>
            <a:r>
              <a:rPr lang="es-ES" sz="1400" dirty="0">
                <a:solidFill>
                  <a:srgbClr val="000000"/>
                </a:solidFill>
                <a:latin typeface="Courier New" panose="02070309020205020404" pitchFamily="49" charset="0"/>
                <a:cs typeface="Courier New" panose="02070309020205020404" pitchFamily="49" charset="0"/>
              </a:rPr>
              <a:t> permite(</a:t>
            </a:r>
            <a:r>
              <a:rPr lang="es-ES" sz="1400" dirty="0" err="1">
                <a:solidFill>
                  <a:srgbClr val="000000"/>
                </a:solidFill>
                <a:latin typeface="Courier New" panose="02070309020205020404" pitchFamily="49" charset="0"/>
                <a:cs typeface="Courier New" panose="02070309020205020404" pitchFamily="49" charset="0"/>
              </a:rPr>
              <a:t>event</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num_car</a:t>
            </a:r>
            <a:r>
              <a:rPr lang="es-ES" sz="1400" dirty="0">
                <a:solidFill>
                  <a:srgbClr val="000000"/>
                </a:solidFill>
                <a:latin typeface="Courier New" panose="02070309020205020404" pitchFamily="49" charset="0"/>
                <a:cs typeface="Courier New" panose="02070309020205020404" pitchFamily="49" charset="0"/>
              </a:rPr>
              <a:t>')" /&gt;</a:t>
            </a: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smtClean="0">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268325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err="1" smtClean="0">
                <a:solidFill>
                  <a:srgbClr val="000000"/>
                </a:solidFill>
                <a:latin typeface="Tahoma" pitchFamily="32" charset="0"/>
                <a:cs typeface="Tahoma" pitchFamily="32" charset="0"/>
              </a:rPr>
              <a:t>function</a:t>
            </a:r>
            <a:r>
              <a:rPr lang="es-ES" sz="1400" dirty="0" smtClean="0">
                <a:solidFill>
                  <a:srgbClr val="000000"/>
                </a:solidFill>
                <a:latin typeface="Tahoma" pitchFamily="32" charset="0"/>
                <a:cs typeface="Tahoma" pitchFamily="32" charset="0"/>
              </a:rPr>
              <a:t> </a:t>
            </a:r>
            <a:r>
              <a:rPr lang="es-ES" sz="1400" dirty="0">
                <a:solidFill>
                  <a:srgbClr val="000000"/>
                </a:solidFill>
                <a:latin typeface="Tahoma" pitchFamily="32" charset="0"/>
                <a:cs typeface="Tahoma" pitchFamily="32" charset="0"/>
              </a:rPr>
              <a:t>permite(</a:t>
            </a:r>
            <a:r>
              <a:rPr lang="es-ES" sz="1400" dirty="0" err="1">
                <a:solidFill>
                  <a:srgbClr val="000000"/>
                </a:solidFill>
                <a:latin typeface="Tahoma" pitchFamily="32" charset="0"/>
                <a:cs typeface="Tahoma" pitchFamily="32" charset="0"/>
              </a:rPr>
              <a:t>elEvento</a:t>
            </a:r>
            <a:r>
              <a:rPr lang="es-ES" sz="1400" dirty="0">
                <a:solidFill>
                  <a:srgbClr val="000000"/>
                </a:solidFill>
                <a:latin typeface="Tahoma" pitchFamily="32" charset="0"/>
                <a:cs typeface="Tahoma" pitchFamily="32" charset="0"/>
              </a:rPr>
              <a:t>, permitidos)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  // Variables que definen los caracteres permitidos</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var</a:t>
            </a: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numeros</a:t>
            </a:r>
            <a:r>
              <a:rPr lang="es-ES" sz="1400" dirty="0">
                <a:solidFill>
                  <a:srgbClr val="000000"/>
                </a:solidFill>
                <a:latin typeface="Tahoma" pitchFamily="32" charset="0"/>
                <a:cs typeface="Tahoma" pitchFamily="32" charset="0"/>
              </a:rPr>
              <a:t> = "0123456789";</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var</a:t>
            </a:r>
            <a:r>
              <a:rPr lang="es-ES" sz="1400" dirty="0">
                <a:solidFill>
                  <a:srgbClr val="000000"/>
                </a:solidFill>
                <a:latin typeface="Tahoma" pitchFamily="32" charset="0"/>
                <a:cs typeface="Tahoma" pitchFamily="32" charset="0"/>
              </a:rPr>
              <a:t> caracteres = " </a:t>
            </a:r>
            <a:r>
              <a:rPr lang="es-ES" sz="1400" dirty="0" err="1">
                <a:solidFill>
                  <a:srgbClr val="000000"/>
                </a:solidFill>
                <a:latin typeface="Tahoma" pitchFamily="32" charset="0"/>
                <a:cs typeface="Tahoma" pitchFamily="32" charset="0"/>
              </a:rPr>
              <a:t>abcdefghijklmnñopqrstuvwxyzABCDEFGHIJKLMNÑOPQRSTUVWXYZ</a:t>
            </a:r>
            <a:r>
              <a:rPr lang="es-ES" sz="1400" dirty="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var</a:t>
            </a: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numeros_caracteres</a:t>
            </a:r>
            <a:r>
              <a:rPr lang="es-ES" sz="1400" dirty="0">
                <a:solidFill>
                  <a:srgbClr val="000000"/>
                </a:solidFill>
                <a:latin typeface="Tahoma" pitchFamily="32" charset="0"/>
                <a:cs typeface="Tahoma" pitchFamily="32" charset="0"/>
              </a:rPr>
              <a:t> = </a:t>
            </a:r>
            <a:r>
              <a:rPr lang="es-ES" sz="1400" dirty="0" err="1">
                <a:solidFill>
                  <a:srgbClr val="000000"/>
                </a:solidFill>
                <a:latin typeface="Tahoma" pitchFamily="32" charset="0"/>
                <a:cs typeface="Tahoma" pitchFamily="32" charset="0"/>
              </a:rPr>
              <a:t>numeros</a:t>
            </a:r>
            <a:r>
              <a:rPr lang="es-ES" sz="1400" dirty="0">
                <a:solidFill>
                  <a:srgbClr val="000000"/>
                </a:solidFill>
                <a:latin typeface="Tahoma" pitchFamily="32" charset="0"/>
                <a:cs typeface="Tahoma" pitchFamily="32" charset="0"/>
              </a:rPr>
              <a:t> + caracteres;</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var</a:t>
            </a:r>
            <a:r>
              <a:rPr lang="es-ES" sz="1400" dirty="0">
                <a:solidFill>
                  <a:srgbClr val="000000"/>
                </a:solidFill>
                <a:latin typeface="Tahoma" pitchFamily="32" charset="0"/>
                <a:cs typeface="Tahoma" pitchFamily="32" charset="0"/>
              </a:rPr>
              <a:t> </a:t>
            </a:r>
            <a:r>
              <a:rPr lang="es-ES" sz="1400" dirty="0" err="1">
                <a:solidFill>
                  <a:srgbClr val="000000"/>
                </a:solidFill>
                <a:latin typeface="Tahoma" pitchFamily="32" charset="0"/>
                <a:cs typeface="Tahoma" pitchFamily="32" charset="0"/>
              </a:rPr>
              <a:t>teclas_especiales</a:t>
            </a:r>
            <a:r>
              <a:rPr lang="es-ES" sz="1400" dirty="0">
                <a:solidFill>
                  <a:srgbClr val="000000"/>
                </a:solidFill>
                <a:latin typeface="Tahoma" pitchFamily="32" charset="0"/>
                <a:cs typeface="Tahoma" pitchFamily="32" charset="0"/>
              </a:rPr>
              <a:t> = [8, 37, 39, 46];</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  // 8 = </a:t>
            </a:r>
            <a:r>
              <a:rPr lang="es-ES" sz="1400" dirty="0" err="1">
                <a:solidFill>
                  <a:srgbClr val="000000"/>
                </a:solidFill>
                <a:latin typeface="Tahoma" pitchFamily="32" charset="0"/>
                <a:cs typeface="Tahoma" pitchFamily="32" charset="0"/>
              </a:rPr>
              <a:t>BackSpace</a:t>
            </a:r>
            <a:r>
              <a:rPr lang="es-ES" sz="1400" dirty="0">
                <a:solidFill>
                  <a:srgbClr val="000000"/>
                </a:solidFill>
                <a:latin typeface="Tahoma" pitchFamily="32" charset="0"/>
                <a:cs typeface="Tahoma" pitchFamily="32" charset="0"/>
              </a:rPr>
              <a:t>, 46 = </a:t>
            </a:r>
            <a:r>
              <a:rPr lang="es-ES" sz="1400" dirty="0" err="1">
                <a:solidFill>
                  <a:srgbClr val="000000"/>
                </a:solidFill>
                <a:latin typeface="Tahoma" pitchFamily="32" charset="0"/>
                <a:cs typeface="Tahoma" pitchFamily="32" charset="0"/>
              </a:rPr>
              <a:t>Supr</a:t>
            </a:r>
            <a:r>
              <a:rPr lang="es-ES" sz="1400" dirty="0">
                <a:solidFill>
                  <a:srgbClr val="000000"/>
                </a:solidFill>
                <a:latin typeface="Tahoma" pitchFamily="32" charset="0"/>
                <a:cs typeface="Tahoma" pitchFamily="32" charset="0"/>
              </a:rPr>
              <a:t>, 37 = flecha izquierda, 39 = flecha derecha</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600" dirty="0">
                <a:solidFill>
                  <a:srgbClr val="000000"/>
                </a:solidFill>
                <a:latin typeface="Tahoma" pitchFamily="32" charset="0"/>
                <a:cs typeface="Tahoma" pitchFamily="32" charset="0"/>
              </a:rPr>
              <a:t> </a:t>
            </a:r>
            <a:endParaRPr lang="es-ES" sz="600" dirty="0" smtClean="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b="1" dirty="0">
                <a:solidFill>
                  <a:srgbClr val="000000"/>
                </a:solidFill>
                <a:latin typeface="Tahoma" pitchFamily="32" charset="0"/>
                <a:cs typeface="Tahoma" pitchFamily="32" charset="0"/>
              </a:rPr>
              <a:t>// Seleccionar los caracteres a partir del parámetro de la </a:t>
            </a:r>
            <a:r>
              <a:rPr lang="es-ES" sz="1400" b="1" dirty="0" smtClean="0">
                <a:solidFill>
                  <a:srgbClr val="000000"/>
                </a:solidFill>
                <a:latin typeface="Tahoma" pitchFamily="32" charset="0"/>
                <a:cs typeface="Tahoma" pitchFamily="32" charset="0"/>
              </a:rPr>
              <a:t>función</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b="1" dirty="0">
                <a:solidFill>
                  <a:srgbClr val="000000"/>
                </a:solidFill>
                <a:latin typeface="Tahoma" pitchFamily="32" charset="0"/>
                <a:cs typeface="Tahoma" pitchFamily="32" charset="0"/>
              </a:rPr>
              <a:t>// Obtener la tecla </a:t>
            </a:r>
            <a:r>
              <a:rPr lang="es-ES" sz="1400" b="1" dirty="0" smtClean="0">
                <a:solidFill>
                  <a:srgbClr val="000000"/>
                </a:solidFill>
                <a:latin typeface="Tahoma" pitchFamily="32" charset="0"/>
                <a:cs typeface="Tahoma" pitchFamily="32" charset="0"/>
              </a:rPr>
              <a:t>pulsada</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b="1" dirty="0">
                <a:solidFill>
                  <a:srgbClr val="000000"/>
                </a:solidFill>
                <a:latin typeface="Tahoma" pitchFamily="32" charset="0"/>
                <a:cs typeface="Tahoma" pitchFamily="32" charset="0"/>
              </a:rPr>
              <a:t>// Comprobar si la tecla pulsada es alguna de las teclas especiales</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b="1" dirty="0">
                <a:solidFill>
                  <a:srgbClr val="000000"/>
                </a:solidFill>
                <a:latin typeface="Tahoma" pitchFamily="32" charset="0"/>
                <a:cs typeface="Tahoma" pitchFamily="32" charset="0"/>
              </a:rPr>
              <a:t>  // (teclas de borrado y flechas horizontales</a:t>
            </a:r>
            <a:r>
              <a:rPr lang="es-ES" sz="1400" b="1"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b="1" dirty="0">
                <a:solidFill>
                  <a:srgbClr val="000000"/>
                </a:solidFill>
                <a:latin typeface="Tahoma" pitchFamily="32" charset="0"/>
                <a:cs typeface="Tahoma" pitchFamily="32" charset="0"/>
              </a:rPr>
              <a:t>// Comprobar si la tecla pulsada se encuentra en los caracteres permitidos</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b="1" dirty="0">
                <a:solidFill>
                  <a:srgbClr val="000000"/>
                </a:solidFill>
                <a:latin typeface="Tahoma" pitchFamily="32" charset="0"/>
                <a:cs typeface="Tahoma" pitchFamily="32" charset="0"/>
              </a:rPr>
              <a:t>  // o si es una tecla </a:t>
            </a:r>
            <a:r>
              <a:rPr lang="es-ES" sz="1400" b="1" dirty="0" smtClean="0">
                <a:solidFill>
                  <a:srgbClr val="000000"/>
                </a:solidFill>
                <a:latin typeface="Tahoma" pitchFamily="32" charset="0"/>
                <a:cs typeface="Tahoma" pitchFamily="32" charset="0"/>
              </a:rPr>
              <a:t>especial</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Tahoma" pitchFamily="32" charset="0"/>
                <a:cs typeface="Tahoma" pitchFamily="32" charset="0"/>
              </a:rPr>
              <a:t>}</a:t>
            </a:r>
            <a:endParaRPr lang="es-ES" sz="14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8512"/>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Obteniendo información del </a:t>
            </a:r>
            <a:r>
              <a:rPr lang="es-ES" sz="3600" dirty="0" err="1" smtClean="0">
                <a:solidFill>
                  <a:srgbClr val="000000"/>
                </a:solidFill>
                <a:effectLst>
                  <a:outerShdw blurRad="50800" dist="38100" dir="2700000" algn="tl" rotWithShape="0">
                    <a:prstClr val="black">
                      <a:alpha val="40000"/>
                    </a:prstClr>
                  </a:outerShdw>
                </a:effectLst>
                <a:cs typeface="Arial" charset="0"/>
              </a:rPr>
              <a:t>event</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4188377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a:bodyPr>
          <a:lstStyle/>
          <a:p>
            <a:pPr marL="0" indent="0">
              <a:buNone/>
            </a:pPr>
            <a:r>
              <a:rPr lang="es-ES" dirty="0" smtClean="0"/>
              <a:t>Para incluir caracteres especiales dentro de una cadena </a:t>
            </a:r>
            <a:r>
              <a:rPr lang="es-ES" dirty="0"/>
              <a:t>de </a:t>
            </a:r>
            <a:r>
              <a:rPr lang="es-ES" dirty="0" smtClean="0"/>
              <a:t>texto.</a:t>
            </a:r>
            <a:endParaRPr lang="es-E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811094"/>
            <a:ext cx="8775141" cy="253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55576" y="5445224"/>
            <a:ext cx="8102674" cy="646331"/>
          </a:xfrm>
          <a:prstGeom prst="rect">
            <a:avLst/>
          </a:prstGeom>
        </p:spPr>
        <p:txBody>
          <a:bodyPr wrap="square">
            <a:spAutoFit/>
          </a:bodyPr>
          <a:lstStyle/>
          <a:p>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texto1 = 'Una frase con \'comillas simples\' dentro';</a:t>
            </a:r>
          </a:p>
          <a:p>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texto2 = "Una frase con \"comillas dobles\" dentro";</a:t>
            </a:r>
          </a:p>
        </p:txBody>
      </p:sp>
    </p:spTree>
    <p:extLst>
      <p:ext uri="{BB962C8B-B14F-4D97-AF65-F5344CB8AC3E}">
        <p14:creationId xmlns:p14="http://schemas.microsoft.com/office/powerpoint/2010/main" val="133800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a:solidFill>
                  <a:srgbClr val="000000"/>
                </a:solidFill>
                <a:latin typeface="Tahoma" pitchFamily="32" charset="0"/>
                <a:cs typeface="Tahoma" pitchFamily="32" charset="0"/>
              </a:rPr>
              <a:t>Conversor de Euros</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b="1" dirty="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Cread un formulario que, mediante </a:t>
            </a:r>
            <a:r>
              <a:rPr lang="es-ES" sz="1800" dirty="0" err="1">
                <a:solidFill>
                  <a:srgbClr val="000000"/>
                </a:solidFill>
                <a:latin typeface="Tahoma" pitchFamily="32" charset="0"/>
                <a:cs typeface="Tahoma" pitchFamily="32" charset="0"/>
              </a:rPr>
              <a:t>Javascript</a:t>
            </a:r>
            <a:r>
              <a:rPr lang="es-ES" sz="1800" dirty="0">
                <a:solidFill>
                  <a:srgbClr val="000000"/>
                </a:solidFill>
                <a:latin typeface="Tahoma" pitchFamily="32" charset="0"/>
                <a:cs typeface="Tahoma" pitchFamily="32" charset="0"/>
              </a:rPr>
              <a:t>, sea capaz de traducir un importe de pesetas a euros, y viceversa. La aplicación deberá comprobar que el campo no está vacío, y que contiene un valor numérico.</a:t>
            </a: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pic>
        <p:nvPicPr>
          <p:cNvPr id="2970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3716338"/>
            <a:ext cx="7494587" cy="20145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6661217" y="5758885"/>
            <a:ext cx="2375907" cy="492443"/>
          </a:xfrm>
          <a:prstGeom prst="rect">
            <a:avLst/>
          </a:prstGeom>
        </p:spPr>
        <p:txBody>
          <a:bodyPr wrap="none">
            <a:spAutoFit/>
          </a:bodyPr>
          <a:lstStyle/>
          <a:p>
            <a:pPr marL="400050" lvl="1" indent="0">
              <a:buNone/>
            </a:pPr>
            <a:r>
              <a:rPr lang="es-ES" sz="2600" dirty="0" smtClean="0"/>
              <a:t>* Ejercicio 14</a:t>
            </a:r>
            <a:endParaRPr lang="es-ES" sz="2600" dirty="0"/>
          </a:p>
        </p:txBody>
      </p:sp>
    </p:spTree>
    <p:extLst>
      <p:ext uri="{BB962C8B-B14F-4D97-AF65-F5344CB8AC3E}">
        <p14:creationId xmlns:p14="http://schemas.microsoft.com/office/powerpoint/2010/main" val="36988371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Cread una página como la siguiente. Hacer clic en los botones implicará modificar el título de la página, mientras que pasar por encima de las áreas de color inferiores hará que cambie el color de fondo de la página.</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smtClean="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pic>
        <p:nvPicPr>
          <p:cNvPr id="184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1896" y="2708275"/>
            <a:ext cx="5054600" cy="40020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23528" y="3559453"/>
            <a:ext cx="3672408" cy="1882567"/>
          </a:xfrm>
          <a:prstGeom prst="rect">
            <a:avLst/>
          </a:prstGeom>
        </p:spPr>
        <p:txBody>
          <a:bodyPr wrap="square">
            <a:spAutoFit/>
          </a:bodyPr>
          <a:lstStyle/>
          <a:p>
            <a:pPr marL="571500" indent="-285750" algn="just">
              <a:spcBef>
                <a:spcPts val="500"/>
              </a:spcBef>
              <a:buFont typeface="Arial" panose="020B0604020202020204" pitchFamily="34" charset="0"/>
              <a:buChar char="•"/>
              <a:defRPr/>
            </a:pPr>
            <a:r>
              <a:rPr lang="es-ES" b="1" dirty="0" err="1">
                <a:solidFill>
                  <a:srgbClr val="000000"/>
                </a:solidFill>
                <a:latin typeface="Tahoma" pitchFamily="32" charset="0"/>
                <a:cs typeface="Tahoma" pitchFamily="32" charset="0"/>
              </a:rPr>
              <a:t>document.bgColor</a:t>
            </a:r>
            <a:r>
              <a:rPr lang="es-ES" b="1" dirty="0">
                <a:solidFill>
                  <a:srgbClr val="000000"/>
                </a:solidFill>
                <a:latin typeface="Tahoma" pitchFamily="32" charset="0"/>
                <a:cs typeface="Tahoma" pitchFamily="32" charset="0"/>
              </a:rPr>
              <a:t>: </a:t>
            </a:r>
            <a:r>
              <a:rPr lang="es-ES" dirty="0">
                <a:solidFill>
                  <a:srgbClr val="000000"/>
                </a:solidFill>
                <a:latin typeface="Tahoma" pitchFamily="32" charset="0"/>
                <a:cs typeface="Tahoma" pitchFamily="32" charset="0"/>
              </a:rPr>
              <a:t>color de fondo de la etiqueta &lt;</a:t>
            </a:r>
            <a:r>
              <a:rPr lang="es-ES" dirty="0" err="1">
                <a:solidFill>
                  <a:srgbClr val="000000"/>
                </a:solidFill>
                <a:latin typeface="Tahoma" pitchFamily="32" charset="0"/>
                <a:cs typeface="Tahoma" pitchFamily="32" charset="0"/>
              </a:rPr>
              <a:t>body</a:t>
            </a:r>
            <a:r>
              <a:rPr lang="es-ES" dirty="0">
                <a:solidFill>
                  <a:srgbClr val="000000"/>
                </a:solidFill>
                <a:latin typeface="Tahoma" pitchFamily="32" charset="0"/>
                <a:cs typeface="Tahoma" pitchFamily="32" charset="0"/>
              </a:rPr>
              <a:t>&gt;</a:t>
            </a:r>
          </a:p>
          <a:p>
            <a:pPr marL="1028700" lvl="1" indent="-285750" algn="just">
              <a:spcBef>
                <a:spcPts val="500"/>
              </a:spcBef>
              <a:buFont typeface="Arial" panose="020B0604020202020204" pitchFamily="34" charset="0"/>
              <a:buChar char="•"/>
              <a:defRPr/>
            </a:pPr>
            <a:endParaRPr lang="es-ES" b="1" dirty="0">
              <a:solidFill>
                <a:srgbClr val="000000"/>
              </a:solidFill>
              <a:latin typeface="Tahoma" pitchFamily="32" charset="0"/>
              <a:cs typeface="Tahoma" pitchFamily="32" charset="0"/>
            </a:endParaRPr>
          </a:p>
          <a:p>
            <a:pPr marL="571500" indent="-285750" algn="just">
              <a:spcBef>
                <a:spcPts val="500"/>
              </a:spcBef>
              <a:buFont typeface="Arial" panose="020B0604020202020204" pitchFamily="34" charset="0"/>
              <a:buChar char="•"/>
              <a:defRPr/>
            </a:pPr>
            <a:r>
              <a:rPr lang="es-ES" b="1" dirty="0" err="1">
                <a:solidFill>
                  <a:srgbClr val="000000"/>
                </a:solidFill>
                <a:latin typeface="Tahoma" pitchFamily="32" charset="0"/>
                <a:cs typeface="Tahoma" pitchFamily="32" charset="0"/>
              </a:rPr>
              <a:t>document.title</a:t>
            </a:r>
            <a:r>
              <a:rPr lang="es-ES" b="1" dirty="0">
                <a:solidFill>
                  <a:srgbClr val="000000"/>
                </a:solidFill>
                <a:latin typeface="Tahoma" pitchFamily="32" charset="0"/>
                <a:cs typeface="Tahoma" pitchFamily="32" charset="0"/>
              </a:rPr>
              <a:t>: </a:t>
            </a:r>
            <a:r>
              <a:rPr lang="es-ES" dirty="0">
                <a:solidFill>
                  <a:srgbClr val="000000"/>
                </a:solidFill>
                <a:latin typeface="Tahoma" pitchFamily="32" charset="0"/>
                <a:cs typeface="Tahoma" pitchFamily="32" charset="0"/>
              </a:rPr>
              <a:t>título de la página, contenido de &lt;</a:t>
            </a:r>
            <a:r>
              <a:rPr lang="es-ES" dirty="0" err="1">
                <a:solidFill>
                  <a:srgbClr val="000000"/>
                </a:solidFill>
                <a:latin typeface="Tahoma" pitchFamily="32" charset="0"/>
                <a:cs typeface="Tahoma" pitchFamily="32" charset="0"/>
              </a:rPr>
              <a:t>title</a:t>
            </a:r>
            <a:r>
              <a:rPr lang="es-ES" dirty="0">
                <a:solidFill>
                  <a:srgbClr val="000000"/>
                </a:solidFill>
                <a:latin typeface="Tahoma" pitchFamily="32" charset="0"/>
                <a:cs typeface="Tahoma" pitchFamily="32" charset="0"/>
              </a:rPr>
              <a:t>&gt;</a:t>
            </a:r>
          </a:p>
        </p:txBody>
      </p:sp>
    </p:spTree>
    <p:extLst>
      <p:ext uri="{BB962C8B-B14F-4D97-AF65-F5344CB8AC3E}">
        <p14:creationId xmlns:p14="http://schemas.microsoft.com/office/powerpoint/2010/main" val="24642934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1354154"/>
            <a:ext cx="8229600" cy="503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defRPr/>
            </a:pPr>
            <a:r>
              <a:rPr lang="es-ES" sz="2000" b="1" dirty="0" err="1" smtClean="0">
                <a:solidFill>
                  <a:srgbClr val="000000"/>
                </a:solidFill>
                <a:latin typeface="Tahoma" pitchFamily="32" charset="0"/>
                <a:cs typeface="Tahoma" pitchFamily="32" charset="0"/>
              </a:rPr>
              <a:t>document.</a:t>
            </a:r>
            <a:r>
              <a:rPr lang="es-ES" sz="2000" b="1" i="1" dirty="0" err="1" smtClean="0">
                <a:solidFill>
                  <a:srgbClr val="000000"/>
                </a:solidFill>
                <a:latin typeface="Tahoma" pitchFamily="32" charset="0"/>
                <a:cs typeface="Tahoma" pitchFamily="32" charset="0"/>
              </a:rPr>
              <a:t>images</a:t>
            </a:r>
            <a:endParaRPr lang="es-ES" sz="2000" b="1" dirty="0" smtClean="0">
              <a:solidFill>
                <a:srgbClr val="000000"/>
              </a:solidFill>
              <a:latin typeface="Tahoma" pitchFamily="32" charset="0"/>
              <a:cs typeface="Tahoma" pitchFamily="32" charset="0"/>
            </a:endParaRPr>
          </a:p>
          <a:p>
            <a:pPr algn="just" eaLnBrk="1" hangingPunct="1">
              <a:spcBef>
                <a:spcPts val="500"/>
              </a:spcBef>
              <a:buFont typeface="Arial" charset="0"/>
              <a:buChar char="•"/>
              <a:defRPr/>
            </a:pPr>
            <a:endParaRPr lang="es-ES" sz="900" b="1"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defRPr/>
            </a:pPr>
            <a:r>
              <a:rPr lang="es-ES" sz="1800" dirty="0" smtClean="0">
                <a:solidFill>
                  <a:srgbClr val="000000"/>
                </a:solidFill>
                <a:latin typeface="Tahoma" pitchFamily="32" charset="0"/>
                <a:cs typeface="Tahoma" pitchFamily="32" charset="0"/>
              </a:rPr>
              <a:t>Para acceder a las propiedades de una imagen, lo haremos mediante el objeto </a:t>
            </a:r>
            <a:r>
              <a:rPr lang="es-ES" sz="1800" b="1" i="1" dirty="0" err="1" smtClean="0">
                <a:solidFill>
                  <a:srgbClr val="000000"/>
                </a:solidFill>
                <a:latin typeface="Tahoma" pitchFamily="32" charset="0"/>
                <a:cs typeface="Tahoma" pitchFamily="32" charset="0"/>
              </a:rPr>
              <a:t>images</a:t>
            </a:r>
            <a:r>
              <a:rPr lang="es-ES" sz="1800" dirty="0" smtClean="0">
                <a:solidFill>
                  <a:srgbClr val="000000"/>
                </a:solidFill>
                <a:latin typeface="Tahoma" pitchFamily="32" charset="0"/>
                <a:cs typeface="Tahoma" pitchFamily="32" charset="0"/>
              </a:rPr>
              <a:t>, de </a:t>
            </a:r>
            <a:r>
              <a:rPr lang="es-ES" sz="1800" dirty="0" err="1" smtClean="0">
                <a:solidFill>
                  <a:srgbClr val="000000"/>
                </a:solidFill>
                <a:latin typeface="Tahoma" pitchFamily="32" charset="0"/>
                <a:cs typeface="Tahoma" pitchFamily="32" charset="0"/>
              </a:rPr>
              <a:t>document</a:t>
            </a:r>
            <a:r>
              <a:rPr lang="es-ES" sz="1800" dirty="0" smtClean="0">
                <a:solidFill>
                  <a:srgbClr val="000000"/>
                </a:solidFill>
                <a:latin typeface="Tahoma" pitchFamily="32" charset="0"/>
                <a:cs typeface="Tahoma" pitchFamily="32" charset="0"/>
              </a:rPr>
              <a:t>. Así, para cambiar el atributo ‘</a:t>
            </a:r>
            <a:r>
              <a:rPr lang="es-ES" sz="1800" dirty="0" err="1" smtClean="0">
                <a:solidFill>
                  <a:srgbClr val="000000"/>
                </a:solidFill>
                <a:latin typeface="Tahoma" pitchFamily="32" charset="0"/>
                <a:cs typeface="Tahoma" pitchFamily="32" charset="0"/>
              </a:rPr>
              <a:t>src</a:t>
            </a:r>
            <a:r>
              <a:rPr lang="es-ES" sz="1800" dirty="0" smtClean="0">
                <a:solidFill>
                  <a:srgbClr val="000000"/>
                </a:solidFill>
                <a:latin typeface="Tahoma" pitchFamily="32" charset="0"/>
                <a:cs typeface="Tahoma" pitchFamily="32" charset="0"/>
              </a:rPr>
              <a:t>’ de una imagen, por ejemplo, lo haríamos así:</a:t>
            </a:r>
          </a:p>
          <a:p>
            <a:pPr lvl="1" algn="just" eaLnBrk="1" hangingPunct="1">
              <a:spcBef>
                <a:spcPts val="500"/>
              </a:spcBef>
              <a:buFont typeface="Arial" charset="0"/>
              <a:buChar char="•"/>
              <a:defRPr/>
            </a:pPr>
            <a:endParaRPr lang="es-ES" sz="1050" i="1" dirty="0" smtClean="0">
              <a:solidFill>
                <a:srgbClr val="000000"/>
              </a:solidFill>
              <a:latin typeface="Tahoma" pitchFamily="32" charset="0"/>
              <a:cs typeface="Tahoma" pitchFamily="32" charset="0"/>
            </a:endParaRPr>
          </a:p>
          <a:p>
            <a:pPr indent="0" algn="just" eaLnBrk="1" hangingPunct="1">
              <a:spcBef>
                <a:spcPts val="500"/>
              </a:spcBef>
              <a:defRPr/>
            </a:pPr>
            <a:r>
              <a:rPr lang="es-ES" sz="1600" b="1" i="1" dirty="0" smtClean="0">
                <a:solidFill>
                  <a:srgbClr val="000000"/>
                </a:solidFill>
                <a:latin typeface="Tahoma" pitchFamily="32" charset="0"/>
                <a:cs typeface="Tahoma" pitchFamily="32" charset="0"/>
              </a:rPr>
              <a:t>	</a:t>
            </a:r>
            <a:r>
              <a:rPr lang="es-ES" sz="1600" b="1" i="1" dirty="0" err="1" smtClean="0">
                <a:solidFill>
                  <a:srgbClr val="000000"/>
                </a:solidFill>
                <a:latin typeface="Tahoma" pitchFamily="32" charset="0"/>
                <a:cs typeface="Tahoma" pitchFamily="32" charset="0"/>
              </a:rPr>
              <a:t>document.images.nombre_imagen.src</a:t>
            </a:r>
            <a:r>
              <a:rPr lang="es-ES" sz="1600" b="1" i="1" dirty="0" smtClean="0">
                <a:solidFill>
                  <a:srgbClr val="000000"/>
                </a:solidFill>
                <a:latin typeface="Tahoma" pitchFamily="32" charset="0"/>
                <a:cs typeface="Tahoma" pitchFamily="32" charset="0"/>
              </a:rPr>
              <a:t>=‘</a:t>
            </a:r>
            <a:r>
              <a:rPr lang="es-ES" sz="1600" b="1" i="1" dirty="0" err="1" smtClean="0">
                <a:solidFill>
                  <a:srgbClr val="000000"/>
                </a:solidFill>
                <a:latin typeface="Tahoma" pitchFamily="32" charset="0"/>
                <a:cs typeface="Tahoma" pitchFamily="32" charset="0"/>
              </a:rPr>
              <a:t>img</a:t>
            </a:r>
            <a:r>
              <a:rPr lang="es-ES" sz="1600" b="1" i="1" dirty="0" smtClean="0">
                <a:solidFill>
                  <a:srgbClr val="000000"/>
                </a:solidFill>
                <a:latin typeface="Tahoma" pitchFamily="32" charset="0"/>
                <a:cs typeface="Tahoma" pitchFamily="32" charset="0"/>
              </a:rPr>
              <a:t>/img1.jpg’;</a:t>
            </a:r>
          </a:p>
          <a:p>
            <a:pPr lvl="1" algn="just" eaLnBrk="1" hangingPunct="1">
              <a:spcBef>
                <a:spcPts val="500"/>
              </a:spcBef>
              <a:buFont typeface="Arial" charset="0"/>
              <a:buChar char="•"/>
              <a:defRPr/>
            </a:pPr>
            <a:endParaRPr lang="es-ES" sz="2000" dirty="0" smtClean="0">
              <a:solidFill>
                <a:srgbClr val="000000"/>
              </a:solidFill>
              <a:latin typeface="Tahoma" pitchFamily="32" charset="0"/>
              <a:cs typeface="Tahoma" pitchFamily="32" charset="0"/>
            </a:endParaRPr>
          </a:p>
          <a:p>
            <a:pPr algn="just" eaLnBrk="1" hangingPunct="1">
              <a:spcBef>
                <a:spcPts val="500"/>
              </a:spcBef>
              <a:buFont typeface="Arial" charset="0"/>
              <a:buChar char="•"/>
              <a:defRPr/>
            </a:pPr>
            <a:r>
              <a:rPr lang="es-ES" sz="1800" b="1" dirty="0" smtClean="0">
                <a:solidFill>
                  <a:srgbClr val="000000"/>
                </a:solidFill>
                <a:latin typeface="Tahoma" pitchFamily="32" charset="0"/>
                <a:cs typeface="Tahoma" pitchFamily="32" charset="0"/>
              </a:rPr>
              <a:t>Modificar contenido de una etiqueta div</a:t>
            </a:r>
          </a:p>
          <a:p>
            <a:pPr algn="just" eaLnBrk="1" hangingPunct="1">
              <a:spcBef>
                <a:spcPts val="500"/>
              </a:spcBef>
              <a:buFont typeface="Arial" charset="0"/>
              <a:buChar char="•"/>
              <a:defRPr/>
            </a:pPr>
            <a:endParaRPr lang="es-ES" sz="800" b="1" i="1"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defRPr/>
            </a:pPr>
            <a:r>
              <a:rPr lang="es-ES" sz="1600" dirty="0" smtClean="0">
                <a:solidFill>
                  <a:srgbClr val="000000"/>
                </a:solidFill>
                <a:latin typeface="Tahoma" pitchFamily="32" charset="0"/>
                <a:cs typeface="Tahoma" pitchFamily="32" charset="0"/>
              </a:rPr>
              <a:t>Para modificar el contenido de un div, tendremos que acceder al mismo mediante la siguiente fórmula:</a:t>
            </a:r>
          </a:p>
          <a:p>
            <a:pPr lvl="1" algn="just" eaLnBrk="1" hangingPunct="1">
              <a:spcBef>
                <a:spcPts val="500"/>
              </a:spcBef>
              <a:buFont typeface="Arial" charset="0"/>
              <a:buChar char="•"/>
              <a:defRPr/>
            </a:pPr>
            <a:endParaRPr lang="es-ES" sz="900" dirty="0" smtClean="0">
              <a:solidFill>
                <a:srgbClr val="000000"/>
              </a:solidFill>
              <a:latin typeface="Tahoma" pitchFamily="32" charset="0"/>
              <a:cs typeface="Tahoma" pitchFamily="32" charset="0"/>
            </a:endParaRPr>
          </a:p>
          <a:p>
            <a:pPr marL="685800" lvl="2" indent="0" algn="just" eaLnBrk="1" hangingPunct="1">
              <a:spcBef>
                <a:spcPts val="500"/>
              </a:spcBef>
              <a:defRPr/>
            </a:pPr>
            <a:r>
              <a:rPr lang="es-ES" sz="1600" b="1" i="1" dirty="0" err="1" smtClean="0">
                <a:solidFill>
                  <a:srgbClr val="000000"/>
                </a:solidFill>
                <a:latin typeface="Tahoma" pitchFamily="32" charset="0"/>
                <a:cs typeface="Tahoma" pitchFamily="32" charset="0"/>
              </a:rPr>
              <a:t>document.getElementById</a:t>
            </a:r>
            <a:r>
              <a:rPr lang="es-ES" sz="1600" b="1" i="1" dirty="0" smtClean="0">
                <a:solidFill>
                  <a:srgbClr val="000000"/>
                </a:solidFill>
                <a:latin typeface="Tahoma" pitchFamily="32" charset="0"/>
                <a:cs typeface="Tahoma" pitchFamily="32" charset="0"/>
              </a:rPr>
              <a:t>(‘</a:t>
            </a:r>
            <a:r>
              <a:rPr lang="es-ES" sz="1600" b="1" i="1" dirty="0" err="1" smtClean="0">
                <a:solidFill>
                  <a:srgbClr val="000000"/>
                </a:solidFill>
                <a:latin typeface="Tahoma" pitchFamily="32" charset="0"/>
                <a:cs typeface="Tahoma" pitchFamily="32" charset="0"/>
              </a:rPr>
              <a:t>id_div</a:t>
            </a:r>
            <a:r>
              <a:rPr lang="es-ES" sz="1600" b="1" i="1" dirty="0" smtClean="0">
                <a:solidFill>
                  <a:srgbClr val="000000"/>
                </a:solidFill>
                <a:latin typeface="Tahoma" pitchFamily="32" charset="0"/>
                <a:cs typeface="Tahoma" pitchFamily="32" charset="0"/>
              </a:rPr>
              <a:t>’).</a:t>
            </a:r>
            <a:r>
              <a:rPr lang="es-ES" sz="1600" b="1" i="1" dirty="0" err="1" smtClean="0">
                <a:solidFill>
                  <a:srgbClr val="000000"/>
                </a:solidFill>
                <a:latin typeface="Tahoma" pitchFamily="32" charset="0"/>
                <a:cs typeface="Tahoma" pitchFamily="32" charset="0"/>
              </a:rPr>
              <a:t>innerHTML</a:t>
            </a:r>
            <a:r>
              <a:rPr lang="es-ES" sz="1600" b="1" i="1" dirty="0" smtClean="0">
                <a:solidFill>
                  <a:srgbClr val="000000"/>
                </a:solidFill>
                <a:latin typeface="Tahoma" pitchFamily="32" charset="0"/>
                <a:cs typeface="Tahoma" pitchFamily="32" charset="0"/>
              </a:rPr>
              <a:t>=‘nuevo contenido’;</a:t>
            </a:r>
          </a:p>
          <a:p>
            <a:pPr lvl="1" algn="just" eaLnBrk="1" hangingPunct="1">
              <a:spcBef>
                <a:spcPts val="500"/>
              </a:spcBef>
              <a:buFont typeface="Arial" charset="0"/>
              <a:buChar char="•"/>
              <a:defRPr/>
            </a:pPr>
            <a:endParaRPr lang="es-ES" sz="1800" dirty="0" smtClean="0">
              <a:solidFill>
                <a:srgbClr val="000000"/>
              </a:solidFill>
              <a:latin typeface="Tahoma" pitchFamily="32" charset="0"/>
              <a:cs typeface="Tahoma" pitchFamily="32" charset="0"/>
            </a:endParaRPr>
          </a:p>
          <a:p>
            <a:pPr marL="742950" lvl="1" indent="0" algn="just" eaLnBrk="1" hangingPunct="1">
              <a:spcBef>
                <a:spcPts val="500"/>
              </a:spcBef>
              <a:defRPr/>
            </a:pPr>
            <a:r>
              <a:rPr lang="es-ES" sz="1800" dirty="0" smtClean="0">
                <a:solidFill>
                  <a:srgbClr val="000000"/>
                </a:solidFill>
                <a:latin typeface="Tahoma" pitchFamily="32" charset="0"/>
                <a:cs typeface="Tahoma" pitchFamily="32" charset="0"/>
              </a:rPr>
              <a:t>(la fórmula </a:t>
            </a:r>
            <a:r>
              <a:rPr lang="es-ES" sz="1800" b="1" dirty="0" err="1" smtClean="0">
                <a:solidFill>
                  <a:srgbClr val="FF0000"/>
                </a:solidFill>
                <a:latin typeface="Tahoma" pitchFamily="32" charset="0"/>
                <a:cs typeface="Tahoma" pitchFamily="32" charset="0"/>
              </a:rPr>
              <a:t>getElementById</a:t>
            </a:r>
            <a:r>
              <a:rPr lang="es-ES" sz="1800" b="1" dirty="0" smtClean="0">
                <a:solidFill>
                  <a:srgbClr val="FF0000"/>
                </a:solidFill>
                <a:latin typeface="Tahoma" pitchFamily="32" charset="0"/>
                <a:cs typeface="Tahoma" pitchFamily="32" charset="0"/>
              </a:rPr>
              <a:t>(..) </a:t>
            </a:r>
            <a:r>
              <a:rPr lang="es-ES" sz="1800" dirty="0" smtClean="0">
                <a:solidFill>
                  <a:srgbClr val="000000"/>
                </a:solidFill>
                <a:latin typeface="Tahoma" pitchFamily="32" charset="0"/>
                <a:cs typeface="Tahoma" pitchFamily="32" charset="0"/>
              </a:rPr>
              <a:t>servirá también para </a:t>
            </a:r>
            <a:r>
              <a:rPr lang="es-ES" sz="1800" b="1" dirty="0" smtClean="0">
                <a:solidFill>
                  <a:srgbClr val="FF0000"/>
                </a:solidFill>
                <a:latin typeface="Tahoma" pitchFamily="32" charset="0"/>
                <a:cs typeface="Tahoma" pitchFamily="32" charset="0"/>
              </a:rPr>
              <a:t>todos los elementos</a:t>
            </a:r>
            <a:r>
              <a:rPr lang="es-ES" sz="1800" b="1" dirty="0" smtClean="0">
                <a:solidFill>
                  <a:srgbClr val="000000"/>
                </a:solidFill>
                <a:latin typeface="Tahoma" pitchFamily="32" charset="0"/>
                <a:cs typeface="Tahoma" pitchFamily="32" charset="0"/>
              </a:rPr>
              <a:t> </a:t>
            </a:r>
            <a:r>
              <a:rPr lang="es-ES" sz="1800" dirty="0" smtClean="0">
                <a:solidFill>
                  <a:srgbClr val="000000"/>
                </a:solidFill>
                <a:latin typeface="Tahoma" pitchFamily="32" charset="0"/>
                <a:cs typeface="Tahoma" pitchFamily="32" charset="0"/>
              </a:rPr>
              <a:t>que ya hemos visto)</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1694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247504"/>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a:solidFill>
                  <a:srgbClr val="000000"/>
                </a:solidFill>
                <a:latin typeface="Tahoma" pitchFamily="32" charset="0"/>
                <a:cs typeface="Tahoma" pitchFamily="32" charset="0"/>
              </a:rPr>
              <a:t>Visor de imágenes</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600" b="1" dirty="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Cread una página con miniaturas de imágenes, y una imagen más grande con un texto descriptivo. Cuando se haga clic sobre cada una de las miniaturas, se cambiará la imagen grande y el texto que la describe por el de ésta.</a:t>
            </a: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pic>
        <p:nvPicPr>
          <p:cNvPr id="3174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213" y="2972120"/>
            <a:ext cx="3805781" cy="32362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3782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748680"/>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Para crear y mostrar un </a:t>
            </a:r>
            <a:r>
              <a:rPr lang="es-ES" sz="2000" dirty="0" smtClean="0">
                <a:solidFill>
                  <a:srgbClr val="000000"/>
                </a:solidFill>
                <a:latin typeface="Tahoma" pitchFamily="32" charset="0"/>
                <a:cs typeface="Tahoma" pitchFamily="32" charset="0"/>
              </a:rPr>
              <a:t>reloj, </a:t>
            </a:r>
            <a:r>
              <a:rPr lang="es-ES" sz="2000" dirty="0">
                <a:solidFill>
                  <a:srgbClr val="000000"/>
                </a:solidFill>
                <a:latin typeface="Tahoma" pitchFamily="32" charset="0"/>
                <a:cs typeface="Tahoma" pitchFamily="32" charset="0"/>
              </a:rPr>
              <a:t>se debe utilizar el objeto interno </a:t>
            </a:r>
            <a:r>
              <a:rPr lang="es-ES" sz="2000" b="1" dirty="0">
                <a:solidFill>
                  <a:srgbClr val="000000"/>
                </a:solidFill>
                <a:latin typeface="Tahoma" pitchFamily="32" charset="0"/>
                <a:cs typeface="Tahoma" pitchFamily="32" charset="0"/>
              </a:rPr>
              <a:t>Date() </a:t>
            </a:r>
            <a:r>
              <a:rPr lang="es-ES" sz="2000" dirty="0">
                <a:solidFill>
                  <a:srgbClr val="000000"/>
                </a:solidFill>
                <a:latin typeface="Tahoma" pitchFamily="32" charset="0"/>
                <a:cs typeface="Tahoma" pitchFamily="32" charset="0"/>
              </a:rPr>
              <a:t>para crear </a:t>
            </a:r>
            <a:r>
              <a:rPr lang="es-ES" sz="2000" dirty="0" smtClean="0">
                <a:solidFill>
                  <a:srgbClr val="000000"/>
                </a:solidFill>
                <a:latin typeface="Tahoma" pitchFamily="32" charset="0"/>
                <a:cs typeface="Tahoma" pitchFamily="32" charset="0"/>
              </a:rPr>
              <a:t>fechas/horas.</a:t>
            </a: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smtClean="0">
                <a:solidFill>
                  <a:srgbClr val="000000"/>
                </a:solidFill>
                <a:effectLst>
                  <a:outerShdw blurRad="50800" dist="38100" dir="2700000" algn="tl" rotWithShape="0">
                    <a:prstClr val="black">
                      <a:alpha val="40000"/>
                    </a:prstClr>
                  </a:outerShdw>
                </a:effectLst>
                <a:cs typeface="Arial" charset="0"/>
              </a:rPr>
              <a:t>Relojes</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
        <p:nvSpPr>
          <p:cNvPr id="3" name="2 Marcador de contenido"/>
          <p:cNvSpPr>
            <a:spLocks noGrp="1"/>
          </p:cNvSpPr>
          <p:nvPr>
            <p:ph sz="half" idx="1"/>
          </p:nvPr>
        </p:nvSpPr>
        <p:spPr>
          <a:xfrm>
            <a:off x="434619" y="2492896"/>
            <a:ext cx="4038600" cy="3777283"/>
          </a:xfrm>
        </p:spPr>
        <p:txBody>
          <a:bodyPr>
            <a:normAutofit/>
          </a:bodyPr>
          <a:lstStyle/>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Var </a:t>
            </a:r>
            <a:r>
              <a:rPr lang="es-ES" sz="1700" dirty="0" err="1">
                <a:solidFill>
                  <a:srgbClr val="000000"/>
                </a:solidFill>
                <a:latin typeface="Tahoma" pitchFamily="32" charset="0"/>
                <a:cs typeface="Tahoma" pitchFamily="32" charset="0"/>
              </a:rPr>
              <a:t>fechaHora</a:t>
            </a:r>
            <a:r>
              <a:rPr lang="es-ES" sz="1700" dirty="0">
                <a:solidFill>
                  <a:srgbClr val="000000"/>
                </a:solidFill>
                <a:latin typeface="Tahoma" pitchFamily="32" charset="0"/>
                <a:cs typeface="Tahoma" pitchFamily="32" charset="0"/>
              </a:rPr>
              <a:t> = new Date();</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700" dirty="0" smtClean="0">
              <a:solidFill>
                <a:srgbClr val="000000"/>
              </a:solidFill>
              <a:latin typeface="Tahoma" pitchFamily="32" charset="0"/>
              <a:cs typeface="Tahoma" pitchFamily="32" charset="0"/>
            </a:endParaRP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smtClean="0">
                <a:solidFill>
                  <a:srgbClr val="000000"/>
                </a:solidFill>
                <a:latin typeface="Tahoma" pitchFamily="32" charset="0"/>
                <a:cs typeface="Tahoma" pitchFamily="32" charset="0"/>
              </a:rPr>
              <a:t>document.getElementById</a:t>
            </a:r>
            <a:r>
              <a:rPr lang="es-ES" sz="1700" dirty="0">
                <a:solidFill>
                  <a:srgbClr val="000000"/>
                </a:solidFill>
                <a:latin typeface="Tahoma" pitchFamily="32" charset="0"/>
                <a:cs typeface="Tahoma" pitchFamily="32" charset="0"/>
              </a:rPr>
              <a:t>("reloj").</a:t>
            </a:r>
            <a:r>
              <a:rPr lang="es-ES" sz="1700" dirty="0" err="1">
                <a:solidFill>
                  <a:srgbClr val="000000"/>
                </a:solidFill>
                <a:latin typeface="Tahoma" pitchFamily="32" charset="0"/>
                <a:cs typeface="Tahoma" pitchFamily="32" charset="0"/>
              </a:rPr>
              <a:t>innerHTML</a:t>
            </a:r>
            <a:r>
              <a:rPr lang="es-ES" sz="1700" dirty="0">
                <a:solidFill>
                  <a:srgbClr val="000000"/>
                </a:solidFill>
                <a:latin typeface="Tahoma" pitchFamily="32" charset="0"/>
                <a:cs typeface="Tahoma" pitchFamily="32" charset="0"/>
              </a:rPr>
              <a:t> = </a:t>
            </a:r>
            <a:r>
              <a:rPr lang="es-ES" sz="1700" dirty="0" err="1">
                <a:solidFill>
                  <a:srgbClr val="000000"/>
                </a:solidFill>
                <a:latin typeface="Tahoma" pitchFamily="32" charset="0"/>
                <a:cs typeface="Tahoma" pitchFamily="32" charset="0"/>
              </a:rPr>
              <a:t>fechaHora</a:t>
            </a:r>
            <a:r>
              <a:rPr lang="es-ES" sz="1700" dirty="0">
                <a:solidFill>
                  <a:srgbClr val="000000"/>
                </a:solidFill>
                <a:latin typeface="Tahoma" pitchFamily="32" charset="0"/>
                <a:cs typeface="Tahoma" pitchFamily="32" charset="0"/>
              </a:rPr>
              <a:t>;</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&lt;div id="reloj" /&gt;</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FF0000"/>
                </a:solidFill>
                <a:latin typeface="Tahoma" pitchFamily="32" charset="0"/>
                <a:cs typeface="Tahoma" pitchFamily="32" charset="0"/>
              </a:rPr>
              <a:t>Mon</a:t>
            </a:r>
            <a:r>
              <a:rPr lang="es-ES" sz="1700" dirty="0">
                <a:solidFill>
                  <a:srgbClr val="FF0000"/>
                </a:solidFill>
                <a:latin typeface="Tahoma" pitchFamily="32" charset="0"/>
                <a:cs typeface="Tahoma" pitchFamily="32" charset="0"/>
              </a:rPr>
              <a:t> </a:t>
            </a:r>
            <a:r>
              <a:rPr lang="es-ES" sz="1700" dirty="0" err="1">
                <a:solidFill>
                  <a:srgbClr val="FF0000"/>
                </a:solidFill>
                <a:latin typeface="Tahoma" pitchFamily="32" charset="0"/>
                <a:cs typeface="Tahoma" pitchFamily="32" charset="0"/>
              </a:rPr>
              <a:t>May</a:t>
            </a:r>
            <a:r>
              <a:rPr lang="es-ES" sz="1700" dirty="0">
                <a:solidFill>
                  <a:srgbClr val="FF0000"/>
                </a:solidFill>
                <a:latin typeface="Tahoma" pitchFamily="32" charset="0"/>
                <a:cs typeface="Tahoma" pitchFamily="32" charset="0"/>
              </a:rPr>
              <a:t> 04 2009 13:36:10 GMT+0200</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endParaRPr lang="es-ES" dirty="0"/>
          </a:p>
        </p:txBody>
      </p:sp>
      <p:sp>
        <p:nvSpPr>
          <p:cNvPr id="4" name="3 Marcador de contenido"/>
          <p:cNvSpPr>
            <a:spLocks noGrp="1"/>
          </p:cNvSpPr>
          <p:nvPr>
            <p:ph sz="half" idx="2"/>
          </p:nvPr>
        </p:nvSpPr>
        <p:spPr>
          <a:xfrm>
            <a:off x="4648199" y="2492896"/>
            <a:ext cx="4378461" cy="3777283"/>
          </a:xfrm>
        </p:spPr>
        <p:txBody>
          <a:bodyPr>
            <a:normAutofit/>
          </a:bodyPr>
          <a:lstStyle/>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smtClean="0">
                <a:solidFill>
                  <a:srgbClr val="000000"/>
                </a:solidFill>
                <a:latin typeface="Tahoma" pitchFamily="32" charset="0"/>
                <a:cs typeface="Tahoma" pitchFamily="32" charset="0"/>
              </a:rPr>
              <a:t>var</a:t>
            </a:r>
            <a:r>
              <a:rPr lang="es-ES" sz="1700" dirty="0" smtClean="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fechaHora</a:t>
            </a:r>
            <a:r>
              <a:rPr lang="es-ES" sz="1700" dirty="0">
                <a:solidFill>
                  <a:srgbClr val="000000"/>
                </a:solidFill>
                <a:latin typeface="Tahoma" pitchFamily="32" charset="0"/>
                <a:cs typeface="Tahoma" pitchFamily="32" charset="0"/>
              </a:rPr>
              <a:t> = new Date();</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700" dirty="0" smtClean="0">
              <a:solidFill>
                <a:srgbClr val="000000"/>
              </a:solidFill>
              <a:latin typeface="Tahoma" pitchFamily="32" charset="0"/>
              <a:cs typeface="Tahoma" pitchFamily="32" charset="0"/>
            </a:endParaRP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smtClean="0">
                <a:solidFill>
                  <a:srgbClr val="000000"/>
                </a:solidFill>
                <a:latin typeface="Tahoma" pitchFamily="32" charset="0"/>
                <a:cs typeface="Tahoma" pitchFamily="32" charset="0"/>
              </a:rPr>
              <a:t>var</a:t>
            </a:r>
            <a:r>
              <a:rPr lang="es-ES" sz="1700" dirty="0" smtClean="0">
                <a:solidFill>
                  <a:srgbClr val="000000"/>
                </a:solidFill>
                <a:latin typeface="Tahoma" pitchFamily="32" charset="0"/>
                <a:cs typeface="Tahoma" pitchFamily="32" charset="0"/>
              </a:rPr>
              <a:t> </a:t>
            </a:r>
            <a:r>
              <a:rPr lang="es-ES" sz="1700" dirty="0">
                <a:solidFill>
                  <a:srgbClr val="000000"/>
                </a:solidFill>
                <a:latin typeface="Tahoma" pitchFamily="32" charset="0"/>
                <a:cs typeface="Tahoma" pitchFamily="32" charset="0"/>
              </a:rPr>
              <a:t>horas = </a:t>
            </a:r>
            <a:r>
              <a:rPr lang="es-ES" sz="1700" dirty="0" err="1">
                <a:solidFill>
                  <a:srgbClr val="000000"/>
                </a:solidFill>
                <a:latin typeface="Tahoma" pitchFamily="32" charset="0"/>
                <a:cs typeface="Tahoma" pitchFamily="32" charset="0"/>
              </a:rPr>
              <a:t>fechaHora.</a:t>
            </a:r>
            <a:r>
              <a:rPr lang="es-ES" sz="1700" b="1" dirty="0" err="1">
                <a:solidFill>
                  <a:srgbClr val="000000"/>
                </a:solidFill>
                <a:latin typeface="Tahoma" pitchFamily="32" charset="0"/>
                <a:cs typeface="Tahoma" pitchFamily="32" charset="0"/>
              </a:rPr>
              <a:t>getHours</a:t>
            </a:r>
            <a:r>
              <a:rPr lang="es-ES" sz="1700" b="1" dirty="0">
                <a:solidFill>
                  <a:srgbClr val="000000"/>
                </a:solidFill>
                <a:latin typeface="Tahoma" pitchFamily="32" charset="0"/>
                <a:cs typeface="Tahoma" pitchFamily="32" charset="0"/>
              </a:rPr>
              <a:t>()</a:t>
            </a:r>
            <a:r>
              <a:rPr lang="es-ES" sz="1700" dirty="0">
                <a:solidFill>
                  <a:srgbClr val="000000"/>
                </a:solidFill>
                <a:latin typeface="Tahoma" pitchFamily="32" charset="0"/>
                <a:cs typeface="Tahoma" pitchFamily="32" charset="0"/>
              </a:rPr>
              <a:t>;</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000000"/>
                </a:solidFill>
                <a:latin typeface="Tahoma" pitchFamily="32" charset="0"/>
                <a:cs typeface="Tahoma" pitchFamily="32" charset="0"/>
              </a:rPr>
              <a:t>var</a:t>
            </a:r>
            <a:r>
              <a:rPr lang="es-ES" sz="1700" dirty="0">
                <a:solidFill>
                  <a:srgbClr val="000000"/>
                </a:solidFill>
                <a:latin typeface="Tahoma" pitchFamily="32" charset="0"/>
                <a:cs typeface="Tahoma" pitchFamily="32" charset="0"/>
              </a:rPr>
              <a:t> minutos = </a:t>
            </a:r>
            <a:r>
              <a:rPr lang="es-ES" sz="1700" dirty="0" err="1">
                <a:solidFill>
                  <a:srgbClr val="000000"/>
                </a:solidFill>
                <a:latin typeface="Tahoma" pitchFamily="32" charset="0"/>
                <a:cs typeface="Tahoma" pitchFamily="32" charset="0"/>
              </a:rPr>
              <a:t>fechaHora.</a:t>
            </a:r>
            <a:r>
              <a:rPr lang="es-ES" sz="1700" b="1" dirty="0" err="1">
                <a:solidFill>
                  <a:srgbClr val="000000"/>
                </a:solidFill>
                <a:latin typeface="Tahoma" pitchFamily="32" charset="0"/>
                <a:cs typeface="Tahoma" pitchFamily="32" charset="0"/>
              </a:rPr>
              <a:t>getMinutes</a:t>
            </a:r>
            <a:r>
              <a:rPr lang="es-ES" sz="1700" b="1" dirty="0">
                <a:solidFill>
                  <a:srgbClr val="000000"/>
                </a:solidFill>
                <a:latin typeface="Tahoma" pitchFamily="32" charset="0"/>
                <a:cs typeface="Tahoma" pitchFamily="32" charset="0"/>
              </a:rPr>
              <a:t>()</a:t>
            </a:r>
            <a:r>
              <a:rPr lang="es-ES" sz="1700" dirty="0">
                <a:solidFill>
                  <a:srgbClr val="000000"/>
                </a:solidFill>
                <a:latin typeface="Tahoma" pitchFamily="32" charset="0"/>
                <a:cs typeface="Tahoma" pitchFamily="32" charset="0"/>
              </a:rPr>
              <a:t>;</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000000"/>
                </a:solidFill>
                <a:latin typeface="Tahoma" pitchFamily="32" charset="0"/>
                <a:cs typeface="Tahoma" pitchFamily="32" charset="0"/>
              </a:rPr>
              <a:t>var</a:t>
            </a:r>
            <a:r>
              <a:rPr lang="es-ES" sz="1700" dirty="0">
                <a:solidFill>
                  <a:srgbClr val="000000"/>
                </a:solidFill>
                <a:latin typeface="Tahoma" pitchFamily="32" charset="0"/>
                <a:cs typeface="Tahoma" pitchFamily="32" charset="0"/>
              </a:rPr>
              <a:t> segundos = </a:t>
            </a:r>
            <a:r>
              <a:rPr lang="es-ES" sz="1700" dirty="0" err="1">
                <a:solidFill>
                  <a:srgbClr val="000000"/>
                </a:solidFill>
                <a:latin typeface="Tahoma" pitchFamily="32" charset="0"/>
                <a:cs typeface="Tahoma" pitchFamily="32" charset="0"/>
              </a:rPr>
              <a:t>fechaHora.</a:t>
            </a:r>
            <a:r>
              <a:rPr lang="es-ES" sz="1700" b="1" dirty="0" err="1">
                <a:solidFill>
                  <a:srgbClr val="000000"/>
                </a:solidFill>
                <a:latin typeface="Tahoma" pitchFamily="32" charset="0"/>
                <a:cs typeface="Tahoma" pitchFamily="32" charset="0"/>
              </a:rPr>
              <a:t>getSeconds</a:t>
            </a:r>
            <a:r>
              <a:rPr lang="es-ES" sz="1700" b="1" dirty="0">
                <a:solidFill>
                  <a:srgbClr val="000000"/>
                </a:solidFill>
                <a:latin typeface="Tahoma" pitchFamily="32" charset="0"/>
                <a:cs typeface="Tahoma" pitchFamily="32" charset="0"/>
              </a:rPr>
              <a:t>()</a:t>
            </a:r>
            <a:r>
              <a:rPr lang="es-ES" sz="1700" dirty="0">
                <a:solidFill>
                  <a:srgbClr val="000000"/>
                </a:solidFill>
                <a:latin typeface="Tahoma" pitchFamily="32" charset="0"/>
                <a:cs typeface="Tahoma" pitchFamily="32" charset="0"/>
              </a:rPr>
              <a:t>;</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000000"/>
                </a:solidFill>
                <a:latin typeface="Tahoma" pitchFamily="32" charset="0"/>
                <a:cs typeface="Tahoma" pitchFamily="32" charset="0"/>
              </a:rPr>
              <a:t>document.getElementById</a:t>
            </a:r>
            <a:r>
              <a:rPr lang="es-ES" sz="1700" dirty="0">
                <a:solidFill>
                  <a:srgbClr val="000000"/>
                </a:solidFill>
                <a:latin typeface="Tahoma" pitchFamily="32" charset="0"/>
                <a:cs typeface="Tahoma" pitchFamily="32" charset="0"/>
              </a:rPr>
              <a:t>("reloj").</a:t>
            </a:r>
            <a:r>
              <a:rPr lang="es-ES" sz="1700" dirty="0" err="1">
                <a:solidFill>
                  <a:srgbClr val="000000"/>
                </a:solidFill>
                <a:latin typeface="Tahoma" pitchFamily="32" charset="0"/>
                <a:cs typeface="Tahoma" pitchFamily="32" charset="0"/>
              </a:rPr>
              <a:t>innerHTML</a:t>
            </a:r>
            <a:r>
              <a:rPr lang="es-ES" sz="1700" dirty="0">
                <a:solidFill>
                  <a:srgbClr val="000000"/>
                </a:solidFill>
                <a:latin typeface="Tahoma" pitchFamily="32" charset="0"/>
                <a:cs typeface="Tahoma" pitchFamily="32" charset="0"/>
              </a:rPr>
              <a:t> = horas+':'+minutos+':'+segundos;</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&lt;div id="reloj" </a:t>
            </a:r>
            <a:r>
              <a:rPr lang="es-ES" sz="1700" dirty="0" smtClean="0">
                <a:solidFill>
                  <a:srgbClr val="000000"/>
                </a:solidFill>
                <a:latin typeface="Tahoma" pitchFamily="32" charset="0"/>
                <a:cs typeface="Tahoma" pitchFamily="32" charset="0"/>
              </a:rPr>
              <a:t>/&gt;</a:t>
            </a:r>
          </a:p>
          <a:p>
            <a:pPr marL="0" indent="0" algn="just">
              <a:spcBef>
                <a:spcPts val="500"/>
              </a:spcBef>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FF0000"/>
                </a:solidFill>
                <a:latin typeface="Tahoma" pitchFamily="32" charset="0"/>
                <a:cs typeface="Tahoma" pitchFamily="32" charset="0"/>
              </a:rPr>
              <a:t>20:9:21</a:t>
            </a:r>
          </a:p>
          <a:p>
            <a:endParaRPr lang="es-ES" dirty="0"/>
          </a:p>
        </p:txBody>
      </p:sp>
    </p:spTree>
    <p:extLst>
      <p:ext uri="{BB962C8B-B14F-4D97-AF65-F5344CB8AC3E}">
        <p14:creationId xmlns:p14="http://schemas.microsoft.com/office/powerpoint/2010/main" val="1204138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Si la hora, minuto o segundo son menores que 10, JavaScript no añade el 0 por </a:t>
            </a:r>
            <a:r>
              <a:rPr lang="es-ES" sz="2000" dirty="0" smtClean="0">
                <a:solidFill>
                  <a:srgbClr val="000000"/>
                </a:solidFill>
                <a:latin typeface="Tahoma" pitchFamily="32" charset="0"/>
                <a:cs typeface="Tahoma" pitchFamily="32" charset="0"/>
              </a:rPr>
              <a:t>delante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pt-BR" dirty="0" err="1">
                <a:solidFill>
                  <a:srgbClr val="000000"/>
                </a:solidFill>
                <a:latin typeface="Tahoma" pitchFamily="32" charset="0"/>
                <a:cs typeface="Tahoma" pitchFamily="32" charset="0"/>
              </a:rPr>
              <a:t>if</a:t>
            </a:r>
            <a:r>
              <a:rPr lang="pt-BR" dirty="0">
                <a:solidFill>
                  <a:srgbClr val="000000"/>
                </a:solidFill>
                <a:latin typeface="Tahoma" pitchFamily="32" charset="0"/>
                <a:cs typeface="Tahoma" pitchFamily="32" charset="0"/>
              </a:rPr>
              <a:t>(horas &lt; 10) { horas = '0' + horas;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pt-BR" dirty="0" err="1">
                <a:solidFill>
                  <a:srgbClr val="000000"/>
                </a:solidFill>
                <a:latin typeface="Tahoma" pitchFamily="32" charset="0"/>
                <a:cs typeface="Tahoma" pitchFamily="32" charset="0"/>
              </a:rPr>
              <a:t>if</a:t>
            </a:r>
            <a:r>
              <a:rPr lang="pt-BR" dirty="0">
                <a:solidFill>
                  <a:srgbClr val="000000"/>
                </a:solidFill>
                <a:latin typeface="Tahoma" pitchFamily="32" charset="0"/>
                <a:cs typeface="Tahoma" pitchFamily="32" charset="0"/>
              </a:rPr>
              <a:t>(minutos &lt; 10) { minutos = '0' + minutos;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pt-BR" dirty="0" err="1">
                <a:solidFill>
                  <a:srgbClr val="000000"/>
                </a:solidFill>
                <a:latin typeface="Tahoma" pitchFamily="32" charset="0"/>
                <a:cs typeface="Tahoma" pitchFamily="32" charset="0"/>
              </a:rPr>
              <a:t>if</a:t>
            </a:r>
            <a:r>
              <a:rPr lang="pt-BR" dirty="0">
                <a:solidFill>
                  <a:srgbClr val="000000"/>
                </a:solidFill>
                <a:latin typeface="Tahoma" pitchFamily="32" charset="0"/>
                <a:cs typeface="Tahoma" pitchFamily="32" charset="0"/>
              </a:rPr>
              <a:t>(segundos &lt; 10) { segundos = '0' + segundos; </a:t>
            </a:r>
            <a:r>
              <a:rPr lang="pt-BR"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pt-BR"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Si se quiere mostrar el reloj con un formato de 12 horas en vez de </a:t>
            </a:r>
            <a:r>
              <a:rPr lang="es-ES" sz="2000" dirty="0" smtClean="0">
                <a:solidFill>
                  <a:srgbClr val="000000"/>
                </a:solidFill>
                <a:latin typeface="Tahoma" pitchFamily="32" charset="0"/>
                <a:cs typeface="Tahoma" pitchFamily="32" charset="0"/>
              </a:rPr>
              <a:t>24:</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var</a:t>
            </a:r>
            <a:r>
              <a:rPr lang="es-ES" dirty="0">
                <a:solidFill>
                  <a:srgbClr val="000000"/>
                </a:solidFill>
                <a:latin typeface="Tahoma" pitchFamily="32" charset="0"/>
                <a:cs typeface="Tahoma" pitchFamily="32" charset="0"/>
              </a:rPr>
              <a:t> sufijo = ' am';</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if</a:t>
            </a:r>
            <a:r>
              <a:rPr lang="es-ES" dirty="0">
                <a:solidFill>
                  <a:srgbClr val="000000"/>
                </a:solidFill>
                <a:latin typeface="Tahoma" pitchFamily="32" charset="0"/>
                <a:cs typeface="Tahoma" pitchFamily="32" charset="0"/>
              </a:rPr>
              <a:t>(horas &gt; 12)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horas = horas - 12;</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sufijo = ' pm';</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smtClean="0">
                <a:solidFill>
                  <a:srgbClr val="000000"/>
                </a:solidFill>
                <a:effectLst>
                  <a:outerShdw blurRad="50800" dist="38100" dir="2700000" algn="tl" rotWithShape="0">
                    <a:prstClr val="black">
                      <a:alpha val="40000"/>
                    </a:prstClr>
                  </a:outerShdw>
                </a:effectLst>
                <a:cs typeface="Arial" charset="0"/>
              </a:rPr>
              <a:t>Relojes</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9122032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Para completar el reloj, sólo falta que se actualice su valor cada </a:t>
            </a:r>
            <a:r>
              <a:rPr lang="es-ES" sz="2000" dirty="0" smtClean="0">
                <a:solidFill>
                  <a:srgbClr val="000000"/>
                </a:solidFill>
                <a:latin typeface="Tahoma" pitchFamily="32" charset="0"/>
                <a:cs typeface="Tahoma" pitchFamily="32" charset="0"/>
              </a:rPr>
              <a:t>segundo.</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smtClean="0">
                <a:solidFill>
                  <a:srgbClr val="000000"/>
                </a:solidFill>
                <a:latin typeface="Tahoma" pitchFamily="32" charset="0"/>
                <a:cs typeface="Tahoma" pitchFamily="32" charset="0"/>
              </a:rPr>
              <a:t>setInterval</a:t>
            </a:r>
            <a:r>
              <a:rPr lang="es-ES" dirty="0" smtClean="0">
                <a:solidFill>
                  <a:srgbClr val="000000"/>
                </a:solidFill>
                <a:latin typeface="Tahoma" pitchFamily="32" charset="0"/>
                <a:cs typeface="Tahoma" pitchFamily="32" charset="0"/>
              </a:rPr>
              <a:t>(</a:t>
            </a:r>
            <a:r>
              <a:rPr lang="es-ES" dirty="0" err="1" smtClean="0">
                <a:solidFill>
                  <a:srgbClr val="000000"/>
                </a:solidFill>
                <a:latin typeface="Tahoma" pitchFamily="32" charset="0"/>
                <a:cs typeface="Tahoma" pitchFamily="32" charset="0"/>
              </a:rPr>
              <a:t>nombreFuncion</a:t>
            </a:r>
            <a:r>
              <a:rPr lang="es-ES" dirty="0" smtClean="0">
                <a:solidFill>
                  <a:srgbClr val="000000"/>
                </a:solidFill>
                <a:latin typeface="Tahoma" pitchFamily="32" charset="0"/>
                <a:cs typeface="Tahoma" pitchFamily="32" charset="0"/>
              </a:rPr>
              <a:t>, </a:t>
            </a:r>
            <a:r>
              <a:rPr lang="es-ES" dirty="0">
                <a:solidFill>
                  <a:srgbClr val="000000"/>
                </a:solidFill>
                <a:latin typeface="Tahoma" pitchFamily="32" charset="0"/>
                <a:cs typeface="Tahoma" pitchFamily="32" charset="0"/>
              </a:rPr>
              <a:t>milisegundos</a:t>
            </a:r>
            <a:r>
              <a:rPr lang="es-ES"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La función </a:t>
            </a:r>
            <a:r>
              <a:rPr lang="es-ES" sz="2000" b="1" dirty="0" err="1">
                <a:solidFill>
                  <a:srgbClr val="000000"/>
                </a:solidFill>
                <a:latin typeface="Tahoma" pitchFamily="32" charset="0"/>
                <a:cs typeface="Tahoma" pitchFamily="32" charset="0"/>
              </a:rPr>
              <a:t>setInterval</a:t>
            </a:r>
            <a:r>
              <a:rPr lang="es-ES" sz="2000" dirty="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permite ejecutar una </a:t>
            </a:r>
            <a:r>
              <a:rPr lang="es-ES" sz="2000" dirty="0" smtClean="0">
                <a:solidFill>
                  <a:srgbClr val="000000"/>
                </a:solidFill>
                <a:latin typeface="Tahoma" pitchFamily="32" charset="0"/>
                <a:cs typeface="Tahoma" pitchFamily="32" charset="0"/>
              </a:rPr>
              <a:t>función (</a:t>
            </a:r>
            <a:r>
              <a:rPr lang="es-ES" sz="2000" dirty="0" err="1" smtClean="0">
                <a:solidFill>
                  <a:srgbClr val="000000"/>
                </a:solidFill>
                <a:latin typeface="Tahoma" pitchFamily="32" charset="0"/>
                <a:cs typeface="Tahoma" pitchFamily="32" charset="0"/>
              </a:rPr>
              <a:t>nombreFuncion</a:t>
            </a:r>
            <a:r>
              <a:rPr lang="es-ES" sz="2000" dirty="0" smtClean="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infinitas veces de forma periódica con un lapso de tiempo entre ejecuciones de tantos milisegundos como se hayan establecido.</a:t>
            </a:r>
            <a:endParaRPr lang="es-ES"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smtClean="0">
                <a:solidFill>
                  <a:srgbClr val="000000"/>
                </a:solidFill>
                <a:effectLst>
                  <a:outerShdw blurRad="50800" dist="38100" dir="2700000" algn="tl" rotWithShape="0">
                    <a:prstClr val="black">
                      <a:alpha val="40000"/>
                    </a:prstClr>
                  </a:outerShdw>
                </a:effectLst>
                <a:cs typeface="Arial" charset="0"/>
              </a:rPr>
              <a:t>Relojes</a:t>
            </a:r>
            <a:endParaRPr lang="es-ES" sz="3600"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491234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fontScale="85000" lnSpcReduction="20000"/>
          </a:bodyPr>
          <a:lstStyle/>
          <a:p>
            <a:pPr marL="0" indent="0">
              <a:buNone/>
            </a:pPr>
            <a:r>
              <a:rPr lang="es-ES" sz="3500" b="1" dirty="0" err="1" smtClean="0"/>
              <a:t>Arrays</a:t>
            </a:r>
            <a:endParaRPr lang="es-ES" sz="3500" b="1" dirty="0" smtClean="0"/>
          </a:p>
          <a:p>
            <a:pPr marL="0" indent="0">
              <a:buNone/>
            </a:pPr>
            <a:r>
              <a:rPr lang="es-ES" dirty="0"/>
              <a:t>Para definir un </a:t>
            </a:r>
            <a:r>
              <a:rPr lang="es-ES" dirty="0" err="1"/>
              <a:t>array</a:t>
            </a:r>
            <a:r>
              <a:rPr lang="es-ES" dirty="0"/>
              <a:t>, se utilizan los caracteres </a:t>
            </a:r>
            <a:r>
              <a:rPr lang="es-ES" b="1" dirty="0"/>
              <a:t>[</a:t>
            </a:r>
            <a:r>
              <a:rPr lang="es-ES" dirty="0"/>
              <a:t> y </a:t>
            </a:r>
            <a:r>
              <a:rPr lang="es-ES" b="1" dirty="0" smtClean="0"/>
              <a:t>]</a:t>
            </a:r>
            <a:r>
              <a:rPr lang="es-ES" dirty="0" smtClean="0"/>
              <a:t> para </a:t>
            </a:r>
            <a:r>
              <a:rPr lang="es-ES" dirty="0"/>
              <a:t>delimitar su comienzo y su final y se utiliza el carácter </a:t>
            </a:r>
            <a:r>
              <a:rPr lang="es-ES" b="1" dirty="0"/>
              <a:t>,</a:t>
            </a:r>
            <a:r>
              <a:rPr lang="es-ES" dirty="0"/>
              <a:t> (coma) para separar </a:t>
            </a:r>
            <a:r>
              <a:rPr lang="es-ES" dirty="0" smtClean="0"/>
              <a:t>sus elementos</a:t>
            </a:r>
            <a:r>
              <a:rPr lang="es-ES" dirty="0"/>
              <a:t>:</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nombre_array</a:t>
            </a:r>
            <a:r>
              <a:rPr lang="es-ES" sz="1900" dirty="0">
                <a:latin typeface="Courier New" panose="02070309020205020404" pitchFamily="49" charset="0"/>
                <a:cs typeface="Courier New" panose="02070309020205020404" pitchFamily="49" charset="0"/>
              </a:rPr>
              <a:t> = </a:t>
            </a:r>
            <a:r>
              <a:rPr lang="es-ES" sz="1900" b="1" dirty="0" smtClean="0">
                <a:latin typeface="Courier New" panose="02070309020205020404" pitchFamily="49" charset="0"/>
                <a:cs typeface="Courier New" panose="02070309020205020404" pitchFamily="49" charset="0"/>
              </a:rPr>
              <a:t>[</a:t>
            </a:r>
            <a:r>
              <a:rPr lang="es-ES" sz="1900" dirty="0" smtClean="0">
                <a:latin typeface="Courier New" panose="02070309020205020404" pitchFamily="49" charset="0"/>
                <a:cs typeface="Courier New" panose="02070309020205020404" pitchFamily="49" charset="0"/>
              </a:rPr>
              <a:t>valor1</a:t>
            </a:r>
            <a:r>
              <a:rPr lang="es-ES" sz="1900" b="1" dirty="0">
                <a:latin typeface="Courier New" panose="02070309020205020404" pitchFamily="49" charset="0"/>
                <a:cs typeface="Courier New" panose="02070309020205020404" pitchFamily="49" charset="0"/>
              </a:rPr>
              <a:t>,</a:t>
            </a:r>
            <a:r>
              <a:rPr lang="es-ES" sz="1900" dirty="0">
                <a:latin typeface="Courier New" panose="02070309020205020404" pitchFamily="49" charset="0"/>
                <a:cs typeface="Courier New" panose="02070309020205020404" pitchFamily="49" charset="0"/>
              </a:rPr>
              <a:t> valor2</a:t>
            </a:r>
            <a:r>
              <a:rPr lang="es-ES" sz="1900" b="1" dirty="0">
                <a:latin typeface="Courier New" panose="02070309020205020404" pitchFamily="49" charset="0"/>
                <a:cs typeface="Courier New" panose="02070309020205020404" pitchFamily="49" charset="0"/>
              </a:rPr>
              <a:t>,</a:t>
            </a:r>
            <a:r>
              <a:rPr lang="es-ES" sz="1900" dirty="0">
                <a:latin typeface="Courier New" panose="02070309020205020404" pitchFamily="49" charset="0"/>
                <a:cs typeface="Courier New" panose="02070309020205020404" pitchFamily="49" charset="0"/>
              </a:rPr>
              <a:t> ...</a:t>
            </a:r>
            <a:r>
              <a:rPr lang="es-ES" sz="1900" b="1" dirty="0">
                <a:latin typeface="Courier New" panose="02070309020205020404" pitchFamily="49" charset="0"/>
                <a:cs typeface="Courier New" panose="02070309020205020404" pitchFamily="49" charset="0"/>
              </a:rPr>
              <a:t>,</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valorN</a:t>
            </a:r>
            <a:r>
              <a:rPr lang="es-ES" sz="1900" b="1" dirty="0" smtClean="0">
                <a:latin typeface="Courier New" panose="02070309020205020404" pitchFamily="49" charset="0"/>
                <a:cs typeface="Courier New" panose="02070309020205020404" pitchFamily="49" charset="0"/>
              </a:rPr>
              <a:t>]</a:t>
            </a:r>
            <a:r>
              <a:rPr lang="es-ES" sz="1900" dirty="0" smtClean="0">
                <a:latin typeface="Courier New" panose="02070309020205020404" pitchFamily="49" charset="0"/>
                <a:cs typeface="Courier New" panose="02070309020205020404" pitchFamily="49" charset="0"/>
              </a:rPr>
              <a:t>;</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dias</a:t>
            </a:r>
            <a:r>
              <a:rPr lang="es-ES" sz="1900" dirty="0">
                <a:latin typeface="Courier New" panose="02070309020205020404" pitchFamily="49" charset="0"/>
                <a:cs typeface="Courier New" panose="02070309020205020404" pitchFamily="49" charset="0"/>
              </a:rPr>
              <a:t> = ["Lunes", "Martes", "Miércoles", "Jueves", "Viernes</a:t>
            </a:r>
            <a:r>
              <a:rPr lang="es-ES" sz="1900" dirty="0" smtClean="0">
                <a:latin typeface="Courier New" panose="02070309020205020404" pitchFamily="49" charset="0"/>
                <a:cs typeface="Courier New" panose="02070309020205020404" pitchFamily="49" charset="0"/>
              </a:rPr>
              <a:t>", "</a:t>
            </a:r>
            <a:r>
              <a:rPr lang="es-ES" sz="1900" dirty="0">
                <a:latin typeface="Courier New" panose="02070309020205020404" pitchFamily="49" charset="0"/>
                <a:cs typeface="Courier New" panose="02070309020205020404" pitchFamily="49" charset="0"/>
              </a:rPr>
              <a:t>Sábado</a:t>
            </a:r>
            <a:r>
              <a:rPr lang="es-ES" sz="1900" dirty="0" smtClean="0">
                <a:latin typeface="Courier New" panose="02070309020205020404" pitchFamily="49" charset="0"/>
                <a:cs typeface="Courier New" panose="02070309020205020404" pitchFamily="49" charset="0"/>
              </a:rPr>
              <a:t>", "</a:t>
            </a:r>
            <a:r>
              <a:rPr lang="es-ES" sz="1900" dirty="0">
                <a:latin typeface="Courier New" panose="02070309020205020404" pitchFamily="49" charset="0"/>
                <a:cs typeface="Courier New" panose="02070309020205020404" pitchFamily="49" charset="0"/>
              </a:rPr>
              <a:t>Domingo"];</a:t>
            </a:r>
            <a:endParaRPr lang="es-ES" sz="1900" dirty="0" smtClean="0">
              <a:latin typeface="Courier New" panose="02070309020205020404" pitchFamily="49" charset="0"/>
              <a:cs typeface="Courier New" panose="02070309020205020404" pitchFamily="49" charset="0"/>
            </a:endParaRPr>
          </a:p>
          <a:p>
            <a:pPr marL="0" indent="0">
              <a:buNone/>
            </a:pPr>
            <a:r>
              <a:rPr lang="es-ES" dirty="0" smtClean="0"/>
              <a:t>Cada elemento </a:t>
            </a:r>
            <a:r>
              <a:rPr lang="es-ES" dirty="0"/>
              <a:t>se accede indicando su posición dentro del </a:t>
            </a:r>
            <a:r>
              <a:rPr lang="es-ES" dirty="0" err="1"/>
              <a:t>array</a:t>
            </a:r>
            <a:r>
              <a:rPr lang="es-ES" dirty="0" smtClean="0"/>
              <a:t>.</a:t>
            </a:r>
          </a:p>
          <a:p>
            <a:pPr marL="400050" lvl="1" indent="0">
              <a:buNone/>
            </a:pPr>
            <a:r>
              <a:rPr lang="pt-BR" sz="1900" dirty="0">
                <a:latin typeface="Courier New" panose="02070309020205020404" pitchFamily="49" charset="0"/>
                <a:cs typeface="Courier New" panose="02070309020205020404" pitchFamily="49" charset="0"/>
              </a:rPr>
              <a:t>var </a:t>
            </a:r>
            <a:r>
              <a:rPr lang="pt-BR" sz="1900" dirty="0" err="1">
                <a:latin typeface="Courier New" panose="02070309020205020404" pitchFamily="49" charset="0"/>
                <a:cs typeface="Courier New" panose="02070309020205020404" pitchFamily="49" charset="0"/>
              </a:rPr>
              <a:t>diaSeleccionado</a:t>
            </a:r>
            <a:r>
              <a:rPr lang="pt-BR" sz="1900" dirty="0">
                <a:latin typeface="Courier New" panose="02070309020205020404" pitchFamily="49" charset="0"/>
                <a:cs typeface="Courier New" panose="02070309020205020404" pitchFamily="49" charset="0"/>
              </a:rPr>
              <a:t> = dias[0]; </a:t>
            </a:r>
            <a:r>
              <a:rPr lang="pt-BR" sz="1900" i="1" dirty="0">
                <a:latin typeface="Courier New" panose="02070309020205020404" pitchFamily="49" charset="0"/>
                <a:cs typeface="Courier New" panose="02070309020205020404" pitchFamily="49" charset="0"/>
              </a:rPr>
              <a:t>// </a:t>
            </a:r>
            <a:r>
              <a:rPr lang="pt-BR" sz="1900" i="1" dirty="0" err="1">
                <a:latin typeface="Courier New" panose="02070309020205020404" pitchFamily="49" charset="0"/>
                <a:cs typeface="Courier New" panose="02070309020205020404" pitchFamily="49" charset="0"/>
              </a:rPr>
              <a:t>diaSeleccionado</a:t>
            </a:r>
            <a:r>
              <a:rPr lang="pt-BR" sz="1900" i="1" dirty="0">
                <a:latin typeface="Courier New" panose="02070309020205020404" pitchFamily="49" charset="0"/>
                <a:cs typeface="Courier New" panose="02070309020205020404" pitchFamily="49" charset="0"/>
              </a:rPr>
              <a:t> = "</a:t>
            </a:r>
            <a:r>
              <a:rPr lang="pt-BR" sz="1900" i="1" dirty="0" err="1">
                <a:latin typeface="Courier New" panose="02070309020205020404" pitchFamily="49" charset="0"/>
                <a:cs typeface="Courier New" panose="02070309020205020404" pitchFamily="49" charset="0"/>
              </a:rPr>
              <a:t>Lunes</a:t>
            </a:r>
            <a:r>
              <a:rPr lang="pt-BR" sz="1900" i="1" dirty="0">
                <a:latin typeface="Courier New" panose="02070309020205020404" pitchFamily="49" charset="0"/>
                <a:cs typeface="Courier New" panose="02070309020205020404" pitchFamily="49" charset="0"/>
              </a:rPr>
              <a:t>"</a:t>
            </a:r>
          </a:p>
          <a:p>
            <a:pPr marL="400050" lvl="1" indent="0">
              <a:buNone/>
            </a:pPr>
            <a:r>
              <a:rPr lang="pt-BR" sz="1900" dirty="0">
                <a:latin typeface="Courier New" panose="02070309020205020404" pitchFamily="49" charset="0"/>
                <a:cs typeface="Courier New" panose="02070309020205020404" pitchFamily="49" charset="0"/>
              </a:rPr>
              <a:t>var </a:t>
            </a:r>
            <a:r>
              <a:rPr lang="pt-BR" sz="1900" dirty="0" err="1">
                <a:latin typeface="Courier New" panose="02070309020205020404" pitchFamily="49" charset="0"/>
                <a:cs typeface="Courier New" panose="02070309020205020404" pitchFamily="49" charset="0"/>
              </a:rPr>
              <a:t>otroDia</a:t>
            </a:r>
            <a:r>
              <a:rPr lang="pt-BR" sz="1900" dirty="0">
                <a:latin typeface="Courier New" panose="02070309020205020404" pitchFamily="49" charset="0"/>
                <a:cs typeface="Courier New" panose="02070309020205020404" pitchFamily="49" charset="0"/>
              </a:rPr>
              <a:t> = dias[5]; </a:t>
            </a:r>
            <a:r>
              <a:rPr lang="pt-BR" sz="1900" i="1" dirty="0">
                <a:latin typeface="Courier New" panose="02070309020205020404" pitchFamily="49" charset="0"/>
                <a:cs typeface="Courier New" panose="02070309020205020404" pitchFamily="49" charset="0"/>
              </a:rPr>
              <a:t>// </a:t>
            </a:r>
            <a:r>
              <a:rPr lang="pt-BR" sz="1900" i="1" dirty="0" err="1">
                <a:latin typeface="Courier New" panose="02070309020205020404" pitchFamily="49" charset="0"/>
                <a:cs typeface="Courier New" panose="02070309020205020404" pitchFamily="49" charset="0"/>
              </a:rPr>
              <a:t>otroDia</a:t>
            </a:r>
            <a:r>
              <a:rPr lang="pt-BR" sz="1900" i="1" dirty="0">
                <a:latin typeface="Courier New" panose="02070309020205020404" pitchFamily="49" charset="0"/>
                <a:cs typeface="Courier New" panose="02070309020205020404" pitchFamily="49" charset="0"/>
              </a:rPr>
              <a:t> = "</a:t>
            </a:r>
            <a:r>
              <a:rPr lang="pt-BR" sz="1900" i="1" dirty="0" smtClean="0">
                <a:latin typeface="Courier New" panose="02070309020205020404" pitchFamily="49" charset="0"/>
                <a:cs typeface="Courier New" panose="02070309020205020404" pitchFamily="49" charset="0"/>
              </a:rPr>
              <a:t>Sábado“</a:t>
            </a:r>
          </a:p>
          <a:p>
            <a:pPr marL="400050" lvl="1" indent="0">
              <a:buNone/>
            </a:pPr>
            <a:endParaRPr lang="pt-BR" sz="2100" i="1" dirty="0" smtClean="0"/>
          </a:p>
          <a:p>
            <a:pPr marL="0" indent="0">
              <a:buNone/>
            </a:pPr>
            <a:r>
              <a:rPr lang="es-ES" sz="2800" dirty="0" smtClean="0"/>
              <a:t>* las posiciones de los elementos empiezan a contarse en el 0 y no en el 1.</a:t>
            </a:r>
            <a:endParaRPr lang="es-ES" sz="2800" dirty="0"/>
          </a:p>
        </p:txBody>
      </p:sp>
    </p:spTree>
    <p:extLst>
      <p:ext uri="{BB962C8B-B14F-4D97-AF65-F5344CB8AC3E}">
        <p14:creationId xmlns:p14="http://schemas.microsoft.com/office/powerpoint/2010/main" val="3284982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a:bodyPr>
          <a:lstStyle/>
          <a:p>
            <a:pPr marL="0" indent="0">
              <a:buNone/>
            </a:pPr>
            <a:r>
              <a:rPr lang="es-ES" sz="3500" b="1" dirty="0" err="1" smtClean="0"/>
              <a:t>Booleans</a:t>
            </a:r>
            <a:endParaRPr lang="es-ES" sz="3500" b="1" dirty="0" smtClean="0"/>
          </a:p>
          <a:p>
            <a:pPr marL="0" indent="0" algn="just">
              <a:buNone/>
            </a:pPr>
            <a:r>
              <a:rPr lang="es-ES" sz="2700" dirty="0"/>
              <a:t>Una variable de tipo </a:t>
            </a:r>
            <a:r>
              <a:rPr lang="es-ES" sz="2700" i="1" dirty="0" err="1"/>
              <a:t>boolean</a:t>
            </a:r>
            <a:r>
              <a:rPr lang="es-ES" sz="2700" i="1" dirty="0"/>
              <a:t> </a:t>
            </a:r>
            <a:r>
              <a:rPr lang="es-ES" sz="2700" dirty="0"/>
              <a:t>almacena un tipo especial de valor que solamente </a:t>
            </a:r>
            <a:r>
              <a:rPr lang="es-ES" sz="2700" dirty="0" smtClean="0"/>
              <a:t>puede </a:t>
            </a:r>
            <a:r>
              <a:rPr lang="pt-BR" sz="2700" dirty="0" smtClean="0"/>
              <a:t>tomar </a:t>
            </a:r>
            <a:r>
              <a:rPr lang="pt-BR" sz="2700" dirty="0"/>
              <a:t>dos valores: </a:t>
            </a:r>
            <a:r>
              <a:rPr lang="pt-BR" sz="2700" dirty="0" err="1"/>
              <a:t>true</a:t>
            </a:r>
            <a:r>
              <a:rPr lang="pt-BR" sz="2700" dirty="0"/>
              <a:t> (</a:t>
            </a:r>
            <a:r>
              <a:rPr lang="pt-BR" sz="2700" dirty="0" err="1"/>
              <a:t>verdadero</a:t>
            </a:r>
            <a:r>
              <a:rPr lang="pt-BR" sz="2700" dirty="0"/>
              <a:t>) o false (falso).</a:t>
            </a:r>
            <a:endParaRPr lang="es-ES" sz="2700" dirty="0" smtClean="0"/>
          </a:p>
          <a:p>
            <a:pPr marL="800100" lvl="2"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clienteRegistrado</a:t>
            </a:r>
            <a:r>
              <a:rPr lang="es-ES" dirty="0">
                <a:latin typeface="Courier New" panose="02070309020205020404" pitchFamily="49" charset="0"/>
                <a:cs typeface="Courier New" panose="02070309020205020404" pitchFamily="49" charset="0"/>
              </a:rPr>
              <a:t> = false;</a:t>
            </a:r>
          </a:p>
          <a:p>
            <a:pPr marL="800100" lvl="2"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ivaIncluido</a:t>
            </a:r>
            <a:r>
              <a:rPr lang="es-ES" dirty="0">
                <a:latin typeface="Courier New" panose="02070309020205020404" pitchFamily="49" charset="0"/>
                <a:cs typeface="Courier New" panose="02070309020205020404" pitchFamily="49" charset="0"/>
              </a:rPr>
              <a:t> = true; </a:t>
            </a:r>
            <a:endParaRPr lang="es-E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38781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fontScale="92500"/>
          </a:bodyPr>
          <a:lstStyle/>
          <a:p>
            <a:r>
              <a:rPr lang="es-ES" sz="3500" dirty="0" smtClean="0"/>
              <a:t>Operadores</a:t>
            </a:r>
          </a:p>
          <a:p>
            <a:pPr marL="0" indent="0">
              <a:buNone/>
            </a:pPr>
            <a:r>
              <a:rPr lang="es-ES" sz="3500" b="1" dirty="0" smtClean="0"/>
              <a:t>Asignación</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numero1 </a:t>
            </a:r>
            <a:r>
              <a:rPr lang="es-ES" sz="2400" b="1" dirty="0">
                <a:latin typeface="Courier New" panose="02070309020205020404" pitchFamily="49" charset="0"/>
                <a:cs typeface="Courier New" panose="02070309020205020404" pitchFamily="49" charset="0"/>
              </a:rPr>
              <a:t>=</a:t>
            </a:r>
            <a:r>
              <a:rPr lang="es-ES" sz="2400" dirty="0">
                <a:latin typeface="Courier New" panose="02070309020205020404" pitchFamily="49" charset="0"/>
                <a:cs typeface="Courier New" panose="02070309020205020404" pitchFamily="49" charset="0"/>
              </a:rPr>
              <a:t> 3;</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numero2 </a:t>
            </a:r>
            <a:r>
              <a:rPr lang="es-ES" sz="2400" b="1" dirty="0">
                <a:latin typeface="Courier New" panose="02070309020205020404" pitchFamily="49" charset="0"/>
                <a:cs typeface="Courier New" panose="02070309020205020404" pitchFamily="49" charset="0"/>
              </a:rPr>
              <a:t>=</a:t>
            </a:r>
            <a:r>
              <a:rPr lang="es-ES" sz="2400" dirty="0">
                <a:latin typeface="Courier New" panose="02070309020205020404" pitchFamily="49" charset="0"/>
                <a:cs typeface="Courier New" panose="02070309020205020404" pitchFamily="49" charset="0"/>
              </a:rPr>
              <a:t> 4;</a:t>
            </a:r>
          </a:p>
          <a:p>
            <a:pPr marL="400050" lvl="1" indent="0">
              <a:buNone/>
            </a:pPr>
            <a:r>
              <a:rPr lang="es-ES" sz="2400" i="1" dirty="0"/>
              <a:t>/* Error, la asignación siempre se realiza a una variable,</a:t>
            </a:r>
          </a:p>
          <a:p>
            <a:pPr marL="400050" lvl="1" indent="0">
              <a:buNone/>
            </a:pPr>
            <a:r>
              <a:rPr lang="es-ES" sz="2400" i="1" dirty="0"/>
              <a:t>por lo que en la izquierda no se puede indicar un número */</a:t>
            </a:r>
          </a:p>
          <a:p>
            <a:pPr marL="800100" lvl="2" indent="0">
              <a:buNone/>
            </a:pPr>
            <a:r>
              <a:rPr lang="es-ES" dirty="0" smtClean="0">
                <a:latin typeface="Courier New" panose="02070309020205020404" pitchFamily="49" charset="0"/>
                <a:cs typeface="Courier New" panose="02070309020205020404" pitchFamily="49" charset="0"/>
              </a:rPr>
              <a:t>5 </a:t>
            </a:r>
            <a:r>
              <a:rPr lang="es-ES" dirty="0">
                <a:latin typeface="Courier New" panose="02070309020205020404" pitchFamily="49" charset="0"/>
                <a:cs typeface="Courier New" panose="02070309020205020404" pitchFamily="49" charset="0"/>
              </a:rPr>
              <a:t>= numero1;</a:t>
            </a:r>
          </a:p>
          <a:p>
            <a:pPr marL="400050" lvl="1" indent="0">
              <a:buNone/>
            </a:pPr>
            <a:r>
              <a:rPr lang="es-ES" sz="2400" i="1" dirty="0"/>
              <a:t>// Ahora, la variable numero1 vale 5</a:t>
            </a:r>
          </a:p>
          <a:p>
            <a:pPr marL="800100" lvl="2" indent="0">
              <a:buNone/>
            </a:pPr>
            <a:r>
              <a:rPr lang="es-ES" dirty="0">
                <a:latin typeface="Courier New" panose="02070309020205020404" pitchFamily="49" charset="0"/>
                <a:cs typeface="Courier New" panose="02070309020205020404" pitchFamily="49" charset="0"/>
              </a:rPr>
              <a:t>numero1 = 5;</a:t>
            </a:r>
          </a:p>
          <a:p>
            <a:pPr marL="400050" lvl="1" indent="0">
              <a:buNone/>
            </a:pPr>
            <a:r>
              <a:rPr lang="es-ES" sz="2400" i="1" dirty="0"/>
              <a:t>// Ahora, la variable numero1 vale 4</a:t>
            </a:r>
          </a:p>
          <a:p>
            <a:pPr marL="800100" lvl="2" indent="0">
              <a:buNone/>
            </a:pPr>
            <a:r>
              <a:rPr lang="es-ES" dirty="0">
                <a:latin typeface="Courier New" panose="02070309020205020404" pitchFamily="49" charset="0"/>
                <a:cs typeface="Courier New" panose="02070309020205020404" pitchFamily="49" charset="0"/>
              </a:rPr>
              <a:t>numero1 = numero2;</a:t>
            </a:r>
            <a:endParaRPr lang="es-ES" sz="8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16817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lnSpcReduction="10000"/>
          </a:bodyPr>
          <a:lstStyle/>
          <a:p>
            <a:pPr marL="0" indent="0">
              <a:buNone/>
            </a:pPr>
            <a:r>
              <a:rPr lang="es-ES" sz="3500" b="1" dirty="0" smtClean="0"/>
              <a:t>Incremento </a:t>
            </a:r>
            <a:r>
              <a:rPr lang="es-ES" sz="3500" b="1" dirty="0"/>
              <a:t>y </a:t>
            </a:r>
            <a:r>
              <a:rPr lang="es-ES" sz="3500" b="1" dirty="0" smtClean="0"/>
              <a:t>decremento</a:t>
            </a:r>
          </a:p>
          <a:p>
            <a:pPr marL="0" indent="0">
              <a:buNone/>
            </a:pPr>
            <a:r>
              <a:rPr lang="es-ES" sz="3600" dirty="0"/>
              <a:t>Estos dos operadores solamente </a:t>
            </a:r>
            <a:r>
              <a:rPr lang="es-ES" sz="3600" dirty="0" smtClean="0"/>
              <a:t>son válidos para las variables numéricas</a:t>
            </a:r>
          </a:p>
          <a:p>
            <a:pPr marL="800100" lvl="2" indent="0">
              <a:buNone/>
            </a:pPr>
            <a:endParaRPr lang="es-ES" dirty="0" smtClean="0"/>
          </a:p>
          <a:p>
            <a:pPr marL="800100" lvl="2" indent="0">
              <a:buNone/>
            </a:pPr>
            <a:r>
              <a:rPr lang="es-ES" dirty="0" err="1" smtClean="0">
                <a:latin typeface="Courier New" panose="02070309020205020404" pitchFamily="49" charset="0"/>
                <a:cs typeface="Courier New" panose="02070309020205020404" pitchFamily="49" charset="0"/>
              </a:rPr>
              <a:t>var</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numero = 5;</a:t>
            </a:r>
          </a:p>
          <a:p>
            <a:pPr marL="800100" lvl="2" indent="0">
              <a:buNone/>
            </a:pP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numero</a:t>
            </a:r>
            <a:r>
              <a:rPr lang="es-ES" dirty="0" smtClean="0">
                <a:latin typeface="Courier New" panose="02070309020205020404" pitchFamily="49" charset="0"/>
                <a:cs typeface="Courier New" panose="02070309020205020404" pitchFamily="49" charset="0"/>
              </a:rPr>
              <a:t>;    // </a:t>
            </a:r>
            <a:r>
              <a:rPr lang="es-ES" dirty="0">
                <a:latin typeface="Courier New" panose="02070309020205020404" pitchFamily="49" charset="0"/>
                <a:cs typeface="Courier New" panose="02070309020205020404" pitchFamily="49" charset="0"/>
              </a:rPr>
              <a:t>numero = numero + 1;</a:t>
            </a:r>
          </a:p>
          <a:p>
            <a:pPr marL="800100" lvl="2" indent="0">
              <a:buNone/>
            </a:pPr>
            <a:r>
              <a:rPr lang="es-ES" dirty="0" err="1">
                <a:latin typeface="Courier New" panose="02070309020205020404" pitchFamily="49" charset="0"/>
                <a:cs typeface="Courier New" panose="02070309020205020404" pitchFamily="49" charset="0"/>
              </a:rPr>
              <a:t>alert</a:t>
            </a:r>
            <a:r>
              <a:rPr lang="es-ES" dirty="0">
                <a:latin typeface="Courier New" panose="02070309020205020404" pitchFamily="49" charset="0"/>
                <a:cs typeface="Courier New" panose="02070309020205020404" pitchFamily="49" charset="0"/>
              </a:rPr>
              <a:t>(numero); </a:t>
            </a:r>
            <a:r>
              <a:rPr lang="es-ES" i="1" dirty="0">
                <a:latin typeface="Courier New" panose="02070309020205020404" pitchFamily="49" charset="0"/>
                <a:cs typeface="Courier New" panose="02070309020205020404" pitchFamily="49" charset="0"/>
              </a:rPr>
              <a:t>// numero = </a:t>
            </a:r>
            <a:r>
              <a:rPr lang="es-ES" i="1" dirty="0" smtClean="0">
                <a:latin typeface="Courier New" panose="02070309020205020404" pitchFamily="49" charset="0"/>
                <a:cs typeface="Courier New" panose="02070309020205020404" pitchFamily="49" charset="0"/>
              </a:rPr>
              <a:t>6</a:t>
            </a:r>
          </a:p>
          <a:p>
            <a:pPr marL="800100" lvl="2" indent="0">
              <a:buNone/>
            </a:pPr>
            <a:endParaRPr lang="es-ES" i="1" dirty="0" smtClean="0">
              <a:latin typeface="Courier New" panose="02070309020205020404" pitchFamily="49" charset="0"/>
              <a:cs typeface="Courier New" panose="02070309020205020404" pitchFamily="49" charset="0"/>
            </a:endParaRPr>
          </a:p>
          <a:p>
            <a:pPr marL="800100" lvl="2"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 = 5;</a:t>
            </a:r>
          </a:p>
          <a:p>
            <a:pPr marL="800100" lvl="2" indent="0">
              <a:buNone/>
            </a:pP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numero</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 numero = numero </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1</a:t>
            </a:r>
            <a:r>
              <a:rPr lang="es-ES" dirty="0" smtClean="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a:p>
            <a:pPr marL="800100" lvl="2" indent="0">
              <a:buNone/>
            </a:pPr>
            <a:r>
              <a:rPr lang="es-ES" dirty="0" err="1">
                <a:latin typeface="Courier New" panose="02070309020205020404" pitchFamily="49" charset="0"/>
                <a:cs typeface="Courier New" panose="02070309020205020404" pitchFamily="49" charset="0"/>
              </a:rPr>
              <a:t>alert</a:t>
            </a:r>
            <a:r>
              <a:rPr lang="es-ES" dirty="0">
                <a:latin typeface="Courier New" panose="02070309020205020404" pitchFamily="49" charset="0"/>
                <a:cs typeface="Courier New" panose="02070309020205020404" pitchFamily="49" charset="0"/>
              </a:rPr>
              <a:t>(numero); // numero = 4</a:t>
            </a:r>
            <a:endParaRPr lang="es-E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35916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fontScale="70000" lnSpcReduction="20000"/>
          </a:bodyPr>
          <a:lstStyle/>
          <a:p>
            <a:pPr marL="0" indent="0" algn="just">
              <a:buNone/>
            </a:pPr>
            <a:r>
              <a:rPr lang="es-ES" sz="3600" dirty="0" smtClean="0"/>
              <a:t>Si </a:t>
            </a:r>
            <a:r>
              <a:rPr lang="es-ES" sz="3600" dirty="0"/>
              <a:t>el operador ++ se indica como prefijo del identificador de la variable, su valor </a:t>
            </a:r>
            <a:r>
              <a:rPr lang="es-ES" sz="3600" dirty="0" smtClean="0"/>
              <a:t>se incrementa </a:t>
            </a:r>
            <a:r>
              <a:rPr lang="es-ES" sz="3600" b="1" dirty="0"/>
              <a:t>antes </a:t>
            </a:r>
            <a:r>
              <a:rPr lang="es-ES" sz="3600" dirty="0"/>
              <a:t>de realizar cualquier otra operación. Si el operador ++ se indica </a:t>
            </a:r>
            <a:r>
              <a:rPr lang="es-ES" sz="3600" dirty="0" smtClean="0"/>
              <a:t>como sufijo </a:t>
            </a:r>
            <a:r>
              <a:rPr lang="es-ES" sz="3600" dirty="0"/>
              <a:t>del identificador de la variable, su valor se incrementa </a:t>
            </a:r>
            <a:r>
              <a:rPr lang="es-ES" sz="3600" b="1" dirty="0"/>
              <a:t>después </a:t>
            </a:r>
            <a:r>
              <a:rPr lang="es-ES" sz="3600" dirty="0"/>
              <a:t>de ejecutar </a:t>
            </a:r>
            <a:r>
              <a:rPr lang="es-ES" sz="3600" dirty="0" smtClean="0"/>
              <a:t>la sentencia </a:t>
            </a:r>
            <a:r>
              <a:rPr lang="es-ES" sz="3600" dirty="0"/>
              <a:t>en la que aparece.</a:t>
            </a:r>
            <a:endParaRPr lang="es-ES" dirty="0" smtClean="0"/>
          </a:p>
          <a:p>
            <a:pPr marL="400050" lvl="1" indent="0">
              <a:buNone/>
            </a:pPr>
            <a:endParaRPr lang="es-ES" dirty="0" smtClean="0"/>
          </a:p>
          <a:p>
            <a:pPr marL="400050" lvl="1" indent="0">
              <a:buNone/>
            </a:pPr>
            <a:r>
              <a:rPr lang="es-ES" dirty="0" err="1" smtClean="0">
                <a:latin typeface="Courier New" panose="02070309020205020404" pitchFamily="49" charset="0"/>
                <a:cs typeface="Courier New" panose="02070309020205020404" pitchFamily="49" charset="0"/>
              </a:rPr>
              <a:t>var</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numero1 = 5;</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numero2 = 2;</a:t>
            </a:r>
          </a:p>
          <a:p>
            <a:pPr marL="400050" lvl="1" indent="0">
              <a:buNone/>
            </a:pPr>
            <a:r>
              <a:rPr lang="es-ES" dirty="0">
                <a:latin typeface="Courier New" panose="02070309020205020404" pitchFamily="49" charset="0"/>
                <a:cs typeface="Courier New" panose="02070309020205020404" pitchFamily="49" charset="0"/>
              </a:rPr>
              <a:t>numero3 = numero1++ + numero2;</a:t>
            </a:r>
          </a:p>
          <a:p>
            <a:pPr marL="400050" lvl="1" indent="0">
              <a:buNone/>
            </a:pPr>
            <a:r>
              <a:rPr lang="es-ES" i="1" dirty="0">
                <a:latin typeface="Courier New" panose="02070309020205020404" pitchFamily="49" charset="0"/>
                <a:cs typeface="Courier New" panose="02070309020205020404" pitchFamily="49" charset="0"/>
              </a:rPr>
              <a:t>// numero3 = 7, numero1 = </a:t>
            </a:r>
            <a:r>
              <a:rPr lang="es-ES" i="1" dirty="0" smtClean="0">
                <a:latin typeface="Courier New" panose="02070309020205020404" pitchFamily="49" charset="0"/>
                <a:cs typeface="Courier New" panose="02070309020205020404" pitchFamily="49" charset="0"/>
              </a:rPr>
              <a:t>6</a:t>
            </a:r>
          </a:p>
          <a:p>
            <a:pPr marL="400050" lvl="1" indent="0">
              <a:buNone/>
            </a:pPr>
            <a:endParaRPr lang="es-ES" i="1" dirty="0">
              <a:latin typeface="Courier New" panose="02070309020205020404" pitchFamily="49" charset="0"/>
              <a:cs typeface="Courier New" panose="02070309020205020404" pitchFamily="49" charset="0"/>
            </a:endParaRP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numero1 = 5;</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numero2 = 2;</a:t>
            </a:r>
          </a:p>
          <a:p>
            <a:pPr marL="400050" lvl="1" indent="0">
              <a:buNone/>
            </a:pPr>
            <a:r>
              <a:rPr lang="es-ES" dirty="0">
                <a:latin typeface="Courier New" panose="02070309020205020404" pitchFamily="49" charset="0"/>
                <a:cs typeface="Courier New" panose="02070309020205020404" pitchFamily="49" charset="0"/>
              </a:rPr>
              <a:t>numero3 = ++numero1 + numero2;</a:t>
            </a:r>
          </a:p>
          <a:p>
            <a:pPr marL="400050" lvl="1" indent="0">
              <a:buNone/>
            </a:pPr>
            <a:r>
              <a:rPr lang="es-ES" i="1" dirty="0">
                <a:latin typeface="Courier New" panose="02070309020205020404" pitchFamily="49" charset="0"/>
                <a:cs typeface="Courier New" panose="02070309020205020404" pitchFamily="49" charset="0"/>
              </a:rPr>
              <a:t>// numero3 = 8, numero1 = 6</a:t>
            </a:r>
            <a:endParaRPr lang="es-E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61104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85000" lnSpcReduction="20000"/>
          </a:bodyPr>
          <a:lstStyle/>
          <a:p>
            <a:pPr marL="0" indent="0" algn="just">
              <a:buNone/>
            </a:pPr>
            <a:r>
              <a:rPr lang="es-ES" sz="3800" b="1" dirty="0" smtClean="0"/>
              <a:t>Matemáticos</a:t>
            </a:r>
          </a:p>
          <a:p>
            <a:pPr marL="0" indent="0" algn="just">
              <a:buNone/>
            </a:pPr>
            <a:r>
              <a:rPr lang="es-ES" dirty="0"/>
              <a:t>JavaScript permite realizar manipulaciones matemáticas sobre el valor de las </a:t>
            </a:r>
            <a:r>
              <a:rPr lang="es-ES" dirty="0" smtClean="0"/>
              <a:t>variables numéricas</a:t>
            </a:r>
            <a:r>
              <a:rPr lang="es-ES" dirty="0"/>
              <a:t>. Los operadores definidos son: suma (+), resta (-), multiplicación </a:t>
            </a:r>
            <a:r>
              <a:rPr lang="es-ES" dirty="0" smtClean="0"/>
              <a:t>(*), división (/) y modulo (%).</a:t>
            </a:r>
          </a:p>
          <a:p>
            <a:pPr marL="800100" lvl="2" indent="0">
              <a:buNone/>
            </a:pPr>
            <a:endParaRPr lang="es-ES" dirty="0" smtClean="0"/>
          </a:p>
          <a:p>
            <a:pPr marL="342900" lvl="1" indent="0">
              <a:buNone/>
            </a:pPr>
            <a:r>
              <a:rPr lang="es-ES" sz="2300" dirty="0" err="1" smtClean="0">
                <a:latin typeface="Courier New" panose="02070309020205020404" pitchFamily="49" charset="0"/>
                <a:cs typeface="Courier New" panose="02070309020205020404" pitchFamily="49" charset="0"/>
              </a:rPr>
              <a:t>var</a:t>
            </a:r>
            <a:r>
              <a:rPr lang="es-ES" sz="2300" dirty="0" smtClean="0">
                <a:latin typeface="Courier New" panose="02070309020205020404" pitchFamily="49" charset="0"/>
                <a:cs typeface="Courier New" panose="02070309020205020404" pitchFamily="49" charset="0"/>
              </a:rPr>
              <a:t> </a:t>
            </a:r>
            <a:r>
              <a:rPr lang="es-ES" sz="2300" dirty="0">
                <a:latin typeface="Courier New" panose="02070309020205020404" pitchFamily="49" charset="0"/>
                <a:cs typeface="Courier New" panose="02070309020205020404" pitchFamily="49" charset="0"/>
              </a:rPr>
              <a:t>numero1 = 10;</a:t>
            </a:r>
          </a:p>
          <a:p>
            <a:pPr marL="34290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numero2 = 5</a:t>
            </a:r>
            <a:r>
              <a:rPr lang="es-ES" sz="2300" dirty="0" smtClean="0">
                <a:latin typeface="Courier New" panose="02070309020205020404" pitchFamily="49" charset="0"/>
                <a:cs typeface="Courier New" panose="02070309020205020404" pitchFamily="49" charset="0"/>
              </a:rPr>
              <a:t>;</a:t>
            </a:r>
          </a:p>
          <a:p>
            <a:pPr marL="342900" lvl="1" indent="0">
              <a:buNone/>
            </a:pPr>
            <a:endParaRPr lang="es-ES" sz="2300" dirty="0">
              <a:latin typeface="Courier New" panose="02070309020205020404" pitchFamily="49" charset="0"/>
              <a:cs typeface="Courier New" panose="02070309020205020404" pitchFamily="49" charset="0"/>
            </a:endParaRPr>
          </a:p>
          <a:p>
            <a:pPr marL="342900" lvl="1" indent="0">
              <a:buNone/>
            </a:pPr>
            <a:r>
              <a:rPr lang="es-ES" sz="2300" dirty="0">
                <a:latin typeface="Courier New" panose="02070309020205020404" pitchFamily="49" charset="0"/>
                <a:cs typeface="Courier New" panose="02070309020205020404" pitchFamily="49" charset="0"/>
              </a:rPr>
              <a:t>resultado = numero1 / numero2; </a:t>
            </a:r>
            <a:r>
              <a:rPr lang="es-ES" sz="2300" i="1" dirty="0">
                <a:latin typeface="Courier New" panose="02070309020205020404" pitchFamily="49" charset="0"/>
                <a:cs typeface="Courier New" panose="02070309020205020404" pitchFamily="49" charset="0"/>
              </a:rPr>
              <a:t>// resultado = 2</a:t>
            </a:r>
          </a:p>
          <a:p>
            <a:pPr marL="342900" lvl="1" indent="0">
              <a:buNone/>
            </a:pPr>
            <a:r>
              <a:rPr lang="es-ES" sz="2300" dirty="0">
                <a:latin typeface="Courier New" panose="02070309020205020404" pitchFamily="49" charset="0"/>
                <a:cs typeface="Courier New" panose="02070309020205020404" pitchFamily="49" charset="0"/>
              </a:rPr>
              <a:t>resultado = 3 + numero1; </a:t>
            </a:r>
            <a:r>
              <a:rPr lang="es-ES" sz="2300" i="1" dirty="0">
                <a:latin typeface="Courier New" panose="02070309020205020404" pitchFamily="49" charset="0"/>
                <a:cs typeface="Courier New" panose="02070309020205020404" pitchFamily="49" charset="0"/>
              </a:rPr>
              <a:t>// resultado = 13</a:t>
            </a:r>
          </a:p>
          <a:p>
            <a:pPr marL="342900" lvl="1" indent="0">
              <a:buNone/>
            </a:pPr>
            <a:r>
              <a:rPr lang="es-ES" sz="2300" dirty="0">
                <a:latin typeface="Courier New" panose="02070309020205020404" pitchFamily="49" charset="0"/>
                <a:cs typeface="Courier New" panose="02070309020205020404" pitchFamily="49" charset="0"/>
              </a:rPr>
              <a:t>resultado = numero2 – 4; </a:t>
            </a:r>
            <a:r>
              <a:rPr lang="es-ES" sz="2300" i="1" dirty="0">
                <a:latin typeface="Courier New" panose="02070309020205020404" pitchFamily="49" charset="0"/>
                <a:cs typeface="Courier New" panose="02070309020205020404" pitchFamily="49" charset="0"/>
              </a:rPr>
              <a:t>// resultado = 1</a:t>
            </a:r>
          </a:p>
          <a:p>
            <a:pPr marL="342900" lvl="1" indent="0">
              <a:buNone/>
            </a:pPr>
            <a:r>
              <a:rPr lang="es-ES" sz="2300" dirty="0">
                <a:latin typeface="Courier New" panose="02070309020205020404" pitchFamily="49" charset="0"/>
                <a:cs typeface="Courier New" panose="02070309020205020404" pitchFamily="49" charset="0"/>
              </a:rPr>
              <a:t>resultado = numero1 * numero 2; </a:t>
            </a:r>
            <a:r>
              <a:rPr lang="es-ES" sz="2300" i="1" dirty="0">
                <a:latin typeface="Courier New" panose="02070309020205020404" pitchFamily="49" charset="0"/>
                <a:cs typeface="Courier New" panose="02070309020205020404" pitchFamily="49" charset="0"/>
              </a:rPr>
              <a:t>// resultado = </a:t>
            </a:r>
            <a:r>
              <a:rPr lang="es-ES" sz="2300" i="1" dirty="0" smtClean="0">
                <a:latin typeface="Courier New" panose="02070309020205020404" pitchFamily="49" charset="0"/>
                <a:cs typeface="Courier New" panose="02070309020205020404" pitchFamily="49" charset="0"/>
              </a:rPr>
              <a:t>50</a:t>
            </a:r>
          </a:p>
          <a:p>
            <a:pPr marL="342900" lvl="1" indent="0">
              <a:buNone/>
            </a:pPr>
            <a:r>
              <a:rPr lang="es-ES" sz="2300" dirty="0">
                <a:latin typeface="Courier New" panose="02070309020205020404" pitchFamily="49" charset="0"/>
                <a:cs typeface="Courier New" panose="02070309020205020404" pitchFamily="49" charset="0"/>
              </a:rPr>
              <a:t>resultado = numero1 % numero2; </a:t>
            </a:r>
            <a:r>
              <a:rPr lang="es-ES" sz="2300" i="1" dirty="0">
                <a:latin typeface="Courier New" panose="02070309020205020404" pitchFamily="49" charset="0"/>
                <a:cs typeface="Courier New" panose="02070309020205020404" pitchFamily="49" charset="0"/>
              </a:rPr>
              <a:t>// resultado = </a:t>
            </a:r>
            <a:r>
              <a:rPr lang="es-ES" sz="2300" i="1" dirty="0" smtClean="0">
                <a:latin typeface="Courier New" panose="02070309020205020404" pitchFamily="49" charset="0"/>
                <a:cs typeface="Courier New" panose="02070309020205020404" pitchFamily="49" charset="0"/>
              </a:rPr>
              <a:t>0</a:t>
            </a:r>
          </a:p>
          <a:p>
            <a:pPr marL="342900" lvl="1" indent="0">
              <a:buNone/>
            </a:pPr>
            <a:endParaRPr lang="es-ES" sz="2300" i="1" dirty="0" smtClean="0">
              <a:latin typeface="Courier New" panose="02070309020205020404" pitchFamily="49" charset="0"/>
              <a:cs typeface="Courier New" panose="02070309020205020404" pitchFamily="49" charset="0"/>
            </a:endParaRPr>
          </a:p>
          <a:p>
            <a:pPr marL="342900" lvl="1" indent="0">
              <a:buNone/>
            </a:pPr>
            <a:r>
              <a:rPr lang="es-ES" sz="2300" dirty="0">
                <a:latin typeface="Courier New" panose="02070309020205020404" pitchFamily="49" charset="0"/>
                <a:cs typeface="Courier New" panose="02070309020205020404" pitchFamily="49" charset="0"/>
              </a:rPr>
              <a:t>numero1 = 9;</a:t>
            </a:r>
          </a:p>
          <a:p>
            <a:pPr marL="342900" lvl="1" indent="0">
              <a:buNone/>
            </a:pPr>
            <a:r>
              <a:rPr lang="es-ES" sz="2300" dirty="0">
                <a:latin typeface="Courier New" panose="02070309020205020404" pitchFamily="49" charset="0"/>
                <a:cs typeface="Courier New" panose="02070309020205020404" pitchFamily="49" charset="0"/>
              </a:rPr>
              <a:t>numero2 = 5;</a:t>
            </a:r>
          </a:p>
          <a:p>
            <a:pPr marL="342900" lvl="1" indent="0">
              <a:buNone/>
            </a:pPr>
            <a:r>
              <a:rPr lang="es-ES" sz="2300" dirty="0">
                <a:latin typeface="Courier New" panose="02070309020205020404" pitchFamily="49" charset="0"/>
                <a:cs typeface="Courier New" panose="02070309020205020404" pitchFamily="49" charset="0"/>
              </a:rPr>
              <a:t>resultado </a:t>
            </a:r>
            <a:r>
              <a:rPr lang="es-ES" sz="3000" dirty="0">
                <a:latin typeface="Courier New" panose="02070309020205020404" pitchFamily="49" charset="0"/>
                <a:cs typeface="Courier New" panose="02070309020205020404" pitchFamily="49" charset="0"/>
              </a:rPr>
              <a:t>=</a:t>
            </a:r>
            <a:r>
              <a:rPr lang="es-ES" sz="2100" dirty="0">
                <a:latin typeface="Courier New" panose="02070309020205020404" pitchFamily="49" charset="0"/>
                <a:cs typeface="Courier New" panose="02070309020205020404" pitchFamily="49" charset="0"/>
              </a:rPr>
              <a:t> numero1 % numero2; // resultado = 4</a:t>
            </a:r>
          </a:p>
          <a:p>
            <a:pPr marL="0" indent="0" algn="just">
              <a:buNone/>
            </a:pPr>
            <a:endParaRPr lang="es-ES" dirty="0"/>
          </a:p>
        </p:txBody>
      </p:sp>
    </p:spTree>
    <p:extLst>
      <p:ext uri="{BB962C8B-B14F-4D97-AF65-F5344CB8AC3E}">
        <p14:creationId xmlns:p14="http://schemas.microsoft.com/office/powerpoint/2010/main" val="32459452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lgn="just">
              <a:buNone/>
            </a:pPr>
            <a:r>
              <a:rPr lang="es-ES" sz="3800" b="1" dirty="0" smtClean="0"/>
              <a:t>Matemáticos</a:t>
            </a:r>
          </a:p>
          <a:p>
            <a:pPr marL="0" indent="0" algn="just">
              <a:buNone/>
            </a:pPr>
            <a:r>
              <a:rPr lang="es-ES" dirty="0"/>
              <a:t>Los operadores matemáticos también se pueden combinar con el operador </a:t>
            </a:r>
            <a:r>
              <a:rPr lang="es-ES" dirty="0" smtClean="0"/>
              <a:t>de asignación </a:t>
            </a:r>
            <a:r>
              <a:rPr lang="es-ES" dirty="0"/>
              <a:t>para abreviar su </a:t>
            </a:r>
            <a:r>
              <a:rPr lang="es-ES" dirty="0" smtClean="0"/>
              <a:t>notación.</a:t>
            </a:r>
          </a:p>
          <a:p>
            <a:pPr marL="800100" lvl="2" indent="0">
              <a:buNone/>
            </a:pPr>
            <a:endParaRPr lang="es-ES" dirty="0" smtClean="0"/>
          </a:p>
          <a:p>
            <a:pPr marL="800100" lvl="2" indent="0">
              <a:buNone/>
            </a:pPr>
            <a:r>
              <a:rPr lang="es-ES" dirty="0" err="1" smtClean="0">
                <a:latin typeface="Courier New" panose="02070309020205020404" pitchFamily="49" charset="0"/>
                <a:cs typeface="Courier New" panose="02070309020205020404" pitchFamily="49" charset="0"/>
              </a:rPr>
              <a:t>var</a:t>
            </a:r>
            <a:r>
              <a:rPr lang="es-ES" dirty="0" smtClean="0">
                <a:latin typeface="Courier New" panose="02070309020205020404" pitchFamily="49" charset="0"/>
                <a:cs typeface="Courier New" panose="02070309020205020404" pitchFamily="49" charset="0"/>
              </a:rPr>
              <a:t> </a:t>
            </a:r>
            <a:r>
              <a:rPr lang="es-ES" dirty="0">
                <a:latin typeface="Courier New" panose="02070309020205020404" pitchFamily="49" charset="0"/>
                <a:cs typeface="Courier New" panose="02070309020205020404" pitchFamily="49" charset="0"/>
              </a:rPr>
              <a:t>numero1 = 5</a:t>
            </a:r>
            <a:r>
              <a:rPr lang="es-ES" dirty="0" smtClean="0">
                <a:latin typeface="Courier New" panose="02070309020205020404" pitchFamily="49" charset="0"/>
                <a:cs typeface="Courier New" panose="02070309020205020404" pitchFamily="49" charset="0"/>
              </a:rPr>
              <a:t>;</a:t>
            </a:r>
          </a:p>
          <a:p>
            <a:pPr marL="800100" lvl="2" indent="0">
              <a:buNone/>
            </a:pPr>
            <a:endParaRPr lang="es-ES" dirty="0">
              <a:latin typeface="Courier New" panose="02070309020205020404" pitchFamily="49" charset="0"/>
              <a:cs typeface="Courier New" panose="02070309020205020404" pitchFamily="49" charset="0"/>
            </a:endParaRPr>
          </a:p>
          <a:p>
            <a:pPr marL="800100" lvl="2" indent="0">
              <a:buNone/>
            </a:pPr>
            <a:r>
              <a:rPr lang="it-IT" dirty="0">
                <a:latin typeface="Courier New" panose="02070309020205020404" pitchFamily="49" charset="0"/>
                <a:cs typeface="Courier New" panose="02070309020205020404" pitchFamily="49" charset="0"/>
              </a:rPr>
              <a:t>numero1 += 3; </a:t>
            </a:r>
            <a:r>
              <a:rPr lang="it-IT" i="1" dirty="0">
                <a:latin typeface="Courier New" panose="02070309020205020404" pitchFamily="49" charset="0"/>
                <a:cs typeface="Courier New" panose="02070309020205020404" pitchFamily="49" charset="0"/>
              </a:rPr>
              <a:t>// numero1 = numero1 + 3 = 8</a:t>
            </a:r>
          </a:p>
          <a:p>
            <a:pPr marL="800100" lvl="2" indent="0">
              <a:buNone/>
            </a:pPr>
            <a:r>
              <a:rPr lang="it-IT" dirty="0">
                <a:latin typeface="Courier New" panose="02070309020205020404" pitchFamily="49" charset="0"/>
                <a:cs typeface="Courier New" panose="02070309020205020404" pitchFamily="49" charset="0"/>
              </a:rPr>
              <a:t>numero1 -= 1; </a:t>
            </a:r>
            <a:r>
              <a:rPr lang="it-IT" i="1" dirty="0">
                <a:latin typeface="Courier New" panose="02070309020205020404" pitchFamily="49" charset="0"/>
                <a:cs typeface="Courier New" panose="02070309020205020404" pitchFamily="49" charset="0"/>
              </a:rPr>
              <a:t>// numero1 = numero1 - 1 = 4</a:t>
            </a:r>
          </a:p>
          <a:p>
            <a:pPr marL="800100" lvl="2" indent="0">
              <a:buNone/>
            </a:pPr>
            <a:r>
              <a:rPr lang="it-IT" dirty="0">
                <a:latin typeface="Courier New" panose="02070309020205020404" pitchFamily="49" charset="0"/>
                <a:cs typeface="Courier New" panose="02070309020205020404" pitchFamily="49" charset="0"/>
              </a:rPr>
              <a:t>numero1 *= 2; </a:t>
            </a:r>
            <a:r>
              <a:rPr lang="it-IT" i="1" dirty="0">
                <a:latin typeface="Courier New" panose="02070309020205020404" pitchFamily="49" charset="0"/>
                <a:cs typeface="Courier New" panose="02070309020205020404" pitchFamily="49" charset="0"/>
              </a:rPr>
              <a:t>// numero1 = numero1 * 2 = 10</a:t>
            </a:r>
          </a:p>
          <a:p>
            <a:pPr marL="800100" lvl="2" indent="0">
              <a:buNone/>
            </a:pPr>
            <a:r>
              <a:rPr lang="it-IT" dirty="0">
                <a:latin typeface="Courier New" panose="02070309020205020404" pitchFamily="49" charset="0"/>
                <a:cs typeface="Courier New" panose="02070309020205020404" pitchFamily="49" charset="0"/>
              </a:rPr>
              <a:t>numero1 /= 5; </a:t>
            </a:r>
            <a:r>
              <a:rPr lang="it-IT" i="1" dirty="0">
                <a:latin typeface="Courier New" panose="02070309020205020404" pitchFamily="49" charset="0"/>
                <a:cs typeface="Courier New" panose="02070309020205020404" pitchFamily="49" charset="0"/>
              </a:rPr>
              <a:t>// numero1 = numero1 / 5 = 1</a:t>
            </a:r>
          </a:p>
          <a:p>
            <a:pPr marL="800100" lvl="2" indent="0">
              <a:buNone/>
            </a:pPr>
            <a:r>
              <a:rPr lang="it-IT" dirty="0">
                <a:latin typeface="Courier New" panose="02070309020205020404" pitchFamily="49" charset="0"/>
                <a:cs typeface="Courier New" panose="02070309020205020404" pitchFamily="49" charset="0"/>
              </a:rPr>
              <a:t>numero1 %= 4; </a:t>
            </a:r>
            <a:r>
              <a:rPr lang="it-IT" i="1" dirty="0">
                <a:latin typeface="Courier New" panose="02070309020205020404" pitchFamily="49" charset="0"/>
                <a:cs typeface="Courier New" panose="02070309020205020404" pitchFamily="49" charset="0"/>
              </a:rPr>
              <a:t>// numero1 = numero1 % 4 = 1</a:t>
            </a:r>
            <a:endParaRPr lang="es-E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75587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70000" lnSpcReduction="20000"/>
          </a:bodyPr>
          <a:lstStyle/>
          <a:p>
            <a:pPr marL="0" indent="0" algn="just">
              <a:buNone/>
            </a:pPr>
            <a:r>
              <a:rPr lang="es-ES" sz="4000" b="1" dirty="0" smtClean="0"/>
              <a:t>Relacionales</a:t>
            </a:r>
          </a:p>
          <a:p>
            <a:pPr marL="0" indent="0" algn="just">
              <a:buNone/>
            </a:pPr>
            <a:r>
              <a:rPr lang="es-ES" dirty="0"/>
              <a:t>Los operadores relacionales </a:t>
            </a:r>
            <a:r>
              <a:rPr lang="es-ES" dirty="0" smtClean="0"/>
              <a:t>son </a:t>
            </a:r>
            <a:r>
              <a:rPr lang="es-ES" dirty="0"/>
              <a:t>idénticos a los que definen </a:t>
            </a:r>
            <a:r>
              <a:rPr lang="es-ES" dirty="0" smtClean="0"/>
              <a:t>las matemáticas</a:t>
            </a:r>
            <a:r>
              <a:rPr lang="es-ES" dirty="0"/>
              <a:t>: mayor que (&gt;), menor que (&lt;), mayor o igual (&gt;=), menor o igual (&lt;=), </a:t>
            </a:r>
            <a:r>
              <a:rPr lang="es-ES" dirty="0" smtClean="0"/>
              <a:t>igual que </a:t>
            </a:r>
            <a:r>
              <a:rPr lang="es-ES" dirty="0"/>
              <a:t>(==) y distinto de </a:t>
            </a:r>
            <a:r>
              <a:rPr lang="es-ES" dirty="0" smtClean="0"/>
              <a:t>(!=).</a:t>
            </a:r>
            <a:r>
              <a:rPr lang="es-ES" dirty="0"/>
              <a:t> </a:t>
            </a:r>
            <a:r>
              <a:rPr lang="es-ES" dirty="0" smtClean="0"/>
              <a:t>El resultado </a:t>
            </a:r>
            <a:r>
              <a:rPr lang="es-ES" dirty="0"/>
              <a:t>de todos estos operadores siempre es un valor </a:t>
            </a:r>
            <a:r>
              <a:rPr lang="es-ES" dirty="0" smtClean="0"/>
              <a:t>booleano.</a:t>
            </a:r>
          </a:p>
          <a:p>
            <a:pPr marL="800100" lvl="2" indent="0">
              <a:buNone/>
            </a:pPr>
            <a:endParaRPr lang="es-ES" dirty="0" smtClean="0"/>
          </a:p>
          <a:p>
            <a:pPr marL="800100" lvl="2" indent="0">
              <a:buNone/>
            </a:pPr>
            <a:r>
              <a:rPr lang="es-ES" sz="2600" dirty="0" err="1" smtClean="0">
                <a:latin typeface="Courier New" panose="02070309020205020404" pitchFamily="49" charset="0"/>
                <a:cs typeface="Courier New" panose="02070309020205020404" pitchFamily="49" charset="0"/>
              </a:rPr>
              <a:t>var</a:t>
            </a: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numero1 = 3;</a:t>
            </a:r>
          </a:p>
          <a:p>
            <a:pPr marL="800100" lvl="2" indent="0">
              <a:buNone/>
            </a:pPr>
            <a:r>
              <a:rPr lang="es-ES" sz="2600" dirty="0" err="1">
                <a:latin typeface="Courier New" panose="02070309020205020404" pitchFamily="49" charset="0"/>
                <a:cs typeface="Courier New" panose="02070309020205020404" pitchFamily="49" charset="0"/>
              </a:rPr>
              <a:t>var</a:t>
            </a:r>
            <a:r>
              <a:rPr lang="es-ES" sz="2600" dirty="0">
                <a:latin typeface="Courier New" panose="02070309020205020404" pitchFamily="49" charset="0"/>
                <a:cs typeface="Courier New" panose="02070309020205020404" pitchFamily="49" charset="0"/>
              </a:rPr>
              <a:t> numero2 = 5;</a:t>
            </a:r>
          </a:p>
          <a:p>
            <a:pPr marL="800100" lvl="2" indent="0">
              <a:buNone/>
            </a:pPr>
            <a:r>
              <a:rPr lang="es-ES" sz="2600" dirty="0">
                <a:latin typeface="Courier New" panose="02070309020205020404" pitchFamily="49" charset="0"/>
                <a:cs typeface="Courier New" panose="02070309020205020404" pitchFamily="49" charset="0"/>
              </a:rPr>
              <a:t>resultado = numero1 &gt; numero2; </a:t>
            </a:r>
            <a:r>
              <a:rPr lang="es-ES" sz="2600" i="1" dirty="0">
                <a:latin typeface="Courier New" panose="02070309020205020404" pitchFamily="49" charset="0"/>
                <a:cs typeface="Courier New" panose="02070309020205020404" pitchFamily="49" charset="0"/>
              </a:rPr>
              <a:t>// resultado = false</a:t>
            </a:r>
          </a:p>
          <a:p>
            <a:pPr marL="800100" lvl="2" indent="0">
              <a:buNone/>
            </a:pPr>
            <a:r>
              <a:rPr lang="es-ES" sz="2600" dirty="0">
                <a:latin typeface="Courier New" panose="02070309020205020404" pitchFamily="49" charset="0"/>
                <a:cs typeface="Courier New" panose="02070309020205020404" pitchFamily="49" charset="0"/>
              </a:rPr>
              <a:t>resultado = numero1 &lt; numero2; </a:t>
            </a:r>
            <a:r>
              <a:rPr lang="es-ES" sz="2600" i="1" dirty="0">
                <a:latin typeface="Courier New" panose="02070309020205020404" pitchFamily="49" charset="0"/>
                <a:cs typeface="Courier New" panose="02070309020205020404" pitchFamily="49" charset="0"/>
              </a:rPr>
              <a:t>// resultado = </a:t>
            </a:r>
            <a:r>
              <a:rPr lang="es-ES" sz="2600" i="1" dirty="0" smtClean="0">
                <a:latin typeface="Courier New" panose="02070309020205020404" pitchFamily="49" charset="0"/>
                <a:cs typeface="Courier New" panose="02070309020205020404" pitchFamily="49" charset="0"/>
              </a:rPr>
              <a:t>true</a:t>
            </a:r>
          </a:p>
          <a:p>
            <a:pPr marL="800100" lvl="2" indent="0">
              <a:buNone/>
            </a:pPr>
            <a:endParaRPr lang="es-ES" i="1" dirty="0">
              <a:latin typeface="Courier New" panose="02070309020205020404" pitchFamily="49" charset="0"/>
              <a:cs typeface="Courier New" panose="02070309020205020404" pitchFamily="49" charset="0"/>
            </a:endParaRPr>
          </a:p>
          <a:p>
            <a:pPr marL="800100" lvl="2" indent="0">
              <a:buNone/>
            </a:pPr>
            <a:r>
              <a:rPr lang="es-ES" sz="2600" dirty="0">
                <a:latin typeface="Courier New" panose="02070309020205020404" pitchFamily="49" charset="0"/>
                <a:cs typeface="Courier New" panose="02070309020205020404" pitchFamily="49" charset="0"/>
              </a:rPr>
              <a:t>numero1 = 5;</a:t>
            </a:r>
          </a:p>
          <a:p>
            <a:pPr marL="800100" lvl="2" indent="0">
              <a:buNone/>
            </a:pPr>
            <a:r>
              <a:rPr lang="es-ES" sz="2600" dirty="0">
                <a:latin typeface="Courier New" panose="02070309020205020404" pitchFamily="49" charset="0"/>
                <a:cs typeface="Courier New" panose="02070309020205020404" pitchFamily="49" charset="0"/>
              </a:rPr>
              <a:t>numero2 = 5;</a:t>
            </a:r>
          </a:p>
          <a:p>
            <a:pPr marL="800100" lvl="2" indent="0">
              <a:buNone/>
            </a:pPr>
            <a:r>
              <a:rPr lang="es-ES" sz="2600" dirty="0">
                <a:latin typeface="Courier New" panose="02070309020205020404" pitchFamily="49" charset="0"/>
                <a:cs typeface="Courier New" panose="02070309020205020404" pitchFamily="49" charset="0"/>
              </a:rPr>
              <a:t>resultado = numero1 &gt;= numero2; </a:t>
            </a:r>
            <a:r>
              <a:rPr lang="es-ES" sz="2600" i="1" dirty="0">
                <a:latin typeface="Courier New" panose="02070309020205020404" pitchFamily="49" charset="0"/>
                <a:cs typeface="Courier New" panose="02070309020205020404" pitchFamily="49" charset="0"/>
              </a:rPr>
              <a:t>// resultado = true</a:t>
            </a:r>
          </a:p>
          <a:p>
            <a:pPr marL="800100" lvl="2" indent="0">
              <a:buNone/>
            </a:pPr>
            <a:r>
              <a:rPr lang="es-ES" sz="2600" dirty="0">
                <a:latin typeface="Courier New" panose="02070309020205020404" pitchFamily="49" charset="0"/>
                <a:cs typeface="Courier New" panose="02070309020205020404" pitchFamily="49" charset="0"/>
              </a:rPr>
              <a:t>resultado = numero1 &lt;= numero2; </a:t>
            </a:r>
            <a:r>
              <a:rPr lang="es-ES" sz="2600" i="1" dirty="0">
                <a:latin typeface="Courier New" panose="02070309020205020404" pitchFamily="49" charset="0"/>
                <a:cs typeface="Courier New" panose="02070309020205020404" pitchFamily="49" charset="0"/>
              </a:rPr>
              <a:t>// resultado = true</a:t>
            </a:r>
          </a:p>
          <a:p>
            <a:pPr marL="800100" lvl="2" indent="0">
              <a:buNone/>
            </a:pPr>
            <a:r>
              <a:rPr lang="es-ES" sz="2600" dirty="0">
                <a:latin typeface="Courier New" panose="02070309020205020404" pitchFamily="49" charset="0"/>
                <a:cs typeface="Courier New" panose="02070309020205020404" pitchFamily="49" charset="0"/>
              </a:rPr>
              <a:t>resultado = numero1 == numero2; </a:t>
            </a:r>
            <a:r>
              <a:rPr lang="es-ES" sz="2600" i="1" dirty="0">
                <a:latin typeface="Courier New" panose="02070309020205020404" pitchFamily="49" charset="0"/>
                <a:cs typeface="Courier New" panose="02070309020205020404" pitchFamily="49" charset="0"/>
              </a:rPr>
              <a:t>// resultado = true</a:t>
            </a:r>
          </a:p>
          <a:p>
            <a:pPr marL="800100" lvl="2" indent="0">
              <a:buNone/>
            </a:pPr>
            <a:r>
              <a:rPr lang="es-ES" sz="2600" dirty="0">
                <a:latin typeface="Courier New" panose="02070309020205020404" pitchFamily="49" charset="0"/>
                <a:cs typeface="Courier New" panose="02070309020205020404" pitchFamily="49" charset="0"/>
              </a:rPr>
              <a:t>resultado = numero1 != numero2; </a:t>
            </a:r>
            <a:r>
              <a:rPr lang="es-ES" sz="2600" i="1" dirty="0">
                <a:latin typeface="Courier New" panose="02070309020205020404" pitchFamily="49" charset="0"/>
                <a:cs typeface="Courier New" panose="02070309020205020404" pitchFamily="49" charset="0"/>
              </a:rPr>
              <a:t>// resultado = false</a:t>
            </a:r>
            <a:endParaRPr lang="es-ES"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44514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err="1">
                <a:solidFill>
                  <a:srgbClr val="000000"/>
                </a:solidFill>
                <a:latin typeface="Tahoma" pitchFamily="32" charset="0"/>
                <a:cs typeface="Tahoma" pitchFamily="32" charset="0"/>
              </a:rPr>
              <a:t>Javascript</a:t>
            </a:r>
            <a:r>
              <a:rPr lang="es-ES" altLang="es-ES" sz="2000" dirty="0">
                <a:solidFill>
                  <a:srgbClr val="000000"/>
                </a:solidFill>
                <a:latin typeface="Tahoma" pitchFamily="32" charset="0"/>
                <a:cs typeface="Tahoma" pitchFamily="32" charset="0"/>
              </a:rPr>
              <a:t> es un </a:t>
            </a:r>
            <a:r>
              <a:rPr lang="es-ES" altLang="es-ES" sz="2000" b="1" dirty="0">
                <a:solidFill>
                  <a:srgbClr val="000000"/>
                </a:solidFill>
                <a:latin typeface="Tahoma" pitchFamily="32" charset="0"/>
                <a:cs typeface="Tahoma" pitchFamily="32" charset="0"/>
              </a:rPr>
              <a:t>lenguaje de programación</a:t>
            </a:r>
            <a:r>
              <a:rPr lang="es-ES" altLang="es-ES" sz="2000" dirty="0">
                <a:solidFill>
                  <a:srgbClr val="000000"/>
                </a:solidFill>
                <a:latin typeface="Tahoma" pitchFamily="32" charset="0"/>
                <a:cs typeface="Tahoma" pitchFamily="32" charset="0"/>
              </a:rPr>
              <a:t> que se utiliza para añadir </a:t>
            </a:r>
            <a:r>
              <a:rPr lang="es-ES" altLang="es-ES" sz="2000" b="1" dirty="0">
                <a:solidFill>
                  <a:srgbClr val="000000"/>
                </a:solidFill>
                <a:latin typeface="Tahoma" pitchFamily="32" charset="0"/>
                <a:cs typeface="Tahoma" pitchFamily="32" charset="0"/>
              </a:rPr>
              <a:t>pequeños</a:t>
            </a:r>
            <a:r>
              <a:rPr lang="es-ES" altLang="es-ES" sz="2000" dirty="0">
                <a:solidFill>
                  <a:srgbClr val="000000"/>
                </a:solidFill>
                <a:latin typeface="Tahoma" pitchFamily="32" charset="0"/>
                <a:cs typeface="Tahoma" pitchFamily="32" charset="0"/>
              </a:rPr>
              <a:t> programas dentro del código de una página </a:t>
            </a:r>
            <a:r>
              <a:rPr lang="es-ES" altLang="es-ES" sz="2000" b="1" dirty="0">
                <a:solidFill>
                  <a:srgbClr val="000000"/>
                </a:solidFill>
                <a:latin typeface="Tahoma" pitchFamily="32" charset="0"/>
                <a:cs typeface="Tahoma" pitchFamily="32" charset="0"/>
              </a:rPr>
              <a:t>web</a:t>
            </a:r>
            <a:r>
              <a:rPr lang="es-ES" altLang="es-ES" sz="2000" dirty="0">
                <a:solidFill>
                  <a:srgbClr val="000000"/>
                </a:solidFill>
                <a:latin typeface="Tahoma" pitchFamily="32" charset="0"/>
                <a:cs typeface="Tahoma" pitchFamily="32" charset="0"/>
              </a:rPr>
              <a:t>.</a:t>
            </a: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a:solidFill>
                  <a:srgbClr val="000000"/>
                </a:solidFill>
                <a:latin typeface="Tahoma" pitchFamily="32" charset="0"/>
                <a:cs typeface="Tahoma" pitchFamily="32" charset="0"/>
              </a:rPr>
              <a:t>Se trata de un lenguaje ejecutado </a:t>
            </a:r>
            <a:r>
              <a:rPr lang="es-ES" altLang="es-ES" sz="2000" b="1" dirty="0">
                <a:solidFill>
                  <a:srgbClr val="000000"/>
                </a:solidFill>
                <a:latin typeface="Tahoma" pitchFamily="32" charset="0"/>
                <a:cs typeface="Tahoma" pitchFamily="32" charset="0"/>
              </a:rPr>
              <a:t>desde el navegador</a:t>
            </a:r>
            <a:r>
              <a:rPr lang="es-ES" altLang="es-ES" sz="2000" dirty="0">
                <a:solidFill>
                  <a:srgbClr val="000000"/>
                </a:solidFill>
                <a:latin typeface="Tahoma" pitchFamily="32" charset="0"/>
                <a:cs typeface="Tahoma" pitchFamily="32" charset="0"/>
              </a:rPr>
              <a:t>, al contrario que, por ejemplo, PHP, que se ejecuta en el servidor. Este hecho hace que sea el lenguaje a utilizar a la hora de añadir </a:t>
            </a:r>
            <a:r>
              <a:rPr lang="es-ES" altLang="es-ES" sz="2000" b="1" dirty="0">
                <a:solidFill>
                  <a:srgbClr val="000000"/>
                </a:solidFill>
                <a:latin typeface="Tahoma" pitchFamily="32" charset="0"/>
                <a:cs typeface="Tahoma" pitchFamily="32" charset="0"/>
              </a:rPr>
              <a:t>efectos</a:t>
            </a:r>
            <a:r>
              <a:rPr lang="es-ES" altLang="es-ES" sz="2000" dirty="0">
                <a:solidFill>
                  <a:srgbClr val="000000"/>
                </a:solidFill>
                <a:latin typeface="Tahoma" pitchFamily="32" charset="0"/>
                <a:cs typeface="Tahoma" pitchFamily="32" charset="0"/>
              </a:rPr>
              <a:t> y comportamientos </a:t>
            </a:r>
            <a:r>
              <a:rPr lang="es-ES" altLang="es-ES" sz="2000" b="1" dirty="0">
                <a:solidFill>
                  <a:srgbClr val="000000"/>
                </a:solidFill>
                <a:latin typeface="Tahoma" pitchFamily="32" charset="0"/>
                <a:cs typeface="Tahoma" pitchFamily="32" charset="0"/>
              </a:rPr>
              <a:t>dinámicos</a:t>
            </a:r>
            <a:r>
              <a:rPr lang="es-ES" altLang="es-ES" sz="2000" dirty="0">
                <a:solidFill>
                  <a:srgbClr val="000000"/>
                </a:solidFill>
                <a:latin typeface="Tahoma" pitchFamily="32" charset="0"/>
                <a:cs typeface="Tahoma" pitchFamily="32" charset="0"/>
              </a:rPr>
              <a:t> a nuestra página.</a:t>
            </a: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a:solidFill>
                  <a:srgbClr val="000000"/>
                </a:solidFill>
                <a:latin typeface="Tahoma" pitchFamily="32" charset="0"/>
                <a:cs typeface="Tahoma" pitchFamily="32" charset="0"/>
              </a:rPr>
              <a:t>La sintaxis de </a:t>
            </a:r>
            <a:r>
              <a:rPr lang="es-ES" altLang="es-ES" sz="2000" dirty="0" err="1">
                <a:solidFill>
                  <a:srgbClr val="000000"/>
                </a:solidFill>
                <a:latin typeface="Tahoma" pitchFamily="32" charset="0"/>
                <a:cs typeface="Tahoma" pitchFamily="32" charset="0"/>
              </a:rPr>
              <a:t>Javascript</a:t>
            </a:r>
            <a:r>
              <a:rPr lang="es-ES" altLang="es-ES" sz="2000" dirty="0">
                <a:solidFill>
                  <a:srgbClr val="000000"/>
                </a:solidFill>
                <a:latin typeface="Tahoma" pitchFamily="32" charset="0"/>
                <a:cs typeface="Tahoma" pitchFamily="32" charset="0"/>
              </a:rPr>
              <a:t> es </a:t>
            </a:r>
            <a:r>
              <a:rPr lang="es-ES" altLang="es-ES" sz="2000" b="1" dirty="0">
                <a:solidFill>
                  <a:srgbClr val="000000"/>
                </a:solidFill>
                <a:latin typeface="Tahoma" pitchFamily="32" charset="0"/>
                <a:cs typeface="Tahoma" pitchFamily="32" charset="0"/>
              </a:rPr>
              <a:t>muy similar</a:t>
            </a:r>
            <a:r>
              <a:rPr lang="es-ES" altLang="es-ES" sz="2000" dirty="0">
                <a:solidFill>
                  <a:srgbClr val="000000"/>
                </a:solidFill>
                <a:latin typeface="Tahoma" pitchFamily="32" charset="0"/>
                <a:cs typeface="Tahoma" pitchFamily="32" charset="0"/>
              </a:rPr>
              <a:t> a la de PHP, y por tanto únicamente se trataran en profundidad las peculiaridades que lo diferencian de él. </a:t>
            </a: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None/>
            </a:pPr>
            <a:endParaRPr lang="es-ES" altLang="es-ES" sz="1800" dirty="0">
              <a:solidFill>
                <a:srgbClr val="000000"/>
              </a:solidFill>
              <a:latin typeface="Tahoma" pitchFamily="32" charset="0"/>
              <a:cs typeface="Tahoma" pitchFamily="32" charset="0"/>
            </a:endParaRPr>
          </a:p>
          <a:p>
            <a:pPr algn="just" eaLnBrk="1" hangingPunct="1">
              <a:spcBef>
                <a:spcPts val="500"/>
              </a:spcBef>
              <a:buFont typeface="Arial" charset="0"/>
              <a:buNone/>
            </a:pPr>
            <a:endParaRPr lang="es-ES" altLang="es-ES" sz="1800" dirty="0">
              <a:solidFill>
                <a:srgbClr val="000000"/>
              </a:solidFill>
              <a:latin typeface="Tahoma" pitchFamily="32" charset="0"/>
              <a:cs typeface="Tahoma" pitchFamily="32" charset="0"/>
            </a:endParaRPr>
          </a:p>
          <a:p>
            <a:pPr algn="just" eaLnBrk="1" hangingPunct="1">
              <a:spcBef>
                <a:spcPts val="600"/>
              </a:spcBef>
              <a:buClrTx/>
              <a:buSzTx/>
              <a:buFontTx/>
              <a:buNone/>
            </a:pPr>
            <a:endParaRPr lang="es-ES" altLang="es-ES"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42392648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70000" lnSpcReduction="20000"/>
          </a:bodyPr>
          <a:lstStyle/>
          <a:p>
            <a:pPr marL="0" indent="0" algn="just">
              <a:buNone/>
            </a:pPr>
            <a:r>
              <a:rPr lang="es-ES" sz="4000" b="1" dirty="0" smtClean="0"/>
              <a:t>Relacionales</a:t>
            </a:r>
          </a:p>
          <a:p>
            <a:pPr marL="0" indent="0">
              <a:buNone/>
            </a:pPr>
            <a:r>
              <a:rPr lang="es-ES" sz="3500" dirty="0"/>
              <a:t>Los operadores relacionales también se pueden utilizar con variables de tipo cadena </a:t>
            </a:r>
            <a:r>
              <a:rPr lang="es-ES" sz="3500" dirty="0" smtClean="0"/>
              <a:t>de texto.</a:t>
            </a:r>
          </a:p>
          <a:p>
            <a:pPr marL="800100" lvl="2" indent="0">
              <a:buNone/>
            </a:pPr>
            <a:endParaRPr lang="es-ES" dirty="0" smtClean="0"/>
          </a:p>
          <a:p>
            <a:pPr marL="800100" lvl="2" indent="0">
              <a:buNone/>
            </a:pPr>
            <a:r>
              <a:rPr lang="es-ES" sz="2600" dirty="0" err="1">
                <a:latin typeface="Courier New" panose="02070309020205020404" pitchFamily="49" charset="0"/>
                <a:cs typeface="Courier New" panose="02070309020205020404" pitchFamily="49" charset="0"/>
              </a:rPr>
              <a:t>var</a:t>
            </a:r>
            <a:r>
              <a:rPr lang="es-ES" sz="2600" dirty="0">
                <a:latin typeface="Courier New" panose="02070309020205020404" pitchFamily="49" charset="0"/>
                <a:cs typeface="Courier New" panose="02070309020205020404" pitchFamily="49" charset="0"/>
              </a:rPr>
              <a:t> texto1 = "hola";</a:t>
            </a:r>
          </a:p>
          <a:p>
            <a:pPr marL="800100" lvl="2" indent="0">
              <a:buNone/>
            </a:pPr>
            <a:r>
              <a:rPr lang="es-ES" sz="2600" dirty="0" err="1">
                <a:latin typeface="Courier New" panose="02070309020205020404" pitchFamily="49" charset="0"/>
                <a:cs typeface="Courier New" panose="02070309020205020404" pitchFamily="49" charset="0"/>
              </a:rPr>
              <a:t>var</a:t>
            </a:r>
            <a:r>
              <a:rPr lang="es-ES" sz="2600" dirty="0">
                <a:latin typeface="Courier New" panose="02070309020205020404" pitchFamily="49" charset="0"/>
                <a:cs typeface="Courier New" panose="02070309020205020404" pitchFamily="49" charset="0"/>
              </a:rPr>
              <a:t> texto2 = "hola";</a:t>
            </a:r>
          </a:p>
          <a:p>
            <a:pPr marL="800100" lvl="2" indent="0">
              <a:buNone/>
            </a:pPr>
            <a:r>
              <a:rPr lang="es-ES" sz="2600" dirty="0" err="1">
                <a:latin typeface="Courier New" panose="02070309020205020404" pitchFamily="49" charset="0"/>
                <a:cs typeface="Courier New" panose="02070309020205020404" pitchFamily="49" charset="0"/>
              </a:rPr>
              <a:t>var</a:t>
            </a:r>
            <a:r>
              <a:rPr lang="es-ES" sz="2600" dirty="0">
                <a:latin typeface="Courier New" panose="02070309020205020404" pitchFamily="49" charset="0"/>
                <a:cs typeface="Courier New" panose="02070309020205020404" pitchFamily="49" charset="0"/>
              </a:rPr>
              <a:t> texto3 = "</a:t>
            </a:r>
            <a:r>
              <a:rPr lang="es-ES" sz="2600" dirty="0" err="1">
                <a:latin typeface="Courier New" panose="02070309020205020404" pitchFamily="49" charset="0"/>
                <a:cs typeface="Courier New" panose="02070309020205020404" pitchFamily="49" charset="0"/>
              </a:rPr>
              <a:t>adios</a:t>
            </a:r>
            <a:r>
              <a:rPr lang="es-ES" sz="2600" dirty="0" smtClean="0">
                <a:latin typeface="Courier New" panose="02070309020205020404" pitchFamily="49" charset="0"/>
                <a:cs typeface="Courier New" panose="02070309020205020404" pitchFamily="49" charset="0"/>
              </a:rPr>
              <a:t>";</a:t>
            </a:r>
          </a:p>
          <a:p>
            <a:pPr marL="800100" lvl="2" indent="0">
              <a:buNone/>
            </a:pPr>
            <a:endParaRPr lang="es-ES" sz="2600" dirty="0">
              <a:latin typeface="Courier New" panose="02070309020205020404" pitchFamily="49" charset="0"/>
              <a:cs typeface="Courier New" panose="02070309020205020404" pitchFamily="49" charset="0"/>
            </a:endParaRPr>
          </a:p>
          <a:p>
            <a:pPr marL="800100" lvl="2" indent="0">
              <a:buNone/>
            </a:pPr>
            <a:r>
              <a:rPr lang="es-ES" sz="2600" dirty="0">
                <a:latin typeface="Courier New" panose="02070309020205020404" pitchFamily="49" charset="0"/>
                <a:cs typeface="Courier New" panose="02070309020205020404" pitchFamily="49" charset="0"/>
              </a:rPr>
              <a:t>resultado = texto1 == texto3; // resultado = false</a:t>
            </a:r>
          </a:p>
          <a:p>
            <a:pPr marL="800100" lvl="2" indent="0">
              <a:buNone/>
            </a:pPr>
            <a:r>
              <a:rPr lang="es-ES" sz="2600" dirty="0">
                <a:latin typeface="Courier New" panose="02070309020205020404" pitchFamily="49" charset="0"/>
                <a:cs typeface="Courier New" panose="02070309020205020404" pitchFamily="49" charset="0"/>
              </a:rPr>
              <a:t>resultado = texto1 != texto2; // resultado = false</a:t>
            </a:r>
          </a:p>
          <a:p>
            <a:pPr marL="800100" lvl="2" indent="0">
              <a:buNone/>
            </a:pPr>
            <a:r>
              <a:rPr lang="es-ES" sz="2600" dirty="0">
                <a:latin typeface="Courier New" panose="02070309020205020404" pitchFamily="49" charset="0"/>
                <a:cs typeface="Courier New" panose="02070309020205020404" pitchFamily="49" charset="0"/>
              </a:rPr>
              <a:t>resultado = texto3 &gt;= texto2; // resultado = </a:t>
            </a:r>
            <a:r>
              <a:rPr lang="es-ES" sz="2600" dirty="0" smtClean="0">
                <a:latin typeface="Courier New" panose="02070309020205020404" pitchFamily="49" charset="0"/>
                <a:cs typeface="Courier New" panose="02070309020205020404" pitchFamily="49" charset="0"/>
              </a:rPr>
              <a:t>false</a:t>
            </a:r>
          </a:p>
          <a:p>
            <a:pPr marL="0" indent="0">
              <a:buNone/>
            </a:pPr>
            <a:endParaRPr lang="es-ES" sz="3400" dirty="0"/>
          </a:p>
          <a:p>
            <a:pPr marL="0" indent="0">
              <a:buNone/>
            </a:pPr>
            <a:r>
              <a:rPr lang="es-ES" sz="3500" dirty="0" smtClean="0"/>
              <a:t>* a </a:t>
            </a:r>
            <a:r>
              <a:rPr lang="es-ES" sz="3500" dirty="0"/>
              <a:t>es menor que b, b es menor que c, A es menor que a, </a:t>
            </a:r>
            <a:r>
              <a:rPr lang="es-ES" sz="3500" dirty="0" smtClean="0"/>
              <a:t>etc.</a:t>
            </a:r>
            <a:endParaRPr lang="es-ES" sz="3500" dirty="0"/>
          </a:p>
        </p:txBody>
      </p:sp>
    </p:spTree>
    <p:extLst>
      <p:ext uri="{BB962C8B-B14F-4D97-AF65-F5344CB8AC3E}">
        <p14:creationId xmlns:p14="http://schemas.microsoft.com/office/powerpoint/2010/main" val="32263936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a:bodyPr>
          <a:lstStyle/>
          <a:p>
            <a:pPr algn="just"/>
            <a:r>
              <a:rPr lang="es-ES" sz="3600" dirty="0" smtClean="0"/>
              <a:t>Lógicos</a:t>
            </a:r>
            <a:endParaRPr lang="es-ES" dirty="0" smtClean="0"/>
          </a:p>
          <a:p>
            <a:pPr marL="0" indent="0" algn="just">
              <a:buNone/>
            </a:pPr>
            <a:r>
              <a:rPr lang="es-ES" dirty="0"/>
              <a:t>El resultado de cualquier operación que utilice operadores lógicos siempre es un </a:t>
            </a:r>
            <a:r>
              <a:rPr lang="es-ES" dirty="0" smtClean="0"/>
              <a:t>valor lógico </a:t>
            </a:r>
            <a:r>
              <a:rPr lang="es-ES" dirty="0"/>
              <a:t>o </a:t>
            </a:r>
            <a:r>
              <a:rPr lang="es-ES" i="1" dirty="0"/>
              <a:t>booleano</a:t>
            </a:r>
            <a:r>
              <a:rPr lang="es-ES" dirty="0" smtClean="0"/>
              <a:t>.</a:t>
            </a:r>
          </a:p>
          <a:p>
            <a:pPr marL="0" indent="0" algn="just">
              <a:buNone/>
            </a:pPr>
            <a:r>
              <a:rPr lang="es-ES" b="1" dirty="0" smtClean="0"/>
              <a:t>Negación</a:t>
            </a:r>
          </a:p>
          <a:p>
            <a:pPr marL="0" indent="0" algn="just">
              <a:buNone/>
            </a:pPr>
            <a:r>
              <a:rPr lang="es-ES" b="1" dirty="0" smtClean="0"/>
              <a:t>!</a:t>
            </a:r>
            <a:r>
              <a:rPr lang="es-ES" dirty="0" smtClean="0"/>
              <a:t> Se </a:t>
            </a:r>
            <a:r>
              <a:rPr lang="es-ES" dirty="0"/>
              <a:t>utiliza para </a:t>
            </a:r>
            <a:r>
              <a:rPr lang="es-ES" dirty="0" smtClean="0"/>
              <a:t>obtener el </a:t>
            </a:r>
            <a:r>
              <a:rPr lang="es-ES" dirty="0"/>
              <a:t>valor contrario al valor de la </a:t>
            </a:r>
            <a:r>
              <a:rPr lang="es-ES" dirty="0" smtClean="0"/>
              <a:t>variable.</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visible = true;</a:t>
            </a:r>
          </a:p>
          <a:p>
            <a:pPr marL="400050" lvl="1" indent="0">
              <a:buNone/>
            </a:pPr>
            <a:r>
              <a:rPr lang="es-ES" dirty="0" err="1">
                <a:latin typeface="Courier New" panose="02070309020205020404" pitchFamily="49" charset="0"/>
                <a:cs typeface="Courier New" panose="02070309020205020404" pitchFamily="49" charset="0"/>
              </a:rPr>
              <a:t>alert</a:t>
            </a:r>
            <a:r>
              <a:rPr lang="es-ES" dirty="0">
                <a:latin typeface="Courier New" panose="02070309020205020404" pitchFamily="49" charset="0"/>
                <a:cs typeface="Courier New" panose="02070309020205020404" pitchFamily="49" charset="0"/>
              </a:rPr>
              <a:t>(</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visible); </a:t>
            </a:r>
            <a:r>
              <a:rPr lang="es-ES" i="1" dirty="0"/>
              <a:t>// Muestra "false" y no "true"</a:t>
            </a:r>
            <a:endParaRPr lang="es-ES" dirty="0" smtClean="0"/>
          </a:p>
        </p:txBody>
      </p:sp>
    </p:spTree>
    <p:extLst>
      <p:ext uri="{BB962C8B-B14F-4D97-AF65-F5344CB8AC3E}">
        <p14:creationId xmlns:p14="http://schemas.microsoft.com/office/powerpoint/2010/main" val="36872423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412776"/>
            <a:ext cx="8229600" cy="4896544"/>
          </a:xfrm>
        </p:spPr>
        <p:txBody>
          <a:bodyPr>
            <a:normAutofit fontScale="62500" lnSpcReduction="20000"/>
          </a:bodyPr>
          <a:lstStyle/>
          <a:p>
            <a:pPr marL="0" indent="0" algn="just">
              <a:buNone/>
            </a:pPr>
            <a:r>
              <a:rPr lang="es-ES" sz="3800" b="1" dirty="0"/>
              <a:t>Negación</a:t>
            </a:r>
          </a:p>
          <a:p>
            <a:pPr marL="285750" indent="-285750" algn="just"/>
            <a:endParaRPr lang="es-ES" dirty="0"/>
          </a:p>
          <a:p>
            <a:pPr marL="285750" indent="-285750" algn="just"/>
            <a:endParaRPr lang="es-ES" dirty="0"/>
          </a:p>
          <a:p>
            <a:pPr marL="285750" indent="-285750" algn="just"/>
            <a:endParaRPr lang="es-ES" dirty="0"/>
          </a:p>
          <a:p>
            <a:pPr marL="0" indent="0" algn="just">
              <a:buNone/>
            </a:pPr>
            <a:endParaRPr lang="es-ES" dirty="0"/>
          </a:p>
          <a:p>
            <a:pPr marL="285750" indent="-285750" algn="just"/>
            <a:r>
              <a:rPr lang="es-ES" dirty="0"/>
              <a:t>Si la variable contiene un número, se transforma en false si vale 0 y en true para cualquier otro número (positivo o negativo, decimal o entero).</a:t>
            </a:r>
          </a:p>
          <a:p>
            <a:pPr marL="285750" indent="-285750" algn="just"/>
            <a:r>
              <a:rPr lang="es-ES" dirty="0"/>
              <a:t>Si la variable contiene una cadena de texto, se transforma en false si la cadena es vacía ("") y en true en cualquier otro caso.</a:t>
            </a:r>
          </a:p>
          <a:p>
            <a:pPr marL="457200" lvl="1" indent="0">
              <a:buNone/>
            </a:pPr>
            <a:r>
              <a:rPr lang="es-ES" sz="2200" dirty="0" err="1">
                <a:latin typeface="Courier New" panose="02070309020205020404" pitchFamily="49" charset="0"/>
                <a:cs typeface="Courier New" panose="02070309020205020404" pitchFamily="49" charset="0"/>
              </a:rPr>
              <a:t>var</a:t>
            </a:r>
            <a:r>
              <a:rPr lang="es-ES" sz="2200" dirty="0">
                <a:latin typeface="Courier New" panose="02070309020205020404" pitchFamily="49" charset="0"/>
                <a:cs typeface="Courier New" panose="02070309020205020404" pitchFamily="49" charset="0"/>
              </a:rPr>
              <a:t> cantidad = 0;</a:t>
            </a:r>
          </a:p>
          <a:p>
            <a:pPr marL="457200" lvl="1" indent="0">
              <a:buNone/>
            </a:pPr>
            <a:r>
              <a:rPr lang="es-ES" sz="2200" dirty="0" err="1">
                <a:latin typeface="Courier New" panose="02070309020205020404" pitchFamily="49" charset="0"/>
                <a:cs typeface="Courier New" panose="02070309020205020404" pitchFamily="49" charset="0"/>
              </a:rPr>
              <a:t>vacio</a:t>
            </a:r>
            <a:r>
              <a:rPr lang="es-ES" sz="2200" dirty="0">
                <a:latin typeface="Courier New" panose="02070309020205020404" pitchFamily="49" charset="0"/>
                <a:cs typeface="Courier New" panose="02070309020205020404" pitchFamily="49" charset="0"/>
              </a:rPr>
              <a:t> = !cantidad; </a:t>
            </a:r>
            <a:r>
              <a:rPr lang="es-ES" sz="2200" i="1" dirty="0">
                <a:latin typeface="Courier New" panose="02070309020205020404" pitchFamily="49" charset="0"/>
                <a:cs typeface="Courier New" panose="02070309020205020404" pitchFamily="49" charset="0"/>
              </a:rPr>
              <a:t>// </a:t>
            </a:r>
            <a:r>
              <a:rPr lang="es-ES" sz="2200" i="1" dirty="0" err="1">
                <a:latin typeface="Courier New" panose="02070309020205020404" pitchFamily="49" charset="0"/>
                <a:cs typeface="Courier New" panose="02070309020205020404" pitchFamily="49" charset="0"/>
              </a:rPr>
              <a:t>vacio</a:t>
            </a:r>
            <a:r>
              <a:rPr lang="es-ES" sz="2200" i="1" dirty="0">
                <a:latin typeface="Courier New" panose="02070309020205020404" pitchFamily="49" charset="0"/>
                <a:cs typeface="Courier New" panose="02070309020205020404" pitchFamily="49" charset="0"/>
              </a:rPr>
              <a:t> = true</a:t>
            </a:r>
          </a:p>
          <a:p>
            <a:pPr marL="457200" lvl="1" indent="0">
              <a:buNone/>
            </a:pPr>
            <a:endParaRPr lang="es-ES" sz="1500" i="1" dirty="0">
              <a:latin typeface="Courier New" panose="02070309020205020404" pitchFamily="49" charset="0"/>
              <a:cs typeface="Courier New" panose="02070309020205020404" pitchFamily="49" charset="0"/>
            </a:endParaRPr>
          </a:p>
          <a:p>
            <a:pPr marL="457200" lvl="1" indent="0">
              <a:buNone/>
            </a:pPr>
            <a:r>
              <a:rPr lang="es-ES" sz="2200" dirty="0">
                <a:latin typeface="Courier New" panose="02070309020205020404" pitchFamily="49" charset="0"/>
                <a:cs typeface="Courier New" panose="02070309020205020404" pitchFamily="49" charset="0"/>
              </a:rPr>
              <a:t>cantidad = 2;</a:t>
            </a:r>
          </a:p>
          <a:p>
            <a:pPr marL="457200" lvl="1" indent="0">
              <a:buNone/>
            </a:pPr>
            <a:r>
              <a:rPr lang="es-ES" sz="2200" dirty="0" err="1">
                <a:latin typeface="Courier New" panose="02070309020205020404" pitchFamily="49" charset="0"/>
                <a:cs typeface="Courier New" panose="02070309020205020404" pitchFamily="49" charset="0"/>
              </a:rPr>
              <a:t>vacio</a:t>
            </a:r>
            <a:r>
              <a:rPr lang="es-ES" sz="2200" dirty="0">
                <a:latin typeface="Courier New" panose="02070309020205020404" pitchFamily="49" charset="0"/>
                <a:cs typeface="Courier New" panose="02070309020205020404" pitchFamily="49" charset="0"/>
              </a:rPr>
              <a:t> = !cantidad; </a:t>
            </a:r>
            <a:r>
              <a:rPr lang="es-ES" sz="2200" i="1" dirty="0">
                <a:latin typeface="Courier New" panose="02070309020205020404" pitchFamily="49" charset="0"/>
                <a:cs typeface="Courier New" panose="02070309020205020404" pitchFamily="49" charset="0"/>
              </a:rPr>
              <a:t>// </a:t>
            </a:r>
            <a:r>
              <a:rPr lang="es-ES" sz="2200" i="1" dirty="0" err="1">
                <a:latin typeface="Courier New" panose="02070309020205020404" pitchFamily="49" charset="0"/>
                <a:cs typeface="Courier New" panose="02070309020205020404" pitchFamily="49" charset="0"/>
              </a:rPr>
              <a:t>vacio</a:t>
            </a:r>
            <a:r>
              <a:rPr lang="es-ES" sz="2200" i="1" dirty="0">
                <a:latin typeface="Courier New" panose="02070309020205020404" pitchFamily="49" charset="0"/>
                <a:cs typeface="Courier New" panose="02070309020205020404" pitchFamily="49" charset="0"/>
              </a:rPr>
              <a:t> = false</a:t>
            </a:r>
          </a:p>
          <a:p>
            <a:pPr marL="457200" lvl="1" indent="0">
              <a:buNone/>
            </a:pPr>
            <a:endParaRPr lang="es-ES" sz="1500" i="1" dirty="0">
              <a:latin typeface="Courier New" panose="02070309020205020404" pitchFamily="49" charset="0"/>
              <a:cs typeface="Courier New" panose="02070309020205020404" pitchFamily="49" charset="0"/>
            </a:endParaRPr>
          </a:p>
          <a:p>
            <a:pPr marL="457200" lvl="1" indent="0">
              <a:buNone/>
            </a:pPr>
            <a:r>
              <a:rPr lang="es-ES" sz="2200" dirty="0" err="1">
                <a:latin typeface="Courier New" panose="02070309020205020404" pitchFamily="49" charset="0"/>
                <a:cs typeface="Courier New" panose="02070309020205020404" pitchFamily="49" charset="0"/>
              </a:rPr>
              <a:t>var</a:t>
            </a:r>
            <a:r>
              <a:rPr lang="es-ES" sz="2200" dirty="0">
                <a:latin typeface="Courier New" panose="02070309020205020404" pitchFamily="49" charset="0"/>
                <a:cs typeface="Courier New" panose="02070309020205020404" pitchFamily="49" charset="0"/>
              </a:rPr>
              <a:t> mensaje = "";</a:t>
            </a:r>
          </a:p>
          <a:p>
            <a:pPr marL="457200" lvl="1" indent="0">
              <a:buNone/>
            </a:pPr>
            <a:r>
              <a:rPr lang="es-ES" sz="2200" dirty="0" err="1">
                <a:latin typeface="Courier New" panose="02070309020205020404" pitchFamily="49" charset="0"/>
                <a:cs typeface="Courier New" panose="02070309020205020404" pitchFamily="49" charset="0"/>
              </a:rPr>
              <a:t>mensajeVacio</a:t>
            </a:r>
            <a:r>
              <a:rPr lang="es-ES" sz="2200" dirty="0">
                <a:latin typeface="Courier New" panose="02070309020205020404" pitchFamily="49" charset="0"/>
                <a:cs typeface="Courier New" panose="02070309020205020404" pitchFamily="49" charset="0"/>
              </a:rPr>
              <a:t> = !mensaje; </a:t>
            </a:r>
            <a:r>
              <a:rPr lang="es-ES" sz="2200" i="1" dirty="0">
                <a:latin typeface="Courier New" panose="02070309020205020404" pitchFamily="49" charset="0"/>
                <a:cs typeface="Courier New" panose="02070309020205020404" pitchFamily="49" charset="0"/>
              </a:rPr>
              <a:t>// </a:t>
            </a:r>
            <a:r>
              <a:rPr lang="es-ES" sz="2200" i="1" dirty="0" err="1">
                <a:latin typeface="Courier New" panose="02070309020205020404" pitchFamily="49" charset="0"/>
                <a:cs typeface="Courier New" panose="02070309020205020404" pitchFamily="49" charset="0"/>
              </a:rPr>
              <a:t>mensajeVacio</a:t>
            </a:r>
            <a:r>
              <a:rPr lang="es-ES" sz="2200" i="1" dirty="0">
                <a:latin typeface="Courier New" panose="02070309020205020404" pitchFamily="49" charset="0"/>
                <a:cs typeface="Courier New" panose="02070309020205020404" pitchFamily="49" charset="0"/>
              </a:rPr>
              <a:t> = true</a:t>
            </a:r>
          </a:p>
          <a:p>
            <a:pPr marL="457200" lvl="1" indent="0">
              <a:buNone/>
            </a:pPr>
            <a:endParaRPr lang="es-ES" sz="1500" i="1" dirty="0">
              <a:latin typeface="Courier New" panose="02070309020205020404" pitchFamily="49" charset="0"/>
              <a:cs typeface="Courier New" panose="02070309020205020404" pitchFamily="49" charset="0"/>
            </a:endParaRPr>
          </a:p>
          <a:p>
            <a:pPr marL="457200" lvl="1" indent="0">
              <a:buNone/>
            </a:pPr>
            <a:r>
              <a:rPr lang="es-ES" sz="2200" dirty="0">
                <a:latin typeface="Courier New" panose="02070309020205020404" pitchFamily="49" charset="0"/>
                <a:cs typeface="Courier New" panose="02070309020205020404" pitchFamily="49" charset="0"/>
              </a:rPr>
              <a:t>mensaje = "Bienvenido";</a:t>
            </a:r>
          </a:p>
          <a:p>
            <a:pPr marL="457200" lvl="1" indent="0">
              <a:buNone/>
            </a:pPr>
            <a:r>
              <a:rPr lang="es-ES" sz="2200" dirty="0" err="1">
                <a:latin typeface="Courier New" panose="02070309020205020404" pitchFamily="49" charset="0"/>
                <a:cs typeface="Courier New" panose="02070309020205020404" pitchFamily="49" charset="0"/>
              </a:rPr>
              <a:t>mensajeVacio</a:t>
            </a:r>
            <a:r>
              <a:rPr lang="es-ES" sz="2200" dirty="0">
                <a:latin typeface="Courier New" panose="02070309020205020404" pitchFamily="49" charset="0"/>
                <a:cs typeface="Courier New" panose="02070309020205020404" pitchFamily="49" charset="0"/>
              </a:rPr>
              <a:t> = !mensaje; </a:t>
            </a:r>
            <a:r>
              <a:rPr lang="es-ES" sz="2200" i="1" dirty="0">
                <a:latin typeface="Courier New" panose="02070309020205020404" pitchFamily="49" charset="0"/>
                <a:cs typeface="Courier New" panose="02070309020205020404" pitchFamily="49" charset="0"/>
              </a:rPr>
              <a:t>// </a:t>
            </a:r>
            <a:r>
              <a:rPr lang="es-ES" sz="2200" i="1" dirty="0" err="1">
                <a:latin typeface="Courier New" panose="02070309020205020404" pitchFamily="49" charset="0"/>
                <a:cs typeface="Courier New" panose="02070309020205020404" pitchFamily="49" charset="0"/>
              </a:rPr>
              <a:t>mensajeVacio</a:t>
            </a:r>
            <a:r>
              <a:rPr lang="es-ES" sz="2200" i="1" dirty="0">
                <a:latin typeface="Courier New" panose="02070309020205020404" pitchFamily="49" charset="0"/>
                <a:cs typeface="Courier New" panose="02070309020205020404" pitchFamily="49" charset="0"/>
              </a:rPr>
              <a:t> = </a:t>
            </a:r>
            <a:r>
              <a:rPr lang="es-ES" sz="2200" i="1" dirty="0" smtClean="0">
                <a:latin typeface="Courier New" panose="02070309020205020404" pitchFamily="49" charset="0"/>
                <a:cs typeface="Courier New" panose="02070309020205020404" pitchFamily="49" charset="0"/>
              </a:rPr>
              <a:t>false</a:t>
            </a:r>
            <a:endParaRPr lang="es-ES" sz="2200" dirty="0">
              <a:latin typeface="Courier New" panose="02070309020205020404" pitchFamily="49" charset="0"/>
              <a:cs typeface="Courier New" panose="02070309020205020404" pitchFamily="49"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950" y="1772816"/>
            <a:ext cx="7964711"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2654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62500" lnSpcReduction="20000"/>
          </a:bodyPr>
          <a:lstStyle/>
          <a:p>
            <a:pPr marL="0" indent="0" algn="just">
              <a:buNone/>
            </a:pPr>
            <a:r>
              <a:rPr lang="es-ES" sz="3800" b="1" dirty="0" smtClean="0"/>
              <a:t>AND</a:t>
            </a:r>
          </a:p>
          <a:p>
            <a:pPr marL="285750" indent="-285750" algn="just"/>
            <a:endParaRPr lang="es-ES" dirty="0" smtClean="0"/>
          </a:p>
          <a:p>
            <a:pPr marL="285750" indent="-285750" algn="just"/>
            <a:endParaRPr lang="es-ES" dirty="0"/>
          </a:p>
          <a:p>
            <a:pPr marL="285750" indent="-285750" algn="just"/>
            <a:endParaRPr lang="es-ES" dirty="0" smtClean="0"/>
          </a:p>
          <a:p>
            <a:pPr marL="0" indent="0" algn="just">
              <a:buNone/>
            </a:pPr>
            <a:endParaRPr lang="es-ES" dirty="0" smtClean="0"/>
          </a:p>
          <a:p>
            <a:pPr marL="0" indent="0" algn="just">
              <a:buNone/>
            </a:pPr>
            <a:endParaRPr lang="es-ES" dirty="0" smtClean="0"/>
          </a:p>
          <a:p>
            <a:pPr marL="0" indent="0" algn="just">
              <a:buNone/>
            </a:pPr>
            <a:endParaRPr lang="es-ES" dirty="0" smtClean="0"/>
          </a:p>
          <a:p>
            <a:pPr marL="0" indent="0" algn="just">
              <a:buNone/>
            </a:pPr>
            <a:r>
              <a:rPr lang="es-ES" sz="3500" dirty="0" smtClean="0"/>
              <a:t>La </a:t>
            </a:r>
            <a:r>
              <a:rPr lang="es-ES" sz="3500" dirty="0"/>
              <a:t>operación lógica </a:t>
            </a:r>
            <a:r>
              <a:rPr lang="es-ES" sz="3500" dirty="0" smtClean="0"/>
              <a:t>AND (</a:t>
            </a:r>
            <a:r>
              <a:rPr lang="es-ES" sz="3500" b="1" dirty="0"/>
              <a:t>&amp;&amp;</a:t>
            </a:r>
            <a:r>
              <a:rPr lang="es-ES" sz="3500" dirty="0" smtClean="0"/>
              <a:t>) </a:t>
            </a:r>
            <a:r>
              <a:rPr lang="es-ES" sz="3500" dirty="0"/>
              <a:t>obtiene su resultado combinando dos valores booleanos</a:t>
            </a:r>
            <a:endParaRPr lang="es-ES" sz="3500" dirty="0" smtClean="0"/>
          </a:p>
          <a:p>
            <a:pPr marL="400050" lvl="1" indent="0">
              <a:buNone/>
            </a:pPr>
            <a:endParaRPr lang="es-ES" dirty="0" smtClean="0"/>
          </a:p>
          <a:p>
            <a:pPr marL="400050" lvl="1" indent="0">
              <a:buNone/>
            </a:pPr>
            <a:r>
              <a:rPr lang="es-ES" sz="2600" dirty="0" err="1" smtClean="0">
                <a:latin typeface="Courier New" panose="02070309020205020404" pitchFamily="49" charset="0"/>
                <a:cs typeface="Courier New" panose="02070309020205020404" pitchFamily="49" charset="0"/>
              </a:rPr>
              <a:t>var</a:t>
            </a: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valor1 = true;</a:t>
            </a:r>
          </a:p>
          <a:p>
            <a:pPr marL="400050" lvl="1" indent="0">
              <a:buNone/>
            </a:pPr>
            <a:r>
              <a:rPr lang="es-ES" sz="2600" dirty="0" err="1">
                <a:latin typeface="Courier New" panose="02070309020205020404" pitchFamily="49" charset="0"/>
                <a:cs typeface="Courier New" panose="02070309020205020404" pitchFamily="49" charset="0"/>
              </a:rPr>
              <a:t>var</a:t>
            </a:r>
            <a:r>
              <a:rPr lang="es-ES" sz="2600" dirty="0">
                <a:latin typeface="Courier New" panose="02070309020205020404" pitchFamily="49" charset="0"/>
                <a:cs typeface="Courier New" panose="02070309020205020404" pitchFamily="49" charset="0"/>
              </a:rPr>
              <a:t> valor2 = false;</a:t>
            </a:r>
          </a:p>
          <a:p>
            <a:pPr marL="400050" lvl="1" indent="0">
              <a:buNone/>
            </a:pPr>
            <a:r>
              <a:rPr lang="es-ES" sz="2600" dirty="0">
                <a:latin typeface="Courier New" panose="02070309020205020404" pitchFamily="49" charset="0"/>
                <a:cs typeface="Courier New" panose="02070309020205020404" pitchFamily="49" charset="0"/>
              </a:rPr>
              <a:t>resultado = valor1 </a:t>
            </a:r>
            <a:r>
              <a:rPr lang="es-ES" sz="2600" b="1" dirty="0">
                <a:latin typeface="Courier New" panose="02070309020205020404" pitchFamily="49" charset="0"/>
                <a:cs typeface="Courier New" panose="02070309020205020404" pitchFamily="49" charset="0"/>
              </a:rPr>
              <a:t>&amp;&amp;</a:t>
            </a:r>
            <a:r>
              <a:rPr lang="es-ES" sz="2600" dirty="0">
                <a:latin typeface="Courier New" panose="02070309020205020404" pitchFamily="49" charset="0"/>
                <a:cs typeface="Courier New" panose="02070309020205020404" pitchFamily="49" charset="0"/>
              </a:rPr>
              <a:t> valor2; </a:t>
            </a:r>
            <a:r>
              <a:rPr lang="es-ES" sz="2600" i="1" dirty="0">
                <a:latin typeface="Courier New" panose="02070309020205020404" pitchFamily="49" charset="0"/>
                <a:cs typeface="Courier New" panose="02070309020205020404" pitchFamily="49" charset="0"/>
              </a:rPr>
              <a:t>// resultado = </a:t>
            </a:r>
            <a:r>
              <a:rPr lang="es-ES" sz="2600" i="1" dirty="0" smtClean="0">
                <a:latin typeface="Courier New" panose="02070309020205020404" pitchFamily="49" charset="0"/>
                <a:cs typeface="Courier New" panose="02070309020205020404" pitchFamily="49" charset="0"/>
              </a:rPr>
              <a:t>false</a:t>
            </a:r>
          </a:p>
          <a:p>
            <a:pPr marL="400050" lvl="1" indent="0">
              <a:buNone/>
            </a:pPr>
            <a:endParaRPr lang="es-ES" sz="2600" i="1" dirty="0">
              <a:latin typeface="Courier New" panose="02070309020205020404" pitchFamily="49" charset="0"/>
              <a:cs typeface="Courier New" panose="02070309020205020404" pitchFamily="49" charset="0"/>
            </a:endParaRPr>
          </a:p>
          <a:p>
            <a:pPr marL="400050" lvl="1" indent="0">
              <a:buNone/>
            </a:pPr>
            <a:r>
              <a:rPr lang="es-ES" sz="2600" dirty="0">
                <a:latin typeface="Courier New" panose="02070309020205020404" pitchFamily="49" charset="0"/>
                <a:cs typeface="Courier New" panose="02070309020205020404" pitchFamily="49" charset="0"/>
              </a:rPr>
              <a:t>valor1 = true;</a:t>
            </a:r>
          </a:p>
          <a:p>
            <a:pPr marL="400050" lvl="1" indent="0">
              <a:buNone/>
            </a:pPr>
            <a:r>
              <a:rPr lang="es-ES" sz="2600" dirty="0">
                <a:latin typeface="Courier New" panose="02070309020205020404" pitchFamily="49" charset="0"/>
                <a:cs typeface="Courier New" panose="02070309020205020404" pitchFamily="49" charset="0"/>
              </a:rPr>
              <a:t>valor2 = true;</a:t>
            </a:r>
          </a:p>
          <a:p>
            <a:pPr marL="400050" lvl="1" indent="0">
              <a:buNone/>
            </a:pPr>
            <a:r>
              <a:rPr lang="es-ES" sz="2600" dirty="0">
                <a:latin typeface="Courier New" panose="02070309020205020404" pitchFamily="49" charset="0"/>
                <a:cs typeface="Courier New" panose="02070309020205020404" pitchFamily="49" charset="0"/>
              </a:rPr>
              <a:t>resultado = valor1 </a:t>
            </a:r>
            <a:r>
              <a:rPr lang="es-ES" sz="2600" b="1" dirty="0">
                <a:latin typeface="Courier New" panose="02070309020205020404" pitchFamily="49" charset="0"/>
                <a:cs typeface="Courier New" panose="02070309020205020404" pitchFamily="49" charset="0"/>
              </a:rPr>
              <a:t>&amp;&amp;</a:t>
            </a:r>
            <a:r>
              <a:rPr lang="es-ES" sz="2600" dirty="0">
                <a:latin typeface="Courier New" panose="02070309020205020404" pitchFamily="49" charset="0"/>
                <a:cs typeface="Courier New" panose="02070309020205020404" pitchFamily="49" charset="0"/>
              </a:rPr>
              <a:t> valor2; </a:t>
            </a:r>
            <a:r>
              <a:rPr lang="es-ES" sz="2600" i="1" dirty="0">
                <a:latin typeface="Courier New" panose="02070309020205020404" pitchFamily="49" charset="0"/>
                <a:cs typeface="Courier New" panose="02070309020205020404" pitchFamily="49" charset="0"/>
              </a:rPr>
              <a:t>// resultado = true</a:t>
            </a:r>
            <a:endParaRPr lang="es-ES" sz="2600" dirty="0">
              <a:latin typeface="Courier New" panose="02070309020205020404" pitchFamily="49" charset="0"/>
              <a:cs typeface="Courier New" panose="02070309020205020404" pitchFamily="49"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3" y="1696024"/>
            <a:ext cx="5198925" cy="173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590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62500" lnSpcReduction="20000"/>
          </a:bodyPr>
          <a:lstStyle/>
          <a:p>
            <a:pPr marL="0" indent="0" algn="just">
              <a:buNone/>
            </a:pPr>
            <a:r>
              <a:rPr lang="es-ES" sz="3800" b="1" dirty="0" smtClean="0"/>
              <a:t>OR</a:t>
            </a:r>
          </a:p>
          <a:p>
            <a:pPr marL="285750" indent="-285750" algn="just"/>
            <a:endParaRPr lang="es-ES" dirty="0" smtClean="0"/>
          </a:p>
          <a:p>
            <a:pPr marL="285750" indent="-285750" algn="just"/>
            <a:endParaRPr lang="es-ES" dirty="0"/>
          </a:p>
          <a:p>
            <a:pPr marL="285750" indent="-285750" algn="just"/>
            <a:endParaRPr lang="es-ES" dirty="0" smtClean="0"/>
          </a:p>
          <a:p>
            <a:pPr marL="0" indent="0" algn="just">
              <a:buNone/>
            </a:pPr>
            <a:endParaRPr lang="es-ES" dirty="0" smtClean="0"/>
          </a:p>
          <a:p>
            <a:pPr marL="0" indent="0" algn="just">
              <a:buNone/>
            </a:pPr>
            <a:endParaRPr lang="es-ES" dirty="0" smtClean="0"/>
          </a:p>
          <a:p>
            <a:pPr marL="0" indent="0" algn="just">
              <a:buNone/>
            </a:pPr>
            <a:endParaRPr lang="es-ES" dirty="0" smtClean="0"/>
          </a:p>
          <a:p>
            <a:pPr marL="0" indent="0" algn="just">
              <a:buNone/>
            </a:pPr>
            <a:r>
              <a:rPr lang="es-ES" sz="3500" dirty="0" smtClean="0"/>
              <a:t>La </a:t>
            </a:r>
            <a:r>
              <a:rPr lang="es-ES" sz="3500" dirty="0"/>
              <a:t>operación lógica </a:t>
            </a:r>
            <a:r>
              <a:rPr lang="es-ES" sz="3500" dirty="0" smtClean="0"/>
              <a:t>OR (</a:t>
            </a:r>
            <a:r>
              <a:rPr lang="es-ES" sz="3500" b="1" dirty="0" smtClean="0"/>
              <a:t>||</a:t>
            </a:r>
            <a:r>
              <a:rPr lang="es-ES" sz="3500" dirty="0" smtClean="0"/>
              <a:t>) </a:t>
            </a:r>
            <a:r>
              <a:rPr lang="es-ES" sz="3500" dirty="0"/>
              <a:t>obtiene su resultado combinando dos valores </a:t>
            </a:r>
            <a:r>
              <a:rPr lang="es-ES" sz="3500" dirty="0" smtClean="0"/>
              <a:t>booleanos.</a:t>
            </a:r>
          </a:p>
          <a:p>
            <a:pPr marL="400050" lvl="1" indent="0">
              <a:buNone/>
            </a:pPr>
            <a:endParaRPr lang="es-ES" dirty="0" smtClean="0"/>
          </a:p>
          <a:p>
            <a:pPr marL="400050" lvl="1" indent="0">
              <a:buNone/>
            </a:pPr>
            <a:r>
              <a:rPr lang="es-ES" sz="2600" dirty="0" err="1" smtClean="0">
                <a:latin typeface="Courier New" panose="02070309020205020404" pitchFamily="49" charset="0"/>
                <a:cs typeface="Courier New" panose="02070309020205020404" pitchFamily="49" charset="0"/>
              </a:rPr>
              <a:t>var</a:t>
            </a: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valor1 = true;</a:t>
            </a:r>
          </a:p>
          <a:p>
            <a:pPr marL="400050" lvl="1" indent="0">
              <a:buNone/>
            </a:pPr>
            <a:r>
              <a:rPr lang="es-ES" sz="2600" dirty="0" err="1">
                <a:latin typeface="Courier New" panose="02070309020205020404" pitchFamily="49" charset="0"/>
                <a:cs typeface="Courier New" panose="02070309020205020404" pitchFamily="49" charset="0"/>
              </a:rPr>
              <a:t>var</a:t>
            </a:r>
            <a:r>
              <a:rPr lang="es-ES" sz="2600" dirty="0">
                <a:latin typeface="Courier New" panose="02070309020205020404" pitchFamily="49" charset="0"/>
                <a:cs typeface="Courier New" panose="02070309020205020404" pitchFamily="49" charset="0"/>
              </a:rPr>
              <a:t> valor2 = false;</a:t>
            </a:r>
          </a:p>
          <a:p>
            <a:pPr marL="400050" lvl="1" indent="0">
              <a:buNone/>
            </a:pPr>
            <a:r>
              <a:rPr lang="es-ES" sz="2600" dirty="0">
                <a:latin typeface="Courier New" panose="02070309020205020404" pitchFamily="49" charset="0"/>
                <a:cs typeface="Courier New" panose="02070309020205020404" pitchFamily="49" charset="0"/>
              </a:rPr>
              <a:t>resultado = valor1 </a:t>
            </a:r>
            <a:r>
              <a:rPr lang="es-ES" sz="2600" b="1" dirty="0" smtClean="0">
                <a:latin typeface="Courier New" panose="02070309020205020404" pitchFamily="49" charset="0"/>
                <a:cs typeface="Courier New" panose="02070309020205020404" pitchFamily="49" charset="0"/>
              </a:rPr>
              <a:t>||</a:t>
            </a: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valor2; </a:t>
            </a:r>
            <a:r>
              <a:rPr lang="es-ES" sz="2600" i="1" dirty="0">
                <a:latin typeface="Courier New" panose="02070309020205020404" pitchFamily="49" charset="0"/>
                <a:cs typeface="Courier New" panose="02070309020205020404" pitchFamily="49" charset="0"/>
              </a:rPr>
              <a:t>// resultado = </a:t>
            </a:r>
            <a:r>
              <a:rPr lang="es-ES" sz="2600" i="1" dirty="0" smtClean="0">
                <a:latin typeface="Courier New" panose="02070309020205020404" pitchFamily="49" charset="0"/>
                <a:cs typeface="Courier New" panose="02070309020205020404" pitchFamily="49" charset="0"/>
              </a:rPr>
              <a:t>true</a:t>
            </a:r>
          </a:p>
          <a:p>
            <a:pPr marL="400050" lvl="1" indent="0">
              <a:buNone/>
            </a:pPr>
            <a:endParaRPr lang="es-ES" sz="2600" i="1" dirty="0">
              <a:latin typeface="Courier New" panose="02070309020205020404" pitchFamily="49" charset="0"/>
              <a:cs typeface="Courier New" panose="02070309020205020404" pitchFamily="49" charset="0"/>
            </a:endParaRPr>
          </a:p>
          <a:p>
            <a:pPr marL="400050" lvl="1" indent="0">
              <a:buNone/>
            </a:pPr>
            <a:r>
              <a:rPr lang="es-ES" sz="2600" dirty="0">
                <a:latin typeface="Courier New" panose="02070309020205020404" pitchFamily="49" charset="0"/>
                <a:cs typeface="Courier New" panose="02070309020205020404" pitchFamily="49" charset="0"/>
              </a:rPr>
              <a:t>valor1 = </a:t>
            </a:r>
            <a:r>
              <a:rPr lang="es-ES" sz="2600" dirty="0" smtClean="0">
                <a:latin typeface="Courier New" panose="02070309020205020404" pitchFamily="49" charset="0"/>
                <a:cs typeface="Courier New" panose="02070309020205020404" pitchFamily="49" charset="0"/>
              </a:rPr>
              <a:t>false;</a:t>
            </a:r>
            <a:endParaRPr lang="es-ES" sz="2600" dirty="0">
              <a:latin typeface="Courier New" panose="02070309020205020404" pitchFamily="49" charset="0"/>
              <a:cs typeface="Courier New" panose="02070309020205020404" pitchFamily="49" charset="0"/>
            </a:endParaRPr>
          </a:p>
          <a:p>
            <a:pPr marL="400050" lvl="1" indent="0">
              <a:buNone/>
            </a:pPr>
            <a:r>
              <a:rPr lang="es-ES" sz="2600" dirty="0">
                <a:latin typeface="Courier New" panose="02070309020205020404" pitchFamily="49" charset="0"/>
                <a:cs typeface="Courier New" panose="02070309020205020404" pitchFamily="49" charset="0"/>
              </a:rPr>
              <a:t>valor2 = </a:t>
            </a:r>
            <a:r>
              <a:rPr lang="es-ES" sz="2600" dirty="0" smtClean="0">
                <a:latin typeface="Courier New" panose="02070309020205020404" pitchFamily="49" charset="0"/>
                <a:cs typeface="Courier New" panose="02070309020205020404" pitchFamily="49" charset="0"/>
              </a:rPr>
              <a:t>false;</a:t>
            </a:r>
            <a:endParaRPr lang="es-ES" sz="2600" dirty="0">
              <a:latin typeface="Courier New" panose="02070309020205020404" pitchFamily="49" charset="0"/>
              <a:cs typeface="Courier New" panose="02070309020205020404" pitchFamily="49" charset="0"/>
            </a:endParaRPr>
          </a:p>
          <a:p>
            <a:pPr marL="400050" lvl="1" indent="0">
              <a:buNone/>
            </a:pPr>
            <a:r>
              <a:rPr lang="es-ES" sz="2600" dirty="0">
                <a:latin typeface="Courier New" panose="02070309020205020404" pitchFamily="49" charset="0"/>
                <a:cs typeface="Courier New" panose="02070309020205020404" pitchFamily="49" charset="0"/>
              </a:rPr>
              <a:t>resultado = valor1 </a:t>
            </a:r>
            <a:r>
              <a:rPr lang="es-ES" sz="2600" b="1" dirty="0" smtClean="0">
                <a:latin typeface="Courier New" panose="02070309020205020404" pitchFamily="49" charset="0"/>
                <a:cs typeface="Courier New" panose="02070309020205020404" pitchFamily="49" charset="0"/>
              </a:rPr>
              <a:t>||</a:t>
            </a: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valor2; </a:t>
            </a:r>
            <a:r>
              <a:rPr lang="es-ES" sz="2600" i="1" dirty="0">
                <a:latin typeface="Courier New" panose="02070309020205020404" pitchFamily="49" charset="0"/>
                <a:cs typeface="Courier New" panose="02070309020205020404" pitchFamily="49" charset="0"/>
              </a:rPr>
              <a:t>// resultado = </a:t>
            </a:r>
            <a:r>
              <a:rPr lang="es-ES" sz="2600" i="1" dirty="0" smtClean="0">
                <a:latin typeface="Courier New" panose="02070309020205020404" pitchFamily="49" charset="0"/>
                <a:cs typeface="Courier New" panose="02070309020205020404" pitchFamily="49" charset="0"/>
              </a:rPr>
              <a:t>false</a:t>
            </a:r>
            <a:endParaRPr lang="es-ES" sz="2600" dirty="0">
              <a:latin typeface="Courier New" panose="02070309020205020404" pitchFamily="49" charset="0"/>
              <a:cs typeface="Courier New" panose="02070309020205020404" pitchFamily="49" charset="0"/>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628800"/>
            <a:ext cx="5365757"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6876256" y="5758886"/>
            <a:ext cx="2207592" cy="492443"/>
          </a:xfrm>
          <a:prstGeom prst="rect">
            <a:avLst/>
          </a:prstGeom>
        </p:spPr>
        <p:txBody>
          <a:bodyPr wrap="none">
            <a:spAutoFit/>
          </a:bodyPr>
          <a:lstStyle/>
          <a:p>
            <a:pPr marL="400050" lvl="1" indent="0">
              <a:buNone/>
            </a:pPr>
            <a:r>
              <a:rPr lang="es-ES" sz="2600" dirty="0" smtClean="0"/>
              <a:t>* Ejercicio 4</a:t>
            </a:r>
            <a:endParaRPr lang="es-ES" sz="2600" dirty="0"/>
          </a:p>
        </p:txBody>
      </p:sp>
    </p:spTree>
    <p:extLst>
      <p:ext uri="{BB962C8B-B14F-4D97-AF65-F5344CB8AC3E}">
        <p14:creationId xmlns:p14="http://schemas.microsoft.com/office/powerpoint/2010/main" val="30142865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85000" lnSpcReduction="20000"/>
          </a:bodyPr>
          <a:lstStyle/>
          <a:p>
            <a:pPr algn="just"/>
            <a:r>
              <a:rPr lang="es-ES" sz="3600" dirty="0" smtClean="0"/>
              <a:t>Estructuras </a:t>
            </a:r>
            <a:r>
              <a:rPr lang="es-ES" sz="3600" dirty="0"/>
              <a:t>de control de </a:t>
            </a:r>
            <a:r>
              <a:rPr lang="es-ES" sz="3600" dirty="0" smtClean="0"/>
              <a:t>flujo</a:t>
            </a:r>
          </a:p>
          <a:p>
            <a:pPr marL="0" indent="0" algn="just">
              <a:buNone/>
            </a:pPr>
            <a:r>
              <a:rPr lang="es-ES" sz="2800" dirty="0"/>
              <a:t>S</a:t>
            </a:r>
            <a:r>
              <a:rPr lang="es-ES" sz="2800" dirty="0" smtClean="0"/>
              <a:t>on </a:t>
            </a:r>
            <a:r>
              <a:rPr lang="es-ES" sz="2800" dirty="0"/>
              <a:t>instrucciones del tipo </a:t>
            </a:r>
            <a:r>
              <a:rPr lang="es-ES" sz="2800" i="1" dirty="0"/>
              <a:t>"si se cumple esta condición, hazlo; si no se cumple, haz </a:t>
            </a:r>
            <a:r>
              <a:rPr lang="es-ES" sz="2800" i="1" dirty="0" smtClean="0"/>
              <a:t>esto otro</a:t>
            </a:r>
            <a:r>
              <a:rPr lang="es-ES" sz="2800" i="1" dirty="0"/>
              <a:t>"</a:t>
            </a:r>
            <a:r>
              <a:rPr lang="es-ES" sz="2800" dirty="0"/>
              <a:t>. También existen instrucciones del tipo </a:t>
            </a:r>
            <a:r>
              <a:rPr lang="es-ES" sz="2800" i="1" dirty="0"/>
              <a:t>"repite esto mientras se cumpla </a:t>
            </a:r>
            <a:r>
              <a:rPr lang="es-ES" sz="2800" i="1" dirty="0" smtClean="0"/>
              <a:t>esta condición"</a:t>
            </a:r>
            <a:r>
              <a:rPr lang="es-ES" sz="2800" dirty="0" smtClean="0"/>
              <a:t>.</a:t>
            </a:r>
          </a:p>
          <a:p>
            <a:pPr marL="0" indent="0" algn="just">
              <a:buNone/>
            </a:pPr>
            <a:endParaRPr lang="es-ES" sz="3600" b="1" dirty="0" smtClean="0"/>
          </a:p>
          <a:p>
            <a:pPr marL="0" indent="0" algn="just">
              <a:buNone/>
            </a:pPr>
            <a:r>
              <a:rPr lang="es-ES" sz="3600" b="1" dirty="0" smtClean="0"/>
              <a:t>Estructura </a:t>
            </a:r>
            <a:r>
              <a:rPr lang="es-ES" sz="3600" b="1" dirty="0" err="1" smtClean="0"/>
              <a:t>if</a:t>
            </a:r>
            <a:endParaRPr lang="es-ES" sz="3600" b="1" dirty="0" smtClean="0"/>
          </a:p>
          <a:p>
            <a:pPr marL="400050" lvl="1" indent="0">
              <a:buNone/>
            </a:pPr>
            <a:r>
              <a:rPr lang="es-ES" sz="2600" dirty="0" err="1"/>
              <a:t>if</a:t>
            </a:r>
            <a:r>
              <a:rPr lang="es-ES" sz="2600" dirty="0"/>
              <a:t>(</a:t>
            </a:r>
            <a:r>
              <a:rPr lang="es-ES" sz="2600" dirty="0" err="1"/>
              <a:t>condicion</a:t>
            </a:r>
            <a:r>
              <a:rPr lang="es-ES" sz="2600" dirty="0"/>
              <a:t>) {</a:t>
            </a:r>
          </a:p>
          <a:p>
            <a:pPr marL="400050" lvl="1" indent="0">
              <a:buNone/>
            </a:pPr>
            <a:r>
              <a:rPr lang="es-ES" sz="2600" dirty="0"/>
              <a:t>...</a:t>
            </a:r>
          </a:p>
          <a:p>
            <a:pPr marL="400050" lvl="1" indent="0">
              <a:buNone/>
            </a:pPr>
            <a:r>
              <a:rPr lang="es-ES" sz="2600" dirty="0" smtClean="0"/>
              <a:t>}</a:t>
            </a:r>
          </a:p>
          <a:p>
            <a:pPr marL="400050" lvl="1" indent="0">
              <a:buNone/>
            </a:pPr>
            <a:r>
              <a:rPr lang="es-ES" sz="2600" b="1" dirty="0" smtClean="0"/>
              <a:t>Ejemplo:</a:t>
            </a:r>
          </a:p>
          <a:p>
            <a:pPr marL="400050" lvl="1" indent="0">
              <a:buNone/>
            </a:pPr>
            <a:r>
              <a:rPr lang="es-ES" sz="2600" dirty="0" err="1"/>
              <a:t>var</a:t>
            </a:r>
            <a:r>
              <a:rPr lang="es-ES" sz="2600" dirty="0"/>
              <a:t> </a:t>
            </a:r>
            <a:r>
              <a:rPr lang="es-ES" sz="2600" dirty="0" err="1"/>
              <a:t>mostrarMensaje</a:t>
            </a:r>
            <a:r>
              <a:rPr lang="es-ES" sz="2600" dirty="0"/>
              <a:t> = true</a:t>
            </a:r>
            <a:r>
              <a:rPr lang="es-ES" sz="2600" dirty="0" smtClean="0"/>
              <a:t>;</a:t>
            </a:r>
          </a:p>
          <a:p>
            <a:pPr marL="400050" lvl="1" indent="0">
              <a:buNone/>
            </a:pPr>
            <a:endParaRPr lang="es-ES" sz="2600" dirty="0"/>
          </a:p>
          <a:p>
            <a:pPr marL="400050" lvl="1" indent="0">
              <a:buNone/>
            </a:pPr>
            <a:r>
              <a:rPr lang="es-ES" sz="2600" dirty="0" err="1"/>
              <a:t>if</a:t>
            </a:r>
            <a:r>
              <a:rPr lang="es-ES" sz="2600" dirty="0"/>
              <a:t>(</a:t>
            </a:r>
            <a:r>
              <a:rPr lang="es-ES" sz="2600" dirty="0" err="1"/>
              <a:t>mostrarMensaje</a:t>
            </a:r>
            <a:r>
              <a:rPr lang="es-ES" sz="2600" dirty="0"/>
              <a:t> == true) {</a:t>
            </a:r>
          </a:p>
          <a:p>
            <a:pPr marL="800100" lvl="2" indent="0">
              <a:buNone/>
            </a:pPr>
            <a:r>
              <a:rPr lang="es-ES" sz="2600" dirty="0" err="1"/>
              <a:t>alert</a:t>
            </a:r>
            <a:r>
              <a:rPr lang="es-ES" sz="2600" dirty="0"/>
              <a:t>("Hola Mundo</a:t>
            </a:r>
            <a:r>
              <a:rPr lang="es-ES" sz="2600" dirty="0" smtClean="0"/>
              <a:t>");</a:t>
            </a:r>
          </a:p>
          <a:p>
            <a:pPr marL="400050" lvl="1" indent="0">
              <a:buNone/>
            </a:pPr>
            <a:r>
              <a:rPr lang="es-ES" sz="2600" dirty="0" smtClean="0"/>
              <a:t>}</a:t>
            </a:r>
          </a:p>
        </p:txBody>
      </p:sp>
      <p:sp>
        <p:nvSpPr>
          <p:cNvPr id="2" name="1 Rectángulo"/>
          <p:cNvSpPr/>
          <p:nvPr/>
        </p:nvSpPr>
        <p:spPr>
          <a:xfrm>
            <a:off x="5220072" y="4815803"/>
            <a:ext cx="3528392" cy="1200329"/>
          </a:xfrm>
          <a:prstGeom prst="rect">
            <a:avLst/>
          </a:prstGeom>
        </p:spPr>
        <p:txBody>
          <a:bodyPr wrap="square">
            <a:spAutoFit/>
          </a:bodyPr>
          <a:lstStyle/>
          <a:p>
            <a:r>
              <a:rPr lang="es-ES" dirty="0" err="1">
                <a:latin typeface="Courier New" panose="02070309020205020404" pitchFamily="49" charset="0"/>
                <a:cs typeface="Courier New" panose="02070309020205020404" pitchFamily="49" charset="0"/>
              </a:rPr>
              <a:t>if</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mostrarMensaje</a:t>
            </a:r>
            <a:r>
              <a:rPr lang="es-ES" dirty="0">
                <a:latin typeface="Courier New" panose="02070309020205020404" pitchFamily="49" charset="0"/>
                <a:cs typeface="Courier New" panose="02070309020205020404" pitchFamily="49" charset="0"/>
              </a:rPr>
              <a:t>) {</a:t>
            </a:r>
          </a:p>
          <a:p>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alert</a:t>
            </a:r>
            <a:r>
              <a:rPr lang="es-ES" dirty="0">
                <a:latin typeface="Courier New" panose="02070309020205020404" pitchFamily="49" charset="0"/>
                <a:cs typeface="Courier New" panose="02070309020205020404" pitchFamily="49" charset="0"/>
              </a:rPr>
              <a:t>("Hola Mundo");</a:t>
            </a:r>
          </a:p>
          <a:p>
            <a:r>
              <a:rPr lang="es-E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9826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85000" lnSpcReduction="20000"/>
          </a:bodyPr>
          <a:lstStyle/>
          <a:p>
            <a:pPr marL="0" indent="0" algn="just">
              <a:buNone/>
            </a:pPr>
            <a:r>
              <a:rPr lang="es-ES" sz="3500" b="1" dirty="0"/>
              <a:t>Estructura </a:t>
            </a:r>
            <a:r>
              <a:rPr lang="es-ES" sz="3500" b="1" dirty="0" err="1"/>
              <a:t>if</a:t>
            </a:r>
            <a:r>
              <a:rPr lang="es-ES" sz="3500" b="1" dirty="0"/>
              <a:t>...</a:t>
            </a:r>
            <a:r>
              <a:rPr lang="es-ES" sz="3500" b="1" dirty="0" err="1" smtClean="0"/>
              <a:t>else</a:t>
            </a:r>
            <a:endParaRPr lang="es-ES" sz="3500" dirty="0" smtClean="0"/>
          </a:p>
          <a:p>
            <a:pPr marL="400050" lvl="1" indent="0">
              <a:buNone/>
            </a:pPr>
            <a:r>
              <a:rPr lang="es-ES" sz="2300" dirty="0" err="1"/>
              <a:t>if</a:t>
            </a:r>
            <a:r>
              <a:rPr lang="es-ES" sz="2300" dirty="0"/>
              <a:t>(</a:t>
            </a:r>
            <a:r>
              <a:rPr lang="es-ES" sz="2300" dirty="0" err="1"/>
              <a:t>condicion</a:t>
            </a:r>
            <a:r>
              <a:rPr lang="es-ES" sz="2300" dirty="0"/>
              <a:t>) {</a:t>
            </a:r>
          </a:p>
          <a:p>
            <a:pPr marL="400050" lvl="1" indent="0">
              <a:buNone/>
            </a:pPr>
            <a:r>
              <a:rPr lang="es-ES" sz="2300" dirty="0"/>
              <a:t>...</a:t>
            </a:r>
          </a:p>
          <a:p>
            <a:pPr marL="400050" lvl="1" indent="0">
              <a:buNone/>
            </a:pPr>
            <a:r>
              <a:rPr lang="es-ES" sz="2300" dirty="0"/>
              <a:t>}</a:t>
            </a:r>
          </a:p>
          <a:p>
            <a:pPr marL="400050" lvl="1" indent="0">
              <a:buNone/>
            </a:pPr>
            <a:r>
              <a:rPr lang="es-ES" sz="2300" dirty="0" err="1"/>
              <a:t>else</a:t>
            </a:r>
            <a:r>
              <a:rPr lang="es-ES" sz="2300" dirty="0"/>
              <a:t> </a:t>
            </a:r>
            <a:r>
              <a:rPr lang="es-ES" sz="2300" dirty="0" smtClean="0"/>
              <a:t>{</a:t>
            </a:r>
          </a:p>
          <a:p>
            <a:pPr marL="400050" lvl="1" indent="0">
              <a:buNone/>
            </a:pPr>
            <a:r>
              <a:rPr lang="es-ES" sz="2300" dirty="0"/>
              <a:t>...</a:t>
            </a:r>
          </a:p>
          <a:p>
            <a:pPr marL="400050" lvl="1" indent="0">
              <a:buNone/>
            </a:pPr>
            <a:r>
              <a:rPr lang="es-ES" sz="2300" dirty="0" smtClean="0"/>
              <a:t>}</a:t>
            </a:r>
          </a:p>
          <a:p>
            <a:pPr marL="400050" lvl="1" indent="0">
              <a:buNone/>
            </a:pPr>
            <a:r>
              <a:rPr lang="es-ES" sz="2400" b="1" dirty="0" smtClean="0"/>
              <a:t>Ejemplo: </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edad = 18;</a:t>
            </a:r>
          </a:p>
          <a:p>
            <a:pPr marL="400050" lvl="1" indent="0">
              <a:buNone/>
            </a:pPr>
            <a:r>
              <a:rPr lang="es-ES" sz="2300" dirty="0" err="1">
                <a:latin typeface="Courier New" panose="02070309020205020404" pitchFamily="49" charset="0"/>
                <a:cs typeface="Courier New" panose="02070309020205020404" pitchFamily="49" charset="0"/>
              </a:rPr>
              <a:t>if</a:t>
            </a:r>
            <a:r>
              <a:rPr lang="es-ES" sz="2300" dirty="0">
                <a:latin typeface="Courier New" panose="02070309020205020404" pitchFamily="49" charset="0"/>
                <a:cs typeface="Courier New" panose="02070309020205020404" pitchFamily="49" charset="0"/>
              </a:rPr>
              <a:t>(edad &gt;= 18) {</a:t>
            </a:r>
          </a:p>
          <a:p>
            <a:pPr marL="800100" lvl="2" indent="0">
              <a:buNone/>
            </a:pPr>
            <a:r>
              <a:rPr lang="es-ES" sz="2300" dirty="0" err="1">
                <a:latin typeface="Courier New" panose="02070309020205020404" pitchFamily="49" charset="0"/>
                <a:cs typeface="Courier New" panose="02070309020205020404" pitchFamily="49" charset="0"/>
              </a:rPr>
              <a:t>alert</a:t>
            </a:r>
            <a:r>
              <a:rPr lang="es-ES" sz="2300" dirty="0">
                <a:latin typeface="Courier New" panose="02070309020205020404" pitchFamily="49" charset="0"/>
                <a:cs typeface="Courier New" panose="02070309020205020404" pitchFamily="49" charset="0"/>
              </a:rPr>
              <a:t>("Eres mayor de edad");</a:t>
            </a:r>
          </a:p>
          <a:p>
            <a:pPr marL="400050" lvl="1" indent="0">
              <a:buNone/>
            </a:pPr>
            <a:r>
              <a:rPr lang="es-ES" sz="2300" dirty="0">
                <a:latin typeface="Courier New" panose="02070309020205020404" pitchFamily="49" charset="0"/>
                <a:cs typeface="Courier New" panose="02070309020205020404" pitchFamily="49" charset="0"/>
              </a:rPr>
              <a:t>}</a:t>
            </a:r>
          </a:p>
          <a:p>
            <a:pPr marL="400050" lvl="1" indent="0">
              <a:buNone/>
            </a:pPr>
            <a:r>
              <a:rPr lang="es-ES" sz="2300" dirty="0" err="1">
                <a:latin typeface="Courier New" panose="02070309020205020404" pitchFamily="49" charset="0"/>
                <a:cs typeface="Courier New" panose="02070309020205020404" pitchFamily="49" charset="0"/>
              </a:rPr>
              <a:t>else</a:t>
            </a:r>
            <a:r>
              <a:rPr lang="es-ES" sz="2300" dirty="0">
                <a:latin typeface="Courier New" panose="02070309020205020404" pitchFamily="49" charset="0"/>
                <a:cs typeface="Courier New" panose="02070309020205020404" pitchFamily="49" charset="0"/>
              </a:rPr>
              <a:t> {</a:t>
            </a:r>
          </a:p>
          <a:p>
            <a:pPr marL="800100" lvl="2" indent="0">
              <a:buNone/>
            </a:pPr>
            <a:r>
              <a:rPr lang="es-ES" sz="2300" dirty="0" err="1">
                <a:latin typeface="Courier New" panose="02070309020205020404" pitchFamily="49" charset="0"/>
                <a:cs typeface="Courier New" panose="02070309020205020404" pitchFamily="49" charset="0"/>
              </a:rPr>
              <a:t>alert</a:t>
            </a:r>
            <a:r>
              <a:rPr lang="es-ES" sz="2300" dirty="0">
                <a:latin typeface="Courier New" panose="02070309020205020404" pitchFamily="49" charset="0"/>
                <a:cs typeface="Courier New" panose="02070309020205020404" pitchFamily="49" charset="0"/>
              </a:rPr>
              <a:t>("Todavía eres menor de edad");</a:t>
            </a:r>
          </a:p>
          <a:p>
            <a:pPr marL="400050" lvl="1" indent="0">
              <a:buNone/>
            </a:pPr>
            <a:r>
              <a:rPr lang="es-ES" sz="2300" dirty="0" smtClean="0">
                <a:latin typeface="Courier New" panose="02070309020205020404" pitchFamily="49" charset="0"/>
                <a:cs typeface="Courier New" panose="02070309020205020404" pitchFamily="49" charset="0"/>
              </a:rPr>
              <a:t>}</a:t>
            </a:r>
          </a:p>
          <a:p>
            <a:pPr marL="0" indent="0">
              <a:buNone/>
            </a:pPr>
            <a:r>
              <a:rPr lang="es-ES" sz="2600" dirty="0"/>
              <a:t>La estructura </a:t>
            </a:r>
            <a:r>
              <a:rPr lang="es-ES" sz="2600" dirty="0" err="1"/>
              <a:t>if</a:t>
            </a:r>
            <a:r>
              <a:rPr lang="es-ES" sz="2600" dirty="0"/>
              <a:t>...</a:t>
            </a:r>
            <a:r>
              <a:rPr lang="es-ES" sz="2600" dirty="0" err="1"/>
              <a:t>else</a:t>
            </a:r>
            <a:r>
              <a:rPr lang="es-ES" sz="2600" dirty="0"/>
              <a:t> se puede encadenar para realizar varias </a:t>
            </a:r>
            <a:r>
              <a:rPr lang="es-ES" sz="2600" dirty="0" smtClean="0"/>
              <a:t>comprobaciones seguidas</a:t>
            </a:r>
            <a:r>
              <a:rPr lang="es-ES" sz="2600" dirty="0"/>
              <a:t>.</a:t>
            </a:r>
            <a:endParaRPr lang="es-ES" sz="2600" dirty="0" smtClean="0"/>
          </a:p>
        </p:txBody>
      </p:sp>
    </p:spTree>
    <p:extLst>
      <p:ext uri="{BB962C8B-B14F-4D97-AF65-F5344CB8AC3E}">
        <p14:creationId xmlns:p14="http://schemas.microsoft.com/office/powerpoint/2010/main" val="2790616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lgn="just">
              <a:buNone/>
            </a:pPr>
            <a:r>
              <a:rPr lang="es-ES" sz="2700" b="1" dirty="0"/>
              <a:t>Estructura </a:t>
            </a:r>
            <a:r>
              <a:rPr lang="es-ES" sz="2700" b="1" dirty="0" err="1" smtClean="0"/>
              <a:t>switch</a:t>
            </a:r>
            <a:endParaRPr lang="es-ES" sz="2700" dirty="0" smtClean="0"/>
          </a:p>
          <a:p>
            <a:pPr marL="800100" lvl="2" indent="0">
              <a:buNone/>
            </a:pPr>
            <a:r>
              <a:rPr lang="es-ES" b="1" dirty="0" err="1" smtClean="0"/>
              <a:t>switch</a:t>
            </a:r>
            <a:r>
              <a:rPr lang="es-ES" b="1" dirty="0" smtClean="0"/>
              <a:t> </a:t>
            </a:r>
            <a:r>
              <a:rPr lang="es-ES" dirty="0"/>
              <a:t>(</a:t>
            </a:r>
            <a:r>
              <a:rPr lang="es-ES" dirty="0" err="1"/>
              <a:t>expression</a:t>
            </a:r>
            <a:r>
              <a:rPr lang="es-ES" dirty="0"/>
              <a:t>) {</a:t>
            </a:r>
          </a:p>
          <a:p>
            <a:pPr marL="1257300" lvl="3" indent="0">
              <a:buNone/>
            </a:pPr>
            <a:r>
              <a:rPr lang="es-ES" b="1" dirty="0"/>
              <a:t>case </a:t>
            </a:r>
            <a:r>
              <a:rPr lang="es-ES" dirty="0"/>
              <a:t>(value1) :</a:t>
            </a:r>
          </a:p>
          <a:p>
            <a:pPr marL="1257300" lvl="3" indent="0">
              <a:buNone/>
            </a:pPr>
            <a:r>
              <a:rPr lang="es-ES" dirty="0"/>
              <a:t>// </a:t>
            </a:r>
            <a:r>
              <a:rPr lang="es-ES" dirty="0" err="1"/>
              <a:t>Code</a:t>
            </a:r>
            <a:r>
              <a:rPr lang="es-ES" dirty="0"/>
              <a:t> </a:t>
            </a:r>
            <a:r>
              <a:rPr lang="es-ES" dirty="0" err="1"/>
              <a:t>for</a:t>
            </a:r>
            <a:r>
              <a:rPr lang="es-ES" dirty="0"/>
              <a:t> value1</a:t>
            </a:r>
          </a:p>
          <a:p>
            <a:pPr marL="1257300" lvl="3" indent="0">
              <a:buNone/>
            </a:pPr>
            <a:r>
              <a:rPr lang="es-ES" b="1" dirty="0"/>
              <a:t>break</a:t>
            </a:r>
            <a:r>
              <a:rPr lang="es-ES" dirty="0"/>
              <a:t>;</a:t>
            </a:r>
          </a:p>
          <a:p>
            <a:pPr marL="1257300" lvl="3" indent="0">
              <a:buNone/>
            </a:pPr>
            <a:r>
              <a:rPr lang="es-ES" b="1" dirty="0"/>
              <a:t>case </a:t>
            </a:r>
            <a:r>
              <a:rPr lang="es-ES" dirty="0"/>
              <a:t>(value2) :</a:t>
            </a:r>
          </a:p>
          <a:p>
            <a:pPr marL="1257300" lvl="3" indent="0">
              <a:buNone/>
            </a:pPr>
            <a:r>
              <a:rPr lang="es-ES" dirty="0"/>
              <a:t>// </a:t>
            </a:r>
            <a:r>
              <a:rPr lang="es-ES" dirty="0" err="1"/>
              <a:t>Code</a:t>
            </a:r>
            <a:r>
              <a:rPr lang="es-ES" dirty="0"/>
              <a:t> </a:t>
            </a:r>
            <a:r>
              <a:rPr lang="es-ES" dirty="0" err="1"/>
              <a:t>for</a:t>
            </a:r>
            <a:r>
              <a:rPr lang="es-ES" dirty="0"/>
              <a:t> value2</a:t>
            </a:r>
          </a:p>
          <a:p>
            <a:pPr marL="1257300" lvl="3" indent="0">
              <a:buNone/>
            </a:pPr>
            <a:r>
              <a:rPr lang="es-ES" b="1" dirty="0"/>
              <a:t>break</a:t>
            </a:r>
            <a:r>
              <a:rPr lang="es-ES" dirty="0"/>
              <a:t>;</a:t>
            </a:r>
          </a:p>
          <a:p>
            <a:pPr marL="1257300" lvl="3" indent="0">
              <a:buNone/>
            </a:pPr>
            <a:r>
              <a:rPr lang="es-ES" dirty="0"/>
              <a:t>...</a:t>
            </a:r>
          </a:p>
          <a:p>
            <a:pPr marL="1257300" lvl="3" indent="0">
              <a:buNone/>
            </a:pPr>
            <a:r>
              <a:rPr lang="es-ES" b="1" dirty="0"/>
              <a:t>default </a:t>
            </a:r>
            <a:r>
              <a:rPr lang="es-ES" dirty="0"/>
              <a:t>:</a:t>
            </a:r>
          </a:p>
          <a:p>
            <a:pPr marL="1257300" lvl="3" indent="0">
              <a:buNone/>
            </a:pPr>
            <a:r>
              <a:rPr lang="es-ES" dirty="0"/>
              <a:t>// </a:t>
            </a:r>
            <a:r>
              <a:rPr lang="es-ES" dirty="0" err="1"/>
              <a:t>Code</a:t>
            </a:r>
            <a:r>
              <a:rPr lang="es-ES" dirty="0"/>
              <a:t> </a:t>
            </a:r>
            <a:r>
              <a:rPr lang="es-ES" dirty="0" err="1"/>
              <a:t>for</a:t>
            </a:r>
            <a:r>
              <a:rPr lang="es-ES" dirty="0"/>
              <a:t> </a:t>
            </a:r>
            <a:r>
              <a:rPr lang="es-ES" dirty="0" err="1"/>
              <a:t>other</a:t>
            </a:r>
            <a:r>
              <a:rPr lang="es-ES" dirty="0"/>
              <a:t> </a:t>
            </a:r>
            <a:r>
              <a:rPr lang="es-ES" dirty="0" err="1"/>
              <a:t>values</a:t>
            </a:r>
            <a:endParaRPr lang="es-ES" dirty="0"/>
          </a:p>
          <a:p>
            <a:pPr marL="800100" lvl="2" indent="0">
              <a:buNone/>
            </a:pPr>
            <a:r>
              <a:rPr lang="es-ES" dirty="0"/>
              <a:t>}</a:t>
            </a:r>
          </a:p>
        </p:txBody>
      </p:sp>
      <p:sp>
        <p:nvSpPr>
          <p:cNvPr id="7" name="6 Rectángulo"/>
          <p:cNvSpPr/>
          <p:nvPr/>
        </p:nvSpPr>
        <p:spPr>
          <a:xfrm>
            <a:off x="6466729" y="5810146"/>
            <a:ext cx="2677271" cy="492443"/>
          </a:xfrm>
          <a:prstGeom prst="rect">
            <a:avLst/>
          </a:prstGeom>
        </p:spPr>
        <p:txBody>
          <a:bodyPr wrap="none">
            <a:spAutoFit/>
          </a:bodyPr>
          <a:lstStyle/>
          <a:p>
            <a:pPr marL="400050" lvl="1" indent="0">
              <a:buNone/>
            </a:pPr>
            <a:r>
              <a:rPr lang="es-ES" sz="2600" dirty="0" smtClean="0"/>
              <a:t>* Ejercicio 5 y 6</a:t>
            </a:r>
            <a:endParaRPr lang="es-ES" sz="2600" dirty="0"/>
          </a:p>
        </p:txBody>
      </p:sp>
    </p:spTree>
    <p:extLst>
      <p:ext uri="{BB962C8B-B14F-4D97-AF65-F5344CB8AC3E}">
        <p14:creationId xmlns:p14="http://schemas.microsoft.com/office/powerpoint/2010/main" val="11256938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92500"/>
          </a:bodyPr>
          <a:lstStyle/>
          <a:p>
            <a:pPr marL="0" indent="0" algn="just">
              <a:buNone/>
            </a:pPr>
            <a:r>
              <a:rPr lang="es-ES" b="1" dirty="0"/>
              <a:t>Estructura </a:t>
            </a:r>
            <a:r>
              <a:rPr lang="es-ES" b="1" dirty="0" err="1" smtClean="0"/>
              <a:t>for</a:t>
            </a:r>
            <a:endParaRPr lang="es-ES" b="1" dirty="0" smtClean="0"/>
          </a:p>
          <a:p>
            <a:pPr marL="0" indent="0">
              <a:buNone/>
            </a:pPr>
            <a:r>
              <a:rPr lang="es-ES" sz="2600" dirty="0"/>
              <a:t>La estructura </a:t>
            </a:r>
            <a:r>
              <a:rPr lang="es-ES" sz="2600" dirty="0" err="1"/>
              <a:t>for</a:t>
            </a:r>
            <a:r>
              <a:rPr lang="es-ES" sz="2600" dirty="0"/>
              <a:t> permite realizar </a:t>
            </a:r>
            <a:r>
              <a:rPr lang="es-ES" sz="2600" dirty="0" smtClean="0"/>
              <a:t>repeticiones </a:t>
            </a:r>
            <a:r>
              <a:rPr lang="es-ES" sz="2600" dirty="0"/>
              <a:t>(también llamadas </a:t>
            </a:r>
            <a:r>
              <a:rPr lang="es-ES" sz="2600" dirty="0" smtClean="0"/>
              <a:t>bucles) de </a:t>
            </a:r>
            <a:r>
              <a:rPr lang="es-ES" sz="2600" dirty="0"/>
              <a:t>una forma muy sencilla</a:t>
            </a:r>
            <a:r>
              <a:rPr lang="es-ES" sz="2600" dirty="0" smtClean="0"/>
              <a:t>.</a:t>
            </a:r>
          </a:p>
          <a:p>
            <a:pPr marL="400050" lvl="1" indent="0">
              <a:buNone/>
            </a:pPr>
            <a:r>
              <a:rPr lang="es-ES" sz="2200" dirty="0" err="1"/>
              <a:t>for</a:t>
            </a:r>
            <a:r>
              <a:rPr lang="es-ES" sz="2200" dirty="0"/>
              <a:t>(</a:t>
            </a:r>
            <a:r>
              <a:rPr lang="es-ES" sz="2200" dirty="0" err="1"/>
              <a:t>inicializacion</a:t>
            </a:r>
            <a:r>
              <a:rPr lang="es-ES" sz="2200" dirty="0"/>
              <a:t>; </a:t>
            </a:r>
            <a:r>
              <a:rPr lang="es-ES" sz="2200" dirty="0" err="1"/>
              <a:t>condicion</a:t>
            </a:r>
            <a:r>
              <a:rPr lang="es-ES" sz="2200" dirty="0"/>
              <a:t>; </a:t>
            </a:r>
            <a:r>
              <a:rPr lang="es-ES" sz="2200" dirty="0" err="1"/>
              <a:t>actualizacion</a:t>
            </a:r>
            <a:r>
              <a:rPr lang="es-ES" sz="2200" dirty="0"/>
              <a:t>) {</a:t>
            </a:r>
          </a:p>
          <a:p>
            <a:pPr marL="400050" lvl="1" indent="0">
              <a:buNone/>
            </a:pPr>
            <a:r>
              <a:rPr lang="es-ES" sz="2200" dirty="0"/>
              <a:t>...</a:t>
            </a:r>
          </a:p>
          <a:p>
            <a:pPr marL="400050" lvl="1" indent="0">
              <a:buNone/>
            </a:pPr>
            <a:r>
              <a:rPr lang="es-ES" sz="2200" dirty="0" smtClean="0"/>
              <a:t>}</a:t>
            </a:r>
          </a:p>
          <a:p>
            <a:pPr algn="just"/>
            <a:r>
              <a:rPr lang="es-ES" sz="2600" dirty="0"/>
              <a:t>La "inicialización" es la zona en la que se establece los valores iniciales de </a:t>
            </a:r>
            <a:r>
              <a:rPr lang="es-ES" sz="2600" dirty="0" smtClean="0"/>
              <a:t>las variables </a:t>
            </a:r>
            <a:r>
              <a:rPr lang="es-ES" sz="2600" dirty="0"/>
              <a:t>que controlan la repetición.</a:t>
            </a:r>
          </a:p>
          <a:p>
            <a:pPr algn="just"/>
            <a:r>
              <a:rPr lang="es-ES" sz="2600" dirty="0" smtClean="0"/>
              <a:t>La </a:t>
            </a:r>
            <a:r>
              <a:rPr lang="es-ES" sz="2600" dirty="0"/>
              <a:t>"condición" es el único elemento que decide si continua o se detiene </a:t>
            </a:r>
            <a:r>
              <a:rPr lang="es-ES" sz="2600" dirty="0" smtClean="0"/>
              <a:t>la repetición.</a:t>
            </a:r>
          </a:p>
          <a:p>
            <a:pPr algn="just"/>
            <a:r>
              <a:rPr lang="es-ES" sz="2600" dirty="0" smtClean="0"/>
              <a:t>La </a:t>
            </a:r>
            <a:r>
              <a:rPr lang="es-ES" sz="2600" dirty="0"/>
              <a:t>"actualización" es el nuevo valor que se asigna después de cada repetición a </a:t>
            </a:r>
            <a:r>
              <a:rPr lang="es-ES" sz="2600" dirty="0" smtClean="0"/>
              <a:t>las variables </a:t>
            </a:r>
            <a:r>
              <a:rPr lang="es-ES" sz="2600" dirty="0"/>
              <a:t>que controlan la repetición</a:t>
            </a:r>
            <a:r>
              <a:rPr lang="es-ES" sz="2600" dirty="0" smtClean="0"/>
              <a:t>.</a:t>
            </a:r>
          </a:p>
          <a:p>
            <a:pPr marL="0" indent="0" algn="just">
              <a:buNone/>
            </a:pPr>
            <a:endParaRPr lang="es-ES" sz="2600" dirty="0" smtClean="0"/>
          </a:p>
        </p:txBody>
      </p:sp>
    </p:spTree>
    <p:extLst>
      <p:ext uri="{BB962C8B-B14F-4D97-AF65-F5344CB8AC3E}">
        <p14:creationId xmlns:p14="http://schemas.microsoft.com/office/powerpoint/2010/main" val="15879372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77500" lnSpcReduction="20000"/>
          </a:bodyPr>
          <a:lstStyle/>
          <a:p>
            <a:pPr marL="0" indent="0" algn="just">
              <a:buNone/>
            </a:pPr>
            <a:r>
              <a:rPr lang="es-ES" sz="3400" b="1" dirty="0" smtClean="0"/>
              <a:t>Estructura </a:t>
            </a:r>
            <a:r>
              <a:rPr lang="es-ES" sz="3400" b="1" dirty="0" err="1" smtClean="0"/>
              <a:t>for</a:t>
            </a:r>
            <a:endParaRPr lang="es-ES" sz="3400" b="1" dirty="0" smtClean="0"/>
          </a:p>
          <a:p>
            <a:pPr marL="400050" lvl="1" indent="0">
              <a:buNone/>
            </a:pPr>
            <a:r>
              <a:rPr lang="es-ES" sz="2600" dirty="0" err="1" smtClean="0">
                <a:latin typeface="Courier New" panose="02070309020205020404" pitchFamily="49" charset="0"/>
                <a:cs typeface="Courier New" panose="02070309020205020404" pitchFamily="49" charset="0"/>
              </a:rPr>
              <a:t>var</a:t>
            </a:r>
            <a:r>
              <a:rPr lang="es-ES" sz="2600" dirty="0" smtClean="0">
                <a:latin typeface="Courier New" panose="02070309020205020404" pitchFamily="49" charset="0"/>
                <a:cs typeface="Courier New" panose="02070309020205020404" pitchFamily="49" charset="0"/>
              </a:rPr>
              <a:t> mensaje = "Hola, estoy dentro de un bucle";</a:t>
            </a:r>
          </a:p>
          <a:p>
            <a:pPr marL="400050" lvl="1" indent="0">
              <a:buNone/>
            </a:pPr>
            <a:r>
              <a:rPr lang="nn-NO" sz="2600" dirty="0" smtClean="0">
                <a:latin typeface="Courier New" panose="02070309020205020404" pitchFamily="49" charset="0"/>
                <a:cs typeface="Courier New" panose="02070309020205020404" pitchFamily="49" charset="0"/>
              </a:rPr>
              <a:t>for(var i = 0; i &lt; 5; i++) {</a:t>
            </a:r>
          </a:p>
          <a:p>
            <a:pPr marL="800100" lvl="2" indent="0">
              <a:buNone/>
            </a:pPr>
            <a:r>
              <a:rPr lang="es-ES" sz="2600" dirty="0" err="1" smtClean="0">
                <a:latin typeface="Courier New" panose="02070309020205020404" pitchFamily="49" charset="0"/>
                <a:cs typeface="Courier New" panose="02070309020205020404" pitchFamily="49" charset="0"/>
              </a:rPr>
              <a:t>alert</a:t>
            </a:r>
            <a:r>
              <a:rPr lang="es-ES" sz="2600" dirty="0" smtClean="0">
                <a:latin typeface="Courier New" panose="02070309020205020404" pitchFamily="49" charset="0"/>
                <a:cs typeface="Courier New" panose="02070309020205020404" pitchFamily="49" charset="0"/>
              </a:rPr>
              <a:t>(mensaje);</a:t>
            </a:r>
          </a:p>
          <a:p>
            <a:pPr marL="400050" lvl="1" indent="0">
              <a:buNone/>
            </a:pPr>
            <a:r>
              <a:rPr lang="es-ES" sz="2600" dirty="0" smtClean="0">
                <a:latin typeface="Courier New" panose="02070309020205020404" pitchFamily="49" charset="0"/>
                <a:cs typeface="Courier New" panose="02070309020205020404" pitchFamily="49" charset="0"/>
              </a:rPr>
              <a:t>}</a:t>
            </a:r>
          </a:p>
          <a:p>
            <a:pPr marL="0" indent="0">
              <a:buNone/>
            </a:pPr>
            <a:r>
              <a:rPr lang="es-ES" sz="3400" b="1" dirty="0" smtClean="0"/>
              <a:t>Estructura </a:t>
            </a:r>
            <a:r>
              <a:rPr lang="es-ES" sz="3400" b="1" dirty="0" err="1"/>
              <a:t>for</a:t>
            </a:r>
            <a:r>
              <a:rPr lang="es-ES" sz="3400" b="1" dirty="0"/>
              <a:t>...in</a:t>
            </a:r>
            <a:endParaRPr lang="es-ES" sz="3400" dirty="0" smtClean="0"/>
          </a:p>
          <a:p>
            <a:pPr marL="400050" lvl="1" indent="0">
              <a:buNone/>
            </a:pPr>
            <a:r>
              <a:rPr lang="es-ES" dirty="0" err="1" smtClean="0"/>
              <a:t>for</a:t>
            </a:r>
            <a:r>
              <a:rPr lang="es-ES" dirty="0" smtClean="0"/>
              <a:t>(</a:t>
            </a:r>
            <a:r>
              <a:rPr lang="es-ES" dirty="0" err="1" smtClean="0"/>
              <a:t>indice</a:t>
            </a:r>
            <a:r>
              <a:rPr lang="es-ES" dirty="0" smtClean="0"/>
              <a:t> </a:t>
            </a:r>
            <a:r>
              <a:rPr lang="es-ES" dirty="0"/>
              <a:t>in </a:t>
            </a:r>
            <a:r>
              <a:rPr lang="es-ES" dirty="0" err="1"/>
              <a:t>array</a:t>
            </a:r>
            <a:r>
              <a:rPr lang="es-ES" dirty="0"/>
              <a:t>) {</a:t>
            </a:r>
          </a:p>
          <a:p>
            <a:pPr marL="400050" lvl="1" indent="0">
              <a:buNone/>
            </a:pPr>
            <a:r>
              <a:rPr lang="es-ES" dirty="0"/>
              <a:t>...</a:t>
            </a:r>
          </a:p>
          <a:p>
            <a:pPr marL="400050" lvl="1" indent="0">
              <a:buNone/>
            </a:pPr>
            <a:r>
              <a:rPr lang="es-ES" dirty="0" smtClean="0"/>
              <a:t>}</a:t>
            </a:r>
          </a:p>
          <a:p>
            <a:pPr marL="400050" lvl="1" indent="0">
              <a:buNone/>
            </a:pPr>
            <a:endParaRPr lang="es-ES" b="1" dirty="0" smtClean="0"/>
          </a:p>
          <a:p>
            <a:pPr marL="400050" lvl="1" indent="0">
              <a:buNone/>
            </a:pPr>
            <a:r>
              <a:rPr lang="es-ES" b="1" dirty="0" smtClean="0"/>
              <a:t>Ejemplo</a:t>
            </a:r>
            <a:r>
              <a:rPr lang="es-ES" dirty="0" smtClean="0"/>
              <a:t>:</a:t>
            </a:r>
            <a:endParaRPr lang="es-ES" sz="2600" dirty="0" smtClean="0"/>
          </a:p>
          <a:p>
            <a:pPr marL="0" indent="0">
              <a:buNone/>
            </a:pPr>
            <a:r>
              <a:rPr lang="es-ES" sz="2600" dirty="0" err="1" smtClean="0">
                <a:latin typeface="Courier New" panose="02070309020205020404" pitchFamily="49" charset="0"/>
                <a:cs typeface="Courier New" panose="02070309020205020404" pitchFamily="49" charset="0"/>
              </a:rPr>
              <a:t>var</a:t>
            </a:r>
            <a:r>
              <a:rPr lang="es-ES" sz="2600" dirty="0" smtClean="0">
                <a:latin typeface="Courier New" panose="02070309020205020404" pitchFamily="49" charset="0"/>
                <a:cs typeface="Courier New" panose="02070309020205020404" pitchFamily="49" charset="0"/>
              </a:rPr>
              <a:t> </a:t>
            </a:r>
            <a:r>
              <a:rPr lang="es-ES" sz="2600" dirty="0" err="1">
                <a:latin typeface="Courier New" panose="02070309020205020404" pitchFamily="49" charset="0"/>
                <a:cs typeface="Courier New" panose="02070309020205020404" pitchFamily="49" charset="0"/>
              </a:rPr>
              <a:t>dias</a:t>
            </a:r>
            <a:r>
              <a:rPr lang="es-ES" sz="2600" dirty="0">
                <a:latin typeface="Courier New" panose="02070309020205020404" pitchFamily="49" charset="0"/>
                <a:cs typeface="Courier New" panose="02070309020205020404" pitchFamily="49" charset="0"/>
              </a:rPr>
              <a:t> = ["Lunes", "Martes", "Miércoles", "Jueves", "Viernes", "Sábado</a:t>
            </a:r>
            <a:r>
              <a:rPr lang="es-ES" sz="2600" dirty="0" smtClean="0">
                <a:latin typeface="Courier New" panose="02070309020205020404" pitchFamily="49" charset="0"/>
                <a:cs typeface="Courier New" panose="02070309020205020404" pitchFamily="49" charset="0"/>
              </a:rPr>
              <a:t>", "</a:t>
            </a:r>
            <a:r>
              <a:rPr lang="es-ES" sz="2600" dirty="0">
                <a:latin typeface="Courier New" panose="02070309020205020404" pitchFamily="49" charset="0"/>
                <a:cs typeface="Courier New" panose="02070309020205020404" pitchFamily="49" charset="0"/>
              </a:rPr>
              <a:t>Domingo</a:t>
            </a:r>
            <a:r>
              <a:rPr lang="es-ES" sz="2600" dirty="0" smtClean="0">
                <a:latin typeface="Courier New" panose="02070309020205020404" pitchFamily="49" charset="0"/>
                <a:cs typeface="Courier New" panose="02070309020205020404" pitchFamily="49" charset="0"/>
              </a:rPr>
              <a:t>"];</a:t>
            </a:r>
          </a:p>
          <a:p>
            <a:pPr marL="400050" lvl="1" indent="0">
              <a:buNone/>
            </a:pPr>
            <a:endParaRPr lang="es-ES" dirty="0">
              <a:latin typeface="Courier New" panose="02070309020205020404" pitchFamily="49" charset="0"/>
              <a:cs typeface="Courier New" panose="02070309020205020404" pitchFamily="49" charset="0"/>
            </a:endParaRPr>
          </a:p>
          <a:p>
            <a:pPr marL="400050" lvl="1" indent="0">
              <a:buNone/>
            </a:pPr>
            <a:r>
              <a:rPr lang="es-ES" sz="2700" dirty="0" err="1" smtClean="0">
                <a:latin typeface="Courier New" panose="02070309020205020404" pitchFamily="49" charset="0"/>
                <a:cs typeface="Courier New" panose="02070309020205020404" pitchFamily="49" charset="0"/>
              </a:rPr>
              <a:t>for</a:t>
            </a:r>
            <a:r>
              <a:rPr lang="es-ES" sz="2700" dirty="0" smtClean="0">
                <a:latin typeface="Courier New" panose="02070309020205020404" pitchFamily="49" charset="0"/>
                <a:cs typeface="Courier New" panose="02070309020205020404" pitchFamily="49" charset="0"/>
              </a:rPr>
              <a:t>(i </a:t>
            </a:r>
            <a:r>
              <a:rPr lang="es-ES" sz="2700" dirty="0">
                <a:latin typeface="Courier New" panose="02070309020205020404" pitchFamily="49" charset="0"/>
                <a:cs typeface="Courier New" panose="02070309020205020404" pitchFamily="49" charset="0"/>
              </a:rPr>
              <a:t>in </a:t>
            </a:r>
            <a:r>
              <a:rPr lang="es-ES" sz="2700" dirty="0" err="1">
                <a:latin typeface="Courier New" panose="02070309020205020404" pitchFamily="49" charset="0"/>
                <a:cs typeface="Courier New" panose="02070309020205020404" pitchFamily="49" charset="0"/>
              </a:rPr>
              <a:t>dias</a:t>
            </a:r>
            <a:r>
              <a:rPr lang="es-ES" sz="2700" dirty="0">
                <a:latin typeface="Courier New" panose="02070309020205020404" pitchFamily="49" charset="0"/>
                <a:cs typeface="Courier New" panose="02070309020205020404" pitchFamily="49" charset="0"/>
              </a:rPr>
              <a:t>) {</a:t>
            </a:r>
          </a:p>
          <a:p>
            <a:pPr marL="800100" lvl="2" indent="0">
              <a:buNone/>
            </a:pPr>
            <a:r>
              <a:rPr lang="es-ES" sz="2700" dirty="0" err="1">
                <a:latin typeface="Courier New" panose="02070309020205020404" pitchFamily="49" charset="0"/>
                <a:cs typeface="Courier New" panose="02070309020205020404" pitchFamily="49" charset="0"/>
              </a:rPr>
              <a:t>alert</a:t>
            </a:r>
            <a:r>
              <a:rPr lang="es-ES" sz="2700" dirty="0">
                <a:latin typeface="Courier New" panose="02070309020205020404" pitchFamily="49" charset="0"/>
                <a:cs typeface="Courier New" panose="02070309020205020404" pitchFamily="49" charset="0"/>
              </a:rPr>
              <a:t>(</a:t>
            </a:r>
            <a:r>
              <a:rPr lang="es-ES" sz="2700" dirty="0" err="1">
                <a:latin typeface="Courier New" panose="02070309020205020404" pitchFamily="49" charset="0"/>
                <a:cs typeface="Courier New" panose="02070309020205020404" pitchFamily="49" charset="0"/>
              </a:rPr>
              <a:t>dias</a:t>
            </a:r>
            <a:r>
              <a:rPr lang="es-ES" sz="2700" dirty="0">
                <a:latin typeface="Courier New" panose="02070309020205020404" pitchFamily="49" charset="0"/>
                <a:cs typeface="Courier New" panose="02070309020205020404" pitchFamily="49" charset="0"/>
              </a:rPr>
              <a:t>[i]);</a:t>
            </a:r>
          </a:p>
          <a:p>
            <a:pPr marL="400050" lvl="1" indent="0">
              <a:buNone/>
            </a:pPr>
            <a:r>
              <a:rPr lang="es-ES" sz="2700" dirty="0">
                <a:latin typeface="Courier New" panose="02070309020205020404" pitchFamily="49" charset="0"/>
                <a:cs typeface="Courier New" panose="02070309020205020404" pitchFamily="49" charset="0"/>
              </a:rPr>
              <a:t>}</a:t>
            </a:r>
            <a:endParaRPr lang="es-ES" sz="2700" dirty="0" smtClean="0">
              <a:latin typeface="Courier New" panose="02070309020205020404" pitchFamily="49" charset="0"/>
              <a:cs typeface="Courier New" panose="02070309020205020404" pitchFamily="49" charset="0"/>
            </a:endParaRPr>
          </a:p>
        </p:txBody>
      </p:sp>
      <p:sp>
        <p:nvSpPr>
          <p:cNvPr id="2" name="1 Rectángulo"/>
          <p:cNvSpPr/>
          <p:nvPr/>
        </p:nvSpPr>
        <p:spPr>
          <a:xfrm>
            <a:off x="4449233" y="5240950"/>
            <a:ext cx="4572000" cy="969496"/>
          </a:xfrm>
          <a:prstGeom prst="rect">
            <a:avLst/>
          </a:prstGeom>
        </p:spPr>
        <p:txBody>
          <a:bodyPr>
            <a:spAutoFit/>
          </a:bodyPr>
          <a:lstStyle/>
          <a:p>
            <a:pPr marL="400050" lvl="1" indent="0">
              <a:buNone/>
            </a:pPr>
            <a:r>
              <a:rPr lang="es-ES" sz="1900" dirty="0" err="1">
                <a:latin typeface="Courier New" panose="02070309020205020404" pitchFamily="49" charset="0"/>
                <a:cs typeface="Courier New" panose="02070309020205020404" pitchFamily="49" charset="0"/>
              </a:rPr>
              <a:t>for</a:t>
            </a:r>
            <a:r>
              <a:rPr lang="es-ES" sz="1900" dirty="0">
                <a:latin typeface="Courier New" panose="02070309020205020404" pitchFamily="49" charset="0"/>
                <a:cs typeface="Courier New" panose="02070309020205020404" pitchFamily="49" charset="0"/>
              </a:rPr>
              <a:t>(</a:t>
            </a: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i=0; i&lt;7; i++) {</a:t>
            </a:r>
          </a:p>
          <a:p>
            <a:pPr marL="400050" lvl="1" indent="0">
              <a:buNone/>
            </a:pPr>
            <a:r>
              <a:rPr lang="es-ES" sz="1900" dirty="0" smtClean="0">
                <a:latin typeface="Courier New" panose="02070309020205020404" pitchFamily="49" charset="0"/>
                <a:cs typeface="Courier New" panose="02070309020205020404" pitchFamily="49" charset="0"/>
              </a:rPr>
              <a:t>     </a:t>
            </a:r>
            <a:r>
              <a:rPr lang="es-ES" sz="1900" dirty="0" err="1" smtClean="0">
                <a:latin typeface="Courier New" panose="02070309020205020404" pitchFamily="49" charset="0"/>
                <a:cs typeface="Courier New" panose="02070309020205020404" pitchFamily="49" charset="0"/>
              </a:rPr>
              <a:t>alert</a:t>
            </a:r>
            <a:r>
              <a:rPr lang="es-ES" sz="1900" dirty="0" smtClean="0">
                <a:latin typeface="Courier New" panose="02070309020205020404" pitchFamily="49" charset="0"/>
                <a:cs typeface="Courier New" panose="02070309020205020404" pitchFamily="49" charset="0"/>
              </a:rPr>
              <a:t>(</a:t>
            </a:r>
            <a:r>
              <a:rPr lang="es-ES" sz="1900" dirty="0" err="1" smtClean="0">
                <a:latin typeface="Courier New" panose="02070309020205020404" pitchFamily="49" charset="0"/>
                <a:cs typeface="Courier New" panose="02070309020205020404" pitchFamily="49" charset="0"/>
              </a:rPr>
              <a:t>dias</a:t>
            </a:r>
            <a:r>
              <a:rPr lang="es-ES" sz="1900" dirty="0" smtClean="0">
                <a:latin typeface="Courier New" panose="02070309020205020404" pitchFamily="49" charset="0"/>
                <a:cs typeface="Courier New" panose="02070309020205020404" pitchFamily="49" charset="0"/>
              </a:rPr>
              <a:t>[i</a:t>
            </a:r>
            <a:r>
              <a:rPr lang="es-ES" sz="1900" dirty="0">
                <a:latin typeface="Courier New" panose="02070309020205020404" pitchFamily="49" charset="0"/>
                <a:cs typeface="Courier New" panose="02070309020205020404" pitchFamily="49" charset="0"/>
              </a:rPr>
              <a:t>]);</a:t>
            </a:r>
          </a:p>
          <a:p>
            <a:pPr marL="400050" lvl="1" indent="0">
              <a:buNone/>
            </a:pPr>
            <a:r>
              <a:rPr lang="es-ES" sz="1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64016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a:solidFill>
                  <a:srgbClr val="000000"/>
                </a:solidFill>
                <a:latin typeface="Tahoma" pitchFamily="32" charset="0"/>
                <a:cs typeface="Tahoma" pitchFamily="32" charset="0"/>
              </a:rPr>
              <a:t>El código </a:t>
            </a:r>
            <a:r>
              <a:rPr lang="es-ES" altLang="es-ES" sz="2000" dirty="0" err="1">
                <a:solidFill>
                  <a:srgbClr val="000000"/>
                </a:solidFill>
                <a:latin typeface="Tahoma" pitchFamily="32" charset="0"/>
                <a:cs typeface="Tahoma" pitchFamily="32" charset="0"/>
              </a:rPr>
              <a:t>Javascript</a:t>
            </a:r>
            <a:r>
              <a:rPr lang="es-ES" altLang="es-ES" sz="2000" dirty="0">
                <a:solidFill>
                  <a:srgbClr val="000000"/>
                </a:solidFill>
                <a:latin typeface="Tahoma" pitchFamily="32" charset="0"/>
                <a:cs typeface="Tahoma" pitchFamily="32" charset="0"/>
              </a:rPr>
              <a:t> irá situado siempre entre las etiquetas HTML </a:t>
            </a:r>
            <a:r>
              <a:rPr lang="es-ES" altLang="es-ES" sz="2000" b="1" dirty="0">
                <a:solidFill>
                  <a:srgbClr val="000000"/>
                </a:solidFill>
                <a:latin typeface="Tahoma" pitchFamily="32" charset="0"/>
                <a:cs typeface="Tahoma" pitchFamily="32" charset="0"/>
              </a:rPr>
              <a:t>&lt;script&gt;…&lt;/script&gt;</a:t>
            </a:r>
            <a:r>
              <a:rPr lang="es-ES" altLang="es-ES" sz="2000" dirty="0">
                <a:solidFill>
                  <a:srgbClr val="000000"/>
                </a:solidFill>
                <a:latin typeface="Tahoma" pitchFamily="32" charset="0"/>
                <a:cs typeface="Tahoma" pitchFamily="32" charset="0"/>
              </a:rPr>
              <a:t>.  El formato habitual es el siguiente:</a:t>
            </a: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lvl="1"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1800" b="1" i="1" dirty="0">
                <a:solidFill>
                  <a:srgbClr val="000000"/>
                </a:solidFill>
                <a:latin typeface="Tahoma" pitchFamily="32" charset="0"/>
                <a:cs typeface="Tahoma" pitchFamily="32" charset="0"/>
              </a:rPr>
              <a:t>&lt;</a:t>
            </a:r>
            <a:r>
              <a:rPr lang="es-ES" altLang="es-ES" sz="1800" b="1" i="1" dirty="0" smtClean="0">
                <a:solidFill>
                  <a:srgbClr val="000000"/>
                </a:solidFill>
                <a:latin typeface="Tahoma" pitchFamily="32" charset="0"/>
                <a:cs typeface="Tahoma" pitchFamily="32" charset="0"/>
              </a:rPr>
              <a:t>script&gt;</a:t>
            </a:r>
            <a:endParaRPr lang="es-ES" altLang="es-ES" sz="2000" b="1" i="1" dirty="0">
              <a:solidFill>
                <a:srgbClr val="000000"/>
              </a:solidFill>
              <a:latin typeface="Tahoma" pitchFamily="32" charset="0"/>
              <a:cs typeface="Tahoma" pitchFamily="32" charset="0"/>
            </a:endParaRPr>
          </a:p>
          <a:p>
            <a:pPr lvl="2" algn="just" eaLnBrk="1" hangingPunct="1">
              <a:spcBef>
                <a:spcPts val="500"/>
              </a:spcBef>
            </a:pPr>
            <a:r>
              <a:rPr lang="es-ES" altLang="es-ES" sz="2000" dirty="0">
                <a:solidFill>
                  <a:srgbClr val="000000"/>
                </a:solidFill>
                <a:latin typeface="Tahoma" pitchFamily="32" charset="0"/>
                <a:cs typeface="Tahoma" pitchFamily="32" charset="0"/>
              </a:rPr>
              <a:t>		</a:t>
            </a:r>
            <a:r>
              <a:rPr lang="es-ES" altLang="es-ES" sz="1800" i="1" dirty="0">
                <a:solidFill>
                  <a:srgbClr val="000000"/>
                </a:solidFill>
                <a:latin typeface="Tahoma" pitchFamily="32" charset="0"/>
                <a:cs typeface="Tahoma" pitchFamily="32" charset="0"/>
              </a:rPr>
              <a:t>código </a:t>
            </a:r>
            <a:r>
              <a:rPr lang="es-ES" altLang="es-ES" sz="1800" i="1" dirty="0" err="1">
                <a:solidFill>
                  <a:srgbClr val="000000"/>
                </a:solidFill>
                <a:latin typeface="Tahoma" pitchFamily="32" charset="0"/>
                <a:cs typeface="Tahoma" pitchFamily="32" charset="0"/>
              </a:rPr>
              <a:t>javascript</a:t>
            </a:r>
            <a:r>
              <a:rPr lang="es-ES" altLang="es-ES" sz="1800" i="1" dirty="0">
                <a:solidFill>
                  <a:srgbClr val="000000"/>
                </a:solidFill>
                <a:latin typeface="Tahoma" pitchFamily="32" charset="0"/>
                <a:cs typeface="Tahoma" pitchFamily="32" charset="0"/>
              </a:rPr>
              <a:t>…</a:t>
            </a:r>
            <a:endParaRPr lang="es-ES" altLang="es-ES" sz="2000" i="1" dirty="0">
              <a:solidFill>
                <a:srgbClr val="000000"/>
              </a:solidFill>
              <a:latin typeface="Tahoma" pitchFamily="32" charset="0"/>
              <a:cs typeface="Tahoma" pitchFamily="32" charset="0"/>
            </a:endParaRPr>
          </a:p>
          <a:p>
            <a:pPr lvl="2" algn="just" eaLnBrk="1" hangingPunct="1">
              <a:spcBef>
                <a:spcPts val="500"/>
              </a:spcBef>
            </a:pPr>
            <a:r>
              <a:rPr lang="es-ES" altLang="es-ES" sz="1800" b="1" i="1" dirty="0">
                <a:solidFill>
                  <a:srgbClr val="000000"/>
                </a:solidFill>
                <a:latin typeface="Tahoma" pitchFamily="32" charset="0"/>
                <a:cs typeface="Tahoma" pitchFamily="32" charset="0"/>
              </a:rPr>
              <a:t>&lt;/script&gt;</a:t>
            </a: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marL="0" indent="0" algn="just" eaLnBrk="1" hangingPunct="1">
              <a:spcBef>
                <a:spcPts val="500"/>
              </a:spcBef>
            </a:pPr>
            <a:endParaRPr lang="es-ES" altLang="es-ES" sz="2000" b="1" dirty="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sz="2000" dirty="0">
                <a:solidFill>
                  <a:srgbClr val="000000"/>
                </a:solidFill>
                <a:latin typeface="Tahoma" pitchFamily="32" charset="0"/>
                <a:cs typeface="Tahoma" pitchFamily="32" charset="0"/>
              </a:rPr>
              <a:t>Se puede insertar un script en cualquier lugar del código, aunque lo más común es encontrarlo al </a:t>
            </a:r>
            <a:r>
              <a:rPr lang="es-ES" altLang="es-ES" sz="2000" b="1" dirty="0">
                <a:solidFill>
                  <a:srgbClr val="000000"/>
                </a:solidFill>
                <a:latin typeface="Tahoma" pitchFamily="32" charset="0"/>
                <a:cs typeface="Tahoma" pitchFamily="32" charset="0"/>
              </a:rPr>
              <a:t>inicio</a:t>
            </a:r>
            <a:r>
              <a:rPr lang="es-ES" altLang="es-ES" sz="2000" dirty="0">
                <a:solidFill>
                  <a:srgbClr val="000000"/>
                </a:solidFill>
                <a:latin typeface="Tahoma" pitchFamily="32" charset="0"/>
                <a:cs typeface="Tahoma" pitchFamily="32" charset="0"/>
              </a:rPr>
              <a:t> de la página, dentro de la etiqueta </a:t>
            </a:r>
            <a:r>
              <a:rPr lang="es-ES" altLang="es-ES" sz="2000" b="1" dirty="0">
                <a:solidFill>
                  <a:srgbClr val="000000"/>
                </a:solidFill>
                <a:latin typeface="Tahoma" pitchFamily="32" charset="0"/>
                <a:cs typeface="Tahoma" pitchFamily="32" charset="0"/>
              </a:rPr>
              <a:t>&lt;head&gt;</a:t>
            </a:r>
            <a:r>
              <a:rPr lang="es-ES" altLang="es-ES" sz="2000" dirty="0">
                <a:solidFill>
                  <a:srgbClr val="000000"/>
                </a:solidFill>
                <a:latin typeface="Tahoma" pitchFamily="32" charset="0"/>
                <a:cs typeface="Tahoma" pitchFamily="32" charset="0"/>
              </a:rPr>
              <a:t>.</a:t>
            </a:r>
          </a:p>
          <a:p>
            <a:pPr algn="just" eaLnBrk="1" hangingPunct="1">
              <a:spcBef>
                <a:spcPts val="500"/>
              </a:spcBef>
              <a:buFont typeface="Arial" charset="0"/>
              <a:buNone/>
            </a:pPr>
            <a:endParaRPr lang="es-ES" altLang="es-ES" sz="1800" dirty="0">
              <a:solidFill>
                <a:srgbClr val="000000"/>
              </a:solidFill>
              <a:latin typeface="Tahoma" pitchFamily="32" charset="0"/>
              <a:cs typeface="Tahoma" pitchFamily="32" charset="0"/>
            </a:endParaRPr>
          </a:p>
          <a:p>
            <a:pPr algn="just" eaLnBrk="1" hangingPunct="1">
              <a:spcBef>
                <a:spcPts val="500"/>
              </a:spcBef>
              <a:buFont typeface="Arial" charset="0"/>
              <a:buNone/>
            </a:pPr>
            <a:endParaRPr lang="es-ES" altLang="es-ES" sz="1800" dirty="0">
              <a:solidFill>
                <a:srgbClr val="000000"/>
              </a:solidFill>
              <a:latin typeface="Tahoma" pitchFamily="32" charset="0"/>
              <a:cs typeface="Tahoma" pitchFamily="32" charset="0"/>
            </a:endParaRPr>
          </a:p>
          <a:p>
            <a:pPr algn="just" eaLnBrk="1" hangingPunct="1">
              <a:spcBef>
                <a:spcPts val="600"/>
              </a:spcBef>
              <a:buClrTx/>
              <a:buSzTx/>
              <a:buFontTx/>
              <a:buNone/>
            </a:pPr>
            <a:endParaRPr lang="es-ES" altLang="es-ES"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2"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9663187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85000" lnSpcReduction="20000"/>
          </a:bodyPr>
          <a:lstStyle/>
          <a:p>
            <a:pPr marL="0" indent="0" algn="just">
              <a:buNone/>
            </a:pPr>
            <a:r>
              <a:rPr lang="es-ES" sz="3700" b="1" dirty="0" smtClean="0"/>
              <a:t>Estructura </a:t>
            </a:r>
            <a:r>
              <a:rPr lang="es-ES" sz="3700" b="1" dirty="0" err="1" smtClean="0"/>
              <a:t>while</a:t>
            </a:r>
            <a:endParaRPr lang="es-ES" sz="3700" b="1" dirty="0" smtClean="0"/>
          </a:p>
          <a:p>
            <a:pPr marL="0" indent="0">
              <a:buNone/>
            </a:pPr>
            <a:r>
              <a:rPr lang="es-ES" sz="3400" dirty="0"/>
              <a:t>La estructura </a:t>
            </a:r>
            <a:r>
              <a:rPr lang="es-ES" sz="3400" dirty="0" err="1"/>
              <a:t>while</a:t>
            </a:r>
            <a:r>
              <a:rPr lang="es-ES" sz="3400" dirty="0"/>
              <a:t> permite crear </a:t>
            </a:r>
            <a:r>
              <a:rPr lang="es-ES" sz="3400" dirty="0" smtClean="0"/>
              <a:t>bucles que </a:t>
            </a:r>
            <a:r>
              <a:rPr lang="es-ES" sz="3400" dirty="0"/>
              <a:t>se ejecutan ninguna o más </a:t>
            </a:r>
            <a:r>
              <a:rPr lang="es-ES" sz="3400" dirty="0" smtClean="0"/>
              <a:t>veces, dependiendo </a:t>
            </a:r>
            <a:r>
              <a:rPr lang="es-ES" sz="3400" dirty="0"/>
              <a:t>de la condición indicada. </a:t>
            </a:r>
            <a:r>
              <a:rPr lang="es-ES" sz="3400" dirty="0" smtClean="0"/>
              <a:t>Su definición </a:t>
            </a:r>
            <a:r>
              <a:rPr lang="es-ES" sz="3400" dirty="0"/>
              <a:t>formal es:</a:t>
            </a:r>
          </a:p>
          <a:p>
            <a:pPr marL="400050" lvl="1" indent="0">
              <a:buNone/>
            </a:pPr>
            <a:r>
              <a:rPr lang="es-ES" dirty="0" err="1"/>
              <a:t>while</a:t>
            </a:r>
            <a:r>
              <a:rPr lang="es-ES" dirty="0"/>
              <a:t>(</a:t>
            </a:r>
            <a:r>
              <a:rPr lang="es-ES" dirty="0" err="1"/>
              <a:t>condicion</a:t>
            </a:r>
            <a:r>
              <a:rPr lang="es-ES" dirty="0"/>
              <a:t>) {</a:t>
            </a:r>
          </a:p>
          <a:p>
            <a:pPr marL="400050" lvl="1" indent="0">
              <a:buNone/>
            </a:pPr>
            <a:r>
              <a:rPr lang="es-ES" dirty="0"/>
              <a:t>...</a:t>
            </a:r>
          </a:p>
          <a:p>
            <a:pPr marL="400050" lvl="1" indent="0">
              <a:buNone/>
            </a:pPr>
            <a:r>
              <a:rPr lang="es-ES" dirty="0" smtClean="0"/>
              <a:t>}</a:t>
            </a:r>
          </a:p>
          <a:p>
            <a:pPr marL="400050" lvl="1" indent="0">
              <a:buNone/>
            </a:pPr>
            <a:r>
              <a:rPr lang="es-ES" sz="3000" b="1" dirty="0" smtClean="0"/>
              <a:t>Ejemplo</a:t>
            </a:r>
            <a:r>
              <a:rPr lang="es-ES" sz="3000" dirty="0" smtClean="0"/>
              <a:t>:</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resultado = 0;</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 = 100;</a:t>
            </a:r>
          </a:p>
          <a:p>
            <a:pPr marL="400050" lvl="1"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i = 0</a:t>
            </a:r>
            <a:r>
              <a:rPr lang="es-ES" dirty="0" smtClean="0">
                <a:latin typeface="Courier New" panose="02070309020205020404" pitchFamily="49" charset="0"/>
                <a:cs typeface="Courier New" panose="02070309020205020404" pitchFamily="49" charset="0"/>
              </a:rPr>
              <a:t>;</a:t>
            </a:r>
          </a:p>
          <a:p>
            <a:pPr marL="400050" lvl="1" indent="0">
              <a:buNone/>
            </a:pPr>
            <a:endParaRPr lang="es-ES" dirty="0">
              <a:latin typeface="Courier New" panose="02070309020205020404" pitchFamily="49" charset="0"/>
              <a:cs typeface="Courier New" panose="02070309020205020404" pitchFamily="49" charset="0"/>
            </a:endParaRPr>
          </a:p>
          <a:p>
            <a:pPr marL="400050" lvl="1" indent="0">
              <a:buNone/>
            </a:pPr>
            <a:r>
              <a:rPr lang="es-ES" dirty="0" err="1">
                <a:latin typeface="Courier New" panose="02070309020205020404" pitchFamily="49" charset="0"/>
                <a:cs typeface="Courier New" panose="02070309020205020404" pitchFamily="49" charset="0"/>
              </a:rPr>
              <a:t>while</a:t>
            </a:r>
            <a:r>
              <a:rPr lang="es-ES" dirty="0">
                <a:latin typeface="Courier New" panose="02070309020205020404" pitchFamily="49" charset="0"/>
                <a:cs typeface="Courier New" panose="02070309020205020404" pitchFamily="49" charset="0"/>
              </a:rPr>
              <a:t>(i &lt;= numero) {</a:t>
            </a:r>
          </a:p>
          <a:p>
            <a:pPr marL="800100" lvl="2" indent="0">
              <a:buNone/>
            </a:pPr>
            <a:r>
              <a:rPr lang="es-ES" dirty="0">
                <a:latin typeface="Courier New" panose="02070309020205020404" pitchFamily="49" charset="0"/>
                <a:cs typeface="Courier New" panose="02070309020205020404" pitchFamily="49" charset="0"/>
              </a:rPr>
              <a:t>resultado += i;</a:t>
            </a:r>
          </a:p>
          <a:p>
            <a:pPr marL="800100" lvl="2" indent="0">
              <a:buNone/>
            </a:pPr>
            <a:r>
              <a:rPr lang="es-ES" dirty="0">
                <a:latin typeface="Courier New" panose="02070309020205020404" pitchFamily="49" charset="0"/>
                <a:cs typeface="Courier New" panose="02070309020205020404" pitchFamily="49" charset="0"/>
              </a:rPr>
              <a:t>i++;</a:t>
            </a:r>
          </a:p>
          <a:p>
            <a:pPr marL="400050" lvl="1" indent="0">
              <a:buNone/>
            </a:pPr>
            <a:r>
              <a:rPr lang="es-ES" dirty="0">
                <a:latin typeface="Courier New" panose="02070309020205020404" pitchFamily="49" charset="0"/>
                <a:cs typeface="Courier New" panose="02070309020205020404" pitchFamily="49" charset="0"/>
              </a:rPr>
              <a:t>}</a:t>
            </a:r>
            <a:endParaRPr lang="es-ES" sz="9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8805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85000" lnSpcReduction="20000"/>
          </a:bodyPr>
          <a:lstStyle/>
          <a:p>
            <a:pPr marL="0" indent="0" algn="just">
              <a:buNone/>
            </a:pPr>
            <a:r>
              <a:rPr lang="es-ES" sz="3400" b="1" dirty="0" smtClean="0"/>
              <a:t>Estructura do…</a:t>
            </a:r>
            <a:r>
              <a:rPr lang="es-ES" sz="3400" b="1" dirty="0" err="1" smtClean="0"/>
              <a:t>while</a:t>
            </a:r>
            <a:endParaRPr lang="es-ES" sz="3400" b="1" dirty="0" smtClean="0"/>
          </a:p>
          <a:p>
            <a:pPr marL="0" indent="0" algn="just">
              <a:buNone/>
            </a:pPr>
            <a:r>
              <a:rPr lang="es-ES" sz="3100" dirty="0"/>
              <a:t>El bucle de tipo do...</a:t>
            </a:r>
            <a:r>
              <a:rPr lang="es-ES" sz="3100" dirty="0" err="1"/>
              <a:t>while</a:t>
            </a:r>
            <a:r>
              <a:rPr lang="es-ES" sz="3100" dirty="0"/>
              <a:t> es muy similar al bucle </a:t>
            </a:r>
            <a:r>
              <a:rPr lang="es-ES" sz="3100" dirty="0" err="1"/>
              <a:t>while</a:t>
            </a:r>
            <a:r>
              <a:rPr lang="es-ES" sz="3100" dirty="0"/>
              <a:t>, salvo que en este </a:t>
            </a:r>
            <a:r>
              <a:rPr lang="es-ES" sz="3100" dirty="0" smtClean="0"/>
              <a:t>caso </a:t>
            </a:r>
            <a:r>
              <a:rPr lang="es-ES" sz="3100" b="1" dirty="0" smtClean="0"/>
              <a:t>siempre </a:t>
            </a:r>
            <a:r>
              <a:rPr lang="es-ES" sz="3100" dirty="0"/>
              <a:t>se ejecutan las instrucciones del bucle al menos la primera </a:t>
            </a:r>
            <a:r>
              <a:rPr lang="es-ES" sz="3100" dirty="0" smtClean="0"/>
              <a:t>vez</a:t>
            </a:r>
            <a:r>
              <a:rPr lang="es-ES" sz="2800" dirty="0" smtClean="0"/>
              <a:t>.</a:t>
            </a:r>
            <a:endParaRPr lang="es-ES" sz="3400" dirty="0" smtClean="0"/>
          </a:p>
          <a:p>
            <a:pPr marL="400050" lvl="1" indent="0">
              <a:buNone/>
            </a:pPr>
            <a:r>
              <a:rPr lang="es-ES" sz="2600" dirty="0" smtClean="0"/>
              <a:t>do{</a:t>
            </a:r>
            <a:endParaRPr lang="es-ES" sz="2600" dirty="0"/>
          </a:p>
          <a:p>
            <a:pPr marL="400050" lvl="1" indent="0">
              <a:buNone/>
            </a:pPr>
            <a:r>
              <a:rPr lang="es-ES" sz="2600" dirty="0"/>
              <a:t>...</a:t>
            </a:r>
          </a:p>
          <a:p>
            <a:pPr marL="400050" lvl="1" indent="0">
              <a:buNone/>
            </a:pPr>
            <a:r>
              <a:rPr lang="es-ES" sz="2600" dirty="0" smtClean="0"/>
              <a:t>}</a:t>
            </a:r>
            <a:r>
              <a:rPr lang="es-ES" sz="2600" dirty="0"/>
              <a:t> </a:t>
            </a:r>
            <a:r>
              <a:rPr lang="es-ES" sz="2600" dirty="0" err="1"/>
              <a:t>while</a:t>
            </a:r>
            <a:r>
              <a:rPr lang="es-ES" sz="2600" dirty="0"/>
              <a:t>(</a:t>
            </a:r>
            <a:r>
              <a:rPr lang="es-ES" sz="2600" dirty="0" err="1"/>
              <a:t>condicion</a:t>
            </a:r>
            <a:r>
              <a:rPr lang="es-ES" sz="2600" dirty="0"/>
              <a:t>)</a:t>
            </a:r>
            <a:r>
              <a:rPr lang="es-ES" dirty="0"/>
              <a:t> </a:t>
            </a:r>
            <a:endParaRPr lang="es-ES" dirty="0" smtClean="0"/>
          </a:p>
          <a:p>
            <a:pPr marL="400050" lvl="1" indent="0">
              <a:buNone/>
            </a:pPr>
            <a:r>
              <a:rPr lang="es-ES" sz="3000" b="1" dirty="0" smtClean="0"/>
              <a:t>Ejemplo</a:t>
            </a:r>
            <a:r>
              <a:rPr lang="es-ES" sz="3000" dirty="0" smtClean="0"/>
              <a:t>:</a:t>
            </a:r>
          </a:p>
          <a:p>
            <a:pPr marL="400050" lvl="1" indent="0">
              <a:buNone/>
            </a:pPr>
            <a:r>
              <a:rPr lang="es-ES" sz="2600" dirty="0" err="1"/>
              <a:t>var</a:t>
            </a:r>
            <a:r>
              <a:rPr lang="es-ES" sz="2600" dirty="0"/>
              <a:t> resultado = 1;</a:t>
            </a:r>
          </a:p>
          <a:p>
            <a:pPr marL="400050" lvl="1" indent="0">
              <a:buNone/>
            </a:pPr>
            <a:r>
              <a:rPr lang="es-ES" sz="2600" dirty="0" err="1"/>
              <a:t>var</a:t>
            </a:r>
            <a:r>
              <a:rPr lang="es-ES" sz="2600" dirty="0"/>
              <a:t> numero = 5</a:t>
            </a:r>
            <a:r>
              <a:rPr lang="es-ES" sz="2600" dirty="0" smtClean="0"/>
              <a:t>;</a:t>
            </a:r>
          </a:p>
          <a:p>
            <a:pPr marL="400050" lvl="1" indent="0">
              <a:buNone/>
            </a:pPr>
            <a:endParaRPr lang="es-ES" sz="2600" dirty="0"/>
          </a:p>
          <a:p>
            <a:pPr marL="400050" lvl="1" indent="0">
              <a:buNone/>
            </a:pPr>
            <a:r>
              <a:rPr lang="es-ES" sz="2600" dirty="0">
                <a:latin typeface="Courier New" panose="02070309020205020404" pitchFamily="49" charset="0"/>
                <a:cs typeface="Courier New" panose="02070309020205020404" pitchFamily="49" charset="0"/>
              </a:rPr>
              <a:t>do {</a:t>
            </a:r>
          </a:p>
          <a:p>
            <a:pPr marL="800100" lvl="2" indent="0">
              <a:buNone/>
            </a:pPr>
            <a:r>
              <a:rPr lang="es-ES" sz="2600" dirty="0">
                <a:latin typeface="Courier New" panose="02070309020205020404" pitchFamily="49" charset="0"/>
                <a:cs typeface="Courier New" panose="02070309020205020404" pitchFamily="49" charset="0"/>
              </a:rPr>
              <a:t>resultado *= numero; </a:t>
            </a:r>
            <a:r>
              <a:rPr lang="es-ES" sz="2600" i="1" dirty="0">
                <a:latin typeface="Courier New" panose="02070309020205020404" pitchFamily="49" charset="0"/>
                <a:cs typeface="Courier New" panose="02070309020205020404" pitchFamily="49" charset="0"/>
              </a:rPr>
              <a:t>// resultado = resultado * numero</a:t>
            </a:r>
          </a:p>
          <a:p>
            <a:pPr marL="800100" lvl="2" indent="0">
              <a:buNone/>
            </a:pPr>
            <a:r>
              <a:rPr lang="es-ES" sz="2600" dirty="0">
                <a:latin typeface="Courier New" panose="02070309020205020404" pitchFamily="49" charset="0"/>
                <a:cs typeface="Courier New" panose="02070309020205020404" pitchFamily="49" charset="0"/>
              </a:rPr>
              <a:t>numero--;</a:t>
            </a:r>
          </a:p>
          <a:p>
            <a:pPr marL="400050" lvl="1" indent="0">
              <a:buNone/>
            </a:pPr>
            <a:r>
              <a:rPr lang="es-ES" sz="2600" dirty="0">
                <a:latin typeface="Courier New" panose="02070309020205020404" pitchFamily="49" charset="0"/>
                <a:cs typeface="Courier New" panose="02070309020205020404" pitchFamily="49" charset="0"/>
              </a:rPr>
              <a:t>} </a:t>
            </a:r>
            <a:r>
              <a:rPr lang="es-ES" sz="2600" dirty="0" err="1">
                <a:latin typeface="Courier New" panose="02070309020205020404" pitchFamily="49" charset="0"/>
                <a:cs typeface="Courier New" panose="02070309020205020404" pitchFamily="49" charset="0"/>
              </a:rPr>
              <a:t>while</a:t>
            </a:r>
            <a:r>
              <a:rPr lang="es-ES" sz="2600" dirty="0">
                <a:latin typeface="Courier New" panose="02070309020205020404" pitchFamily="49" charset="0"/>
                <a:cs typeface="Courier New" panose="02070309020205020404" pitchFamily="49" charset="0"/>
              </a:rPr>
              <a:t>(numero &gt; 0);</a:t>
            </a:r>
            <a:endParaRPr lang="es-ES" sz="2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61767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buNone/>
            </a:pPr>
            <a:r>
              <a:rPr lang="es-ES" dirty="0"/>
              <a:t>Sentencia </a:t>
            </a:r>
            <a:r>
              <a:rPr lang="es-ES" dirty="0" smtClean="0"/>
              <a:t>break y </a:t>
            </a:r>
            <a:r>
              <a:rPr lang="es-ES" dirty="0" err="1" smtClean="0"/>
              <a:t>continue</a:t>
            </a:r>
            <a:endParaRPr lang="es-ES" dirty="0"/>
          </a:p>
          <a:p>
            <a:pPr algn="just"/>
            <a:r>
              <a:rPr lang="es-ES" sz="2600" dirty="0"/>
              <a:t>La </a:t>
            </a:r>
            <a:r>
              <a:rPr lang="es-ES" sz="2600" b="1" dirty="0"/>
              <a:t>sentencia break </a:t>
            </a:r>
            <a:r>
              <a:rPr lang="es-ES" sz="2600" dirty="0"/>
              <a:t>sirve para interrumpir la ejecución de un bloque iterativo en cualquier momento</a:t>
            </a:r>
            <a:r>
              <a:rPr lang="es-ES" sz="2600" dirty="0" smtClean="0"/>
              <a:t>.</a:t>
            </a:r>
          </a:p>
          <a:p>
            <a:pPr algn="just"/>
            <a:endParaRPr lang="es-ES" sz="2600" dirty="0"/>
          </a:p>
          <a:p>
            <a:pPr algn="just"/>
            <a:r>
              <a:rPr lang="es-ES" sz="2600" dirty="0" smtClean="0"/>
              <a:t>La </a:t>
            </a:r>
            <a:r>
              <a:rPr lang="es-ES" sz="2600" dirty="0"/>
              <a:t>sentencia </a:t>
            </a:r>
            <a:r>
              <a:rPr lang="es-ES" sz="2600" b="1" dirty="0" err="1"/>
              <a:t>continue</a:t>
            </a:r>
            <a:r>
              <a:rPr lang="es-ES" sz="2600" b="1" dirty="0"/>
              <a:t> </a:t>
            </a:r>
            <a:r>
              <a:rPr lang="es-ES" sz="2600" dirty="0"/>
              <a:t>también sirve para alterar el funcionamiento de los bloques iterativos, pero en vez de interrumpir la ejecución del bloque iterativo, se inicia una iteración nueva.</a:t>
            </a:r>
          </a:p>
        </p:txBody>
      </p:sp>
      <p:sp>
        <p:nvSpPr>
          <p:cNvPr id="7" name="6 Rectángulo"/>
          <p:cNvSpPr/>
          <p:nvPr/>
        </p:nvSpPr>
        <p:spPr>
          <a:xfrm>
            <a:off x="6660232" y="5758885"/>
            <a:ext cx="2207592" cy="492443"/>
          </a:xfrm>
          <a:prstGeom prst="rect">
            <a:avLst/>
          </a:prstGeom>
        </p:spPr>
        <p:txBody>
          <a:bodyPr wrap="none">
            <a:spAutoFit/>
          </a:bodyPr>
          <a:lstStyle/>
          <a:p>
            <a:pPr marL="400050" lvl="1" indent="0">
              <a:buNone/>
            </a:pPr>
            <a:r>
              <a:rPr lang="es-ES" sz="2600" dirty="0" smtClean="0"/>
              <a:t>* Ejercicio 7</a:t>
            </a:r>
            <a:endParaRPr lang="es-ES" sz="2600" dirty="0"/>
          </a:p>
        </p:txBody>
      </p:sp>
    </p:spTree>
    <p:extLst>
      <p:ext uri="{BB962C8B-B14F-4D97-AF65-F5344CB8AC3E}">
        <p14:creationId xmlns:p14="http://schemas.microsoft.com/office/powerpoint/2010/main" val="17416197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77500" lnSpcReduction="20000"/>
          </a:bodyPr>
          <a:lstStyle/>
          <a:p>
            <a:pPr marL="0" indent="0" algn="just">
              <a:buNone/>
            </a:pPr>
            <a:r>
              <a:rPr lang="es-ES" sz="3300" b="1" dirty="0" smtClean="0"/>
              <a:t>Funciones </a:t>
            </a:r>
            <a:r>
              <a:rPr lang="es-ES" sz="3300" b="1" dirty="0"/>
              <a:t>útiles para cadenas de </a:t>
            </a:r>
            <a:r>
              <a:rPr lang="es-ES" sz="3300" b="1" dirty="0" smtClean="0"/>
              <a:t>texto</a:t>
            </a:r>
          </a:p>
          <a:p>
            <a:pPr marL="0" indent="0" algn="just">
              <a:buNone/>
            </a:pPr>
            <a:endParaRPr lang="es-ES" sz="2800" b="1" dirty="0" smtClean="0"/>
          </a:p>
          <a:p>
            <a:pPr marL="0" indent="0" algn="just">
              <a:buNone/>
            </a:pPr>
            <a:r>
              <a:rPr lang="es-ES" sz="2800" b="1" dirty="0" err="1" smtClean="0"/>
              <a:t>length</a:t>
            </a:r>
            <a:r>
              <a:rPr lang="es-ES" sz="2800" dirty="0"/>
              <a:t>, calcula la longitud de una cadena de </a:t>
            </a:r>
            <a:r>
              <a:rPr lang="es-ES" sz="2800" dirty="0" smtClean="0"/>
              <a:t>texto:</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mensaje = "Hola Mundo";</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a:t>
            </a:r>
            <a:r>
              <a:rPr lang="es-ES" sz="2300" dirty="0" err="1">
                <a:latin typeface="Courier New" panose="02070309020205020404" pitchFamily="49" charset="0"/>
                <a:cs typeface="Courier New" panose="02070309020205020404" pitchFamily="49" charset="0"/>
              </a:rPr>
              <a:t>numeroLetras</a:t>
            </a:r>
            <a:r>
              <a:rPr lang="es-ES" sz="2300" dirty="0">
                <a:latin typeface="Courier New" panose="02070309020205020404" pitchFamily="49" charset="0"/>
                <a:cs typeface="Courier New" panose="02070309020205020404" pitchFamily="49" charset="0"/>
              </a:rPr>
              <a:t> = </a:t>
            </a:r>
            <a:r>
              <a:rPr lang="es-ES" sz="2300" dirty="0" err="1">
                <a:latin typeface="Courier New" panose="02070309020205020404" pitchFamily="49" charset="0"/>
                <a:cs typeface="Courier New" panose="02070309020205020404" pitchFamily="49" charset="0"/>
              </a:rPr>
              <a:t>mensaje.length</a:t>
            </a:r>
            <a:r>
              <a:rPr lang="es-ES" sz="2300" dirty="0">
                <a:latin typeface="Courier New" panose="02070309020205020404" pitchFamily="49" charset="0"/>
                <a:cs typeface="Courier New" panose="02070309020205020404" pitchFamily="49" charset="0"/>
              </a:rPr>
              <a:t>; </a:t>
            </a:r>
            <a:r>
              <a:rPr lang="es-ES" sz="2300" i="1" dirty="0">
                <a:latin typeface="Courier New" panose="02070309020205020404" pitchFamily="49" charset="0"/>
                <a:cs typeface="Courier New" panose="02070309020205020404" pitchFamily="49" charset="0"/>
              </a:rPr>
              <a:t>// </a:t>
            </a:r>
            <a:r>
              <a:rPr lang="es-ES" sz="2300" i="1" dirty="0" err="1">
                <a:latin typeface="Courier New" panose="02070309020205020404" pitchFamily="49" charset="0"/>
                <a:cs typeface="Courier New" panose="02070309020205020404" pitchFamily="49" charset="0"/>
              </a:rPr>
              <a:t>numeroLetras</a:t>
            </a:r>
            <a:r>
              <a:rPr lang="es-ES" sz="2300" i="1" dirty="0">
                <a:latin typeface="Courier New" panose="02070309020205020404" pitchFamily="49" charset="0"/>
                <a:cs typeface="Courier New" panose="02070309020205020404" pitchFamily="49" charset="0"/>
              </a:rPr>
              <a:t> = </a:t>
            </a:r>
            <a:r>
              <a:rPr lang="es-ES" sz="2300" i="1" dirty="0" smtClean="0">
                <a:latin typeface="Courier New" panose="02070309020205020404" pitchFamily="49" charset="0"/>
                <a:cs typeface="Courier New" panose="02070309020205020404" pitchFamily="49" charset="0"/>
              </a:rPr>
              <a:t>10</a:t>
            </a:r>
          </a:p>
          <a:p>
            <a:pPr marL="400050" lvl="1" indent="0">
              <a:buNone/>
            </a:pPr>
            <a:endParaRPr lang="es-ES" sz="2400" i="1" dirty="0" smtClean="0"/>
          </a:p>
          <a:p>
            <a:pPr marL="0" indent="0">
              <a:buNone/>
            </a:pPr>
            <a:r>
              <a:rPr lang="es-ES" sz="2800" b="1" dirty="0" smtClean="0"/>
              <a:t>+ y </a:t>
            </a:r>
            <a:r>
              <a:rPr lang="es-ES" sz="2800" b="1" dirty="0" err="1"/>
              <a:t>concat</a:t>
            </a:r>
            <a:r>
              <a:rPr lang="es-ES" sz="2800" b="1" dirty="0"/>
              <a:t>()</a:t>
            </a:r>
            <a:r>
              <a:rPr lang="es-ES" sz="2800" dirty="0" smtClean="0"/>
              <a:t>,</a:t>
            </a:r>
            <a:r>
              <a:rPr lang="es-ES" sz="2800" b="1" dirty="0" smtClean="0"/>
              <a:t> </a:t>
            </a:r>
            <a:r>
              <a:rPr lang="es-ES" sz="2800" dirty="0"/>
              <a:t>se emplea para concatenar varias cadenas de texto</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mensaje1 = "Hola";</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mensaje2 = " Mundo</a:t>
            </a:r>
            <a:r>
              <a:rPr lang="es-ES" sz="2300" dirty="0" smtClean="0">
                <a:latin typeface="Courier New" panose="02070309020205020404" pitchFamily="49" charset="0"/>
                <a:cs typeface="Courier New" panose="02070309020205020404" pitchFamily="49" charset="0"/>
              </a:rPr>
              <a:t>";</a:t>
            </a:r>
          </a:p>
          <a:p>
            <a:pPr marL="400050" lvl="1" indent="0">
              <a:buNone/>
            </a:pPr>
            <a:endParaRPr lang="es-ES" sz="2300" dirty="0">
              <a:latin typeface="Courier New" panose="02070309020205020404" pitchFamily="49" charset="0"/>
              <a:cs typeface="Courier New" panose="02070309020205020404" pitchFamily="49" charset="0"/>
            </a:endParaRP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mensaje = mensaje1 + mensaje2; </a:t>
            </a:r>
            <a:r>
              <a:rPr lang="es-ES" sz="2300" i="1" dirty="0">
                <a:latin typeface="Courier New" panose="02070309020205020404" pitchFamily="49" charset="0"/>
                <a:cs typeface="Courier New" panose="02070309020205020404" pitchFamily="49" charset="0"/>
              </a:rPr>
              <a:t>// mensaje = "Hola </a:t>
            </a:r>
            <a:r>
              <a:rPr lang="es-ES" sz="2300" i="1" dirty="0" smtClean="0">
                <a:latin typeface="Courier New" panose="02070309020205020404" pitchFamily="49" charset="0"/>
                <a:cs typeface="Courier New" panose="02070309020205020404" pitchFamily="49" charset="0"/>
              </a:rPr>
              <a:t>Mundo“</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mensaje2 = mensaje1.concat(" Mundo"); </a:t>
            </a:r>
            <a:r>
              <a:rPr lang="es-ES" sz="2300" i="1" dirty="0">
                <a:latin typeface="Courier New" panose="02070309020205020404" pitchFamily="49" charset="0"/>
                <a:cs typeface="Courier New" panose="02070309020205020404" pitchFamily="49" charset="0"/>
              </a:rPr>
              <a:t>// mensaje2 = "Hola </a:t>
            </a:r>
            <a:r>
              <a:rPr lang="es-ES" sz="2300" i="1" dirty="0" smtClean="0">
                <a:latin typeface="Courier New" panose="02070309020205020404" pitchFamily="49" charset="0"/>
                <a:cs typeface="Courier New" panose="02070309020205020404" pitchFamily="49" charset="0"/>
              </a:rPr>
              <a:t>Mundo“</a:t>
            </a:r>
          </a:p>
          <a:p>
            <a:pPr marL="0" indent="0">
              <a:buNone/>
            </a:pPr>
            <a:endParaRPr lang="es-ES" sz="2800" dirty="0" smtClean="0"/>
          </a:p>
          <a:p>
            <a:pPr marL="0" indent="0">
              <a:buNone/>
            </a:pPr>
            <a:r>
              <a:rPr lang="es-ES" sz="2500" dirty="0" smtClean="0"/>
              <a:t>* Las </a:t>
            </a:r>
            <a:r>
              <a:rPr lang="es-ES" sz="2500" dirty="0"/>
              <a:t>cadenas de texto también se pueden unir con </a:t>
            </a:r>
            <a:r>
              <a:rPr lang="es-ES" sz="2500" dirty="0" smtClean="0"/>
              <a:t>variables numéricas.</a:t>
            </a:r>
          </a:p>
        </p:txBody>
      </p:sp>
    </p:spTree>
    <p:extLst>
      <p:ext uri="{BB962C8B-B14F-4D97-AF65-F5344CB8AC3E}">
        <p14:creationId xmlns:p14="http://schemas.microsoft.com/office/powerpoint/2010/main" val="40248000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77500" lnSpcReduction="20000"/>
          </a:bodyPr>
          <a:lstStyle/>
          <a:p>
            <a:pPr marL="0" indent="0">
              <a:buNone/>
            </a:pPr>
            <a:r>
              <a:rPr lang="es-ES" sz="2800" b="1" dirty="0" err="1"/>
              <a:t>toUpperCase</a:t>
            </a:r>
            <a:r>
              <a:rPr lang="es-ES" sz="2800" b="1" dirty="0"/>
              <a:t>()</a:t>
            </a:r>
            <a:r>
              <a:rPr lang="es-ES" sz="2800" dirty="0"/>
              <a:t>, transforma todos los caracteres de la cadena a </a:t>
            </a:r>
            <a:r>
              <a:rPr lang="es-ES" sz="2800" dirty="0" smtClean="0"/>
              <a:t>sus correspondientes</a:t>
            </a:r>
            <a:r>
              <a:rPr lang="es-ES" sz="2800" dirty="0"/>
              <a:t> </a:t>
            </a:r>
            <a:r>
              <a:rPr lang="es-ES" sz="2800" dirty="0" smtClean="0"/>
              <a:t>caracteres </a:t>
            </a:r>
            <a:r>
              <a:rPr lang="es-ES" sz="2800" dirty="0"/>
              <a:t>en mayúsculas:</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mensaje1 = "Hola";</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mensaje2 = mensaje1.toUpperCase(); </a:t>
            </a:r>
            <a:r>
              <a:rPr lang="es-ES" sz="2400" i="1" dirty="0">
                <a:latin typeface="Courier New" panose="02070309020205020404" pitchFamily="49" charset="0"/>
                <a:cs typeface="Courier New" panose="02070309020205020404" pitchFamily="49" charset="0"/>
              </a:rPr>
              <a:t>// mensaje2 = "HOLA"</a:t>
            </a:r>
          </a:p>
          <a:p>
            <a:pPr marL="0" indent="0">
              <a:buNone/>
            </a:pPr>
            <a:endParaRPr lang="es-ES" sz="2800" dirty="0" smtClean="0"/>
          </a:p>
          <a:p>
            <a:pPr marL="0" indent="0">
              <a:buNone/>
            </a:pPr>
            <a:r>
              <a:rPr lang="es-ES" sz="2800" b="1" dirty="0" err="1" smtClean="0"/>
              <a:t>toLowerCase</a:t>
            </a:r>
            <a:r>
              <a:rPr lang="es-ES" sz="2800" b="1" dirty="0"/>
              <a:t>()</a:t>
            </a:r>
            <a:r>
              <a:rPr lang="es-ES" sz="2800" dirty="0"/>
              <a:t>, transforma todos los caracteres de la cadena a sus </a:t>
            </a:r>
            <a:r>
              <a:rPr lang="es-ES" sz="2800" dirty="0" smtClean="0"/>
              <a:t>correspondientes caracteres </a:t>
            </a:r>
            <a:r>
              <a:rPr lang="es-ES" sz="2800" dirty="0"/>
              <a:t>en minúsculas:</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mensaje1 = "</a:t>
            </a:r>
            <a:r>
              <a:rPr lang="es-ES" sz="2400" dirty="0" err="1">
                <a:latin typeface="Courier New" panose="02070309020205020404" pitchFamily="49" charset="0"/>
                <a:cs typeface="Courier New" panose="02070309020205020404" pitchFamily="49" charset="0"/>
              </a:rPr>
              <a:t>HolA</a:t>
            </a:r>
            <a:r>
              <a:rPr lang="es-ES" sz="2400" dirty="0">
                <a:latin typeface="Courier New" panose="02070309020205020404" pitchFamily="49" charset="0"/>
                <a:cs typeface="Courier New" panose="02070309020205020404" pitchFamily="49" charset="0"/>
              </a:rPr>
              <a:t>";</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mensaje2 = mensaje1.toLowerCase(); </a:t>
            </a:r>
            <a:r>
              <a:rPr lang="es-ES" sz="2400" i="1" dirty="0">
                <a:latin typeface="Courier New" panose="02070309020205020404" pitchFamily="49" charset="0"/>
                <a:cs typeface="Courier New" panose="02070309020205020404" pitchFamily="49" charset="0"/>
              </a:rPr>
              <a:t>// mensaje2 = "hola"</a:t>
            </a:r>
          </a:p>
          <a:p>
            <a:pPr marL="0" indent="0">
              <a:buNone/>
            </a:pPr>
            <a:endParaRPr lang="es-ES" sz="2800" dirty="0" smtClean="0"/>
          </a:p>
          <a:p>
            <a:pPr marL="0" indent="0">
              <a:buNone/>
            </a:pPr>
            <a:r>
              <a:rPr lang="es-ES" sz="2800" b="1" dirty="0" err="1" smtClean="0"/>
              <a:t>charAt</a:t>
            </a:r>
            <a:r>
              <a:rPr lang="es-ES" sz="2800" b="1" dirty="0" smtClean="0"/>
              <a:t>(</a:t>
            </a:r>
            <a:r>
              <a:rPr lang="es-ES" sz="2800" b="1" dirty="0" err="1" smtClean="0"/>
              <a:t>posicion</a:t>
            </a:r>
            <a:r>
              <a:rPr lang="es-ES" sz="2800" b="1" dirty="0"/>
              <a:t>)</a:t>
            </a:r>
            <a:r>
              <a:rPr lang="es-ES" sz="2800" dirty="0"/>
              <a:t>, obtiene el carácter que se encuentra en la posición indicada:</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mensaje = "Hola";</a:t>
            </a:r>
          </a:p>
          <a:p>
            <a:pPr marL="400050" lvl="1" indent="0">
              <a:buNone/>
            </a:pPr>
            <a:r>
              <a:rPr lang="es-ES" sz="2400" dirty="0" err="1">
                <a:latin typeface="Courier New" panose="02070309020205020404" pitchFamily="49" charset="0"/>
                <a:cs typeface="Courier New" panose="02070309020205020404" pitchFamily="49" charset="0"/>
              </a:rPr>
              <a:t>var</a:t>
            </a:r>
            <a:r>
              <a:rPr lang="es-ES" sz="2400" dirty="0">
                <a:latin typeface="Courier New" panose="02070309020205020404" pitchFamily="49" charset="0"/>
                <a:cs typeface="Courier New" panose="02070309020205020404" pitchFamily="49" charset="0"/>
              </a:rPr>
              <a:t> letra = </a:t>
            </a:r>
            <a:r>
              <a:rPr lang="es-ES" sz="2400" dirty="0" err="1">
                <a:latin typeface="Courier New" panose="02070309020205020404" pitchFamily="49" charset="0"/>
                <a:cs typeface="Courier New" panose="02070309020205020404" pitchFamily="49" charset="0"/>
              </a:rPr>
              <a:t>mensaje.charAt</a:t>
            </a:r>
            <a:r>
              <a:rPr lang="es-ES" sz="2400" dirty="0">
                <a:latin typeface="Courier New" panose="02070309020205020404" pitchFamily="49" charset="0"/>
                <a:cs typeface="Courier New" panose="02070309020205020404" pitchFamily="49" charset="0"/>
              </a:rPr>
              <a:t>(0); </a:t>
            </a:r>
            <a:r>
              <a:rPr lang="es-ES" sz="2400" i="1" dirty="0">
                <a:latin typeface="Courier New" panose="02070309020205020404" pitchFamily="49" charset="0"/>
                <a:cs typeface="Courier New" panose="02070309020205020404" pitchFamily="49" charset="0"/>
              </a:rPr>
              <a:t>// letra = H</a:t>
            </a:r>
          </a:p>
          <a:p>
            <a:pPr marL="400050" lvl="1" indent="0">
              <a:buNone/>
            </a:pPr>
            <a:r>
              <a:rPr lang="es-ES" sz="2400" dirty="0">
                <a:latin typeface="Courier New" panose="02070309020205020404" pitchFamily="49" charset="0"/>
                <a:cs typeface="Courier New" panose="02070309020205020404" pitchFamily="49" charset="0"/>
              </a:rPr>
              <a:t>letra = </a:t>
            </a:r>
            <a:r>
              <a:rPr lang="es-ES" sz="2400" dirty="0" err="1">
                <a:latin typeface="Courier New" panose="02070309020205020404" pitchFamily="49" charset="0"/>
                <a:cs typeface="Courier New" panose="02070309020205020404" pitchFamily="49" charset="0"/>
              </a:rPr>
              <a:t>mensaje.charAt</a:t>
            </a:r>
            <a:r>
              <a:rPr lang="es-ES" sz="2400" dirty="0">
                <a:latin typeface="Courier New" panose="02070309020205020404" pitchFamily="49" charset="0"/>
                <a:cs typeface="Courier New" panose="02070309020205020404" pitchFamily="49" charset="0"/>
              </a:rPr>
              <a:t>(2); </a:t>
            </a:r>
            <a:r>
              <a:rPr lang="es-ES" sz="2400" i="1" dirty="0">
                <a:latin typeface="Courier New" panose="02070309020205020404" pitchFamily="49" charset="0"/>
                <a:cs typeface="Courier New" panose="02070309020205020404" pitchFamily="49" charset="0"/>
              </a:rPr>
              <a:t>// letra = l</a:t>
            </a:r>
            <a:endParaRPr lang="es-ES" sz="2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22820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Autofit/>
          </a:bodyPr>
          <a:lstStyle/>
          <a:p>
            <a:pPr marL="0" indent="0" algn="just">
              <a:buNone/>
            </a:pPr>
            <a:r>
              <a:rPr lang="es-ES" sz="2400" b="1" dirty="0" err="1"/>
              <a:t>indexOf</a:t>
            </a:r>
            <a:r>
              <a:rPr lang="es-ES" sz="2400" b="1" dirty="0"/>
              <a:t>(</a:t>
            </a:r>
            <a:r>
              <a:rPr lang="es-ES" sz="2400" b="1" dirty="0" err="1"/>
              <a:t>caracter</a:t>
            </a:r>
            <a:r>
              <a:rPr lang="es-ES" sz="2400" b="1" dirty="0"/>
              <a:t>)</a:t>
            </a:r>
            <a:r>
              <a:rPr lang="es-ES" sz="2400" dirty="0"/>
              <a:t>, calcula la posición en la que se encuentra el carácter </a:t>
            </a:r>
            <a:r>
              <a:rPr lang="es-ES" sz="2400" dirty="0" smtClean="0"/>
              <a:t>indicado dentro </a:t>
            </a:r>
            <a:r>
              <a:rPr lang="es-ES" sz="2400" dirty="0"/>
              <a:t>de la cadena de </a:t>
            </a:r>
            <a:r>
              <a:rPr lang="es-ES" sz="2400" dirty="0" smtClean="0"/>
              <a:t>texto. </a:t>
            </a:r>
            <a:r>
              <a:rPr lang="es-ES" sz="2400" dirty="0"/>
              <a:t>Si el carácter se incluye varias veces dentro de la cadena </a:t>
            </a:r>
            <a:r>
              <a:rPr lang="es-ES" sz="2400" dirty="0" smtClean="0"/>
              <a:t>de texto</a:t>
            </a:r>
            <a:r>
              <a:rPr lang="es-ES" sz="2400" dirty="0"/>
              <a:t>, se devuelve su primera posición empezando a buscar desde la izquierda.</a:t>
            </a:r>
            <a:endParaRPr lang="es-ES" sz="2400" dirty="0" smtClean="0"/>
          </a:p>
          <a:p>
            <a:pPr marL="400050" lvl="1"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mensaje = "Hola</a:t>
            </a:r>
            <a:r>
              <a:rPr lang="es-ES" sz="1800" dirty="0" smtClean="0">
                <a:latin typeface="Courier New" panose="02070309020205020404" pitchFamily="49" charset="0"/>
                <a:cs typeface="Courier New" panose="02070309020205020404" pitchFamily="49" charset="0"/>
              </a:rPr>
              <a:t>";</a:t>
            </a:r>
            <a:endParaRPr lang="es-ES" sz="1800" dirty="0">
              <a:latin typeface="Courier New" panose="02070309020205020404" pitchFamily="49" charset="0"/>
              <a:cs typeface="Courier New" panose="02070309020205020404" pitchFamily="49" charset="0"/>
            </a:endParaRPr>
          </a:p>
          <a:p>
            <a:pPr marL="400050" lvl="1"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posicion</a:t>
            </a:r>
            <a:r>
              <a:rPr lang="es-ES" sz="1800" dirty="0">
                <a:latin typeface="Courier New" panose="02070309020205020404" pitchFamily="49" charset="0"/>
                <a:cs typeface="Courier New" panose="02070309020205020404" pitchFamily="49" charset="0"/>
              </a:rPr>
              <a:t> = </a:t>
            </a:r>
            <a:r>
              <a:rPr lang="es-ES" sz="1800" dirty="0" err="1">
                <a:latin typeface="Courier New" panose="02070309020205020404" pitchFamily="49" charset="0"/>
                <a:cs typeface="Courier New" panose="02070309020205020404" pitchFamily="49" charset="0"/>
              </a:rPr>
              <a:t>mensaje.indexOf</a:t>
            </a:r>
            <a:r>
              <a:rPr lang="es-ES" sz="1800" dirty="0">
                <a:latin typeface="Courier New" panose="02070309020205020404" pitchFamily="49" charset="0"/>
                <a:cs typeface="Courier New" panose="02070309020205020404" pitchFamily="49" charset="0"/>
              </a:rPr>
              <a:t>('a'); </a:t>
            </a:r>
            <a:r>
              <a:rPr lang="es-ES" sz="1800" i="1" dirty="0">
                <a:latin typeface="Courier New" panose="02070309020205020404" pitchFamily="49" charset="0"/>
                <a:cs typeface="Courier New" panose="02070309020205020404" pitchFamily="49" charset="0"/>
              </a:rPr>
              <a:t>// </a:t>
            </a:r>
            <a:r>
              <a:rPr lang="es-ES" sz="1800" i="1" dirty="0" err="1">
                <a:latin typeface="Courier New" panose="02070309020205020404" pitchFamily="49" charset="0"/>
                <a:cs typeface="Courier New" panose="02070309020205020404" pitchFamily="49" charset="0"/>
              </a:rPr>
              <a:t>posicion</a:t>
            </a:r>
            <a:r>
              <a:rPr lang="es-ES" sz="1800" i="1" dirty="0">
                <a:latin typeface="Courier New" panose="02070309020205020404" pitchFamily="49" charset="0"/>
                <a:cs typeface="Courier New" panose="02070309020205020404" pitchFamily="49" charset="0"/>
              </a:rPr>
              <a:t> = 3</a:t>
            </a:r>
          </a:p>
          <a:p>
            <a:pPr marL="400050" lvl="1" indent="0">
              <a:buNone/>
            </a:pPr>
            <a:r>
              <a:rPr lang="es-ES" sz="1800" dirty="0" err="1">
                <a:latin typeface="Courier New" panose="02070309020205020404" pitchFamily="49" charset="0"/>
                <a:cs typeface="Courier New" panose="02070309020205020404" pitchFamily="49" charset="0"/>
              </a:rPr>
              <a:t>posicion</a:t>
            </a:r>
            <a:r>
              <a:rPr lang="es-ES" sz="1800" dirty="0">
                <a:latin typeface="Courier New" panose="02070309020205020404" pitchFamily="49" charset="0"/>
                <a:cs typeface="Courier New" panose="02070309020205020404" pitchFamily="49" charset="0"/>
              </a:rPr>
              <a:t> = </a:t>
            </a:r>
            <a:r>
              <a:rPr lang="es-ES" sz="1800" dirty="0" err="1">
                <a:latin typeface="Courier New" panose="02070309020205020404" pitchFamily="49" charset="0"/>
                <a:cs typeface="Courier New" panose="02070309020205020404" pitchFamily="49" charset="0"/>
              </a:rPr>
              <a:t>mensaje.indexOf</a:t>
            </a:r>
            <a:r>
              <a:rPr lang="es-ES" sz="1800" dirty="0">
                <a:latin typeface="Courier New" panose="02070309020205020404" pitchFamily="49" charset="0"/>
                <a:cs typeface="Courier New" panose="02070309020205020404" pitchFamily="49" charset="0"/>
              </a:rPr>
              <a:t>('b'); </a:t>
            </a:r>
            <a:r>
              <a:rPr lang="es-ES" sz="1800" i="1" dirty="0">
                <a:latin typeface="Courier New" panose="02070309020205020404" pitchFamily="49" charset="0"/>
                <a:cs typeface="Courier New" panose="02070309020205020404" pitchFamily="49" charset="0"/>
              </a:rPr>
              <a:t>// </a:t>
            </a:r>
            <a:r>
              <a:rPr lang="es-ES" sz="1800" i="1" dirty="0" err="1">
                <a:latin typeface="Courier New" panose="02070309020205020404" pitchFamily="49" charset="0"/>
                <a:cs typeface="Courier New" panose="02070309020205020404" pitchFamily="49" charset="0"/>
              </a:rPr>
              <a:t>posicion</a:t>
            </a:r>
            <a:r>
              <a:rPr lang="es-ES" sz="1800" i="1" dirty="0">
                <a:latin typeface="Courier New" panose="02070309020205020404" pitchFamily="49" charset="0"/>
                <a:cs typeface="Courier New" panose="02070309020205020404" pitchFamily="49" charset="0"/>
              </a:rPr>
              <a:t> = -</a:t>
            </a:r>
            <a:r>
              <a:rPr lang="es-ES" sz="1800" i="1" dirty="0" smtClean="0">
                <a:latin typeface="Courier New" panose="02070309020205020404" pitchFamily="49" charset="0"/>
                <a:cs typeface="Courier New" panose="02070309020205020404" pitchFamily="49" charset="0"/>
              </a:rPr>
              <a:t>1</a:t>
            </a:r>
          </a:p>
          <a:p>
            <a:pPr marL="400050" lvl="1" indent="0">
              <a:buNone/>
            </a:pPr>
            <a:endParaRPr lang="es-ES" sz="2000" i="1" dirty="0" smtClean="0"/>
          </a:p>
          <a:p>
            <a:pPr marL="0" indent="0" algn="just">
              <a:buNone/>
            </a:pPr>
            <a:r>
              <a:rPr lang="es-ES" sz="2400" b="1" dirty="0" err="1"/>
              <a:t>lastIndexOf</a:t>
            </a:r>
            <a:r>
              <a:rPr lang="es-ES" sz="2400" b="1" dirty="0"/>
              <a:t>(</a:t>
            </a:r>
            <a:r>
              <a:rPr lang="es-ES" sz="2400" b="1" dirty="0" err="1"/>
              <a:t>caracter</a:t>
            </a:r>
            <a:r>
              <a:rPr lang="es-ES" sz="2400" b="1" dirty="0"/>
              <a:t>)</a:t>
            </a:r>
            <a:r>
              <a:rPr lang="es-ES" sz="2400" dirty="0"/>
              <a:t>, calcula la última posición en la que se encuentra el </a:t>
            </a:r>
            <a:r>
              <a:rPr lang="es-ES" sz="2400" dirty="0" smtClean="0"/>
              <a:t>carácter indicado </a:t>
            </a:r>
            <a:r>
              <a:rPr lang="es-ES" sz="2400" dirty="0"/>
              <a:t>dentro de la cadena de </a:t>
            </a:r>
            <a:r>
              <a:rPr lang="es-ES" sz="2400" dirty="0" smtClean="0"/>
              <a:t>texto.</a:t>
            </a:r>
          </a:p>
          <a:p>
            <a:pPr marL="400050" lvl="1"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mensaje = "Hola";</a:t>
            </a:r>
          </a:p>
          <a:p>
            <a:pPr marL="400050" lvl="1" indent="0">
              <a:buNone/>
            </a:pPr>
            <a:r>
              <a:rPr lang="es-ES" sz="1800" dirty="0" err="1">
                <a:latin typeface="Courier New" panose="02070309020205020404" pitchFamily="49" charset="0"/>
                <a:cs typeface="Courier New" panose="02070309020205020404" pitchFamily="49" charset="0"/>
              </a:rPr>
              <a:t>var</a:t>
            </a:r>
            <a:r>
              <a:rPr lang="es-ES" sz="1800" dirty="0">
                <a:latin typeface="Courier New" panose="02070309020205020404" pitchFamily="49" charset="0"/>
                <a:cs typeface="Courier New" panose="02070309020205020404" pitchFamily="49" charset="0"/>
              </a:rPr>
              <a:t> </a:t>
            </a:r>
            <a:r>
              <a:rPr lang="es-ES" sz="1800" dirty="0" err="1">
                <a:latin typeface="Courier New" panose="02070309020205020404" pitchFamily="49" charset="0"/>
                <a:cs typeface="Courier New" panose="02070309020205020404" pitchFamily="49" charset="0"/>
              </a:rPr>
              <a:t>posicion</a:t>
            </a:r>
            <a:r>
              <a:rPr lang="es-ES" sz="1800" dirty="0">
                <a:latin typeface="Courier New" panose="02070309020205020404" pitchFamily="49" charset="0"/>
                <a:cs typeface="Courier New" panose="02070309020205020404" pitchFamily="49" charset="0"/>
              </a:rPr>
              <a:t> = </a:t>
            </a:r>
            <a:r>
              <a:rPr lang="es-ES" sz="1800" dirty="0" err="1">
                <a:latin typeface="Courier New" panose="02070309020205020404" pitchFamily="49" charset="0"/>
                <a:cs typeface="Courier New" panose="02070309020205020404" pitchFamily="49" charset="0"/>
              </a:rPr>
              <a:t>mensaje.lastIndexOf</a:t>
            </a:r>
            <a:r>
              <a:rPr lang="es-ES" sz="1800" dirty="0">
                <a:latin typeface="Courier New" panose="02070309020205020404" pitchFamily="49" charset="0"/>
                <a:cs typeface="Courier New" panose="02070309020205020404" pitchFamily="49" charset="0"/>
              </a:rPr>
              <a:t>('a'); </a:t>
            </a:r>
            <a:r>
              <a:rPr lang="es-ES" sz="1800" i="1" dirty="0">
                <a:latin typeface="Courier New" panose="02070309020205020404" pitchFamily="49" charset="0"/>
                <a:cs typeface="Courier New" panose="02070309020205020404" pitchFamily="49" charset="0"/>
              </a:rPr>
              <a:t>// </a:t>
            </a:r>
            <a:r>
              <a:rPr lang="es-ES" sz="1800" i="1" dirty="0" err="1">
                <a:latin typeface="Courier New" panose="02070309020205020404" pitchFamily="49" charset="0"/>
                <a:cs typeface="Courier New" panose="02070309020205020404" pitchFamily="49" charset="0"/>
              </a:rPr>
              <a:t>posicion</a:t>
            </a:r>
            <a:r>
              <a:rPr lang="es-ES" sz="1800" i="1" dirty="0">
                <a:latin typeface="Courier New" panose="02070309020205020404" pitchFamily="49" charset="0"/>
                <a:cs typeface="Courier New" panose="02070309020205020404" pitchFamily="49" charset="0"/>
              </a:rPr>
              <a:t> = 3</a:t>
            </a:r>
          </a:p>
          <a:p>
            <a:pPr marL="400050" lvl="1" indent="0">
              <a:buNone/>
            </a:pPr>
            <a:r>
              <a:rPr lang="es-ES" sz="1800" dirty="0" err="1">
                <a:latin typeface="Courier New" panose="02070309020205020404" pitchFamily="49" charset="0"/>
                <a:cs typeface="Courier New" panose="02070309020205020404" pitchFamily="49" charset="0"/>
              </a:rPr>
              <a:t>posicion</a:t>
            </a:r>
            <a:r>
              <a:rPr lang="es-ES" sz="1800" dirty="0">
                <a:latin typeface="Courier New" panose="02070309020205020404" pitchFamily="49" charset="0"/>
                <a:cs typeface="Courier New" panose="02070309020205020404" pitchFamily="49" charset="0"/>
              </a:rPr>
              <a:t> = </a:t>
            </a:r>
            <a:r>
              <a:rPr lang="es-ES" sz="1800" dirty="0" err="1">
                <a:latin typeface="Courier New" panose="02070309020205020404" pitchFamily="49" charset="0"/>
                <a:cs typeface="Courier New" panose="02070309020205020404" pitchFamily="49" charset="0"/>
              </a:rPr>
              <a:t>mensaje.lastIndexOf</a:t>
            </a:r>
            <a:r>
              <a:rPr lang="es-ES" sz="1800" dirty="0">
                <a:latin typeface="Courier New" panose="02070309020205020404" pitchFamily="49" charset="0"/>
                <a:cs typeface="Courier New" panose="02070309020205020404" pitchFamily="49" charset="0"/>
              </a:rPr>
              <a:t>('b'); </a:t>
            </a:r>
            <a:r>
              <a:rPr lang="es-ES" sz="1800" i="1" dirty="0">
                <a:latin typeface="Courier New" panose="02070309020205020404" pitchFamily="49" charset="0"/>
                <a:cs typeface="Courier New" panose="02070309020205020404" pitchFamily="49" charset="0"/>
              </a:rPr>
              <a:t>// </a:t>
            </a:r>
            <a:r>
              <a:rPr lang="es-ES" sz="1800" i="1" dirty="0" err="1">
                <a:latin typeface="Courier New" panose="02070309020205020404" pitchFamily="49" charset="0"/>
                <a:cs typeface="Courier New" panose="02070309020205020404" pitchFamily="49" charset="0"/>
              </a:rPr>
              <a:t>posicion</a:t>
            </a:r>
            <a:r>
              <a:rPr lang="es-ES" sz="1800" i="1" dirty="0">
                <a:latin typeface="Courier New" panose="02070309020205020404" pitchFamily="49" charset="0"/>
                <a:cs typeface="Courier New" panose="02070309020205020404" pitchFamily="49" charset="0"/>
              </a:rPr>
              <a:t> = -1</a:t>
            </a:r>
            <a:endParaRPr lang="es-E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46725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buNone/>
            </a:pPr>
            <a:r>
              <a:rPr lang="es-ES" sz="2600" b="1" dirty="0" err="1"/>
              <a:t>split</a:t>
            </a:r>
            <a:r>
              <a:rPr lang="es-ES" sz="2600" b="1" dirty="0"/>
              <a:t>(separador)</a:t>
            </a:r>
            <a:r>
              <a:rPr lang="es-ES" sz="2600" dirty="0"/>
              <a:t>, convierte una cadena de texto en un </a:t>
            </a:r>
            <a:r>
              <a:rPr lang="es-ES" sz="2600" dirty="0" err="1"/>
              <a:t>array</a:t>
            </a:r>
            <a:r>
              <a:rPr lang="es-ES" sz="2600" dirty="0"/>
              <a:t> de cadenas de texto</a:t>
            </a:r>
            <a:r>
              <a:rPr lang="es-ES" sz="2600" dirty="0" smtClean="0"/>
              <a:t>.</a:t>
            </a:r>
          </a:p>
          <a:p>
            <a:pPr marL="0" indent="0">
              <a:buNone/>
            </a:pPr>
            <a:endParaRPr lang="es-ES" sz="2600" dirty="0" smtClean="0"/>
          </a:p>
          <a:p>
            <a:pPr marL="400050" lvl="1"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mensaje = "Hola Mundo, soy una cadena de texto!";</a:t>
            </a:r>
          </a:p>
          <a:p>
            <a:pPr marL="400050" lvl="1"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a:t>
            </a:r>
            <a:r>
              <a:rPr lang="es-ES" sz="1800" dirty="0">
                <a:latin typeface="Courier New" panose="02070309020205020404" pitchFamily="49" charset="0"/>
                <a:cs typeface="Courier New" panose="02070309020205020404" pitchFamily="49" charset="0"/>
              </a:rPr>
              <a:t>palabras = </a:t>
            </a:r>
            <a:r>
              <a:rPr lang="es-ES" sz="1800" dirty="0" err="1">
                <a:latin typeface="Courier New" panose="02070309020205020404" pitchFamily="49" charset="0"/>
                <a:cs typeface="Courier New" panose="02070309020205020404" pitchFamily="49" charset="0"/>
              </a:rPr>
              <a:t>mensaje.split</a:t>
            </a:r>
            <a:r>
              <a:rPr lang="es-ES" sz="1800" dirty="0">
                <a:latin typeface="Courier New" panose="02070309020205020404" pitchFamily="49" charset="0"/>
                <a:cs typeface="Courier New" panose="02070309020205020404" pitchFamily="49" charset="0"/>
              </a:rPr>
              <a:t>(" </a:t>
            </a:r>
            <a:r>
              <a:rPr lang="es-ES" sz="1800" dirty="0" smtClean="0">
                <a:latin typeface="Courier New" panose="02070309020205020404" pitchFamily="49" charset="0"/>
                <a:cs typeface="Courier New" panose="02070309020205020404" pitchFamily="49" charset="0"/>
              </a:rPr>
              <a:t>"); </a:t>
            </a:r>
            <a:r>
              <a:rPr lang="es-ES" sz="1800" i="1" dirty="0" smtClean="0">
                <a:latin typeface="Courier New" panose="02070309020205020404" pitchFamily="49" charset="0"/>
                <a:cs typeface="Courier New" panose="02070309020205020404" pitchFamily="49" charset="0"/>
              </a:rPr>
              <a:t>// </a:t>
            </a:r>
            <a:r>
              <a:rPr lang="es-ES" sz="1800" i="1" dirty="0">
                <a:latin typeface="Courier New" panose="02070309020205020404" pitchFamily="49" charset="0"/>
                <a:cs typeface="Courier New" panose="02070309020205020404" pitchFamily="49" charset="0"/>
              </a:rPr>
              <a:t>palabras = ["Hola", "Mundo,", "soy", "una", "cadena", "de", "texto!"];</a:t>
            </a:r>
          </a:p>
          <a:p>
            <a:pPr marL="400050" lvl="1" indent="0">
              <a:buNone/>
            </a:pPr>
            <a:endParaRPr lang="es-ES" sz="1800" dirty="0" smtClean="0">
              <a:latin typeface="Courier New" panose="02070309020205020404" pitchFamily="49" charset="0"/>
              <a:cs typeface="Courier New" panose="02070309020205020404" pitchFamily="49" charset="0"/>
            </a:endParaRPr>
          </a:p>
          <a:p>
            <a:pPr marL="400050" lvl="1"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a:t>
            </a:r>
            <a:r>
              <a:rPr lang="es-ES" sz="1800" dirty="0">
                <a:latin typeface="Courier New" panose="02070309020205020404" pitchFamily="49" charset="0"/>
                <a:cs typeface="Courier New" panose="02070309020205020404" pitchFamily="49" charset="0"/>
              </a:rPr>
              <a:t>palabra = "Hola";</a:t>
            </a:r>
          </a:p>
          <a:p>
            <a:pPr marL="400050" lvl="1" indent="0">
              <a:buNone/>
            </a:pPr>
            <a:r>
              <a:rPr lang="pt-BR" sz="1800" dirty="0">
                <a:latin typeface="Courier New" panose="02070309020205020404" pitchFamily="49" charset="0"/>
                <a:cs typeface="Courier New" panose="02070309020205020404" pitchFamily="49" charset="0"/>
              </a:rPr>
              <a:t>var letras = </a:t>
            </a:r>
            <a:r>
              <a:rPr lang="pt-BR" sz="1800" dirty="0" err="1">
                <a:latin typeface="Courier New" panose="02070309020205020404" pitchFamily="49" charset="0"/>
                <a:cs typeface="Courier New" panose="02070309020205020404" pitchFamily="49" charset="0"/>
              </a:rPr>
              <a:t>palabra.split</a:t>
            </a:r>
            <a:r>
              <a:rPr lang="pt-BR" sz="1800" dirty="0">
                <a:latin typeface="Courier New" panose="02070309020205020404" pitchFamily="49" charset="0"/>
                <a:cs typeface="Courier New" panose="02070309020205020404" pitchFamily="49" charset="0"/>
              </a:rPr>
              <a:t>(""); </a:t>
            </a:r>
            <a:r>
              <a:rPr lang="pt-BR" sz="1800" i="1" dirty="0">
                <a:latin typeface="Courier New" panose="02070309020205020404" pitchFamily="49" charset="0"/>
                <a:cs typeface="Courier New" panose="02070309020205020404" pitchFamily="49" charset="0"/>
              </a:rPr>
              <a:t>// letras = ["H", "o", "l", "a</a:t>
            </a:r>
            <a:r>
              <a:rPr lang="pt-BR" sz="1800" i="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806147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92500" lnSpcReduction="10000"/>
          </a:bodyPr>
          <a:lstStyle/>
          <a:p>
            <a:pPr marL="0" indent="0">
              <a:buNone/>
            </a:pPr>
            <a:r>
              <a:rPr lang="es-ES" sz="2600" b="1" dirty="0" err="1"/>
              <a:t>substring</a:t>
            </a:r>
            <a:r>
              <a:rPr lang="es-ES" sz="2600" b="1" dirty="0"/>
              <a:t>(inicio, final)</a:t>
            </a:r>
            <a:r>
              <a:rPr lang="es-ES" sz="2600" dirty="0"/>
              <a:t>, extrae una porción de una cadena de texto. El segundo parámetro es opcional.</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mensaje = "Hola Mundo";</a:t>
            </a:r>
          </a:p>
          <a:p>
            <a:pPr marL="400050" lvl="1" indent="0">
              <a:buNone/>
            </a:pPr>
            <a:endParaRPr lang="es-ES" sz="1900" dirty="0">
              <a:latin typeface="Courier New" panose="02070309020205020404" pitchFamily="49" charset="0"/>
              <a:cs typeface="Courier New" panose="02070309020205020404" pitchFamily="49" charset="0"/>
            </a:endParaRP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(2);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"la Mundo"</a:t>
            </a:r>
          </a:p>
          <a:p>
            <a:pPr marL="400050" lvl="1" indent="0">
              <a:buNone/>
            </a:pP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(5);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"Mundo"</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(-2);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"Hola Mundo“</a:t>
            </a:r>
          </a:p>
          <a:p>
            <a:pPr marL="400050" lvl="1" indent="0">
              <a:buNone/>
            </a:pPr>
            <a:endParaRPr lang="es-ES" sz="1900" i="1" dirty="0">
              <a:latin typeface="Courier New" panose="02070309020205020404" pitchFamily="49" charset="0"/>
              <a:cs typeface="Courier New" panose="02070309020205020404" pitchFamily="49" charset="0"/>
            </a:endParaRP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(1, 8);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"ola </a:t>
            </a:r>
            <a:r>
              <a:rPr lang="es-ES" sz="1900" i="1" dirty="0" err="1">
                <a:latin typeface="Courier New" panose="02070309020205020404" pitchFamily="49" charset="0"/>
                <a:cs typeface="Courier New" panose="02070309020205020404" pitchFamily="49" charset="0"/>
              </a:rPr>
              <a:t>Mun</a:t>
            </a:r>
            <a:r>
              <a:rPr lang="es-ES" sz="1900" i="1" dirty="0">
                <a:latin typeface="Courier New" panose="02070309020205020404" pitchFamily="49" charset="0"/>
                <a:cs typeface="Courier New" panose="02070309020205020404" pitchFamily="49" charset="0"/>
              </a:rPr>
              <a:t>"</a:t>
            </a:r>
          </a:p>
          <a:p>
            <a:pPr marL="400050" lvl="1" indent="0">
              <a:buNone/>
            </a:pP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(3, 4);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"a“</a:t>
            </a:r>
          </a:p>
          <a:p>
            <a:pPr marL="400050" lvl="1" indent="0">
              <a:buNone/>
            </a:pPr>
            <a:endParaRPr lang="es-ES" sz="1900" i="1" dirty="0">
              <a:latin typeface="Courier New" panose="02070309020205020404" pitchFamily="49" charset="0"/>
              <a:cs typeface="Courier New" panose="02070309020205020404" pitchFamily="49" charset="0"/>
            </a:endParaRP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(5, 0);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"Hola "</a:t>
            </a:r>
          </a:p>
          <a:p>
            <a:pPr marL="400050" lvl="1" indent="0">
              <a:buNone/>
            </a:pPr>
            <a:r>
              <a:rPr lang="es-ES" sz="1900" dirty="0" err="1">
                <a:latin typeface="Courier New" panose="02070309020205020404" pitchFamily="49" charset="0"/>
                <a:cs typeface="Courier New" panose="02070309020205020404" pitchFamily="49" charset="0"/>
              </a:rPr>
              <a:t>porcion</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mensaje.substring</a:t>
            </a:r>
            <a:r>
              <a:rPr lang="es-ES" sz="1900" dirty="0">
                <a:latin typeface="Courier New" panose="02070309020205020404" pitchFamily="49" charset="0"/>
                <a:cs typeface="Courier New" panose="02070309020205020404" pitchFamily="49" charset="0"/>
              </a:rPr>
              <a:t>(0, 5); </a:t>
            </a:r>
            <a:r>
              <a:rPr lang="es-ES" sz="1900" i="1" dirty="0">
                <a:latin typeface="Courier New" panose="02070309020205020404" pitchFamily="49" charset="0"/>
                <a:cs typeface="Courier New" panose="02070309020205020404" pitchFamily="49" charset="0"/>
              </a:rPr>
              <a:t>// </a:t>
            </a:r>
            <a:r>
              <a:rPr lang="es-ES" sz="1900" i="1" dirty="0" err="1">
                <a:latin typeface="Courier New" panose="02070309020205020404" pitchFamily="49" charset="0"/>
                <a:cs typeface="Courier New" panose="02070309020205020404" pitchFamily="49" charset="0"/>
              </a:rPr>
              <a:t>porcion</a:t>
            </a:r>
            <a:r>
              <a:rPr lang="es-ES" sz="1900" i="1" dirty="0">
                <a:latin typeface="Courier New" panose="02070309020205020404" pitchFamily="49" charset="0"/>
                <a:cs typeface="Courier New" panose="02070309020205020404" pitchFamily="49" charset="0"/>
              </a:rPr>
              <a:t> = "Hola "</a:t>
            </a:r>
            <a:endParaRPr lang="es-E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35554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55000" lnSpcReduction="20000"/>
          </a:bodyPr>
          <a:lstStyle/>
          <a:p>
            <a:pPr marL="0" indent="0" algn="just">
              <a:buNone/>
            </a:pPr>
            <a:r>
              <a:rPr lang="es-ES" sz="4300" b="1" dirty="0" smtClean="0"/>
              <a:t>Funciones </a:t>
            </a:r>
            <a:r>
              <a:rPr lang="es-ES" sz="4300" b="1" dirty="0"/>
              <a:t>útiles para </a:t>
            </a:r>
            <a:r>
              <a:rPr lang="es-ES" sz="4300" b="1" dirty="0" err="1" smtClean="0"/>
              <a:t>arrays</a:t>
            </a:r>
            <a:endParaRPr lang="es-ES" sz="4300" b="1" dirty="0" smtClean="0"/>
          </a:p>
          <a:p>
            <a:pPr marL="0" indent="0" algn="just">
              <a:buNone/>
            </a:pPr>
            <a:endParaRPr lang="es-ES" sz="2800" b="1" dirty="0" smtClean="0"/>
          </a:p>
          <a:p>
            <a:pPr marL="0" indent="0" algn="just">
              <a:buNone/>
            </a:pPr>
            <a:r>
              <a:rPr lang="es-ES" sz="3700" b="1" dirty="0" err="1" smtClean="0"/>
              <a:t>length</a:t>
            </a:r>
            <a:r>
              <a:rPr lang="es-ES" sz="3700" dirty="0"/>
              <a:t>, calcula el número de elementos de un </a:t>
            </a:r>
            <a:r>
              <a:rPr lang="es-ES" sz="3700" dirty="0" err="1"/>
              <a:t>array</a:t>
            </a:r>
            <a:r>
              <a:rPr lang="es-ES" sz="3700" dirty="0"/>
              <a:t>:</a:t>
            </a:r>
            <a:endParaRPr lang="es-ES" sz="3700" dirty="0" smtClean="0"/>
          </a:p>
          <a:p>
            <a:pPr marL="400050" lvl="1" indent="0">
              <a:buNone/>
            </a:pPr>
            <a:r>
              <a:rPr lang="es-ES" sz="3000" dirty="0" err="1">
                <a:latin typeface="Courier New" panose="02070309020205020404" pitchFamily="49" charset="0"/>
                <a:cs typeface="Courier New" panose="02070309020205020404" pitchFamily="49" charset="0"/>
              </a:rPr>
              <a:t>var</a:t>
            </a:r>
            <a:r>
              <a:rPr lang="es-ES" sz="3000" dirty="0">
                <a:latin typeface="Courier New" panose="02070309020205020404" pitchFamily="49" charset="0"/>
                <a:cs typeface="Courier New" panose="02070309020205020404" pitchFamily="49" charset="0"/>
              </a:rPr>
              <a:t> vocales = ["a", "e", "i", "o", "u"];</a:t>
            </a:r>
          </a:p>
          <a:p>
            <a:pPr marL="400050" lvl="1" indent="0">
              <a:buNone/>
            </a:pPr>
            <a:r>
              <a:rPr lang="es-ES" sz="3000" dirty="0" err="1">
                <a:latin typeface="Courier New" panose="02070309020205020404" pitchFamily="49" charset="0"/>
                <a:cs typeface="Courier New" panose="02070309020205020404" pitchFamily="49" charset="0"/>
              </a:rPr>
              <a:t>var</a:t>
            </a:r>
            <a:r>
              <a:rPr lang="es-ES" sz="3000" dirty="0">
                <a:latin typeface="Courier New" panose="02070309020205020404" pitchFamily="49" charset="0"/>
                <a:cs typeface="Courier New" panose="02070309020205020404" pitchFamily="49" charset="0"/>
              </a:rPr>
              <a:t> </a:t>
            </a:r>
            <a:r>
              <a:rPr lang="es-ES" sz="3000" dirty="0" err="1">
                <a:latin typeface="Courier New" panose="02070309020205020404" pitchFamily="49" charset="0"/>
                <a:cs typeface="Courier New" panose="02070309020205020404" pitchFamily="49" charset="0"/>
              </a:rPr>
              <a:t>numeroVocales</a:t>
            </a:r>
            <a:r>
              <a:rPr lang="es-ES" sz="3000" dirty="0">
                <a:latin typeface="Courier New" panose="02070309020205020404" pitchFamily="49" charset="0"/>
                <a:cs typeface="Courier New" panose="02070309020205020404" pitchFamily="49" charset="0"/>
              </a:rPr>
              <a:t> = </a:t>
            </a:r>
            <a:r>
              <a:rPr lang="es-ES" sz="3000" dirty="0" err="1">
                <a:latin typeface="Courier New" panose="02070309020205020404" pitchFamily="49" charset="0"/>
                <a:cs typeface="Courier New" panose="02070309020205020404" pitchFamily="49" charset="0"/>
              </a:rPr>
              <a:t>vocales.length</a:t>
            </a:r>
            <a:r>
              <a:rPr lang="es-ES" sz="3000" dirty="0">
                <a:latin typeface="Courier New" panose="02070309020205020404" pitchFamily="49" charset="0"/>
                <a:cs typeface="Courier New" panose="02070309020205020404" pitchFamily="49" charset="0"/>
              </a:rPr>
              <a:t>; // </a:t>
            </a:r>
            <a:r>
              <a:rPr lang="es-ES" sz="3000" dirty="0" err="1">
                <a:latin typeface="Courier New" panose="02070309020205020404" pitchFamily="49" charset="0"/>
                <a:cs typeface="Courier New" panose="02070309020205020404" pitchFamily="49" charset="0"/>
              </a:rPr>
              <a:t>numeroVocales</a:t>
            </a:r>
            <a:r>
              <a:rPr lang="es-ES" sz="3000" dirty="0">
                <a:latin typeface="Courier New" panose="02070309020205020404" pitchFamily="49" charset="0"/>
                <a:cs typeface="Courier New" panose="02070309020205020404" pitchFamily="49" charset="0"/>
              </a:rPr>
              <a:t> = </a:t>
            </a:r>
            <a:r>
              <a:rPr lang="es-ES" sz="3000" dirty="0" smtClean="0">
                <a:latin typeface="Courier New" panose="02070309020205020404" pitchFamily="49" charset="0"/>
                <a:cs typeface="Courier New" panose="02070309020205020404" pitchFamily="49" charset="0"/>
              </a:rPr>
              <a:t>5</a:t>
            </a:r>
          </a:p>
          <a:p>
            <a:pPr marL="400050" lvl="1" indent="0">
              <a:buNone/>
            </a:pPr>
            <a:endParaRPr lang="es-ES" sz="2400" i="1" dirty="0" smtClean="0"/>
          </a:p>
          <a:p>
            <a:pPr marL="0" indent="0">
              <a:buNone/>
            </a:pPr>
            <a:r>
              <a:rPr lang="es-ES" sz="3700" b="1" dirty="0" err="1" smtClean="0"/>
              <a:t>concat</a:t>
            </a:r>
            <a:r>
              <a:rPr lang="es-ES" sz="3700" b="1" dirty="0"/>
              <a:t>()</a:t>
            </a:r>
            <a:r>
              <a:rPr lang="es-ES" sz="3700" dirty="0" smtClean="0"/>
              <a:t>,</a:t>
            </a:r>
            <a:r>
              <a:rPr lang="es-ES" sz="3700" b="1" dirty="0" smtClean="0"/>
              <a:t> </a:t>
            </a:r>
            <a:r>
              <a:rPr lang="es-ES" sz="3700" dirty="0" smtClean="0"/>
              <a:t>se emplea para concatenar los elementos de varios </a:t>
            </a:r>
            <a:r>
              <a:rPr lang="es-ES" sz="3700" dirty="0" err="1" smtClean="0"/>
              <a:t>arrays</a:t>
            </a:r>
            <a:r>
              <a:rPr lang="es-ES" sz="3700" dirty="0" smtClean="0"/>
              <a:t>:</a:t>
            </a:r>
          </a:p>
          <a:p>
            <a:pPr marL="400050" lvl="1" indent="0">
              <a:buNone/>
            </a:pPr>
            <a:r>
              <a:rPr lang="en-US" sz="3000" dirty="0" err="1">
                <a:latin typeface="Courier New" panose="02070309020205020404" pitchFamily="49" charset="0"/>
                <a:cs typeface="Courier New" panose="02070309020205020404" pitchFamily="49" charset="0"/>
              </a:rPr>
              <a:t>var</a:t>
            </a:r>
            <a:r>
              <a:rPr lang="en-US" sz="3000" dirty="0">
                <a:latin typeface="Courier New" panose="02070309020205020404" pitchFamily="49" charset="0"/>
                <a:cs typeface="Courier New" panose="02070309020205020404" pitchFamily="49" charset="0"/>
              </a:rPr>
              <a:t> array1 = [1, 2, 3];</a:t>
            </a:r>
          </a:p>
          <a:p>
            <a:pPr marL="400050" lvl="1" indent="0">
              <a:buNone/>
            </a:pPr>
            <a:r>
              <a:rPr lang="en-US" sz="3000" dirty="0">
                <a:latin typeface="Courier New" panose="02070309020205020404" pitchFamily="49" charset="0"/>
                <a:cs typeface="Courier New" panose="02070309020205020404" pitchFamily="49" charset="0"/>
              </a:rPr>
              <a:t>array2 = array1.concat(4, 5, 6); // array2 = [1, 2, 3, 4, 5, 6]</a:t>
            </a:r>
          </a:p>
          <a:p>
            <a:pPr marL="400050" lvl="1" indent="0">
              <a:buNone/>
            </a:pPr>
            <a:r>
              <a:rPr lang="en-US" sz="3000" dirty="0">
                <a:latin typeface="Courier New" panose="02070309020205020404" pitchFamily="49" charset="0"/>
                <a:cs typeface="Courier New" panose="02070309020205020404" pitchFamily="49" charset="0"/>
              </a:rPr>
              <a:t>array3 = array1.concat([4, 5, 6]); // array3 = [1, 2, 3, 4, 5, 6</a:t>
            </a:r>
            <a:r>
              <a:rPr lang="en-US" sz="3000" dirty="0" smtClean="0">
                <a:latin typeface="Courier New" panose="02070309020205020404" pitchFamily="49" charset="0"/>
                <a:cs typeface="Courier New" panose="02070309020205020404" pitchFamily="49" charset="0"/>
              </a:rPr>
              <a:t>]</a:t>
            </a:r>
            <a:endParaRPr lang="es-ES" sz="3000" dirty="0">
              <a:latin typeface="Courier New" panose="02070309020205020404" pitchFamily="49" charset="0"/>
              <a:cs typeface="Courier New" panose="02070309020205020404" pitchFamily="49" charset="0"/>
            </a:endParaRPr>
          </a:p>
          <a:p>
            <a:pPr marL="0" indent="0">
              <a:buNone/>
            </a:pPr>
            <a:endParaRPr lang="es-ES" dirty="0" smtClean="0"/>
          </a:p>
          <a:p>
            <a:pPr marL="0" indent="0">
              <a:buNone/>
            </a:pPr>
            <a:r>
              <a:rPr lang="es-ES" sz="3700" b="1" dirty="0" err="1" smtClean="0"/>
              <a:t>join</a:t>
            </a:r>
            <a:r>
              <a:rPr lang="es-ES" sz="3700" b="1" dirty="0" smtClean="0"/>
              <a:t>(separador)</a:t>
            </a:r>
            <a:r>
              <a:rPr lang="es-ES" sz="3700" dirty="0" smtClean="0"/>
              <a:t>, une </a:t>
            </a:r>
            <a:r>
              <a:rPr lang="es-ES" sz="3700" dirty="0"/>
              <a:t>todos los elementos de </a:t>
            </a:r>
            <a:r>
              <a:rPr lang="es-ES" sz="3700" dirty="0" smtClean="0"/>
              <a:t>un </a:t>
            </a:r>
            <a:r>
              <a:rPr lang="es-ES" sz="3700" dirty="0" err="1" smtClean="0"/>
              <a:t>array</a:t>
            </a:r>
            <a:r>
              <a:rPr lang="es-ES" sz="3700" dirty="0" smtClean="0"/>
              <a:t> </a:t>
            </a:r>
            <a:r>
              <a:rPr lang="es-ES" sz="3700" dirty="0"/>
              <a:t>para formar una cadena de </a:t>
            </a:r>
            <a:r>
              <a:rPr lang="es-ES" sz="3700" dirty="0" smtClean="0"/>
              <a:t>texto</a:t>
            </a:r>
            <a:r>
              <a:rPr lang="es-ES" sz="3700" dirty="0"/>
              <a:t>:</a:t>
            </a:r>
            <a:endParaRPr lang="es-ES" sz="3700" dirty="0" smtClean="0"/>
          </a:p>
          <a:p>
            <a:pPr marL="400050" lvl="1" indent="0">
              <a:buNone/>
            </a:pPr>
            <a:r>
              <a:rPr lang="es-ES" sz="3000" dirty="0" err="1">
                <a:latin typeface="Courier New" panose="02070309020205020404" pitchFamily="49" charset="0"/>
                <a:cs typeface="Courier New" panose="02070309020205020404" pitchFamily="49" charset="0"/>
              </a:rPr>
              <a:t>var</a:t>
            </a:r>
            <a:r>
              <a:rPr lang="es-ES" sz="3000" dirty="0">
                <a:latin typeface="Courier New" panose="02070309020205020404" pitchFamily="49" charset="0"/>
                <a:cs typeface="Courier New" panose="02070309020205020404" pitchFamily="49" charset="0"/>
              </a:rPr>
              <a:t> </a:t>
            </a:r>
            <a:r>
              <a:rPr lang="es-ES" sz="3000" dirty="0" err="1">
                <a:latin typeface="Courier New" panose="02070309020205020404" pitchFamily="49" charset="0"/>
                <a:cs typeface="Courier New" panose="02070309020205020404" pitchFamily="49" charset="0"/>
              </a:rPr>
              <a:t>array</a:t>
            </a:r>
            <a:r>
              <a:rPr lang="es-ES" sz="3000" dirty="0">
                <a:latin typeface="Courier New" panose="02070309020205020404" pitchFamily="49" charset="0"/>
                <a:cs typeface="Courier New" panose="02070309020205020404" pitchFamily="49" charset="0"/>
              </a:rPr>
              <a:t> = ["hola", "mundo"];</a:t>
            </a:r>
          </a:p>
          <a:p>
            <a:pPr marL="400050" lvl="1" indent="0">
              <a:buNone/>
            </a:pPr>
            <a:r>
              <a:rPr lang="es-ES" sz="3000" dirty="0" err="1">
                <a:latin typeface="Courier New" panose="02070309020205020404" pitchFamily="49" charset="0"/>
                <a:cs typeface="Courier New" panose="02070309020205020404" pitchFamily="49" charset="0"/>
              </a:rPr>
              <a:t>var</a:t>
            </a:r>
            <a:r>
              <a:rPr lang="es-ES" sz="3000" dirty="0">
                <a:latin typeface="Courier New" panose="02070309020205020404" pitchFamily="49" charset="0"/>
                <a:cs typeface="Courier New" panose="02070309020205020404" pitchFamily="49" charset="0"/>
              </a:rPr>
              <a:t> mensaje = </a:t>
            </a:r>
            <a:r>
              <a:rPr lang="es-ES" sz="3000" dirty="0" err="1">
                <a:latin typeface="Courier New" panose="02070309020205020404" pitchFamily="49" charset="0"/>
                <a:cs typeface="Courier New" panose="02070309020205020404" pitchFamily="49" charset="0"/>
              </a:rPr>
              <a:t>array.join</a:t>
            </a:r>
            <a:r>
              <a:rPr lang="es-ES" sz="3000" dirty="0">
                <a:latin typeface="Courier New" panose="02070309020205020404" pitchFamily="49" charset="0"/>
                <a:cs typeface="Courier New" panose="02070309020205020404" pitchFamily="49" charset="0"/>
              </a:rPr>
              <a:t>(""); </a:t>
            </a:r>
            <a:r>
              <a:rPr lang="es-ES" sz="3000" i="1" dirty="0">
                <a:latin typeface="Courier New" panose="02070309020205020404" pitchFamily="49" charset="0"/>
                <a:cs typeface="Courier New" panose="02070309020205020404" pitchFamily="49" charset="0"/>
              </a:rPr>
              <a:t>// mensaje = "</a:t>
            </a:r>
            <a:r>
              <a:rPr lang="es-ES" sz="3000" i="1" dirty="0" err="1">
                <a:latin typeface="Courier New" panose="02070309020205020404" pitchFamily="49" charset="0"/>
                <a:cs typeface="Courier New" panose="02070309020205020404" pitchFamily="49" charset="0"/>
              </a:rPr>
              <a:t>holamundo</a:t>
            </a:r>
            <a:r>
              <a:rPr lang="es-ES" sz="3000" i="1" dirty="0">
                <a:latin typeface="Courier New" panose="02070309020205020404" pitchFamily="49" charset="0"/>
                <a:cs typeface="Courier New" panose="02070309020205020404" pitchFamily="49" charset="0"/>
              </a:rPr>
              <a:t>"</a:t>
            </a:r>
          </a:p>
          <a:p>
            <a:pPr marL="400050" lvl="1" indent="0">
              <a:buNone/>
            </a:pPr>
            <a:r>
              <a:rPr lang="es-ES" sz="3000" dirty="0">
                <a:latin typeface="Courier New" panose="02070309020205020404" pitchFamily="49" charset="0"/>
                <a:cs typeface="Courier New" panose="02070309020205020404" pitchFamily="49" charset="0"/>
              </a:rPr>
              <a:t>mensaje = </a:t>
            </a:r>
            <a:r>
              <a:rPr lang="es-ES" sz="3000" dirty="0" err="1">
                <a:latin typeface="Courier New" panose="02070309020205020404" pitchFamily="49" charset="0"/>
                <a:cs typeface="Courier New" panose="02070309020205020404" pitchFamily="49" charset="0"/>
              </a:rPr>
              <a:t>array.join</a:t>
            </a:r>
            <a:r>
              <a:rPr lang="es-ES" sz="3000" dirty="0">
                <a:latin typeface="Courier New" panose="02070309020205020404" pitchFamily="49" charset="0"/>
                <a:cs typeface="Courier New" panose="02070309020205020404" pitchFamily="49" charset="0"/>
              </a:rPr>
              <a:t>(" "); </a:t>
            </a:r>
            <a:r>
              <a:rPr lang="es-ES" sz="3000" i="1" dirty="0">
                <a:latin typeface="Courier New" panose="02070309020205020404" pitchFamily="49" charset="0"/>
                <a:cs typeface="Courier New" panose="02070309020205020404" pitchFamily="49" charset="0"/>
              </a:rPr>
              <a:t>// mensaje = "hola mundo"</a:t>
            </a:r>
            <a:endParaRPr lang="en-US" sz="3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61998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85000" lnSpcReduction="20000"/>
          </a:bodyPr>
          <a:lstStyle/>
          <a:p>
            <a:pPr marL="0" indent="0" algn="just">
              <a:buNone/>
            </a:pPr>
            <a:r>
              <a:rPr lang="es-ES" sz="2800" b="1" dirty="0"/>
              <a:t>pop()</a:t>
            </a:r>
            <a:r>
              <a:rPr lang="es-ES" sz="2800" dirty="0"/>
              <a:t>, elimina el último elemento del </a:t>
            </a:r>
            <a:r>
              <a:rPr lang="es-ES" sz="2800" dirty="0" err="1"/>
              <a:t>array</a:t>
            </a:r>
            <a:r>
              <a:rPr lang="es-ES" sz="2800" dirty="0"/>
              <a:t> y lo </a:t>
            </a:r>
            <a:r>
              <a:rPr lang="es-ES" sz="2800" dirty="0" smtClean="0"/>
              <a:t>devuelve. El </a:t>
            </a:r>
            <a:r>
              <a:rPr lang="es-ES" sz="2800" dirty="0" err="1" smtClean="0"/>
              <a:t>array</a:t>
            </a:r>
            <a:r>
              <a:rPr lang="es-ES" sz="2800" dirty="0" smtClean="0"/>
              <a:t> original se modifica y su longitud disminuye en 1 elemento.</a:t>
            </a:r>
            <a:endParaRPr lang="es-ES" sz="2800" dirty="0"/>
          </a:p>
          <a:p>
            <a:pPr marL="400050" lvl="1" indent="0">
              <a:buNone/>
            </a:pPr>
            <a:r>
              <a:rPr lang="es-ES" sz="2100" dirty="0" err="1">
                <a:latin typeface="Courier New" panose="02070309020205020404" pitchFamily="49" charset="0"/>
                <a:cs typeface="Courier New" panose="02070309020205020404" pitchFamily="49" charset="0"/>
              </a:rPr>
              <a:t>var</a:t>
            </a:r>
            <a:r>
              <a:rPr lang="es-ES" sz="2100" dirty="0">
                <a:latin typeface="Courier New" panose="02070309020205020404" pitchFamily="49" charset="0"/>
                <a:cs typeface="Courier New" panose="02070309020205020404" pitchFamily="49" charset="0"/>
              </a:rPr>
              <a:t> </a:t>
            </a:r>
            <a:r>
              <a:rPr lang="es-ES" sz="2100" dirty="0" err="1">
                <a:latin typeface="Courier New" panose="02070309020205020404" pitchFamily="49" charset="0"/>
                <a:cs typeface="Courier New" panose="02070309020205020404" pitchFamily="49" charset="0"/>
              </a:rPr>
              <a:t>array</a:t>
            </a:r>
            <a:r>
              <a:rPr lang="es-ES" sz="2100" dirty="0">
                <a:latin typeface="Courier New" panose="02070309020205020404" pitchFamily="49" charset="0"/>
                <a:cs typeface="Courier New" panose="02070309020205020404" pitchFamily="49" charset="0"/>
              </a:rPr>
              <a:t> = [1, 2, 3];</a:t>
            </a:r>
          </a:p>
          <a:p>
            <a:pPr marL="400050" lvl="1" indent="0">
              <a:buNone/>
            </a:pPr>
            <a:r>
              <a:rPr lang="es-ES" sz="2100" dirty="0" err="1">
                <a:latin typeface="Courier New" panose="02070309020205020404" pitchFamily="49" charset="0"/>
                <a:cs typeface="Courier New" panose="02070309020205020404" pitchFamily="49" charset="0"/>
              </a:rPr>
              <a:t>var</a:t>
            </a:r>
            <a:r>
              <a:rPr lang="es-ES" sz="2100" dirty="0">
                <a:latin typeface="Courier New" panose="02070309020205020404" pitchFamily="49" charset="0"/>
                <a:cs typeface="Courier New" panose="02070309020205020404" pitchFamily="49" charset="0"/>
              </a:rPr>
              <a:t> ultimo = </a:t>
            </a:r>
            <a:r>
              <a:rPr lang="es-ES" sz="2100" dirty="0" err="1">
                <a:latin typeface="Courier New" panose="02070309020205020404" pitchFamily="49" charset="0"/>
                <a:cs typeface="Courier New" panose="02070309020205020404" pitchFamily="49" charset="0"/>
              </a:rPr>
              <a:t>array.pop</a:t>
            </a:r>
            <a:r>
              <a:rPr lang="es-ES" sz="2100" dirty="0" smtClean="0">
                <a:latin typeface="Courier New" panose="02070309020205020404" pitchFamily="49" charset="0"/>
                <a:cs typeface="Courier New" panose="02070309020205020404" pitchFamily="49" charset="0"/>
              </a:rPr>
              <a:t>(); </a:t>
            </a:r>
            <a:r>
              <a:rPr lang="es-ES" sz="2100" i="1" dirty="0" smtClean="0">
                <a:latin typeface="Courier New" panose="02070309020205020404" pitchFamily="49" charset="0"/>
                <a:cs typeface="Courier New" panose="02070309020205020404" pitchFamily="49" charset="0"/>
              </a:rPr>
              <a:t>// </a:t>
            </a:r>
            <a:r>
              <a:rPr lang="es-ES" sz="2100" i="1" dirty="0">
                <a:latin typeface="Courier New" panose="02070309020205020404" pitchFamily="49" charset="0"/>
                <a:cs typeface="Courier New" panose="02070309020205020404" pitchFamily="49" charset="0"/>
              </a:rPr>
              <a:t>ahora </a:t>
            </a:r>
            <a:r>
              <a:rPr lang="es-ES" sz="2100" i="1" dirty="0" err="1">
                <a:latin typeface="Courier New" panose="02070309020205020404" pitchFamily="49" charset="0"/>
                <a:cs typeface="Courier New" panose="02070309020205020404" pitchFamily="49" charset="0"/>
              </a:rPr>
              <a:t>array</a:t>
            </a:r>
            <a:r>
              <a:rPr lang="es-ES" sz="2100" i="1" dirty="0">
                <a:latin typeface="Courier New" panose="02070309020205020404" pitchFamily="49" charset="0"/>
                <a:cs typeface="Courier New" panose="02070309020205020404" pitchFamily="49" charset="0"/>
              </a:rPr>
              <a:t> = [1, 2], ultimo = </a:t>
            </a:r>
            <a:r>
              <a:rPr lang="es-ES" sz="2100" i="1" dirty="0" smtClean="0">
                <a:latin typeface="Courier New" panose="02070309020205020404" pitchFamily="49" charset="0"/>
                <a:cs typeface="Courier New" panose="02070309020205020404" pitchFamily="49" charset="0"/>
              </a:rPr>
              <a:t>3</a:t>
            </a:r>
          </a:p>
          <a:p>
            <a:pPr marL="400050" lvl="1" indent="0">
              <a:buNone/>
            </a:pPr>
            <a:endParaRPr lang="es-ES" sz="2400" i="1" dirty="0"/>
          </a:p>
          <a:p>
            <a:pPr marL="0" indent="0" algn="just">
              <a:buNone/>
            </a:pPr>
            <a:r>
              <a:rPr lang="es-ES" sz="2800" b="1" dirty="0" err="1"/>
              <a:t>push</a:t>
            </a:r>
            <a:r>
              <a:rPr lang="es-ES" sz="2800" b="1" dirty="0"/>
              <a:t>()</a:t>
            </a:r>
            <a:r>
              <a:rPr lang="es-ES" sz="2800" dirty="0"/>
              <a:t>, añade un elemento al final del </a:t>
            </a:r>
            <a:r>
              <a:rPr lang="es-ES" sz="2800" dirty="0" err="1"/>
              <a:t>array</a:t>
            </a:r>
            <a:r>
              <a:rPr lang="es-ES" sz="2800" dirty="0" smtClean="0"/>
              <a:t>. El </a:t>
            </a:r>
            <a:r>
              <a:rPr lang="es-ES" sz="2800" dirty="0" err="1" smtClean="0"/>
              <a:t>array</a:t>
            </a:r>
            <a:r>
              <a:rPr lang="es-ES" sz="2800" dirty="0" smtClean="0"/>
              <a:t> original se modifica y aumenta su longitud en 1 elemento. </a:t>
            </a:r>
            <a:endParaRPr lang="es-ES" sz="2800" dirty="0"/>
          </a:p>
          <a:p>
            <a:pPr marL="400050" lvl="1" indent="0">
              <a:buNone/>
            </a:pPr>
            <a:r>
              <a:rPr lang="es-ES" sz="2100" dirty="0" err="1">
                <a:latin typeface="Courier New" panose="02070309020205020404" pitchFamily="49" charset="0"/>
                <a:cs typeface="Courier New" panose="02070309020205020404" pitchFamily="49" charset="0"/>
              </a:rPr>
              <a:t>var</a:t>
            </a:r>
            <a:r>
              <a:rPr lang="es-ES" sz="2100" dirty="0">
                <a:latin typeface="Courier New" panose="02070309020205020404" pitchFamily="49" charset="0"/>
                <a:cs typeface="Courier New" panose="02070309020205020404" pitchFamily="49" charset="0"/>
              </a:rPr>
              <a:t> </a:t>
            </a:r>
            <a:r>
              <a:rPr lang="es-ES" sz="2100" dirty="0" err="1">
                <a:latin typeface="Courier New" panose="02070309020205020404" pitchFamily="49" charset="0"/>
                <a:cs typeface="Courier New" panose="02070309020205020404" pitchFamily="49" charset="0"/>
              </a:rPr>
              <a:t>array</a:t>
            </a:r>
            <a:r>
              <a:rPr lang="es-ES" sz="2100" dirty="0">
                <a:latin typeface="Courier New" panose="02070309020205020404" pitchFamily="49" charset="0"/>
                <a:cs typeface="Courier New" panose="02070309020205020404" pitchFamily="49" charset="0"/>
              </a:rPr>
              <a:t> = [1, 2, 3];</a:t>
            </a:r>
          </a:p>
          <a:p>
            <a:pPr marL="400050" lvl="1" indent="0">
              <a:buNone/>
            </a:pPr>
            <a:r>
              <a:rPr lang="es-ES" sz="2100" dirty="0" err="1">
                <a:latin typeface="Courier New" panose="02070309020205020404" pitchFamily="49" charset="0"/>
                <a:cs typeface="Courier New" panose="02070309020205020404" pitchFamily="49" charset="0"/>
              </a:rPr>
              <a:t>array.push</a:t>
            </a:r>
            <a:r>
              <a:rPr lang="es-ES" sz="2100" dirty="0">
                <a:latin typeface="Courier New" panose="02070309020205020404" pitchFamily="49" charset="0"/>
                <a:cs typeface="Courier New" panose="02070309020205020404" pitchFamily="49" charset="0"/>
              </a:rPr>
              <a:t>(4</a:t>
            </a:r>
            <a:r>
              <a:rPr lang="es-ES" sz="2100" dirty="0" smtClean="0">
                <a:latin typeface="Courier New" panose="02070309020205020404" pitchFamily="49" charset="0"/>
                <a:cs typeface="Courier New" panose="02070309020205020404" pitchFamily="49" charset="0"/>
              </a:rPr>
              <a:t>); </a:t>
            </a:r>
            <a:r>
              <a:rPr lang="es-ES" sz="2100" i="1" dirty="0" smtClean="0">
                <a:latin typeface="Courier New" panose="02070309020205020404" pitchFamily="49" charset="0"/>
                <a:cs typeface="Courier New" panose="02070309020205020404" pitchFamily="49" charset="0"/>
              </a:rPr>
              <a:t>// </a:t>
            </a:r>
            <a:r>
              <a:rPr lang="es-ES" sz="2100" i="1" dirty="0">
                <a:latin typeface="Courier New" panose="02070309020205020404" pitchFamily="49" charset="0"/>
                <a:cs typeface="Courier New" panose="02070309020205020404" pitchFamily="49" charset="0"/>
              </a:rPr>
              <a:t>ahora </a:t>
            </a:r>
            <a:r>
              <a:rPr lang="es-ES" sz="2100" i="1" dirty="0" err="1">
                <a:latin typeface="Courier New" panose="02070309020205020404" pitchFamily="49" charset="0"/>
                <a:cs typeface="Courier New" panose="02070309020205020404" pitchFamily="49" charset="0"/>
              </a:rPr>
              <a:t>array</a:t>
            </a:r>
            <a:r>
              <a:rPr lang="es-ES" sz="2100" i="1" dirty="0">
                <a:latin typeface="Courier New" panose="02070309020205020404" pitchFamily="49" charset="0"/>
                <a:cs typeface="Courier New" panose="02070309020205020404" pitchFamily="49" charset="0"/>
              </a:rPr>
              <a:t> = [1, 2, 3, 4</a:t>
            </a:r>
            <a:r>
              <a:rPr lang="es-ES" sz="2100" i="1" dirty="0" smtClean="0">
                <a:latin typeface="Courier New" panose="02070309020205020404" pitchFamily="49" charset="0"/>
                <a:cs typeface="Courier New" panose="02070309020205020404" pitchFamily="49" charset="0"/>
              </a:rPr>
              <a:t>]</a:t>
            </a:r>
          </a:p>
          <a:p>
            <a:pPr marL="400050" lvl="1" indent="0">
              <a:buNone/>
            </a:pPr>
            <a:endParaRPr lang="es-ES" sz="2400" i="1" dirty="0"/>
          </a:p>
          <a:p>
            <a:pPr marL="0" indent="0" algn="just">
              <a:buNone/>
            </a:pPr>
            <a:r>
              <a:rPr lang="es-ES" sz="2800" b="1" dirty="0" err="1"/>
              <a:t>shift</a:t>
            </a:r>
            <a:r>
              <a:rPr lang="es-ES" sz="2800" b="1" dirty="0"/>
              <a:t>()</a:t>
            </a:r>
            <a:r>
              <a:rPr lang="es-ES" sz="2800" dirty="0"/>
              <a:t>, elimina el primer elemento del </a:t>
            </a:r>
            <a:r>
              <a:rPr lang="es-ES" sz="2800" dirty="0" err="1"/>
              <a:t>array</a:t>
            </a:r>
            <a:r>
              <a:rPr lang="es-ES" sz="2800" dirty="0"/>
              <a:t> y lo devuelve</a:t>
            </a:r>
            <a:r>
              <a:rPr lang="es-ES" sz="2800" dirty="0" smtClean="0"/>
              <a:t>. El </a:t>
            </a:r>
            <a:r>
              <a:rPr lang="es-ES" sz="2800" dirty="0" err="1" smtClean="0"/>
              <a:t>array</a:t>
            </a:r>
            <a:r>
              <a:rPr lang="es-ES" sz="2800" dirty="0" smtClean="0"/>
              <a:t> original se ve modificado y su longitud disminuida en 1 elemento.</a:t>
            </a:r>
            <a:endParaRPr lang="es-ES" sz="2800" dirty="0"/>
          </a:p>
          <a:p>
            <a:pPr marL="400050" lvl="1" indent="0">
              <a:buNone/>
            </a:pPr>
            <a:r>
              <a:rPr lang="es-ES" sz="2100" dirty="0" err="1">
                <a:latin typeface="Courier New" panose="02070309020205020404" pitchFamily="49" charset="0"/>
                <a:cs typeface="Courier New" panose="02070309020205020404" pitchFamily="49" charset="0"/>
              </a:rPr>
              <a:t>var</a:t>
            </a:r>
            <a:r>
              <a:rPr lang="es-ES" sz="2100" dirty="0">
                <a:latin typeface="Courier New" panose="02070309020205020404" pitchFamily="49" charset="0"/>
                <a:cs typeface="Courier New" panose="02070309020205020404" pitchFamily="49" charset="0"/>
              </a:rPr>
              <a:t> </a:t>
            </a:r>
            <a:r>
              <a:rPr lang="es-ES" sz="2100" dirty="0" err="1">
                <a:latin typeface="Courier New" panose="02070309020205020404" pitchFamily="49" charset="0"/>
                <a:cs typeface="Courier New" panose="02070309020205020404" pitchFamily="49" charset="0"/>
              </a:rPr>
              <a:t>array</a:t>
            </a:r>
            <a:r>
              <a:rPr lang="es-ES" sz="2100" dirty="0">
                <a:latin typeface="Courier New" panose="02070309020205020404" pitchFamily="49" charset="0"/>
                <a:cs typeface="Courier New" panose="02070309020205020404" pitchFamily="49" charset="0"/>
              </a:rPr>
              <a:t> = [1, 2, 3];</a:t>
            </a:r>
          </a:p>
          <a:p>
            <a:pPr marL="400050" lvl="1" indent="0">
              <a:buNone/>
            </a:pPr>
            <a:r>
              <a:rPr lang="es-ES" sz="2100" dirty="0" err="1">
                <a:latin typeface="Courier New" panose="02070309020205020404" pitchFamily="49" charset="0"/>
                <a:cs typeface="Courier New" panose="02070309020205020404" pitchFamily="49" charset="0"/>
              </a:rPr>
              <a:t>var</a:t>
            </a:r>
            <a:r>
              <a:rPr lang="es-ES" sz="2100" dirty="0">
                <a:latin typeface="Courier New" panose="02070309020205020404" pitchFamily="49" charset="0"/>
                <a:cs typeface="Courier New" panose="02070309020205020404" pitchFamily="49" charset="0"/>
              </a:rPr>
              <a:t> primero = </a:t>
            </a:r>
            <a:r>
              <a:rPr lang="es-ES" sz="2100" dirty="0" err="1">
                <a:latin typeface="Courier New" panose="02070309020205020404" pitchFamily="49" charset="0"/>
                <a:cs typeface="Courier New" panose="02070309020205020404" pitchFamily="49" charset="0"/>
              </a:rPr>
              <a:t>array.shift</a:t>
            </a:r>
            <a:r>
              <a:rPr lang="es-ES" sz="2100" dirty="0" smtClean="0">
                <a:latin typeface="Courier New" panose="02070309020205020404" pitchFamily="49" charset="0"/>
                <a:cs typeface="Courier New" panose="02070309020205020404" pitchFamily="49" charset="0"/>
              </a:rPr>
              <a:t>(); </a:t>
            </a:r>
            <a:r>
              <a:rPr lang="es-ES" sz="2100" i="1" dirty="0" smtClean="0">
                <a:latin typeface="Courier New" panose="02070309020205020404" pitchFamily="49" charset="0"/>
                <a:cs typeface="Courier New" panose="02070309020205020404" pitchFamily="49" charset="0"/>
              </a:rPr>
              <a:t>// </a:t>
            </a:r>
            <a:r>
              <a:rPr lang="es-ES" sz="2100" i="1" dirty="0">
                <a:latin typeface="Courier New" panose="02070309020205020404" pitchFamily="49" charset="0"/>
                <a:cs typeface="Courier New" panose="02070309020205020404" pitchFamily="49" charset="0"/>
              </a:rPr>
              <a:t>ahora </a:t>
            </a:r>
            <a:r>
              <a:rPr lang="es-ES" sz="2100" i="1" dirty="0" err="1">
                <a:latin typeface="Courier New" panose="02070309020205020404" pitchFamily="49" charset="0"/>
                <a:cs typeface="Courier New" panose="02070309020205020404" pitchFamily="49" charset="0"/>
              </a:rPr>
              <a:t>array</a:t>
            </a:r>
            <a:r>
              <a:rPr lang="es-ES" sz="2100" i="1" dirty="0">
                <a:latin typeface="Courier New" panose="02070309020205020404" pitchFamily="49" charset="0"/>
                <a:cs typeface="Courier New" panose="02070309020205020404" pitchFamily="49" charset="0"/>
              </a:rPr>
              <a:t> = [2, 3], primero = </a:t>
            </a:r>
            <a:r>
              <a:rPr lang="es-ES" sz="2100" i="1" dirty="0" smtClean="0">
                <a:latin typeface="Courier New" panose="02070309020205020404" pitchFamily="49" charset="0"/>
                <a:cs typeface="Courier New" panose="02070309020205020404" pitchFamily="49" charset="0"/>
              </a:rPr>
              <a:t>1</a:t>
            </a:r>
            <a:endParaRPr lang="en-US" sz="21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92068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dirty="0">
                <a:solidFill>
                  <a:srgbClr val="000000"/>
                </a:solidFill>
                <a:latin typeface="Tahoma" pitchFamily="32" charset="0"/>
                <a:cs typeface="Tahoma" pitchFamily="32" charset="0"/>
              </a:rPr>
              <a:t>Definir JavaScript en un archivo externo</a:t>
            </a:r>
          </a:p>
          <a:p>
            <a:pPr lvl="1" algn="just" eaLnBrk="1" hangingPunct="1">
              <a:spcBef>
                <a:spcPts val="500"/>
              </a:spcBef>
            </a:pPr>
            <a:r>
              <a:rPr lang="es-ES" altLang="es-ES" sz="2000" dirty="0">
                <a:solidFill>
                  <a:srgbClr val="000000"/>
                </a:solidFill>
                <a:latin typeface="Tahoma" pitchFamily="32" charset="0"/>
                <a:cs typeface="Tahoma" pitchFamily="32" charset="0"/>
              </a:rPr>
              <a:t>&lt;</a:t>
            </a:r>
            <a:r>
              <a:rPr lang="es-ES" altLang="es-ES" sz="2000" dirty="0" smtClean="0">
                <a:solidFill>
                  <a:srgbClr val="000000"/>
                </a:solidFill>
                <a:latin typeface="Tahoma" pitchFamily="32" charset="0"/>
                <a:cs typeface="Tahoma" pitchFamily="32" charset="0"/>
              </a:rPr>
              <a:t>script </a:t>
            </a:r>
            <a:r>
              <a:rPr lang="es-ES" altLang="es-ES" sz="2000" dirty="0" err="1" smtClean="0">
                <a:solidFill>
                  <a:srgbClr val="000000"/>
                </a:solidFill>
                <a:latin typeface="Tahoma" pitchFamily="32" charset="0"/>
                <a:cs typeface="Tahoma" pitchFamily="32" charset="0"/>
              </a:rPr>
              <a:t>src</a:t>
            </a:r>
            <a:r>
              <a:rPr lang="es-ES" altLang="es-ES" sz="2000" dirty="0">
                <a:solidFill>
                  <a:srgbClr val="000000"/>
                </a:solidFill>
                <a:latin typeface="Tahoma" pitchFamily="32" charset="0"/>
                <a:cs typeface="Tahoma" pitchFamily="32" charset="0"/>
              </a:rPr>
              <a:t>="/</a:t>
            </a:r>
            <a:r>
              <a:rPr lang="es-ES" altLang="es-ES" sz="2000" dirty="0" err="1">
                <a:solidFill>
                  <a:srgbClr val="000000"/>
                </a:solidFill>
                <a:latin typeface="Tahoma" pitchFamily="32" charset="0"/>
                <a:cs typeface="Tahoma" pitchFamily="32" charset="0"/>
              </a:rPr>
              <a:t>js</a:t>
            </a:r>
            <a:r>
              <a:rPr lang="es-ES" altLang="es-ES" sz="2000" dirty="0">
                <a:solidFill>
                  <a:srgbClr val="000000"/>
                </a:solidFill>
                <a:latin typeface="Tahoma" pitchFamily="32" charset="0"/>
                <a:cs typeface="Tahoma" pitchFamily="32" charset="0"/>
              </a:rPr>
              <a:t>/codigo.js"&gt;&lt;/script</a:t>
            </a:r>
            <a:r>
              <a:rPr lang="es-ES" altLang="es-ES" sz="2000" dirty="0" smtClean="0">
                <a:solidFill>
                  <a:srgbClr val="000000"/>
                </a:solidFill>
                <a:latin typeface="Tahoma" pitchFamily="32" charset="0"/>
                <a:cs typeface="Tahoma" pitchFamily="32" charset="0"/>
              </a:rPr>
              <a:t>&gt;</a:t>
            </a:r>
          </a:p>
          <a:p>
            <a:pPr lvl="1" algn="just" eaLnBrk="1" hangingPunct="1">
              <a:spcBef>
                <a:spcPts val="500"/>
              </a:spcBef>
            </a:pPr>
            <a:r>
              <a:rPr lang="es-ES" altLang="es-ES" sz="2000" b="1" dirty="0">
                <a:solidFill>
                  <a:srgbClr val="000000"/>
                </a:solidFill>
                <a:latin typeface="Tahoma" pitchFamily="32" charset="0"/>
                <a:cs typeface="Tahoma" pitchFamily="32" charset="0"/>
              </a:rPr>
              <a:t>Archivo codigo.js</a:t>
            </a:r>
          </a:p>
          <a:p>
            <a:pPr lvl="2" algn="just" eaLnBrk="1" hangingPunct="1">
              <a:spcBef>
                <a:spcPts val="500"/>
              </a:spcBef>
            </a:pPr>
            <a:r>
              <a:rPr lang="es-ES" altLang="es-ES" sz="2000" dirty="0" err="1">
                <a:solidFill>
                  <a:srgbClr val="000000"/>
                </a:solidFill>
                <a:latin typeface="Tahoma" pitchFamily="32" charset="0"/>
                <a:cs typeface="Tahoma" pitchFamily="32" charset="0"/>
              </a:rPr>
              <a:t>alert</a:t>
            </a:r>
            <a:r>
              <a:rPr lang="es-ES" altLang="es-ES" sz="2000" dirty="0">
                <a:solidFill>
                  <a:srgbClr val="000000"/>
                </a:solidFill>
                <a:latin typeface="Tahoma" pitchFamily="32" charset="0"/>
                <a:cs typeface="Tahoma" pitchFamily="32" charset="0"/>
              </a:rPr>
              <a:t>("Un mensaje de prueba");</a:t>
            </a:r>
          </a:p>
          <a:p>
            <a:pPr marL="0" indent="0" algn="just" eaLnBrk="1" hangingPunct="1">
              <a:spcBef>
                <a:spcPts val="500"/>
              </a:spcBef>
            </a:pPr>
            <a:endParaRPr lang="es-ES" altLang="es-ES" b="1" dirty="0">
              <a:solidFill>
                <a:srgbClr val="000000"/>
              </a:solidFill>
              <a:latin typeface="Tahoma" pitchFamily="32" charset="0"/>
              <a:cs typeface="Tahoma" pitchFamily="32" charset="0"/>
            </a:endParaRPr>
          </a:p>
          <a:p>
            <a:pPr algn="just" eaLnBrk="1" hangingPunct="1">
              <a:spcBef>
                <a:spcPts val="500"/>
              </a:spcBef>
              <a:buFont typeface="Arial" charset="0"/>
              <a:buChar char="•"/>
            </a:pPr>
            <a:r>
              <a:rPr lang="es-ES" altLang="es-ES" dirty="0">
                <a:solidFill>
                  <a:srgbClr val="000000"/>
                </a:solidFill>
                <a:latin typeface="Tahoma" pitchFamily="32" charset="0"/>
                <a:cs typeface="Tahoma" pitchFamily="32" charset="0"/>
              </a:rPr>
              <a:t>Incluir JavaScript en los elementos </a:t>
            </a:r>
            <a:r>
              <a:rPr lang="es-ES" altLang="es-ES" dirty="0" smtClean="0">
                <a:solidFill>
                  <a:srgbClr val="000000"/>
                </a:solidFill>
                <a:latin typeface="Tahoma" pitchFamily="32" charset="0"/>
                <a:cs typeface="Tahoma" pitchFamily="32" charset="0"/>
              </a:rPr>
              <a:t>HTML</a:t>
            </a:r>
            <a:endParaRPr lang="es-ES" altLang="es-ES" dirty="0">
              <a:solidFill>
                <a:srgbClr val="000000"/>
              </a:solidFill>
              <a:latin typeface="Tahoma" pitchFamily="32" charset="0"/>
              <a:cs typeface="Tahoma" pitchFamily="32" charset="0"/>
            </a:endParaRPr>
          </a:p>
          <a:p>
            <a:pPr marL="742950" lvl="1" indent="0" algn="just" eaLnBrk="1" hangingPunct="1">
              <a:spcBef>
                <a:spcPts val="600"/>
              </a:spcBef>
            </a:pPr>
            <a:r>
              <a:rPr lang="es-ES" altLang="es-ES" sz="2000" dirty="0">
                <a:solidFill>
                  <a:srgbClr val="000000"/>
                </a:solidFill>
                <a:latin typeface="Tahoma" pitchFamily="32" charset="0"/>
                <a:cs typeface="Tahoma" pitchFamily="32" charset="0"/>
              </a:rPr>
              <a:t>&lt;p </a:t>
            </a:r>
            <a:r>
              <a:rPr lang="es-ES" altLang="es-ES" sz="2000" dirty="0" err="1">
                <a:solidFill>
                  <a:srgbClr val="000000"/>
                </a:solidFill>
                <a:latin typeface="Tahoma" pitchFamily="32" charset="0"/>
                <a:cs typeface="Tahoma" pitchFamily="32" charset="0"/>
              </a:rPr>
              <a:t>onclick</a:t>
            </a:r>
            <a:r>
              <a:rPr lang="es-ES" altLang="es-ES" sz="2000" dirty="0">
                <a:solidFill>
                  <a:srgbClr val="000000"/>
                </a:solidFill>
                <a:latin typeface="Tahoma" pitchFamily="32" charset="0"/>
                <a:cs typeface="Tahoma" pitchFamily="32" charset="0"/>
              </a:rPr>
              <a:t>="</a:t>
            </a:r>
            <a:r>
              <a:rPr lang="es-ES" altLang="es-ES" sz="2000" dirty="0" err="1">
                <a:solidFill>
                  <a:srgbClr val="000000"/>
                </a:solidFill>
                <a:latin typeface="Tahoma" pitchFamily="32" charset="0"/>
                <a:cs typeface="Tahoma" pitchFamily="32" charset="0"/>
              </a:rPr>
              <a:t>alert</a:t>
            </a:r>
            <a:r>
              <a:rPr lang="es-ES" altLang="es-ES" sz="2000" dirty="0">
                <a:solidFill>
                  <a:srgbClr val="000000"/>
                </a:solidFill>
                <a:latin typeface="Tahoma" pitchFamily="32" charset="0"/>
                <a:cs typeface="Tahoma" pitchFamily="32" charset="0"/>
              </a:rPr>
              <a:t>('Un mensaje de prueba')"&gt;Un párrafo </a:t>
            </a:r>
            <a:r>
              <a:rPr lang="es-ES" altLang="es-ES" sz="2000" dirty="0" smtClean="0">
                <a:solidFill>
                  <a:srgbClr val="000000"/>
                </a:solidFill>
                <a:latin typeface="Tahoma" pitchFamily="32" charset="0"/>
                <a:cs typeface="Tahoma" pitchFamily="32" charset="0"/>
              </a:rPr>
              <a:t>de texto</a:t>
            </a:r>
            <a:r>
              <a:rPr lang="es-ES" altLang="es-ES" sz="2000" dirty="0">
                <a:solidFill>
                  <a:srgbClr val="000000"/>
                </a:solidFill>
                <a:latin typeface="Tahoma" pitchFamily="32" charset="0"/>
                <a:cs typeface="Tahoma" pitchFamily="32" charset="0"/>
              </a:rPr>
              <a:t>.&lt;/p</a:t>
            </a:r>
            <a:r>
              <a:rPr lang="es-ES" altLang="es-ES" sz="2000" dirty="0" smtClean="0">
                <a:solidFill>
                  <a:srgbClr val="000000"/>
                </a:solidFill>
                <a:latin typeface="Tahoma" pitchFamily="32" charset="0"/>
                <a:cs typeface="Tahoma" pitchFamily="32" charset="0"/>
              </a:rPr>
              <a:t>&gt;</a:t>
            </a:r>
          </a:p>
          <a:p>
            <a:pPr marL="742950" lvl="1" indent="0" algn="just" eaLnBrk="1" hangingPunct="1">
              <a:spcBef>
                <a:spcPts val="600"/>
              </a:spcBef>
            </a:pPr>
            <a:endParaRPr lang="es-ES" altLang="es-ES" sz="2000" dirty="0" smtClean="0">
              <a:solidFill>
                <a:srgbClr val="000000"/>
              </a:solidFill>
              <a:latin typeface="Tahoma" pitchFamily="32" charset="0"/>
              <a:cs typeface="Tahoma" pitchFamily="32" charset="0"/>
            </a:endParaRPr>
          </a:p>
          <a:p>
            <a:pPr marL="342900" indent="-342900" algn="just" eaLnBrk="1" hangingPunct="1">
              <a:spcBef>
                <a:spcPts val="600"/>
              </a:spcBef>
              <a:buFont typeface="Arial" panose="020B0604020202020204" pitchFamily="34" charset="0"/>
              <a:buChar char="•"/>
            </a:pPr>
            <a:r>
              <a:rPr lang="es-ES" altLang="es-ES" dirty="0">
                <a:solidFill>
                  <a:srgbClr val="000000"/>
                </a:solidFill>
                <a:latin typeface="Tahoma" pitchFamily="32" charset="0"/>
                <a:cs typeface="Tahoma" pitchFamily="32" charset="0"/>
              </a:rPr>
              <a:t>Etiqueta </a:t>
            </a:r>
            <a:r>
              <a:rPr lang="es-ES" altLang="es-ES" dirty="0" err="1" smtClean="0">
                <a:solidFill>
                  <a:srgbClr val="000000"/>
                </a:solidFill>
                <a:latin typeface="Tahoma" pitchFamily="32" charset="0"/>
                <a:cs typeface="Tahoma" pitchFamily="32" charset="0"/>
              </a:rPr>
              <a:t>noscript</a:t>
            </a:r>
            <a:endParaRPr lang="es-ES" altLang="es-ES" dirty="0" smtClean="0">
              <a:solidFill>
                <a:srgbClr val="000000"/>
              </a:solidFill>
              <a:latin typeface="Tahoma" pitchFamily="32" charset="0"/>
              <a:cs typeface="Tahoma" pitchFamily="32" charset="0"/>
            </a:endParaRPr>
          </a:p>
          <a:p>
            <a:pPr marL="742950" lvl="1" indent="0" algn="just" eaLnBrk="1" hangingPunct="1">
              <a:spcBef>
                <a:spcPts val="600"/>
              </a:spcBef>
            </a:pPr>
            <a:r>
              <a:rPr lang="es-ES" altLang="es-ES" sz="2000" dirty="0" smtClean="0">
                <a:solidFill>
                  <a:srgbClr val="000000"/>
                </a:solidFill>
                <a:latin typeface="Tahoma" pitchFamily="32" charset="0"/>
                <a:cs typeface="Tahoma" pitchFamily="32" charset="0"/>
              </a:rPr>
              <a:t>la </a:t>
            </a:r>
            <a:r>
              <a:rPr lang="es-ES" altLang="es-ES" sz="2000" dirty="0">
                <a:solidFill>
                  <a:srgbClr val="000000"/>
                </a:solidFill>
                <a:latin typeface="Tahoma" pitchFamily="32" charset="0"/>
                <a:cs typeface="Tahoma" pitchFamily="32" charset="0"/>
              </a:rPr>
              <a:t>etiqueta &lt;</a:t>
            </a:r>
            <a:r>
              <a:rPr lang="es-ES" altLang="es-ES" sz="2000" dirty="0" err="1">
                <a:solidFill>
                  <a:srgbClr val="000000"/>
                </a:solidFill>
                <a:latin typeface="Tahoma" pitchFamily="32" charset="0"/>
                <a:cs typeface="Tahoma" pitchFamily="32" charset="0"/>
              </a:rPr>
              <a:t>noscript</a:t>
            </a:r>
            <a:r>
              <a:rPr lang="es-ES" altLang="es-ES" sz="2000" dirty="0">
                <a:solidFill>
                  <a:srgbClr val="000000"/>
                </a:solidFill>
                <a:latin typeface="Tahoma" pitchFamily="32" charset="0"/>
                <a:cs typeface="Tahoma" pitchFamily="32" charset="0"/>
              </a:rPr>
              <a:t>&gt; para mostrar un mensaje al </a:t>
            </a:r>
            <a:r>
              <a:rPr lang="es-ES" altLang="es-ES" sz="2000" dirty="0" smtClean="0">
                <a:solidFill>
                  <a:srgbClr val="000000"/>
                </a:solidFill>
                <a:latin typeface="Tahoma" pitchFamily="32" charset="0"/>
                <a:cs typeface="Tahoma" pitchFamily="32" charset="0"/>
              </a:rPr>
              <a:t>usuario cuando </a:t>
            </a:r>
            <a:r>
              <a:rPr lang="es-ES" altLang="es-ES" sz="2000" dirty="0">
                <a:solidFill>
                  <a:srgbClr val="000000"/>
                </a:solidFill>
                <a:latin typeface="Tahoma" pitchFamily="32" charset="0"/>
                <a:cs typeface="Tahoma" pitchFamily="32" charset="0"/>
              </a:rPr>
              <a:t>su navegador no puede ejecutar JavaScript.</a:t>
            </a:r>
            <a:endParaRPr lang="es-ES" altLang="es-ES" sz="2000" dirty="0" smtClean="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2"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5723595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lgn="just">
              <a:buNone/>
            </a:pPr>
            <a:r>
              <a:rPr lang="es-ES" sz="2400" b="1" dirty="0" err="1"/>
              <a:t>unshift</a:t>
            </a:r>
            <a:r>
              <a:rPr lang="es-ES" sz="2400" b="1" dirty="0"/>
              <a:t>()</a:t>
            </a:r>
            <a:r>
              <a:rPr lang="es-ES" sz="2400" dirty="0"/>
              <a:t>, añade un elemento al principio del </a:t>
            </a:r>
            <a:r>
              <a:rPr lang="es-ES" sz="2400" dirty="0" err="1"/>
              <a:t>array</a:t>
            </a:r>
            <a:r>
              <a:rPr lang="es-ES" sz="2400" dirty="0" smtClean="0"/>
              <a:t>. El </a:t>
            </a:r>
            <a:r>
              <a:rPr lang="es-ES" sz="2400" dirty="0" err="1" smtClean="0"/>
              <a:t>array</a:t>
            </a:r>
            <a:r>
              <a:rPr lang="es-ES" sz="2400" dirty="0" smtClean="0"/>
              <a:t> original se modifica y aumenta su longitud en 1 elemento. </a:t>
            </a:r>
          </a:p>
          <a:p>
            <a:pPr marL="400050" lvl="1" indent="0">
              <a:buNone/>
            </a:pPr>
            <a:r>
              <a:rPr lang="es-ES" sz="2000" dirty="0" err="1" smtClean="0">
                <a:latin typeface="Courier New" panose="02070309020205020404" pitchFamily="49" charset="0"/>
                <a:cs typeface="Courier New" panose="02070309020205020404" pitchFamily="49" charset="0"/>
              </a:rPr>
              <a:t>var</a:t>
            </a:r>
            <a:r>
              <a:rPr lang="es-ES" sz="2000" dirty="0" smtClean="0">
                <a:latin typeface="Courier New" panose="02070309020205020404" pitchFamily="49" charset="0"/>
                <a:cs typeface="Courier New" panose="02070309020205020404" pitchFamily="49" charset="0"/>
              </a:rPr>
              <a:t> </a:t>
            </a:r>
            <a:r>
              <a:rPr lang="es-ES" sz="2000" dirty="0" err="1" smtClean="0">
                <a:latin typeface="Courier New" panose="02070309020205020404" pitchFamily="49" charset="0"/>
                <a:cs typeface="Courier New" panose="02070309020205020404" pitchFamily="49" charset="0"/>
              </a:rPr>
              <a:t>array</a:t>
            </a:r>
            <a:r>
              <a:rPr lang="es-ES" sz="2000" dirty="0" smtClean="0">
                <a:latin typeface="Courier New" panose="02070309020205020404" pitchFamily="49" charset="0"/>
                <a:cs typeface="Courier New" panose="02070309020205020404" pitchFamily="49" charset="0"/>
              </a:rPr>
              <a:t> = [1, 2, 3];</a:t>
            </a:r>
          </a:p>
          <a:p>
            <a:pPr marL="400050" lvl="1" indent="0">
              <a:buNone/>
            </a:pPr>
            <a:r>
              <a:rPr lang="es-ES" sz="2000" dirty="0" err="1" smtClean="0">
                <a:latin typeface="Courier New" panose="02070309020205020404" pitchFamily="49" charset="0"/>
                <a:cs typeface="Courier New" panose="02070309020205020404" pitchFamily="49" charset="0"/>
              </a:rPr>
              <a:t>array.unshift</a:t>
            </a:r>
            <a:r>
              <a:rPr lang="es-ES" sz="2000" dirty="0" smtClean="0">
                <a:latin typeface="Courier New" panose="02070309020205020404" pitchFamily="49" charset="0"/>
                <a:cs typeface="Courier New" panose="02070309020205020404" pitchFamily="49" charset="0"/>
              </a:rPr>
              <a:t>(0); </a:t>
            </a:r>
            <a:r>
              <a:rPr lang="es-ES" sz="2000" i="1" dirty="0" smtClean="0">
                <a:latin typeface="Courier New" panose="02070309020205020404" pitchFamily="49" charset="0"/>
                <a:cs typeface="Courier New" panose="02070309020205020404" pitchFamily="49" charset="0"/>
              </a:rPr>
              <a:t>// </a:t>
            </a:r>
            <a:r>
              <a:rPr lang="es-ES" sz="2000" i="1" dirty="0">
                <a:latin typeface="Courier New" panose="02070309020205020404" pitchFamily="49" charset="0"/>
                <a:cs typeface="Courier New" panose="02070309020205020404" pitchFamily="49" charset="0"/>
              </a:rPr>
              <a:t>ahora </a:t>
            </a:r>
            <a:r>
              <a:rPr lang="es-ES" sz="2000" i="1" dirty="0" err="1">
                <a:latin typeface="Courier New" panose="02070309020205020404" pitchFamily="49" charset="0"/>
                <a:cs typeface="Courier New" panose="02070309020205020404" pitchFamily="49" charset="0"/>
              </a:rPr>
              <a:t>array</a:t>
            </a:r>
            <a:r>
              <a:rPr lang="es-ES" sz="2000" i="1" dirty="0">
                <a:latin typeface="Courier New" panose="02070309020205020404" pitchFamily="49" charset="0"/>
                <a:cs typeface="Courier New" panose="02070309020205020404" pitchFamily="49" charset="0"/>
              </a:rPr>
              <a:t> = [0, 1, 2, 3</a:t>
            </a:r>
            <a:r>
              <a:rPr lang="es-ES" sz="2000" i="1" dirty="0" smtClean="0">
                <a:latin typeface="Courier New" panose="02070309020205020404" pitchFamily="49" charset="0"/>
                <a:cs typeface="Courier New" panose="02070309020205020404" pitchFamily="49" charset="0"/>
              </a:rPr>
              <a:t>]</a:t>
            </a:r>
          </a:p>
          <a:p>
            <a:pPr marL="400050" lvl="1" indent="0">
              <a:buNone/>
            </a:pPr>
            <a:endParaRPr lang="es-ES" sz="2000" i="1" dirty="0"/>
          </a:p>
          <a:p>
            <a:pPr marL="0" indent="0" algn="just">
              <a:buNone/>
            </a:pPr>
            <a:r>
              <a:rPr lang="es-ES" sz="2400" b="1" dirty="0"/>
              <a:t>reverse()</a:t>
            </a:r>
            <a:r>
              <a:rPr lang="es-ES" sz="2400" dirty="0"/>
              <a:t>, modifica un </a:t>
            </a:r>
            <a:r>
              <a:rPr lang="es-ES" sz="2400" dirty="0" err="1"/>
              <a:t>array</a:t>
            </a:r>
            <a:r>
              <a:rPr lang="es-ES" sz="2400" dirty="0"/>
              <a:t> colocando sus elementos en el orden inverso a su </a:t>
            </a:r>
            <a:r>
              <a:rPr lang="es-ES" sz="2400" dirty="0" smtClean="0"/>
              <a:t>posición original</a:t>
            </a:r>
            <a:r>
              <a:rPr lang="es-ES" sz="2400" dirty="0"/>
              <a:t>:</a:t>
            </a:r>
          </a:p>
          <a:p>
            <a:pPr marL="400050" lvl="1" indent="0">
              <a:buNone/>
            </a:pPr>
            <a:r>
              <a:rPr lang="es-ES" sz="2000" dirty="0" err="1">
                <a:latin typeface="Courier New" panose="02070309020205020404" pitchFamily="49" charset="0"/>
                <a:cs typeface="Courier New" panose="02070309020205020404" pitchFamily="49" charset="0"/>
              </a:rPr>
              <a:t>var</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array</a:t>
            </a:r>
            <a:r>
              <a:rPr lang="es-ES" sz="2000" dirty="0">
                <a:latin typeface="Courier New" panose="02070309020205020404" pitchFamily="49" charset="0"/>
                <a:cs typeface="Courier New" panose="02070309020205020404" pitchFamily="49" charset="0"/>
              </a:rPr>
              <a:t> = [1, 2, 3];</a:t>
            </a:r>
          </a:p>
          <a:p>
            <a:pPr marL="400050" lvl="1" indent="0">
              <a:buNone/>
            </a:pPr>
            <a:r>
              <a:rPr lang="es-ES" sz="2000" dirty="0" err="1">
                <a:latin typeface="Courier New" panose="02070309020205020404" pitchFamily="49" charset="0"/>
                <a:cs typeface="Courier New" panose="02070309020205020404" pitchFamily="49" charset="0"/>
              </a:rPr>
              <a:t>array.reverse</a:t>
            </a:r>
            <a:r>
              <a:rPr lang="es-ES" sz="2000" dirty="0" smtClean="0">
                <a:latin typeface="Courier New" panose="02070309020205020404" pitchFamily="49" charset="0"/>
                <a:cs typeface="Courier New" panose="02070309020205020404" pitchFamily="49" charset="0"/>
              </a:rPr>
              <a:t>(); </a:t>
            </a:r>
            <a:r>
              <a:rPr lang="es-ES" sz="2000" i="1" dirty="0" smtClean="0">
                <a:latin typeface="Courier New" panose="02070309020205020404" pitchFamily="49" charset="0"/>
                <a:cs typeface="Courier New" panose="02070309020205020404" pitchFamily="49" charset="0"/>
              </a:rPr>
              <a:t>// </a:t>
            </a:r>
            <a:r>
              <a:rPr lang="es-ES" sz="2000" i="1" dirty="0">
                <a:latin typeface="Courier New" panose="02070309020205020404" pitchFamily="49" charset="0"/>
                <a:cs typeface="Courier New" panose="02070309020205020404" pitchFamily="49" charset="0"/>
              </a:rPr>
              <a:t>ahora </a:t>
            </a:r>
            <a:r>
              <a:rPr lang="es-ES" sz="2000" i="1" dirty="0" err="1">
                <a:latin typeface="Courier New" panose="02070309020205020404" pitchFamily="49" charset="0"/>
                <a:cs typeface="Courier New" panose="02070309020205020404" pitchFamily="49" charset="0"/>
              </a:rPr>
              <a:t>array</a:t>
            </a:r>
            <a:r>
              <a:rPr lang="es-ES" sz="2000" i="1" dirty="0">
                <a:latin typeface="Courier New" panose="02070309020205020404" pitchFamily="49" charset="0"/>
                <a:cs typeface="Courier New" panose="02070309020205020404" pitchFamily="49" charset="0"/>
              </a:rPr>
              <a:t> = [3, 2, 1]</a:t>
            </a:r>
            <a:endParaRPr lang="en-US" sz="2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3513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77500" lnSpcReduction="20000"/>
          </a:bodyPr>
          <a:lstStyle/>
          <a:p>
            <a:pPr marL="0" indent="0" algn="just">
              <a:buNone/>
            </a:pPr>
            <a:r>
              <a:rPr lang="es-ES" sz="3500" b="1" dirty="0"/>
              <a:t>Funciones útiles para números</a:t>
            </a:r>
          </a:p>
          <a:p>
            <a:pPr marL="0" indent="0" algn="just">
              <a:buNone/>
            </a:pPr>
            <a:endParaRPr lang="es-ES" sz="1400" b="1" dirty="0"/>
          </a:p>
          <a:p>
            <a:pPr marL="0" indent="0" algn="just">
              <a:buNone/>
            </a:pPr>
            <a:r>
              <a:rPr lang="es-ES" sz="3100" b="1" dirty="0" err="1" smtClean="0"/>
              <a:t>Infinity</a:t>
            </a:r>
            <a:r>
              <a:rPr lang="es-ES" sz="3100" dirty="0"/>
              <a:t>, hace referencia a un valor numérico infinito y positivo (también existe el </a:t>
            </a:r>
            <a:r>
              <a:rPr lang="es-ES" sz="3100" dirty="0" smtClean="0"/>
              <a:t>valor –</a:t>
            </a:r>
            <a:r>
              <a:rPr lang="es-ES" sz="3100" dirty="0" err="1" smtClean="0"/>
              <a:t>Infinity</a:t>
            </a:r>
            <a:r>
              <a:rPr lang="es-ES" sz="3100" dirty="0" smtClean="0"/>
              <a:t> </a:t>
            </a:r>
            <a:r>
              <a:rPr lang="es-ES" sz="3100" dirty="0"/>
              <a:t>para los infinitos negativos)</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numero1 = 10;</a:t>
            </a:r>
          </a:p>
          <a:p>
            <a:pPr marL="400050" lvl="1" indent="0">
              <a:buNone/>
            </a:pPr>
            <a:r>
              <a:rPr lang="es-ES" sz="2300" dirty="0" err="1">
                <a:latin typeface="Courier New" panose="02070309020205020404" pitchFamily="49" charset="0"/>
                <a:cs typeface="Courier New" panose="02070309020205020404" pitchFamily="49" charset="0"/>
              </a:rPr>
              <a:t>var</a:t>
            </a:r>
            <a:r>
              <a:rPr lang="es-ES" sz="2300" dirty="0">
                <a:latin typeface="Courier New" panose="02070309020205020404" pitchFamily="49" charset="0"/>
                <a:cs typeface="Courier New" panose="02070309020205020404" pitchFamily="49" charset="0"/>
              </a:rPr>
              <a:t> numero2 = 0;</a:t>
            </a:r>
          </a:p>
          <a:p>
            <a:pPr marL="400050" lvl="1" indent="0">
              <a:buNone/>
            </a:pPr>
            <a:r>
              <a:rPr lang="es-ES" sz="2300" dirty="0" err="1">
                <a:latin typeface="Courier New" panose="02070309020205020404" pitchFamily="49" charset="0"/>
                <a:cs typeface="Courier New" panose="02070309020205020404" pitchFamily="49" charset="0"/>
              </a:rPr>
              <a:t>alert</a:t>
            </a:r>
            <a:r>
              <a:rPr lang="es-ES" sz="2300" dirty="0">
                <a:latin typeface="Courier New" panose="02070309020205020404" pitchFamily="49" charset="0"/>
                <a:cs typeface="Courier New" panose="02070309020205020404" pitchFamily="49" charset="0"/>
              </a:rPr>
              <a:t>(numero1/numero2); </a:t>
            </a:r>
            <a:r>
              <a:rPr lang="es-ES" sz="2300" i="1" dirty="0">
                <a:latin typeface="Courier New" panose="02070309020205020404" pitchFamily="49" charset="0"/>
                <a:cs typeface="Courier New" panose="02070309020205020404" pitchFamily="49" charset="0"/>
              </a:rPr>
              <a:t>// se muestra el valor </a:t>
            </a:r>
            <a:r>
              <a:rPr lang="es-ES" sz="2300" i="1" dirty="0" err="1" smtClean="0">
                <a:latin typeface="Courier New" panose="02070309020205020404" pitchFamily="49" charset="0"/>
                <a:cs typeface="Courier New" panose="02070309020205020404" pitchFamily="49" charset="0"/>
              </a:rPr>
              <a:t>Infinity</a:t>
            </a:r>
            <a:endParaRPr lang="es-ES" sz="2300" i="1" dirty="0" smtClean="0">
              <a:latin typeface="Courier New" panose="02070309020205020404" pitchFamily="49" charset="0"/>
              <a:cs typeface="Courier New" panose="02070309020205020404" pitchFamily="49" charset="0"/>
            </a:endParaRPr>
          </a:p>
          <a:p>
            <a:pPr marL="0" indent="0">
              <a:buNone/>
            </a:pPr>
            <a:endParaRPr lang="es-ES" i="1" dirty="0"/>
          </a:p>
          <a:p>
            <a:pPr marL="0" indent="0" algn="just">
              <a:buNone/>
            </a:pPr>
            <a:r>
              <a:rPr lang="es-ES" sz="3100" b="1" dirty="0" err="1"/>
              <a:t>toFixed</a:t>
            </a:r>
            <a:r>
              <a:rPr lang="es-ES" sz="3100" b="1" dirty="0"/>
              <a:t>(</a:t>
            </a:r>
            <a:r>
              <a:rPr lang="es-ES" sz="3100" b="1" dirty="0" err="1"/>
              <a:t>digitos</a:t>
            </a:r>
            <a:r>
              <a:rPr lang="es-ES" sz="3100" b="1" dirty="0"/>
              <a:t>)</a:t>
            </a:r>
            <a:r>
              <a:rPr lang="es-ES" sz="3100" dirty="0"/>
              <a:t>, devuelve el número original con tantos decimales como </a:t>
            </a:r>
            <a:r>
              <a:rPr lang="es-ES" sz="3100" dirty="0" smtClean="0"/>
              <a:t>los indicados </a:t>
            </a:r>
            <a:r>
              <a:rPr lang="es-ES" sz="3100" dirty="0"/>
              <a:t>por el parámetro </a:t>
            </a:r>
            <a:r>
              <a:rPr lang="es-ES" sz="3100" dirty="0" err="1"/>
              <a:t>digitos</a:t>
            </a:r>
            <a:r>
              <a:rPr lang="es-ES" sz="3100" dirty="0"/>
              <a:t> y realiza los redondeos necesarios</a:t>
            </a:r>
            <a:r>
              <a:rPr lang="es-ES" sz="3100" dirty="0" smtClean="0"/>
              <a:t>.</a:t>
            </a:r>
          </a:p>
          <a:p>
            <a:pPr marL="400050" lvl="1" indent="0">
              <a:buNone/>
            </a:pPr>
            <a:r>
              <a:rPr lang="es-ES" sz="2300" dirty="0" err="1" smtClean="0">
                <a:latin typeface="Courier New" panose="02070309020205020404" pitchFamily="49" charset="0"/>
                <a:cs typeface="Courier New" panose="02070309020205020404" pitchFamily="49" charset="0"/>
              </a:rPr>
              <a:t>var</a:t>
            </a:r>
            <a:r>
              <a:rPr lang="es-ES" sz="2300" dirty="0" smtClean="0">
                <a:latin typeface="Courier New" panose="02070309020205020404" pitchFamily="49" charset="0"/>
                <a:cs typeface="Courier New" panose="02070309020205020404" pitchFamily="49" charset="0"/>
              </a:rPr>
              <a:t> numero1 = 4564.34567;</a:t>
            </a:r>
          </a:p>
          <a:p>
            <a:pPr marL="400050" lvl="1" indent="0">
              <a:buNone/>
            </a:pPr>
            <a:r>
              <a:rPr lang="es-ES" sz="2300" dirty="0" smtClean="0">
                <a:latin typeface="Courier New" panose="02070309020205020404" pitchFamily="49" charset="0"/>
                <a:cs typeface="Courier New" panose="02070309020205020404" pitchFamily="49" charset="0"/>
              </a:rPr>
              <a:t>numero1.toFixed(2</a:t>
            </a:r>
            <a:r>
              <a:rPr lang="es-ES" sz="2300" dirty="0">
                <a:latin typeface="Courier New" panose="02070309020205020404" pitchFamily="49" charset="0"/>
                <a:cs typeface="Courier New" panose="02070309020205020404" pitchFamily="49" charset="0"/>
              </a:rPr>
              <a:t>); </a:t>
            </a:r>
            <a:r>
              <a:rPr lang="es-ES" sz="2300" i="1" dirty="0">
                <a:latin typeface="Courier New" panose="02070309020205020404" pitchFamily="49" charset="0"/>
                <a:cs typeface="Courier New" panose="02070309020205020404" pitchFamily="49" charset="0"/>
              </a:rPr>
              <a:t>// 4564.35</a:t>
            </a:r>
          </a:p>
          <a:p>
            <a:pPr marL="400050" lvl="1" indent="0">
              <a:buNone/>
            </a:pPr>
            <a:r>
              <a:rPr lang="es-ES" sz="2300" dirty="0">
                <a:latin typeface="Courier New" panose="02070309020205020404" pitchFamily="49" charset="0"/>
                <a:cs typeface="Courier New" panose="02070309020205020404" pitchFamily="49" charset="0"/>
              </a:rPr>
              <a:t>numero1.toFixed(6); </a:t>
            </a:r>
            <a:r>
              <a:rPr lang="es-ES" sz="2300" i="1" dirty="0">
                <a:latin typeface="Courier New" panose="02070309020205020404" pitchFamily="49" charset="0"/>
                <a:cs typeface="Courier New" panose="02070309020205020404" pitchFamily="49" charset="0"/>
              </a:rPr>
              <a:t>// 4564.345670</a:t>
            </a:r>
          </a:p>
          <a:p>
            <a:pPr marL="400050" lvl="1" indent="0">
              <a:buNone/>
            </a:pPr>
            <a:r>
              <a:rPr lang="es-ES" sz="2300" dirty="0">
                <a:latin typeface="Courier New" panose="02070309020205020404" pitchFamily="49" charset="0"/>
                <a:cs typeface="Courier New" panose="02070309020205020404" pitchFamily="49" charset="0"/>
              </a:rPr>
              <a:t>numero1.toFixed(); </a:t>
            </a:r>
            <a:r>
              <a:rPr lang="es-ES" sz="2300" i="1" dirty="0">
                <a:latin typeface="Courier New" panose="02070309020205020404" pitchFamily="49" charset="0"/>
                <a:cs typeface="Courier New" panose="02070309020205020404" pitchFamily="49" charset="0"/>
              </a:rPr>
              <a:t>// 4564</a:t>
            </a:r>
            <a:endParaRPr lang="en-US" sz="23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71584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40000" lnSpcReduction="20000"/>
          </a:bodyPr>
          <a:lstStyle/>
          <a:p>
            <a:pPr marL="0" indent="0" algn="just">
              <a:buNone/>
            </a:pPr>
            <a:r>
              <a:rPr lang="es-ES" sz="5100" b="1" dirty="0" err="1" smtClean="0"/>
              <a:t>NaN</a:t>
            </a:r>
            <a:r>
              <a:rPr lang="es-ES" sz="5100" dirty="0"/>
              <a:t>, (del inglés, </a:t>
            </a:r>
            <a:r>
              <a:rPr lang="es-ES" sz="5100" i="1" dirty="0"/>
              <a:t>"</a:t>
            </a:r>
            <a:r>
              <a:rPr lang="es-ES" sz="5100" i="1" dirty="0" err="1"/>
              <a:t>Not</a:t>
            </a:r>
            <a:r>
              <a:rPr lang="es-ES" sz="5100" i="1" dirty="0"/>
              <a:t> a </a:t>
            </a:r>
            <a:r>
              <a:rPr lang="es-ES" sz="5100" i="1" dirty="0" err="1"/>
              <a:t>Number</a:t>
            </a:r>
            <a:r>
              <a:rPr lang="es-ES" sz="5100" i="1" dirty="0"/>
              <a:t>"</a:t>
            </a:r>
            <a:r>
              <a:rPr lang="es-ES" sz="5100" dirty="0"/>
              <a:t>) </a:t>
            </a:r>
            <a:r>
              <a:rPr lang="es-ES" sz="5100" dirty="0" smtClean="0"/>
              <a:t>se </a:t>
            </a:r>
            <a:r>
              <a:rPr lang="es-ES" sz="5100" dirty="0"/>
              <a:t>emplea </a:t>
            </a:r>
            <a:r>
              <a:rPr lang="es-ES" sz="5100" dirty="0" smtClean="0"/>
              <a:t>para </a:t>
            </a:r>
            <a:r>
              <a:rPr lang="es-ES" sz="5100" dirty="0"/>
              <a:t>indicar un </a:t>
            </a:r>
            <a:r>
              <a:rPr lang="es-ES" sz="5100" dirty="0" smtClean="0"/>
              <a:t>valor numérico </a:t>
            </a:r>
            <a:r>
              <a:rPr lang="es-ES" sz="5100" dirty="0"/>
              <a:t>no </a:t>
            </a:r>
            <a:r>
              <a:rPr lang="es-ES" sz="5100" dirty="0" smtClean="0"/>
              <a:t>definido.</a:t>
            </a:r>
          </a:p>
          <a:p>
            <a:pPr marL="400050" lvl="1" indent="0">
              <a:buNone/>
            </a:pPr>
            <a:r>
              <a:rPr lang="es-ES" sz="4200" dirty="0" err="1" smtClean="0">
                <a:latin typeface="Courier New" panose="02070309020205020404" pitchFamily="49" charset="0"/>
                <a:cs typeface="Courier New" panose="02070309020205020404" pitchFamily="49" charset="0"/>
              </a:rPr>
              <a:t>var</a:t>
            </a:r>
            <a:r>
              <a:rPr lang="es-ES" sz="4200" dirty="0" smtClean="0">
                <a:latin typeface="Courier New" panose="02070309020205020404" pitchFamily="49" charset="0"/>
                <a:cs typeface="Courier New" panose="02070309020205020404" pitchFamily="49" charset="0"/>
              </a:rPr>
              <a:t> </a:t>
            </a:r>
            <a:r>
              <a:rPr lang="es-ES" sz="4200" dirty="0">
                <a:latin typeface="Courier New" panose="02070309020205020404" pitchFamily="49" charset="0"/>
                <a:cs typeface="Courier New" panose="02070309020205020404" pitchFamily="49" charset="0"/>
              </a:rPr>
              <a:t>numero1 = 0;</a:t>
            </a:r>
          </a:p>
          <a:p>
            <a:pPr marL="400050" lvl="1" indent="0">
              <a:buNone/>
            </a:pPr>
            <a:r>
              <a:rPr lang="es-ES" sz="4200" dirty="0" err="1">
                <a:latin typeface="Courier New" panose="02070309020205020404" pitchFamily="49" charset="0"/>
                <a:cs typeface="Courier New" panose="02070309020205020404" pitchFamily="49" charset="0"/>
              </a:rPr>
              <a:t>var</a:t>
            </a:r>
            <a:r>
              <a:rPr lang="es-ES" sz="4200" dirty="0">
                <a:latin typeface="Courier New" panose="02070309020205020404" pitchFamily="49" charset="0"/>
                <a:cs typeface="Courier New" panose="02070309020205020404" pitchFamily="49" charset="0"/>
              </a:rPr>
              <a:t> numero2 = 0;</a:t>
            </a:r>
          </a:p>
          <a:p>
            <a:pPr marL="400050" lvl="1" indent="0">
              <a:buNone/>
            </a:pPr>
            <a:r>
              <a:rPr lang="es-ES" sz="4200" dirty="0" err="1">
                <a:latin typeface="Courier New" panose="02070309020205020404" pitchFamily="49" charset="0"/>
                <a:cs typeface="Courier New" panose="02070309020205020404" pitchFamily="49" charset="0"/>
              </a:rPr>
              <a:t>alert</a:t>
            </a:r>
            <a:r>
              <a:rPr lang="es-ES" sz="4200" dirty="0">
                <a:latin typeface="Courier New" panose="02070309020205020404" pitchFamily="49" charset="0"/>
                <a:cs typeface="Courier New" panose="02070309020205020404" pitchFamily="49" charset="0"/>
              </a:rPr>
              <a:t>(numero1/numero2); </a:t>
            </a:r>
            <a:r>
              <a:rPr lang="es-ES" sz="4200" i="1" dirty="0">
                <a:latin typeface="Courier New" panose="02070309020205020404" pitchFamily="49" charset="0"/>
                <a:cs typeface="Courier New" panose="02070309020205020404" pitchFamily="49" charset="0"/>
              </a:rPr>
              <a:t>// se muestra el valor </a:t>
            </a:r>
            <a:r>
              <a:rPr lang="es-ES" sz="4200" i="1" dirty="0" err="1" smtClean="0">
                <a:latin typeface="Courier New" panose="02070309020205020404" pitchFamily="49" charset="0"/>
                <a:cs typeface="Courier New" panose="02070309020205020404" pitchFamily="49" charset="0"/>
              </a:rPr>
              <a:t>NaN</a:t>
            </a:r>
            <a:r>
              <a:rPr lang="es-ES" sz="4200" i="1" dirty="0" smtClean="0">
                <a:latin typeface="Courier New" panose="02070309020205020404" pitchFamily="49" charset="0"/>
                <a:cs typeface="Courier New" panose="02070309020205020404" pitchFamily="49" charset="0"/>
              </a:rPr>
              <a:t>“</a:t>
            </a:r>
          </a:p>
          <a:p>
            <a:pPr marL="400050" lvl="1" indent="0">
              <a:buNone/>
            </a:pPr>
            <a:endParaRPr lang="es-ES" sz="2600" i="1" dirty="0" smtClean="0"/>
          </a:p>
          <a:p>
            <a:pPr marL="0" indent="0" algn="just">
              <a:buNone/>
            </a:pPr>
            <a:r>
              <a:rPr lang="es-ES" sz="5100" b="1" dirty="0" err="1"/>
              <a:t>isNaN</a:t>
            </a:r>
            <a:r>
              <a:rPr lang="es-ES" sz="5100" b="1" dirty="0"/>
              <a:t>()</a:t>
            </a:r>
            <a:r>
              <a:rPr lang="es-ES" sz="5100" dirty="0"/>
              <a:t>, permite proteger a la aplicación de posibles valores numéricos no definidos</a:t>
            </a:r>
          </a:p>
          <a:p>
            <a:pPr marL="400050" lvl="1" indent="0">
              <a:buNone/>
            </a:pPr>
            <a:r>
              <a:rPr lang="es-ES" sz="4200" dirty="0" err="1">
                <a:latin typeface="Courier New" panose="02070309020205020404" pitchFamily="49" charset="0"/>
                <a:cs typeface="Courier New" panose="02070309020205020404" pitchFamily="49" charset="0"/>
              </a:rPr>
              <a:t>var</a:t>
            </a:r>
            <a:r>
              <a:rPr lang="es-ES" sz="4200" dirty="0">
                <a:latin typeface="Courier New" panose="02070309020205020404" pitchFamily="49" charset="0"/>
                <a:cs typeface="Courier New" panose="02070309020205020404" pitchFamily="49" charset="0"/>
              </a:rPr>
              <a:t> numero1 = 0;</a:t>
            </a:r>
          </a:p>
          <a:p>
            <a:pPr marL="400050" lvl="1" indent="0">
              <a:buNone/>
            </a:pPr>
            <a:r>
              <a:rPr lang="es-ES" sz="4200" dirty="0" err="1">
                <a:latin typeface="Courier New" panose="02070309020205020404" pitchFamily="49" charset="0"/>
                <a:cs typeface="Courier New" panose="02070309020205020404" pitchFamily="49" charset="0"/>
              </a:rPr>
              <a:t>var</a:t>
            </a:r>
            <a:r>
              <a:rPr lang="es-ES" sz="4200" dirty="0">
                <a:latin typeface="Courier New" panose="02070309020205020404" pitchFamily="49" charset="0"/>
                <a:cs typeface="Courier New" panose="02070309020205020404" pitchFamily="49" charset="0"/>
              </a:rPr>
              <a:t> numero2 = 0;</a:t>
            </a:r>
          </a:p>
          <a:p>
            <a:pPr marL="400050" lvl="1" indent="0">
              <a:buNone/>
            </a:pPr>
            <a:r>
              <a:rPr lang="es-ES" sz="4200" dirty="0" err="1">
                <a:latin typeface="Courier New" panose="02070309020205020404" pitchFamily="49" charset="0"/>
                <a:cs typeface="Courier New" panose="02070309020205020404" pitchFamily="49" charset="0"/>
              </a:rPr>
              <a:t>if</a:t>
            </a:r>
            <a:r>
              <a:rPr lang="es-ES" sz="4200" dirty="0">
                <a:latin typeface="Courier New" panose="02070309020205020404" pitchFamily="49" charset="0"/>
                <a:cs typeface="Courier New" panose="02070309020205020404" pitchFamily="49" charset="0"/>
              </a:rPr>
              <a:t>(</a:t>
            </a:r>
            <a:r>
              <a:rPr lang="es-ES" sz="4200" dirty="0" err="1">
                <a:latin typeface="Courier New" panose="02070309020205020404" pitchFamily="49" charset="0"/>
                <a:cs typeface="Courier New" panose="02070309020205020404" pitchFamily="49" charset="0"/>
              </a:rPr>
              <a:t>isNaN</a:t>
            </a:r>
            <a:r>
              <a:rPr lang="es-ES" sz="4200" dirty="0">
                <a:latin typeface="Courier New" panose="02070309020205020404" pitchFamily="49" charset="0"/>
                <a:cs typeface="Courier New" panose="02070309020205020404" pitchFamily="49" charset="0"/>
              </a:rPr>
              <a:t>(numero1/numero2)) {</a:t>
            </a:r>
          </a:p>
          <a:p>
            <a:pPr marL="800100" lvl="2" indent="0">
              <a:buNone/>
            </a:pPr>
            <a:r>
              <a:rPr lang="es-ES" sz="4200" dirty="0" err="1">
                <a:latin typeface="Courier New" panose="02070309020205020404" pitchFamily="49" charset="0"/>
                <a:cs typeface="Courier New" panose="02070309020205020404" pitchFamily="49" charset="0"/>
              </a:rPr>
              <a:t>alert</a:t>
            </a:r>
            <a:r>
              <a:rPr lang="es-ES" sz="4200" dirty="0">
                <a:latin typeface="Courier New" panose="02070309020205020404" pitchFamily="49" charset="0"/>
                <a:cs typeface="Courier New" panose="02070309020205020404" pitchFamily="49" charset="0"/>
              </a:rPr>
              <a:t>("La división no está definida para los números indicados");</a:t>
            </a:r>
          </a:p>
          <a:p>
            <a:pPr marL="400050" lvl="1" indent="0">
              <a:buNone/>
            </a:pPr>
            <a:r>
              <a:rPr lang="es-ES" sz="4200" dirty="0">
                <a:latin typeface="Courier New" panose="02070309020205020404" pitchFamily="49" charset="0"/>
                <a:cs typeface="Courier New" panose="02070309020205020404" pitchFamily="49" charset="0"/>
              </a:rPr>
              <a:t>}</a:t>
            </a:r>
          </a:p>
          <a:p>
            <a:pPr marL="400050" lvl="1" indent="0">
              <a:buNone/>
            </a:pPr>
            <a:r>
              <a:rPr lang="es-ES" sz="4200" dirty="0" err="1">
                <a:latin typeface="Courier New" panose="02070309020205020404" pitchFamily="49" charset="0"/>
                <a:cs typeface="Courier New" panose="02070309020205020404" pitchFamily="49" charset="0"/>
              </a:rPr>
              <a:t>else</a:t>
            </a:r>
            <a:r>
              <a:rPr lang="es-ES" sz="4200" dirty="0">
                <a:latin typeface="Courier New" panose="02070309020205020404" pitchFamily="49" charset="0"/>
                <a:cs typeface="Courier New" panose="02070309020205020404" pitchFamily="49" charset="0"/>
              </a:rPr>
              <a:t> {</a:t>
            </a:r>
          </a:p>
          <a:p>
            <a:pPr marL="800100" lvl="2" indent="0">
              <a:buNone/>
            </a:pPr>
            <a:r>
              <a:rPr lang="es-ES" sz="4200" dirty="0" err="1">
                <a:latin typeface="Courier New" panose="02070309020205020404" pitchFamily="49" charset="0"/>
                <a:cs typeface="Courier New" panose="02070309020205020404" pitchFamily="49" charset="0"/>
              </a:rPr>
              <a:t>alert</a:t>
            </a:r>
            <a:r>
              <a:rPr lang="es-ES" sz="4200" dirty="0">
                <a:latin typeface="Courier New" panose="02070309020205020404" pitchFamily="49" charset="0"/>
                <a:cs typeface="Courier New" panose="02070309020205020404" pitchFamily="49" charset="0"/>
              </a:rPr>
              <a:t>("La división es igual a =&gt; " + numero1/numero2);</a:t>
            </a:r>
          </a:p>
          <a:p>
            <a:pPr marL="400050" lvl="1" indent="0">
              <a:buNone/>
            </a:pPr>
            <a:r>
              <a:rPr lang="es-ES" sz="4200" dirty="0">
                <a:latin typeface="Courier New" panose="02070309020205020404" pitchFamily="49" charset="0"/>
                <a:cs typeface="Courier New" panose="02070309020205020404" pitchFamily="49" charset="0"/>
              </a:rPr>
              <a:t>}</a:t>
            </a:r>
            <a:endParaRPr lang="en-US" sz="4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58686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lgn="just">
              <a:buNone/>
            </a:pPr>
            <a:r>
              <a:rPr lang="en-US" dirty="0" err="1" smtClean="0"/>
              <a:t>Funciones</a:t>
            </a:r>
            <a:endParaRPr lang="en-US" dirty="0" smtClean="0"/>
          </a:p>
          <a:p>
            <a:pPr algn="just"/>
            <a:r>
              <a:rPr lang="es-ES" sz="2600" dirty="0"/>
              <a:t>Una </a:t>
            </a:r>
            <a:r>
              <a:rPr lang="es-ES" sz="2600" b="1" dirty="0"/>
              <a:t>función </a:t>
            </a:r>
            <a:r>
              <a:rPr lang="es-ES" sz="2600" b="1" dirty="0" smtClean="0"/>
              <a:t>e</a:t>
            </a:r>
            <a:r>
              <a:rPr lang="es-ES" sz="2600" dirty="0" smtClean="0"/>
              <a:t>s </a:t>
            </a:r>
            <a:r>
              <a:rPr lang="es-ES" sz="2600" dirty="0"/>
              <a:t>un trozo de código que ejecuta una tarea determinada. Esta tarea está constituida por una serie de instrucciones.</a:t>
            </a:r>
          </a:p>
          <a:p>
            <a:pPr marL="0" indent="0" algn="just">
              <a:buNone/>
            </a:pPr>
            <a:endParaRPr lang="es-ES" sz="2600" dirty="0"/>
          </a:p>
          <a:p>
            <a:pPr algn="just"/>
            <a:r>
              <a:rPr lang="es-ES" sz="2600" dirty="0"/>
              <a:t>Las funciones evitan al programador tener que repetir el mismo código varias veces y hacen más inteligible el funcionamiento de un programa.</a:t>
            </a:r>
          </a:p>
          <a:p>
            <a:pPr marL="0" indent="0" algn="just">
              <a:buNone/>
            </a:pPr>
            <a:endParaRPr lang="en-US" sz="4200" dirty="0" smtClean="0"/>
          </a:p>
        </p:txBody>
      </p:sp>
    </p:spTree>
    <p:extLst>
      <p:ext uri="{BB962C8B-B14F-4D97-AF65-F5344CB8AC3E}">
        <p14:creationId xmlns:p14="http://schemas.microsoft.com/office/powerpoint/2010/main" val="38297581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lgn="just">
              <a:buNone/>
            </a:pPr>
            <a:r>
              <a:rPr lang="es-ES" sz="2600" dirty="0"/>
              <a:t>Las funciones </a:t>
            </a:r>
            <a:r>
              <a:rPr lang="es-ES" sz="2600" dirty="0" smtClean="0"/>
              <a:t>se </a:t>
            </a:r>
            <a:r>
              <a:rPr lang="es-ES" sz="2600" dirty="0"/>
              <a:t>definen mediante la palabra </a:t>
            </a:r>
            <a:r>
              <a:rPr lang="es-ES" sz="2600" dirty="0" smtClean="0"/>
              <a:t>reservada </a:t>
            </a:r>
            <a:r>
              <a:rPr lang="es-ES" sz="2600" dirty="0" err="1" smtClean="0"/>
              <a:t>function</a:t>
            </a:r>
            <a:r>
              <a:rPr lang="es-ES" sz="2600" dirty="0"/>
              <a:t>, seguida del nombre de </a:t>
            </a:r>
            <a:r>
              <a:rPr lang="es-ES" sz="2600" dirty="0" smtClean="0"/>
              <a:t>la función</a:t>
            </a:r>
            <a:r>
              <a:rPr lang="es-ES" sz="2600" dirty="0"/>
              <a:t>. </a:t>
            </a:r>
          </a:p>
          <a:p>
            <a:pPr marL="400050" lvl="1" indent="0">
              <a:buNone/>
            </a:pPr>
            <a:endParaRPr lang="es-ES" sz="2400" b="1" dirty="0" smtClean="0"/>
          </a:p>
          <a:p>
            <a:pPr marL="400050" lvl="1" indent="0">
              <a:buNone/>
            </a:pPr>
            <a:r>
              <a:rPr lang="es-ES" sz="2400" b="1" dirty="0" err="1" smtClean="0"/>
              <a:t>function</a:t>
            </a:r>
            <a:r>
              <a:rPr lang="es-ES" sz="2400" b="1" dirty="0" smtClean="0"/>
              <a:t> </a:t>
            </a:r>
            <a:r>
              <a:rPr lang="es-ES" sz="2400" dirty="0" err="1"/>
              <a:t>nombre_funcion</a:t>
            </a:r>
            <a:r>
              <a:rPr lang="es-ES" sz="2400" dirty="0"/>
              <a:t>() </a:t>
            </a:r>
            <a:r>
              <a:rPr lang="es-ES" sz="2400" b="1" dirty="0"/>
              <a:t>{</a:t>
            </a:r>
          </a:p>
          <a:p>
            <a:pPr marL="400050" lvl="1" indent="0">
              <a:buNone/>
            </a:pPr>
            <a:r>
              <a:rPr lang="es-ES" sz="2400" dirty="0"/>
              <a:t>...</a:t>
            </a:r>
          </a:p>
          <a:p>
            <a:pPr marL="400050" lvl="1" indent="0">
              <a:buNone/>
            </a:pPr>
            <a:r>
              <a:rPr lang="es-ES" sz="2400" b="1" dirty="0" smtClean="0"/>
              <a:t>}</a:t>
            </a:r>
          </a:p>
          <a:p>
            <a:pPr marL="400050" lvl="1" indent="0">
              <a:buNone/>
            </a:pPr>
            <a:endParaRPr lang="es-ES" sz="2400" b="1" dirty="0" smtClean="0"/>
          </a:p>
          <a:p>
            <a:pPr marL="0" indent="0" algn="just">
              <a:buNone/>
            </a:pPr>
            <a:r>
              <a:rPr lang="es-ES" sz="2600" dirty="0"/>
              <a:t>El nombre de la función se utiliza para </a:t>
            </a:r>
            <a:r>
              <a:rPr lang="es-ES" sz="2600" i="1" dirty="0" smtClean="0"/>
              <a:t>llamar o invocar </a:t>
            </a:r>
            <a:r>
              <a:rPr lang="es-ES" sz="2600" dirty="0"/>
              <a:t>a esa función cuando sea necesario</a:t>
            </a:r>
            <a:r>
              <a:rPr lang="es-ES" sz="2600" dirty="0" smtClean="0"/>
              <a:t>.</a:t>
            </a:r>
            <a:r>
              <a:rPr lang="es-ES" sz="2800" dirty="0"/>
              <a:t> los símbolos { y } </a:t>
            </a:r>
            <a:r>
              <a:rPr lang="es-ES" sz="2800" dirty="0" smtClean="0"/>
              <a:t>se utilizan </a:t>
            </a:r>
            <a:r>
              <a:rPr lang="es-ES" sz="2800" dirty="0"/>
              <a:t>para encerrar todas las instrucciones que pertenecen a la función</a:t>
            </a:r>
            <a:endParaRPr lang="en-US" sz="2600" dirty="0" smtClean="0"/>
          </a:p>
        </p:txBody>
      </p:sp>
    </p:spTree>
    <p:extLst>
      <p:ext uri="{BB962C8B-B14F-4D97-AF65-F5344CB8AC3E}">
        <p14:creationId xmlns:p14="http://schemas.microsoft.com/office/powerpoint/2010/main" val="38966514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defRPr/>
            </a:pPr>
            <a:r>
              <a:rPr lang="es-ES" sz="2000" b="1" dirty="0" smtClean="0">
                <a:solidFill>
                  <a:srgbClr val="000000"/>
                </a:solidFill>
                <a:latin typeface="Tahoma" pitchFamily="32" charset="0"/>
                <a:cs typeface="Tahoma" pitchFamily="32" charset="0"/>
              </a:rPr>
              <a:t>Funciones</a:t>
            </a:r>
          </a:p>
          <a:p>
            <a:pPr algn="just" eaLnBrk="1" hangingPunct="1">
              <a:spcBef>
                <a:spcPts val="500"/>
              </a:spcBef>
              <a:buFont typeface="Arial" charset="0"/>
              <a:buChar char="•"/>
              <a:defRPr/>
            </a:pPr>
            <a:endParaRPr lang="es-ES" sz="2000" b="1" dirty="0">
              <a:solidFill>
                <a:srgbClr val="000000"/>
              </a:solidFill>
              <a:latin typeface="Tahoma" pitchFamily="32" charset="0"/>
              <a:cs typeface="Tahoma" pitchFamily="32" charset="0"/>
            </a:endParaRPr>
          </a:p>
          <a:p>
            <a:pPr lvl="1" algn="just" eaLnBrk="1" hangingPunct="1">
              <a:spcBef>
                <a:spcPts val="500"/>
              </a:spcBef>
              <a:buFont typeface="Arial" charset="0"/>
              <a:buChar char="•"/>
              <a:defRPr/>
            </a:pPr>
            <a:r>
              <a:rPr lang="es-ES" sz="1800" dirty="0" smtClean="0">
                <a:solidFill>
                  <a:srgbClr val="000000"/>
                </a:solidFill>
                <a:latin typeface="Tahoma" pitchFamily="32" charset="0"/>
                <a:cs typeface="Tahoma" pitchFamily="32" charset="0"/>
              </a:rPr>
              <a:t>Normalmente, se declaran las funciones </a:t>
            </a:r>
            <a:r>
              <a:rPr lang="es-ES" sz="1800" dirty="0" err="1" smtClean="0">
                <a:solidFill>
                  <a:srgbClr val="000000"/>
                </a:solidFill>
                <a:latin typeface="Tahoma" pitchFamily="32" charset="0"/>
                <a:cs typeface="Tahoma" pitchFamily="32" charset="0"/>
              </a:rPr>
              <a:t>Javascript</a:t>
            </a:r>
            <a:r>
              <a:rPr lang="es-ES" sz="1800" dirty="0" smtClean="0">
                <a:solidFill>
                  <a:srgbClr val="000000"/>
                </a:solidFill>
                <a:latin typeface="Tahoma" pitchFamily="32" charset="0"/>
                <a:cs typeface="Tahoma" pitchFamily="32" charset="0"/>
              </a:rPr>
              <a:t> en </a:t>
            </a:r>
            <a:r>
              <a:rPr lang="es-ES" sz="1800" b="1" dirty="0" smtClean="0">
                <a:solidFill>
                  <a:srgbClr val="000000"/>
                </a:solidFill>
                <a:latin typeface="Tahoma" pitchFamily="32" charset="0"/>
                <a:cs typeface="Tahoma" pitchFamily="32" charset="0"/>
              </a:rPr>
              <a:t>la cabecera</a:t>
            </a:r>
            <a:r>
              <a:rPr lang="es-ES" sz="1800" dirty="0" smtClean="0">
                <a:solidFill>
                  <a:srgbClr val="000000"/>
                </a:solidFill>
                <a:latin typeface="Tahoma" pitchFamily="32" charset="0"/>
                <a:cs typeface="Tahoma" pitchFamily="32" charset="0"/>
              </a:rPr>
              <a:t> de la página, es decir, englobada dentro de las etiquetas </a:t>
            </a:r>
            <a:r>
              <a:rPr lang="es-ES" sz="1800" b="1" dirty="0" smtClean="0">
                <a:solidFill>
                  <a:srgbClr val="000000"/>
                </a:solidFill>
                <a:latin typeface="Tahoma" pitchFamily="32" charset="0"/>
                <a:cs typeface="Tahoma" pitchFamily="32" charset="0"/>
              </a:rPr>
              <a:t>&lt;head&gt;</a:t>
            </a:r>
            <a:r>
              <a:rPr lang="es-ES" sz="1800" dirty="0" smtClean="0">
                <a:solidFill>
                  <a:srgbClr val="000000"/>
                </a:solidFill>
                <a:latin typeface="Tahoma" pitchFamily="32" charset="0"/>
                <a:cs typeface="Tahoma" pitchFamily="32" charset="0"/>
              </a:rPr>
              <a:t>. Su sintaxis es la siguiente:</a:t>
            </a:r>
          </a:p>
          <a:p>
            <a:pPr lvl="1" algn="just" eaLnBrk="1" hangingPunct="1">
              <a:spcBef>
                <a:spcPts val="500"/>
              </a:spcBef>
              <a:buFont typeface="Arial" charset="0"/>
              <a:buChar char="•"/>
              <a:defRPr/>
            </a:pPr>
            <a:endParaRPr lang="es-ES" sz="1400" dirty="0">
              <a:solidFill>
                <a:srgbClr val="000000"/>
              </a:solidFill>
              <a:latin typeface="Tahoma" pitchFamily="32" charset="0"/>
              <a:cs typeface="Tahoma" pitchFamily="32" charset="0"/>
            </a:endParaRPr>
          </a:p>
          <a:p>
            <a:pPr marL="1828800" lvl="4" indent="0" algn="just" eaLnBrk="1" hangingPunct="1">
              <a:spcBef>
                <a:spcPts val="500"/>
              </a:spcBef>
              <a:defRPr/>
            </a:pPr>
            <a:r>
              <a:rPr lang="es-ES" sz="1600" i="1" dirty="0" smtClean="0">
                <a:solidFill>
                  <a:srgbClr val="000000"/>
                </a:solidFill>
                <a:latin typeface="Tahoma" pitchFamily="32" charset="0"/>
                <a:cs typeface="Tahoma" pitchFamily="32" charset="0"/>
              </a:rPr>
              <a:t>&lt;head&gt;</a:t>
            </a:r>
          </a:p>
          <a:p>
            <a:pPr marL="1828800" lvl="4" indent="0" algn="just" eaLnBrk="1" hangingPunct="1">
              <a:spcBef>
                <a:spcPts val="500"/>
              </a:spcBef>
              <a:defRPr/>
            </a:pPr>
            <a:r>
              <a:rPr lang="es-ES" sz="1600" i="1" dirty="0" smtClean="0">
                <a:solidFill>
                  <a:srgbClr val="000000"/>
                </a:solidFill>
                <a:latin typeface="Tahoma" pitchFamily="32" charset="0"/>
                <a:cs typeface="Tahoma" pitchFamily="32" charset="0"/>
              </a:rPr>
              <a:t>…</a:t>
            </a:r>
          </a:p>
          <a:p>
            <a:pPr marL="1828800" lvl="4" indent="0" algn="just" eaLnBrk="1" hangingPunct="1">
              <a:spcBef>
                <a:spcPts val="500"/>
              </a:spcBef>
              <a:defRPr/>
            </a:pPr>
            <a:r>
              <a:rPr lang="es-ES" sz="1600" i="1" dirty="0" smtClean="0">
                <a:solidFill>
                  <a:srgbClr val="000000"/>
                </a:solidFill>
                <a:latin typeface="Tahoma" pitchFamily="32" charset="0"/>
                <a:cs typeface="Tahoma" pitchFamily="32" charset="0"/>
              </a:rPr>
              <a:t>&lt;script </a:t>
            </a:r>
            <a:r>
              <a:rPr lang="es-ES" sz="1600" i="1" dirty="0" err="1" smtClean="0">
                <a:solidFill>
                  <a:srgbClr val="000000"/>
                </a:solidFill>
                <a:latin typeface="Tahoma" pitchFamily="32" charset="0"/>
                <a:cs typeface="Tahoma" pitchFamily="32" charset="0"/>
              </a:rPr>
              <a:t>type</a:t>
            </a:r>
            <a:r>
              <a:rPr lang="es-ES" sz="1600" i="1" dirty="0" smtClean="0">
                <a:solidFill>
                  <a:srgbClr val="000000"/>
                </a:solidFill>
                <a:latin typeface="Tahoma" pitchFamily="32" charset="0"/>
                <a:cs typeface="Tahoma" pitchFamily="32" charset="0"/>
              </a:rPr>
              <a:t>=‘</a:t>
            </a:r>
            <a:r>
              <a:rPr lang="es-ES" sz="1600" i="1" dirty="0" err="1" smtClean="0">
                <a:solidFill>
                  <a:srgbClr val="000000"/>
                </a:solidFill>
                <a:latin typeface="Tahoma" pitchFamily="32" charset="0"/>
                <a:cs typeface="Tahoma" pitchFamily="32" charset="0"/>
              </a:rPr>
              <a:t>text</a:t>
            </a:r>
            <a:r>
              <a:rPr lang="es-ES" sz="1600" i="1" dirty="0" smtClean="0">
                <a:solidFill>
                  <a:srgbClr val="000000"/>
                </a:solidFill>
                <a:latin typeface="Tahoma" pitchFamily="32" charset="0"/>
                <a:cs typeface="Tahoma" pitchFamily="32" charset="0"/>
              </a:rPr>
              <a:t>/</a:t>
            </a:r>
            <a:r>
              <a:rPr lang="es-ES" sz="1600" i="1" dirty="0" err="1" smtClean="0">
                <a:solidFill>
                  <a:srgbClr val="000000"/>
                </a:solidFill>
                <a:latin typeface="Tahoma" pitchFamily="32" charset="0"/>
                <a:cs typeface="Tahoma" pitchFamily="32" charset="0"/>
              </a:rPr>
              <a:t>javascript</a:t>
            </a:r>
            <a:r>
              <a:rPr lang="es-ES" sz="1600" i="1" dirty="0" smtClean="0">
                <a:solidFill>
                  <a:srgbClr val="000000"/>
                </a:solidFill>
                <a:latin typeface="Tahoma" pitchFamily="32" charset="0"/>
                <a:cs typeface="Tahoma" pitchFamily="32" charset="0"/>
              </a:rPr>
              <a:t>’&gt;</a:t>
            </a:r>
          </a:p>
          <a:p>
            <a:pPr marL="2286000" lvl="5" indent="0" algn="just" eaLnBrk="1" hangingPunct="1">
              <a:spcBef>
                <a:spcPts val="500"/>
              </a:spcBef>
              <a:defRPr/>
            </a:pPr>
            <a:r>
              <a:rPr lang="es-ES" sz="1600" b="1" i="1" dirty="0" err="1" smtClean="0">
                <a:solidFill>
                  <a:srgbClr val="000000"/>
                </a:solidFill>
                <a:latin typeface="Tahoma" pitchFamily="32" charset="0"/>
                <a:cs typeface="Tahoma" pitchFamily="32" charset="0"/>
              </a:rPr>
              <a:t>function</a:t>
            </a:r>
            <a:r>
              <a:rPr lang="es-ES" sz="1600" b="1" i="1" dirty="0" smtClean="0">
                <a:solidFill>
                  <a:srgbClr val="000000"/>
                </a:solidFill>
                <a:latin typeface="Tahoma" pitchFamily="32" charset="0"/>
                <a:cs typeface="Tahoma" pitchFamily="32" charset="0"/>
              </a:rPr>
              <a:t>  </a:t>
            </a:r>
            <a:r>
              <a:rPr lang="es-ES" sz="1600" b="1" i="1" dirty="0" err="1" smtClean="0">
                <a:solidFill>
                  <a:srgbClr val="000000"/>
                </a:solidFill>
                <a:latin typeface="Tahoma" pitchFamily="32" charset="0"/>
                <a:cs typeface="Tahoma" pitchFamily="32" charset="0"/>
              </a:rPr>
              <a:t>mostrar_un_alert</a:t>
            </a:r>
            <a:r>
              <a:rPr lang="es-ES" sz="1600" b="1" i="1" dirty="0" smtClean="0">
                <a:solidFill>
                  <a:srgbClr val="000000"/>
                </a:solidFill>
                <a:latin typeface="Tahoma" pitchFamily="32" charset="0"/>
                <a:cs typeface="Tahoma" pitchFamily="32" charset="0"/>
              </a:rPr>
              <a:t>(texto){</a:t>
            </a:r>
          </a:p>
          <a:p>
            <a:pPr marL="2286000" lvl="5" indent="0" algn="just" eaLnBrk="1" hangingPunct="1">
              <a:spcBef>
                <a:spcPts val="500"/>
              </a:spcBef>
              <a:defRPr/>
            </a:pPr>
            <a:r>
              <a:rPr lang="es-ES" sz="1600" b="1" i="1" dirty="0" smtClean="0">
                <a:solidFill>
                  <a:srgbClr val="000000"/>
                </a:solidFill>
                <a:latin typeface="Tahoma" pitchFamily="32" charset="0"/>
                <a:cs typeface="Tahoma" pitchFamily="32" charset="0"/>
              </a:rPr>
              <a:t>	</a:t>
            </a:r>
            <a:r>
              <a:rPr lang="es-ES" sz="1600" b="1" i="1" dirty="0" err="1" smtClean="0">
                <a:solidFill>
                  <a:srgbClr val="000000"/>
                </a:solidFill>
                <a:latin typeface="Tahoma" pitchFamily="32" charset="0"/>
                <a:cs typeface="Tahoma" pitchFamily="32" charset="0"/>
              </a:rPr>
              <a:t>alert</a:t>
            </a:r>
            <a:r>
              <a:rPr lang="es-ES" sz="1600" b="1" i="1" dirty="0" smtClean="0">
                <a:solidFill>
                  <a:srgbClr val="000000"/>
                </a:solidFill>
                <a:latin typeface="Tahoma" pitchFamily="32" charset="0"/>
                <a:cs typeface="Tahoma" pitchFamily="32" charset="0"/>
              </a:rPr>
              <a:t>(texto);</a:t>
            </a:r>
          </a:p>
          <a:p>
            <a:pPr marL="2286000" lvl="5" indent="0" algn="just" eaLnBrk="1" hangingPunct="1">
              <a:spcBef>
                <a:spcPts val="500"/>
              </a:spcBef>
              <a:defRPr/>
            </a:pPr>
            <a:r>
              <a:rPr lang="es-ES" sz="1600" b="1" i="1" dirty="0" smtClean="0">
                <a:solidFill>
                  <a:srgbClr val="000000"/>
                </a:solidFill>
                <a:latin typeface="Tahoma" pitchFamily="32" charset="0"/>
                <a:cs typeface="Tahoma" pitchFamily="32" charset="0"/>
              </a:rPr>
              <a:t>}</a:t>
            </a:r>
          </a:p>
          <a:p>
            <a:pPr marL="2286000" lvl="5" indent="0" algn="just" eaLnBrk="1" hangingPunct="1">
              <a:spcBef>
                <a:spcPts val="500"/>
              </a:spcBef>
              <a:defRPr/>
            </a:pPr>
            <a:r>
              <a:rPr lang="es-ES" sz="1600" i="1" dirty="0" smtClean="0">
                <a:solidFill>
                  <a:srgbClr val="000000"/>
                </a:solidFill>
                <a:latin typeface="Tahoma" pitchFamily="32" charset="0"/>
                <a:cs typeface="Tahoma" pitchFamily="32" charset="0"/>
              </a:rPr>
              <a:t>…</a:t>
            </a:r>
          </a:p>
          <a:p>
            <a:pPr marL="1828800" lvl="4" indent="0" algn="just" eaLnBrk="1" hangingPunct="1">
              <a:spcBef>
                <a:spcPts val="500"/>
              </a:spcBef>
              <a:defRPr/>
            </a:pPr>
            <a:r>
              <a:rPr lang="es-ES" sz="1600" i="1" dirty="0" smtClean="0">
                <a:solidFill>
                  <a:srgbClr val="000000"/>
                </a:solidFill>
                <a:latin typeface="Tahoma" pitchFamily="32" charset="0"/>
                <a:cs typeface="Tahoma" pitchFamily="32" charset="0"/>
              </a:rPr>
              <a:t>&lt;/script&gt;</a:t>
            </a:r>
          </a:p>
          <a:p>
            <a:pPr marL="1828800" lvl="4" indent="0" algn="just" eaLnBrk="1" hangingPunct="1">
              <a:spcBef>
                <a:spcPts val="500"/>
              </a:spcBef>
              <a:defRPr/>
            </a:pPr>
            <a:r>
              <a:rPr lang="es-ES" sz="1600" i="1" dirty="0" smtClean="0">
                <a:solidFill>
                  <a:srgbClr val="000000"/>
                </a:solidFill>
                <a:latin typeface="Tahoma" pitchFamily="32" charset="0"/>
                <a:cs typeface="Tahoma" pitchFamily="32" charset="0"/>
              </a:rPr>
              <a:t>…&lt;/head&gt;</a:t>
            </a:r>
          </a:p>
          <a:p>
            <a:pPr lvl="1" algn="just" eaLnBrk="1" hangingPunct="1">
              <a:spcBef>
                <a:spcPts val="500"/>
              </a:spcBef>
              <a:buFont typeface="Arial" charset="0"/>
              <a:buChar char="•"/>
              <a:defRPr/>
            </a:pPr>
            <a:endParaRPr 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defRPr/>
            </a:pP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0728672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914400"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marL="126047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Funciones</a:t>
            </a:r>
          </a:p>
          <a:p>
            <a:pPr algn="just" eaLnBrk="1" hangingPunct="1">
              <a:spcBef>
                <a:spcPts val="500"/>
              </a:spcBef>
              <a:buFont typeface="Arial" charset="0"/>
              <a:buChar char="•"/>
            </a:pPr>
            <a:endParaRPr lang="es-ES" altLang="es-ES" sz="2000" b="1">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a:solidFill>
                  <a:srgbClr val="000000"/>
                </a:solidFill>
                <a:latin typeface="Tahoma" pitchFamily="32" charset="0"/>
                <a:cs typeface="Tahoma" pitchFamily="32" charset="0"/>
              </a:rPr>
              <a:t>Para llamar a las funciones, lo haremos de la misma manera que con las funciones ya definidas, como alert:</a:t>
            </a:r>
          </a:p>
          <a:p>
            <a:pPr lvl="1" algn="just" eaLnBrk="1" hangingPunct="1">
              <a:spcBef>
                <a:spcPts val="500"/>
              </a:spcBef>
              <a:buFont typeface="Arial" charset="0"/>
              <a:buChar char="•"/>
            </a:pPr>
            <a:endParaRPr lang="es-ES" altLang="es-ES" sz="1800" i="1">
              <a:solidFill>
                <a:srgbClr val="000000"/>
              </a:solidFill>
              <a:latin typeface="Tahoma" pitchFamily="32" charset="0"/>
              <a:cs typeface="Tahoma" pitchFamily="32" charset="0"/>
            </a:endParaRPr>
          </a:p>
          <a:p>
            <a:pPr lvl="2" indent="0" algn="just" eaLnBrk="1" hangingPunct="1">
              <a:spcBef>
                <a:spcPts val="500"/>
              </a:spcBef>
            </a:pPr>
            <a:r>
              <a:rPr lang="es-ES" altLang="es-ES" sz="1600" b="1" i="1">
                <a:solidFill>
                  <a:srgbClr val="000000"/>
                </a:solidFill>
                <a:latin typeface="Tahoma" pitchFamily="32" charset="0"/>
                <a:cs typeface="Tahoma" pitchFamily="32" charset="0"/>
              </a:rPr>
              <a:t>	&lt;td width="500" onClick="mostrar_un_alert(‘Bienvenidos’);"&gt;</a:t>
            </a: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a:solidFill>
                  <a:srgbClr val="000000"/>
                </a:solidFill>
                <a:latin typeface="Tahoma" pitchFamily="32" charset="0"/>
                <a:cs typeface="Tahoma" pitchFamily="32" charset="0"/>
              </a:rPr>
              <a:t>Al igual que hacíamos con los estilos, es muy común </a:t>
            </a:r>
            <a:r>
              <a:rPr lang="es-ES" altLang="es-ES" sz="1800" b="1">
                <a:solidFill>
                  <a:srgbClr val="000000"/>
                </a:solidFill>
                <a:latin typeface="Tahoma" pitchFamily="32" charset="0"/>
                <a:cs typeface="Tahoma" pitchFamily="32" charset="0"/>
              </a:rPr>
              <a:t>guardar funciones javascript en archivos independientes</a:t>
            </a:r>
            <a:r>
              <a:rPr lang="es-ES" altLang="es-ES" sz="1800">
                <a:solidFill>
                  <a:srgbClr val="000000"/>
                </a:solidFill>
                <a:latin typeface="Tahoma" pitchFamily="32" charset="0"/>
                <a:cs typeface="Tahoma" pitchFamily="32" charset="0"/>
              </a:rPr>
              <a:t>. Estos archivos tendran extension </a:t>
            </a:r>
            <a:r>
              <a:rPr lang="es-ES" altLang="es-ES" sz="1800" b="1">
                <a:solidFill>
                  <a:srgbClr val="000000"/>
                </a:solidFill>
                <a:latin typeface="Tahoma" pitchFamily="32" charset="0"/>
                <a:cs typeface="Tahoma" pitchFamily="32" charset="0"/>
              </a:rPr>
              <a:t>.js</a:t>
            </a:r>
            <a:r>
              <a:rPr lang="es-ES" altLang="es-ES" sz="1800">
                <a:solidFill>
                  <a:srgbClr val="000000"/>
                </a:solidFill>
                <a:latin typeface="Tahoma" pitchFamily="32" charset="0"/>
                <a:cs typeface="Tahoma" pitchFamily="32" charset="0"/>
              </a:rPr>
              <a:t>, y los añadiremos en nuestras páginas con el siguiente código en la cabecera.</a:t>
            </a:r>
          </a:p>
          <a:p>
            <a:pPr lvl="1" algn="just" eaLnBrk="1" hangingPunct="1">
              <a:spcBef>
                <a:spcPts val="500"/>
              </a:spcBef>
              <a:buFont typeface="Arial" charset="0"/>
              <a:buChar char="•"/>
            </a:pPr>
            <a:endParaRPr lang="es-ES" altLang="es-ES" sz="1800">
              <a:solidFill>
                <a:srgbClr val="000000"/>
              </a:solidFill>
              <a:latin typeface="Tahoma" pitchFamily="32" charset="0"/>
              <a:cs typeface="Tahoma" pitchFamily="32" charset="0"/>
            </a:endParaRPr>
          </a:p>
          <a:p>
            <a:pPr lvl="3" indent="0" eaLnBrk="1" hangingPunct="1">
              <a:spcBef>
                <a:spcPts val="500"/>
              </a:spcBef>
            </a:pPr>
            <a:r>
              <a:rPr lang="es-ES" altLang="es-ES" sz="1600" b="1" i="1">
                <a:solidFill>
                  <a:srgbClr val="000000"/>
                </a:solidFill>
                <a:latin typeface="Tahoma" pitchFamily="32" charset="0"/>
                <a:cs typeface="Tahoma" pitchFamily="32" charset="0"/>
              </a:rPr>
              <a:t>&lt;script type="text/javascript" src="</a:t>
            </a:r>
            <a:r>
              <a:rPr lang="es-ES" altLang="es-ES" sz="1600" b="1" i="1" u="sng">
                <a:solidFill>
                  <a:srgbClr val="000000"/>
                </a:solidFill>
                <a:latin typeface="Tahoma" pitchFamily="32" charset="0"/>
                <a:cs typeface="Tahoma" pitchFamily="32" charset="0"/>
              </a:rPr>
              <a:t>funciones.js</a:t>
            </a:r>
            <a:r>
              <a:rPr lang="es-ES" altLang="es-ES" sz="1600" b="1" i="1">
                <a:solidFill>
                  <a:srgbClr val="000000"/>
                </a:solidFill>
                <a:latin typeface="Tahoma" pitchFamily="32" charset="0"/>
                <a:cs typeface="Tahoma" pitchFamily="32" charset="0"/>
              </a:rPr>
              <a:t>"&gt;</a:t>
            </a:r>
          </a:p>
          <a:p>
            <a:pPr lvl="3" indent="0" eaLnBrk="1" hangingPunct="1">
              <a:spcBef>
                <a:spcPts val="500"/>
              </a:spcBef>
            </a:pPr>
            <a:r>
              <a:rPr lang="es-ES" altLang="es-ES" sz="1600" b="1" i="1">
                <a:solidFill>
                  <a:srgbClr val="000000"/>
                </a:solidFill>
                <a:latin typeface="Tahoma" pitchFamily="32" charset="0"/>
                <a:cs typeface="Tahoma" pitchFamily="32" charset="0"/>
              </a:rPr>
              <a:t>&lt;/script&gt;</a:t>
            </a:r>
          </a:p>
          <a:p>
            <a:pPr lvl="1" algn="just" eaLnBrk="1" hangingPunct="1">
              <a:spcBef>
                <a:spcPts val="500"/>
              </a:spcBef>
              <a:buFont typeface="Arial" charset="0"/>
              <a:buChar char="•"/>
            </a:pPr>
            <a:endParaRPr lang="es-ES" altLang="es-ES" sz="180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6887354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2" name="1 Marcador de contenido"/>
          <p:cNvSpPr>
            <a:spLocks noGrp="1"/>
          </p:cNvSpPr>
          <p:nvPr>
            <p:ph sz="half" idx="1"/>
          </p:nvPr>
        </p:nvSpPr>
        <p:spPr>
          <a:xfrm>
            <a:off x="457200" y="1484784"/>
            <a:ext cx="4038600" cy="4968552"/>
          </a:xfrm>
        </p:spPr>
        <p:txBody>
          <a:bodyPr>
            <a:noAutofit/>
          </a:bodyPr>
          <a:lstStyle/>
          <a:p>
            <a:pPr marL="0" indent="0">
              <a:buNone/>
            </a:pPr>
            <a:r>
              <a:rPr lang="es-ES" sz="1400" dirty="0" err="1"/>
              <a:t>var</a:t>
            </a:r>
            <a:r>
              <a:rPr lang="es-ES" sz="1400" dirty="0"/>
              <a:t> resultado</a:t>
            </a:r>
            <a:r>
              <a:rPr lang="es-ES" sz="1400" dirty="0" smtClean="0"/>
              <a:t>;</a:t>
            </a:r>
            <a:endParaRPr lang="es-ES" sz="600" dirty="0"/>
          </a:p>
          <a:p>
            <a:pPr marL="0" indent="0">
              <a:buNone/>
            </a:pPr>
            <a:r>
              <a:rPr lang="es-ES" sz="1400" dirty="0" err="1"/>
              <a:t>var</a:t>
            </a:r>
            <a:r>
              <a:rPr lang="es-ES" sz="1400" dirty="0"/>
              <a:t> numero1 = 3;</a:t>
            </a:r>
          </a:p>
          <a:p>
            <a:pPr marL="0" indent="0">
              <a:buNone/>
            </a:pPr>
            <a:r>
              <a:rPr lang="es-ES" sz="1400" dirty="0" err="1"/>
              <a:t>var</a:t>
            </a:r>
            <a:r>
              <a:rPr lang="es-ES" sz="1400" dirty="0"/>
              <a:t> numero2 = 5</a:t>
            </a:r>
            <a:r>
              <a:rPr lang="es-ES" sz="1400" dirty="0" smtClean="0"/>
              <a:t>;</a:t>
            </a:r>
            <a:endParaRPr lang="es-ES" sz="600" dirty="0"/>
          </a:p>
          <a:p>
            <a:pPr marL="0" indent="0">
              <a:buNone/>
            </a:pPr>
            <a:r>
              <a:rPr lang="es-ES" sz="1400" i="1" dirty="0"/>
              <a:t>// Se suman los números y se muestra el resultado</a:t>
            </a:r>
          </a:p>
          <a:p>
            <a:pPr marL="0" indent="0">
              <a:buNone/>
            </a:pPr>
            <a:r>
              <a:rPr lang="es-ES" sz="1400" b="1" i="1" dirty="0"/>
              <a:t>resultado = numero1 + numero2;</a:t>
            </a:r>
          </a:p>
          <a:p>
            <a:pPr marL="0" indent="0">
              <a:buNone/>
            </a:pPr>
            <a:r>
              <a:rPr lang="es-ES" sz="1400" b="1" i="1" dirty="0" err="1"/>
              <a:t>alert</a:t>
            </a:r>
            <a:r>
              <a:rPr lang="es-ES" sz="1400" b="1" i="1" dirty="0"/>
              <a:t>("El resultado es " + resultado</a:t>
            </a:r>
            <a:r>
              <a:rPr lang="es-ES" sz="1400" b="1" i="1" dirty="0" smtClean="0"/>
              <a:t>);</a:t>
            </a:r>
            <a:endParaRPr lang="es-ES" sz="600" dirty="0"/>
          </a:p>
          <a:p>
            <a:pPr marL="0" indent="0">
              <a:buNone/>
            </a:pPr>
            <a:r>
              <a:rPr lang="es-ES" sz="1400" dirty="0" smtClean="0"/>
              <a:t>numero1 </a:t>
            </a:r>
            <a:r>
              <a:rPr lang="es-ES" sz="1400" dirty="0"/>
              <a:t>= 10;</a:t>
            </a:r>
          </a:p>
          <a:p>
            <a:pPr marL="0" indent="0">
              <a:buNone/>
            </a:pPr>
            <a:r>
              <a:rPr lang="es-ES" sz="1400" dirty="0"/>
              <a:t>numero2 = 7</a:t>
            </a:r>
            <a:r>
              <a:rPr lang="es-ES" sz="1400" dirty="0" smtClean="0"/>
              <a:t>;</a:t>
            </a:r>
            <a:endParaRPr lang="es-ES" sz="600" dirty="0"/>
          </a:p>
          <a:p>
            <a:pPr marL="0" indent="0">
              <a:buNone/>
            </a:pPr>
            <a:r>
              <a:rPr lang="es-ES" sz="1400" i="1" dirty="0"/>
              <a:t>// Se suman los números y se muestra el resultado</a:t>
            </a:r>
          </a:p>
          <a:p>
            <a:pPr marL="0" indent="0">
              <a:buNone/>
            </a:pPr>
            <a:r>
              <a:rPr lang="es-ES" sz="1400" b="1" i="1" dirty="0"/>
              <a:t>resultado = numero1 + numero2;</a:t>
            </a:r>
          </a:p>
          <a:p>
            <a:pPr marL="0" indent="0">
              <a:buNone/>
            </a:pPr>
            <a:r>
              <a:rPr lang="es-ES" sz="1400" b="1" i="1" dirty="0" err="1"/>
              <a:t>alert</a:t>
            </a:r>
            <a:r>
              <a:rPr lang="es-ES" sz="1400" b="1" i="1" dirty="0"/>
              <a:t>("El resultado es " + resultado</a:t>
            </a:r>
            <a:r>
              <a:rPr lang="es-ES" sz="1400" b="1" i="1" dirty="0" smtClean="0"/>
              <a:t>);</a:t>
            </a:r>
            <a:endParaRPr lang="es-ES" sz="600" dirty="0" smtClean="0"/>
          </a:p>
          <a:p>
            <a:pPr marL="0" indent="0">
              <a:buNone/>
            </a:pPr>
            <a:r>
              <a:rPr lang="es-ES" sz="1400" dirty="0"/>
              <a:t>numero1 = 5;</a:t>
            </a:r>
          </a:p>
          <a:p>
            <a:pPr marL="0" indent="0">
              <a:buNone/>
            </a:pPr>
            <a:r>
              <a:rPr lang="es-ES" sz="1400" dirty="0"/>
              <a:t>numero2 = 8</a:t>
            </a:r>
            <a:r>
              <a:rPr lang="es-ES" sz="1400" dirty="0" smtClean="0"/>
              <a:t>;</a:t>
            </a:r>
            <a:endParaRPr lang="es-ES" sz="600" dirty="0"/>
          </a:p>
          <a:p>
            <a:pPr marL="0" indent="0">
              <a:buNone/>
            </a:pPr>
            <a:r>
              <a:rPr lang="es-ES" sz="1400" i="1" dirty="0"/>
              <a:t>// Se suman los números y se muestra el resultado</a:t>
            </a:r>
          </a:p>
          <a:p>
            <a:pPr marL="0" indent="0">
              <a:buNone/>
            </a:pPr>
            <a:r>
              <a:rPr lang="es-ES" sz="1400" b="1" i="1" dirty="0"/>
              <a:t>resultado = numero1 + numero2;</a:t>
            </a:r>
          </a:p>
          <a:p>
            <a:pPr marL="0" indent="0">
              <a:buNone/>
            </a:pPr>
            <a:r>
              <a:rPr lang="es-ES" sz="1400" b="1" i="1" dirty="0" err="1"/>
              <a:t>alert</a:t>
            </a:r>
            <a:r>
              <a:rPr lang="es-ES" sz="1400" b="1" i="1" dirty="0"/>
              <a:t>("El resultado es " + resultado);</a:t>
            </a:r>
          </a:p>
          <a:p>
            <a:pPr marL="0" indent="0">
              <a:buNone/>
            </a:pPr>
            <a:r>
              <a:rPr lang="es-ES" sz="1400" dirty="0"/>
              <a:t>...</a:t>
            </a:r>
          </a:p>
        </p:txBody>
      </p:sp>
      <p:sp>
        <p:nvSpPr>
          <p:cNvPr id="3" name="2 Marcador de contenido"/>
          <p:cNvSpPr>
            <a:spLocks noGrp="1"/>
          </p:cNvSpPr>
          <p:nvPr>
            <p:ph sz="half" idx="2"/>
          </p:nvPr>
        </p:nvSpPr>
        <p:spPr>
          <a:xfrm>
            <a:off x="4648200" y="1484784"/>
            <a:ext cx="4038600" cy="4641379"/>
          </a:xfrm>
        </p:spPr>
        <p:txBody>
          <a:bodyPr>
            <a:noAutofit/>
          </a:bodyPr>
          <a:lstStyle/>
          <a:p>
            <a:pPr marL="0" indent="0">
              <a:buNone/>
            </a:pPr>
            <a:r>
              <a:rPr lang="es-ES" sz="1400" dirty="0" err="1"/>
              <a:t>function</a:t>
            </a:r>
            <a:r>
              <a:rPr lang="es-ES" sz="1400" dirty="0"/>
              <a:t> </a:t>
            </a:r>
            <a:r>
              <a:rPr lang="es-ES" sz="1400" dirty="0" err="1"/>
              <a:t>suma_y_muestra</a:t>
            </a:r>
            <a:r>
              <a:rPr lang="es-ES" sz="1400" dirty="0"/>
              <a:t>() {</a:t>
            </a:r>
          </a:p>
          <a:p>
            <a:pPr marL="400050" lvl="1" indent="0">
              <a:buNone/>
            </a:pPr>
            <a:r>
              <a:rPr lang="es-ES" sz="1400" dirty="0"/>
              <a:t>resultado = </a:t>
            </a:r>
            <a:r>
              <a:rPr lang="es-ES" sz="1400" b="1" dirty="0">
                <a:solidFill>
                  <a:srgbClr val="FF0000"/>
                </a:solidFill>
              </a:rPr>
              <a:t>numero1</a:t>
            </a:r>
            <a:r>
              <a:rPr lang="es-ES" sz="1400" dirty="0"/>
              <a:t> + </a:t>
            </a:r>
            <a:r>
              <a:rPr lang="es-ES" sz="1400" b="1" dirty="0">
                <a:solidFill>
                  <a:srgbClr val="FF0000"/>
                </a:solidFill>
              </a:rPr>
              <a:t>numero2;</a:t>
            </a:r>
          </a:p>
          <a:p>
            <a:pPr marL="400050" lvl="1" indent="0">
              <a:buNone/>
            </a:pPr>
            <a:r>
              <a:rPr lang="es-ES" sz="1400" dirty="0" err="1"/>
              <a:t>alert</a:t>
            </a:r>
            <a:r>
              <a:rPr lang="es-ES" sz="1400" dirty="0"/>
              <a:t>("El resultado es " + resultado);</a:t>
            </a:r>
          </a:p>
          <a:p>
            <a:pPr marL="0" indent="0">
              <a:buNone/>
            </a:pPr>
            <a:r>
              <a:rPr lang="es-ES" sz="1400" dirty="0" smtClean="0"/>
              <a:t>}</a:t>
            </a:r>
            <a:endParaRPr lang="es-ES" sz="800" dirty="0"/>
          </a:p>
          <a:p>
            <a:pPr marL="0" indent="0">
              <a:buNone/>
            </a:pPr>
            <a:r>
              <a:rPr lang="es-ES" sz="1400" dirty="0" err="1"/>
              <a:t>var</a:t>
            </a:r>
            <a:r>
              <a:rPr lang="es-ES" sz="1400" dirty="0"/>
              <a:t> resultado</a:t>
            </a:r>
            <a:r>
              <a:rPr lang="es-ES" sz="1400" dirty="0" smtClean="0"/>
              <a:t>;</a:t>
            </a:r>
            <a:endParaRPr lang="es-ES" sz="800" dirty="0"/>
          </a:p>
          <a:p>
            <a:pPr marL="0" indent="0">
              <a:buNone/>
            </a:pPr>
            <a:r>
              <a:rPr lang="es-ES" sz="1400" dirty="0" err="1"/>
              <a:t>var</a:t>
            </a:r>
            <a:r>
              <a:rPr lang="es-ES" sz="1400" dirty="0"/>
              <a:t> numero1 = 3;</a:t>
            </a:r>
          </a:p>
          <a:p>
            <a:pPr marL="0" indent="0">
              <a:buNone/>
            </a:pPr>
            <a:r>
              <a:rPr lang="es-ES" sz="1400" dirty="0" err="1"/>
              <a:t>var</a:t>
            </a:r>
            <a:r>
              <a:rPr lang="es-ES" sz="1400" dirty="0"/>
              <a:t> numero2 = 5</a:t>
            </a:r>
            <a:r>
              <a:rPr lang="es-ES" sz="1400" dirty="0" smtClean="0"/>
              <a:t>;</a:t>
            </a:r>
            <a:endParaRPr lang="es-ES" sz="800" dirty="0"/>
          </a:p>
          <a:p>
            <a:pPr marL="0" indent="0">
              <a:buNone/>
            </a:pPr>
            <a:r>
              <a:rPr lang="es-ES" sz="1400" b="1" dirty="0" err="1"/>
              <a:t>suma_y_muestra</a:t>
            </a:r>
            <a:r>
              <a:rPr lang="es-ES" sz="1400" b="1" dirty="0" smtClean="0"/>
              <a:t>();</a:t>
            </a:r>
            <a:endParaRPr lang="es-ES" sz="800" dirty="0"/>
          </a:p>
          <a:p>
            <a:pPr marL="0" indent="0">
              <a:buNone/>
            </a:pPr>
            <a:r>
              <a:rPr lang="es-ES" sz="1400" dirty="0"/>
              <a:t>numero1 = 10;</a:t>
            </a:r>
          </a:p>
          <a:p>
            <a:pPr marL="0" indent="0">
              <a:buNone/>
            </a:pPr>
            <a:r>
              <a:rPr lang="es-ES" sz="1400" dirty="0"/>
              <a:t>numero2 = 7</a:t>
            </a:r>
            <a:r>
              <a:rPr lang="es-ES" sz="1400" dirty="0" smtClean="0"/>
              <a:t>;</a:t>
            </a:r>
            <a:endParaRPr lang="es-ES" sz="800" dirty="0"/>
          </a:p>
          <a:p>
            <a:pPr marL="0" indent="0">
              <a:buNone/>
            </a:pPr>
            <a:r>
              <a:rPr lang="es-ES" sz="1400" b="1" dirty="0" err="1"/>
              <a:t>suma_y_muestra</a:t>
            </a:r>
            <a:r>
              <a:rPr lang="es-ES" sz="1400" b="1" dirty="0" smtClean="0"/>
              <a:t>();</a:t>
            </a:r>
            <a:endParaRPr lang="es-ES" sz="800" dirty="0"/>
          </a:p>
          <a:p>
            <a:pPr marL="0" indent="0">
              <a:buNone/>
            </a:pPr>
            <a:r>
              <a:rPr lang="es-ES" sz="1400" dirty="0" smtClean="0"/>
              <a:t>numero1 </a:t>
            </a:r>
            <a:r>
              <a:rPr lang="es-ES" sz="1400" dirty="0"/>
              <a:t>= 5;</a:t>
            </a:r>
          </a:p>
          <a:p>
            <a:pPr marL="0" indent="0">
              <a:buNone/>
            </a:pPr>
            <a:r>
              <a:rPr lang="es-ES" sz="1400" dirty="0"/>
              <a:t>numero2 = 8</a:t>
            </a:r>
            <a:r>
              <a:rPr lang="es-ES" sz="1400" dirty="0" smtClean="0"/>
              <a:t>;</a:t>
            </a:r>
            <a:endParaRPr lang="es-ES" sz="800" dirty="0"/>
          </a:p>
          <a:p>
            <a:pPr marL="0" indent="0">
              <a:buNone/>
            </a:pPr>
            <a:r>
              <a:rPr lang="es-ES" sz="1400" b="1" dirty="0" err="1"/>
              <a:t>suma_y_muestra</a:t>
            </a:r>
            <a:r>
              <a:rPr lang="es-ES" sz="1400" b="1" dirty="0"/>
              <a:t>();</a:t>
            </a:r>
          </a:p>
          <a:p>
            <a:pPr marL="0" indent="0">
              <a:buNone/>
            </a:pPr>
            <a:r>
              <a:rPr lang="es-ES" sz="1400" dirty="0"/>
              <a:t>...</a:t>
            </a:r>
          </a:p>
        </p:txBody>
      </p:sp>
    </p:spTree>
    <p:extLst>
      <p:ext uri="{BB962C8B-B14F-4D97-AF65-F5344CB8AC3E}">
        <p14:creationId xmlns:p14="http://schemas.microsoft.com/office/powerpoint/2010/main" val="25186313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628800"/>
            <a:ext cx="8229600" cy="4680520"/>
          </a:xfrm>
        </p:spPr>
        <p:txBody>
          <a:bodyPr>
            <a:normAutofit fontScale="92500" lnSpcReduction="20000"/>
          </a:bodyPr>
          <a:lstStyle/>
          <a:p>
            <a:pPr marL="0" indent="0" algn="just">
              <a:buNone/>
            </a:pPr>
            <a:r>
              <a:rPr lang="es-ES" sz="2600" dirty="0" smtClean="0"/>
              <a:t>La </a:t>
            </a:r>
            <a:r>
              <a:rPr lang="es-ES" sz="2600" dirty="0"/>
              <a:t>mayoría de funciones </a:t>
            </a:r>
            <a:r>
              <a:rPr lang="es-ES" sz="2600" dirty="0" smtClean="0"/>
              <a:t>deben acceder </a:t>
            </a:r>
            <a:r>
              <a:rPr lang="es-ES" sz="2600" dirty="0"/>
              <a:t>al valor de algunas variables para producir sus </a:t>
            </a:r>
            <a:r>
              <a:rPr lang="es-ES" sz="2600" dirty="0" smtClean="0"/>
              <a:t>resultados. </a:t>
            </a:r>
            <a:r>
              <a:rPr lang="es-ES" sz="2600" dirty="0"/>
              <a:t>Las variables que necesitan las funciones se llaman </a:t>
            </a:r>
            <a:r>
              <a:rPr lang="es-ES" sz="2600" i="1" dirty="0"/>
              <a:t>argumentos</a:t>
            </a:r>
            <a:r>
              <a:rPr lang="es-ES" sz="2600" dirty="0" smtClean="0"/>
              <a:t>.</a:t>
            </a:r>
          </a:p>
          <a:p>
            <a:pPr marL="0" indent="0" algn="just">
              <a:buNone/>
            </a:pPr>
            <a:endParaRPr lang="es-ES" sz="2600" dirty="0" smtClean="0"/>
          </a:p>
          <a:p>
            <a:pPr marL="0" indent="0" algn="just">
              <a:buNone/>
            </a:pPr>
            <a:r>
              <a:rPr lang="es-ES" sz="2600" dirty="0"/>
              <a:t>Los argumentos se indican dentro de los paréntesis que van </a:t>
            </a:r>
            <a:r>
              <a:rPr lang="es-ES" sz="2600" dirty="0" smtClean="0"/>
              <a:t>detrás del </a:t>
            </a:r>
            <a:r>
              <a:rPr lang="es-ES" sz="2600" dirty="0"/>
              <a:t>nombre de la función y se separan con una coma </a:t>
            </a:r>
            <a:r>
              <a:rPr lang="es-ES" sz="2600" dirty="0" smtClean="0"/>
              <a:t>(,).</a:t>
            </a:r>
          </a:p>
          <a:p>
            <a:pPr marL="400050" lvl="1" indent="0">
              <a:buNone/>
            </a:pPr>
            <a:endParaRPr lang="es-ES" sz="2400" dirty="0" smtClean="0"/>
          </a:p>
          <a:p>
            <a:pPr marL="400050" lvl="1" indent="0">
              <a:buNone/>
            </a:pPr>
            <a:r>
              <a:rPr lang="es-ES" sz="2400" dirty="0" err="1" smtClean="0"/>
              <a:t>function</a:t>
            </a:r>
            <a:r>
              <a:rPr lang="es-ES" sz="2400" dirty="0" smtClean="0"/>
              <a:t> </a:t>
            </a:r>
            <a:r>
              <a:rPr lang="es-ES" sz="2400" dirty="0" err="1" smtClean="0"/>
              <a:t>nombre_funcion</a:t>
            </a:r>
            <a:r>
              <a:rPr lang="es-ES" sz="2400" dirty="0" smtClean="0"/>
              <a:t>(</a:t>
            </a:r>
            <a:r>
              <a:rPr lang="es-ES" sz="2400" b="1" dirty="0" smtClean="0"/>
              <a:t>arg1, arg2, …, </a:t>
            </a:r>
            <a:r>
              <a:rPr lang="es-ES" sz="2400" b="1" dirty="0" err="1" smtClean="0"/>
              <a:t>argn</a:t>
            </a:r>
            <a:r>
              <a:rPr lang="es-ES" sz="2400" dirty="0" smtClean="0"/>
              <a:t>) </a:t>
            </a:r>
            <a:r>
              <a:rPr lang="es-ES" sz="2400" dirty="0"/>
              <a:t>{</a:t>
            </a:r>
          </a:p>
          <a:p>
            <a:pPr marL="400050" lvl="1" indent="0">
              <a:buNone/>
            </a:pPr>
            <a:r>
              <a:rPr lang="es-ES" sz="2400" dirty="0"/>
              <a:t>...</a:t>
            </a:r>
          </a:p>
          <a:p>
            <a:pPr marL="400050" lvl="1" indent="0">
              <a:buNone/>
            </a:pPr>
            <a:r>
              <a:rPr lang="es-ES" sz="2400" dirty="0" smtClean="0"/>
              <a:t>}</a:t>
            </a:r>
          </a:p>
          <a:p>
            <a:pPr marL="400050" lvl="1" indent="0">
              <a:buNone/>
            </a:pPr>
            <a:endParaRPr lang="es-ES" sz="2400" dirty="0" smtClean="0"/>
          </a:p>
          <a:p>
            <a:pPr marL="0" indent="0" algn="just">
              <a:buNone/>
            </a:pPr>
            <a:r>
              <a:rPr lang="es-ES" sz="2600" dirty="0" smtClean="0"/>
              <a:t>Al </a:t>
            </a:r>
            <a:r>
              <a:rPr lang="es-ES" sz="2600" dirty="0"/>
              <a:t>invocar la función, </a:t>
            </a:r>
            <a:r>
              <a:rPr lang="es-ES" sz="2600" dirty="0" smtClean="0"/>
              <a:t>el </a:t>
            </a:r>
            <a:r>
              <a:rPr lang="es-ES" sz="2600" dirty="0"/>
              <a:t>número de argumentos que se pasa a </a:t>
            </a:r>
            <a:r>
              <a:rPr lang="es-ES" sz="2600" dirty="0" err="1" smtClean="0"/>
              <a:t>lafunción</a:t>
            </a:r>
            <a:r>
              <a:rPr lang="es-ES" sz="2600" dirty="0" smtClean="0"/>
              <a:t> </a:t>
            </a:r>
            <a:r>
              <a:rPr lang="es-ES" sz="2600" dirty="0"/>
              <a:t>debería ser el mismo que </a:t>
            </a:r>
            <a:r>
              <a:rPr lang="es-ES" sz="2600" dirty="0" smtClean="0"/>
              <a:t>el número </a:t>
            </a:r>
            <a:r>
              <a:rPr lang="es-ES" sz="2600" dirty="0"/>
              <a:t>de argumentos que ha indicado la función. El orden de los argumentos es </a:t>
            </a:r>
            <a:r>
              <a:rPr lang="es-ES" sz="2600" dirty="0" smtClean="0"/>
              <a:t>fundamental</a:t>
            </a:r>
            <a:endParaRPr lang="es-ES" sz="2600" dirty="0"/>
          </a:p>
        </p:txBody>
      </p:sp>
    </p:spTree>
    <p:extLst>
      <p:ext uri="{BB962C8B-B14F-4D97-AF65-F5344CB8AC3E}">
        <p14:creationId xmlns:p14="http://schemas.microsoft.com/office/powerpoint/2010/main" val="21345566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2" name="1 Marcador de contenido"/>
          <p:cNvSpPr>
            <a:spLocks noGrp="1"/>
          </p:cNvSpPr>
          <p:nvPr>
            <p:ph sz="half" idx="1"/>
          </p:nvPr>
        </p:nvSpPr>
        <p:spPr>
          <a:xfrm>
            <a:off x="457200" y="1484784"/>
            <a:ext cx="4038600" cy="4968552"/>
          </a:xfrm>
        </p:spPr>
        <p:txBody>
          <a:bodyPr>
            <a:noAutofit/>
          </a:bodyPr>
          <a:lstStyle/>
          <a:p>
            <a:pPr marL="0" indent="0">
              <a:buNone/>
            </a:pPr>
            <a:r>
              <a:rPr lang="es-ES" sz="1400" dirty="0" err="1"/>
              <a:t>var</a:t>
            </a:r>
            <a:r>
              <a:rPr lang="es-ES" sz="1400" dirty="0"/>
              <a:t> resultado</a:t>
            </a:r>
            <a:r>
              <a:rPr lang="es-ES" sz="1400" dirty="0" smtClean="0"/>
              <a:t>;</a:t>
            </a:r>
            <a:endParaRPr lang="es-ES" sz="600" dirty="0"/>
          </a:p>
          <a:p>
            <a:pPr marL="0" indent="0">
              <a:buNone/>
            </a:pPr>
            <a:r>
              <a:rPr lang="es-ES" sz="1400" dirty="0" err="1"/>
              <a:t>var</a:t>
            </a:r>
            <a:r>
              <a:rPr lang="es-ES" sz="1400" dirty="0"/>
              <a:t> numero1 = 3;</a:t>
            </a:r>
          </a:p>
          <a:p>
            <a:pPr marL="0" indent="0">
              <a:buNone/>
            </a:pPr>
            <a:r>
              <a:rPr lang="es-ES" sz="1400" dirty="0" err="1"/>
              <a:t>var</a:t>
            </a:r>
            <a:r>
              <a:rPr lang="es-ES" sz="1400" dirty="0"/>
              <a:t> numero2 = 5</a:t>
            </a:r>
            <a:r>
              <a:rPr lang="es-ES" sz="1400" dirty="0" smtClean="0"/>
              <a:t>;</a:t>
            </a:r>
            <a:endParaRPr lang="es-ES" sz="600" dirty="0"/>
          </a:p>
          <a:p>
            <a:pPr marL="0" indent="0">
              <a:buNone/>
            </a:pPr>
            <a:r>
              <a:rPr lang="es-ES" sz="1400" i="1" dirty="0"/>
              <a:t>// Se suman los números y se muestra el resultado</a:t>
            </a:r>
          </a:p>
          <a:p>
            <a:pPr marL="0" indent="0">
              <a:buNone/>
            </a:pPr>
            <a:r>
              <a:rPr lang="es-ES" sz="1400" b="1" i="1" dirty="0"/>
              <a:t>resultado = numero1 + numero2;</a:t>
            </a:r>
          </a:p>
          <a:p>
            <a:pPr marL="0" indent="0">
              <a:buNone/>
            </a:pPr>
            <a:r>
              <a:rPr lang="es-ES" sz="1400" b="1" i="1" dirty="0" err="1"/>
              <a:t>alert</a:t>
            </a:r>
            <a:r>
              <a:rPr lang="es-ES" sz="1400" b="1" i="1" dirty="0"/>
              <a:t>("El resultado es " + resultado</a:t>
            </a:r>
            <a:r>
              <a:rPr lang="es-ES" sz="1400" b="1" i="1" dirty="0" smtClean="0"/>
              <a:t>);</a:t>
            </a:r>
            <a:endParaRPr lang="es-ES" sz="600" dirty="0"/>
          </a:p>
          <a:p>
            <a:pPr marL="0" indent="0">
              <a:buNone/>
            </a:pPr>
            <a:r>
              <a:rPr lang="es-ES" sz="1400" dirty="0"/>
              <a:t>numero1 = 10;</a:t>
            </a:r>
          </a:p>
          <a:p>
            <a:pPr marL="0" indent="0">
              <a:buNone/>
            </a:pPr>
            <a:r>
              <a:rPr lang="es-ES" sz="1400" dirty="0"/>
              <a:t>numero2 = 7</a:t>
            </a:r>
            <a:r>
              <a:rPr lang="es-ES" sz="1400" dirty="0" smtClean="0"/>
              <a:t>;</a:t>
            </a:r>
            <a:endParaRPr lang="es-ES" sz="600" dirty="0"/>
          </a:p>
          <a:p>
            <a:pPr marL="0" indent="0">
              <a:buNone/>
            </a:pPr>
            <a:r>
              <a:rPr lang="es-ES" sz="1400" i="1" dirty="0"/>
              <a:t>// Se suman los números y se muestra el resultado</a:t>
            </a:r>
          </a:p>
          <a:p>
            <a:pPr marL="0" indent="0">
              <a:buNone/>
            </a:pPr>
            <a:r>
              <a:rPr lang="es-ES" sz="1400" b="1" i="1" dirty="0"/>
              <a:t>resultado = numero1 + numero2;</a:t>
            </a:r>
          </a:p>
          <a:p>
            <a:pPr marL="0" indent="0">
              <a:buNone/>
            </a:pPr>
            <a:r>
              <a:rPr lang="es-ES" sz="1400" b="1" i="1" dirty="0" err="1"/>
              <a:t>alert</a:t>
            </a:r>
            <a:r>
              <a:rPr lang="es-ES" sz="1400" b="1" i="1" dirty="0"/>
              <a:t>("El resultado es " + resultado</a:t>
            </a:r>
            <a:r>
              <a:rPr lang="es-ES" sz="1400" b="1" i="1" dirty="0" smtClean="0"/>
              <a:t>);</a:t>
            </a:r>
            <a:endParaRPr lang="es-ES" sz="600" dirty="0" smtClean="0"/>
          </a:p>
          <a:p>
            <a:pPr marL="0" indent="0">
              <a:buNone/>
            </a:pPr>
            <a:r>
              <a:rPr lang="es-ES" sz="1400" dirty="0"/>
              <a:t>numero1 = 5;</a:t>
            </a:r>
          </a:p>
          <a:p>
            <a:pPr marL="0" indent="0">
              <a:buNone/>
            </a:pPr>
            <a:r>
              <a:rPr lang="es-ES" sz="1400" dirty="0"/>
              <a:t>numero2 = 8</a:t>
            </a:r>
            <a:r>
              <a:rPr lang="es-ES" sz="1400" dirty="0" smtClean="0"/>
              <a:t>;</a:t>
            </a:r>
            <a:endParaRPr lang="es-ES" sz="600" dirty="0"/>
          </a:p>
          <a:p>
            <a:pPr marL="0" indent="0">
              <a:buNone/>
            </a:pPr>
            <a:r>
              <a:rPr lang="es-ES" sz="1400" i="1" dirty="0"/>
              <a:t>// Se suman los números y se muestra el resultado</a:t>
            </a:r>
          </a:p>
          <a:p>
            <a:pPr marL="0" indent="0">
              <a:buNone/>
            </a:pPr>
            <a:r>
              <a:rPr lang="es-ES" sz="1400" b="1" i="1" dirty="0"/>
              <a:t>resultado = numero1 + numero2;</a:t>
            </a:r>
          </a:p>
          <a:p>
            <a:pPr marL="0" indent="0">
              <a:buNone/>
            </a:pPr>
            <a:r>
              <a:rPr lang="es-ES" sz="1400" b="1" i="1" dirty="0" err="1"/>
              <a:t>alert</a:t>
            </a:r>
            <a:r>
              <a:rPr lang="es-ES" sz="1400" b="1" i="1" dirty="0"/>
              <a:t>("El resultado es " + resultado);</a:t>
            </a:r>
          </a:p>
          <a:p>
            <a:pPr marL="0" indent="0">
              <a:buNone/>
            </a:pPr>
            <a:r>
              <a:rPr lang="es-ES" sz="1400" dirty="0"/>
              <a:t>...</a:t>
            </a:r>
          </a:p>
        </p:txBody>
      </p:sp>
      <p:sp>
        <p:nvSpPr>
          <p:cNvPr id="3" name="2 Marcador de contenido"/>
          <p:cNvSpPr>
            <a:spLocks noGrp="1"/>
          </p:cNvSpPr>
          <p:nvPr>
            <p:ph sz="half" idx="2"/>
          </p:nvPr>
        </p:nvSpPr>
        <p:spPr>
          <a:xfrm>
            <a:off x="4648200" y="1484784"/>
            <a:ext cx="4038600" cy="4641379"/>
          </a:xfrm>
        </p:spPr>
        <p:txBody>
          <a:bodyPr>
            <a:noAutofit/>
          </a:bodyPr>
          <a:lstStyle/>
          <a:p>
            <a:pPr marL="0" indent="0">
              <a:buNone/>
            </a:pPr>
            <a:r>
              <a:rPr lang="es-ES" sz="1400" dirty="0" err="1"/>
              <a:t>function</a:t>
            </a:r>
            <a:r>
              <a:rPr lang="es-ES" sz="1400" dirty="0"/>
              <a:t> </a:t>
            </a:r>
            <a:r>
              <a:rPr lang="es-ES" sz="1400" dirty="0" err="1" smtClean="0"/>
              <a:t>suma_y_muestra</a:t>
            </a:r>
            <a:r>
              <a:rPr lang="es-ES" sz="1400" dirty="0" smtClean="0"/>
              <a:t>(</a:t>
            </a:r>
            <a:r>
              <a:rPr lang="es-ES" sz="1400" b="1" dirty="0" smtClean="0"/>
              <a:t>numero1, numero2</a:t>
            </a:r>
            <a:r>
              <a:rPr lang="es-ES" sz="1400" dirty="0" smtClean="0"/>
              <a:t>) </a:t>
            </a:r>
            <a:r>
              <a:rPr lang="es-ES" sz="1400" dirty="0"/>
              <a:t>{</a:t>
            </a:r>
          </a:p>
          <a:p>
            <a:pPr marL="400050" lvl="1" indent="0">
              <a:buNone/>
            </a:pPr>
            <a:r>
              <a:rPr lang="es-ES" sz="1400" dirty="0"/>
              <a:t>resultado = numero1 + numero2;</a:t>
            </a:r>
          </a:p>
          <a:p>
            <a:pPr marL="400050" lvl="1" indent="0">
              <a:buNone/>
            </a:pPr>
            <a:r>
              <a:rPr lang="es-ES" sz="1400" dirty="0" err="1"/>
              <a:t>alert</a:t>
            </a:r>
            <a:r>
              <a:rPr lang="es-ES" sz="1400" dirty="0"/>
              <a:t>("El resultado es " + resultado);</a:t>
            </a:r>
          </a:p>
          <a:p>
            <a:pPr marL="0" indent="0">
              <a:buNone/>
            </a:pPr>
            <a:r>
              <a:rPr lang="es-ES" sz="1400" dirty="0" smtClean="0"/>
              <a:t>}</a:t>
            </a:r>
            <a:endParaRPr lang="es-ES" sz="800" dirty="0"/>
          </a:p>
          <a:p>
            <a:pPr marL="0" indent="0">
              <a:buNone/>
            </a:pPr>
            <a:r>
              <a:rPr lang="es-ES" sz="1400" dirty="0" err="1"/>
              <a:t>var</a:t>
            </a:r>
            <a:r>
              <a:rPr lang="es-ES" sz="1400" dirty="0"/>
              <a:t> resultado</a:t>
            </a:r>
            <a:r>
              <a:rPr lang="es-ES" sz="1400" dirty="0" smtClean="0"/>
              <a:t>;</a:t>
            </a:r>
            <a:endParaRPr lang="es-ES" sz="800" dirty="0"/>
          </a:p>
          <a:p>
            <a:pPr marL="0" indent="0">
              <a:buNone/>
            </a:pPr>
            <a:r>
              <a:rPr lang="es-ES" sz="1400" dirty="0" err="1"/>
              <a:t>var</a:t>
            </a:r>
            <a:r>
              <a:rPr lang="es-ES" sz="1400" dirty="0"/>
              <a:t> </a:t>
            </a:r>
            <a:r>
              <a:rPr lang="es-ES" sz="1400" dirty="0" smtClean="0"/>
              <a:t>numero_1 </a:t>
            </a:r>
            <a:r>
              <a:rPr lang="es-ES" sz="1400" dirty="0"/>
              <a:t>= 3;</a:t>
            </a:r>
          </a:p>
          <a:p>
            <a:pPr marL="0" indent="0">
              <a:buNone/>
            </a:pPr>
            <a:r>
              <a:rPr lang="es-ES" sz="1400" dirty="0" err="1"/>
              <a:t>var</a:t>
            </a:r>
            <a:r>
              <a:rPr lang="es-ES" sz="1400" dirty="0"/>
              <a:t> </a:t>
            </a:r>
            <a:r>
              <a:rPr lang="es-ES" sz="1400" dirty="0" smtClean="0"/>
              <a:t>numero_2 </a:t>
            </a:r>
            <a:r>
              <a:rPr lang="es-ES" sz="1400" dirty="0"/>
              <a:t>= 5</a:t>
            </a:r>
            <a:r>
              <a:rPr lang="es-ES" sz="1400" dirty="0" smtClean="0"/>
              <a:t>;</a:t>
            </a:r>
            <a:endParaRPr lang="es-ES" sz="800" dirty="0"/>
          </a:p>
          <a:p>
            <a:pPr marL="0" indent="0">
              <a:buNone/>
            </a:pPr>
            <a:r>
              <a:rPr lang="es-ES" sz="1400" b="1" dirty="0" err="1" smtClean="0"/>
              <a:t>suma_y_muestra</a:t>
            </a:r>
            <a:r>
              <a:rPr lang="es-ES" sz="1400" b="1" dirty="0" smtClean="0"/>
              <a:t>(numero_1, numero_2);</a:t>
            </a:r>
            <a:endParaRPr lang="es-ES" sz="800" dirty="0"/>
          </a:p>
          <a:p>
            <a:pPr marL="0" indent="0">
              <a:buNone/>
            </a:pPr>
            <a:r>
              <a:rPr lang="es-ES" sz="1400" dirty="0"/>
              <a:t>numero1 = 10;</a:t>
            </a:r>
          </a:p>
          <a:p>
            <a:pPr marL="0" indent="0">
              <a:buNone/>
            </a:pPr>
            <a:r>
              <a:rPr lang="es-ES" sz="1400" dirty="0"/>
              <a:t>numero2 = 7</a:t>
            </a:r>
            <a:r>
              <a:rPr lang="es-ES" sz="1400" dirty="0" smtClean="0"/>
              <a:t>;</a:t>
            </a:r>
            <a:endParaRPr lang="es-ES" sz="800" dirty="0"/>
          </a:p>
          <a:p>
            <a:pPr marL="0" indent="0">
              <a:buNone/>
            </a:pPr>
            <a:r>
              <a:rPr lang="es-ES" sz="1400" b="1" dirty="0" err="1"/>
              <a:t>suma_y_muestra</a:t>
            </a:r>
            <a:r>
              <a:rPr lang="es-ES" sz="1400" b="1" dirty="0"/>
              <a:t>(numero1, numero2);</a:t>
            </a:r>
          </a:p>
          <a:p>
            <a:pPr marL="0" indent="0">
              <a:buNone/>
            </a:pPr>
            <a:endParaRPr lang="es-ES" sz="800" dirty="0"/>
          </a:p>
          <a:p>
            <a:pPr marL="0" indent="0">
              <a:buNone/>
            </a:pPr>
            <a:r>
              <a:rPr lang="es-ES" sz="1400" strike="sngStrike" dirty="0"/>
              <a:t>numero1 = 5;</a:t>
            </a:r>
          </a:p>
          <a:p>
            <a:pPr marL="0" indent="0">
              <a:buNone/>
            </a:pPr>
            <a:r>
              <a:rPr lang="es-ES" sz="1400" strike="sngStrike" dirty="0"/>
              <a:t>numero2 = 8</a:t>
            </a:r>
            <a:r>
              <a:rPr lang="es-ES" sz="1400" strike="sngStrike" dirty="0" smtClean="0"/>
              <a:t>;</a:t>
            </a:r>
          </a:p>
          <a:p>
            <a:pPr marL="0" indent="0">
              <a:buNone/>
            </a:pPr>
            <a:endParaRPr lang="es-ES" sz="800" dirty="0"/>
          </a:p>
          <a:p>
            <a:pPr marL="0" indent="0">
              <a:buNone/>
            </a:pPr>
            <a:r>
              <a:rPr lang="es-ES" sz="1400" b="1" dirty="0" err="1" smtClean="0"/>
              <a:t>suma_y_muestra</a:t>
            </a:r>
            <a:r>
              <a:rPr lang="es-ES" sz="1400" b="1" dirty="0" smtClean="0"/>
              <a:t>(5, 8);</a:t>
            </a:r>
            <a:endParaRPr lang="es-ES" sz="1400" b="1" dirty="0"/>
          </a:p>
          <a:p>
            <a:pPr marL="0" indent="0">
              <a:buNone/>
            </a:pPr>
            <a:r>
              <a:rPr lang="es-ES" sz="1400" dirty="0" smtClean="0"/>
              <a:t>...</a:t>
            </a:r>
            <a:endParaRPr lang="es-ES" sz="1400" dirty="0"/>
          </a:p>
        </p:txBody>
      </p:sp>
    </p:spTree>
    <p:extLst>
      <p:ext uri="{BB962C8B-B14F-4D97-AF65-F5344CB8AC3E}">
        <p14:creationId xmlns:p14="http://schemas.microsoft.com/office/powerpoint/2010/main" val="40510045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dirty="0">
                <a:solidFill>
                  <a:srgbClr val="000000"/>
                </a:solidFill>
                <a:latin typeface="Tahoma" pitchFamily="32" charset="0"/>
                <a:cs typeface="Tahoma" pitchFamily="32" charset="0"/>
              </a:rPr>
              <a:t>La función </a:t>
            </a:r>
            <a:r>
              <a:rPr lang="es-ES" altLang="es-ES" sz="2000" b="1" dirty="0" err="1">
                <a:solidFill>
                  <a:srgbClr val="000000"/>
                </a:solidFill>
                <a:latin typeface="Tahoma" pitchFamily="32" charset="0"/>
                <a:cs typeface="Tahoma" pitchFamily="32" charset="0"/>
              </a:rPr>
              <a:t>alert</a:t>
            </a:r>
            <a:endParaRPr lang="es-ES" altLang="es-ES" sz="2000"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dirty="0">
                <a:solidFill>
                  <a:srgbClr val="000000"/>
                </a:solidFill>
                <a:latin typeface="Tahoma" pitchFamily="32" charset="0"/>
                <a:cs typeface="Tahoma" pitchFamily="32" charset="0"/>
              </a:rPr>
              <a:t>Se trata de una función que nos permite mostrar un </a:t>
            </a:r>
            <a:r>
              <a:rPr lang="es-ES" altLang="es-ES" sz="1800" b="1" dirty="0">
                <a:solidFill>
                  <a:srgbClr val="000000"/>
                </a:solidFill>
                <a:latin typeface="Tahoma" pitchFamily="32" charset="0"/>
                <a:cs typeface="Tahoma" pitchFamily="32" charset="0"/>
              </a:rPr>
              <a:t>mensaje</a:t>
            </a:r>
            <a:r>
              <a:rPr lang="es-ES" altLang="es-ES" sz="1800" dirty="0">
                <a:solidFill>
                  <a:srgbClr val="000000"/>
                </a:solidFill>
                <a:latin typeface="Tahoma" pitchFamily="32" charset="0"/>
                <a:cs typeface="Tahoma" pitchFamily="32" charset="0"/>
              </a:rPr>
              <a:t> </a:t>
            </a:r>
            <a:r>
              <a:rPr lang="es-ES" altLang="es-ES" sz="1800" b="1" dirty="0">
                <a:solidFill>
                  <a:srgbClr val="000000"/>
                </a:solidFill>
                <a:latin typeface="Tahoma" pitchFamily="32" charset="0"/>
                <a:cs typeface="Tahoma" pitchFamily="32" charset="0"/>
              </a:rPr>
              <a:t>informativo</a:t>
            </a:r>
            <a:r>
              <a:rPr lang="es-ES" altLang="es-ES" sz="1800" dirty="0">
                <a:solidFill>
                  <a:srgbClr val="000000"/>
                </a:solidFill>
                <a:latin typeface="Tahoma" pitchFamily="32" charset="0"/>
                <a:cs typeface="Tahoma" pitchFamily="32" charset="0"/>
              </a:rPr>
              <a:t> en nuestra página web. </a:t>
            </a:r>
          </a:p>
          <a:p>
            <a:pPr lvl="1" algn="just" eaLnBrk="1" hangingPunct="1">
              <a:spcBef>
                <a:spcPts val="500"/>
              </a:spcBef>
              <a:buFont typeface="Arial" charset="0"/>
              <a:buChar char="•"/>
            </a:pPr>
            <a:endParaRPr lang="es-ES" altLang="es-ES" sz="1800" dirty="0">
              <a:solidFill>
                <a:srgbClr val="000000"/>
              </a:solidFill>
              <a:latin typeface="Tahoma" pitchFamily="32" charset="0"/>
              <a:cs typeface="Tahoma" pitchFamily="32" charset="0"/>
            </a:endParaRPr>
          </a:p>
          <a:p>
            <a:pPr lvl="2" algn="just" eaLnBrk="1" hangingPunct="1">
              <a:spcBef>
                <a:spcPts val="500"/>
              </a:spcBef>
            </a:pPr>
            <a:r>
              <a:rPr lang="es-ES" altLang="es-ES" sz="1800" dirty="0">
                <a:solidFill>
                  <a:srgbClr val="000000"/>
                </a:solidFill>
                <a:latin typeface="Tahoma" pitchFamily="32" charset="0"/>
                <a:cs typeface="Tahoma" pitchFamily="32" charset="0"/>
              </a:rPr>
              <a:t>		</a:t>
            </a:r>
            <a:r>
              <a:rPr lang="es-ES" altLang="es-ES" sz="1800" b="1" i="1" dirty="0" err="1">
                <a:solidFill>
                  <a:srgbClr val="000000"/>
                </a:solidFill>
                <a:latin typeface="Tahoma" pitchFamily="32" charset="0"/>
                <a:cs typeface="Tahoma" pitchFamily="32" charset="0"/>
              </a:rPr>
              <a:t>alert</a:t>
            </a:r>
            <a:r>
              <a:rPr lang="es-ES" altLang="es-ES" sz="1800" b="1" i="1" dirty="0">
                <a:solidFill>
                  <a:srgbClr val="000000"/>
                </a:solidFill>
                <a:latin typeface="Tahoma" pitchFamily="32" charset="0"/>
                <a:cs typeface="Tahoma" pitchFamily="32" charset="0"/>
              </a:rPr>
              <a:t>(“Texto a mostrar”);</a:t>
            </a:r>
          </a:p>
          <a:p>
            <a:pPr lvl="2" algn="just" eaLnBrk="1" hangingPunct="1">
              <a:spcBef>
                <a:spcPts val="500"/>
              </a:spcBef>
            </a:pPr>
            <a:endParaRPr lang="es-ES" altLang="es-ES" sz="1800" dirty="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1800" dirty="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1800" dirty="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1800"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dirty="0">
                <a:solidFill>
                  <a:srgbClr val="000000"/>
                </a:solidFill>
                <a:latin typeface="Tahoma" pitchFamily="32" charset="0"/>
                <a:cs typeface="Tahoma" pitchFamily="32" charset="0"/>
              </a:rPr>
              <a:t>Suele utilizarse para mostrar </a:t>
            </a:r>
            <a:r>
              <a:rPr lang="es-ES" altLang="es-ES" sz="1800" b="1" dirty="0">
                <a:solidFill>
                  <a:srgbClr val="000000"/>
                </a:solidFill>
                <a:latin typeface="Tahoma" pitchFamily="32" charset="0"/>
                <a:cs typeface="Tahoma" pitchFamily="32" charset="0"/>
              </a:rPr>
              <a:t>información</a:t>
            </a:r>
            <a:r>
              <a:rPr lang="es-ES" altLang="es-ES" sz="1800" dirty="0">
                <a:solidFill>
                  <a:srgbClr val="000000"/>
                </a:solidFill>
                <a:latin typeface="Tahoma" pitchFamily="32" charset="0"/>
                <a:cs typeface="Tahoma" pitchFamily="32" charset="0"/>
              </a:rPr>
              <a:t> al usuario sobre sus acciones, como algún </a:t>
            </a:r>
            <a:r>
              <a:rPr lang="es-ES" altLang="es-ES" sz="1800" b="1" dirty="0">
                <a:solidFill>
                  <a:srgbClr val="000000"/>
                </a:solidFill>
                <a:latin typeface="Tahoma" pitchFamily="32" charset="0"/>
                <a:cs typeface="Tahoma" pitchFamily="32" charset="0"/>
              </a:rPr>
              <a:t>error</a:t>
            </a:r>
            <a:r>
              <a:rPr lang="es-ES" altLang="es-ES" sz="1800" dirty="0">
                <a:solidFill>
                  <a:srgbClr val="000000"/>
                </a:solidFill>
                <a:latin typeface="Tahoma" pitchFamily="32" charset="0"/>
                <a:cs typeface="Tahoma" pitchFamily="32" charset="0"/>
              </a:rPr>
              <a:t> en formularios, o </a:t>
            </a:r>
            <a:r>
              <a:rPr lang="es-ES" altLang="es-ES" sz="1800" b="1" dirty="0">
                <a:solidFill>
                  <a:srgbClr val="000000"/>
                </a:solidFill>
                <a:latin typeface="Tahoma" pitchFamily="32" charset="0"/>
                <a:cs typeface="Tahoma" pitchFamily="32" charset="0"/>
              </a:rPr>
              <a:t>información corta</a:t>
            </a:r>
            <a:r>
              <a:rPr lang="es-ES" altLang="es-ES" sz="1800" dirty="0">
                <a:solidFill>
                  <a:srgbClr val="000000"/>
                </a:solidFill>
                <a:latin typeface="Tahoma" pitchFamily="32" charset="0"/>
                <a:cs typeface="Tahoma" pitchFamily="32" charset="0"/>
              </a:rPr>
              <a:t> que se quiera destacar.</a:t>
            </a:r>
          </a:p>
          <a:p>
            <a:pPr algn="just" eaLnBrk="1" hangingPunct="1">
              <a:spcBef>
                <a:spcPts val="500"/>
              </a:spcBef>
              <a:buFont typeface="Arial" charset="0"/>
              <a:buNone/>
            </a:pPr>
            <a:endParaRPr lang="es-ES" altLang="es-ES" sz="1800" dirty="0">
              <a:solidFill>
                <a:srgbClr val="000000"/>
              </a:solidFill>
              <a:latin typeface="Tahoma" pitchFamily="32" charset="0"/>
              <a:cs typeface="Tahoma" pitchFamily="32" charset="0"/>
            </a:endParaRPr>
          </a:p>
          <a:p>
            <a:pPr algn="just" eaLnBrk="1" hangingPunct="1">
              <a:spcBef>
                <a:spcPts val="500"/>
              </a:spcBef>
              <a:buFont typeface="Arial" charset="0"/>
              <a:buNone/>
            </a:pPr>
            <a:endParaRPr lang="es-ES" altLang="es-ES" sz="1800" dirty="0">
              <a:solidFill>
                <a:srgbClr val="000000"/>
              </a:solidFill>
              <a:latin typeface="Tahoma" pitchFamily="32" charset="0"/>
              <a:cs typeface="Tahoma" pitchFamily="32" charset="0"/>
            </a:endParaRPr>
          </a:p>
          <a:p>
            <a:pPr algn="just" eaLnBrk="1" hangingPunct="1">
              <a:spcBef>
                <a:spcPts val="600"/>
              </a:spcBef>
              <a:buClrTx/>
              <a:buSzTx/>
              <a:buFontTx/>
              <a:buNone/>
            </a:pPr>
            <a:endParaRPr lang="es-ES" altLang="es-ES"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51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3357563"/>
            <a:ext cx="35337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10638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62500" lnSpcReduction="20000"/>
          </a:bodyPr>
          <a:lstStyle/>
          <a:p>
            <a:pPr marL="0" indent="0" algn="just">
              <a:buNone/>
            </a:pPr>
            <a:r>
              <a:rPr lang="es-ES" sz="3700" dirty="0" smtClean="0"/>
              <a:t>Las </a:t>
            </a:r>
            <a:r>
              <a:rPr lang="es-ES" sz="3700" dirty="0"/>
              <a:t>funciones no solamente puede recibir variables y datos, sino </a:t>
            </a:r>
            <a:r>
              <a:rPr lang="es-ES" sz="3700" dirty="0" smtClean="0"/>
              <a:t>que también </a:t>
            </a:r>
            <a:r>
              <a:rPr lang="es-ES" sz="3700" dirty="0"/>
              <a:t>pueden devolver los valores que han calculado. Para devolver valores dentro </a:t>
            </a:r>
            <a:r>
              <a:rPr lang="es-ES" sz="3700" dirty="0" smtClean="0"/>
              <a:t>de una </a:t>
            </a:r>
            <a:r>
              <a:rPr lang="es-ES" sz="3700" dirty="0"/>
              <a:t>función, se utiliza la palabra reservada </a:t>
            </a:r>
            <a:r>
              <a:rPr lang="es-ES" sz="3700" b="1" dirty="0" err="1"/>
              <a:t>return</a:t>
            </a:r>
            <a:r>
              <a:rPr lang="es-ES" sz="3700" dirty="0" smtClean="0"/>
              <a:t>.</a:t>
            </a:r>
          </a:p>
          <a:p>
            <a:pPr marL="400050" lvl="1" indent="0">
              <a:buNone/>
            </a:pPr>
            <a:endParaRPr lang="es-ES" sz="1600" dirty="0" smtClean="0"/>
          </a:p>
          <a:p>
            <a:pPr marL="400050" lvl="1" indent="0">
              <a:buNone/>
            </a:pPr>
            <a:r>
              <a:rPr lang="es-ES" sz="2700" dirty="0" err="1" smtClean="0">
                <a:latin typeface="Courier New" panose="02070309020205020404" pitchFamily="49" charset="0"/>
                <a:cs typeface="Courier New" panose="02070309020205020404" pitchFamily="49" charset="0"/>
              </a:rPr>
              <a:t>function</a:t>
            </a:r>
            <a:r>
              <a:rPr lang="es-ES" sz="2700" dirty="0" smtClean="0">
                <a:latin typeface="Courier New" panose="02070309020205020404" pitchFamily="49" charset="0"/>
                <a:cs typeface="Courier New" panose="02070309020205020404" pitchFamily="49" charset="0"/>
              </a:rPr>
              <a:t> </a:t>
            </a:r>
            <a:r>
              <a:rPr lang="es-ES" sz="2700" dirty="0" err="1">
                <a:latin typeface="Courier New" panose="02070309020205020404" pitchFamily="49" charset="0"/>
                <a:cs typeface="Courier New" panose="02070309020205020404" pitchFamily="49" charset="0"/>
              </a:rPr>
              <a:t>calculaPrecioTotal</a:t>
            </a:r>
            <a:r>
              <a:rPr lang="es-ES" sz="2700" dirty="0">
                <a:latin typeface="Courier New" panose="02070309020205020404" pitchFamily="49" charset="0"/>
                <a:cs typeface="Courier New" panose="02070309020205020404" pitchFamily="49" charset="0"/>
              </a:rPr>
              <a:t>(precio) {</a:t>
            </a:r>
          </a:p>
          <a:p>
            <a:pPr marL="800100" lvl="2" indent="0">
              <a:buNone/>
            </a:pPr>
            <a:r>
              <a:rPr lang="es-ES" sz="2700" dirty="0" err="1">
                <a:latin typeface="Courier New" panose="02070309020205020404" pitchFamily="49" charset="0"/>
                <a:cs typeface="Courier New" panose="02070309020205020404" pitchFamily="49" charset="0"/>
              </a:rPr>
              <a:t>var</a:t>
            </a:r>
            <a:r>
              <a:rPr lang="es-ES" sz="2700" dirty="0">
                <a:latin typeface="Courier New" panose="02070309020205020404" pitchFamily="49" charset="0"/>
                <a:cs typeface="Courier New" panose="02070309020205020404" pitchFamily="49" charset="0"/>
              </a:rPr>
              <a:t> impuestos = 1.16;</a:t>
            </a:r>
          </a:p>
          <a:p>
            <a:pPr marL="800100" lvl="2" indent="0">
              <a:buNone/>
            </a:pPr>
            <a:r>
              <a:rPr lang="es-ES" sz="2700" dirty="0" err="1">
                <a:latin typeface="Courier New" panose="02070309020205020404" pitchFamily="49" charset="0"/>
                <a:cs typeface="Courier New" panose="02070309020205020404" pitchFamily="49" charset="0"/>
              </a:rPr>
              <a:t>var</a:t>
            </a:r>
            <a:r>
              <a:rPr lang="es-ES" sz="2700" dirty="0">
                <a:latin typeface="Courier New" panose="02070309020205020404" pitchFamily="49" charset="0"/>
                <a:cs typeface="Courier New" panose="02070309020205020404" pitchFamily="49" charset="0"/>
              </a:rPr>
              <a:t> </a:t>
            </a:r>
            <a:r>
              <a:rPr lang="es-ES" sz="2700" dirty="0" err="1">
                <a:latin typeface="Courier New" panose="02070309020205020404" pitchFamily="49" charset="0"/>
                <a:cs typeface="Courier New" panose="02070309020205020404" pitchFamily="49" charset="0"/>
              </a:rPr>
              <a:t>gastosEnvio</a:t>
            </a:r>
            <a:r>
              <a:rPr lang="es-ES" sz="2700" dirty="0">
                <a:latin typeface="Courier New" panose="02070309020205020404" pitchFamily="49" charset="0"/>
                <a:cs typeface="Courier New" panose="02070309020205020404" pitchFamily="49" charset="0"/>
              </a:rPr>
              <a:t> = 10;</a:t>
            </a:r>
          </a:p>
          <a:p>
            <a:pPr marL="800100" lvl="2" indent="0">
              <a:buNone/>
            </a:pPr>
            <a:r>
              <a:rPr lang="es-ES" sz="2700" dirty="0" err="1">
                <a:latin typeface="Courier New" panose="02070309020205020404" pitchFamily="49" charset="0"/>
                <a:cs typeface="Courier New" panose="02070309020205020404" pitchFamily="49" charset="0"/>
              </a:rPr>
              <a:t>var</a:t>
            </a:r>
            <a:r>
              <a:rPr lang="es-ES" sz="2700" dirty="0">
                <a:latin typeface="Courier New" panose="02070309020205020404" pitchFamily="49" charset="0"/>
                <a:cs typeface="Courier New" panose="02070309020205020404" pitchFamily="49" charset="0"/>
              </a:rPr>
              <a:t> </a:t>
            </a:r>
            <a:r>
              <a:rPr lang="es-ES" sz="2700" dirty="0" err="1">
                <a:latin typeface="Courier New" panose="02070309020205020404" pitchFamily="49" charset="0"/>
                <a:cs typeface="Courier New" panose="02070309020205020404" pitchFamily="49" charset="0"/>
              </a:rPr>
              <a:t>precioTotal</a:t>
            </a:r>
            <a:r>
              <a:rPr lang="es-ES" sz="2700" dirty="0">
                <a:latin typeface="Courier New" panose="02070309020205020404" pitchFamily="49" charset="0"/>
                <a:cs typeface="Courier New" panose="02070309020205020404" pitchFamily="49" charset="0"/>
              </a:rPr>
              <a:t> = ( precio * impuestos ) + </a:t>
            </a:r>
            <a:r>
              <a:rPr lang="es-ES" sz="2700" dirty="0" err="1">
                <a:latin typeface="Courier New" panose="02070309020205020404" pitchFamily="49" charset="0"/>
                <a:cs typeface="Courier New" panose="02070309020205020404" pitchFamily="49" charset="0"/>
              </a:rPr>
              <a:t>gastosEnvio</a:t>
            </a:r>
            <a:r>
              <a:rPr lang="es-ES" sz="2700" dirty="0" smtClean="0">
                <a:latin typeface="Courier New" panose="02070309020205020404" pitchFamily="49" charset="0"/>
                <a:cs typeface="Courier New" panose="02070309020205020404" pitchFamily="49" charset="0"/>
              </a:rPr>
              <a:t>;</a:t>
            </a:r>
          </a:p>
          <a:p>
            <a:pPr marL="800100" lvl="2" indent="0">
              <a:buNone/>
            </a:pPr>
            <a:r>
              <a:rPr lang="es-ES" sz="2700" b="1" dirty="0" err="1">
                <a:latin typeface="Courier New" panose="02070309020205020404" pitchFamily="49" charset="0"/>
                <a:cs typeface="Courier New" panose="02070309020205020404" pitchFamily="49" charset="0"/>
              </a:rPr>
              <a:t>return</a:t>
            </a:r>
            <a:r>
              <a:rPr lang="es-ES" sz="2700" dirty="0">
                <a:latin typeface="Courier New" panose="02070309020205020404" pitchFamily="49" charset="0"/>
                <a:cs typeface="Courier New" panose="02070309020205020404" pitchFamily="49" charset="0"/>
              </a:rPr>
              <a:t> </a:t>
            </a:r>
            <a:r>
              <a:rPr lang="es-ES" sz="2700" dirty="0" err="1">
                <a:latin typeface="Courier New" panose="02070309020205020404" pitchFamily="49" charset="0"/>
                <a:cs typeface="Courier New" panose="02070309020205020404" pitchFamily="49" charset="0"/>
              </a:rPr>
              <a:t>precioTotal</a:t>
            </a:r>
            <a:r>
              <a:rPr lang="es-ES" sz="2700" dirty="0">
                <a:latin typeface="Courier New" panose="02070309020205020404" pitchFamily="49" charset="0"/>
                <a:cs typeface="Courier New" panose="02070309020205020404" pitchFamily="49" charset="0"/>
              </a:rPr>
              <a:t>;</a:t>
            </a:r>
          </a:p>
          <a:p>
            <a:pPr marL="400050" lvl="1" indent="0">
              <a:buNone/>
            </a:pPr>
            <a:r>
              <a:rPr lang="es-ES" sz="2700" dirty="0">
                <a:latin typeface="Courier New" panose="02070309020205020404" pitchFamily="49" charset="0"/>
                <a:cs typeface="Courier New" panose="02070309020205020404" pitchFamily="49" charset="0"/>
              </a:rPr>
              <a:t>}</a:t>
            </a:r>
          </a:p>
          <a:p>
            <a:pPr marL="400050" lvl="1" indent="0">
              <a:buNone/>
            </a:pPr>
            <a:r>
              <a:rPr lang="es-ES" sz="2700" i="1" dirty="0"/>
              <a:t>// El valor devuelto por la función, se guarda en una variable</a:t>
            </a:r>
          </a:p>
          <a:p>
            <a:pPr marL="400050" lvl="1" indent="0">
              <a:buNone/>
            </a:pPr>
            <a:r>
              <a:rPr lang="es-ES" sz="2700" dirty="0" err="1">
                <a:latin typeface="Courier New" panose="02070309020205020404" pitchFamily="49" charset="0"/>
                <a:cs typeface="Courier New" panose="02070309020205020404" pitchFamily="49" charset="0"/>
              </a:rPr>
              <a:t>var</a:t>
            </a:r>
            <a:r>
              <a:rPr lang="es-ES" sz="2700" dirty="0">
                <a:latin typeface="Courier New" panose="02070309020205020404" pitchFamily="49" charset="0"/>
                <a:cs typeface="Courier New" panose="02070309020205020404" pitchFamily="49" charset="0"/>
              </a:rPr>
              <a:t> </a:t>
            </a:r>
            <a:r>
              <a:rPr lang="es-ES" sz="2700" dirty="0" err="1">
                <a:latin typeface="Courier New" panose="02070309020205020404" pitchFamily="49" charset="0"/>
                <a:cs typeface="Courier New" panose="02070309020205020404" pitchFamily="49" charset="0"/>
              </a:rPr>
              <a:t>precioTotal</a:t>
            </a:r>
            <a:r>
              <a:rPr lang="es-ES" sz="2700" dirty="0">
                <a:latin typeface="Courier New" panose="02070309020205020404" pitchFamily="49" charset="0"/>
                <a:cs typeface="Courier New" panose="02070309020205020404" pitchFamily="49" charset="0"/>
              </a:rPr>
              <a:t> = </a:t>
            </a:r>
            <a:r>
              <a:rPr lang="es-ES" sz="2700" dirty="0" err="1">
                <a:latin typeface="Courier New" panose="02070309020205020404" pitchFamily="49" charset="0"/>
                <a:cs typeface="Courier New" panose="02070309020205020404" pitchFamily="49" charset="0"/>
              </a:rPr>
              <a:t>calculaPrecioTotal</a:t>
            </a:r>
            <a:r>
              <a:rPr lang="es-ES" sz="2700" dirty="0">
                <a:latin typeface="Courier New" panose="02070309020205020404" pitchFamily="49" charset="0"/>
                <a:cs typeface="Courier New" panose="02070309020205020404" pitchFamily="49" charset="0"/>
              </a:rPr>
              <a:t>(23.34</a:t>
            </a:r>
            <a:r>
              <a:rPr lang="es-ES" sz="2700" dirty="0" smtClean="0">
                <a:latin typeface="Courier New" panose="02070309020205020404" pitchFamily="49" charset="0"/>
                <a:cs typeface="Courier New" panose="02070309020205020404" pitchFamily="49" charset="0"/>
              </a:rPr>
              <a:t>)</a:t>
            </a:r>
            <a:r>
              <a:rPr lang="es-ES" sz="2600" dirty="0" smtClean="0">
                <a:latin typeface="Courier New" panose="02070309020205020404" pitchFamily="49" charset="0"/>
                <a:cs typeface="Courier New" panose="02070309020205020404" pitchFamily="49" charset="0"/>
              </a:rPr>
              <a:t>;</a:t>
            </a:r>
          </a:p>
          <a:p>
            <a:pPr marL="400050" lvl="1" indent="0">
              <a:buNone/>
            </a:pPr>
            <a:endParaRPr lang="es-ES" sz="1600" dirty="0"/>
          </a:p>
          <a:p>
            <a:pPr marL="400050" lvl="1" indent="0">
              <a:buNone/>
            </a:pPr>
            <a:r>
              <a:rPr lang="es-ES" sz="2700" i="1" dirty="0"/>
              <a:t>// Seguir trabajando con la variable "</a:t>
            </a:r>
            <a:r>
              <a:rPr lang="es-ES" sz="2700" i="1" dirty="0" err="1" smtClean="0"/>
              <a:t>precioTotal</a:t>
            </a:r>
            <a:r>
              <a:rPr lang="es-ES" sz="2700" i="1" dirty="0" smtClean="0"/>
              <a:t>“</a:t>
            </a:r>
          </a:p>
          <a:p>
            <a:pPr marL="0" indent="0" algn="just">
              <a:buNone/>
            </a:pPr>
            <a:endParaRPr lang="es-ES" sz="1600" dirty="0" smtClean="0"/>
          </a:p>
          <a:p>
            <a:pPr marL="0" indent="0" algn="just">
              <a:buNone/>
            </a:pPr>
            <a:r>
              <a:rPr lang="es-ES" sz="3700" dirty="0" smtClean="0"/>
              <a:t>Todas </a:t>
            </a:r>
            <a:r>
              <a:rPr lang="es-ES" sz="3700" dirty="0"/>
              <a:t>las instrucciones que se </a:t>
            </a:r>
            <a:r>
              <a:rPr lang="es-ES" sz="3700" dirty="0" smtClean="0"/>
              <a:t>incluyen después </a:t>
            </a:r>
            <a:r>
              <a:rPr lang="es-ES" sz="3700" dirty="0"/>
              <a:t>de un </a:t>
            </a:r>
            <a:r>
              <a:rPr lang="es-ES" sz="3700" dirty="0" err="1"/>
              <a:t>return</a:t>
            </a:r>
            <a:r>
              <a:rPr lang="es-ES" sz="3700" dirty="0"/>
              <a:t> se ignoran y por ese motivo la instrucción </a:t>
            </a:r>
            <a:r>
              <a:rPr lang="es-ES" sz="3700" dirty="0" err="1"/>
              <a:t>return</a:t>
            </a:r>
            <a:r>
              <a:rPr lang="es-ES" sz="3700" dirty="0"/>
              <a:t> suele ser </a:t>
            </a:r>
            <a:r>
              <a:rPr lang="es-ES" sz="3700" dirty="0" smtClean="0"/>
              <a:t>la última </a:t>
            </a:r>
            <a:r>
              <a:rPr lang="es-ES" sz="3700" dirty="0"/>
              <a:t>de la mayoría de funciones.</a:t>
            </a:r>
          </a:p>
        </p:txBody>
      </p:sp>
    </p:spTree>
    <p:extLst>
      <p:ext uri="{BB962C8B-B14F-4D97-AF65-F5344CB8AC3E}">
        <p14:creationId xmlns:p14="http://schemas.microsoft.com/office/powerpoint/2010/main" val="38574459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fontScale="62500" lnSpcReduction="20000"/>
          </a:bodyPr>
          <a:lstStyle/>
          <a:p>
            <a:pPr marL="0" indent="0" algn="just">
              <a:buNone/>
            </a:pPr>
            <a:r>
              <a:rPr lang="es-ES" sz="4500" dirty="0"/>
              <a:t>Ámbito de las </a:t>
            </a:r>
            <a:r>
              <a:rPr lang="es-ES" sz="4500" dirty="0" smtClean="0"/>
              <a:t>variables</a:t>
            </a:r>
          </a:p>
          <a:p>
            <a:pPr marL="0" indent="0" algn="just">
              <a:buNone/>
            </a:pPr>
            <a:endParaRPr lang="es-ES" sz="3800" b="1" dirty="0" smtClean="0"/>
          </a:p>
          <a:p>
            <a:pPr marL="0" indent="0" algn="just">
              <a:buNone/>
            </a:pPr>
            <a:r>
              <a:rPr lang="es-ES" sz="3800" b="1" dirty="0" smtClean="0"/>
              <a:t>Variable </a:t>
            </a:r>
            <a:r>
              <a:rPr lang="es-ES" sz="3800" b="1" dirty="0"/>
              <a:t>local </a:t>
            </a:r>
            <a:r>
              <a:rPr lang="es-ES" sz="3800" dirty="0" smtClean="0"/>
              <a:t>solamente </a:t>
            </a:r>
            <a:r>
              <a:rPr lang="es-ES" sz="3800" dirty="0"/>
              <a:t>está definida dentro de la </a:t>
            </a:r>
            <a:r>
              <a:rPr lang="es-ES" sz="3800" dirty="0" smtClean="0"/>
              <a:t>función</a:t>
            </a:r>
          </a:p>
          <a:p>
            <a:pPr marL="0" indent="0" algn="just">
              <a:buNone/>
            </a:pPr>
            <a:endParaRPr lang="es-ES" dirty="0" smtClean="0"/>
          </a:p>
          <a:p>
            <a:pPr marL="0" indent="0" algn="just">
              <a:buNone/>
            </a:pPr>
            <a:r>
              <a:rPr lang="es-ES" dirty="0" smtClean="0"/>
              <a:t>Ejemplo:</a:t>
            </a:r>
          </a:p>
          <a:p>
            <a:pPr marL="400050" lvl="1" indent="0">
              <a:buNone/>
            </a:pPr>
            <a:r>
              <a:rPr lang="es-ES" sz="3200" dirty="0" err="1">
                <a:latin typeface="Courier New" panose="02070309020205020404" pitchFamily="49" charset="0"/>
                <a:cs typeface="Courier New" panose="02070309020205020404" pitchFamily="49" charset="0"/>
              </a:rPr>
              <a:t>function</a:t>
            </a:r>
            <a:r>
              <a:rPr lang="es-ES" sz="3200" dirty="0">
                <a:latin typeface="Courier New" panose="02070309020205020404" pitchFamily="49" charset="0"/>
                <a:cs typeface="Courier New" panose="02070309020205020404" pitchFamily="49" charset="0"/>
              </a:rPr>
              <a:t> </a:t>
            </a:r>
            <a:r>
              <a:rPr lang="es-ES" sz="3200" dirty="0" err="1">
                <a:latin typeface="Courier New" panose="02070309020205020404" pitchFamily="49" charset="0"/>
                <a:cs typeface="Courier New" panose="02070309020205020404" pitchFamily="49" charset="0"/>
              </a:rPr>
              <a:t>creaMensaje</a:t>
            </a:r>
            <a:r>
              <a:rPr lang="es-ES" sz="3200" dirty="0">
                <a:latin typeface="Courier New" panose="02070309020205020404" pitchFamily="49" charset="0"/>
                <a:cs typeface="Courier New" panose="02070309020205020404" pitchFamily="49" charset="0"/>
              </a:rPr>
              <a:t>() {</a:t>
            </a:r>
          </a:p>
          <a:p>
            <a:pPr marL="800100" lvl="2" indent="0">
              <a:buNone/>
            </a:pPr>
            <a:r>
              <a:rPr lang="es-ES" sz="3200" dirty="0" err="1">
                <a:latin typeface="Courier New" panose="02070309020205020404" pitchFamily="49" charset="0"/>
                <a:cs typeface="Courier New" panose="02070309020205020404" pitchFamily="49" charset="0"/>
              </a:rPr>
              <a:t>var</a:t>
            </a:r>
            <a:r>
              <a:rPr lang="es-ES" sz="3200" dirty="0">
                <a:latin typeface="Courier New" panose="02070309020205020404" pitchFamily="49" charset="0"/>
                <a:cs typeface="Courier New" panose="02070309020205020404" pitchFamily="49" charset="0"/>
              </a:rPr>
              <a:t> mensaje = “Mensaje de prueba”;</a:t>
            </a:r>
          </a:p>
          <a:p>
            <a:pPr marL="400050" lvl="1" indent="0">
              <a:buNone/>
            </a:pPr>
            <a:r>
              <a:rPr lang="es-ES" sz="3200" dirty="0">
                <a:latin typeface="Courier New" panose="02070309020205020404" pitchFamily="49" charset="0"/>
                <a:cs typeface="Courier New" panose="02070309020205020404" pitchFamily="49" charset="0"/>
              </a:rPr>
              <a:t>}</a:t>
            </a:r>
          </a:p>
          <a:p>
            <a:pPr marL="400050" lvl="1" indent="0">
              <a:buNone/>
            </a:pPr>
            <a:r>
              <a:rPr lang="es-ES" sz="3200" dirty="0" err="1">
                <a:latin typeface="Courier New" panose="02070309020205020404" pitchFamily="49" charset="0"/>
                <a:cs typeface="Courier New" panose="02070309020205020404" pitchFamily="49" charset="0"/>
              </a:rPr>
              <a:t>creaMensaje</a:t>
            </a:r>
            <a:r>
              <a:rPr lang="es-ES" sz="3200" dirty="0">
                <a:latin typeface="Courier New" panose="02070309020205020404" pitchFamily="49" charset="0"/>
                <a:cs typeface="Courier New" panose="02070309020205020404" pitchFamily="49" charset="0"/>
              </a:rPr>
              <a:t>();</a:t>
            </a:r>
          </a:p>
          <a:p>
            <a:pPr marL="400050" lvl="1" indent="0">
              <a:buNone/>
            </a:pPr>
            <a:r>
              <a:rPr lang="es-ES" sz="3200" dirty="0" err="1">
                <a:latin typeface="Courier New" panose="02070309020205020404" pitchFamily="49" charset="0"/>
                <a:cs typeface="Courier New" panose="02070309020205020404" pitchFamily="49" charset="0"/>
              </a:rPr>
              <a:t>alert</a:t>
            </a:r>
            <a:r>
              <a:rPr lang="es-ES" sz="3200" dirty="0">
                <a:latin typeface="Courier New" panose="02070309020205020404" pitchFamily="49" charset="0"/>
                <a:cs typeface="Courier New" panose="02070309020205020404" pitchFamily="49" charset="0"/>
              </a:rPr>
              <a:t>(mensaje</a:t>
            </a:r>
            <a:r>
              <a:rPr lang="es-ES" sz="3200" dirty="0" smtClean="0">
                <a:latin typeface="Courier New" panose="02070309020205020404" pitchFamily="49" charset="0"/>
                <a:cs typeface="Courier New" panose="02070309020205020404" pitchFamily="49" charset="0"/>
              </a:rPr>
              <a:t>);</a:t>
            </a:r>
          </a:p>
          <a:p>
            <a:pPr marL="0" indent="0">
              <a:buNone/>
            </a:pPr>
            <a:endParaRPr lang="es-ES" sz="4000" dirty="0" smtClean="0"/>
          </a:p>
          <a:p>
            <a:pPr marL="0" indent="0" algn="just">
              <a:buNone/>
            </a:pPr>
            <a:r>
              <a:rPr lang="es-ES" sz="3800" dirty="0" smtClean="0"/>
              <a:t>Cualquier </a:t>
            </a:r>
            <a:r>
              <a:rPr lang="es-ES" sz="3800" dirty="0"/>
              <a:t>instrucción que se encuentre dentro de la función puede hacer uso de </a:t>
            </a:r>
            <a:r>
              <a:rPr lang="es-ES" sz="3800" dirty="0" smtClean="0"/>
              <a:t>esa variable</a:t>
            </a:r>
            <a:r>
              <a:rPr lang="es-ES" sz="3800" dirty="0"/>
              <a:t>, pero todas las instrucciones que se encuentren en otras funciones o fuera </a:t>
            </a:r>
            <a:r>
              <a:rPr lang="es-ES" sz="3800" dirty="0" smtClean="0"/>
              <a:t>de cualquier </a:t>
            </a:r>
            <a:r>
              <a:rPr lang="es-ES" sz="3800" dirty="0"/>
              <a:t>función no tendrán definida la variable mensaje.</a:t>
            </a:r>
          </a:p>
        </p:txBody>
      </p:sp>
    </p:spTree>
    <p:extLst>
      <p:ext uri="{BB962C8B-B14F-4D97-AF65-F5344CB8AC3E}">
        <p14:creationId xmlns:p14="http://schemas.microsoft.com/office/powerpoint/2010/main" val="24179132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a:xfrm>
            <a:off x="457200" y="1340768"/>
            <a:ext cx="8229600" cy="4968552"/>
          </a:xfrm>
        </p:spPr>
        <p:txBody>
          <a:bodyPr>
            <a:normAutofit/>
          </a:bodyPr>
          <a:lstStyle/>
          <a:p>
            <a:pPr marL="0" indent="0" algn="just">
              <a:buNone/>
            </a:pPr>
            <a:r>
              <a:rPr lang="es-ES" sz="2800" dirty="0" smtClean="0"/>
              <a:t>Ámbito de las variables</a:t>
            </a:r>
          </a:p>
          <a:p>
            <a:pPr marL="0" indent="0" algn="just">
              <a:buNone/>
            </a:pPr>
            <a:endParaRPr lang="es-ES" sz="1800" b="1" dirty="0" smtClean="0"/>
          </a:p>
          <a:p>
            <a:pPr marL="0" indent="0" algn="just">
              <a:buNone/>
            </a:pPr>
            <a:r>
              <a:rPr lang="es-ES" sz="2600" b="1" dirty="0" smtClean="0"/>
              <a:t>Variable </a:t>
            </a:r>
            <a:r>
              <a:rPr lang="es-ES" sz="2600" b="1" dirty="0"/>
              <a:t>global</a:t>
            </a:r>
            <a:r>
              <a:rPr lang="es-ES" sz="2600" dirty="0"/>
              <a:t>, </a:t>
            </a:r>
            <a:r>
              <a:rPr lang="es-ES" sz="2600" dirty="0" smtClean="0"/>
              <a:t>está definida </a:t>
            </a:r>
            <a:r>
              <a:rPr lang="es-ES" sz="2600" dirty="0"/>
              <a:t>en cualquier punto del programa (incluso dentro de cualquier función).</a:t>
            </a:r>
          </a:p>
          <a:p>
            <a:pPr marL="400050" lvl="1" indent="0">
              <a:buNone/>
            </a:pPr>
            <a:endParaRPr lang="es-ES" sz="1800" dirty="0" smtClean="0"/>
          </a:p>
          <a:p>
            <a:pPr marL="400050" lvl="1" indent="0">
              <a:buNone/>
            </a:pPr>
            <a:r>
              <a:rPr lang="es-ES" sz="2400" dirty="0" err="1" smtClean="0"/>
              <a:t>var</a:t>
            </a:r>
            <a:r>
              <a:rPr lang="es-ES" sz="2400" dirty="0" smtClean="0"/>
              <a:t> </a:t>
            </a:r>
            <a:r>
              <a:rPr lang="es-ES" sz="2400" dirty="0"/>
              <a:t>mensaje = “Mensaje de prueba”;</a:t>
            </a:r>
          </a:p>
          <a:p>
            <a:pPr marL="400050" lvl="1" indent="0">
              <a:buNone/>
            </a:pPr>
            <a:r>
              <a:rPr lang="es-ES" sz="2400" dirty="0" err="1"/>
              <a:t>function</a:t>
            </a:r>
            <a:r>
              <a:rPr lang="es-ES" sz="2400" dirty="0"/>
              <a:t> </a:t>
            </a:r>
            <a:r>
              <a:rPr lang="es-ES" sz="2400" dirty="0" err="1"/>
              <a:t>muestraMensaje</a:t>
            </a:r>
            <a:r>
              <a:rPr lang="es-ES" sz="2400" dirty="0"/>
              <a:t>() {</a:t>
            </a:r>
          </a:p>
          <a:p>
            <a:pPr marL="800100" lvl="2" indent="0">
              <a:buNone/>
            </a:pPr>
            <a:r>
              <a:rPr lang="es-ES" sz="2200" dirty="0" err="1"/>
              <a:t>alert</a:t>
            </a:r>
            <a:r>
              <a:rPr lang="es-ES" sz="2200" dirty="0"/>
              <a:t>(mensaje);</a:t>
            </a:r>
          </a:p>
          <a:p>
            <a:pPr marL="400050" lvl="1" indent="0">
              <a:buNone/>
            </a:pPr>
            <a:r>
              <a:rPr lang="es-ES" sz="2400" dirty="0" smtClean="0"/>
              <a:t>}</a:t>
            </a:r>
          </a:p>
          <a:p>
            <a:pPr marL="0" indent="0" algn="just">
              <a:buNone/>
            </a:pPr>
            <a:endParaRPr lang="es-ES" sz="2400" dirty="0" smtClean="0"/>
          </a:p>
          <a:p>
            <a:pPr marL="0" indent="0" algn="just">
              <a:buNone/>
            </a:pPr>
            <a:r>
              <a:rPr lang="es-ES" sz="2400" dirty="0" smtClean="0"/>
              <a:t>¿</a:t>
            </a:r>
            <a:r>
              <a:rPr lang="es-ES" sz="2400" dirty="0"/>
              <a:t>Qué sucede si una función define una variable local con el mismo nombre que </a:t>
            </a:r>
            <a:r>
              <a:rPr lang="es-ES" sz="2400" dirty="0" smtClean="0"/>
              <a:t>una variable </a:t>
            </a:r>
            <a:r>
              <a:rPr lang="es-ES" sz="2400" dirty="0"/>
              <a:t>global que ya existe?</a:t>
            </a:r>
          </a:p>
        </p:txBody>
      </p:sp>
    </p:spTree>
    <p:extLst>
      <p:ext uri="{BB962C8B-B14F-4D97-AF65-F5344CB8AC3E}">
        <p14:creationId xmlns:p14="http://schemas.microsoft.com/office/powerpoint/2010/main" val="2233043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2" name="1 Marcador de contenido"/>
          <p:cNvSpPr>
            <a:spLocks noGrp="1"/>
          </p:cNvSpPr>
          <p:nvPr>
            <p:ph sz="half" idx="2"/>
          </p:nvPr>
        </p:nvSpPr>
        <p:spPr>
          <a:xfrm>
            <a:off x="4629150" y="1629680"/>
            <a:ext cx="3886200" cy="4351338"/>
          </a:xfrm>
        </p:spPr>
        <p:txBody>
          <a:bodyPr>
            <a:normAutofit fontScale="55000" lnSpcReduction="20000"/>
          </a:bodyPr>
          <a:lstStyle/>
          <a:p>
            <a:pPr marL="0"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mensaje = "gana la de fuera</a:t>
            </a:r>
            <a:r>
              <a:rPr lang="es-ES" dirty="0" smtClean="0">
                <a:latin typeface="Courier New" panose="02070309020205020404" pitchFamily="49" charset="0"/>
                <a:cs typeface="Courier New" panose="02070309020205020404" pitchFamily="49" charset="0"/>
              </a:rPr>
              <a:t>";</a:t>
            </a:r>
          </a:p>
          <a:p>
            <a:pPr marL="0" indent="0">
              <a:buNone/>
            </a:pPr>
            <a:endParaRPr lang="es-ES" dirty="0" smtClean="0">
              <a:latin typeface="Courier New" panose="02070309020205020404" pitchFamily="49" charset="0"/>
              <a:cs typeface="Courier New" panose="02070309020205020404" pitchFamily="49" charset="0"/>
            </a:endParaRPr>
          </a:p>
          <a:p>
            <a:pPr marL="0" indent="0">
              <a:buNone/>
            </a:pPr>
            <a:r>
              <a:rPr lang="es-ES" dirty="0" err="1" smtClean="0">
                <a:latin typeface="Courier New" panose="02070309020205020404" pitchFamily="49" charset="0"/>
                <a:cs typeface="Courier New" panose="02070309020205020404" pitchFamily="49" charset="0"/>
              </a:rPr>
              <a:t>function</a:t>
            </a:r>
            <a:r>
              <a:rPr lang="es-ES" dirty="0" smtClean="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muestraMensaje</a:t>
            </a:r>
            <a:r>
              <a:rPr lang="es-ES" dirty="0">
                <a:latin typeface="Courier New" panose="02070309020205020404" pitchFamily="49" charset="0"/>
                <a:cs typeface="Courier New" panose="02070309020205020404" pitchFamily="49" charset="0"/>
              </a:rPr>
              <a:t>() {</a:t>
            </a:r>
          </a:p>
          <a:p>
            <a:pPr marL="400050" lvl="1" indent="0">
              <a:buNone/>
            </a:pPr>
            <a:r>
              <a:rPr lang="es-ES" dirty="0" smtClean="0">
                <a:latin typeface="Courier New" panose="02070309020205020404" pitchFamily="49" charset="0"/>
                <a:cs typeface="Courier New" panose="02070309020205020404" pitchFamily="49" charset="0"/>
              </a:rPr>
              <a:t>mensaje </a:t>
            </a:r>
            <a:r>
              <a:rPr lang="es-ES" dirty="0">
                <a:latin typeface="Courier New" panose="02070309020205020404" pitchFamily="49" charset="0"/>
                <a:cs typeface="Courier New" panose="02070309020205020404" pitchFamily="49" charset="0"/>
              </a:rPr>
              <a:t>= "gana la de dentro";</a:t>
            </a:r>
          </a:p>
          <a:p>
            <a:pPr marL="400050" lvl="1" indent="0">
              <a:buNone/>
            </a:pPr>
            <a:r>
              <a:rPr lang="es-ES" dirty="0" err="1">
                <a:latin typeface="Courier New" panose="02070309020205020404" pitchFamily="49" charset="0"/>
                <a:cs typeface="Courier New" panose="02070309020205020404" pitchFamily="49" charset="0"/>
              </a:rPr>
              <a:t>alert</a:t>
            </a:r>
            <a:r>
              <a:rPr lang="es-ES" dirty="0">
                <a:latin typeface="Courier New" panose="02070309020205020404" pitchFamily="49" charset="0"/>
                <a:cs typeface="Courier New" panose="02070309020205020404" pitchFamily="49" charset="0"/>
              </a:rPr>
              <a:t>(mensaje);</a:t>
            </a:r>
          </a:p>
          <a:p>
            <a:pPr marL="0" indent="0">
              <a:buNone/>
            </a:pPr>
            <a:r>
              <a:rPr lang="es-ES" dirty="0" smtClean="0">
                <a:latin typeface="Courier New" panose="02070309020205020404" pitchFamily="49" charset="0"/>
                <a:cs typeface="Courier New" panose="02070309020205020404" pitchFamily="49" charset="0"/>
              </a:rPr>
              <a:t>}</a:t>
            </a:r>
          </a:p>
          <a:p>
            <a:pPr marL="0" indent="0">
              <a:buNone/>
            </a:pPr>
            <a:endParaRPr lang="es-ES" sz="800" dirty="0" smtClean="0">
              <a:latin typeface="Courier New" panose="02070309020205020404" pitchFamily="49" charset="0"/>
              <a:cs typeface="Courier New" panose="02070309020205020404" pitchFamily="49" charset="0"/>
            </a:endParaRPr>
          </a:p>
          <a:p>
            <a:pPr marL="0" indent="0">
              <a:buNone/>
            </a:pPr>
            <a:r>
              <a:rPr lang="es-ES" dirty="0" err="1" smtClean="0">
                <a:latin typeface="Courier New" panose="02070309020205020404" pitchFamily="49" charset="0"/>
                <a:cs typeface="Courier New" panose="02070309020205020404" pitchFamily="49" charset="0"/>
              </a:rPr>
              <a:t>alert</a:t>
            </a:r>
            <a:r>
              <a:rPr lang="es-ES" dirty="0" smtClean="0">
                <a:latin typeface="Courier New" panose="02070309020205020404" pitchFamily="49" charset="0"/>
                <a:cs typeface="Courier New" panose="02070309020205020404" pitchFamily="49" charset="0"/>
              </a:rPr>
              <a:t>(mensaje</a:t>
            </a:r>
            <a:r>
              <a:rPr lang="es-ES" dirty="0">
                <a:latin typeface="Courier New" panose="02070309020205020404" pitchFamily="49" charset="0"/>
                <a:cs typeface="Courier New" panose="02070309020205020404" pitchFamily="49" charset="0"/>
              </a:rPr>
              <a:t>);</a:t>
            </a:r>
          </a:p>
          <a:p>
            <a:pPr marL="0" indent="0">
              <a:buNone/>
            </a:pPr>
            <a:r>
              <a:rPr lang="es-ES" dirty="0" err="1">
                <a:latin typeface="Courier New" panose="02070309020205020404" pitchFamily="49" charset="0"/>
                <a:cs typeface="Courier New" panose="02070309020205020404" pitchFamily="49" charset="0"/>
              </a:rPr>
              <a:t>muestraMensaje</a:t>
            </a:r>
            <a:r>
              <a:rPr lang="es-ES" dirty="0">
                <a:latin typeface="Courier New" panose="02070309020205020404" pitchFamily="49" charset="0"/>
                <a:cs typeface="Courier New" panose="02070309020205020404" pitchFamily="49" charset="0"/>
              </a:rPr>
              <a:t>();</a:t>
            </a:r>
          </a:p>
          <a:p>
            <a:pPr marL="0" indent="0">
              <a:buNone/>
            </a:pPr>
            <a:r>
              <a:rPr lang="es-ES" dirty="0" err="1">
                <a:latin typeface="Courier New" panose="02070309020205020404" pitchFamily="49" charset="0"/>
                <a:cs typeface="Courier New" panose="02070309020205020404" pitchFamily="49" charset="0"/>
              </a:rPr>
              <a:t>alert</a:t>
            </a:r>
            <a:r>
              <a:rPr lang="es-ES" dirty="0">
                <a:latin typeface="Courier New" panose="02070309020205020404" pitchFamily="49" charset="0"/>
                <a:cs typeface="Courier New" panose="02070309020205020404" pitchFamily="49" charset="0"/>
              </a:rPr>
              <a:t>(mensaje</a:t>
            </a:r>
            <a:r>
              <a:rPr lang="es-ES" dirty="0" smtClean="0">
                <a:latin typeface="Courier New" panose="02070309020205020404" pitchFamily="49" charset="0"/>
                <a:cs typeface="Courier New" panose="02070309020205020404" pitchFamily="49" charset="0"/>
              </a:rPr>
              <a:t>);</a:t>
            </a:r>
          </a:p>
          <a:p>
            <a:pPr marL="0" indent="0">
              <a:buNone/>
            </a:pPr>
            <a:endParaRPr lang="es-ES" dirty="0"/>
          </a:p>
          <a:p>
            <a:pPr marL="0" indent="0">
              <a:buNone/>
            </a:pPr>
            <a:endParaRPr lang="es-ES" sz="800" dirty="0"/>
          </a:p>
          <a:p>
            <a:pPr marL="0" indent="0">
              <a:buNone/>
            </a:pPr>
            <a:r>
              <a:rPr lang="es-ES" dirty="0"/>
              <a:t>//resultados</a:t>
            </a:r>
          </a:p>
          <a:p>
            <a:pPr marL="0" indent="0">
              <a:buNone/>
            </a:pPr>
            <a:r>
              <a:rPr lang="es-ES" dirty="0"/>
              <a:t>gana la de fuera</a:t>
            </a:r>
          </a:p>
          <a:p>
            <a:pPr marL="0" indent="0">
              <a:buNone/>
            </a:pPr>
            <a:r>
              <a:rPr lang="es-ES" dirty="0"/>
              <a:t>gana la de dentro</a:t>
            </a:r>
          </a:p>
          <a:p>
            <a:pPr marL="0" indent="0">
              <a:buNone/>
            </a:pPr>
            <a:r>
              <a:rPr lang="es-ES" dirty="0"/>
              <a:t>gana la de </a:t>
            </a:r>
            <a:r>
              <a:rPr lang="es-ES" dirty="0" smtClean="0"/>
              <a:t>dentro</a:t>
            </a:r>
            <a:endParaRPr lang="es-ES" dirty="0"/>
          </a:p>
        </p:txBody>
      </p:sp>
      <p:sp>
        <p:nvSpPr>
          <p:cNvPr id="7" name="1 Marcador de contenido"/>
          <p:cNvSpPr txBox="1">
            <a:spLocks/>
          </p:cNvSpPr>
          <p:nvPr/>
        </p:nvSpPr>
        <p:spPr>
          <a:xfrm>
            <a:off x="539552" y="1628800"/>
            <a:ext cx="4038600" cy="452596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s-ES" dirty="0" err="1" smtClean="0">
                <a:latin typeface="Courier New" panose="02070309020205020404" pitchFamily="49" charset="0"/>
                <a:cs typeface="Courier New" panose="02070309020205020404" pitchFamily="49" charset="0"/>
              </a:rPr>
              <a:t>var</a:t>
            </a:r>
            <a:r>
              <a:rPr lang="es-ES" dirty="0" smtClean="0">
                <a:latin typeface="Courier New" panose="02070309020205020404" pitchFamily="49" charset="0"/>
                <a:cs typeface="Courier New" panose="02070309020205020404" pitchFamily="49" charset="0"/>
              </a:rPr>
              <a:t> mensaje = "gana la de fuera";</a:t>
            </a:r>
          </a:p>
          <a:p>
            <a:pPr marL="0" indent="0">
              <a:buFont typeface="Arial" pitchFamily="34" charset="0"/>
              <a:buNone/>
            </a:pPr>
            <a:endParaRPr lang="es-ES" dirty="0" smtClean="0">
              <a:latin typeface="Courier New" panose="02070309020205020404" pitchFamily="49" charset="0"/>
              <a:cs typeface="Courier New" panose="02070309020205020404" pitchFamily="49" charset="0"/>
            </a:endParaRPr>
          </a:p>
          <a:p>
            <a:pPr marL="0" indent="0">
              <a:buFont typeface="Arial" pitchFamily="34" charset="0"/>
              <a:buNone/>
            </a:pPr>
            <a:r>
              <a:rPr lang="es-ES" dirty="0" err="1" smtClean="0">
                <a:latin typeface="Courier New" panose="02070309020205020404" pitchFamily="49" charset="0"/>
                <a:cs typeface="Courier New" panose="02070309020205020404" pitchFamily="49" charset="0"/>
              </a:rPr>
              <a:t>function</a:t>
            </a:r>
            <a:r>
              <a:rPr lang="es-ES" dirty="0" smtClean="0">
                <a:latin typeface="Courier New" panose="02070309020205020404" pitchFamily="49" charset="0"/>
                <a:cs typeface="Courier New" panose="02070309020205020404" pitchFamily="49" charset="0"/>
              </a:rPr>
              <a:t> </a:t>
            </a:r>
            <a:r>
              <a:rPr lang="es-ES" dirty="0" err="1" smtClean="0">
                <a:latin typeface="Courier New" panose="02070309020205020404" pitchFamily="49" charset="0"/>
                <a:cs typeface="Courier New" panose="02070309020205020404" pitchFamily="49" charset="0"/>
              </a:rPr>
              <a:t>muestraMensaje</a:t>
            </a:r>
            <a:r>
              <a:rPr lang="es-ES" dirty="0" smtClean="0">
                <a:latin typeface="Courier New" panose="02070309020205020404" pitchFamily="49" charset="0"/>
                <a:cs typeface="Courier New" panose="02070309020205020404" pitchFamily="49" charset="0"/>
              </a:rPr>
              <a:t>() {</a:t>
            </a:r>
          </a:p>
          <a:p>
            <a:pPr marL="400050" lvl="1" indent="0">
              <a:buFont typeface="Arial" pitchFamily="34" charset="0"/>
              <a:buNone/>
            </a:pPr>
            <a:r>
              <a:rPr lang="es-ES" dirty="0" err="1">
                <a:latin typeface="Courier New" panose="02070309020205020404" pitchFamily="49" charset="0"/>
                <a:cs typeface="Courier New" panose="02070309020205020404" pitchFamily="49" charset="0"/>
              </a:rPr>
              <a:t>v</a:t>
            </a:r>
            <a:r>
              <a:rPr lang="es-ES" dirty="0" err="1" smtClean="0">
                <a:latin typeface="Courier New" panose="02070309020205020404" pitchFamily="49" charset="0"/>
                <a:cs typeface="Courier New" panose="02070309020205020404" pitchFamily="49" charset="0"/>
              </a:rPr>
              <a:t>ar</a:t>
            </a:r>
            <a:r>
              <a:rPr lang="es-ES" dirty="0" smtClean="0">
                <a:latin typeface="Courier New" panose="02070309020205020404" pitchFamily="49" charset="0"/>
                <a:cs typeface="Courier New" panose="02070309020205020404" pitchFamily="49" charset="0"/>
              </a:rPr>
              <a:t> mensaje = "gana la de dentro";</a:t>
            </a:r>
          </a:p>
          <a:p>
            <a:pPr marL="400050" lvl="1" indent="0">
              <a:buFont typeface="Arial" pitchFamily="34" charset="0"/>
              <a:buNone/>
            </a:pPr>
            <a:r>
              <a:rPr lang="es-ES" dirty="0" err="1" smtClean="0">
                <a:latin typeface="Courier New" panose="02070309020205020404" pitchFamily="49" charset="0"/>
                <a:cs typeface="Courier New" panose="02070309020205020404" pitchFamily="49" charset="0"/>
              </a:rPr>
              <a:t>alert</a:t>
            </a:r>
            <a:r>
              <a:rPr lang="es-ES" dirty="0" smtClean="0">
                <a:latin typeface="Courier New" panose="02070309020205020404" pitchFamily="49" charset="0"/>
                <a:cs typeface="Courier New" panose="02070309020205020404" pitchFamily="49" charset="0"/>
              </a:rPr>
              <a:t>(mensaje);</a:t>
            </a:r>
          </a:p>
          <a:p>
            <a:pPr marL="0" indent="0">
              <a:buFont typeface="Arial" pitchFamily="34" charset="0"/>
              <a:buNone/>
            </a:pPr>
            <a:r>
              <a:rPr lang="es-ES" dirty="0" smtClean="0">
                <a:latin typeface="Courier New" panose="02070309020205020404" pitchFamily="49" charset="0"/>
                <a:cs typeface="Courier New" panose="02070309020205020404" pitchFamily="49" charset="0"/>
              </a:rPr>
              <a:t>}</a:t>
            </a:r>
          </a:p>
          <a:p>
            <a:pPr marL="0" indent="0">
              <a:buFont typeface="Arial" pitchFamily="34" charset="0"/>
              <a:buNone/>
            </a:pPr>
            <a:endParaRPr lang="es-ES" sz="800" dirty="0" smtClean="0">
              <a:latin typeface="Courier New" panose="02070309020205020404" pitchFamily="49" charset="0"/>
              <a:cs typeface="Courier New" panose="02070309020205020404" pitchFamily="49" charset="0"/>
            </a:endParaRPr>
          </a:p>
          <a:p>
            <a:pPr marL="0" indent="0">
              <a:buFont typeface="Arial" pitchFamily="34" charset="0"/>
              <a:buNone/>
            </a:pPr>
            <a:r>
              <a:rPr lang="es-ES" dirty="0" err="1" smtClean="0">
                <a:latin typeface="Courier New" panose="02070309020205020404" pitchFamily="49" charset="0"/>
                <a:cs typeface="Courier New" panose="02070309020205020404" pitchFamily="49" charset="0"/>
              </a:rPr>
              <a:t>alert</a:t>
            </a:r>
            <a:r>
              <a:rPr lang="es-ES" dirty="0" smtClean="0">
                <a:latin typeface="Courier New" panose="02070309020205020404" pitchFamily="49" charset="0"/>
                <a:cs typeface="Courier New" panose="02070309020205020404" pitchFamily="49" charset="0"/>
              </a:rPr>
              <a:t>(mensaje);</a:t>
            </a:r>
          </a:p>
          <a:p>
            <a:pPr marL="0" indent="0">
              <a:buFont typeface="Arial" pitchFamily="34" charset="0"/>
              <a:buNone/>
            </a:pPr>
            <a:r>
              <a:rPr lang="es-ES" dirty="0" err="1" smtClean="0">
                <a:latin typeface="Courier New" panose="02070309020205020404" pitchFamily="49" charset="0"/>
                <a:cs typeface="Courier New" panose="02070309020205020404" pitchFamily="49" charset="0"/>
              </a:rPr>
              <a:t>muestraMensaje</a:t>
            </a:r>
            <a:r>
              <a:rPr lang="es-ES" dirty="0" smtClean="0">
                <a:latin typeface="Courier New" panose="02070309020205020404" pitchFamily="49" charset="0"/>
                <a:cs typeface="Courier New" panose="02070309020205020404" pitchFamily="49" charset="0"/>
              </a:rPr>
              <a:t>();</a:t>
            </a:r>
          </a:p>
          <a:p>
            <a:pPr marL="0" indent="0">
              <a:buFont typeface="Arial" pitchFamily="34" charset="0"/>
              <a:buNone/>
            </a:pPr>
            <a:r>
              <a:rPr lang="es-ES" dirty="0" err="1" smtClean="0">
                <a:latin typeface="Courier New" panose="02070309020205020404" pitchFamily="49" charset="0"/>
                <a:cs typeface="Courier New" panose="02070309020205020404" pitchFamily="49" charset="0"/>
              </a:rPr>
              <a:t>alert</a:t>
            </a:r>
            <a:r>
              <a:rPr lang="es-ES" dirty="0" smtClean="0">
                <a:latin typeface="Courier New" panose="02070309020205020404" pitchFamily="49" charset="0"/>
                <a:cs typeface="Courier New" panose="02070309020205020404" pitchFamily="49" charset="0"/>
              </a:rPr>
              <a:t>(mensaje);</a:t>
            </a:r>
          </a:p>
          <a:p>
            <a:pPr marL="0" indent="0">
              <a:buFont typeface="Arial" pitchFamily="34" charset="0"/>
              <a:buNone/>
            </a:pPr>
            <a:endParaRPr lang="es-ES" dirty="0" smtClean="0"/>
          </a:p>
          <a:p>
            <a:pPr marL="0" indent="0">
              <a:buFont typeface="Arial" pitchFamily="34" charset="0"/>
              <a:buNone/>
            </a:pPr>
            <a:endParaRPr lang="es-ES" sz="800" dirty="0" smtClean="0"/>
          </a:p>
          <a:p>
            <a:pPr marL="0" indent="0">
              <a:buFont typeface="Arial" pitchFamily="34" charset="0"/>
              <a:buNone/>
            </a:pPr>
            <a:r>
              <a:rPr lang="es-ES" dirty="0" smtClean="0"/>
              <a:t>//resultados</a:t>
            </a:r>
          </a:p>
          <a:p>
            <a:pPr marL="0" indent="0">
              <a:buFont typeface="Arial" pitchFamily="34" charset="0"/>
              <a:buNone/>
            </a:pPr>
            <a:r>
              <a:rPr lang="es-ES" dirty="0" smtClean="0"/>
              <a:t>gana la de fuera</a:t>
            </a:r>
          </a:p>
          <a:p>
            <a:pPr marL="0" indent="0">
              <a:buFont typeface="Arial" pitchFamily="34" charset="0"/>
              <a:buNone/>
            </a:pPr>
            <a:r>
              <a:rPr lang="es-ES" dirty="0" smtClean="0"/>
              <a:t>gana la de dentro</a:t>
            </a:r>
          </a:p>
          <a:p>
            <a:pPr marL="0" indent="0">
              <a:buFont typeface="Arial" pitchFamily="34" charset="0"/>
              <a:buNone/>
            </a:pPr>
            <a:r>
              <a:rPr lang="es-ES" dirty="0" smtClean="0"/>
              <a:t>gana la de fuera</a:t>
            </a:r>
            <a:endParaRPr lang="es-ES" dirty="0"/>
          </a:p>
        </p:txBody>
      </p:sp>
    </p:spTree>
    <p:extLst>
      <p:ext uri="{BB962C8B-B14F-4D97-AF65-F5344CB8AC3E}">
        <p14:creationId xmlns:p14="http://schemas.microsoft.com/office/powerpoint/2010/main" val="28401171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Coged un formulario de ejemplo, cread </a:t>
            </a:r>
            <a:r>
              <a:rPr lang="es-ES" sz="2000" dirty="0">
                <a:solidFill>
                  <a:srgbClr val="000000"/>
                </a:solidFill>
                <a:latin typeface="Tahoma" pitchFamily="32" charset="0"/>
                <a:cs typeface="Tahoma" pitchFamily="32" charset="0"/>
              </a:rPr>
              <a:t>una función que pregunte al usuario si está seguro de enviar el formulario, y en caso afirmativo, que se envíe. </a:t>
            </a:r>
          </a:p>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La función para enviar un formulario es:</a:t>
            </a: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050" i="1" dirty="0">
              <a:solidFill>
                <a:srgbClr val="000000"/>
              </a:solidFill>
              <a:latin typeface="Tahoma" pitchFamily="32" charset="0"/>
              <a:cs typeface="Tahoma" pitchFamily="32" charset="0"/>
            </a:endParaRPr>
          </a:p>
          <a:p>
            <a:pPr lvl="3"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b="1" i="1" dirty="0" err="1">
                <a:solidFill>
                  <a:srgbClr val="000000"/>
                </a:solidFill>
                <a:latin typeface="Courier New" panose="02070309020205020404" pitchFamily="49" charset="0"/>
                <a:cs typeface="Courier New" panose="02070309020205020404" pitchFamily="49" charset="0"/>
              </a:rPr>
              <a:t>document.nombre_formulario.submit</a:t>
            </a:r>
            <a:r>
              <a:rPr lang="es-ES" sz="1800" b="1" i="1" dirty="0">
                <a:solidFill>
                  <a:srgbClr val="000000"/>
                </a:solidFill>
                <a:latin typeface="Courier New" panose="02070309020205020404" pitchFamily="49" charset="0"/>
                <a:cs typeface="Courier New" panose="02070309020205020404" pitchFamily="49"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sp>
        <p:nvSpPr>
          <p:cNvPr id="5" name="4 Rectángulo"/>
          <p:cNvSpPr/>
          <p:nvPr/>
        </p:nvSpPr>
        <p:spPr>
          <a:xfrm>
            <a:off x="5854061" y="5758885"/>
            <a:ext cx="3172600" cy="492443"/>
          </a:xfrm>
          <a:prstGeom prst="rect">
            <a:avLst/>
          </a:prstGeom>
        </p:spPr>
        <p:txBody>
          <a:bodyPr wrap="none">
            <a:spAutoFit/>
          </a:bodyPr>
          <a:lstStyle/>
          <a:p>
            <a:pPr marL="400050" lvl="1" indent="0">
              <a:buNone/>
            </a:pPr>
            <a:r>
              <a:rPr lang="es-ES" sz="2600" dirty="0" smtClean="0"/>
              <a:t>* Ejercicio 8, 9 y 10</a:t>
            </a:r>
            <a:endParaRPr lang="es-ES" sz="2600" dirty="0"/>
          </a:p>
        </p:txBody>
      </p:sp>
    </p:spTree>
    <p:extLst>
      <p:ext uri="{BB962C8B-B14F-4D97-AF65-F5344CB8AC3E}">
        <p14:creationId xmlns:p14="http://schemas.microsoft.com/office/powerpoint/2010/main" val="37411709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p:txBody>
          <a:bodyPr>
            <a:normAutofit fontScale="92500" lnSpcReduction="10000"/>
          </a:bodyPr>
          <a:lstStyle/>
          <a:p>
            <a:pPr marL="0" indent="0" algn="just">
              <a:buNone/>
            </a:pPr>
            <a:r>
              <a:rPr lang="es-ES" sz="2600" i="1" dirty="0" err="1"/>
              <a:t>Document</a:t>
            </a:r>
            <a:r>
              <a:rPr lang="es-ES" sz="2600" i="1" dirty="0"/>
              <a:t> </a:t>
            </a:r>
            <a:r>
              <a:rPr lang="es-ES" sz="2600" i="1" dirty="0" err="1"/>
              <a:t>Object</a:t>
            </a:r>
            <a:r>
              <a:rPr lang="es-ES" sz="2600" i="1" dirty="0"/>
              <a:t> </a:t>
            </a:r>
            <a:r>
              <a:rPr lang="es-ES" sz="2600" i="1" dirty="0" err="1" smtClean="0"/>
              <a:t>Model</a:t>
            </a:r>
            <a:r>
              <a:rPr lang="es-ES" sz="2600" i="1" dirty="0" smtClean="0"/>
              <a:t> o </a:t>
            </a:r>
            <a:r>
              <a:rPr lang="es-ES" sz="2600" dirty="0" smtClean="0"/>
              <a:t>DOM permite </a:t>
            </a:r>
            <a:r>
              <a:rPr lang="es-ES" sz="2600" dirty="0"/>
              <a:t>a los programadores web acceder y manipular las páginas XHTML como </a:t>
            </a:r>
            <a:r>
              <a:rPr lang="es-ES" sz="2600" dirty="0" smtClean="0"/>
              <a:t>si fueran </a:t>
            </a:r>
            <a:r>
              <a:rPr lang="es-ES" sz="2600" dirty="0"/>
              <a:t>documentos XML</a:t>
            </a:r>
            <a:r>
              <a:rPr lang="es-ES" sz="2600" dirty="0" smtClean="0"/>
              <a:t>.</a:t>
            </a:r>
          </a:p>
          <a:p>
            <a:pPr marL="0" indent="0" algn="just">
              <a:buNone/>
            </a:pPr>
            <a:endParaRPr lang="es-ES" sz="2600" dirty="0" smtClean="0"/>
          </a:p>
          <a:p>
            <a:pPr marL="0" indent="0" algn="just">
              <a:buNone/>
            </a:pPr>
            <a:r>
              <a:rPr lang="es-ES" sz="2600" dirty="0"/>
              <a:t>DOM transforma todos los documentos XHTML en un conjunto de elementos </a:t>
            </a:r>
            <a:r>
              <a:rPr lang="es-ES" sz="2600" dirty="0" smtClean="0"/>
              <a:t>llamados </a:t>
            </a:r>
            <a:r>
              <a:rPr lang="es-ES" sz="2600" i="1" dirty="0" smtClean="0"/>
              <a:t>nodos</a:t>
            </a:r>
            <a:r>
              <a:rPr lang="es-ES" sz="2600" dirty="0"/>
              <a:t>, que están interconectados y que representan los contenidos de las páginas web </a:t>
            </a:r>
            <a:r>
              <a:rPr lang="es-ES" sz="2600" dirty="0" smtClean="0"/>
              <a:t>y las </a:t>
            </a:r>
            <a:r>
              <a:rPr lang="es-ES" sz="2600" dirty="0"/>
              <a:t>relaciones entre ellos. Por su aspecto, la unión de todos los nodos se llama </a:t>
            </a:r>
            <a:r>
              <a:rPr lang="es-ES" sz="2600" i="1" dirty="0"/>
              <a:t>"árbol </a:t>
            </a:r>
            <a:r>
              <a:rPr lang="es-ES" sz="2600" i="1" dirty="0" smtClean="0"/>
              <a:t>de nodos"</a:t>
            </a:r>
            <a:r>
              <a:rPr lang="es-ES" sz="2600" dirty="0" smtClean="0"/>
              <a:t>.</a:t>
            </a:r>
          </a:p>
          <a:p>
            <a:pPr marL="0" indent="0" algn="just">
              <a:buNone/>
            </a:pPr>
            <a:endParaRPr lang="es-ES" sz="2600" dirty="0" smtClean="0"/>
          </a:p>
          <a:p>
            <a:pPr marL="0" indent="0" algn="just">
              <a:buNone/>
            </a:pPr>
            <a:r>
              <a:rPr lang="es-ES" sz="2600" dirty="0" smtClean="0"/>
              <a:t>El </a:t>
            </a:r>
            <a:r>
              <a:rPr lang="es-ES" sz="2600" dirty="0"/>
              <a:t>árbol DOM </a:t>
            </a:r>
            <a:r>
              <a:rPr lang="es-ES" sz="2600" dirty="0" smtClean="0"/>
              <a:t>se construye </a:t>
            </a:r>
            <a:r>
              <a:rPr lang="es-ES" sz="2600" dirty="0"/>
              <a:t>completamente, </a:t>
            </a:r>
            <a:r>
              <a:rPr lang="es-ES" sz="2600" dirty="0" smtClean="0"/>
              <a:t>después </a:t>
            </a:r>
            <a:r>
              <a:rPr lang="es-ES" sz="2600" dirty="0"/>
              <a:t>de que la </a:t>
            </a:r>
            <a:r>
              <a:rPr lang="es-ES" sz="2600" dirty="0" smtClean="0"/>
              <a:t>página XHTML </a:t>
            </a:r>
            <a:r>
              <a:rPr lang="es-ES" sz="2600" dirty="0"/>
              <a:t>se cargue por completo.</a:t>
            </a:r>
          </a:p>
        </p:txBody>
      </p:sp>
      <p:sp>
        <p:nvSpPr>
          <p:cNvPr id="7" name="1 Marcador de contenido"/>
          <p:cNvSpPr txBox="1">
            <a:spLocks/>
          </p:cNvSpPr>
          <p:nvPr/>
        </p:nvSpPr>
        <p:spPr>
          <a:xfrm>
            <a:off x="539552" y="1628800"/>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s-ES" dirty="0"/>
          </a:p>
        </p:txBody>
      </p:sp>
    </p:spTree>
    <p:extLst>
      <p:ext uri="{BB962C8B-B14F-4D97-AF65-F5344CB8AC3E}">
        <p14:creationId xmlns:p14="http://schemas.microsoft.com/office/powerpoint/2010/main" val="33564983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9" name="8 Marcador de contenido"/>
          <p:cNvSpPr>
            <a:spLocks noGrp="1"/>
          </p:cNvSpPr>
          <p:nvPr>
            <p:ph sz="quarter" idx="4"/>
          </p:nvPr>
        </p:nvSpPr>
        <p:spPr/>
        <p:txBody>
          <a:bodyPr/>
          <a:lstStyle/>
          <a:p>
            <a:endParaRPr lang="es-ES" dirty="0"/>
          </a:p>
        </p:txBody>
      </p:sp>
      <p:sp>
        <p:nvSpPr>
          <p:cNvPr id="7" name="1 Marcador de contenido"/>
          <p:cNvSpPr txBox="1">
            <a:spLocks/>
          </p:cNvSpPr>
          <p:nvPr/>
        </p:nvSpPr>
        <p:spPr>
          <a:xfrm>
            <a:off x="539552" y="1628800"/>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s-E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3249" y="2060848"/>
            <a:ext cx="4895255" cy="329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4600660" y="5358886"/>
            <a:ext cx="4572000" cy="461665"/>
          </a:xfrm>
          <a:prstGeom prst="rect">
            <a:avLst/>
          </a:prstGeom>
        </p:spPr>
        <p:txBody>
          <a:bodyPr>
            <a:spAutoFit/>
          </a:bodyPr>
          <a:lstStyle/>
          <a:p>
            <a:pPr algn="ctr"/>
            <a:r>
              <a:rPr lang="es-ES" sz="1200" dirty="0"/>
              <a:t>Árbol de nodos generado automáticamente por DOM a partir del código </a:t>
            </a:r>
            <a:r>
              <a:rPr lang="es-ES" sz="1200" dirty="0" smtClean="0"/>
              <a:t>XHTML de </a:t>
            </a:r>
            <a:r>
              <a:rPr lang="es-ES" sz="1200" dirty="0"/>
              <a:t>la página</a:t>
            </a:r>
          </a:p>
        </p:txBody>
      </p:sp>
      <p:sp>
        <p:nvSpPr>
          <p:cNvPr id="6" name="5 Marcador de contenido"/>
          <p:cNvSpPr>
            <a:spLocks noGrp="1"/>
          </p:cNvSpPr>
          <p:nvPr>
            <p:ph sz="half" idx="2"/>
          </p:nvPr>
        </p:nvSpPr>
        <p:spPr>
          <a:xfrm>
            <a:off x="457200" y="1484784"/>
            <a:ext cx="4040188" cy="4641379"/>
          </a:xfrm>
        </p:spPr>
        <p:txBody>
          <a:bodyPr>
            <a:normAutofit fontScale="92500" lnSpcReduction="20000"/>
          </a:bodyPr>
          <a:lstStyle/>
          <a:p>
            <a:pPr marL="0" indent="0">
              <a:buNone/>
            </a:pPr>
            <a:r>
              <a:rPr lang="es-ES" sz="2200" dirty="0"/>
              <a:t>&lt;!DOCTYPE </a:t>
            </a:r>
            <a:r>
              <a:rPr lang="es-ES" sz="2200" dirty="0" err="1" smtClean="0"/>
              <a:t>html</a:t>
            </a:r>
            <a:r>
              <a:rPr lang="es-ES" sz="2200" dirty="0" smtClean="0"/>
              <a:t>&gt;</a:t>
            </a:r>
            <a:endParaRPr lang="es-ES" sz="2200" dirty="0"/>
          </a:p>
          <a:p>
            <a:pPr marL="0" indent="0">
              <a:buNone/>
            </a:pPr>
            <a:r>
              <a:rPr lang="es-ES" sz="2200" dirty="0"/>
              <a:t>&lt;</a:t>
            </a:r>
            <a:r>
              <a:rPr lang="es-ES" sz="2200" dirty="0" err="1"/>
              <a:t>html</a:t>
            </a:r>
            <a:r>
              <a:rPr lang="es-ES" sz="2200" dirty="0"/>
              <a:t> </a:t>
            </a:r>
            <a:r>
              <a:rPr lang="es-ES" sz="2200" dirty="0" err="1"/>
              <a:t>xmlns</a:t>
            </a:r>
            <a:r>
              <a:rPr lang="es-ES" sz="2200" dirty="0"/>
              <a:t>="http://www.w3.org/1999/xhtml"&gt;</a:t>
            </a:r>
          </a:p>
          <a:p>
            <a:pPr marL="400050" lvl="1" indent="0">
              <a:buNone/>
            </a:pPr>
            <a:r>
              <a:rPr lang="es-ES" dirty="0"/>
              <a:t>&lt;head&gt;</a:t>
            </a:r>
          </a:p>
          <a:p>
            <a:pPr marL="800100" lvl="2" indent="0">
              <a:buNone/>
            </a:pPr>
            <a:r>
              <a:rPr lang="es-ES" dirty="0"/>
              <a:t>&lt;meta http-</a:t>
            </a:r>
            <a:r>
              <a:rPr lang="es-ES" dirty="0" err="1"/>
              <a:t>equiv</a:t>
            </a:r>
            <a:r>
              <a:rPr lang="es-ES" dirty="0"/>
              <a:t>="Content-</a:t>
            </a:r>
            <a:r>
              <a:rPr lang="es-ES" dirty="0" err="1"/>
              <a:t>Type</a:t>
            </a:r>
            <a:r>
              <a:rPr lang="es-ES" dirty="0"/>
              <a:t>" </a:t>
            </a:r>
            <a:r>
              <a:rPr lang="es-ES" dirty="0" err="1"/>
              <a:t>content</a:t>
            </a:r>
            <a:r>
              <a:rPr lang="es-ES" dirty="0"/>
              <a:t>="</a:t>
            </a:r>
            <a:r>
              <a:rPr lang="es-ES" dirty="0" err="1"/>
              <a:t>text</a:t>
            </a:r>
            <a:r>
              <a:rPr lang="es-ES" dirty="0"/>
              <a:t>/</a:t>
            </a:r>
            <a:r>
              <a:rPr lang="es-ES" dirty="0" err="1"/>
              <a:t>html</a:t>
            </a:r>
            <a:r>
              <a:rPr lang="es-ES" dirty="0"/>
              <a:t>; </a:t>
            </a:r>
            <a:r>
              <a:rPr lang="es-ES" dirty="0" err="1"/>
              <a:t>charset</a:t>
            </a:r>
            <a:r>
              <a:rPr lang="es-ES" dirty="0"/>
              <a:t>=iso-8859-1" /&gt;</a:t>
            </a:r>
          </a:p>
          <a:p>
            <a:pPr marL="800100" lvl="2" indent="0">
              <a:buNone/>
            </a:pPr>
            <a:r>
              <a:rPr lang="es-ES" dirty="0"/>
              <a:t>&lt;</a:t>
            </a:r>
            <a:r>
              <a:rPr lang="es-ES" dirty="0" err="1"/>
              <a:t>title</a:t>
            </a:r>
            <a:r>
              <a:rPr lang="es-ES" dirty="0"/>
              <a:t>&gt;Página sencilla&lt;/</a:t>
            </a:r>
            <a:r>
              <a:rPr lang="es-ES" dirty="0" err="1"/>
              <a:t>title</a:t>
            </a:r>
            <a:r>
              <a:rPr lang="es-ES" dirty="0"/>
              <a:t>&gt;</a:t>
            </a:r>
          </a:p>
          <a:p>
            <a:pPr marL="400050" lvl="1" indent="0">
              <a:buNone/>
            </a:pPr>
            <a:r>
              <a:rPr lang="es-ES" dirty="0"/>
              <a:t>&lt;/head</a:t>
            </a:r>
            <a:r>
              <a:rPr lang="es-ES" dirty="0" smtClean="0"/>
              <a:t>&gt;</a:t>
            </a:r>
          </a:p>
          <a:p>
            <a:pPr marL="400050" lvl="1" indent="0">
              <a:buNone/>
            </a:pPr>
            <a:r>
              <a:rPr lang="es-ES" dirty="0" smtClean="0"/>
              <a:t>&lt;</a:t>
            </a:r>
            <a:r>
              <a:rPr lang="es-ES" dirty="0" err="1"/>
              <a:t>body</a:t>
            </a:r>
            <a:r>
              <a:rPr lang="es-ES" dirty="0"/>
              <a:t>&gt;</a:t>
            </a:r>
          </a:p>
          <a:p>
            <a:pPr marL="800100" lvl="2" indent="0">
              <a:buNone/>
            </a:pPr>
            <a:r>
              <a:rPr lang="es-ES" dirty="0"/>
              <a:t>&lt;p&gt;Esta página es &lt;</a:t>
            </a:r>
            <a:r>
              <a:rPr lang="es-ES" dirty="0" err="1"/>
              <a:t>strong</a:t>
            </a:r>
            <a:r>
              <a:rPr lang="es-ES" dirty="0"/>
              <a:t>&gt;muy sencilla&lt;/</a:t>
            </a:r>
            <a:r>
              <a:rPr lang="es-ES" dirty="0" err="1"/>
              <a:t>strong</a:t>
            </a:r>
            <a:r>
              <a:rPr lang="es-ES" dirty="0"/>
              <a:t>&gt;&lt;/p&gt;</a:t>
            </a:r>
          </a:p>
          <a:p>
            <a:pPr marL="400050" lvl="1" indent="0">
              <a:buNone/>
            </a:pPr>
            <a:r>
              <a:rPr lang="es-ES" dirty="0"/>
              <a:t>&lt;/</a:t>
            </a:r>
            <a:r>
              <a:rPr lang="es-ES" dirty="0" err="1"/>
              <a:t>body</a:t>
            </a:r>
            <a:r>
              <a:rPr lang="es-ES" dirty="0"/>
              <a:t>&gt;</a:t>
            </a:r>
          </a:p>
          <a:p>
            <a:pPr marL="0" indent="0">
              <a:buNone/>
            </a:pPr>
            <a:r>
              <a:rPr lang="es-ES" sz="2200" dirty="0"/>
              <a:t>&lt;/</a:t>
            </a:r>
            <a:r>
              <a:rPr lang="es-ES" sz="2200" dirty="0" err="1"/>
              <a:t>html</a:t>
            </a:r>
            <a:r>
              <a:rPr lang="es-ES" sz="2200" dirty="0"/>
              <a:t>&gt;</a:t>
            </a:r>
          </a:p>
        </p:txBody>
      </p:sp>
    </p:spTree>
    <p:extLst>
      <p:ext uri="{BB962C8B-B14F-4D97-AF65-F5344CB8AC3E}">
        <p14:creationId xmlns:p14="http://schemas.microsoft.com/office/powerpoint/2010/main" val="42092120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defRPr/>
            </a:pPr>
            <a:r>
              <a:rPr lang="es-ES" sz="2000" b="1" dirty="0" err="1" smtClean="0">
                <a:solidFill>
                  <a:srgbClr val="000000"/>
                </a:solidFill>
                <a:latin typeface="Tahoma" pitchFamily="32" charset="0"/>
                <a:cs typeface="Tahoma" pitchFamily="32" charset="0"/>
              </a:rPr>
              <a:t>document</a:t>
            </a:r>
            <a:endParaRPr lang="es-ES" sz="2000" b="1" dirty="0" smtClean="0">
              <a:solidFill>
                <a:srgbClr val="000000"/>
              </a:solidFill>
              <a:latin typeface="Tahoma" pitchFamily="32" charset="0"/>
              <a:cs typeface="Tahoma" pitchFamily="32" charset="0"/>
            </a:endParaRPr>
          </a:p>
          <a:p>
            <a:pPr algn="just" eaLnBrk="1" hangingPunct="1">
              <a:spcBef>
                <a:spcPts val="500"/>
              </a:spcBef>
              <a:buFont typeface="Arial" charset="0"/>
              <a:buChar char="•"/>
              <a:defRPr/>
            </a:pPr>
            <a:endParaRPr lang="es-ES" sz="2000" b="1" dirty="0" smtClean="0">
              <a:solidFill>
                <a:srgbClr val="000000"/>
              </a:solidFill>
              <a:latin typeface="Tahoma" pitchFamily="32" charset="0"/>
              <a:cs typeface="Tahoma" pitchFamily="32" charset="0"/>
            </a:endParaRPr>
          </a:p>
          <a:p>
            <a:pPr marL="742950" lvl="1" indent="0" algn="just" eaLnBrk="1" hangingPunct="1">
              <a:spcBef>
                <a:spcPts val="500"/>
              </a:spcBef>
              <a:defRPr/>
            </a:pPr>
            <a:r>
              <a:rPr lang="es-ES" sz="2000" dirty="0" smtClean="0">
                <a:solidFill>
                  <a:srgbClr val="000000"/>
                </a:solidFill>
                <a:latin typeface="Tahoma" pitchFamily="32" charset="0"/>
                <a:cs typeface="Tahoma" pitchFamily="32" charset="0"/>
              </a:rPr>
              <a:t>Objeto </a:t>
            </a:r>
            <a:r>
              <a:rPr lang="es-ES" sz="2000" dirty="0" err="1" smtClean="0">
                <a:solidFill>
                  <a:srgbClr val="000000"/>
                </a:solidFill>
                <a:latin typeface="Tahoma" pitchFamily="32" charset="0"/>
                <a:cs typeface="Tahoma" pitchFamily="32" charset="0"/>
              </a:rPr>
              <a:t>javascript</a:t>
            </a:r>
            <a:r>
              <a:rPr lang="es-ES" sz="2000" dirty="0" smtClean="0">
                <a:solidFill>
                  <a:srgbClr val="000000"/>
                </a:solidFill>
                <a:latin typeface="Tahoma" pitchFamily="32" charset="0"/>
                <a:cs typeface="Tahoma" pitchFamily="32" charset="0"/>
              </a:rPr>
              <a:t> que hace referencia al </a:t>
            </a:r>
            <a:r>
              <a:rPr lang="es-ES" sz="2000" b="1" dirty="0" smtClean="0">
                <a:solidFill>
                  <a:srgbClr val="000000"/>
                </a:solidFill>
                <a:latin typeface="Tahoma" pitchFamily="32" charset="0"/>
                <a:cs typeface="Tahoma" pitchFamily="32" charset="0"/>
              </a:rPr>
              <a:t>contenido</a:t>
            </a:r>
            <a:r>
              <a:rPr lang="es-ES" sz="2000" dirty="0" smtClean="0">
                <a:solidFill>
                  <a:srgbClr val="000000"/>
                </a:solidFill>
                <a:latin typeface="Tahoma" pitchFamily="32" charset="0"/>
                <a:cs typeface="Tahoma" pitchFamily="32" charset="0"/>
              </a:rPr>
              <a:t> </a:t>
            </a:r>
            <a:r>
              <a:rPr lang="es-ES" sz="2000" b="1" dirty="0" smtClean="0">
                <a:solidFill>
                  <a:srgbClr val="000000"/>
                </a:solidFill>
                <a:latin typeface="Tahoma" pitchFamily="32" charset="0"/>
                <a:cs typeface="Tahoma" pitchFamily="32" charset="0"/>
              </a:rPr>
              <a:t>total</a:t>
            </a:r>
            <a:r>
              <a:rPr lang="es-ES" sz="2000" dirty="0" smtClean="0">
                <a:solidFill>
                  <a:srgbClr val="000000"/>
                </a:solidFill>
                <a:latin typeface="Tahoma" pitchFamily="32" charset="0"/>
                <a:cs typeface="Tahoma" pitchFamily="32" charset="0"/>
              </a:rPr>
              <a:t> de nuestra página. Algunas de sus propiedades son:</a:t>
            </a:r>
          </a:p>
          <a:p>
            <a:pPr marL="742950" lvl="1" indent="0" algn="just" eaLnBrk="1" hangingPunct="1">
              <a:spcBef>
                <a:spcPts val="500"/>
              </a:spcBef>
              <a:defRPr/>
            </a:pPr>
            <a:endParaRPr lang="es-ES" sz="2000" dirty="0" smtClean="0">
              <a:solidFill>
                <a:srgbClr val="000000"/>
              </a:solidFill>
              <a:latin typeface="Tahoma" pitchFamily="32" charset="0"/>
              <a:cs typeface="Tahoma" pitchFamily="32" charset="0"/>
            </a:endParaRPr>
          </a:p>
          <a:p>
            <a:pPr marL="1085850" lvl="1" indent="-342900" algn="just" eaLnBrk="1" hangingPunct="1">
              <a:spcBef>
                <a:spcPts val="500"/>
              </a:spcBef>
              <a:buFont typeface="Arial" pitchFamily="34" charset="0"/>
              <a:buChar char="•"/>
              <a:defRPr/>
            </a:pPr>
            <a:r>
              <a:rPr lang="es-ES" sz="2000" b="1" dirty="0" err="1" smtClean="0">
                <a:solidFill>
                  <a:srgbClr val="000000"/>
                </a:solidFill>
                <a:latin typeface="Tahoma" pitchFamily="32" charset="0"/>
                <a:cs typeface="Tahoma" pitchFamily="32" charset="0"/>
              </a:rPr>
              <a:t>document.bgColor</a:t>
            </a:r>
            <a:r>
              <a:rPr lang="es-ES" sz="2000" b="1" dirty="0" smtClean="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color de fondo de la etiqueta &lt;</a:t>
            </a:r>
            <a:r>
              <a:rPr lang="es-ES" sz="2000" dirty="0" err="1" smtClean="0">
                <a:solidFill>
                  <a:srgbClr val="000000"/>
                </a:solidFill>
                <a:latin typeface="Tahoma" pitchFamily="32" charset="0"/>
                <a:cs typeface="Tahoma" pitchFamily="32" charset="0"/>
              </a:rPr>
              <a:t>body</a:t>
            </a:r>
            <a:r>
              <a:rPr lang="es-ES" sz="2000" dirty="0" smtClean="0">
                <a:solidFill>
                  <a:srgbClr val="000000"/>
                </a:solidFill>
                <a:latin typeface="Tahoma" pitchFamily="32" charset="0"/>
                <a:cs typeface="Tahoma" pitchFamily="32" charset="0"/>
              </a:rPr>
              <a:t>&gt;</a:t>
            </a:r>
          </a:p>
          <a:p>
            <a:pPr marL="1085850" lvl="1" indent="-342900" algn="just" eaLnBrk="1" hangingPunct="1">
              <a:spcBef>
                <a:spcPts val="500"/>
              </a:spcBef>
              <a:buFont typeface="Arial" pitchFamily="34" charset="0"/>
              <a:buChar char="•"/>
              <a:defRPr/>
            </a:pPr>
            <a:endParaRPr lang="es-ES" sz="2000" b="1" dirty="0" smtClean="0">
              <a:solidFill>
                <a:srgbClr val="000000"/>
              </a:solidFill>
              <a:latin typeface="Tahoma" pitchFamily="32" charset="0"/>
              <a:cs typeface="Tahoma" pitchFamily="32" charset="0"/>
            </a:endParaRPr>
          </a:p>
          <a:p>
            <a:pPr marL="1085850" lvl="1" indent="-342900" algn="just" eaLnBrk="1" hangingPunct="1">
              <a:spcBef>
                <a:spcPts val="500"/>
              </a:spcBef>
              <a:buFont typeface="Arial" pitchFamily="34" charset="0"/>
              <a:buChar char="•"/>
              <a:defRPr/>
            </a:pPr>
            <a:r>
              <a:rPr lang="es-ES" sz="2000" b="1" dirty="0" err="1" smtClean="0">
                <a:solidFill>
                  <a:srgbClr val="000000"/>
                </a:solidFill>
                <a:latin typeface="Tahoma" pitchFamily="32" charset="0"/>
                <a:cs typeface="Tahoma" pitchFamily="32" charset="0"/>
              </a:rPr>
              <a:t>document.title</a:t>
            </a:r>
            <a:r>
              <a:rPr lang="es-ES" sz="2000" b="1" dirty="0" smtClean="0">
                <a:solidFill>
                  <a:srgbClr val="000000"/>
                </a:solidFill>
                <a:latin typeface="Tahoma" pitchFamily="32" charset="0"/>
                <a:cs typeface="Tahoma" pitchFamily="32" charset="0"/>
              </a:rPr>
              <a:t>: </a:t>
            </a:r>
            <a:r>
              <a:rPr lang="es-ES" sz="2000" dirty="0" smtClean="0">
                <a:solidFill>
                  <a:srgbClr val="000000"/>
                </a:solidFill>
                <a:latin typeface="Tahoma" pitchFamily="32" charset="0"/>
                <a:cs typeface="Tahoma" pitchFamily="32" charset="0"/>
              </a:rPr>
              <a:t>título de la página, contenido de &lt;</a:t>
            </a:r>
            <a:r>
              <a:rPr lang="es-ES" sz="2000" dirty="0" err="1" smtClean="0">
                <a:solidFill>
                  <a:srgbClr val="000000"/>
                </a:solidFill>
                <a:latin typeface="Tahoma" pitchFamily="32" charset="0"/>
                <a:cs typeface="Tahoma" pitchFamily="32" charset="0"/>
              </a:rPr>
              <a:t>title</a:t>
            </a:r>
            <a:r>
              <a:rPr lang="es-ES" sz="2000" dirty="0" smtClean="0">
                <a:solidFill>
                  <a:srgbClr val="000000"/>
                </a:solidFill>
                <a:latin typeface="Tahoma" pitchFamily="32" charset="0"/>
                <a:cs typeface="Tahoma" pitchFamily="32" charset="0"/>
              </a:rPr>
              <a:t>&gt;</a:t>
            </a:r>
          </a:p>
          <a:p>
            <a:pPr marL="0" indent="0" algn="just" eaLnBrk="1" hangingPunct="1">
              <a:spcBef>
                <a:spcPts val="500"/>
              </a:spcBef>
              <a:defRPr/>
            </a:pPr>
            <a:endParaRPr lang="es-ES" sz="2000" b="1" dirty="0" smtClean="0">
              <a:solidFill>
                <a:srgbClr val="000000"/>
              </a:solidFill>
              <a:latin typeface="Tahoma" pitchFamily="32" charset="0"/>
              <a:cs typeface="Tahoma" pitchFamily="32" charset="0"/>
            </a:endParaRPr>
          </a:p>
          <a:p>
            <a:pPr marL="0" indent="0" algn="just" eaLnBrk="1" hangingPunct="1">
              <a:spcBef>
                <a:spcPts val="500"/>
              </a:spcBef>
              <a:defRPr/>
            </a:pPr>
            <a:endParaRPr lang="es-ES" sz="2000" b="1" dirty="0">
              <a:solidFill>
                <a:srgbClr val="000000"/>
              </a:solidFill>
              <a:latin typeface="Tahoma" pitchFamily="32" charset="0"/>
              <a:cs typeface="Tahoma" pitchFamily="32" charset="0"/>
            </a:endParaRPr>
          </a:p>
          <a:p>
            <a:pPr marL="0" indent="0" algn="just" eaLnBrk="1" hangingPunct="1">
              <a:spcBef>
                <a:spcPts val="500"/>
              </a:spcBef>
              <a:defRPr/>
            </a:pPr>
            <a:r>
              <a:rPr lang="es-ES" sz="2000" b="1" dirty="0" smtClean="0">
                <a:solidFill>
                  <a:srgbClr val="000000"/>
                </a:solidFill>
                <a:latin typeface="Tahoma" pitchFamily="32" charset="0"/>
                <a:cs typeface="Tahoma" pitchFamily="32" charset="0"/>
              </a:rPr>
              <a:t>Las </a:t>
            </a:r>
            <a:r>
              <a:rPr lang="es-ES" sz="2000" b="1" dirty="0">
                <a:solidFill>
                  <a:srgbClr val="000000"/>
                </a:solidFill>
                <a:latin typeface="Tahoma" pitchFamily="32" charset="0"/>
                <a:cs typeface="Tahoma" pitchFamily="32" charset="0"/>
              </a:rPr>
              <a:t>funciones DOM se utilizan para acceder de forma directa a cualquier nodo del árbol.</a:t>
            </a:r>
          </a:p>
          <a:p>
            <a:pPr marL="0" indent="0" algn="just" eaLnBrk="1" hangingPunct="1">
              <a:spcBef>
                <a:spcPts val="500"/>
              </a:spcBef>
              <a:defRPr/>
            </a:pPr>
            <a:endParaRPr lang="es-ES" sz="2000" b="1"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defRPr/>
            </a:pPr>
            <a:endParaRPr lang="es-ES" sz="2000" dirty="0" smtClean="0">
              <a:solidFill>
                <a:srgbClr val="000000"/>
              </a:solidFill>
              <a:latin typeface="Tahoma" pitchFamily="32" charset="0"/>
              <a:cs typeface="Tahoma" pitchFamily="32" charset="0"/>
            </a:endParaRPr>
          </a:p>
          <a:p>
            <a:pPr lvl="1" algn="just" eaLnBrk="1" hangingPunct="1">
              <a:spcBef>
                <a:spcPts val="500"/>
              </a:spcBef>
              <a:buFont typeface="Arial" charset="0"/>
              <a:buChar char="•"/>
              <a:defRPr/>
            </a:pPr>
            <a:endParaRPr lang="es-ES" sz="20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771623"/>
          </a:xfrm>
          <a:prstGeom prst="rect">
            <a:avLst/>
          </a:prstGeom>
          <a:noFill/>
          <a:ln w="9525">
            <a:noFill/>
            <a:round/>
            <a:headEnd/>
            <a:tailEnd/>
          </a:ln>
          <a:effectLst/>
        </p:spPr>
        <p:txBody>
          <a:bodyPr lIns="90000" tIns="46800" rIns="90000" bIns="46800">
            <a:spAutoFit/>
          </a:bodyPr>
          <a:lstStyle/>
          <a:p>
            <a:pPr algn="ctr">
              <a:spcBef>
                <a:spcPct val="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4400" b="1" dirty="0">
                <a:solidFill>
                  <a:srgbClr val="000000"/>
                </a:solidFill>
                <a:effectLst>
                  <a:outerShdw blurRad="50800" dist="38100" dir="2700000" algn="tl" rotWithShape="0">
                    <a:prstClr val="black">
                      <a:alpha val="40000"/>
                    </a:prstClr>
                  </a:outerShdw>
                </a:effectLst>
                <a:latin typeface="+mj-lt"/>
                <a:ea typeface="+mj-ea"/>
                <a:cs typeface="Arial" charset="0"/>
              </a:rPr>
              <a:t>DOM</a:t>
            </a:r>
          </a:p>
        </p:txBody>
      </p:sp>
    </p:spTree>
    <p:extLst>
      <p:ext uri="{BB962C8B-B14F-4D97-AF65-F5344CB8AC3E}">
        <p14:creationId xmlns:p14="http://schemas.microsoft.com/office/powerpoint/2010/main" val="41024581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p:txBody>
          <a:bodyPr>
            <a:normAutofit fontScale="92500" lnSpcReduction="10000"/>
          </a:bodyPr>
          <a:lstStyle/>
          <a:p>
            <a:pPr marL="0" indent="0" algn="just">
              <a:buNone/>
            </a:pPr>
            <a:r>
              <a:rPr lang="es-ES" sz="2600" b="1" dirty="0" err="1" smtClean="0"/>
              <a:t>getElementsByTagName</a:t>
            </a:r>
            <a:r>
              <a:rPr lang="es-ES" sz="2600" b="1" dirty="0" smtClean="0"/>
              <a:t>(</a:t>
            </a:r>
            <a:r>
              <a:rPr lang="es-ES" sz="2600" b="1" dirty="0" err="1" smtClean="0"/>
              <a:t>nombreEtiqueta</a:t>
            </a:r>
            <a:r>
              <a:rPr lang="es-ES" sz="2600" b="1" dirty="0"/>
              <a:t>) </a:t>
            </a:r>
            <a:r>
              <a:rPr lang="es-ES" sz="2600" dirty="0"/>
              <a:t>obtiene todos los elementos de </a:t>
            </a:r>
            <a:r>
              <a:rPr lang="es-ES" sz="2600" dirty="0" smtClean="0"/>
              <a:t>la página </a:t>
            </a:r>
            <a:r>
              <a:rPr lang="es-ES" sz="2600" dirty="0"/>
              <a:t>XHTML cuya etiqueta sea igual que el parámetro que se le pasa a la función</a:t>
            </a:r>
            <a:r>
              <a:rPr lang="es-ES" sz="2600" dirty="0" smtClean="0"/>
              <a:t>.</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parrafos</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document.getElementsByTagName</a:t>
            </a:r>
            <a:r>
              <a:rPr lang="es-ES" sz="1900" dirty="0">
                <a:latin typeface="Courier New" panose="02070309020205020404" pitchFamily="49" charset="0"/>
                <a:cs typeface="Courier New" panose="02070309020205020404" pitchFamily="49" charset="0"/>
              </a:rPr>
              <a:t>("p</a:t>
            </a:r>
            <a:r>
              <a:rPr lang="es-ES" sz="1900" dirty="0" smtClean="0">
                <a:latin typeface="Courier New" panose="02070309020205020404" pitchFamily="49" charset="0"/>
                <a:cs typeface="Courier New" panose="02070309020205020404" pitchFamily="49" charset="0"/>
              </a:rPr>
              <a:t>");</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primerParrafo</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parrafos</a:t>
            </a:r>
            <a:r>
              <a:rPr lang="es-ES" sz="1900" dirty="0">
                <a:latin typeface="Courier New" panose="02070309020205020404" pitchFamily="49" charset="0"/>
                <a:cs typeface="Courier New" panose="02070309020205020404" pitchFamily="49" charset="0"/>
              </a:rPr>
              <a:t>[0</a:t>
            </a:r>
            <a:r>
              <a:rPr lang="es-ES" sz="1900" dirty="0" smtClean="0">
                <a:latin typeface="Courier New" panose="02070309020205020404" pitchFamily="49" charset="0"/>
                <a:cs typeface="Courier New" panose="02070309020205020404" pitchFamily="49" charset="0"/>
              </a:rPr>
              <a:t>];</a:t>
            </a:r>
          </a:p>
          <a:p>
            <a:pPr marL="0" indent="0">
              <a:buNone/>
            </a:pPr>
            <a:endParaRPr lang="es-ES" sz="2600" b="1" dirty="0" smtClean="0"/>
          </a:p>
          <a:p>
            <a:pPr marL="0" indent="0" algn="just">
              <a:buNone/>
            </a:pPr>
            <a:r>
              <a:rPr lang="es-ES" sz="2600" b="1" dirty="0" err="1" smtClean="0"/>
              <a:t>getElementsByName</a:t>
            </a:r>
            <a:r>
              <a:rPr lang="es-ES" sz="2600" b="1" dirty="0" smtClean="0"/>
              <a:t>(</a:t>
            </a:r>
            <a:r>
              <a:rPr lang="es-ES" sz="2600" b="1" dirty="0" err="1" smtClean="0"/>
              <a:t>nombreAtributo</a:t>
            </a:r>
            <a:r>
              <a:rPr lang="es-ES" sz="2600" b="1" dirty="0" smtClean="0"/>
              <a:t>) </a:t>
            </a:r>
            <a:r>
              <a:rPr lang="es-ES" sz="2600" dirty="0"/>
              <a:t>es similar a la anterior, pero en este caso se buscan </a:t>
            </a:r>
            <a:r>
              <a:rPr lang="es-ES" sz="2600" dirty="0" smtClean="0"/>
              <a:t>los elementos </a:t>
            </a:r>
            <a:r>
              <a:rPr lang="es-ES" sz="2600" dirty="0"/>
              <a:t>cuyo atributo </a:t>
            </a:r>
            <a:r>
              <a:rPr lang="es-ES" sz="2600" dirty="0" err="1"/>
              <a:t>name</a:t>
            </a:r>
            <a:r>
              <a:rPr lang="es-ES" sz="2600" dirty="0"/>
              <a:t> sea igual al parámetro proporcionado</a:t>
            </a:r>
            <a:r>
              <a:rPr lang="es-ES" sz="2600" dirty="0" smtClean="0"/>
              <a:t>.</a:t>
            </a:r>
          </a:p>
          <a:p>
            <a:pPr marL="400050" lvl="1" indent="0">
              <a:buNone/>
            </a:pPr>
            <a:r>
              <a:rPr lang="es-ES" sz="1900" dirty="0" err="1">
                <a:latin typeface="Courier New" panose="02070309020205020404" pitchFamily="49" charset="0"/>
                <a:cs typeface="Courier New" panose="02070309020205020404" pitchFamily="49" charset="0"/>
              </a:rPr>
              <a:t>var</a:t>
            </a:r>
            <a:r>
              <a:rPr lang="es-ES" sz="1900" dirty="0">
                <a:latin typeface="Courier New" panose="02070309020205020404" pitchFamily="49" charset="0"/>
                <a:cs typeface="Courier New" panose="02070309020205020404" pitchFamily="49" charset="0"/>
              </a:rPr>
              <a:t> </a:t>
            </a:r>
            <a:r>
              <a:rPr lang="es-ES" sz="1900" dirty="0" err="1">
                <a:latin typeface="Courier New" panose="02070309020205020404" pitchFamily="49" charset="0"/>
                <a:cs typeface="Courier New" panose="02070309020205020404" pitchFamily="49" charset="0"/>
              </a:rPr>
              <a:t>parrafoEspecial</a:t>
            </a:r>
            <a:r>
              <a:rPr lang="es-ES" sz="1900" dirty="0">
                <a:latin typeface="Courier New" panose="02070309020205020404" pitchFamily="49" charset="0"/>
                <a:cs typeface="Courier New" panose="02070309020205020404" pitchFamily="49" charset="0"/>
              </a:rPr>
              <a:t> = </a:t>
            </a:r>
            <a:r>
              <a:rPr lang="es-ES" sz="1900" dirty="0" err="1">
                <a:latin typeface="Courier New" panose="02070309020205020404" pitchFamily="49" charset="0"/>
                <a:cs typeface="Courier New" panose="02070309020205020404" pitchFamily="49" charset="0"/>
              </a:rPr>
              <a:t>document.getElementsByName</a:t>
            </a:r>
            <a:r>
              <a:rPr lang="es-ES" sz="1900" dirty="0">
                <a:latin typeface="Courier New" panose="02070309020205020404" pitchFamily="49" charset="0"/>
                <a:cs typeface="Courier New" panose="02070309020205020404" pitchFamily="49" charset="0"/>
              </a:rPr>
              <a:t>("especial");</a:t>
            </a:r>
          </a:p>
          <a:p>
            <a:pPr marL="400050" lvl="1" indent="0">
              <a:buNone/>
            </a:pPr>
            <a:r>
              <a:rPr lang="es-ES" sz="1900" dirty="0">
                <a:latin typeface="Courier New" panose="02070309020205020404" pitchFamily="49" charset="0"/>
                <a:cs typeface="Courier New" panose="02070309020205020404" pitchFamily="49" charset="0"/>
              </a:rPr>
              <a:t>&lt;p </a:t>
            </a:r>
            <a:r>
              <a:rPr lang="es-ES" sz="1900" dirty="0" err="1">
                <a:latin typeface="Courier New" panose="02070309020205020404" pitchFamily="49" charset="0"/>
                <a:cs typeface="Courier New" panose="02070309020205020404" pitchFamily="49" charset="0"/>
              </a:rPr>
              <a:t>name</a:t>
            </a:r>
            <a:r>
              <a:rPr lang="es-ES" sz="1900" dirty="0">
                <a:latin typeface="Courier New" panose="02070309020205020404" pitchFamily="49" charset="0"/>
                <a:cs typeface="Courier New" panose="02070309020205020404" pitchFamily="49" charset="0"/>
              </a:rPr>
              <a:t>="prueba"&gt;...&lt;/p&gt;</a:t>
            </a:r>
          </a:p>
          <a:p>
            <a:pPr marL="400050" lvl="1" indent="0">
              <a:buNone/>
            </a:pPr>
            <a:r>
              <a:rPr lang="es-ES" sz="1900" dirty="0">
                <a:latin typeface="Courier New" panose="02070309020205020404" pitchFamily="49" charset="0"/>
                <a:cs typeface="Courier New" panose="02070309020205020404" pitchFamily="49" charset="0"/>
              </a:rPr>
              <a:t>&lt;p </a:t>
            </a:r>
            <a:r>
              <a:rPr lang="es-ES" sz="1900" dirty="0" err="1">
                <a:latin typeface="Courier New" panose="02070309020205020404" pitchFamily="49" charset="0"/>
                <a:cs typeface="Courier New" panose="02070309020205020404" pitchFamily="49" charset="0"/>
              </a:rPr>
              <a:t>name</a:t>
            </a:r>
            <a:r>
              <a:rPr lang="es-ES" sz="1900" dirty="0">
                <a:latin typeface="Courier New" panose="02070309020205020404" pitchFamily="49" charset="0"/>
                <a:cs typeface="Courier New" panose="02070309020205020404" pitchFamily="49" charset="0"/>
              </a:rPr>
              <a:t>="especial"&gt;...&lt;/p</a:t>
            </a:r>
            <a:r>
              <a:rPr lang="es-ES" sz="1900" dirty="0" smtClean="0">
                <a:latin typeface="Courier New" panose="02070309020205020404" pitchFamily="49" charset="0"/>
                <a:cs typeface="Courier New" panose="02070309020205020404" pitchFamily="49" charset="0"/>
              </a:rPr>
              <a:t>&gt;</a:t>
            </a:r>
          </a:p>
          <a:p>
            <a:pPr marL="400050" lvl="1" indent="0">
              <a:buNone/>
            </a:pPr>
            <a:endParaRPr lang="es-ES" sz="2400" dirty="0"/>
          </a:p>
        </p:txBody>
      </p:sp>
    </p:spTree>
    <p:extLst>
      <p:ext uri="{BB962C8B-B14F-4D97-AF65-F5344CB8AC3E}">
        <p14:creationId xmlns:p14="http://schemas.microsoft.com/office/powerpoint/2010/main" val="11893608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p:txBody>
          <a:bodyPr>
            <a:normAutofit/>
          </a:bodyPr>
          <a:lstStyle/>
          <a:p>
            <a:pPr marL="0" indent="0">
              <a:buNone/>
            </a:pPr>
            <a:r>
              <a:rPr lang="es-ES" sz="2400" b="1" dirty="0" err="1" smtClean="0"/>
              <a:t>getElementById</a:t>
            </a:r>
            <a:r>
              <a:rPr lang="es-ES" sz="2400" b="1" dirty="0" smtClean="0"/>
              <a:t>(</a:t>
            </a:r>
            <a:r>
              <a:rPr lang="es-ES" sz="2400" b="1" dirty="0" err="1" smtClean="0"/>
              <a:t>nombreAtributo</a:t>
            </a:r>
            <a:r>
              <a:rPr lang="es-ES" sz="2400" b="1" dirty="0" smtClean="0"/>
              <a:t>)</a:t>
            </a:r>
            <a:r>
              <a:rPr lang="es-ES" sz="2400" dirty="0" smtClean="0"/>
              <a:t> </a:t>
            </a:r>
            <a:r>
              <a:rPr lang="es-ES" sz="2400" dirty="0"/>
              <a:t>devuelve el elemento XHTML cuyo atributo id </a:t>
            </a:r>
            <a:r>
              <a:rPr lang="es-ES" sz="2400" dirty="0" smtClean="0"/>
              <a:t>coincide con </a:t>
            </a:r>
            <a:r>
              <a:rPr lang="es-ES" sz="2400" dirty="0"/>
              <a:t>el parámetro indicado en la </a:t>
            </a:r>
            <a:r>
              <a:rPr lang="es-ES" sz="2400" dirty="0" smtClean="0"/>
              <a:t>función.</a:t>
            </a:r>
          </a:p>
          <a:p>
            <a:pPr marL="400050" lvl="1"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cabecera = </a:t>
            </a:r>
            <a:r>
              <a:rPr lang="es-ES" sz="1800" dirty="0" err="1" smtClean="0">
                <a:latin typeface="Courier New" panose="02070309020205020404" pitchFamily="49" charset="0"/>
                <a:cs typeface="Courier New" panose="02070309020205020404" pitchFamily="49" charset="0"/>
              </a:rPr>
              <a:t>document.getElementById</a:t>
            </a:r>
            <a:r>
              <a:rPr lang="es-ES" sz="1800" dirty="0" smtClean="0">
                <a:latin typeface="Courier New" panose="02070309020205020404" pitchFamily="49" charset="0"/>
                <a:cs typeface="Courier New" panose="02070309020205020404" pitchFamily="49" charset="0"/>
              </a:rPr>
              <a:t>("cabecera");</a:t>
            </a:r>
          </a:p>
          <a:p>
            <a:pPr marL="400050" lvl="1" indent="0">
              <a:buNone/>
            </a:pPr>
            <a:r>
              <a:rPr lang="es-ES" sz="1800" dirty="0" smtClean="0">
                <a:latin typeface="Courier New" panose="02070309020205020404" pitchFamily="49" charset="0"/>
                <a:cs typeface="Courier New" panose="02070309020205020404" pitchFamily="49" charset="0"/>
              </a:rPr>
              <a:t>&lt;div id="cabecera"&gt;</a:t>
            </a:r>
          </a:p>
          <a:p>
            <a:pPr marL="800100" lvl="2" indent="0">
              <a:buNone/>
            </a:pPr>
            <a:r>
              <a:rPr lang="pt-BR" sz="1800" dirty="0" smtClean="0">
                <a:latin typeface="Courier New" panose="02070309020205020404" pitchFamily="49" charset="0"/>
                <a:cs typeface="Courier New" panose="02070309020205020404" pitchFamily="49" charset="0"/>
              </a:rPr>
              <a:t>&lt;a </a:t>
            </a:r>
            <a:r>
              <a:rPr lang="pt-BR" sz="1800" dirty="0" err="1" smtClean="0">
                <a:latin typeface="Courier New" panose="02070309020205020404" pitchFamily="49" charset="0"/>
                <a:cs typeface="Courier New" panose="02070309020205020404" pitchFamily="49" charset="0"/>
              </a:rPr>
              <a:t>href</a:t>
            </a:r>
            <a:r>
              <a:rPr lang="pt-BR" sz="1800" dirty="0" smtClean="0">
                <a:latin typeface="Courier New" panose="02070309020205020404" pitchFamily="49" charset="0"/>
                <a:cs typeface="Courier New" panose="02070309020205020404" pitchFamily="49" charset="0"/>
              </a:rPr>
              <a:t>="/" id="logo"&gt;...&lt;/a&gt;</a:t>
            </a:r>
          </a:p>
          <a:p>
            <a:pPr marL="400050" lvl="1" indent="0">
              <a:buNone/>
            </a:pPr>
            <a:r>
              <a:rPr lang="es-ES" sz="1800" dirty="0" smtClean="0">
                <a:latin typeface="Courier New" panose="02070309020205020404" pitchFamily="49" charset="0"/>
                <a:cs typeface="Courier New" panose="02070309020205020404" pitchFamily="49" charset="0"/>
              </a:rPr>
              <a:t>&lt;/div&gt;</a:t>
            </a:r>
            <a:endParaRPr lang="es-ES" sz="1800" dirty="0">
              <a:latin typeface="Courier New" panose="02070309020205020404" pitchFamily="49" charset="0"/>
              <a:cs typeface="Courier New" panose="02070309020205020404" pitchFamily="49" charset="0"/>
            </a:endParaRPr>
          </a:p>
        </p:txBody>
      </p:sp>
      <p:sp>
        <p:nvSpPr>
          <p:cNvPr id="7" name="1 Marcador de contenido"/>
          <p:cNvSpPr txBox="1">
            <a:spLocks/>
          </p:cNvSpPr>
          <p:nvPr/>
        </p:nvSpPr>
        <p:spPr>
          <a:xfrm>
            <a:off x="539552" y="1628800"/>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s-ES" dirty="0"/>
          </a:p>
        </p:txBody>
      </p:sp>
    </p:spTree>
    <p:extLst>
      <p:ext uri="{BB962C8B-B14F-4D97-AF65-F5344CB8AC3E}">
        <p14:creationId xmlns:p14="http://schemas.microsoft.com/office/powerpoint/2010/main" val="3997946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a:solidFill>
                  <a:srgbClr val="000000"/>
                </a:solidFill>
                <a:latin typeface="Tahoma" pitchFamily="32" charset="0"/>
                <a:cs typeface="Tahoma" pitchFamily="32" charset="0"/>
              </a:rPr>
              <a:t>La función </a:t>
            </a:r>
            <a:r>
              <a:rPr lang="es-ES" altLang="es-ES" sz="2000" b="1">
                <a:solidFill>
                  <a:srgbClr val="000000"/>
                </a:solidFill>
                <a:latin typeface="Tahoma" pitchFamily="32" charset="0"/>
                <a:cs typeface="Tahoma" pitchFamily="32" charset="0"/>
              </a:rPr>
              <a:t>confirm</a:t>
            </a:r>
            <a:endParaRPr lang="es-ES" altLang="es-ES" sz="200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a:solidFill>
                  <a:srgbClr val="000000"/>
                </a:solidFill>
                <a:latin typeface="Tahoma" pitchFamily="32" charset="0"/>
                <a:cs typeface="Tahoma" pitchFamily="32" charset="0"/>
              </a:rPr>
              <a:t>Función similar a alert, que además de mostrar un texto informativo, plantea una </a:t>
            </a:r>
            <a:r>
              <a:rPr lang="es-ES" altLang="es-ES" sz="1800" b="1">
                <a:solidFill>
                  <a:srgbClr val="000000"/>
                </a:solidFill>
                <a:latin typeface="Tahoma" pitchFamily="32" charset="0"/>
                <a:cs typeface="Tahoma" pitchFamily="32" charset="0"/>
              </a:rPr>
              <a:t>elección</a:t>
            </a:r>
            <a:r>
              <a:rPr lang="es-ES" altLang="es-ES" sz="1800">
                <a:solidFill>
                  <a:srgbClr val="000000"/>
                </a:solidFill>
                <a:latin typeface="Tahoma" pitchFamily="32" charset="0"/>
                <a:cs typeface="Tahoma" pitchFamily="32" charset="0"/>
              </a:rPr>
              <a:t> al usuario, mostrando los botones </a:t>
            </a:r>
            <a:r>
              <a:rPr lang="es-ES" altLang="es-ES" sz="1800" b="1">
                <a:solidFill>
                  <a:srgbClr val="000000"/>
                </a:solidFill>
                <a:latin typeface="Tahoma" pitchFamily="32" charset="0"/>
                <a:cs typeface="Tahoma" pitchFamily="32" charset="0"/>
              </a:rPr>
              <a:t>Aceptar</a:t>
            </a:r>
            <a:r>
              <a:rPr lang="es-ES" altLang="es-ES" sz="1800">
                <a:solidFill>
                  <a:srgbClr val="000000"/>
                </a:solidFill>
                <a:latin typeface="Tahoma" pitchFamily="32" charset="0"/>
                <a:cs typeface="Tahoma" pitchFamily="32" charset="0"/>
              </a:rPr>
              <a:t> y </a:t>
            </a:r>
            <a:r>
              <a:rPr lang="es-ES" altLang="es-ES" sz="1800" b="1">
                <a:solidFill>
                  <a:srgbClr val="000000"/>
                </a:solidFill>
                <a:latin typeface="Tahoma" pitchFamily="32" charset="0"/>
                <a:cs typeface="Tahoma" pitchFamily="32" charset="0"/>
              </a:rPr>
              <a:t>Cancelar</a:t>
            </a:r>
            <a:r>
              <a:rPr lang="es-ES" altLang="es-ES" sz="1800">
                <a:solidFill>
                  <a:srgbClr val="000000"/>
                </a:solidFill>
                <a:latin typeface="Tahoma" pitchFamily="32" charset="0"/>
                <a:cs typeface="Tahoma" pitchFamily="32" charset="0"/>
              </a:rPr>
              <a:t>. </a:t>
            </a:r>
          </a:p>
          <a:p>
            <a:pPr lvl="1" algn="just" eaLnBrk="1" hangingPunct="1">
              <a:spcBef>
                <a:spcPts val="500"/>
              </a:spcBef>
              <a:buFont typeface="Arial" charset="0"/>
              <a:buChar char="•"/>
            </a:pPr>
            <a:endParaRPr lang="es-ES" altLang="es-ES" sz="1800">
              <a:solidFill>
                <a:srgbClr val="000000"/>
              </a:solidFill>
              <a:latin typeface="Tahoma" pitchFamily="32" charset="0"/>
              <a:cs typeface="Tahoma" pitchFamily="32" charset="0"/>
            </a:endParaRPr>
          </a:p>
          <a:p>
            <a:pPr lvl="2" algn="just" eaLnBrk="1" hangingPunct="1">
              <a:spcBef>
                <a:spcPts val="500"/>
              </a:spcBef>
            </a:pPr>
            <a:r>
              <a:rPr lang="es-ES" altLang="es-ES" sz="1800">
                <a:solidFill>
                  <a:srgbClr val="000000"/>
                </a:solidFill>
                <a:latin typeface="Tahoma" pitchFamily="32" charset="0"/>
                <a:cs typeface="Tahoma" pitchFamily="32" charset="0"/>
              </a:rPr>
              <a:t>		</a:t>
            </a:r>
            <a:r>
              <a:rPr lang="es-ES" altLang="es-ES" sz="1800" b="1" i="1">
                <a:solidFill>
                  <a:srgbClr val="000000"/>
                </a:solidFill>
                <a:latin typeface="Tahoma" pitchFamily="32" charset="0"/>
                <a:cs typeface="Tahoma" pitchFamily="32" charset="0"/>
              </a:rPr>
              <a:t>confirm(“Texto a mostrar”);</a:t>
            </a:r>
          </a:p>
          <a:p>
            <a:pPr lvl="2" algn="just" eaLnBrk="1" hangingPunct="1">
              <a:spcBef>
                <a:spcPts val="500"/>
              </a:spcBef>
            </a:pPr>
            <a:endParaRPr lang="es-ES" altLang="es-ES" sz="180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18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a:solidFill>
                  <a:srgbClr val="000000"/>
                </a:solidFill>
                <a:latin typeface="Tahoma" pitchFamily="32" charset="0"/>
                <a:cs typeface="Tahoma" pitchFamily="32" charset="0"/>
              </a:rPr>
              <a:t>Se puede asignar el resultado </a:t>
            </a:r>
            <a:r>
              <a:rPr lang="es-ES" altLang="es-ES" sz="1800" b="1">
                <a:solidFill>
                  <a:srgbClr val="000000"/>
                </a:solidFill>
                <a:latin typeface="Tahoma" pitchFamily="32" charset="0"/>
                <a:cs typeface="Tahoma" pitchFamily="32" charset="0"/>
              </a:rPr>
              <a:t>a una variable</a:t>
            </a:r>
            <a:r>
              <a:rPr lang="es-ES" altLang="es-ES" sz="1800">
                <a:solidFill>
                  <a:srgbClr val="000000"/>
                </a:solidFill>
                <a:latin typeface="Tahoma" pitchFamily="32" charset="0"/>
                <a:cs typeface="Tahoma" pitchFamily="32" charset="0"/>
              </a:rPr>
              <a:t>, ya que la función devuelve un valor </a:t>
            </a:r>
            <a:r>
              <a:rPr lang="es-ES" altLang="es-ES" sz="1800" b="1">
                <a:solidFill>
                  <a:srgbClr val="000000"/>
                </a:solidFill>
                <a:latin typeface="Tahoma" pitchFamily="32" charset="0"/>
                <a:cs typeface="Tahoma" pitchFamily="32" charset="0"/>
              </a:rPr>
              <a:t>booleano, true o false</a:t>
            </a:r>
            <a:r>
              <a:rPr lang="es-ES" altLang="es-ES" sz="1800">
                <a:solidFill>
                  <a:srgbClr val="000000"/>
                </a:solidFill>
                <a:latin typeface="Tahoma" pitchFamily="32" charset="0"/>
                <a:cs typeface="Tahoma" pitchFamily="32" charset="0"/>
              </a:rPr>
              <a:t>. Dependiendo del valor recibido, se pueden programar distintas acciones.</a:t>
            </a:r>
          </a:p>
          <a:p>
            <a:pPr algn="just" eaLnBrk="1" hangingPunct="1">
              <a:spcBef>
                <a:spcPts val="500"/>
              </a:spcBef>
              <a:buFont typeface="Arial" charset="0"/>
              <a:buNone/>
            </a:pPr>
            <a:endParaRPr lang="es-ES" altLang="es-ES" sz="1800">
              <a:solidFill>
                <a:srgbClr val="000000"/>
              </a:solidFill>
              <a:latin typeface="Tahoma" pitchFamily="32" charset="0"/>
              <a:cs typeface="Tahoma" pitchFamily="32" charset="0"/>
            </a:endParaRPr>
          </a:p>
          <a:p>
            <a:pPr algn="just" eaLnBrk="1" hangingPunct="1">
              <a:spcBef>
                <a:spcPts val="500"/>
              </a:spcBef>
              <a:buFont typeface="Arial" charset="0"/>
              <a:buNone/>
            </a:pPr>
            <a:endParaRPr lang="es-ES" altLang="es-ES" sz="1800">
              <a:solidFill>
                <a:srgbClr val="000000"/>
              </a:solidFill>
              <a:latin typeface="Tahoma" pitchFamily="32" charset="0"/>
              <a:cs typeface="Tahoma" pitchFamily="32" charset="0"/>
            </a:endParaRPr>
          </a:p>
          <a:p>
            <a:pPr algn="just" eaLnBrk="1" hangingPunct="1">
              <a:spcBef>
                <a:spcPts val="600"/>
              </a:spcBef>
              <a:buClrTx/>
              <a:buSzTx/>
              <a:buFontTx/>
              <a:buNone/>
            </a:pPr>
            <a:endParaRPr lang="es-ES" altLang="es-ES">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614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5600" y="3068638"/>
            <a:ext cx="34766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93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p:txBody>
          <a:bodyPr>
            <a:normAutofit/>
          </a:bodyPr>
          <a:lstStyle/>
          <a:p>
            <a:pPr marL="0" indent="0">
              <a:buNone/>
            </a:pPr>
            <a:r>
              <a:rPr lang="es-ES" sz="2800" b="1" dirty="0"/>
              <a:t>Acceso directo a los atributos </a:t>
            </a:r>
            <a:r>
              <a:rPr lang="es-ES" sz="2800" b="1" dirty="0" smtClean="0"/>
              <a:t>XHTML</a:t>
            </a:r>
          </a:p>
          <a:p>
            <a:pPr marL="0" indent="0" algn="just">
              <a:buNone/>
            </a:pPr>
            <a:r>
              <a:rPr lang="es-ES" sz="2300" dirty="0" smtClean="0"/>
              <a:t>Los </a:t>
            </a:r>
            <a:r>
              <a:rPr lang="es-ES" sz="2300" dirty="0"/>
              <a:t>atributos XHTML de los elementos de la </a:t>
            </a:r>
            <a:r>
              <a:rPr lang="es-ES" sz="2300" dirty="0" smtClean="0"/>
              <a:t>página y </a:t>
            </a:r>
            <a:r>
              <a:rPr lang="es-ES" sz="2300" dirty="0"/>
              <a:t>las propiedades CSS</a:t>
            </a:r>
            <a:r>
              <a:rPr lang="es-ES" sz="2300" dirty="0" smtClean="0"/>
              <a:t> </a:t>
            </a:r>
            <a:r>
              <a:rPr lang="es-ES" sz="2300" dirty="0"/>
              <a:t>se transforman automáticamente </a:t>
            </a:r>
            <a:r>
              <a:rPr lang="es-ES" sz="2300" dirty="0" smtClean="0"/>
              <a:t>en propiedades </a:t>
            </a:r>
            <a:r>
              <a:rPr lang="es-ES" sz="2300" dirty="0"/>
              <a:t>de los nodos. Para acceder a su valor, simplemente se indica el nombre </a:t>
            </a:r>
            <a:r>
              <a:rPr lang="es-ES" sz="2300" dirty="0" smtClean="0"/>
              <a:t>del atributo </a:t>
            </a:r>
            <a:r>
              <a:rPr lang="es-ES" sz="2300" dirty="0"/>
              <a:t>XHTML detrás del nombre del nodo</a:t>
            </a:r>
            <a:r>
              <a:rPr lang="es-ES" sz="2200" dirty="0" smtClean="0"/>
              <a:t>.</a:t>
            </a:r>
          </a:p>
          <a:p>
            <a:pPr marL="400050" lvl="1" indent="0">
              <a:buNone/>
            </a:pPr>
            <a:endParaRPr lang="es-ES" sz="1600" dirty="0" smtClean="0"/>
          </a:p>
          <a:p>
            <a:pPr marL="400050" lvl="1" indent="0">
              <a:buNone/>
            </a:pPr>
            <a:r>
              <a:rPr lang="es-ES" sz="1500" dirty="0" err="1" smtClean="0">
                <a:latin typeface="Courier New" panose="02070309020205020404" pitchFamily="49" charset="0"/>
                <a:cs typeface="Courier New" panose="02070309020205020404" pitchFamily="49" charset="0"/>
              </a:rPr>
              <a:t>var</a:t>
            </a:r>
            <a:r>
              <a:rPr lang="es-ES" sz="1500" dirty="0" smtClean="0">
                <a:latin typeface="Courier New" panose="02070309020205020404" pitchFamily="49" charset="0"/>
                <a:cs typeface="Courier New" panose="02070309020205020404" pitchFamily="49" charset="0"/>
              </a:rPr>
              <a:t> enlace = </a:t>
            </a:r>
            <a:r>
              <a:rPr lang="es-ES" sz="1500" dirty="0" err="1" smtClean="0">
                <a:latin typeface="Courier New" panose="02070309020205020404" pitchFamily="49" charset="0"/>
                <a:cs typeface="Courier New" panose="02070309020205020404" pitchFamily="49" charset="0"/>
              </a:rPr>
              <a:t>document.getElementById</a:t>
            </a:r>
            <a:r>
              <a:rPr lang="es-ES" sz="1500" dirty="0" smtClean="0">
                <a:latin typeface="Courier New" panose="02070309020205020404" pitchFamily="49" charset="0"/>
                <a:cs typeface="Courier New" panose="02070309020205020404" pitchFamily="49" charset="0"/>
              </a:rPr>
              <a:t>("enlace");</a:t>
            </a:r>
          </a:p>
          <a:p>
            <a:pPr marL="400050" lvl="1" indent="0">
              <a:buNone/>
            </a:pPr>
            <a:r>
              <a:rPr lang="da-DK" sz="1500" dirty="0" smtClean="0">
                <a:latin typeface="Courier New" panose="02070309020205020404" pitchFamily="49" charset="0"/>
                <a:cs typeface="Courier New" panose="02070309020205020404" pitchFamily="49" charset="0"/>
              </a:rPr>
              <a:t>alert(enlace.href); </a:t>
            </a:r>
            <a:r>
              <a:rPr lang="da-DK" sz="1500" i="1" dirty="0" smtClean="0">
                <a:latin typeface="Courier New" panose="02070309020205020404" pitchFamily="49" charset="0"/>
                <a:cs typeface="Courier New" panose="02070309020205020404" pitchFamily="49" charset="0"/>
              </a:rPr>
              <a:t>// muestra http://www...com</a:t>
            </a:r>
          </a:p>
          <a:p>
            <a:pPr marL="400050" lvl="1" indent="0">
              <a:buNone/>
            </a:pPr>
            <a:r>
              <a:rPr lang="es-ES" sz="1500" dirty="0" smtClean="0">
                <a:latin typeface="Courier New" panose="02070309020205020404" pitchFamily="49" charset="0"/>
                <a:cs typeface="Courier New" panose="02070309020205020404" pitchFamily="49" charset="0"/>
              </a:rPr>
              <a:t>&lt;a id="enlace" </a:t>
            </a:r>
            <a:r>
              <a:rPr lang="es-ES" sz="1500" dirty="0" err="1" smtClean="0">
                <a:latin typeface="Courier New" panose="02070309020205020404" pitchFamily="49" charset="0"/>
                <a:cs typeface="Courier New" panose="02070309020205020404" pitchFamily="49" charset="0"/>
              </a:rPr>
              <a:t>href</a:t>
            </a:r>
            <a:r>
              <a:rPr lang="es-ES" sz="1500" dirty="0" smtClean="0">
                <a:latin typeface="Courier New" panose="02070309020205020404" pitchFamily="49" charset="0"/>
                <a:cs typeface="Courier New" panose="02070309020205020404" pitchFamily="49" charset="0"/>
              </a:rPr>
              <a:t>="http://www...</a:t>
            </a:r>
            <a:r>
              <a:rPr lang="es-ES" sz="1500" dirty="0" err="1" smtClean="0">
                <a:latin typeface="Courier New" panose="02070309020205020404" pitchFamily="49" charset="0"/>
                <a:cs typeface="Courier New" panose="02070309020205020404" pitchFamily="49" charset="0"/>
              </a:rPr>
              <a:t>com</a:t>
            </a:r>
            <a:r>
              <a:rPr lang="es-ES" sz="1500" dirty="0" smtClean="0">
                <a:latin typeface="Courier New" panose="02070309020205020404" pitchFamily="49" charset="0"/>
                <a:cs typeface="Courier New" panose="02070309020205020404" pitchFamily="49" charset="0"/>
              </a:rPr>
              <a:t>"&gt;Enlace&lt;/a&gt;</a:t>
            </a:r>
          </a:p>
          <a:p>
            <a:pPr marL="400050" lvl="1" indent="0">
              <a:buNone/>
            </a:pPr>
            <a:endParaRPr lang="es-ES" sz="1500" dirty="0" smtClean="0">
              <a:latin typeface="Courier New" panose="02070309020205020404" pitchFamily="49" charset="0"/>
              <a:cs typeface="Courier New" panose="02070309020205020404" pitchFamily="49" charset="0"/>
            </a:endParaRPr>
          </a:p>
          <a:p>
            <a:pPr marL="400050" lvl="1" indent="0">
              <a:buNone/>
            </a:pPr>
            <a:r>
              <a:rPr lang="es-ES" sz="1500" dirty="0" err="1" smtClean="0">
                <a:latin typeface="Courier New" panose="02070309020205020404" pitchFamily="49" charset="0"/>
                <a:cs typeface="Courier New" panose="02070309020205020404" pitchFamily="49" charset="0"/>
              </a:rPr>
              <a:t>var</a:t>
            </a:r>
            <a:r>
              <a:rPr lang="es-ES" sz="1500" dirty="0" smtClean="0">
                <a:latin typeface="Courier New" panose="02070309020205020404" pitchFamily="49" charset="0"/>
                <a:cs typeface="Courier New" panose="02070309020205020404" pitchFamily="49" charset="0"/>
              </a:rPr>
              <a:t> imagen = </a:t>
            </a:r>
            <a:r>
              <a:rPr lang="es-ES" sz="1500" dirty="0" err="1" smtClean="0">
                <a:latin typeface="Courier New" panose="02070309020205020404" pitchFamily="49" charset="0"/>
                <a:cs typeface="Courier New" panose="02070309020205020404" pitchFamily="49" charset="0"/>
              </a:rPr>
              <a:t>document.getElementById</a:t>
            </a:r>
            <a:r>
              <a:rPr lang="es-ES" sz="1500" dirty="0" smtClean="0">
                <a:latin typeface="Courier New" panose="02070309020205020404" pitchFamily="49" charset="0"/>
                <a:cs typeface="Courier New" panose="02070309020205020404" pitchFamily="49" charset="0"/>
              </a:rPr>
              <a:t>("imagen");</a:t>
            </a:r>
          </a:p>
          <a:p>
            <a:pPr marL="400050" lvl="1" indent="0">
              <a:buNone/>
            </a:pPr>
            <a:r>
              <a:rPr lang="es-ES" sz="1500" dirty="0" err="1" smtClean="0">
                <a:latin typeface="Courier New" panose="02070309020205020404" pitchFamily="49" charset="0"/>
                <a:cs typeface="Courier New" panose="02070309020205020404" pitchFamily="49" charset="0"/>
              </a:rPr>
              <a:t>alert</a:t>
            </a:r>
            <a:r>
              <a:rPr lang="es-ES" sz="1500" dirty="0" smtClean="0">
                <a:latin typeface="Courier New" panose="02070309020205020404" pitchFamily="49" charset="0"/>
                <a:cs typeface="Courier New" panose="02070309020205020404" pitchFamily="49" charset="0"/>
              </a:rPr>
              <a:t>(</a:t>
            </a:r>
            <a:r>
              <a:rPr lang="es-ES" sz="1500" dirty="0" err="1" smtClean="0">
                <a:latin typeface="Courier New" panose="02070309020205020404" pitchFamily="49" charset="0"/>
                <a:cs typeface="Courier New" panose="02070309020205020404" pitchFamily="49" charset="0"/>
              </a:rPr>
              <a:t>imagen.style.margin</a:t>
            </a:r>
            <a:r>
              <a:rPr lang="es-ES" sz="1500" dirty="0" smtClean="0">
                <a:latin typeface="Courier New" panose="02070309020205020404" pitchFamily="49" charset="0"/>
                <a:cs typeface="Courier New" panose="02070309020205020404" pitchFamily="49" charset="0"/>
              </a:rPr>
              <a:t>);</a:t>
            </a:r>
          </a:p>
          <a:p>
            <a:pPr marL="400050" lvl="1" indent="0">
              <a:buNone/>
            </a:pPr>
            <a:r>
              <a:rPr lang="es-ES" sz="1500" dirty="0" smtClean="0">
                <a:latin typeface="Courier New" panose="02070309020205020404" pitchFamily="49" charset="0"/>
                <a:cs typeface="Courier New" panose="02070309020205020404" pitchFamily="49" charset="0"/>
              </a:rPr>
              <a:t>&lt;</a:t>
            </a:r>
            <a:r>
              <a:rPr lang="es-ES" sz="1500" dirty="0" err="1" smtClean="0">
                <a:latin typeface="Courier New" panose="02070309020205020404" pitchFamily="49" charset="0"/>
                <a:cs typeface="Courier New" panose="02070309020205020404" pitchFamily="49" charset="0"/>
              </a:rPr>
              <a:t>img</a:t>
            </a:r>
            <a:r>
              <a:rPr lang="es-ES" sz="1500" dirty="0" smtClean="0">
                <a:latin typeface="Courier New" panose="02070309020205020404" pitchFamily="49" charset="0"/>
                <a:cs typeface="Courier New" panose="02070309020205020404" pitchFamily="49" charset="0"/>
              </a:rPr>
              <a:t> id="imagen" </a:t>
            </a:r>
            <a:r>
              <a:rPr lang="es-ES" sz="1500" dirty="0" err="1" smtClean="0">
                <a:latin typeface="Courier New" panose="02070309020205020404" pitchFamily="49" charset="0"/>
                <a:cs typeface="Courier New" panose="02070309020205020404" pitchFamily="49" charset="0"/>
              </a:rPr>
              <a:t>style</a:t>
            </a:r>
            <a:r>
              <a:rPr lang="es-ES" sz="1500" dirty="0" smtClean="0">
                <a:latin typeface="Courier New" panose="02070309020205020404" pitchFamily="49" charset="0"/>
                <a:cs typeface="Courier New" panose="02070309020205020404" pitchFamily="49" charset="0"/>
              </a:rPr>
              <a:t>="margin:0; border:0;" </a:t>
            </a:r>
            <a:r>
              <a:rPr lang="es-ES" sz="1500" dirty="0" err="1" smtClean="0">
                <a:latin typeface="Courier New" panose="02070309020205020404" pitchFamily="49" charset="0"/>
                <a:cs typeface="Courier New" panose="02070309020205020404" pitchFamily="49" charset="0"/>
              </a:rPr>
              <a:t>src</a:t>
            </a:r>
            <a:r>
              <a:rPr lang="es-ES" sz="1500" dirty="0" smtClean="0">
                <a:latin typeface="Courier New" panose="02070309020205020404" pitchFamily="49" charset="0"/>
                <a:cs typeface="Courier New" panose="02070309020205020404" pitchFamily="49" charset="0"/>
              </a:rPr>
              <a:t>="logo.png" /&gt;</a:t>
            </a:r>
            <a:endParaRPr lang="es-ES" sz="1500" dirty="0">
              <a:latin typeface="Courier New" panose="02070309020205020404" pitchFamily="49" charset="0"/>
              <a:cs typeface="Courier New" panose="02070309020205020404" pitchFamily="49" charset="0"/>
            </a:endParaRPr>
          </a:p>
        </p:txBody>
      </p:sp>
      <p:sp>
        <p:nvSpPr>
          <p:cNvPr id="7" name="1 Marcador de contenido"/>
          <p:cNvSpPr txBox="1">
            <a:spLocks/>
          </p:cNvSpPr>
          <p:nvPr/>
        </p:nvSpPr>
        <p:spPr>
          <a:xfrm>
            <a:off x="539552" y="1628800"/>
            <a:ext cx="4038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s-ES" dirty="0"/>
          </a:p>
        </p:txBody>
      </p:sp>
    </p:spTree>
    <p:extLst>
      <p:ext uri="{BB962C8B-B14F-4D97-AF65-F5344CB8AC3E}">
        <p14:creationId xmlns:p14="http://schemas.microsoft.com/office/powerpoint/2010/main" val="12896205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p:txBody>
          <a:bodyPr>
            <a:normAutofit/>
          </a:bodyPr>
          <a:lstStyle/>
          <a:p>
            <a:pPr marL="0" indent="0" algn="just">
              <a:buNone/>
            </a:pPr>
            <a:r>
              <a:rPr lang="es-ES" sz="2300" dirty="0"/>
              <a:t>La transformación del nombre de las propiedades CSS compuestas consiste en </a:t>
            </a:r>
            <a:r>
              <a:rPr lang="es-ES" sz="2300" dirty="0" smtClean="0"/>
              <a:t>eliminar todos </a:t>
            </a:r>
            <a:r>
              <a:rPr lang="es-ES" sz="2300" dirty="0"/>
              <a:t>los guiones medios (-) y escribir en mayúscula la letra siguiente a cada </a:t>
            </a:r>
            <a:r>
              <a:rPr lang="es-ES" sz="2300" dirty="0" smtClean="0"/>
              <a:t>guion medio.</a:t>
            </a:r>
          </a:p>
          <a:p>
            <a:pPr marL="400050" lvl="1" indent="0">
              <a:buNone/>
            </a:pPr>
            <a:r>
              <a:rPr lang="en-US" sz="1600" b="1" dirty="0" smtClean="0"/>
              <a:t>line-height</a:t>
            </a:r>
            <a:r>
              <a:rPr lang="en-US" sz="1600" dirty="0" smtClean="0"/>
              <a:t> se </a:t>
            </a:r>
            <a:r>
              <a:rPr lang="en-US" sz="1600" dirty="0" err="1" smtClean="0"/>
              <a:t>transforma</a:t>
            </a:r>
            <a:r>
              <a:rPr lang="en-US" sz="1600" dirty="0" smtClean="0"/>
              <a:t> en </a:t>
            </a:r>
            <a:r>
              <a:rPr lang="en-US" sz="1600" b="1" dirty="0" err="1" smtClean="0"/>
              <a:t>lineHeight</a:t>
            </a:r>
            <a:endParaRPr lang="en-US" sz="1600" b="1" dirty="0" smtClean="0"/>
          </a:p>
          <a:p>
            <a:pPr marL="400050" lvl="1" indent="0">
              <a:buNone/>
            </a:pPr>
            <a:r>
              <a:rPr lang="es-ES" sz="1600" b="1" dirty="0" err="1" smtClean="0"/>
              <a:t>border</a:t>
            </a:r>
            <a:r>
              <a:rPr lang="es-ES" sz="1600" b="1" dirty="0" smtClean="0"/>
              <a:t>-top-</a:t>
            </a:r>
            <a:r>
              <a:rPr lang="es-ES" sz="1600" b="1" dirty="0" err="1" smtClean="0"/>
              <a:t>style</a:t>
            </a:r>
            <a:r>
              <a:rPr lang="es-ES" sz="1600" dirty="0" smtClean="0"/>
              <a:t> </a:t>
            </a:r>
            <a:r>
              <a:rPr lang="es-ES" sz="1600" dirty="0"/>
              <a:t>se transforma en </a:t>
            </a:r>
            <a:r>
              <a:rPr lang="es-ES" sz="1600" b="1" dirty="0" err="1" smtClean="0"/>
              <a:t>borderTopStyle</a:t>
            </a:r>
            <a:endParaRPr lang="es-ES" sz="1600" b="1" dirty="0" smtClean="0"/>
          </a:p>
          <a:p>
            <a:pPr marL="0" indent="0">
              <a:buNone/>
            </a:pPr>
            <a:endParaRPr lang="es-ES" sz="1600" dirty="0" smtClean="0"/>
          </a:p>
          <a:p>
            <a:pPr marL="0" indent="0">
              <a:buNone/>
            </a:pPr>
            <a:r>
              <a:rPr lang="es-ES" sz="2300" dirty="0" smtClean="0"/>
              <a:t>DOM utiliza </a:t>
            </a:r>
            <a:r>
              <a:rPr lang="es-ES" sz="2300" dirty="0"/>
              <a:t>el nombre </a:t>
            </a:r>
            <a:r>
              <a:rPr lang="es-ES" sz="2300" dirty="0" err="1"/>
              <a:t>className</a:t>
            </a:r>
            <a:r>
              <a:rPr lang="es-ES" sz="2300" dirty="0"/>
              <a:t> para acceder al atributo </a:t>
            </a:r>
            <a:r>
              <a:rPr lang="es-ES" sz="2300" dirty="0" err="1"/>
              <a:t>class</a:t>
            </a:r>
            <a:r>
              <a:rPr lang="es-ES" sz="2300" dirty="0"/>
              <a:t> de </a:t>
            </a:r>
            <a:r>
              <a:rPr lang="es-ES" sz="2300" dirty="0" smtClean="0"/>
              <a:t>XHTML</a:t>
            </a:r>
          </a:p>
          <a:p>
            <a:pPr marL="400050" lvl="1" indent="0">
              <a:buNone/>
            </a:pPr>
            <a:r>
              <a:rPr lang="es-ES" sz="1600" dirty="0" err="1">
                <a:latin typeface="Courier New" panose="02070309020205020404" pitchFamily="49" charset="0"/>
                <a:cs typeface="Courier New" panose="02070309020205020404" pitchFamily="49" charset="0"/>
              </a:rPr>
              <a:t>var</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parrafo</a:t>
            </a:r>
            <a:r>
              <a:rPr lang="es-ES" sz="1600" dirty="0">
                <a:latin typeface="Courier New" panose="02070309020205020404" pitchFamily="49" charset="0"/>
                <a:cs typeface="Courier New" panose="02070309020205020404" pitchFamily="49" charset="0"/>
              </a:rPr>
              <a:t> = </a:t>
            </a:r>
            <a:r>
              <a:rPr lang="es-ES" sz="1600" dirty="0" err="1">
                <a:latin typeface="Courier New" panose="02070309020205020404" pitchFamily="49" charset="0"/>
                <a:cs typeface="Courier New" panose="02070309020205020404" pitchFamily="49" charset="0"/>
              </a:rPr>
              <a:t>document.getElementById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parrafo</a:t>
            </a:r>
            <a:r>
              <a:rPr lang="es-ES" sz="1600" dirty="0">
                <a:latin typeface="Courier New" panose="02070309020205020404" pitchFamily="49" charset="0"/>
                <a:cs typeface="Courier New" panose="02070309020205020404" pitchFamily="49" charset="0"/>
              </a:rPr>
              <a:t>");</a:t>
            </a:r>
          </a:p>
          <a:p>
            <a:pPr marL="400050" lvl="1" indent="0">
              <a:buNone/>
            </a:pPr>
            <a:r>
              <a:rPr lang="es-ES" sz="1600" dirty="0" err="1">
                <a:latin typeface="Courier New" panose="02070309020205020404" pitchFamily="49" charset="0"/>
                <a:cs typeface="Courier New" panose="02070309020205020404" pitchFamily="49" charset="0"/>
              </a:rPr>
              <a:t>alert</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parrafo.class</a:t>
            </a:r>
            <a:r>
              <a:rPr lang="es-ES" sz="1600" dirty="0">
                <a:latin typeface="Courier New" panose="02070309020205020404" pitchFamily="49" charset="0"/>
                <a:cs typeface="Courier New" panose="02070309020205020404" pitchFamily="49" charset="0"/>
              </a:rPr>
              <a:t>); // muestra "</a:t>
            </a:r>
            <a:r>
              <a:rPr lang="es-ES" sz="1600" dirty="0" err="1">
                <a:latin typeface="Courier New" panose="02070309020205020404" pitchFamily="49" charset="0"/>
                <a:cs typeface="Courier New" panose="02070309020205020404" pitchFamily="49" charset="0"/>
              </a:rPr>
              <a:t>undefined</a:t>
            </a:r>
            <a:r>
              <a:rPr lang="es-ES" sz="1600" dirty="0">
                <a:latin typeface="Courier New" panose="02070309020205020404" pitchFamily="49" charset="0"/>
                <a:cs typeface="Courier New" panose="02070309020205020404" pitchFamily="49" charset="0"/>
              </a:rPr>
              <a:t>"</a:t>
            </a:r>
          </a:p>
          <a:p>
            <a:pPr marL="400050" lvl="1" indent="0">
              <a:buNone/>
            </a:pPr>
            <a:r>
              <a:rPr lang="es-ES" sz="1600" dirty="0" err="1">
                <a:latin typeface="Courier New" panose="02070309020205020404" pitchFamily="49" charset="0"/>
                <a:cs typeface="Courier New" panose="02070309020205020404" pitchFamily="49" charset="0"/>
              </a:rPr>
              <a:t>alert</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parrafo.className</a:t>
            </a:r>
            <a:r>
              <a:rPr lang="es-ES" sz="1600" dirty="0">
                <a:latin typeface="Courier New" panose="02070309020205020404" pitchFamily="49" charset="0"/>
                <a:cs typeface="Courier New" panose="02070309020205020404" pitchFamily="49" charset="0"/>
              </a:rPr>
              <a:t>); // muestra "</a:t>
            </a:r>
            <a:r>
              <a:rPr lang="es-ES" sz="1600" dirty="0" smtClean="0">
                <a:latin typeface="Courier New" panose="02070309020205020404" pitchFamily="49" charset="0"/>
                <a:cs typeface="Courier New" panose="02070309020205020404" pitchFamily="49" charset="0"/>
              </a:rPr>
              <a:t>normal“</a:t>
            </a:r>
          </a:p>
          <a:p>
            <a:pPr marL="400050" lvl="1" indent="0">
              <a:buNone/>
            </a:pPr>
            <a:endParaRPr lang="es-ES" sz="1600" dirty="0">
              <a:latin typeface="Courier New" panose="02070309020205020404" pitchFamily="49" charset="0"/>
              <a:cs typeface="Courier New" panose="02070309020205020404" pitchFamily="49" charset="0"/>
            </a:endParaRPr>
          </a:p>
          <a:p>
            <a:pPr marL="400050" lvl="1" indent="0">
              <a:buNone/>
            </a:pPr>
            <a:r>
              <a:rPr lang="es-ES" sz="1600" dirty="0">
                <a:latin typeface="Courier New" panose="02070309020205020404" pitchFamily="49" charset="0"/>
                <a:cs typeface="Courier New" panose="02070309020205020404" pitchFamily="49" charset="0"/>
              </a:rPr>
              <a:t>&lt;p id="</a:t>
            </a:r>
            <a:r>
              <a:rPr lang="es-ES" sz="1600" dirty="0" err="1">
                <a:latin typeface="Courier New" panose="02070309020205020404" pitchFamily="49" charset="0"/>
                <a:cs typeface="Courier New" panose="02070309020205020404" pitchFamily="49" charset="0"/>
              </a:rPr>
              <a:t>parrafo</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="normal"&gt;...&lt;/p&gt;</a:t>
            </a:r>
          </a:p>
        </p:txBody>
      </p:sp>
      <p:sp>
        <p:nvSpPr>
          <p:cNvPr id="6" name="5 Rectángulo"/>
          <p:cNvSpPr/>
          <p:nvPr/>
        </p:nvSpPr>
        <p:spPr>
          <a:xfrm>
            <a:off x="5836761" y="5765899"/>
            <a:ext cx="2375907" cy="492443"/>
          </a:xfrm>
          <a:prstGeom prst="rect">
            <a:avLst/>
          </a:prstGeom>
        </p:spPr>
        <p:txBody>
          <a:bodyPr wrap="none">
            <a:spAutoFit/>
          </a:bodyPr>
          <a:lstStyle/>
          <a:p>
            <a:pPr marL="400050" lvl="1" indent="0">
              <a:buNone/>
            </a:pPr>
            <a:r>
              <a:rPr lang="es-ES" sz="2600" dirty="0" smtClean="0"/>
              <a:t>* </a:t>
            </a:r>
            <a:r>
              <a:rPr lang="es-ES" sz="2600" smtClean="0"/>
              <a:t>Ejercicio 11</a:t>
            </a:r>
            <a:endParaRPr lang="es-ES" sz="2600" dirty="0"/>
          </a:p>
        </p:txBody>
      </p:sp>
    </p:spTree>
    <p:extLst>
      <p:ext uri="{BB962C8B-B14F-4D97-AF65-F5344CB8AC3E}">
        <p14:creationId xmlns:p14="http://schemas.microsoft.com/office/powerpoint/2010/main" val="11944240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457200" y="1469572"/>
            <a:ext cx="8229600" cy="5792788"/>
          </a:xfrm>
          <a:prstGeom prst="rect">
            <a:avLst/>
          </a:prstGeom>
          <a:noFill/>
          <a:ln w="9525">
            <a:noFill/>
            <a:round/>
            <a:headEnd/>
            <a:tailEnd/>
          </a:ln>
        </p:spPr>
        <p:txBody>
          <a:bodyPr lIns="90000" tIns="46800" rIns="90000" bIns="46800"/>
          <a:lstStyle/>
          <a:p>
            <a:pPr marL="339725" indent="-339725" algn="just">
              <a:spcBef>
                <a:spcPts val="5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a:solidFill>
                  <a:srgbClr val="000000"/>
                </a:solidFill>
                <a:latin typeface="Tahoma" pitchFamily="32" charset="0"/>
                <a:cs typeface="Tahoma" pitchFamily="32" charset="0"/>
              </a:rPr>
              <a:t>window.location</a:t>
            </a:r>
            <a:endParaRPr lang="es-ES" sz="2000" b="1" dirty="0">
              <a:solidFill>
                <a:srgbClr val="000000"/>
              </a:solidFill>
              <a:latin typeface="Tahoma" pitchFamily="32" charset="0"/>
              <a:cs typeface="Tahoma" pitchFamily="32" charset="0"/>
            </a:endParaRPr>
          </a:p>
          <a:p>
            <a:pPr marL="339725" indent="-339725" algn="just">
              <a:spcBef>
                <a:spcPts val="5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050" dirty="0">
              <a:solidFill>
                <a:srgbClr val="000000"/>
              </a:solidFill>
              <a:latin typeface="Tahoma" pitchFamily="32" charset="0"/>
              <a:cs typeface="Tahoma" pitchFamily="32" charset="0"/>
            </a:endParaRPr>
          </a:p>
          <a:p>
            <a:pPr marL="1082675" lvl="1" indent="-339725" algn="just">
              <a:spcBef>
                <a:spcPts val="5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Función del objeto </a:t>
            </a:r>
            <a:r>
              <a:rPr lang="es-ES" sz="1800" b="1" dirty="0" err="1">
                <a:solidFill>
                  <a:srgbClr val="000000"/>
                </a:solidFill>
                <a:latin typeface="Tahoma" pitchFamily="32" charset="0"/>
                <a:cs typeface="Tahoma" pitchFamily="32" charset="0"/>
              </a:rPr>
              <a:t>window</a:t>
            </a:r>
            <a:r>
              <a:rPr lang="es-ES" sz="1800" dirty="0">
                <a:solidFill>
                  <a:srgbClr val="000000"/>
                </a:solidFill>
                <a:latin typeface="Tahoma" pitchFamily="32" charset="0"/>
                <a:cs typeface="Tahoma" pitchFamily="32" charset="0"/>
              </a:rPr>
              <a:t> que nos permite cambiar la dirección de la página:</a:t>
            </a:r>
          </a:p>
          <a:p>
            <a:pPr marL="339725" indent="-339725" algn="just">
              <a:spcBef>
                <a:spcPts val="5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600" b="1" i="1" dirty="0">
              <a:solidFill>
                <a:srgbClr val="000000"/>
              </a:solidFill>
              <a:latin typeface="Tahoma" pitchFamily="32" charset="0"/>
              <a:cs typeface="Tahoma" pitchFamily="32" charset="0"/>
            </a:endParaRPr>
          </a:p>
          <a:p>
            <a:pPr marL="339725"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b="1" i="1" dirty="0">
                <a:solidFill>
                  <a:srgbClr val="000000"/>
                </a:solidFill>
                <a:latin typeface="Tahoma" pitchFamily="32" charset="0"/>
                <a:cs typeface="Tahoma" pitchFamily="32" charset="0"/>
              </a:rPr>
              <a:t>				</a:t>
            </a:r>
            <a:r>
              <a:rPr lang="es-ES" sz="1600" b="1" i="1" dirty="0" err="1">
                <a:solidFill>
                  <a:srgbClr val="000000"/>
                </a:solidFill>
                <a:latin typeface="Tahoma" pitchFamily="32" charset="0"/>
                <a:cs typeface="Tahoma" pitchFamily="32" charset="0"/>
              </a:rPr>
              <a:t>window.location</a:t>
            </a:r>
            <a:r>
              <a:rPr lang="es-ES" sz="1600" b="1" i="1" dirty="0">
                <a:solidFill>
                  <a:srgbClr val="000000"/>
                </a:solidFill>
                <a:latin typeface="Tahoma" pitchFamily="32" charset="0"/>
                <a:cs typeface="Tahoma" pitchFamily="32" charset="0"/>
              </a:rPr>
              <a:t>=“http://www.paginanueva.com</a:t>
            </a:r>
            <a:r>
              <a:rPr lang="es-ES" sz="1600" b="1" i="1" dirty="0" smtClean="0">
                <a:solidFill>
                  <a:srgbClr val="000000"/>
                </a:solidFill>
                <a:latin typeface="Tahoma" pitchFamily="32" charset="0"/>
                <a:cs typeface="Tahoma" pitchFamily="32" charset="0"/>
              </a:rPr>
              <a:t>”;</a:t>
            </a:r>
            <a:endParaRPr lang="es-ES" sz="1800" b="1" i="1" dirty="0" smtClean="0">
              <a:solidFill>
                <a:srgbClr val="000000"/>
              </a:solidFill>
              <a:latin typeface="Tahoma" pitchFamily="32" charset="0"/>
              <a:cs typeface="Tahoma" pitchFamily="32" charset="0"/>
            </a:endParaRPr>
          </a:p>
          <a:p>
            <a:pPr marL="339725" indent="-339725"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b="1" dirty="0">
              <a:solidFill>
                <a:srgbClr val="000000"/>
              </a:solidFill>
              <a:latin typeface="Tahoma" pitchFamily="32" charset="0"/>
              <a:cs typeface="Tahoma" pitchFamily="32" charset="0"/>
            </a:endParaRPr>
          </a:p>
          <a:p>
            <a:pPr marL="339725" indent="-339725"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window.open</a:t>
            </a:r>
            <a:endParaRPr lang="es-ES" sz="2000" b="1" dirty="0">
              <a:solidFill>
                <a:srgbClr val="000000"/>
              </a:solidFill>
              <a:latin typeface="Tahoma" pitchFamily="32" charset="0"/>
              <a:cs typeface="Tahoma" pitchFamily="32" charset="0"/>
            </a:endParaRPr>
          </a:p>
          <a:p>
            <a:pPr marL="339725" indent="-339725"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100" b="1" dirty="0">
              <a:solidFill>
                <a:srgbClr val="000000"/>
              </a:solidFill>
              <a:latin typeface="Tahoma" pitchFamily="32" charset="0"/>
              <a:cs typeface="Tahoma" pitchFamily="32" charset="0"/>
            </a:endParaRPr>
          </a:p>
          <a:p>
            <a:pPr marL="1082675" lvl="1" indent="-339725"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Función similar a la anterior, pero que abre la dirección en una nueva ventana:</a:t>
            </a:r>
          </a:p>
          <a:p>
            <a:pPr marL="1482725" lvl="2"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700" dirty="0">
                <a:solidFill>
                  <a:srgbClr val="000000"/>
                </a:solidFill>
                <a:latin typeface="Tahoma" pitchFamily="32" charset="0"/>
                <a:cs typeface="Tahoma" pitchFamily="32" charset="0"/>
              </a:rPr>
              <a:t>	</a:t>
            </a:r>
          </a:p>
          <a:p>
            <a:pPr marL="339725"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b="1" i="1" dirty="0">
                <a:solidFill>
                  <a:srgbClr val="000000"/>
                </a:solidFill>
                <a:latin typeface="Tahoma" pitchFamily="32" charset="0"/>
                <a:cs typeface="Tahoma" pitchFamily="32" charset="0"/>
              </a:rPr>
              <a:t>	</a:t>
            </a:r>
            <a:r>
              <a:rPr lang="es-ES" sz="1600" b="1" i="1" dirty="0" err="1">
                <a:solidFill>
                  <a:srgbClr val="000000"/>
                </a:solidFill>
                <a:latin typeface="Tahoma" pitchFamily="32" charset="0"/>
                <a:cs typeface="Tahoma" pitchFamily="32" charset="0"/>
              </a:rPr>
              <a:t>window.open</a:t>
            </a:r>
            <a:r>
              <a:rPr lang="es-ES" sz="1600" b="1" i="1" dirty="0">
                <a:solidFill>
                  <a:srgbClr val="000000"/>
                </a:solidFill>
                <a:latin typeface="Tahoma" pitchFamily="32" charset="0"/>
                <a:cs typeface="Tahoma" pitchFamily="32" charset="0"/>
              </a:rPr>
              <a:t>(“</a:t>
            </a:r>
            <a:r>
              <a:rPr lang="es-ES" sz="1600" b="1" i="1" dirty="0" err="1">
                <a:solidFill>
                  <a:srgbClr val="000000"/>
                </a:solidFill>
                <a:latin typeface="Tahoma" pitchFamily="32" charset="0"/>
                <a:cs typeface="Tahoma" pitchFamily="32" charset="0"/>
              </a:rPr>
              <a:t>pagina.html”,”nombrepagina”,”width</a:t>
            </a:r>
            <a:r>
              <a:rPr lang="es-ES" sz="1600" b="1" i="1" dirty="0">
                <a:solidFill>
                  <a:srgbClr val="000000"/>
                </a:solidFill>
                <a:latin typeface="Tahoma" pitchFamily="32" charset="0"/>
                <a:cs typeface="Tahoma" pitchFamily="32" charset="0"/>
              </a:rPr>
              <a:t>=500,height=200”);</a:t>
            </a:r>
            <a:endParaRPr lang="es-ES" sz="2000" b="1" i="1" dirty="0">
              <a:solidFill>
                <a:srgbClr val="000000"/>
              </a:solidFill>
              <a:latin typeface="Tahoma" pitchFamily="32" charset="0"/>
              <a:cs typeface="Tahoma" pitchFamily="32" charset="0"/>
            </a:endParaRPr>
          </a:p>
          <a:p>
            <a:pPr marL="1082675" lvl="1" indent="-339725"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200" dirty="0">
              <a:solidFill>
                <a:srgbClr val="000000"/>
              </a:solidFill>
              <a:latin typeface="Tahoma" pitchFamily="32" charset="0"/>
              <a:cs typeface="Tahoma" pitchFamily="32" charset="0"/>
            </a:endParaRPr>
          </a:p>
          <a:p>
            <a:pPr marL="1082675" lvl="1" indent="-339725"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Fuente de ‘pop-ups’ publicitarios, algunos navegadores </a:t>
            </a:r>
            <a:r>
              <a:rPr lang="es-ES" sz="1800" b="1" dirty="0">
                <a:solidFill>
                  <a:srgbClr val="000000"/>
                </a:solidFill>
                <a:latin typeface="Tahoma" pitchFamily="32" charset="0"/>
                <a:cs typeface="Tahoma" pitchFamily="32" charset="0"/>
              </a:rPr>
              <a:t>la bloquean</a:t>
            </a:r>
            <a:r>
              <a:rPr lang="es-ES" sz="1800" dirty="0">
                <a:solidFill>
                  <a:srgbClr val="000000"/>
                </a:solidFill>
                <a:latin typeface="Tahoma" pitchFamily="32" charset="0"/>
                <a:cs typeface="Tahoma" pitchFamily="32" charset="0"/>
              </a:rPr>
              <a:t>.</a:t>
            </a: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smtClean="0">
                <a:solidFill>
                  <a:srgbClr val="000000"/>
                </a:solidFill>
                <a:effectLst>
                  <a:outerShdw blurRad="50800" dist="38100" dir="2700000" algn="tl" rotWithShape="0">
                    <a:prstClr val="black">
                      <a:alpha val="40000"/>
                    </a:prstClr>
                  </a:outerShdw>
                </a:effectLst>
                <a:cs typeface="Arial" charset="0"/>
              </a:rPr>
              <a:t>DOM</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7246958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pPr algn="ctr"/>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a:xfrm>
            <a:off x="457200" y="1432532"/>
            <a:ext cx="8229600" cy="4641379"/>
          </a:xfrm>
        </p:spPr>
        <p:txBody>
          <a:bodyPr>
            <a:normAutofit/>
          </a:bodyPr>
          <a:lstStyle/>
          <a:p>
            <a:pPr marL="0" indent="0" algn="just">
              <a:buNone/>
            </a:pPr>
            <a:r>
              <a:rPr lang="es-ES" sz="2400" b="1" dirty="0"/>
              <a:t>Creación de elementos XHTML </a:t>
            </a:r>
            <a:r>
              <a:rPr lang="es-ES" sz="2400" b="1" dirty="0" smtClean="0"/>
              <a:t>simples</a:t>
            </a:r>
          </a:p>
          <a:p>
            <a:pPr marL="0" indent="0" algn="just">
              <a:buNone/>
            </a:pPr>
            <a:r>
              <a:rPr lang="es-ES" sz="2200" dirty="0" smtClean="0"/>
              <a:t>Crear </a:t>
            </a:r>
            <a:r>
              <a:rPr lang="es-ES" sz="2200" dirty="0"/>
              <a:t>y añadir a la página un nuevo elemento XHTML </a:t>
            </a:r>
            <a:r>
              <a:rPr lang="es-ES" sz="2200" dirty="0" smtClean="0"/>
              <a:t>sencillo:</a:t>
            </a:r>
            <a:endParaRPr lang="es-ES" sz="2200" dirty="0"/>
          </a:p>
        </p:txBody>
      </p:sp>
      <p:sp>
        <p:nvSpPr>
          <p:cNvPr id="3" name="2 Rectángulo"/>
          <p:cNvSpPr/>
          <p:nvPr/>
        </p:nvSpPr>
        <p:spPr>
          <a:xfrm>
            <a:off x="179513" y="2453707"/>
            <a:ext cx="4680519" cy="3847207"/>
          </a:xfrm>
          <a:prstGeom prst="rect">
            <a:avLst/>
          </a:prstGeom>
        </p:spPr>
        <p:txBody>
          <a:bodyPr wrap="square">
            <a:spAutoFit/>
          </a:bodyPr>
          <a:lstStyle/>
          <a:p>
            <a:pPr marL="342900" indent="-342900">
              <a:buAutoNum type="arabicPeriod"/>
            </a:pPr>
            <a:r>
              <a:rPr lang="es-ES" dirty="0" smtClean="0"/>
              <a:t>Creación de un nodo de tipo </a:t>
            </a:r>
            <a:r>
              <a:rPr lang="es-ES" dirty="0" err="1" smtClean="0"/>
              <a:t>Element</a:t>
            </a:r>
            <a:r>
              <a:rPr lang="es-ES" dirty="0" smtClean="0"/>
              <a:t> que represente al elemento.</a:t>
            </a:r>
          </a:p>
          <a:p>
            <a:endParaRPr lang="es-ES" dirty="0" smtClean="0"/>
          </a:p>
          <a:p>
            <a:r>
              <a:rPr lang="es-ES" dirty="0" smtClean="0"/>
              <a:t>2. Creación de un nodo de tipo Text que represente el contenido del elemento.</a:t>
            </a:r>
          </a:p>
          <a:p>
            <a:endParaRPr lang="es-ES" dirty="0" smtClean="0"/>
          </a:p>
          <a:p>
            <a:endParaRPr lang="es-ES" dirty="0" smtClean="0"/>
          </a:p>
          <a:p>
            <a:r>
              <a:rPr lang="es-ES" dirty="0" smtClean="0"/>
              <a:t>3. Añadir el nodo Text como nodo hijo del nodo </a:t>
            </a:r>
            <a:r>
              <a:rPr lang="es-ES" dirty="0" err="1" smtClean="0"/>
              <a:t>Element</a:t>
            </a:r>
            <a:r>
              <a:rPr lang="es-ES" dirty="0" smtClean="0"/>
              <a:t>.</a:t>
            </a:r>
          </a:p>
          <a:p>
            <a:endParaRPr lang="es-ES" dirty="0" smtClean="0"/>
          </a:p>
          <a:p>
            <a:endParaRPr lang="es-ES" sz="1000" dirty="0" smtClean="0"/>
          </a:p>
          <a:p>
            <a:r>
              <a:rPr lang="es-ES" dirty="0" smtClean="0"/>
              <a:t>4. Añadir el nodo </a:t>
            </a:r>
            <a:r>
              <a:rPr lang="es-ES" dirty="0" err="1" smtClean="0"/>
              <a:t>Element</a:t>
            </a:r>
            <a:r>
              <a:rPr lang="es-ES" dirty="0" smtClean="0"/>
              <a:t> a la página, en forma de nodo hijo del nodo correspondiente al lugar en el que se quiere insertar el elemento.</a:t>
            </a:r>
            <a:endParaRPr lang="es-ES" dirty="0"/>
          </a:p>
        </p:txBody>
      </p:sp>
      <p:sp>
        <p:nvSpPr>
          <p:cNvPr id="6" name="5 Rectángulo"/>
          <p:cNvSpPr/>
          <p:nvPr/>
        </p:nvSpPr>
        <p:spPr>
          <a:xfrm>
            <a:off x="4797859" y="2342510"/>
            <a:ext cx="4454661" cy="3939540"/>
          </a:xfrm>
          <a:prstGeom prst="rect">
            <a:avLst/>
          </a:prstGeom>
        </p:spPr>
        <p:txBody>
          <a:bodyPr wrap="square">
            <a:spAutoFit/>
          </a:bodyPr>
          <a:lstStyle/>
          <a:p>
            <a:r>
              <a:rPr lang="es-ES" i="1" dirty="0"/>
              <a:t>// Crear nodo de tipo </a:t>
            </a:r>
            <a:r>
              <a:rPr lang="es-ES" i="1" dirty="0" err="1"/>
              <a:t>Element</a:t>
            </a:r>
            <a:endParaRPr lang="es-ES" i="1" dirty="0"/>
          </a:p>
          <a:p>
            <a:r>
              <a:rPr lang="es-ES" sz="1400" dirty="0" err="1">
                <a:latin typeface="Courier New" panose="02070309020205020404" pitchFamily="49" charset="0"/>
                <a:cs typeface="Courier New" panose="02070309020205020404" pitchFamily="49" charset="0"/>
              </a:rPr>
              <a:t>var</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parrafo</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document.</a:t>
            </a:r>
            <a:r>
              <a:rPr lang="es-ES" sz="1400" b="1" dirty="0" err="1">
                <a:latin typeface="Courier New" panose="02070309020205020404" pitchFamily="49" charset="0"/>
                <a:cs typeface="Courier New" panose="02070309020205020404" pitchFamily="49" charset="0"/>
              </a:rPr>
              <a:t>createElement</a:t>
            </a:r>
            <a:r>
              <a:rPr lang="es-ES" sz="1400" dirty="0">
                <a:latin typeface="Courier New" panose="02070309020205020404" pitchFamily="49" charset="0"/>
                <a:cs typeface="Courier New" panose="02070309020205020404" pitchFamily="49" charset="0"/>
              </a:rPr>
              <a:t>("p</a:t>
            </a:r>
            <a:r>
              <a:rPr lang="es-ES" sz="1400" dirty="0" smtClean="0">
                <a:latin typeface="Courier New" panose="02070309020205020404" pitchFamily="49" charset="0"/>
                <a:cs typeface="Courier New" panose="02070309020205020404" pitchFamily="49" charset="0"/>
              </a:rPr>
              <a:t>");</a:t>
            </a:r>
          </a:p>
          <a:p>
            <a:endParaRPr lang="es-ES" dirty="0"/>
          </a:p>
          <a:p>
            <a:r>
              <a:rPr lang="es-ES" i="1" dirty="0"/>
              <a:t>// Crear nodo de tipo Text</a:t>
            </a:r>
          </a:p>
          <a:p>
            <a:r>
              <a:rPr lang="es-ES" sz="1400" dirty="0" err="1">
                <a:latin typeface="Courier New" panose="02070309020205020404" pitchFamily="49" charset="0"/>
                <a:cs typeface="Courier New" panose="02070309020205020404" pitchFamily="49" charset="0"/>
              </a:rPr>
              <a:t>var</a:t>
            </a:r>
            <a:r>
              <a:rPr lang="es-ES" sz="1400" dirty="0">
                <a:latin typeface="Courier New" panose="02070309020205020404" pitchFamily="49" charset="0"/>
                <a:cs typeface="Courier New" panose="02070309020205020404" pitchFamily="49" charset="0"/>
              </a:rPr>
              <a:t> contenido = </a:t>
            </a:r>
            <a:r>
              <a:rPr lang="es-ES" sz="1400" dirty="0" err="1">
                <a:latin typeface="Courier New" panose="02070309020205020404" pitchFamily="49" charset="0"/>
                <a:cs typeface="Courier New" panose="02070309020205020404" pitchFamily="49" charset="0"/>
              </a:rPr>
              <a:t>document.</a:t>
            </a:r>
            <a:r>
              <a:rPr lang="es-ES" sz="1400" b="1" dirty="0" err="1">
                <a:latin typeface="Courier New" panose="02070309020205020404" pitchFamily="49" charset="0"/>
                <a:cs typeface="Courier New" panose="02070309020205020404" pitchFamily="49" charset="0"/>
              </a:rPr>
              <a:t>createTextNode</a:t>
            </a:r>
            <a:r>
              <a:rPr lang="es-ES" sz="1400" dirty="0">
                <a:latin typeface="Courier New" panose="02070309020205020404" pitchFamily="49" charset="0"/>
                <a:cs typeface="Courier New" panose="02070309020205020404" pitchFamily="49" charset="0"/>
              </a:rPr>
              <a:t>("Hola Mundo</a:t>
            </a:r>
            <a:r>
              <a:rPr lang="es-ES" sz="1400" dirty="0" smtClean="0">
                <a:latin typeface="Courier New" panose="02070309020205020404" pitchFamily="49" charset="0"/>
                <a:cs typeface="Courier New" panose="02070309020205020404" pitchFamily="49" charset="0"/>
              </a:rPr>
              <a:t>!");</a:t>
            </a:r>
          </a:p>
          <a:p>
            <a:endParaRPr lang="es-ES" dirty="0"/>
          </a:p>
          <a:p>
            <a:r>
              <a:rPr lang="es-ES" i="1" dirty="0"/>
              <a:t>// Añadir el nodo Text como hijo del nodo </a:t>
            </a:r>
            <a:r>
              <a:rPr lang="es-ES" i="1" dirty="0" err="1"/>
              <a:t>Element</a:t>
            </a:r>
            <a:endParaRPr lang="es-ES" i="1" dirty="0"/>
          </a:p>
          <a:p>
            <a:r>
              <a:rPr lang="es-ES" sz="1400" dirty="0" err="1">
                <a:latin typeface="Courier New" panose="02070309020205020404" pitchFamily="49" charset="0"/>
                <a:cs typeface="Courier New" panose="02070309020205020404" pitchFamily="49" charset="0"/>
              </a:rPr>
              <a:t>parrafo.</a:t>
            </a:r>
            <a:r>
              <a:rPr lang="es-ES" sz="1400" b="1" dirty="0" err="1">
                <a:latin typeface="Courier New" panose="02070309020205020404" pitchFamily="49" charset="0"/>
                <a:cs typeface="Courier New" panose="02070309020205020404" pitchFamily="49" charset="0"/>
              </a:rPr>
              <a:t>appendChild</a:t>
            </a:r>
            <a:r>
              <a:rPr lang="es-ES" sz="1400" dirty="0">
                <a:latin typeface="Courier New" panose="02070309020205020404" pitchFamily="49" charset="0"/>
                <a:cs typeface="Courier New" panose="02070309020205020404" pitchFamily="49" charset="0"/>
              </a:rPr>
              <a:t>(contenido</a:t>
            </a:r>
            <a:r>
              <a:rPr lang="es-ES" sz="1400" dirty="0" smtClean="0">
                <a:latin typeface="Courier New" panose="02070309020205020404" pitchFamily="49" charset="0"/>
                <a:cs typeface="Courier New" panose="02070309020205020404" pitchFamily="49" charset="0"/>
              </a:rPr>
              <a:t>);</a:t>
            </a:r>
          </a:p>
          <a:p>
            <a:endParaRPr lang="es-ES" dirty="0"/>
          </a:p>
          <a:p>
            <a:r>
              <a:rPr lang="es-ES" i="1" dirty="0"/>
              <a:t>// Añadir el nodo </a:t>
            </a:r>
            <a:r>
              <a:rPr lang="es-ES" i="1" dirty="0" err="1"/>
              <a:t>Element</a:t>
            </a:r>
            <a:r>
              <a:rPr lang="es-ES" i="1" dirty="0"/>
              <a:t> como hijo de la pagina</a:t>
            </a:r>
          </a:p>
          <a:p>
            <a:r>
              <a:rPr lang="es-ES" sz="1400" dirty="0" err="1">
                <a:latin typeface="Courier New" panose="02070309020205020404" pitchFamily="49" charset="0"/>
                <a:cs typeface="Courier New" panose="02070309020205020404" pitchFamily="49" charset="0"/>
              </a:rPr>
              <a:t>document.body.</a:t>
            </a:r>
            <a:r>
              <a:rPr lang="es-ES" sz="1400" b="1" dirty="0" err="1">
                <a:latin typeface="Courier New" panose="02070309020205020404" pitchFamily="49" charset="0"/>
                <a:cs typeface="Courier New" panose="02070309020205020404" pitchFamily="49" charset="0"/>
              </a:rPr>
              <a:t>appendChild</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parrafo</a:t>
            </a:r>
            <a:r>
              <a:rPr 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32680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s-ES" b="1" dirty="0" smtClean="0">
                <a:solidFill>
                  <a:srgbClr val="000000"/>
                </a:solidFill>
                <a:effectLst>
                  <a:outerShdw blurRad="50800" dist="38100" dir="2700000" algn="tl" rotWithShape="0">
                    <a:prstClr val="black">
                      <a:alpha val="40000"/>
                    </a:prstClr>
                  </a:outerShdw>
                </a:effectLst>
                <a:cs typeface="Arial" charset="0"/>
              </a:rPr>
              <a:t>DOM</a:t>
            </a:r>
            <a:endParaRPr lang="es-ES" dirty="0"/>
          </a:p>
        </p:txBody>
      </p:sp>
      <p:sp>
        <p:nvSpPr>
          <p:cNvPr id="2" name="1 Marcador de contenido"/>
          <p:cNvSpPr>
            <a:spLocks noGrp="1"/>
          </p:cNvSpPr>
          <p:nvPr>
            <p:ph idx="1"/>
          </p:nvPr>
        </p:nvSpPr>
        <p:spPr/>
        <p:txBody>
          <a:bodyPr>
            <a:normAutofit fontScale="92500" lnSpcReduction="20000"/>
          </a:bodyPr>
          <a:lstStyle/>
          <a:p>
            <a:pPr marL="0" indent="0" algn="just">
              <a:buNone/>
            </a:pPr>
            <a:r>
              <a:rPr lang="es-ES" sz="2800" b="1" dirty="0"/>
              <a:t>Eliminación de </a:t>
            </a:r>
            <a:r>
              <a:rPr lang="es-ES" sz="2800" b="1" dirty="0" smtClean="0"/>
              <a:t>nodos</a:t>
            </a:r>
          </a:p>
          <a:p>
            <a:pPr marL="0" indent="0" algn="just">
              <a:buNone/>
            </a:pPr>
            <a:r>
              <a:rPr lang="es-ES" sz="2400" b="1" dirty="0" err="1"/>
              <a:t>removeChild</a:t>
            </a:r>
            <a:r>
              <a:rPr lang="es-ES" sz="2400" b="1" dirty="0"/>
              <a:t>() </a:t>
            </a:r>
            <a:r>
              <a:rPr lang="es-ES" sz="2400" dirty="0"/>
              <a:t>requiere como parámetro el nodo que se va a </a:t>
            </a:r>
            <a:r>
              <a:rPr lang="es-ES" sz="2400" dirty="0" smtClean="0"/>
              <a:t>eliminar. Esta </a:t>
            </a:r>
            <a:r>
              <a:rPr lang="es-ES" sz="2400" dirty="0"/>
              <a:t>función debe ser invocada desde el elemento padre de ese nodo que </a:t>
            </a:r>
            <a:r>
              <a:rPr lang="es-ES" sz="2400" dirty="0" smtClean="0"/>
              <a:t>se quiere </a:t>
            </a:r>
            <a:r>
              <a:rPr lang="es-ES" sz="2400" dirty="0"/>
              <a:t>eliminar.</a:t>
            </a:r>
          </a:p>
          <a:p>
            <a:pPr marL="400050" lvl="1" indent="0" algn="just">
              <a:buNone/>
            </a:pPr>
            <a:r>
              <a:rPr lang="es-ES" sz="1700" dirty="0" err="1" smtClean="0">
                <a:latin typeface="Courier New" panose="02070309020205020404" pitchFamily="49" charset="0"/>
                <a:cs typeface="Courier New" panose="02070309020205020404" pitchFamily="49" charset="0"/>
              </a:rPr>
              <a:t>var</a:t>
            </a:r>
            <a:r>
              <a:rPr lang="es-ES" sz="1700" dirty="0" smtClean="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parrafo</a:t>
            </a:r>
            <a:r>
              <a:rPr lang="es-ES" sz="1700" dirty="0">
                <a:latin typeface="Courier New" panose="02070309020205020404" pitchFamily="49" charset="0"/>
                <a:cs typeface="Courier New" panose="02070309020205020404" pitchFamily="49" charset="0"/>
              </a:rPr>
              <a:t> = </a:t>
            </a:r>
            <a:r>
              <a:rPr lang="es-ES" sz="1700" dirty="0" err="1">
                <a:latin typeface="Courier New" panose="02070309020205020404" pitchFamily="49" charset="0"/>
                <a:cs typeface="Courier New" panose="02070309020205020404" pitchFamily="49" charset="0"/>
              </a:rPr>
              <a:t>document.getElementById</a:t>
            </a:r>
            <a:r>
              <a:rPr lang="es-ES" sz="1700" dirty="0">
                <a:latin typeface="Courier New" panose="02070309020205020404" pitchFamily="49" charset="0"/>
                <a:cs typeface="Courier New" panose="02070309020205020404" pitchFamily="49" charset="0"/>
              </a:rPr>
              <a:t>("provisional");</a:t>
            </a:r>
          </a:p>
          <a:p>
            <a:pPr marL="400050" lvl="1" indent="0" algn="just">
              <a:buNone/>
            </a:pPr>
            <a:r>
              <a:rPr lang="es-ES" sz="1700" dirty="0" err="1">
                <a:latin typeface="Courier New" panose="02070309020205020404" pitchFamily="49" charset="0"/>
                <a:cs typeface="Courier New" panose="02070309020205020404" pitchFamily="49" charset="0"/>
              </a:rPr>
              <a:t>parrafo.parentNode.removeChild</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parrafo</a:t>
            </a:r>
            <a:r>
              <a:rPr lang="es-ES" sz="1700" dirty="0" smtClean="0">
                <a:latin typeface="Courier New" panose="02070309020205020404" pitchFamily="49" charset="0"/>
                <a:cs typeface="Courier New" panose="02070309020205020404" pitchFamily="49" charset="0"/>
              </a:rPr>
              <a:t>);</a:t>
            </a:r>
          </a:p>
          <a:p>
            <a:pPr marL="400050" lvl="1" indent="0" algn="just">
              <a:buNone/>
            </a:pPr>
            <a:endParaRPr lang="es-ES" sz="1700" dirty="0" smtClean="0">
              <a:latin typeface="Courier New" panose="02070309020205020404" pitchFamily="49" charset="0"/>
              <a:cs typeface="Courier New" panose="02070309020205020404" pitchFamily="49" charset="0"/>
            </a:endParaRPr>
          </a:p>
          <a:p>
            <a:pPr marL="400050" lvl="1" indent="0" algn="just">
              <a:buNone/>
            </a:pPr>
            <a:r>
              <a:rPr lang="es-ES" sz="1700" dirty="0">
                <a:latin typeface="Courier New" panose="02070309020205020404" pitchFamily="49" charset="0"/>
                <a:cs typeface="Courier New" panose="02070309020205020404" pitchFamily="49" charset="0"/>
              </a:rPr>
              <a:t>&lt;p id</a:t>
            </a:r>
            <a:r>
              <a:rPr lang="es-ES" sz="1700" dirty="0" smtClean="0">
                <a:latin typeface="Courier New" panose="02070309020205020404" pitchFamily="49" charset="0"/>
                <a:cs typeface="Courier New" panose="02070309020205020404" pitchFamily="49" charset="0"/>
              </a:rPr>
              <a:t>="</a:t>
            </a:r>
            <a:r>
              <a:rPr lang="es-ES" sz="1700" dirty="0">
                <a:latin typeface="Courier New" panose="02070309020205020404" pitchFamily="49" charset="0"/>
                <a:cs typeface="Courier New" panose="02070309020205020404" pitchFamily="49" charset="0"/>
              </a:rPr>
              <a:t>provisional"&gt;...&lt;/p</a:t>
            </a:r>
            <a:r>
              <a:rPr lang="es-ES" sz="1700" dirty="0" smtClean="0">
                <a:latin typeface="Courier New" panose="02070309020205020404" pitchFamily="49" charset="0"/>
                <a:cs typeface="Courier New" panose="02070309020205020404" pitchFamily="49" charset="0"/>
              </a:rPr>
              <a:t>&gt;</a:t>
            </a:r>
          </a:p>
          <a:p>
            <a:pPr marL="0" indent="0" algn="just">
              <a:buNone/>
            </a:pPr>
            <a:endParaRPr lang="es-ES" sz="1600" dirty="0" smtClean="0"/>
          </a:p>
          <a:p>
            <a:pPr marL="0" indent="0" algn="just">
              <a:buNone/>
            </a:pPr>
            <a:r>
              <a:rPr lang="es-ES" sz="2400" dirty="0"/>
              <a:t>La forma más segura y rápida de acceder al nodo padre de un elemento es mediante la propiedad </a:t>
            </a:r>
            <a:r>
              <a:rPr lang="es-ES" sz="2400" b="1" dirty="0" err="1"/>
              <a:t>nodoHijo.parentNode</a:t>
            </a:r>
            <a:r>
              <a:rPr lang="es-ES" sz="2400" dirty="0"/>
              <a:t>.</a:t>
            </a:r>
            <a:endParaRPr lang="es-ES" altLang="es-ES" sz="2400" dirty="0"/>
          </a:p>
          <a:p>
            <a:pPr marL="0" indent="0" algn="just">
              <a:buNone/>
            </a:pPr>
            <a:endParaRPr lang="es-ES" sz="2300" dirty="0" smtClean="0"/>
          </a:p>
          <a:p>
            <a:pPr marL="0" indent="0" algn="just">
              <a:buNone/>
            </a:pPr>
            <a:r>
              <a:rPr lang="es-ES" sz="2400" dirty="0" smtClean="0"/>
              <a:t>Cuando </a:t>
            </a:r>
            <a:r>
              <a:rPr lang="es-ES" sz="2400" dirty="0"/>
              <a:t>se elimina un </a:t>
            </a:r>
            <a:r>
              <a:rPr lang="es-ES" sz="2400" dirty="0" smtClean="0"/>
              <a:t>nodo, también </a:t>
            </a:r>
            <a:r>
              <a:rPr lang="es-ES" sz="2400" dirty="0"/>
              <a:t>se eliminan automáticamente todos los nodos hijos que </a:t>
            </a:r>
            <a:r>
              <a:rPr lang="es-ES" sz="2400" dirty="0" smtClean="0"/>
              <a:t>tenga.</a:t>
            </a:r>
            <a:endParaRPr lang="es-ES" sz="2400" dirty="0"/>
          </a:p>
        </p:txBody>
      </p:sp>
    </p:spTree>
    <p:extLst>
      <p:ext uri="{BB962C8B-B14F-4D97-AF65-F5344CB8AC3E}">
        <p14:creationId xmlns:p14="http://schemas.microsoft.com/office/powerpoint/2010/main" val="7958573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Eventos en Javascript</a:t>
            </a:r>
          </a:p>
          <a:p>
            <a:pPr algn="just" eaLnBrk="1" hangingPunct="1">
              <a:spcBef>
                <a:spcPts val="500"/>
              </a:spcBef>
              <a:buFont typeface="Arial" charset="0"/>
              <a:buChar char="•"/>
            </a:pPr>
            <a:endParaRPr lang="es-ES" altLang="es-ES" sz="2000" b="1">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a:solidFill>
                  <a:srgbClr val="000000"/>
                </a:solidFill>
                <a:latin typeface="Tahoma" pitchFamily="32" charset="0"/>
                <a:cs typeface="Tahoma" pitchFamily="32" charset="0"/>
              </a:rPr>
              <a:t>Un evento se produce cada vez que un usuario interactúa de alguna manera con una página. A estas acciones, se les puede asociar código Javascript, que se “activará” en el momento en que se detecten</a:t>
            </a: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a:solidFill>
                  <a:srgbClr val="000000"/>
                </a:solidFill>
                <a:latin typeface="Tahoma" pitchFamily="32" charset="0"/>
                <a:cs typeface="Tahoma" pitchFamily="32" charset="0"/>
              </a:rPr>
              <a:t>Los eventos son el modo que tenemos de controlar las acciones de los usuarios de la página, y en base a ellos definiremos un comportamiento u otro mediante el uso de funciones  Javascript. </a:t>
            </a:r>
            <a:endParaRPr lang="es-ES" altLang="es-ES" sz="280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984192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a:solidFill>
                  <a:srgbClr val="000000"/>
                </a:solidFill>
                <a:latin typeface="Tahoma" pitchFamily="32" charset="0"/>
                <a:cs typeface="Tahoma" pitchFamily="32" charset="0"/>
              </a:rPr>
              <a:t>Manejadores de eventos</a:t>
            </a:r>
          </a:p>
          <a:p>
            <a:pPr algn="just" eaLnBrk="1" hangingPunct="1">
              <a:spcBef>
                <a:spcPts val="500"/>
              </a:spcBef>
              <a:buFont typeface="Arial" charset="0"/>
              <a:buChar char="•"/>
            </a:pPr>
            <a:endParaRPr lang="es-ES" altLang="es-ES" sz="2000" b="1"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dirty="0">
                <a:solidFill>
                  <a:srgbClr val="000000"/>
                </a:solidFill>
                <a:latin typeface="Tahoma" pitchFamily="32" charset="0"/>
                <a:cs typeface="Tahoma" pitchFamily="32" charset="0"/>
              </a:rPr>
              <a:t>Los manejadores de eventos se </a:t>
            </a:r>
            <a:r>
              <a:rPr lang="es-ES" altLang="es-ES" sz="1800" dirty="0" smtClean="0">
                <a:solidFill>
                  <a:srgbClr val="000000"/>
                </a:solidFill>
                <a:latin typeface="Tahoma" pitchFamily="32" charset="0"/>
                <a:cs typeface="Tahoma" pitchFamily="32" charset="0"/>
              </a:rPr>
              <a:t>sitúan </a:t>
            </a:r>
            <a:r>
              <a:rPr lang="es-ES" altLang="es-ES" sz="1800" dirty="0">
                <a:solidFill>
                  <a:srgbClr val="000000"/>
                </a:solidFill>
                <a:latin typeface="Tahoma" pitchFamily="32" charset="0"/>
                <a:cs typeface="Tahoma" pitchFamily="32" charset="0"/>
              </a:rPr>
              <a:t>en el mismo lugar que los </a:t>
            </a:r>
            <a:r>
              <a:rPr lang="es-ES" altLang="es-ES" sz="1800" b="1" dirty="0">
                <a:solidFill>
                  <a:srgbClr val="000000"/>
                </a:solidFill>
                <a:latin typeface="Tahoma" pitchFamily="32" charset="0"/>
                <a:cs typeface="Tahoma" pitchFamily="32" charset="0"/>
              </a:rPr>
              <a:t>atributos</a:t>
            </a:r>
            <a:r>
              <a:rPr lang="es-ES" altLang="es-ES" sz="1800" dirty="0">
                <a:solidFill>
                  <a:srgbClr val="000000"/>
                </a:solidFill>
                <a:latin typeface="Tahoma" pitchFamily="32" charset="0"/>
                <a:cs typeface="Tahoma" pitchFamily="32" charset="0"/>
              </a:rPr>
              <a:t> de las diferentes etiquetas, y hay tantos como posibles comportamientos puede tener el usuario sobre dicha etiqueta.</a:t>
            </a:r>
          </a:p>
          <a:p>
            <a:pPr lvl="1" algn="just" eaLnBrk="1" hangingPunct="1">
              <a:spcBef>
                <a:spcPts val="500"/>
              </a:spcBef>
              <a:buFont typeface="Arial" charset="0"/>
              <a:buChar char="•"/>
            </a:pPr>
            <a:endParaRPr lang="es-ES" altLang="es-ES" sz="1100" dirty="0">
              <a:solidFill>
                <a:srgbClr val="000000"/>
              </a:solidFill>
              <a:latin typeface="Tahoma" pitchFamily="32" charset="0"/>
              <a:cs typeface="Tahoma" pitchFamily="32" charset="0"/>
            </a:endParaRPr>
          </a:p>
          <a:p>
            <a:pPr lvl="2" algn="just" eaLnBrk="1" hangingPunct="1">
              <a:spcBef>
                <a:spcPts val="500"/>
              </a:spcBef>
            </a:pPr>
            <a:r>
              <a:rPr lang="es-ES" altLang="es-ES" sz="1600" b="1" i="1" dirty="0">
                <a:solidFill>
                  <a:srgbClr val="000000"/>
                </a:solidFill>
                <a:latin typeface="Tahoma" pitchFamily="32" charset="0"/>
                <a:cs typeface="Tahoma" pitchFamily="32" charset="0"/>
              </a:rPr>
              <a:t>	&lt;</a:t>
            </a:r>
            <a:r>
              <a:rPr lang="es-ES" altLang="es-ES" sz="1600" b="1" i="1" dirty="0" err="1">
                <a:solidFill>
                  <a:srgbClr val="000000"/>
                </a:solidFill>
                <a:latin typeface="Tahoma" pitchFamily="32" charset="0"/>
                <a:cs typeface="Tahoma" pitchFamily="32" charset="0"/>
              </a:rPr>
              <a:t>td</a:t>
            </a:r>
            <a:r>
              <a:rPr lang="es-ES" altLang="es-ES" sz="1600" b="1" i="1" dirty="0">
                <a:solidFill>
                  <a:srgbClr val="000000"/>
                </a:solidFill>
                <a:latin typeface="Tahoma" pitchFamily="32" charset="0"/>
                <a:cs typeface="Tahoma" pitchFamily="32" charset="0"/>
              </a:rPr>
              <a:t> </a:t>
            </a:r>
            <a:r>
              <a:rPr lang="es-ES" altLang="es-ES" sz="1600" b="1" i="1" dirty="0" err="1">
                <a:solidFill>
                  <a:srgbClr val="000000"/>
                </a:solidFill>
                <a:latin typeface="Tahoma" pitchFamily="32" charset="0"/>
                <a:cs typeface="Tahoma" pitchFamily="32" charset="0"/>
              </a:rPr>
              <a:t>width</a:t>
            </a:r>
            <a:r>
              <a:rPr lang="es-ES" altLang="es-ES" sz="1600" b="1" i="1" dirty="0">
                <a:solidFill>
                  <a:srgbClr val="000000"/>
                </a:solidFill>
                <a:latin typeface="Tahoma" pitchFamily="32" charset="0"/>
                <a:cs typeface="Tahoma" pitchFamily="32" charset="0"/>
              </a:rPr>
              <a:t>=“500” </a:t>
            </a:r>
            <a:r>
              <a:rPr lang="es-ES" altLang="es-ES" sz="1600" b="1" i="1" dirty="0" err="1">
                <a:solidFill>
                  <a:srgbClr val="000000"/>
                </a:solidFill>
                <a:latin typeface="Tahoma" pitchFamily="32" charset="0"/>
                <a:cs typeface="Tahoma" pitchFamily="32" charset="0"/>
              </a:rPr>
              <a:t>onClick</a:t>
            </a:r>
            <a:r>
              <a:rPr lang="es-ES" altLang="es-ES" sz="1600" b="1" i="1" dirty="0">
                <a:solidFill>
                  <a:srgbClr val="000000"/>
                </a:solidFill>
                <a:latin typeface="Tahoma" pitchFamily="32" charset="0"/>
                <a:cs typeface="Tahoma" pitchFamily="32" charset="0"/>
              </a:rPr>
              <a:t>=“</a:t>
            </a:r>
            <a:r>
              <a:rPr lang="es-ES" altLang="es-ES" sz="1600" b="1" i="1" dirty="0" err="1">
                <a:solidFill>
                  <a:srgbClr val="000000"/>
                </a:solidFill>
                <a:latin typeface="Tahoma" pitchFamily="32" charset="0"/>
                <a:cs typeface="Tahoma" pitchFamily="32" charset="0"/>
              </a:rPr>
              <a:t>alert</a:t>
            </a:r>
            <a:r>
              <a:rPr lang="es-ES" altLang="es-ES" sz="1600" b="1" i="1" dirty="0">
                <a:solidFill>
                  <a:srgbClr val="000000"/>
                </a:solidFill>
                <a:latin typeface="Tahoma" pitchFamily="32" charset="0"/>
                <a:cs typeface="Tahoma" pitchFamily="32" charset="0"/>
              </a:rPr>
              <a:t>(‘se ha hecho </a:t>
            </a:r>
            <a:r>
              <a:rPr lang="es-ES" altLang="es-ES" sz="1600" b="1" i="1" dirty="0" err="1">
                <a:solidFill>
                  <a:srgbClr val="000000"/>
                </a:solidFill>
                <a:latin typeface="Tahoma" pitchFamily="32" charset="0"/>
                <a:cs typeface="Tahoma" pitchFamily="32" charset="0"/>
              </a:rPr>
              <a:t>click</a:t>
            </a:r>
            <a:r>
              <a:rPr lang="es-ES" altLang="es-ES" sz="1600" b="1" i="1" dirty="0">
                <a:solidFill>
                  <a:srgbClr val="000000"/>
                </a:solidFill>
                <a:latin typeface="Tahoma" pitchFamily="32" charset="0"/>
                <a:cs typeface="Tahoma" pitchFamily="32" charset="0"/>
              </a:rPr>
              <a:t>’);”&gt;</a:t>
            </a:r>
          </a:p>
          <a:p>
            <a:pPr lvl="2" algn="just" eaLnBrk="1" hangingPunct="1">
              <a:spcBef>
                <a:spcPts val="500"/>
              </a:spcBef>
            </a:pPr>
            <a:r>
              <a:rPr lang="es-ES" altLang="es-ES" sz="1600" b="1" i="1" dirty="0">
                <a:solidFill>
                  <a:srgbClr val="000000"/>
                </a:solidFill>
                <a:latin typeface="Tahoma" pitchFamily="32" charset="0"/>
                <a:cs typeface="Tahoma" pitchFamily="32" charset="0"/>
              </a:rPr>
              <a:t>	…</a:t>
            </a:r>
          </a:p>
          <a:p>
            <a:pPr lvl="2" algn="just" eaLnBrk="1" hangingPunct="1">
              <a:spcBef>
                <a:spcPts val="500"/>
              </a:spcBef>
            </a:pPr>
            <a:r>
              <a:rPr lang="es-ES" altLang="es-ES" sz="1600" b="1" i="1" dirty="0">
                <a:solidFill>
                  <a:srgbClr val="000000"/>
                </a:solidFill>
                <a:latin typeface="Tahoma" pitchFamily="32" charset="0"/>
                <a:cs typeface="Tahoma" pitchFamily="32" charset="0"/>
              </a:rPr>
              <a:t>	&lt;/</a:t>
            </a:r>
            <a:r>
              <a:rPr lang="es-ES" altLang="es-ES" sz="1600" b="1" i="1" dirty="0" err="1">
                <a:solidFill>
                  <a:srgbClr val="000000"/>
                </a:solidFill>
                <a:latin typeface="Tahoma" pitchFamily="32" charset="0"/>
                <a:cs typeface="Tahoma" pitchFamily="32" charset="0"/>
              </a:rPr>
              <a:t>td</a:t>
            </a:r>
            <a:r>
              <a:rPr lang="es-ES" altLang="es-ES" sz="1600" b="1" i="1" dirty="0">
                <a:solidFill>
                  <a:srgbClr val="000000"/>
                </a:solidFill>
                <a:latin typeface="Tahoma" pitchFamily="32" charset="0"/>
                <a:cs typeface="Tahoma" pitchFamily="32" charset="0"/>
              </a:rPr>
              <a:t>&gt;</a:t>
            </a:r>
          </a:p>
          <a:p>
            <a:pPr lvl="1" algn="just" eaLnBrk="1" hangingPunct="1">
              <a:spcBef>
                <a:spcPts val="500"/>
              </a:spcBef>
              <a:buFont typeface="Arial" charset="0"/>
              <a:buChar char="•"/>
            </a:pPr>
            <a:endParaRPr lang="es-ES" altLang="es-ES" sz="1100"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1800" dirty="0">
                <a:solidFill>
                  <a:srgbClr val="000000"/>
                </a:solidFill>
                <a:latin typeface="Tahoma" pitchFamily="32" charset="0"/>
                <a:cs typeface="Tahoma" pitchFamily="32" charset="0"/>
              </a:rPr>
              <a:t>A </a:t>
            </a:r>
            <a:r>
              <a:rPr lang="es-ES" altLang="es-ES" sz="1800" b="1" dirty="0">
                <a:solidFill>
                  <a:srgbClr val="000000"/>
                </a:solidFill>
                <a:latin typeface="Tahoma" pitchFamily="32" charset="0"/>
                <a:cs typeface="Tahoma" pitchFamily="32" charset="0"/>
              </a:rPr>
              <a:t>todos</a:t>
            </a:r>
            <a:r>
              <a:rPr lang="es-ES" altLang="es-ES" sz="1800" dirty="0">
                <a:solidFill>
                  <a:srgbClr val="000000"/>
                </a:solidFill>
                <a:latin typeface="Tahoma" pitchFamily="32" charset="0"/>
                <a:cs typeface="Tahoma" pitchFamily="32" charset="0"/>
              </a:rPr>
              <a:t> los tipos de etiqueta se les puede añadir manejadores de eventos, aunque algunas estarán más indicadas para ello que otras, sobretodo los campos de formulario</a:t>
            </a:r>
            <a:r>
              <a:rPr lang="es-ES" altLang="es-ES" sz="1800" dirty="0" smtClean="0">
                <a:solidFill>
                  <a:srgbClr val="000000"/>
                </a:solidFill>
                <a:latin typeface="Tahoma" pitchFamily="32" charset="0"/>
                <a:cs typeface="Tahoma" pitchFamily="32" charset="0"/>
              </a:rPr>
              <a:t>.</a:t>
            </a:r>
            <a:endParaRPr lang="es-ES" altLang="es-ES" sz="2000"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4691379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pPr>
            <a:endParaRPr lang="es-ES" altLang="es-ES" sz="2000" b="1"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b="1"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600200"/>
            <a:ext cx="7592614" cy="456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5174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pPr>
            <a:endParaRPr lang="es-ES" altLang="es-ES" sz="2000" b="1" dirty="0">
              <a:solidFill>
                <a:srgbClr val="000000"/>
              </a:solidFill>
              <a:latin typeface="Tahoma" pitchFamily="32" charset="0"/>
              <a:cs typeface="Tahoma" pitchFamily="32" charset="0"/>
            </a:endParaRPr>
          </a:p>
          <a:p>
            <a:pPr algn="just" eaLnBrk="1" hangingPunct="1">
              <a:spcBef>
                <a:spcPts val="500"/>
              </a:spcBef>
              <a:buFont typeface="Arial" charset="0"/>
              <a:buChar char="•"/>
            </a:pPr>
            <a:endParaRPr lang="es-ES" altLang="es-ES" sz="2000" b="1" dirty="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105" y="1417318"/>
            <a:ext cx="6643789" cy="473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9360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Manejadores más comunes</a:t>
            </a:r>
          </a:p>
          <a:p>
            <a:pPr algn="just" eaLnBrk="1" hangingPunct="1">
              <a:spcBef>
                <a:spcPts val="500"/>
              </a:spcBef>
              <a:buFont typeface="Arial" charset="0"/>
              <a:buChar char="•"/>
            </a:pPr>
            <a:endParaRPr lang="es-ES" altLang="es-ES" sz="2000" b="1">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onClick / onDblClick</a:t>
            </a:r>
            <a:r>
              <a:rPr lang="es-ES" altLang="es-ES" sz="2000">
                <a:solidFill>
                  <a:srgbClr val="000000"/>
                </a:solidFill>
                <a:latin typeface="Tahoma" pitchFamily="32" charset="0"/>
                <a:cs typeface="Tahoma" pitchFamily="32" charset="0"/>
              </a:rPr>
              <a:t>: reacciona al hacer clic (o doble clic en el segundo caso) con el ratón sobre el elemento</a:t>
            </a: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onMouseOver / onMouseOut: </a:t>
            </a:r>
            <a:r>
              <a:rPr lang="es-ES" altLang="es-ES" sz="2000">
                <a:solidFill>
                  <a:srgbClr val="000000"/>
                </a:solidFill>
                <a:latin typeface="Tahoma" pitchFamily="32" charset="0"/>
                <a:cs typeface="Tahoma" pitchFamily="32" charset="0"/>
              </a:rPr>
              <a:t>reaccionan al pasar el ratón por encima del elemento y al quitarlo, respectivamente</a:t>
            </a: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onMouseDown / onMouseUp:</a:t>
            </a:r>
            <a:r>
              <a:rPr lang="es-ES" altLang="es-ES" sz="2000">
                <a:solidFill>
                  <a:srgbClr val="000000"/>
                </a:solidFill>
                <a:latin typeface="Tahoma" pitchFamily="32" charset="0"/>
                <a:cs typeface="Tahoma" pitchFamily="32" charset="0"/>
              </a:rPr>
              <a:t> activado al pulsar el botón del ratón y al soltarlo, respectivamente</a:t>
            </a:r>
          </a:p>
          <a:p>
            <a:pPr lvl="1" algn="just" eaLnBrk="1" hangingPunct="1">
              <a:spcBef>
                <a:spcPts val="500"/>
              </a:spcBef>
              <a:buFont typeface="Arial" charset="0"/>
              <a:buChar char="•"/>
            </a:pPr>
            <a:endParaRPr lang="es-ES" altLang="es-ES" sz="2800" b="1">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onMouseMove: </a:t>
            </a:r>
            <a:r>
              <a:rPr lang="es-ES" altLang="es-ES" sz="2000">
                <a:solidFill>
                  <a:srgbClr val="000000"/>
                </a:solidFill>
                <a:latin typeface="Tahoma" pitchFamily="32" charset="0"/>
                <a:cs typeface="Tahoma" pitchFamily="32" charset="0"/>
              </a:rPr>
              <a:t>activado al mover el cursor por la página</a:t>
            </a:r>
          </a:p>
          <a:p>
            <a:pPr lvl="1" algn="just" eaLnBrk="1" hangingPunct="1">
              <a:spcBef>
                <a:spcPts val="500"/>
              </a:spcBef>
              <a:buFont typeface="Arial" charset="0"/>
              <a:buChar char="•"/>
            </a:pPr>
            <a:endParaRPr lang="es-ES" altLang="es-ES" sz="2000" b="1">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a:solidFill>
                <a:srgbClr val="000000"/>
              </a:solidFill>
              <a:latin typeface="Tahoma" pitchFamily="32" charset="0"/>
              <a:cs typeface="Tahoma" pitchFamily="32" charset="0"/>
            </a:endParaRPr>
          </a:p>
          <a:p>
            <a:pPr algn="just" eaLnBrk="1" hangingPunct="1">
              <a:spcBef>
                <a:spcPts val="500"/>
              </a:spcBef>
              <a:buClrTx/>
              <a:buSzTx/>
              <a:buFontTx/>
              <a:buNone/>
            </a:pPr>
            <a:endParaRPr lang="es-ES" altLang="es-ES" sz="200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400264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1600200"/>
            <a:ext cx="8229600" cy="579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dirty="0">
                <a:solidFill>
                  <a:srgbClr val="000000"/>
                </a:solidFill>
                <a:latin typeface="Tahoma" pitchFamily="32" charset="0"/>
                <a:cs typeface="Tahoma" pitchFamily="32" charset="0"/>
              </a:rPr>
              <a:t>Palabras reservadas</a:t>
            </a:r>
            <a:r>
              <a:rPr lang="es-ES" altLang="es-ES" dirty="0" smtClean="0">
                <a:solidFill>
                  <a:srgbClr val="000000"/>
                </a:solidFill>
                <a:latin typeface="Tahoma" pitchFamily="32" charset="0"/>
                <a:cs typeface="Tahoma" pitchFamily="32" charset="0"/>
              </a:rPr>
              <a:t>:</a:t>
            </a:r>
          </a:p>
          <a:p>
            <a:pPr marL="0" indent="0" algn="just" eaLnBrk="1" hangingPunct="1">
              <a:spcBef>
                <a:spcPts val="500"/>
              </a:spcBef>
            </a:pPr>
            <a:r>
              <a:rPr lang="en-US" altLang="es-ES" sz="1800" dirty="0">
                <a:solidFill>
                  <a:srgbClr val="000000"/>
                </a:solidFill>
                <a:latin typeface="Courier New" panose="02070309020205020404" pitchFamily="49" charset="0"/>
                <a:cs typeface="Courier New" panose="02070309020205020404" pitchFamily="49" charset="0"/>
              </a:rPr>
              <a:t>break, case, catch, </a:t>
            </a:r>
            <a:r>
              <a:rPr lang="en-US" altLang="es-ES" sz="1800" dirty="0" smtClean="0">
                <a:solidFill>
                  <a:srgbClr val="000000"/>
                </a:solidFill>
                <a:latin typeface="Courier New" panose="02070309020205020404" pitchFamily="49" charset="0"/>
                <a:cs typeface="Courier New" panose="02070309020205020404" pitchFamily="49" charset="0"/>
              </a:rPr>
              <a:t>continue, default</a:t>
            </a:r>
            <a:r>
              <a:rPr lang="en-US" altLang="es-ES" sz="1800" dirty="0">
                <a:solidFill>
                  <a:srgbClr val="000000"/>
                </a:solidFill>
                <a:latin typeface="Courier New" panose="02070309020205020404" pitchFamily="49" charset="0"/>
                <a:cs typeface="Courier New" panose="02070309020205020404" pitchFamily="49" charset="0"/>
              </a:rPr>
              <a:t>, delete, do, else, finally, for, function, if, in, </a:t>
            </a:r>
            <a:r>
              <a:rPr lang="en-US" altLang="es-ES" sz="1800" dirty="0" err="1">
                <a:solidFill>
                  <a:srgbClr val="000000"/>
                </a:solidFill>
                <a:latin typeface="Courier New" panose="02070309020205020404" pitchFamily="49" charset="0"/>
                <a:cs typeface="Courier New" panose="02070309020205020404" pitchFamily="49" charset="0"/>
              </a:rPr>
              <a:t>instanceof</a:t>
            </a:r>
            <a:r>
              <a:rPr lang="en-US" altLang="es-ES" sz="1800" dirty="0">
                <a:solidFill>
                  <a:srgbClr val="000000"/>
                </a:solidFill>
                <a:latin typeface="Courier New" panose="02070309020205020404" pitchFamily="49" charset="0"/>
                <a:cs typeface="Courier New" panose="02070309020205020404" pitchFamily="49" charset="0"/>
              </a:rPr>
              <a:t>, new, </a:t>
            </a:r>
            <a:r>
              <a:rPr lang="en-US" altLang="es-ES" sz="1800" dirty="0" smtClean="0">
                <a:solidFill>
                  <a:srgbClr val="000000"/>
                </a:solidFill>
                <a:latin typeface="Courier New" panose="02070309020205020404" pitchFamily="49" charset="0"/>
                <a:cs typeface="Courier New" panose="02070309020205020404" pitchFamily="49" charset="0"/>
              </a:rPr>
              <a:t>return, switch</a:t>
            </a:r>
            <a:r>
              <a:rPr lang="en-US" altLang="es-ES" sz="1800" dirty="0">
                <a:solidFill>
                  <a:srgbClr val="000000"/>
                </a:solidFill>
                <a:latin typeface="Courier New" panose="02070309020205020404" pitchFamily="49" charset="0"/>
                <a:cs typeface="Courier New" panose="02070309020205020404" pitchFamily="49" charset="0"/>
              </a:rPr>
              <a:t>, this, throw, try, </a:t>
            </a:r>
            <a:r>
              <a:rPr lang="en-US" altLang="es-ES" sz="1800" dirty="0" err="1">
                <a:solidFill>
                  <a:srgbClr val="000000"/>
                </a:solidFill>
                <a:latin typeface="Courier New" panose="02070309020205020404" pitchFamily="49" charset="0"/>
                <a:cs typeface="Courier New" panose="02070309020205020404" pitchFamily="49" charset="0"/>
              </a:rPr>
              <a:t>typeof</a:t>
            </a:r>
            <a:r>
              <a:rPr lang="en-US" altLang="es-ES" sz="1800" dirty="0">
                <a:solidFill>
                  <a:srgbClr val="000000"/>
                </a:solidFill>
                <a:latin typeface="Courier New" panose="02070309020205020404" pitchFamily="49" charset="0"/>
                <a:cs typeface="Courier New" panose="02070309020205020404" pitchFamily="49" charset="0"/>
              </a:rPr>
              <a:t>, </a:t>
            </a:r>
            <a:r>
              <a:rPr lang="en-US" altLang="es-ES" sz="1800" dirty="0" err="1">
                <a:solidFill>
                  <a:srgbClr val="000000"/>
                </a:solidFill>
                <a:latin typeface="Courier New" panose="02070309020205020404" pitchFamily="49" charset="0"/>
                <a:cs typeface="Courier New" panose="02070309020205020404" pitchFamily="49" charset="0"/>
              </a:rPr>
              <a:t>var</a:t>
            </a:r>
            <a:r>
              <a:rPr lang="en-US" altLang="es-ES" sz="1800" dirty="0">
                <a:solidFill>
                  <a:srgbClr val="000000"/>
                </a:solidFill>
                <a:latin typeface="Courier New" panose="02070309020205020404" pitchFamily="49" charset="0"/>
                <a:cs typeface="Courier New" panose="02070309020205020404" pitchFamily="49" charset="0"/>
              </a:rPr>
              <a:t>, void, while, with</a:t>
            </a:r>
            <a:r>
              <a:rPr lang="en-US" altLang="es-ES" sz="1800" dirty="0">
                <a:solidFill>
                  <a:srgbClr val="000000"/>
                </a:solidFill>
                <a:latin typeface="Tahoma" pitchFamily="32" charset="0"/>
                <a:cs typeface="Tahoma" pitchFamily="32" charset="0"/>
              </a:rPr>
              <a:t>.</a:t>
            </a:r>
            <a:endParaRPr lang="es-ES" altLang="es-ES" sz="1800" dirty="0" smtClean="0">
              <a:solidFill>
                <a:srgbClr val="000000"/>
              </a:solidFill>
              <a:latin typeface="Tahoma" pitchFamily="32" charset="0"/>
              <a:cs typeface="Tahoma" pitchFamily="32" charset="0"/>
            </a:endParaRPr>
          </a:p>
          <a:p>
            <a:pPr marL="342900" indent="-342900" algn="just" eaLnBrk="1" hangingPunct="1">
              <a:spcBef>
                <a:spcPts val="600"/>
              </a:spcBef>
              <a:buClrTx/>
              <a:buSzTx/>
              <a:buFont typeface="Arial" panose="020B0604020202020204" pitchFamily="34" charset="0"/>
              <a:buChar char="•"/>
            </a:pPr>
            <a:r>
              <a:rPr lang="es-ES" altLang="es-ES" dirty="0">
                <a:solidFill>
                  <a:srgbClr val="000000"/>
                </a:solidFill>
                <a:latin typeface="Tahoma" pitchFamily="32" charset="0"/>
                <a:cs typeface="Tahoma" pitchFamily="32" charset="0"/>
              </a:rPr>
              <a:t>Las normas básicas que definen la sintaxis de JavaScript son las siguientes</a:t>
            </a:r>
          </a:p>
          <a:p>
            <a:pPr marL="1085850" lvl="1" indent="-342900" algn="just" eaLnBrk="1" hangingPunct="1">
              <a:spcBef>
                <a:spcPts val="500"/>
              </a:spcBef>
              <a:buFont typeface="Arial" panose="020B0604020202020204" pitchFamily="34" charset="0"/>
              <a:buChar char="•"/>
            </a:pPr>
            <a:r>
              <a:rPr lang="es-ES" altLang="es-ES" sz="1800" dirty="0">
                <a:solidFill>
                  <a:srgbClr val="000000"/>
                </a:solidFill>
                <a:latin typeface="Tahoma" pitchFamily="32" charset="0"/>
                <a:cs typeface="Tahoma" pitchFamily="32" charset="0"/>
              </a:rPr>
              <a:t>No se tienen en cuenta los espacios en blanco y las nuevas </a:t>
            </a:r>
            <a:r>
              <a:rPr lang="es-ES" altLang="es-ES" sz="1800" dirty="0" smtClean="0">
                <a:solidFill>
                  <a:srgbClr val="000000"/>
                </a:solidFill>
                <a:latin typeface="Tahoma" pitchFamily="32" charset="0"/>
                <a:cs typeface="Tahoma" pitchFamily="32" charset="0"/>
              </a:rPr>
              <a:t>líneas</a:t>
            </a:r>
            <a:r>
              <a:rPr lang="es-ES" altLang="es-ES" sz="1800" dirty="0">
                <a:solidFill>
                  <a:srgbClr val="000000"/>
                </a:solidFill>
                <a:latin typeface="Tahoma" pitchFamily="32" charset="0"/>
                <a:cs typeface="Tahoma" pitchFamily="32" charset="0"/>
              </a:rPr>
              <a:t>.</a:t>
            </a:r>
            <a:endParaRPr lang="es-ES" altLang="es-ES" sz="1800" dirty="0" smtClean="0">
              <a:solidFill>
                <a:srgbClr val="000000"/>
              </a:solidFill>
              <a:latin typeface="Tahoma" pitchFamily="32" charset="0"/>
              <a:cs typeface="Tahoma" pitchFamily="32" charset="0"/>
            </a:endParaRPr>
          </a:p>
          <a:p>
            <a:pPr marL="1085850" lvl="1" indent="-342900" algn="just" eaLnBrk="1" hangingPunct="1">
              <a:spcBef>
                <a:spcPts val="500"/>
              </a:spcBef>
              <a:buFont typeface="Arial" panose="020B0604020202020204" pitchFamily="34" charset="0"/>
              <a:buChar char="•"/>
            </a:pPr>
            <a:r>
              <a:rPr lang="es-ES" altLang="es-ES" sz="1800" dirty="0">
                <a:solidFill>
                  <a:srgbClr val="000000"/>
                </a:solidFill>
                <a:latin typeface="Tahoma" pitchFamily="32" charset="0"/>
                <a:cs typeface="Tahoma" pitchFamily="32" charset="0"/>
              </a:rPr>
              <a:t>Se distinguen las mayúsculas y </a:t>
            </a:r>
            <a:r>
              <a:rPr lang="es-ES" altLang="es-ES" sz="1800" dirty="0" smtClean="0">
                <a:solidFill>
                  <a:srgbClr val="000000"/>
                </a:solidFill>
                <a:latin typeface="Tahoma" pitchFamily="32" charset="0"/>
                <a:cs typeface="Tahoma" pitchFamily="32" charset="0"/>
              </a:rPr>
              <a:t>minúsculas</a:t>
            </a:r>
            <a:r>
              <a:rPr lang="es-ES" altLang="es-ES" sz="1800" dirty="0">
                <a:solidFill>
                  <a:srgbClr val="000000"/>
                </a:solidFill>
                <a:latin typeface="Tahoma" pitchFamily="32" charset="0"/>
                <a:cs typeface="Tahoma" pitchFamily="32" charset="0"/>
              </a:rPr>
              <a:t>.</a:t>
            </a:r>
            <a:endParaRPr lang="es-ES" altLang="es-ES" sz="1800" dirty="0" smtClean="0">
              <a:solidFill>
                <a:srgbClr val="000000"/>
              </a:solidFill>
              <a:latin typeface="Tahoma" pitchFamily="32" charset="0"/>
              <a:cs typeface="Tahoma" pitchFamily="32" charset="0"/>
            </a:endParaRPr>
          </a:p>
          <a:p>
            <a:pPr marL="1085850" lvl="1" indent="-342900" algn="just" eaLnBrk="1" hangingPunct="1">
              <a:spcBef>
                <a:spcPts val="500"/>
              </a:spcBef>
              <a:buFont typeface="Arial" panose="020B0604020202020204" pitchFamily="34" charset="0"/>
              <a:buChar char="•"/>
            </a:pPr>
            <a:r>
              <a:rPr lang="es-ES" altLang="es-ES" sz="1800" dirty="0">
                <a:solidFill>
                  <a:srgbClr val="000000"/>
                </a:solidFill>
                <a:latin typeface="Tahoma" pitchFamily="32" charset="0"/>
                <a:cs typeface="Tahoma" pitchFamily="32" charset="0"/>
              </a:rPr>
              <a:t>No se define el tipo de las </a:t>
            </a:r>
            <a:r>
              <a:rPr lang="es-ES" altLang="es-ES" sz="1800" dirty="0" smtClean="0">
                <a:solidFill>
                  <a:srgbClr val="000000"/>
                </a:solidFill>
                <a:latin typeface="Tahoma" pitchFamily="32" charset="0"/>
                <a:cs typeface="Tahoma" pitchFamily="32" charset="0"/>
              </a:rPr>
              <a:t>variables</a:t>
            </a:r>
            <a:r>
              <a:rPr lang="es-ES" altLang="es-ES" sz="1800" dirty="0">
                <a:solidFill>
                  <a:srgbClr val="000000"/>
                </a:solidFill>
                <a:latin typeface="Tahoma" pitchFamily="32" charset="0"/>
                <a:cs typeface="Tahoma" pitchFamily="32" charset="0"/>
              </a:rPr>
              <a:t>.</a:t>
            </a:r>
            <a:endParaRPr lang="es-ES" altLang="es-ES" sz="1800" dirty="0" smtClean="0">
              <a:solidFill>
                <a:srgbClr val="000000"/>
              </a:solidFill>
              <a:latin typeface="Tahoma" pitchFamily="32" charset="0"/>
              <a:cs typeface="Tahoma" pitchFamily="32" charset="0"/>
            </a:endParaRPr>
          </a:p>
          <a:p>
            <a:pPr marL="1085850" lvl="1" indent="-342900" algn="just" eaLnBrk="1" hangingPunct="1">
              <a:spcBef>
                <a:spcPts val="500"/>
              </a:spcBef>
              <a:buFont typeface="Arial" panose="020B0604020202020204" pitchFamily="34" charset="0"/>
              <a:buChar char="•"/>
            </a:pPr>
            <a:r>
              <a:rPr lang="es-ES" altLang="es-ES" sz="1800" dirty="0" smtClean="0">
                <a:solidFill>
                  <a:srgbClr val="000000"/>
                </a:solidFill>
                <a:latin typeface="Tahoma" pitchFamily="32" charset="0"/>
                <a:cs typeface="Tahoma" pitchFamily="32" charset="0"/>
              </a:rPr>
              <a:t>Se </a:t>
            </a:r>
            <a:r>
              <a:rPr lang="es-ES" altLang="es-ES" sz="1800" dirty="0">
                <a:solidFill>
                  <a:srgbClr val="000000"/>
                </a:solidFill>
                <a:latin typeface="Tahoma" pitchFamily="32" charset="0"/>
                <a:cs typeface="Tahoma" pitchFamily="32" charset="0"/>
              </a:rPr>
              <a:t>pueden incluir </a:t>
            </a:r>
            <a:r>
              <a:rPr lang="es-ES" altLang="es-ES" sz="1800" dirty="0" smtClean="0">
                <a:solidFill>
                  <a:srgbClr val="000000"/>
                </a:solidFill>
                <a:latin typeface="Tahoma" pitchFamily="32" charset="0"/>
                <a:cs typeface="Tahoma" pitchFamily="32" charset="0"/>
              </a:rPr>
              <a:t>comentarios.</a:t>
            </a:r>
          </a:p>
          <a:p>
            <a:pPr marL="1485900" lvl="2" indent="-342900" algn="just" eaLnBrk="1" hangingPunct="1">
              <a:spcBef>
                <a:spcPts val="500"/>
              </a:spcBef>
              <a:buFont typeface="Courier New" panose="02070309020205020404" pitchFamily="49" charset="0"/>
              <a:buChar char="o"/>
            </a:pPr>
            <a:r>
              <a:rPr lang="es-ES" altLang="es-ES" sz="1600" dirty="0">
                <a:solidFill>
                  <a:srgbClr val="000000"/>
                </a:solidFill>
                <a:latin typeface="Courier New" panose="02070309020205020404" pitchFamily="49" charset="0"/>
                <a:cs typeface="Courier New" panose="02070309020205020404" pitchFamily="49" charset="0"/>
              </a:rPr>
              <a:t>// </a:t>
            </a:r>
            <a:r>
              <a:rPr lang="es-ES" altLang="es-ES" sz="1600" dirty="0" smtClean="0">
                <a:solidFill>
                  <a:srgbClr val="000000"/>
                </a:solidFill>
                <a:latin typeface="Courier New" panose="02070309020205020404" pitchFamily="49" charset="0"/>
                <a:cs typeface="Courier New" panose="02070309020205020404" pitchFamily="49" charset="0"/>
              </a:rPr>
              <a:t>comentario de sola línea</a:t>
            </a:r>
          </a:p>
          <a:p>
            <a:pPr marL="1485900" lvl="2" indent="-342900" algn="just" eaLnBrk="1" hangingPunct="1">
              <a:spcBef>
                <a:spcPts val="500"/>
              </a:spcBef>
              <a:buFont typeface="Courier New" panose="02070309020205020404" pitchFamily="49" charset="0"/>
              <a:buChar char="o"/>
            </a:pPr>
            <a:r>
              <a:rPr lang="es-ES" altLang="es-ES" sz="1600" dirty="0" smtClean="0">
                <a:solidFill>
                  <a:srgbClr val="000000"/>
                </a:solidFill>
                <a:latin typeface="Courier New" panose="02070309020205020404" pitchFamily="49" charset="0"/>
                <a:cs typeface="Courier New" panose="02070309020205020404" pitchFamily="49" charset="0"/>
              </a:rPr>
              <a:t>/* Los comentarios </a:t>
            </a:r>
          </a:p>
          <a:p>
            <a:pPr marL="1143000" lvl="2" indent="0" algn="just" eaLnBrk="1" hangingPunct="1">
              <a:spcBef>
                <a:spcPts val="500"/>
              </a:spcBef>
            </a:pPr>
            <a:r>
              <a:rPr lang="es-ES" altLang="es-ES" sz="1600" dirty="0" smtClean="0">
                <a:solidFill>
                  <a:srgbClr val="000000"/>
                </a:solidFill>
                <a:latin typeface="Courier New" panose="02070309020205020404" pitchFamily="49" charset="0"/>
                <a:cs typeface="Courier New" panose="02070309020205020404" pitchFamily="49" charset="0"/>
              </a:rPr>
              <a:t>      de </a:t>
            </a:r>
            <a:r>
              <a:rPr lang="es-ES" altLang="es-ES" sz="1600" dirty="0">
                <a:solidFill>
                  <a:srgbClr val="000000"/>
                </a:solidFill>
                <a:latin typeface="Courier New" panose="02070309020205020404" pitchFamily="49" charset="0"/>
                <a:cs typeface="Courier New" panose="02070309020205020404" pitchFamily="49" charset="0"/>
              </a:rPr>
              <a:t>varias líneas </a:t>
            </a:r>
            <a:r>
              <a:rPr lang="es-ES" altLang="es-ES" sz="1600" dirty="0" smtClean="0">
                <a:solidFill>
                  <a:srgbClr val="000000"/>
                </a:solidFill>
                <a:latin typeface="Courier New" panose="02070309020205020404" pitchFamily="49" charset="0"/>
                <a:cs typeface="Courier New" panose="02070309020205020404" pitchFamily="49" charset="0"/>
              </a:rPr>
              <a:t>*/</a:t>
            </a:r>
            <a:endParaRPr lang="es-ES" altLang="es-ES" sz="1600" dirty="0">
              <a:solidFill>
                <a:srgbClr val="000000"/>
              </a:solidFill>
              <a:latin typeface="Courier New" panose="02070309020205020404" pitchFamily="49" charset="0"/>
              <a:cs typeface="Courier New" panose="02070309020205020404" pitchFamily="49" charset="0"/>
            </a:endParaRPr>
          </a:p>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478357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1352003"/>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dirty="0">
                <a:solidFill>
                  <a:srgbClr val="000000"/>
                </a:solidFill>
                <a:latin typeface="Tahoma" pitchFamily="32" charset="0"/>
                <a:cs typeface="Tahoma" pitchFamily="32" charset="0"/>
              </a:rPr>
              <a:t>Manejadores más comunes</a:t>
            </a:r>
          </a:p>
          <a:p>
            <a:pPr algn="just" eaLnBrk="1" hangingPunct="1">
              <a:spcBef>
                <a:spcPts val="500"/>
              </a:spcBef>
              <a:buFont typeface="Arial" charset="0"/>
              <a:buChar char="•"/>
            </a:pPr>
            <a:endParaRPr lang="es-ES" altLang="es-ES" sz="2000" b="1"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a:solidFill>
                  <a:srgbClr val="000000"/>
                </a:solidFill>
                <a:latin typeface="Tahoma" pitchFamily="32" charset="0"/>
                <a:cs typeface="Tahoma" pitchFamily="32" charset="0"/>
              </a:rPr>
              <a:t>onKeyUp</a:t>
            </a:r>
            <a:r>
              <a:rPr lang="es-ES" altLang="es-ES" sz="2000" b="1" dirty="0">
                <a:solidFill>
                  <a:srgbClr val="000000"/>
                </a:solidFill>
                <a:latin typeface="Tahoma" pitchFamily="32" charset="0"/>
                <a:cs typeface="Tahoma" pitchFamily="32" charset="0"/>
              </a:rPr>
              <a:t> / </a:t>
            </a:r>
            <a:r>
              <a:rPr lang="es-ES" altLang="es-ES" sz="2000" b="1" dirty="0" err="1">
                <a:solidFill>
                  <a:srgbClr val="000000"/>
                </a:solidFill>
                <a:latin typeface="Tahoma" pitchFamily="32" charset="0"/>
                <a:cs typeface="Tahoma" pitchFamily="32" charset="0"/>
              </a:rPr>
              <a:t>onKeyDown</a:t>
            </a:r>
            <a:r>
              <a:rPr lang="es-ES" altLang="es-ES" sz="2000" dirty="0">
                <a:solidFill>
                  <a:srgbClr val="000000"/>
                </a:solidFill>
                <a:latin typeface="Tahoma" pitchFamily="32" charset="0"/>
                <a:cs typeface="Tahoma" pitchFamily="32" charset="0"/>
              </a:rPr>
              <a:t>: sucede al apretar una tecla y al soltarla, respectivamente</a:t>
            </a:r>
          </a:p>
          <a:p>
            <a:pPr lvl="1"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a:solidFill>
                  <a:srgbClr val="000000"/>
                </a:solidFill>
                <a:latin typeface="Tahoma" pitchFamily="32" charset="0"/>
                <a:cs typeface="Tahoma" pitchFamily="32" charset="0"/>
              </a:rPr>
              <a:t>onKeyPress</a:t>
            </a:r>
            <a:r>
              <a:rPr lang="es-ES" altLang="es-ES" sz="2000" b="1" dirty="0">
                <a:solidFill>
                  <a:srgbClr val="000000"/>
                </a:solidFill>
                <a:latin typeface="Tahoma" pitchFamily="32" charset="0"/>
                <a:cs typeface="Tahoma" pitchFamily="32" charset="0"/>
              </a:rPr>
              <a:t>: </a:t>
            </a:r>
            <a:r>
              <a:rPr lang="es-ES" altLang="es-ES" sz="2000" dirty="0">
                <a:solidFill>
                  <a:srgbClr val="000000"/>
                </a:solidFill>
                <a:latin typeface="Tahoma" pitchFamily="32" charset="0"/>
                <a:cs typeface="Tahoma" pitchFamily="32" charset="0"/>
              </a:rPr>
              <a:t>activado al dejar pulsada una tecla durante un tiempo</a:t>
            </a:r>
            <a:endParaRPr lang="es-ES" altLang="es-ES" sz="2000" b="1" dirty="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a:solidFill>
                  <a:srgbClr val="000000"/>
                </a:solidFill>
                <a:latin typeface="Tahoma" pitchFamily="32" charset="0"/>
                <a:cs typeface="Tahoma" pitchFamily="32" charset="0"/>
              </a:rPr>
              <a:t>onChange</a:t>
            </a:r>
            <a:r>
              <a:rPr lang="es-ES" altLang="es-ES" sz="2000" b="1" dirty="0">
                <a:solidFill>
                  <a:srgbClr val="000000"/>
                </a:solidFill>
                <a:latin typeface="Tahoma" pitchFamily="32" charset="0"/>
                <a:cs typeface="Tahoma" pitchFamily="32" charset="0"/>
              </a:rPr>
              <a:t>: </a:t>
            </a:r>
            <a:r>
              <a:rPr lang="es-ES" altLang="es-ES" sz="2000" dirty="0">
                <a:solidFill>
                  <a:srgbClr val="000000"/>
                </a:solidFill>
                <a:latin typeface="Tahoma" pitchFamily="32" charset="0"/>
                <a:cs typeface="Tahoma" pitchFamily="32" charset="0"/>
              </a:rPr>
              <a:t>producido al modificar un elemento de formulario</a:t>
            </a:r>
          </a:p>
          <a:p>
            <a:pPr lvl="1"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dirty="0" err="1">
                <a:solidFill>
                  <a:srgbClr val="000000"/>
                </a:solidFill>
                <a:latin typeface="Tahoma" pitchFamily="32" charset="0"/>
                <a:cs typeface="Tahoma" pitchFamily="32" charset="0"/>
              </a:rPr>
              <a:t>onLoad</a:t>
            </a:r>
            <a:r>
              <a:rPr lang="es-ES" altLang="es-ES" sz="2000" b="1" dirty="0">
                <a:solidFill>
                  <a:srgbClr val="000000"/>
                </a:solidFill>
                <a:latin typeface="Tahoma" pitchFamily="32" charset="0"/>
                <a:cs typeface="Tahoma" pitchFamily="32" charset="0"/>
              </a:rPr>
              <a:t> / </a:t>
            </a:r>
            <a:r>
              <a:rPr lang="es-ES" altLang="es-ES" sz="2000" b="1" dirty="0" err="1">
                <a:solidFill>
                  <a:srgbClr val="000000"/>
                </a:solidFill>
                <a:latin typeface="Tahoma" pitchFamily="32" charset="0"/>
                <a:cs typeface="Tahoma" pitchFamily="32" charset="0"/>
              </a:rPr>
              <a:t>onUnload</a:t>
            </a:r>
            <a:r>
              <a:rPr lang="es-ES" altLang="es-ES" sz="2000" b="1" dirty="0">
                <a:solidFill>
                  <a:srgbClr val="000000"/>
                </a:solidFill>
                <a:latin typeface="Tahoma" pitchFamily="32" charset="0"/>
                <a:cs typeface="Tahoma" pitchFamily="32" charset="0"/>
              </a:rPr>
              <a:t>: </a:t>
            </a:r>
            <a:r>
              <a:rPr lang="es-ES" altLang="es-ES" sz="2000" dirty="0">
                <a:solidFill>
                  <a:srgbClr val="000000"/>
                </a:solidFill>
                <a:latin typeface="Tahoma" pitchFamily="32" charset="0"/>
                <a:cs typeface="Tahoma" pitchFamily="32" charset="0"/>
              </a:rPr>
              <a:t>provocado por la carga del elemento y su cierre, respectivamente. Muy común su uso en la etiqueta &lt;</a:t>
            </a:r>
            <a:r>
              <a:rPr lang="es-ES" altLang="es-ES" sz="2000" dirty="0" err="1">
                <a:solidFill>
                  <a:srgbClr val="000000"/>
                </a:solidFill>
                <a:latin typeface="Tahoma" pitchFamily="32" charset="0"/>
                <a:cs typeface="Tahoma" pitchFamily="32" charset="0"/>
              </a:rPr>
              <a:t>body</a:t>
            </a:r>
            <a:r>
              <a:rPr lang="es-ES" altLang="es-ES" sz="2000" dirty="0">
                <a:solidFill>
                  <a:srgbClr val="000000"/>
                </a:solidFill>
                <a:latin typeface="Tahoma" pitchFamily="32" charset="0"/>
                <a:cs typeface="Tahoma" pitchFamily="32" charset="0"/>
              </a:rPr>
              <a:t>&gt;</a:t>
            </a:r>
            <a:endParaRPr lang="es-ES" altLang="es-ES" sz="2000" b="1" dirty="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14274503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Manejadores más comunes</a:t>
            </a:r>
          </a:p>
          <a:p>
            <a:pPr algn="just" eaLnBrk="1" hangingPunct="1">
              <a:spcBef>
                <a:spcPts val="500"/>
              </a:spcBef>
              <a:buFont typeface="Arial" charset="0"/>
              <a:buChar char="•"/>
            </a:pPr>
            <a:endParaRPr lang="es-ES" altLang="es-ES" sz="2000" b="1">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onMove / onResize</a:t>
            </a:r>
            <a:r>
              <a:rPr lang="es-ES" altLang="es-ES" sz="2000">
                <a:solidFill>
                  <a:srgbClr val="000000"/>
                </a:solidFill>
                <a:latin typeface="Tahoma" pitchFamily="32" charset="0"/>
                <a:cs typeface="Tahoma" pitchFamily="32" charset="0"/>
              </a:rPr>
              <a:t>: sucede al mover la ventana del navegador o al cambiar su tamaño</a:t>
            </a: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onSubmit / onReset: </a:t>
            </a:r>
            <a:r>
              <a:rPr lang="es-ES" altLang="es-ES" sz="2000">
                <a:solidFill>
                  <a:srgbClr val="000000"/>
                </a:solidFill>
                <a:latin typeface="Tahoma" pitchFamily="32" charset="0"/>
                <a:cs typeface="Tahoma" pitchFamily="32" charset="0"/>
              </a:rPr>
              <a:t>activado al enviar un formulario o al reiniciarlo</a:t>
            </a:r>
            <a:endParaRPr lang="es-ES" altLang="es-ES" sz="2000" b="1">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r>
              <a:rPr lang="es-ES" altLang="es-ES" sz="2000" b="1">
                <a:solidFill>
                  <a:srgbClr val="000000"/>
                </a:solidFill>
                <a:latin typeface="Tahoma" pitchFamily="32" charset="0"/>
                <a:cs typeface="Tahoma" pitchFamily="32" charset="0"/>
              </a:rPr>
              <a:t>onFocus / onBlur: </a:t>
            </a:r>
            <a:r>
              <a:rPr lang="es-ES" altLang="es-ES" sz="2000">
                <a:solidFill>
                  <a:srgbClr val="000000"/>
                </a:solidFill>
                <a:latin typeface="Tahoma" pitchFamily="32" charset="0"/>
                <a:cs typeface="Tahoma" pitchFamily="32" charset="0"/>
              </a:rPr>
              <a:t>producido al tener el elemento el foco de la aplicación (seleccinado por el ratón), y al perderlo</a:t>
            </a: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a:p>
            <a:pPr lvl="1" algn="just" eaLnBrk="1" hangingPunct="1">
              <a:spcBef>
                <a:spcPts val="500"/>
              </a:spcBef>
              <a:buFont typeface="Arial" charset="0"/>
              <a:buChar char="•"/>
            </a:pPr>
            <a:endParaRPr lang="es-ES" altLang="es-ES" sz="200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5058534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marL="0" indent="0" algn="just" eaLnBrk="1" hangingPunct="1">
              <a:spcBef>
                <a:spcPts val="500"/>
              </a:spcBef>
            </a:pPr>
            <a:r>
              <a:rPr lang="es-ES" altLang="es-ES" sz="2200" dirty="0" smtClean="0">
                <a:solidFill>
                  <a:srgbClr val="000000"/>
                </a:solidFill>
                <a:latin typeface="Tahoma" pitchFamily="32" charset="0"/>
                <a:cs typeface="Tahoma" pitchFamily="32" charset="0"/>
              </a:rPr>
              <a:t>La variable </a:t>
            </a:r>
            <a:r>
              <a:rPr lang="es-ES" altLang="es-ES" sz="2200" b="1" dirty="0" err="1" smtClean="0">
                <a:solidFill>
                  <a:srgbClr val="000000"/>
                </a:solidFill>
                <a:latin typeface="Tahoma" pitchFamily="32" charset="0"/>
                <a:cs typeface="Tahoma" pitchFamily="32" charset="0"/>
              </a:rPr>
              <a:t>this</a:t>
            </a:r>
            <a:r>
              <a:rPr lang="es-ES" altLang="es-ES" sz="2200" dirty="0" smtClean="0">
                <a:solidFill>
                  <a:srgbClr val="000000"/>
                </a:solidFill>
                <a:latin typeface="Tahoma" pitchFamily="32" charset="0"/>
                <a:cs typeface="Tahoma" pitchFamily="32" charset="0"/>
              </a:rPr>
              <a:t>, hace referencia al elemento XHTML que ha provocado el evento.</a:t>
            </a:r>
          </a:p>
          <a:p>
            <a:pPr marL="0" indent="0" algn="just" eaLnBrk="1" hangingPunct="1">
              <a:spcBef>
                <a:spcPts val="500"/>
              </a:spcBef>
            </a:pPr>
            <a:r>
              <a:rPr lang="es-ES" altLang="es-ES" sz="2000" b="1" dirty="0">
                <a:solidFill>
                  <a:srgbClr val="000000"/>
                </a:solidFill>
                <a:latin typeface="Tahoma" pitchFamily="32" charset="0"/>
                <a:cs typeface="Tahoma" pitchFamily="32" charset="0"/>
              </a:rPr>
              <a:t>Ejemplo: </a:t>
            </a:r>
            <a:r>
              <a:rPr lang="es-ES" altLang="es-ES" sz="2000" dirty="0" smtClean="0">
                <a:solidFill>
                  <a:srgbClr val="000000"/>
                </a:solidFill>
                <a:latin typeface="Tahoma" pitchFamily="32" charset="0"/>
                <a:cs typeface="Tahoma" pitchFamily="32" charset="0"/>
              </a:rPr>
              <a:t>modificar </a:t>
            </a:r>
            <a:r>
              <a:rPr lang="es-ES" altLang="es-ES" sz="2000" dirty="0">
                <a:solidFill>
                  <a:srgbClr val="000000"/>
                </a:solidFill>
                <a:latin typeface="Tahoma" pitchFamily="32" charset="0"/>
                <a:cs typeface="Tahoma" pitchFamily="32" charset="0"/>
              </a:rPr>
              <a:t>el color de los bordes</a:t>
            </a:r>
            <a:endParaRPr lang="es-ES" altLang="es-ES" sz="2000" dirty="0" smtClean="0">
              <a:solidFill>
                <a:srgbClr val="000000"/>
              </a:solidFill>
              <a:latin typeface="Tahoma" pitchFamily="32" charset="0"/>
              <a:cs typeface="Tahoma" pitchFamily="32" charset="0"/>
            </a:endParaRPr>
          </a:p>
          <a:p>
            <a:pPr marL="0" indent="0" algn="just" eaLnBrk="1" hangingPunct="1">
              <a:spcBef>
                <a:spcPts val="500"/>
              </a:spcBef>
            </a:pPr>
            <a:endParaRPr lang="es-ES" altLang="es-ES" sz="15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1400" dirty="0" smtClean="0">
                <a:solidFill>
                  <a:srgbClr val="000000"/>
                </a:solidFill>
                <a:latin typeface="Tahoma" pitchFamily="32" charset="0"/>
                <a:cs typeface="Tahoma" pitchFamily="32" charset="0"/>
              </a:rPr>
              <a:t>&lt;</a:t>
            </a:r>
            <a:r>
              <a:rPr lang="es-ES" altLang="es-ES" sz="1400" dirty="0">
                <a:solidFill>
                  <a:srgbClr val="000000"/>
                </a:solidFill>
                <a:latin typeface="Tahoma" pitchFamily="32" charset="0"/>
                <a:cs typeface="Tahoma" pitchFamily="32" charset="0"/>
              </a:rPr>
              <a:t>div id="contenidos" </a:t>
            </a:r>
            <a:r>
              <a:rPr lang="es-ES" altLang="es-ES" sz="1400" dirty="0" err="1">
                <a:solidFill>
                  <a:srgbClr val="000000"/>
                </a:solidFill>
                <a:latin typeface="Tahoma" pitchFamily="32" charset="0"/>
                <a:cs typeface="Tahoma" pitchFamily="32" charset="0"/>
              </a:rPr>
              <a:t>style</a:t>
            </a:r>
            <a:r>
              <a:rPr lang="es-ES" altLang="es-ES" sz="1400" dirty="0">
                <a:solidFill>
                  <a:srgbClr val="000000"/>
                </a:solidFill>
                <a:latin typeface="Tahoma" pitchFamily="32" charset="0"/>
                <a:cs typeface="Tahoma" pitchFamily="32" charset="0"/>
              </a:rPr>
              <a:t>="width:150px; height:60px; </a:t>
            </a:r>
            <a:r>
              <a:rPr lang="es-ES" altLang="es-ES" sz="1400" dirty="0" err="1">
                <a:solidFill>
                  <a:srgbClr val="000000"/>
                </a:solidFill>
                <a:latin typeface="Tahoma" pitchFamily="32" charset="0"/>
                <a:cs typeface="Tahoma" pitchFamily="32" charset="0"/>
              </a:rPr>
              <a:t>border:thin</a:t>
            </a:r>
            <a:r>
              <a:rPr lang="es-ES" altLang="es-ES" sz="1400" dirty="0">
                <a:solidFill>
                  <a:srgbClr val="000000"/>
                </a:solidFill>
                <a:latin typeface="Tahoma" pitchFamily="32" charset="0"/>
                <a:cs typeface="Tahoma" pitchFamily="32" charset="0"/>
              </a:rPr>
              <a:t> </a:t>
            </a:r>
            <a:r>
              <a:rPr lang="es-ES" altLang="es-ES" sz="1400" dirty="0" err="1">
                <a:solidFill>
                  <a:srgbClr val="000000"/>
                </a:solidFill>
                <a:latin typeface="Tahoma" pitchFamily="32" charset="0"/>
                <a:cs typeface="Tahoma" pitchFamily="32" charset="0"/>
              </a:rPr>
              <a:t>solid</a:t>
            </a:r>
            <a:r>
              <a:rPr lang="es-ES" altLang="es-ES" sz="1400" dirty="0">
                <a:solidFill>
                  <a:srgbClr val="000000"/>
                </a:solidFill>
                <a:latin typeface="Tahoma" pitchFamily="32" charset="0"/>
                <a:cs typeface="Tahoma" pitchFamily="32" charset="0"/>
              </a:rPr>
              <a:t> </a:t>
            </a:r>
            <a:r>
              <a:rPr lang="es-ES" altLang="es-ES" sz="1400" dirty="0" err="1">
                <a:solidFill>
                  <a:srgbClr val="000000"/>
                </a:solidFill>
                <a:latin typeface="Tahoma" pitchFamily="32" charset="0"/>
                <a:cs typeface="Tahoma" pitchFamily="32" charset="0"/>
              </a:rPr>
              <a:t>silver</a:t>
            </a:r>
            <a:r>
              <a:rPr lang="es-ES" altLang="es-ES" sz="1400" dirty="0">
                <a:solidFill>
                  <a:srgbClr val="000000"/>
                </a:solidFill>
                <a:latin typeface="Tahoma" pitchFamily="32" charset="0"/>
                <a:cs typeface="Tahoma" pitchFamily="32" charset="0"/>
              </a:rPr>
              <a:t>"</a:t>
            </a:r>
          </a:p>
          <a:p>
            <a:pPr marL="0" indent="0" algn="just" eaLnBrk="1" hangingPunct="1">
              <a:spcBef>
                <a:spcPts val="500"/>
              </a:spcBef>
            </a:pPr>
            <a:r>
              <a:rPr lang="es-ES" altLang="es-ES" sz="1400" dirty="0" err="1">
                <a:solidFill>
                  <a:srgbClr val="000000"/>
                </a:solidFill>
                <a:latin typeface="Tahoma" pitchFamily="32" charset="0"/>
                <a:cs typeface="Tahoma" pitchFamily="32" charset="0"/>
              </a:rPr>
              <a:t>onmouseover</a:t>
            </a:r>
            <a:r>
              <a:rPr lang="es-ES" altLang="es-ES" sz="1400" dirty="0">
                <a:solidFill>
                  <a:srgbClr val="000000"/>
                </a:solidFill>
                <a:latin typeface="Tahoma" pitchFamily="32" charset="0"/>
                <a:cs typeface="Tahoma" pitchFamily="32" charset="0"/>
              </a:rPr>
              <a:t>="</a:t>
            </a:r>
            <a:r>
              <a:rPr lang="es-ES" altLang="es-ES" sz="1400" b="1" dirty="0" err="1">
                <a:solidFill>
                  <a:srgbClr val="000000"/>
                </a:solidFill>
                <a:latin typeface="Tahoma" pitchFamily="32" charset="0"/>
                <a:cs typeface="Tahoma" pitchFamily="32" charset="0"/>
              </a:rPr>
              <a:t>document.getElementById</a:t>
            </a:r>
            <a:r>
              <a:rPr lang="es-ES" altLang="es-ES" sz="1400" b="1" dirty="0">
                <a:solidFill>
                  <a:srgbClr val="000000"/>
                </a:solidFill>
                <a:latin typeface="Tahoma" pitchFamily="32" charset="0"/>
                <a:cs typeface="Tahoma" pitchFamily="32" charset="0"/>
              </a:rPr>
              <a:t>('contenidos').</a:t>
            </a:r>
            <a:r>
              <a:rPr lang="es-ES" altLang="es-ES" sz="1400" dirty="0" err="1" smtClean="0">
                <a:solidFill>
                  <a:srgbClr val="000000"/>
                </a:solidFill>
                <a:latin typeface="Tahoma" pitchFamily="32" charset="0"/>
                <a:cs typeface="Tahoma" pitchFamily="32" charset="0"/>
              </a:rPr>
              <a:t>style.borderCo</a:t>
            </a:r>
            <a:r>
              <a:rPr lang="es-ES" altLang="es-ES" sz="1400" dirty="0" err="1">
                <a:solidFill>
                  <a:srgbClr val="000000"/>
                </a:solidFill>
                <a:latin typeface="Tahoma" pitchFamily="32" charset="0"/>
                <a:cs typeface="Tahoma" pitchFamily="32" charset="0"/>
              </a:rPr>
              <a:t>l</a:t>
            </a:r>
            <a:r>
              <a:rPr lang="es-ES" altLang="es-ES" sz="1400" dirty="0" err="1" smtClean="0">
                <a:solidFill>
                  <a:srgbClr val="000000"/>
                </a:solidFill>
                <a:latin typeface="Tahoma" pitchFamily="32" charset="0"/>
                <a:cs typeface="Tahoma" pitchFamily="32" charset="0"/>
              </a:rPr>
              <a:t>or</a:t>
            </a:r>
            <a:r>
              <a:rPr lang="es-ES" altLang="es-ES" sz="1400" dirty="0">
                <a:solidFill>
                  <a:srgbClr val="000000"/>
                </a:solidFill>
                <a:latin typeface="Tahoma" pitchFamily="32" charset="0"/>
                <a:cs typeface="Tahoma" pitchFamily="32" charset="0"/>
              </a:rPr>
              <a:t>='</a:t>
            </a:r>
            <a:r>
              <a:rPr lang="es-ES" altLang="es-ES" sz="1400" dirty="0" err="1">
                <a:solidFill>
                  <a:srgbClr val="000000"/>
                </a:solidFill>
                <a:latin typeface="Tahoma" pitchFamily="32" charset="0"/>
                <a:cs typeface="Tahoma" pitchFamily="32" charset="0"/>
              </a:rPr>
              <a:t>black</a:t>
            </a:r>
            <a:r>
              <a:rPr lang="es-ES" altLang="es-ES" sz="1400" dirty="0">
                <a:solidFill>
                  <a:srgbClr val="000000"/>
                </a:solidFill>
                <a:latin typeface="Tahoma" pitchFamily="32" charset="0"/>
                <a:cs typeface="Tahoma" pitchFamily="32" charset="0"/>
              </a:rPr>
              <a:t>';"</a:t>
            </a:r>
          </a:p>
          <a:p>
            <a:pPr marL="0" indent="0" algn="just" eaLnBrk="1" hangingPunct="1">
              <a:spcBef>
                <a:spcPts val="500"/>
              </a:spcBef>
            </a:pPr>
            <a:r>
              <a:rPr lang="es-ES" altLang="es-ES" sz="1400" dirty="0" err="1">
                <a:solidFill>
                  <a:srgbClr val="000000"/>
                </a:solidFill>
                <a:latin typeface="Tahoma" pitchFamily="32" charset="0"/>
                <a:cs typeface="Tahoma" pitchFamily="32" charset="0"/>
              </a:rPr>
              <a:t>onmouseout</a:t>
            </a:r>
            <a:r>
              <a:rPr lang="es-ES" altLang="es-ES" sz="1400" dirty="0">
                <a:solidFill>
                  <a:srgbClr val="000000"/>
                </a:solidFill>
                <a:latin typeface="Tahoma" pitchFamily="32" charset="0"/>
                <a:cs typeface="Tahoma" pitchFamily="32" charset="0"/>
              </a:rPr>
              <a:t>="</a:t>
            </a:r>
            <a:r>
              <a:rPr lang="es-ES" altLang="es-ES" sz="1400" b="1" dirty="0" err="1">
                <a:solidFill>
                  <a:srgbClr val="000000"/>
                </a:solidFill>
                <a:latin typeface="Tahoma" pitchFamily="32" charset="0"/>
                <a:cs typeface="Tahoma" pitchFamily="32" charset="0"/>
              </a:rPr>
              <a:t>document.getElementById</a:t>
            </a:r>
            <a:r>
              <a:rPr lang="es-ES" altLang="es-ES" sz="1400" b="1" dirty="0">
                <a:solidFill>
                  <a:srgbClr val="000000"/>
                </a:solidFill>
                <a:latin typeface="Tahoma" pitchFamily="32" charset="0"/>
                <a:cs typeface="Tahoma" pitchFamily="32" charset="0"/>
              </a:rPr>
              <a:t>('contenidos').</a:t>
            </a:r>
            <a:r>
              <a:rPr lang="es-ES" altLang="es-ES" sz="1400" dirty="0" err="1">
                <a:solidFill>
                  <a:srgbClr val="000000"/>
                </a:solidFill>
                <a:latin typeface="Tahoma" pitchFamily="32" charset="0"/>
                <a:cs typeface="Tahoma" pitchFamily="32" charset="0"/>
              </a:rPr>
              <a:t>style.borderColor</a:t>
            </a:r>
            <a:r>
              <a:rPr lang="es-ES" altLang="es-ES" sz="1400" dirty="0">
                <a:solidFill>
                  <a:srgbClr val="000000"/>
                </a:solidFill>
                <a:latin typeface="Tahoma" pitchFamily="32" charset="0"/>
                <a:cs typeface="Tahoma" pitchFamily="32" charset="0"/>
              </a:rPr>
              <a:t>='</a:t>
            </a:r>
            <a:r>
              <a:rPr lang="es-ES" altLang="es-ES" sz="1400" dirty="0" err="1">
                <a:solidFill>
                  <a:srgbClr val="000000"/>
                </a:solidFill>
                <a:latin typeface="Tahoma" pitchFamily="32" charset="0"/>
                <a:cs typeface="Tahoma" pitchFamily="32" charset="0"/>
              </a:rPr>
              <a:t>silver</a:t>
            </a:r>
            <a:r>
              <a:rPr lang="es-ES" altLang="es-ES" sz="1400" dirty="0" smtClean="0">
                <a:solidFill>
                  <a:srgbClr val="000000"/>
                </a:solidFill>
                <a:latin typeface="Tahoma" pitchFamily="32" charset="0"/>
                <a:cs typeface="Tahoma" pitchFamily="32" charset="0"/>
              </a:rPr>
              <a:t>';&gt;</a:t>
            </a:r>
            <a:endParaRPr lang="es-ES" altLang="es-ES" sz="1400" dirty="0">
              <a:solidFill>
                <a:srgbClr val="000000"/>
              </a:solidFill>
              <a:latin typeface="Tahoma" pitchFamily="32" charset="0"/>
              <a:cs typeface="Tahoma" pitchFamily="32" charset="0"/>
            </a:endParaRPr>
          </a:p>
          <a:p>
            <a:pPr marL="0" indent="0" algn="just" eaLnBrk="1" hangingPunct="1">
              <a:spcBef>
                <a:spcPts val="500"/>
              </a:spcBef>
            </a:pPr>
            <a:r>
              <a:rPr lang="es-ES" altLang="es-ES" sz="1400" dirty="0" smtClean="0">
                <a:solidFill>
                  <a:srgbClr val="000000"/>
                </a:solidFill>
                <a:latin typeface="Tahoma" pitchFamily="32" charset="0"/>
                <a:cs typeface="Tahoma" pitchFamily="32" charset="0"/>
              </a:rPr>
              <a:t>	Sección </a:t>
            </a:r>
            <a:r>
              <a:rPr lang="es-ES" altLang="es-ES" sz="1400" dirty="0">
                <a:solidFill>
                  <a:srgbClr val="000000"/>
                </a:solidFill>
                <a:latin typeface="Tahoma" pitchFamily="32" charset="0"/>
                <a:cs typeface="Tahoma" pitchFamily="32" charset="0"/>
              </a:rPr>
              <a:t>de contenidos...</a:t>
            </a:r>
          </a:p>
          <a:p>
            <a:pPr marL="0" indent="0" algn="just" eaLnBrk="1" hangingPunct="1">
              <a:spcBef>
                <a:spcPts val="500"/>
              </a:spcBef>
            </a:pPr>
            <a:r>
              <a:rPr lang="es-ES" altLang="es-ES" sz="1400" dirty="0">
                <a:solidFill>
                  <a:srgbClr val="000000"/>
                </a:solidFill>
                <a:latin typeface="Tahoma" pitchFamily="32" charset="0"/>
                <a:cs typeface="Tahoma" pitchFamily="32" charset="0"/>
              </a:rPr>
              <a:t>&lt;/div</a:t>
            </a:r>
            <a:r>
              <a:rPr lang="es-ES" altLang="es-ES" sz="1400" dirty="0" smtClean="0">
                <a:solidFill>
                  <a:srgbClr val="000000"/>
                </a:solidFill>
                <a:latin typeface="Tahoma" pitchFamily="32" charset="0"/>
                <a:cs typeface="Tahoma" pitchFamily="32" charset="0"/>
              </a:rPr>
              <a:t>&gt;</a:t>
            </a:r>
          </a:p>
          <a:p>
            <a:pPr marL="0" indent="0" algn="just" eaLnBrk="1" hangingPunct="1">
              <a:spcBef>
                <a:spcPts val="500"/>
              </a:spcBef>
            </a:pPr>
            <a:endParaRPr lang="es-ES" altLang="es-ES" sz="1500" dirty="0" smtClean="0">
              <a:solidFill>
                <a:srgbClr val="000000"/>
              </a:solidFill>
              <a:latin typeface="Tahoma" pitchFamily="32" charset="0"/>
              <a:cs typeface="Tahoma" pitchFamily="32" charset="0"/>
            </a:endParaRPr>
          </a:p>
          <a:p>
            <a:pPr marL="0" indent="0" algn="just" eaLnBrk="1" hangingPunct="1">
              <a:spcBef>
                <a:spcPts val="500"/>
              </a:spcBef>
            </a:pPr>
            <a:r>
              <a:rPr lang="es-ES" altLang="es-ES" sz="1400" dirty="0">
                <a:solidFill>
                  <a:srgbClr val="000000"/>
                </a:solidFill>
                <a:latin typeface="Tahoma" pitchFamily="32" charset="0"/>
                <a:cs typeface="Tahoma" pitchFamily="32" charset="0"/>
              </a:rPr>
              <a:t>&lt;div id="contenidos" </a:t>
            </a:r>
            <a:r>
              <a:rPr lang="es-ES" altLang="es-ES" sz="1400" dirty="0" err="1">
                <a:solidFill>
                  <a:srgbClr val="000000"/>
                </a:solidFill>
                <a:latin typeface="Tahoma" pitchFamily="32" charset="0"/>
                <a:cs typeface="Tahoma" pitchFamily="32" charset="0"/>
              </a:rPr>
              <a:t>style</a:t>
            </a:r>
            <a:r>
              <a:rPr lang="es-ES" altLang="es-ES" sz="1400" dirty="0">
                <a:solidFill>
                  <a:srgbClr val="000000"/>
                </a:solidFill>
                <a:latin typeface="Tahoma" pitchFamily="32" charset="0"/>
                <a:cs typeface="Tahoma" pitchFamily="32" charset="0"/>
              </a:rPr>
              <a:t>="width:150px; height:60px; </a:t>
            </a:r>
            <a:r>
              <a:rPr lang="es-ES" altLang="es-ES" sz="1400" dirty="0" err="1">
                <a:solidFill>
                  <a:srgbClr val="000000"/>
                </a:solidFill>
                <a:latin typeface="Tahoma" pitchFamily="32" charset="0"/>
                <a:cs typeface="Tahoma" pitchFamily="32" charset="0"/>
              </a:rPr>
              <a:t>border:thin</a:t>
            </a:r>
            <a:r>
              <a:rPr lang="es-ES" altLang="es-ES" sz="1400" dirty="0">
                <a:solidFill>
                  <a:srgbClr val="000000"/>
                </a:solidFill>
                <a:latin typeface="Tahoma" pitchFamily="32" charset="0"/>
                <a:cs typeface="Tahoma" pitchFamily="32" charset="0"/>
              </a:rPr>
              <a:t> </a:t>
            </a:r>
            <a:r>
              <a:rPr lang="es-ES" altLang="es-ES" sz="1400" dirty="0" err="1">
                <a:solidFill>
                  <a:srgbClr val="000000"/>
                </a:solidFill>
                <a:latin typeface="Tahoma" pitchFamily="32" charset="0"/>
                <a:cs typeface="Tahoma" pitchFamily="32" charset="0"/>
              </a:rPr>
              <a:t>solid</a:t>
            </a:r>
            <a:r>
              <a:rPr lang="es-ES" altLang="es-ES" sz="1400" dirty="0">
                <a:solidFill>
                  <a:srgbClr val="000000"/>
                </a:solidFill>
                <a:latin typeface="Tahoma" pitchFamily="32" charset="0"/>
                <a:cs typeface="Tahoma" pitchFamily="32" charset="0"/>
              </a:rPr>
              <a:t> </a:t>
            </a:r>
            <a:r>
              <a:rPr lang="es-ES" altLang="es-ES" sz="1400" dirty="0" err="1">
                <a:solidFill>
                  <a:srgbClr val="000000"/>
                </a:solidFill>
                <a:latin typeface="Tahoma" pitchFamily="32" charset="0"/>
                <a:cs typeface="Tahoma" pitchFamily="32" charset="0"/>
              </a:rPr>
              <a:t>silver</a:t>
            </a:r>
            <a:r>
              <a:rPr lang="es-ES" altLang="es-ES" sz="1400" dirty="0">
                <a:solidFill>
                  <a:srgbClr val="000000"/>
                </a:solidFill>
                <a:latin typeface="Tahoma" pitchFamily="32" charset="0"/>
                <a:cs typeface="Tahoma" pitchFamily="32" charset="0"/>
              </a:rPr>
              <a:t>"</a:t>
            </a:r>
          </a:p>
          <a:p>
            <a:pPr marL="0" indent="0" algn="just" eaLnBrk="1" hangingPunct="1">
              <a:spcBef>
                <a:spcPts val="500"/>
              </a:spcBef>
            </a:pPr>
            <a:r>
              <a:rPr lang="es-ES" altLang="es-ES" sz="1400" dirty="0" err="1">
                <a:solidFill>
                  <a:srgbClr val="000000"/>
                </a:solidFill>
                <a:latin typeface="Tahoma" pitchFamily="32" charset="0"/>
                <a:cs typeface="Tahoma" pitchFamily="32" charset="0"/>
              </a:rPr>
              <a:t>onmouseover</a:t>
            </a:r>
            <a:r>
              <a:rPr lang="es-ES" altLang="es-ES" sz="1400" dirty="0">
                <a:solidFill>
                  <a:srgbClr val="000000"/>
                </a:solidFill>
                <a:latin typeface="Tahoma" pitchFamily="32" charset="0"/>
                <a:cs typeface="Tahoma" pitchFamily="32" charset="0"/>
              </a:rPr>
              <a:t>="</a:t>
            </a:r>
            <a:r>
              <a:rPr lang="es-ES" altLang="es-ES" sz="1400" b="1" dirty="0" err="1">
                <a:solidFill>
                  <a:srgbClr val="000000"/>
                </a:solidFill>
                <a:latin typeface="Tahoma" pitchFamily="32" charset="0"/>
                <a:cs typeface="Tahoma" pitchFamily="32" charset="0"/>
              </a:rPr>
              <a:t>this</a:t>
            </a:r>
            <a:r>
              <a:rPr lang="es-ES" altLang="es-ES" sz="1400" dirty="0" err="1">
                <a:solidFill>
                  <a:srgbClr val="000000"/>
                </a:solidFill>
                <a:latin typeface="Tahoma" pitchFamily="32" charset="0"/>
                <a:cs typeface="Tahoma" pitchFamily="32" charset="0"/>
              </a:rPr>
              <a:t>.style.borderColor</a:t>
            </a:r>
            <a:r>
              <a:rPr lang="es-ES" altLang="es-ES" sz="1400" dirty="0">
                <a:solidFill>
                  <a:srgbClr val="000000"/>
                </a:solidFill>
                <a:latin typeface="Tahoma" pitchFamily="32" charset="0"/>
                <a:cs typeface="Tahoma" pitchFamily="32" charset="0"/>
              </a:rPr>
              <a:t>='</a:t>
            </a:r>
            <a:r>
              <a:rPr lang="es-ES" altLang="es-ES" sz="1400" dirty="0" err="1">
                <a:solidFill>
                  <a:srgbClr val="000000"/>
                </a:solidFill>
                <a:latin typeface="Tahoma" pitchFamily="32" charset="0"/>
                <a:cs typeface="Tahoma" pitchFamily="32" charset="0"/>
              </a:rPr>
              <a:t>black</a:t>
            </a:r>
            <a:r>
              <a:rPr lang="es-ES" altLang="es-ES" sz="1400" dirty="0">
                <a:solidFill>
                  <a:srgbClr val="000000"/>
                </a:solidFill>
                <a:latin typeface="Tahoma" pitchFamily="32" charset="0"/>
                <a:cs typeface="Tahoma" pitchFamily="32" charset="0"/>
              </a:rPr>
              <a:t>';"</a:t>
            </a:r>
          </a:p>
          <a:p>
            <a:pPr marL="0" indent="0" algn="just" eaLnBrk="1" hangingPunct="1">
              <a:spcBef>
                <a:spcPts val="500"/>
              </a:spcBef>
            </a:pPr>
            <a:r>
              <a:rPr lang="es-ES" altLang="es-ES" sz="1400" dirty="0" err="1">
                <a:solidFill>
                  <a:srgbClr val="000000"/>
                </a:solidFill>
                <a:latin typeface="Tahoma" pitchFamily="32" charset="0"/>
                <a:cs typeface="Tahoma" pitchFamily="32" charset="0"/>
              </a:rPr>
              <a:t>onmouseout</a:t>
            </a:r>
            <a:r>
              <a:rPr lang="es-ES" altLang="es-ES" sz="1400" dirty="0">
                <a:solidFill>
                  <a:srgbClr val="000000"/>
                </a:solidFill>
                <a:latin typeface="Tahoma" pitchFamily="32" charset="0"/>
                <a:cs typeface="Tahoma" pitchFamily="32" charset="0"/>
              </a:rPr>
              <a:t>="</a:t>
            </a:r>
            <a:r>
              <a:rPr lang="es-ES" altLang="es-ES" sz="1400" b="1" dirty="0" err="1">
                <a:solidFill>
                  <a:srgbClr val="000000"/>
                </a:solidFill>
                <a:latin typeface="Tahoma" pitchFamily="32" charset="0"/>
                <a:cs typeface="Tahoma" pitchFamily="32" charset="0"/>
              </a:rPr>
              <a:t>this</a:t>
            </a:r>
            <a:r>
              <a:rPr lang="es-ES" altLang="es-ES" sz="1400" dirty="0" err="1">
                <a:solidFill>
                  <a:srgbClr val="000000"/>
                </a:solidFill>
                <a:latin typeface="Tahoma" pitchFamily="32" charset="0"/>
                <a:cs typeface="Tahoma" pitchFamily="32" charset="0"/>
              </a:rPr>
              <a:t>.style.borderColor</a:t>
            </a:r>
            <a:r>
              <a:rPr lang="es-ES" altLang="es-ES" sz="1400" dirty="0">
                <a:solidFill>
                  <a:srgbClr val="000000"/>
                </a:solidFill>
                <a:latin typeface="Tahoma" pitchFamily="32" charset="0"/>
                <a:cs typeface="Tahoma" pitchFamily="32" charset="0"/>
              </a:rPr>
              <a:t>='</a:t>
            </a:r>
            <a:r>
              <a:rPr lang="es-ES" altLang="es-ES" sz="1400" dirty="0" err="1">
                <a:solidFill>
                  <a:srgbClr val="000000"/>
                </a:solidFill>
                <a:latin typeface="Tahoma" pitchFamily="32" charset="0"/>
                <a:cs typeface="Tahoma" pitchFamily="32" charset="0"/>
              </a:rPr>
              <a:t>silver</a:t>
            </a:r>
            <a:r>
              <a:rPr lang="es-ES" altLang="es-ES" sz="1400" dirty="0">
                <a:solidFill>
                  <a:srgbClr val="000000"/>
                </a:solidFill>
                <a:latin typeface="Tahoma" pitchFamily="32" charset="0"/>
                <a:cs typeface="Tahoma" pitchFamily="32" charset="0"/>
              </a:rPr>
              <a:t>';"&gt;</a:t>
            </a:r>
          </a:p>
          <a:p>
            <a:pPr marL="0" indent="0" algn="just" eaLnBrk="1" hangingPunct="1">
              <a:spcBef>
                <a:spcPts val="500"/>
              </a:spcBef>
            </a:pPr>
            <a:r>
              <a:rPr lang="es-ES" altLang="es-ES" sz="1400" dirty="0">
                <a:solidFill>
                  <a:srgbClr val="000000"/>
                </a:solidFill>
                <a:latin typeface="Tahoma" pitchFamily="32" charset="0"/>
                <a:cs typeface="Tahoma" pitchFamily="32" charset="0"/>
              </a:rPr>
              <a:t>Sección de contenidos...</a:t>
            </a:r>
          </a:p>
          <a:p>
            <a:pPr marL="0" indent="0" algn="just" eaLnBrk="1" hangingPunct="1">
              <a:spcBef>
                <a:spcPts val="500"/>
              </a:spcBef>
            </a:pPr>
            <a:r>
              <a:rPr lang="es-ES" altLang="es-ES" sz="1400" dirty="0">
                <a:solidFill>
                  <a:srgbClr val="000000"/>
                </a:solidFill>
                <a:latin typeface="Tahoma" pitchFamily="32" charset="0"/>
                <a:cs typeface="Tahoma" pitchFamily="32" charset="0"/>
              </a:rPr>
              <a:t>&lt;/div</a:t>
            </a:r>
            <a:r>
              <a:rPr lang="es-ES" altLang="es-ES" sz="1400" dirty="0" smtClean="0">
                <a:solidFill>
                  <a:srgbClr val="000000"/>
                </a:solidFill>
                <a:latin typeface="Tahoma" pitchFamily="32" charset="0"/>
                <a:cs typeface="Tahoma" pitchFamily="32" charset="0"/>
              </a:rPr>
              <a:t>&gt;</a:t>
            </a:r>
            <a:endParaRPr lang="es-ES" altLang="es-ES" sz="14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b="1" dirty="0" err="1">
                <a:solidFill>
                  <a:srgbClr val="000000"/>
                </a:solidFill>
                <a:effectLst>
                  <a:outerShdw blurRad="50800" dist="38100" dir="2700000" algn="tl" rotWithShape="0">
                    <a:prstClr val="black">
                      <a:alpha val="40000"/>
                    </a:prstClr>
                  </a:outerShdw>
                </a:effectLst>
                <a:cs typeface="Arial" charset="0"/>
              </a:rPr>
              <a:t>Javascript</a:t>
            </a:r>
            <a:endParaRPr lang="es-ES" sz="3600" b="1" dirty="0">
              <a:solidFill>
                <a:srgbClr val="000000"/>
              </a:soli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2528335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Modificad un formulario de manera que, antes de enviarse, aparezca un </a:t>
            </a:r>
            <a:r>
              <a:rPr lang="es-ES" sz="2000" b="1" dirty="0" err="1">
                <a:solidFill>
                  <a:srgbClr val="000000"/>
                </a:solidFill>
                <a:latin typeface="Tahoma" pitchFamily="32" charset="0"/>
                <a:cs typeface="Tahoma" pitchFamily="32" charset="0"/>
              </a:rPr>
              <a:t>alert</a:t>
            </a:r>
            <a:r>
              <a:rPr lang="es-ES" sz="2000" dirty="0">
                <a:solidFill>
                  <a:srgbClr val="000000"/>
                </a:solidFill>
                <a:latin typeface="Tahoma" pitchFamily="32" charset="0"/>
                <a:cs typeface="Tahoma" pitchFamily="32" charset="0"/>
              </a:rPr>
              <a:t> advirtiendo al usuario sobre la acción.</a:t>
            </a:r>
          </a:p>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Cread otra página en la que, al pasar por encima de una imagen, se muestre un </a:t>
            </a:r>
            <a:r>
              <a:rPr lang="es-ES" sz="2000" b="1" dirty="0" err="1">
                <a:solidFill>
                  <a:srgbClr val="000000"/>
                </a:solidFill>
                <a:latin typeface="Tahoma" pitchFamily="32" charset="0"/>
                <a:cs typeface="Tahoma" pitchFamily="32" charset="0"/>
              </a:rPr>
              <a:t>alert</a:t>
            </a:r>
            <a:r>
              <a:rPr lang="es-ES" sz="2000" dirty="0">
                <a:solidFill>
                  <a:srgbClr val="000000"/>
                </a:solidFill>
                <a:latin typeface="Tahoma" pitchFamily="32" charset="0"/>
                <a:cs typeface="Tahoma" pitchFamily="32" charset="0"/>
              </a:rPr>
              <a:t> advirtiendo que está prohibida su copia.</a:t>
            </a:r>
          </a:p>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457200" indent="-4572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Modificad un formulario con campos de texto, y añadid a algunos de ellos </a:t>
            </a:r>
            <a:r>
              <a:rPr lang="es-ES" sz="2000" b="1" dirty="0" err="1">
                <a:solidFill>
                  <a:srgbClr val="000000"/>
                </a:solidFill>
                <a:latin typeface="Tahoma" pitchFamily="32" charset="0"/>
                <a:cs typeface="Tahoma" pitchFamily="32" charset="0"/>
              </a:rPr>
              <a:t>alerts</a:t>
            </a:r>
            <a:r>
              <a:rPr lang="es-ES" sz="2000" dirty="0">
                <a:solidFill>
                  <a:srgbClr val="000000"/>
                </a:solidFill>
                <a:latin typeface="Tahoma" pitchFamily="32" charset="0"/>
                <a:cs typeface="Tahoma" pitchFamily="32" charset="0"/>
              </a:rPr>
              <a:t> cuando se </a:t>
            </a:r>
            <a:r>
              <a:rPr lang="es-ES" sz="2000" b="1" dirty="0">
                <a:solidFill>
                  <a:srgbClr val="000000"/>
                </a:solidFill>
                <a:latin typeface="Tahoma" pitchFamily="32" charset="0"/>
                <a:cs typeface="Tahoma" pitchFamily="32" charset="0"/>
              </a:rPr>
              <a:t>cambie</a:t>
            </a:r>
            <a:r>
              <a:rPr lang="es-ES" sz="2000" dirty="0">
                <a:solidFill>
                  <a:srgbClr val="000000"/>
                </a:solidFill>
                <a:latin typeface="Tahoma" pitchFamily="32" charset="0"/>
                <a:cs typeface="Tahoma" pitchFamily="32" charset="0"/>
              </a:rPr>
              <a:t> su contenido, y para cuando</a:t>
            </a:r>
            <a:r>
              <a:rPr lang="es-ES" sz="2000" b="1" dirty="0">
                <a:solidFill>
                  <a:srgbClr val="000000"/>
                </a:solidFill>
                <a:latin typeface="Tahoma" pitchFamily="32" charset="0"/>
                <a:cs typeface="Tahoma" pitchFamily="32" charset="0"/>
              </a:rPr>
              <a:t> pierdan el foco</a:t>
            </a:r>
            <a:r>
              <a:rPr lang="es-ES" sz="20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spTree>
    <p:extLst>
      <p:ext uri="{BB962C8B-B14F-4D97-AF65-F5344CB8AC3E}">
        <p14:creationId xmlns:p14="http://schemas.microsoft.com/office/powerpoint/2010/main" val="38134799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Añadid un botón al formulario que ponga todos los campos de texto </a:t>
            </a:r>
            <a:r>
              <a:rPr lang="es-ES" sz="2000" b="1" dirty="0">
                <a:solidFill>
                  <a:srgbClr val="000000"/>
                </a:solidFill>
                <a:latin typeface="Tahoma" pitchFamily="32" charset="0"/>
                <a:cs typeface="Tahoma" pitchFamily="32" charset="0"/>
              </a:rPr>
              <a:t>de color rojo</a:t>
            </a:r>
            <a:r>
              <a:rPr lang="es-ES" sz="2000" dirty="0">
                <a:solidFill>
                  <a:srgbClr val="000000"/>
                </a:solidFill>
                <a:latin typeface="Tahoma" pitchFamily="32" charset="0"/>
                <a:cs typeface="Tahoma" pitchFamily="32" charset="0"/>
              </a:rPr>
              <a:t>. </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Para modificar el estilo de un campo:</a:t>
            </a: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600" dirty="0">
              <a:solidFill>
                <a:srgbClr val="000000"/>
              </a:solidFill>
              <a:latin typeface="Tahoma" pitchFamily="32" charset="0"/>
              <a:cs typeface="Tahoma" pitchFamily="32" charset="0"/>
            </a:endParaRP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b="1" i="1" dirty="0" err="1">
                <a:solidFill>
                  <a:srgbClr val="000000"/>
                </a:solidFill>
                <a:latin typeface="Tahoma" pitchFamily="32" charset="0"/>
                <a:cs typeface="Tahoma" pitchFamily="32" charset="0"/>
              </a:rPr>
              <a:t>document.n_form.n_campo.className</a:t>
            </a:r>
            <a:r>
              <a:rPr lang="es-ES" sz="1800" b="1" i="1" dirty="0">
                <a:solidFill>
                  <a:srgbClr val="000000"/>
                </a:solidFill>
                <a:latin typeface="Tahoma" pitchFamily="32" charset="0"/>
                <a:cs typeface="Tahoma" pitchFamily="32" charset="0"/>
              </a:rPr>
              <a:t>=‘</a:t>
            </a:r>
            <a:r>
              <a:rPr lang="es-ES" sz="1800" b="1" i="1" dirty="0" err="1">
                <a:solidFill>
                  <a:srgbClr val="000000"/>
                </a:solidFill>
                <a:latin typeface="Tahoma" pitchFamily="32" charset="0"/>
                <a:cs typeface="Tahoma" pitchFamily="32" charset="0"/>
              </a:rPr>
              <a:t>nombre_estilo</a:t>
            </a:r>
            <a:r>
              <a:rPr lang="es-ES" sz="1800" b="1" i="1" dirty="0">
                <a:solidFill>
                  <a:srgbClr val="000000"/>
                </a:solidFill>
                <a:latin typeface="Tahoma" pitchFamily="32" charset="0"/>
                <a:cs typeface="Tahoma" pitchFamily="32" charset="0"/>
              </a:rPr>
              <a:t>’;</a:t>
            </a:r>
            <a:r>
              <a:rPr lang="es-ES" sz="2000" dirty="0">
                <a:solidFill>
                  <a:srgbClr val="000000"/>
                </a:solidFill>
                <a:latin typeface="Tahoma" pitchFamily="32" charset="0"/>
                <a:cs typeface="Tahoma" pitchFamily="32" charset="0"/>
              </a:rPr>
              <a:t> </a:t>
            </a:r>
            <a:endParaRPr lang="es-ES" sz="2000" dirty="0" smtClean="0">
              <a:solidFill>
                <a:srgbClr val="000000"/>
              </a:solidFill>
              <a:latin typeface="Tahoma" pitchFamily="32" charset="0"/>
              <a:cs typeface="Tahoma" pitchFamily="32" charset="0"/>
            </a:endParaRP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b="1" i="1" dirty="0" err="1">
                <a:solidFill>
                  <a:srgbClr val="000000"/>
                </a:solidFill>
                <a:latin typeface="Tahoma" pitchFamily="32" charset="0"/>
                <a:cs typeface="Tahoma" pitchFamily="32" charset="0"/>
              </a:rPr>
              <a:t>document.getElementById</a:t>
            </a:r>
            <a:r>
              <a:rPr lang="es-ES" b="1" i="1" dirty="0" smtClean="0">
                <a:solidFill>
                  <a:srgbClr val="000000"/>
                </a:solidFill>
                <a:latin typeface="Tahoma" pitchFamily="32" charset="0"/>
                <a:cs typeface="Tahoma" pitchFamily="32" charset="0"/>
              </a:rPr>
              <a:t>(“</a:t>
            </a:r>
            <a:r>
              <a:rPr lang="es-ES" b="1" i="1" dirty="0" err="1" smtClean="0">
                <a:solidFill>
                  <a:srgbClr val="000000"/>
                </a:solidFill>
                <a:latin typeface="Tahoma" pitchFamily="32" charset="0"/>
                <a:cs typeface="Tahoma" pitchFamily="32" charset="0"/>
              </a:rPr>
              <a:t>n_campo</a:t>
            </a:r>
            <a:r>
              <a:rPr lang="es-ES" b="1" i="1" dirty="0" smtClean="0">
                <a:solidFill>
                  <a:srgbClr val="000000"/>
                </a:solidFill>
                <a:latin typeface="Tahoma" pitchFamily="32" charset="0"/>
                <a:cs typeface="Tahoma" pitchFamily="32" charset="0"/>
              </a:rPr>
              <a:t>").</a:t>
            </a:r>
            <a:r>
              <a:rPr lang="es-ES" b="1" i="1" dirty="0" err="1" smtClean="0">
                <a:solidFill>
                  <a:srgbClr val="000000"/>
                </a:solidFill>
                <a:latin typeface="Tahoma" pitchFamily="32" charset="0"/>
                <a:cs typeface="Tahoma" pitchFamily="32" charset="0"/>
              </a:rPr>
              <a:t>className</a:t>
            </a:r>
            <a:r>
              <a:rPr lang="es-ES" b="1" i="1" dirty="0" smtClean="0">
                <a:solidFill>
                  <a:srgbClr val="000000"/>
                </a:solidFill>
                <a:latin typeface="Tahoma" pitchFamily="32" charset="0"/>
                <a:cs typeface="Tahoma" pitchFamily="32" charset="0"/>
              </a:rPr>
              <a:t>=‘</a:t>
            </a:r>
            <a:r>
              <a:rPr lang="es-ES" b="1" i="1" dirty="0" err="1">
                <a:solidFill>
                  <a:srgbClr val="000000"/>
                </a:solidFill>
                <a:latin typeface="Tahoma" pitchFamily="32" charset="0"/>
                <a:cs typeface="Tahoma" pitchFamily="32" charset="0"/>
              </a:rPr>
              <a:t>nombre_estilo</a:t>
            </a:r>
            <a:r>
              <a:rPr lang="es-ES" b="1" i="1" dirty="0">
                <a:solidFill>
                  <a:srgbClr val="000000"/>
                </a:solidFill>
                <a:latin typeface="Tahoma" pitchFamily="32" charset="0"/>
                <a:cs typeface="Tahoma" pitchFamily="32" charset="0"/>
              </a:rPr>
              <a:t>’;</a:t>
            </a:r>
            <a:r>
              <a:rPr lang="es-ES" sz="2000" dirty="0">
                <a:solidFill>
                  <a:srgbClr val="000000"/>
                </a:solidFill>
                <a:latin typeface="Tahoma" pitchFamily="32" charset="0"/>
                <a:cs typeface="Tahoma" pitchFamily="32" charset="0"/>
              </a:rPr>
              <a:t> </a:t>
            </a: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spTree>
    <p:extLst>
      <p:ext uri="{BB962C8B-B14F-4D97-AF65-F5344CB8AC3E}">
        <p14:creationId xmlns:p14="http://schemas.microsoft.com/office/powerpoint/2010/main" val="30733372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Esta vez, haced que el formulario compruebe si el campo «Nombre» está rellenado. Si está vacío, que muestre una advertencia y </a:t>
            </a:r>
            <a:r>
              <a:rPr lang="es-ES" sz="2000" b="1" dirty="0">
                <a:solidFill>
                  <a:srgbClr val="000000"/>
                </a:solidFill>
                <a:latin typeface="Tahoma" pitchFamily="32" charset="0"/>
                <a:cs typeface="Tahoma" pitchFamily="32" charset="0"/>
              </a:rPr>
              <a:t>ponga el cursor sobre él</a:t>
            </a:r>
            <a:r>
              <a:rPr lang="es-ES" sz="2000" dirty="0">
                <a:solidFill>
                  <a:srgbClr val="000000"/>
                </a:solidFill>
                <a:latin typeface="Tahoma" pitchFamily="32" charset="0"/>
                <a:cs typeface="Tahoma" pitchFamily="32" charset="0"/>
              </a:rPr>
              <a:t>, en caso contrario, que envíe el formulario</a:t>
            </a:r>
            <a:r>
              <a:rPr lang="es-ES" sz="2000" dirty="0" smtClean="0">
                <a:solidFill>
                  <a:srgbClr val="000000"/>
                </a:solidFill>
                <a:latin typeface="Tahoma" pitchFamily="32" charset="0"/>
                <a:cs typeface="Tahoma" pitchFamily="32" charset="0"/>
              </a:rPr>
              <a:t>.</a:t>
            </a: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smtClean="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La función para obtener el valor de un campo de texto:</a:t>
            </a:r>
            <a:endParaRPr lang="es-ES" sz="1800" dirty="0" smtClean="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742950"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b="1" i="1" dirty="0" err="1">
                <a:solidFill>
                  <a:srgbClr val="000000"/>
                </a:solidFill>
                <a:latin typeface="Tahoma" pitchFamily="32" charset="0"/>
                <a:cs typeface="Tahoma" pitchFamily="32" charset="0"/>
              </a:rPr>
              <a:t>document.getElementById</a:t>
            </a:r>
            <a:r>
              <a:rPr lang="es-ES" b="1" i="1" dirty="0">
                <a:solidFill>
                  <a:srgbClr val="000000"/>
                </a:solidFill>
                <a:latin typeface="Tahoma" pitchFamily="32" charset="0"/>
                <a:cs typeface="Tahoma" pitchFamily="32" charset="0"/>
              </a:rPr>
              <a:t>(“</a:t>
            </a:r>
            <a:r>
              <a:rPr lang="es-ES" b="1" i="1" dirty="0" err="1">
                <a:solidFill>
                  <a:srgbClr val="000000"/>
                </a:solidFill>
                <a:latin typeface="Tahoma" pitchFamily="32" charset="0"/>
                <a:cs typeface="Tahoma" pitchFamily="32" charset="0"/>
              </a:rPr>
              <a:t>n_campo</a:t>
            </a:r>
            <a:r>
              <a:rPr lang="es-ES" b="1" i="1" dirty="0" smtClean="0">
                <a:solidFill>
                  <a:srgbClr val="000000"/>
                </a:solidFill>
                <a:latin typeface="Tahoma" pitchFamily="32" charset="0"/>
                <a:cs typeface="Tahoma" pitchFamily="32" charset="0"/>
              </a:rPr>
              <a:t>").</a:t>
            </a:r>
            <a:r>
              <a:rPr lang="es-ES" b="1" i="1" dirty="0" err="1" smtClean="0">
                <a:solidFill>
                  <a:srgbClr val="000000"/>
                </a:solidFill>
                <a:latin typeface="Tahoma" pitchFamily="32" charset="0"/>
                <a:cs typeface="Tahoma" pitchFamily="32" charset="0"/>
              </a:rPr>
              <a:t>value</a:t>
            </a:r>
            <a:endParaRPr lang="es-ES"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La función para que un campo obtenga el foco es:</a:t>
            </a:r>
          </a:p>
          <a:p>
            <a:pPr marL="742950"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b="1" i="1" dirty="0">
              <a:solidFill>
                <a:srgbClr val="000000"/>
              </a:solidFill>
              <a:latin typeface="Tahoma" pitchFamily="32" charset="0"/>
              <a:cs typeface="Tahoma" pitchFamily="32" charset="0"/>
            </a:endParaRPr>
          </a:p>
          <a:p>
            <a:pPr marL="742950"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b="1" i="1" dirty="0" err="1">
                <a:solidFill>
                  <a:srgbClr val="000000"/>
                </a:solidFill>
                <a:latin typeface="Tahoma" pitchFamily="32" charset="0"/>
                <a:cs typeface="Tahoma" pitchFamily="32" charset="0"/>
              </a:rPr>
              <a:t>document.nombre_formulario.nombre_campo.focus</a:t>
            </a:r>
            <a:r>
              <a:rPr lang="es-ES" b="1" i="1" dirty="0">
                <a:solidFill>
                  <a:srgbClr val="000000"/>
                </a:solidFill>
                <a:latin typeface="Tahoma" pitchFamily="32" charset="0"/>
                <a:cs typeface="Tahoma" pitchFamily="32" charset="0"/>
              </a:rPr>
              <a:t>();</a:t>
            </a:r>
            <a:r>
              <a:rPr lang="es-ES" sz="2000" dirty="0">
                <a:solidFill>
                  <a:srgbClr val="000000"/>
                </a:solidFill>
                <a:latin typeface="Tahoma" pitchFamily="32" charset="0"/>
                <a:cs typeface="Tahoma" pitchFamily="32" charset="0"/>
              </a:rPr>
              <a:t> </a:t>
            </a:r>
            <a:endParaRPr lang="es-ES"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spTree>
    <p:extLst>
      <p:ext uri="{BB962C8B-B14F-4D97-AF65-F5344CB8AC3E}">
        <p14:creationId xmlns:p14="http://schemas.microsoft.com/office/powerpoint/2010/main" val="1958992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Cread un </a:t>
            </a:r>
            <a:r>
              <a:rPr lang="es-ES" sz="2000" b="1" dirty="0">
                <a:solidFill>
                  <a:srgbClr val="000000"/>
                </a:solidFill>
                <a:latin typeface="Tahoma" pitchFamily="32" charset="0"/>
                <a:cs typeface="Tahoma" pitchFamily="32" charset="0"/>
              </a:rPr>
              <a:t>nuevo campo para la edad</a:t>
            </a:r>
            <a:r>
              <a:rPr lang="es-ES" sz="2000" dirty="0">
                <a:solidFill>
                  <a:srgbClr val="000000"/>
                </a:solidFill>
                <a:latin typeface="Tahoma" pitchFamily="32" charset="0"/>
                <a:cs typeface="Tahoma" pitchFamily="32" charset="0"/>
              </a:rPr>
              <a:t>, y añadid una función que </a:t>
            </a:r>
            <a:r>
              <a:rPr lang="es-ES" sz="2000" b="1" dirty="0">
                <a:solidFill>
                  <a:srgbClr val="000000"/>
                </a:solidFill>
                <a:latin typeface="Tahoma" pitchFamily="32" charset="0"/>
                <a:cs typeface="Tahoma" pitchFamily="32" charset="0"/>
              </a:rPr>
              <a:t> </a:t>
            </a:r>
            <a:r>
              <a:rPr lang="es-ES" sz="2000" dirty="0">
                <a:solidFill>
                  <a:srgbClr val="000000"/>
                </a:solidFill>
                <a:latin typeface="Tahoma" pitchFamily="32" charset="0"/>
                <a:cs typeface="Tahoma" pitchFamily="32" charset="0"/>
              </a:rPr>
              <a:t>compruebe que se escribe un </a:t>
            </a:r>
            <a:r>
              <a:rPr lang="es-ES" sz="2000" b="1" dirty="0">
                <a:solidFill>
                  <a:srgbClr val="000000"/>
                </a:solidFill>
                <a:latin typeface="Tahoma" pitchFamily="32" charset="0"/>
                <a:cs typeface="Tahoma" pitchFamily="32" charset="0"/>
              </a:rPr>
              <a:t>número</a:t>
            </a:r>
            <a:r>
              <a:rPr lang="es-ES" sz="2000" dirty="0">
                <a:solidFill>
                  <a:srgbClr val="000000"/>
                </a:solidFill>
                <a:latin typeface="Tahoma" pitchFamily="32" charset="0"/>
                <a:cs typeface="Tahoma" pitchFamily="32" charset="0"/>
              </a:rPr>
              <a:t> en ese campo cada vez que se modifique su valor. </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En caso contrario, </a:t>
            </a:r>
            <a:r>
              <a:rPr lang="es-ES" sz="2000" b="1" dirty="0">
                <a:solidFill>
                  <a:srgbClr val="000000"/>
                </a:solidFill>
                <a:latin typeface="Tahoma" pitchFamily="32" charset="0"/>
                <a:cs typeface="Tahoma" pitchFamily="32" charset="0"/>
              </a:rPr>
              <a:t>se borrará el contenido del campo, se pondrá en rojo</a:t>
            </a:r>
            <a:r>
              <a:rPr lang="es-ES" sz="2000" dirty="0">
                <a:solidFill>
                  <a:srgbClr val="000000"/>
                </a:solidFill>
                <a:latin typeface="Tahoma" pitchFamily="32" charset="0"/>
                <a:cs typeface="Tahoma" pitchFamily="32" charset="0"/>
              </a:rPr>
              <a:t>, </a:t>
            </a:r>
            <a:r>
              <a:rPr lang="es-ES" sz="2000" b="1" dirty="0">
                <a:solidFill>
                  <a:srgbClr val="000000"/>
                </a:solidFill>
                <a:latin typeface="Tahoma" pitchFamily="32" charset="0"/>
                <a:cs typeface="Tahoma" pitchFamily="32" charset="0"/>
              </a:rPr>
              <a:t>y el cursor se situará sobre él</a:t>
            </a:r>
            <a:r>
              <a:rPr lang="es-ES" sz="2000" dirty="0">
                <a:solidFill>
                  <a:srgbClr val="000000"/>
                </a:solidFill>
                <a:latin typeface="Tahoma" pitchFamily="32" charset="0"/>
                <a:cs typeface="Tahoma" pitchFamily="32" charset="0"/>
              </a:rPr>
              <a:t>. Cuando se haya escrito un valor correcto de nuevo, se volverá al color normal.</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dirty="0">
                <a:solidFill>
                  <a:srgbClr val="000000"/>
                </a:solidFill>
                <a:latin typeface="Tahoma" pitchFamily="32" charset="0"/>
                <a:cs typeface="Tahoma" pitchFamily="32" charset="0"/>
              </a:rPr>
              <a:t>Para comprobar que una cadena es no numérica, usamos la función </a:t>
            </a:r>
            <a:r>
              <a:rPr lang="es-ES" sz="1800" b="1" dirty="0" err="1">
                <a:solidFill>
                  <a:srgbClr val="000000"/>
                </a:solidFill>
                <a:latin typeface="Tahoma" pitchFamily="32" charset="0"/>
                <a:cs typeface="Tahoma" pitchFamily="32" charset="0"/>
              </a:rPr>
              <a:t>isNaN</a:t>
            </a:r>
            <a:r>
              <a:rPr lang="es-ES" sz="1800" dirty="0">
                <a:solidFill>
                  <a:srgbClr val="000000"/>
                </a:solidFill>
                <a:latin typeface="Tahoma" pitchFamily="32" charset="0"/>
                <a:cs typeface="Tahoma" pitchFamily="32" charset="0"/>
              </a:rPr>
              <a:t>. Esta función devuelve un booleano, es decir, </a:t>
            </a:r>
            <a:r>
              <a:rPr lang="es-ES" sz="1800" b="1" dirty="0">
                <a:solidFill>
                  <a:srgbClr val="000000"/>
                </a:solidFill>
                <a:latin typeface="Tahoma" pitchFamily="32" charset="0"/>
                <a:cs typeface="Tahoma" pitchFamily="32" charset="0"/>
              </a:rPr>
              <a:t>true </a:t>
            </a:r>
            <a:r>
              <a:rPr lang="es-ES" sz="1800" dirty="0">
                <a:solidFill>
                  <a:srgbClr val="000000"/>
                </a:solidFill>
                <a:latin typeface="Tahoma" pitchFamily="32" charset="0"/>
                <a:cs typeface="Tahoma" pitchFamily="32" charset="0"/>
              </a:rPr>
              <a:t>o </a:t>
            </a:r>
            <a:r>
              <a:rPr lang="es-ES" sz="1800" b="1" dirty="0">
                <a:solidFill>
                  <a:srgbClr val="000000"/>
                </a:solidFill>
                <a:latin typeface="Tahoma" pitchFamily="32" charset="0"/>
                <a:cs typeface="Tahoma" pitchFamily="32" charset="0"/>
              </a:rPr>
              <a:t>false</a:t>
            </a:r>
            <a:r>
              <a:rPr lang="es-ES" sz="1800" dirty="0">
                <a:solidFill>
                  <a:srgbClr val="000000"/>
                </a:solidFill>
                <a:latin typeface="Tahoma" pitchFamily="32" charset="0"/>
                <a:cs typeface="Tahoma" pitchFamily="32" charset="0"/>
              </a:rPr>
              <a:t>, y por tanto podemos utilizarla como condición en un </a:t>
            </a:r>
            <a:r>
              <a:rPr lang="es-ES" sz="1800" i="1" dirty="0" err="1">
                <a:solidFill>
                  <a:srgbClr val="000000"/>
                </a:solidFill>
                <a:latin typeface="Tahoma" pitchFamily="32" charset="0"/>
                <a:cs typeface="Tahoma" pitchFamily="32" charset="0"/>
              </a:rPr>
              <a:t>if</a:t>
            </a:r>
            <a:r>
              <a:rPr lang="es-ES" sz="1800" dirty="0">
                <a:solidFill>
                  <a:srgbClr val="000000"/>
                </a:solidFill>
                <a:latin typeface="Tahoma" pitchFamily="32" charset="0"/>
                <a:cs typeface="Tahoma" pitchFamily="32" charset="0"/>
              </a:rPr>
              <a:t> o un </a:t>
            </a:r>
            <a:r>
              <a:rPr lang="es-ES" sz="1800" i="1" dirty="0" err="1">
                <a:solidFill>
                  <a:srgbClr val="000000"/>
                </a:solidFill>
                <a:latin typeface="Tahoma" pitchFamily="32" charset="0"/>
                <a:cs typeface="Tahoma" pitchFamily="32" charset="0"/>
              </a:rPr>
              <a:t>while</a:t>
            </a:r>
            <a:r>
              <a:rPr lang="es-ES" sz="1800" dirty="0">
                <a:solidFill>
                  <a:srgbClr val="000000"/>
                </a:solidFill>
                <a:latin typeface="Tahoma" pitchFamily="32" charset="0"/>
                <a:cs typeface="Tahoma" pitchFamily="32" charset="0"/>
              </a:rPr>
              <a:t>:</a:t>
            </a:r>
          </a:p>
          <a:p>
            <a:pPr marL="1200150" lvl="1"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600" dirty="0">
              <a:solidFill>
                <a:srgbClr val="000000"/>
              </a:solidFill>
              <a:latin typeface="Tahoma" pitchFamily="32" charset="0"/>
              <a:cs typeface="Tahoma" pitchFamily="32" charset="0"/>
            </a:endParaRP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800" b="1" i="1" dirty="0" err="1">
                <a:solidFill>
                  <a:srgbClr val="000000"/>
                </a:solidFill>
                <a:latin typeface="Tahoma" pitchFamily="32" charset="0"/>
                <a:cs typeface="Tahoma" pitchFamily="32" charset="0"/>
              </a:rPr>
              <a:t>isNaN</a:t>
            </a:r>
            <a:r>
              <a:rPr lang="es-ES" sz="1800" b="1" i="1" dirty="0">
                <a:solidFill>
                  <a:srgbClr val="000000"/>
                </a:solidFill>
                <a:latin typeface="Tahoma" pitchFamily="32" charset="0"/>
                <a:cs typeface="Tahoma" pitchFamily="32" charset="0"/>
              </a:rPr>
              <a:t>(‘</a:t>
            </a:r>
            <a:r>
              <a:rPr lang="es-ES" sz="1800" b="1" i="1" dirty="0" err="1">
                <a:solidFill>
                  <a:srgbClr val="000000"/>
                </a:solidFill>
                <a:latin typeface="Tahoma" pitchFamily="32" charset="0"/>
                <a:cs typeface="Tahoma" pitchFamily="32" charset="0"/>
              </a:rPr>
              <a:t>cadena_de_texto</a:t>
            </a:r>
            <a:r>
              <a:rPr lang="es-ES" sz="1800" b="1" i="1" dirty="0">
                <a:solidFill>
                  <a:srgbClr val="000000"/>
                </a:solidFill>
                <a:latin typeface="Tahoma" pitchFamily="32" charset="0"/>
                <a:cs typeface="Tahoma" pitchFamily="32" charset="0"/>
              </a:rPr>
              <a:t>’);</a:t>
            </a: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spTree>
    <p:extLst>
      <p:ext uri="{BB962C8B-B14F-4D97-AF65-F5344CB8AC3E}">
        <p14:creationId xmlns:p14="http://schemas.microsoft.com/office/powerpoint/2010/main" val="26219858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El objeto </a:t>
            </a:r>
            <a:r>
              <a:rPr lang="es-ES" b="1" dirty="0" err="1" smtClean="0">
                <a:solidFill>
                  <a:srgbClr val="000000"/>
                </a:solidFill>
                <a:latin typeface="Tahoma" pitchFamily="32" charset="0"/>
                <a:cs typeface="Tahoma" pitchFamily="32" charset="0"/>
              </a:rPr>
              <a:t>document</a:t>
            </a:r>
            <a:r>
              <a:rPr lang="es-ES" b="1" dirty="0" smtClean="0">
                <a:solidFill>
                  <a:srgbClr val="000000"/>
                </a:solidFill>
                <a:latin typeface="Tahoma" pitchFamily="32" charset="0"/>
                <a:cs typeface="Tahoma" pitchFamily="32" charset="0"/>
              </a:rPr>
              <a:t> </a:t>
            </a:r>
            <a:r>
              <a:rPr lang="es-ES" dirty="0" smtClean="0">
                <a:solidFill>
                  <a:srgbClr val="000000"/>
                </a:solidFill>
                <a:latin typeface="Tahoma" pitchFamily="32" charset="0"/>
                <a:cs typeface="Tahoma" pitchFamily="32" charset="0"/>
              </a:rPr>
              <a:t>permite acceder directamente a cualquier formulario mediante su atributo </a:t>
            </a:r>
            <a:r>
              <a:rPr lang="es-ES" b="1" dirty="0" err="1" smtClean="0">
                <a:solidFill>
                  <a:srgbClr val="000000"/>
                </a:solidFill>
                <a:latin typeface="Tahoma" pitchFamily="32" charset="0"/>
                <a:cs typeface="Tahoma" pitchFamily="32" charset="0"/>
              </a:rPr>
              <a:t>name</a:t>
            </a:r>
            <a:r>
              <a:rPr lang="es-ES"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var</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formularioPrincipal</a:t>
            </a:r>
            <a:r>
              <a:rPr lang="es-ES" dirty="0">
                <a:solidFill>
                  <a:srgbClr val="000000"/>
                </a:solidFill>
                <a:latin typeface="Tahoma" pitchFamily="32" charset="0"/>
                <a:cs typeface="Tahoma" pitchFamily="32" charset="0"/>
              </a:rPr>
              <a:t> = </a:t>
            </a:r>
            <a:r>
              <a:rPr lang="es-ES" dirty="0" err="1">
                <a:solidFill>
                  <a:srgbClr val="000000"/>
                </a:solidFill>
                <a:latin typeface="Tahoma" pitchFamily="32" charset="0"/>
                <a:cs typeface="Tahoma" pitchFamily="32" charset="0"/>
              </a:rPr>
              <a:t>document.formulario</a:t>
            </a:r>
            <a:r>
              <a:rPr lang="es-ES"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var</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formularioSecundario</a:t>
            </a:r>
            <a:r>
              <a:rPr lang="es-ES" dirty="0">
                <a:solidFill>
                  <a:srgbClr val="000000"/>
                </a:solidFill>
                <a:latin typeface="Tahoma" pitchFamily="32" charset="0"/>
                <a:cs typeface="Tahoma" pitchFamily="32" charset="0"/>
              </a:rPr>
              <a:t> = </a:t>
            </a:r>
            <a:r>
              <a:rPr lang="es-ES" dirty="0" err="1">
                <a:solidFill>
                  <a:srgbClr val="000000"/>
                </a:solidFill>
                <a:latin typeface="Tahoma" pitchFamily="32" charset="0"/>
                <a:cs typeface="Tahoma" pitchFamily="32" charset="0"/>
              </a:rPr>
              <a:t>document.otro_formulario</a:t>
            </a:r>
            <a:r>
              <a:rPr lang="es-ES"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a:t>
            </a:r>
            <a:r>
              <a:rPr lang="es-ES" dirty="0" err="1">
                <a:solidFill>
                  <a:srgbClr val="000000"/>
                </a:solidFill>
                <a:latin typeface="Tahoma" pitchFamily="32" charset="0"/>
                <a:cs typeface="Tahoma" pitchFamily="32" charset="0"/>
              </a:rPr>
              <a:t>form</a:t>
            </a:r>
            <a:r>
              <a:rPr lang="es-ES" dirty="0">
                <a:solidFill>
                  <a:srgbClr val="000000"/>
                </a:solidFill>
                <a:latin typeface="Tahoma" pitchFamily="32" charset="0"/>
                <a:cs typeface="Tahoma" pitchFamily="32" charset="0"/>
              </a:rPr>
              <a:t> </a:t>
            </a:r>
            <a:r>
              <a:rPr lang="es-ES" b="1" dirty="0" err="1">
                <a:solidFill>
                  <a:srgbClr val="000000"/>
                </a:solidFill>
                <a:latin typeface="Tahoma" pitchFamily="32" charset="0"/>
                <a:cs typeface="Tahoma" pitchFamily="32" charset="0"/>
              </a:rPr>
              <a:t>name</a:t>
            </a:r>
            <a:r>
              <a:rPr lang="es-ES" b="1" dirty="0">
                <a:solidFill>
                  <a:srgbClr val="000000"/>
                </a:solidFill>
                <a:latin typeface="Tahoma" pitchFamily="32" charset="0"/>
                <a:cs typeface="Tahoma" pitchFamily="32" charset="0"/>
              </a:rPr>
              <a:t>="formulario" </a:t>
            </a:r>
            <a:r>
              <a:rPr lang="es-ES" dirty="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a:t>
            </a:r>
            <a:r>
              <a:rPr lang="es-ES" dirty="0" err="1">
                <a:solidFill>
                  <a:srgbClr val="000000"/>
                </a:solidFill>
                <a:latin typeface="Tahoma" pitchFamily="32" charset="0"/>
                <a:cs typeface="Tahoma" pitchFamily="32" charset="0"/>
              </a:rPr>
              <a:t>form</a:t>
            </a:r>
            <a:r>
              <a:rPr lang="es-ES" dirty="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a:t>
            </a:r>
            <a:r>
              <a:rPr lang="es-ES" dirty="0" err="1">
                <a:solidFill>
                  <a:srgbClr val="000000"/>
                </a:solidFill>
                <a:latin typeface="Tahoma" pitchFamily="32" charset="0"/>
                <a:cs typeface="Tahoma" pitchFamily="32" charset="0"/>
              </a:rPr>
              <a:t>form</a:t>
            </a:r>
            <a:r>
              <a:rPr lang="es-ES" dirty="0">
                <a:solidFill>
                  <a:srgbClr val="000000"/>
                </a:solidFill>
                <a:latin typeface="Tahoma" pitchFamily="32" charset="0"/>
                <a:cs typeface="Tahoma" pitchFamily="32" charset="0"/>
              </a:rPr>
              <a:t> </a:t>
            </a:r>
            <a:r>
              <a:rPr lang="es-ES" b="1" dirty="0" err="1">
                <a:solidFill>
                  <a:srgbClr val="000000"/>
                </a:solidFill>
                <a:latin typeface="Tahoma" pitchFamily="32" charset="0"/>
                <a:cs typeface="Tahoma" pitchFamily="32" charset="0"/>
              </a:rPr>
              <a:t>name</a:t>
            </a:r>
            <a:r>
              <a:rPr lang="es-ES" b="1" dirty="0">
                <a:solidFill>
                  <a:srgbClr val="000000"/>
                </a:solidFill>
                <a:latin typeface="Tahoma" pitchFamily="32" charset="0"/>
                <a:cs typeface="Tahoma" pitchFamily="32" charset="0"/>
              </a:rPr>
              <a:t>="</a:t>
            </a:r>
            <a:r>
              <a:rPr lang="es-ES" b="1" dirty="0" err="1">
                <a:solidFill>
                  <a:srgbClr val="000000"/>
                </a:solidFill>
                <a:latin typeface="Tahoma" pitchFamily="32" charset="0"/>
                <a:cs typeface="Tahoma" pitchFamily="32" charset="0"/>
              </a:rPr>
              <a:t>otro_formulario</a:t>
            </a:r>
            <a:r>
              <a:rPr lang="es-ES" b="1" dirty="0">
                <a:solidFill>
                  <a:srgbClr val="000000"/>
                </a:solidFill>
                <a:latin typeface="Tahoma" pitchFamily="32" charset="0"/>
                <a:cs typeface="Tahoma" pitchFamily="32" charset="0"/>
              </a:rPr>
              <a:t>" </a:t>
            </a:r>
            <a:r>
              <a:rPr lang="es-ES" dirty="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a:t>
            </a:r>
            <a:r>
              <a:rPr lang="es-ES" dirty="0" err="1">
                <a:solidFill>
                  <a:srgbClr val="000000"/>
                </a:solidFill>
                <a:latin typeface="Tahoma" pitchFamily="32" charset="0"/>
                <a:cs typeface="Tahoma" pitchFamily="32" charset="0"/>
              </a:rPr>
              <a:t>form</a:t>
            </a:r>
            <a:r>
              <a:rPr lang="es-ES" dirty="0">
                <a:solidFill>
                  <a:srgbClr val="000000"/>
                </a:solidFill>
                <a:latin typeface="Tahoma" pitchFamily="32" charset="0"/>
                <a:cs typeface="Tahoma" pitchFamily="32" charset="0"/>
              </a:rPr>
              <a:t>&gt;</a:t>
            </a: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9472706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Los </a:t>
            </a:r>
            <a:r>
              <a:rPr lang="es-ES" dirty="0">
                <a:solidFill>
                  <a:srgbClr val="000000"/>
                </a:solidFill>
                <a:latin typeface="Tahoma" pitchFamily="32" charset="0"/>
                <a:cs typeface="Tahoma" pitchFamily="32" charset="0"/>
              </a:rPr>
              <a:t>elementos de los formularios también se pueden acceder directamente mediante su atributo </a:t>
            </a:r>
            <a:r>
              <a:rPr lang="es-ES" dirty="0" err="1">
                <a:solidFill>
                  <a:srgbClr val="000000"/>
                </a:solidFill>
                <a:latin typeface="Tahoma" pitchFamily="32" charset="0"/>
                <a:cs typeface="Tahoma" pitchFamily="32" charset="0"/>
              </a:rPr>
              <a:t>name</a:t>
            </a:r>
            <a:r>
              <a:rPr lang="es-ES" dirty="0" smtClean="0">
                <a:solidFill>
                  <a:srgbClr val="000000"/>
                </a:solidFill>
                <a:latin typeface="Tahoma" pitchFamily="32" charset="0"/>
                <a:cs typeface="Tahoma" pitchFamily="32" charset="0"/>
              </a:rPr>
              <a:t>:</a:t>
            </a:r>
            <a:endParaRPr lang="es-ES" dirty="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err="1">
                <a:solidFill>
                  <a:srgbClr val="000000"/>
                </a:solidFill>
                <a:latin typeface="Courier New" panose="02070309020205020404" pitchFamily="49" charset="0"/>
                <a:cs typeface="Courier New" panose="02070309020205020404" pitchFamily="49" charset="0"/>
              </a:rPr>
              <a:t>var</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formularioPrincipal</a:t>
            </a:r>
            <a:r>
              <a:rPr lang="es-ES" sz="1400" dirty="0">
                <a:solidFill>
                  <a:srgbClr val="000000"/>
                </a:solidFill>
                <a:latin typeface="Courier New" panose="02070309020205020404" pitchFamily="49" charset="0"/>
                <a:cs typeface="Courier New" panose="02070309020205020404" pitchFamily="49" charset="0"/>
              </a:rPr>
              <a:t> = </a:t>
            </a:r>
            <a:r>
              <a:rPr lang="es-ES" sz="1400" dirty="0" err="1">
                <a:solidFill>
                  <a:srgbClr val="000000"/>
                </a:solidFill>
                <a:latin typeface="Courier New" panose="02070309020205020404" pitchFamily="49" charset="0"/>
                <a:cs typeface="Courier New" panose="02070309020205020404" pitchFamily="49" charset="0"/>
              </a:rPr>
              <a:t>document.formulario</a:t>
            </a:r>
            <a:r>
              <a:rPr lang="es-ES" sz="1400" dirty="0">
                <a:solidFill>
                  <a:srgbClr val="000000"/>
                </a:solidFill>
                <a:latin typeface="Courier New" panose="02070309020205020404" pitchFamily="49" charset="0"/>
                <a:cs typeface="Courier New" panose="02070309020205020404" pitchFamily="49"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err="1">
                <a:solidFill>
                  <a:srgbClr val="000000"/>
                </a:solidFill>
                <a:latin typeface="Courier New" panose="02070309020205020404" pitchFamily="49" charset="0"/>
                <a:cs typeface="Courier New" panose="02070309020205020404" pitchFamily="49" charset="0"/>
              </a:rPr>
              <a:t>var</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primerElemento</a:t>
            </a:r>
            <a:r>
              <a:rPr lang="es-ES" sz="1400" dirty="0">
                <a:solidFill>
                  <a:srgbClr val="000000"/>
                </a:solidFill>
                <a:latin typeface="Courier New" panose="02070309020205020404" pitchFamily="49" charset="0"/>
                <a:cs typeface="Courier New" panose="02070309020205020404" pitchFamily="49" charset="0"/>
              </a:rPr>
              <a:t> = </a:t>
            </a:r>
            <a:r>
              <a:rPr lang="es-ES" sz="1400" dirty="0" err="1">
                <a:solidFill>
                  <a:srgbClr val="000000"/>
                </a:solidFill>
                <a:latin typeface="Courier New" panose="02070309020205020404" pitchFamily="49" charset="0"/>
                <a:cs typeface="Courier New" panose="02070309020205020404" pitchFamily="49" charset="0"/>
              </a:rPr>
              <a:t>document.</a:t>
            </a:r>
            <a:r>
              <a:rPr lang="es-ES" sz="1400" b="1" dirty="0" err="1">
                <a:solidFill>
                  <a:srgbClr val="000000"/>
                </a:solidFill>
                <a:latin typeface="Courier New" panose="02070309020205020404" pitchFamily="49" charset="0"/>
                <a:cs typeface="Courier New" panose="02070309020205020404" pitchFamily="49" charset="0"/>
              </a:rPr>
              <a:t>formulario</a:t>
            </a:r>
            <a:r>
              <a:rPr lang="es-ES" sz="1400" dirty="0" err="1">
                <a:solidFill>
                  <a:srgbClr val="000000"/>
                </a:solidFill>
                <a:latin typeface="Courier New" panose="02070309020205020404" pitchFamily="49" charset="0"/>
                <a:cs typeface="Courier New" panose="02070309020205020404" pitchFamily="49" charset="0"/>
              </a:rPr>
              <a:t>.</a:t>
            </a:r>
            <a:r>
              <a:rPr lang="es-ES" sz="1400" b="1" dirty="0" err="1">
                <a:solidFill>
                  <a:srgbClr val="000000"/>
                </a:solidFill>
                <a:latin typeface="Courier New" panose="02070309020205020404" pitchFamily="49" charset="0"/>
                <a:cs typeface="Courier New" panose="02070309020205020404" pitchFamily="49" charset="0"/>
              </a:rPr>
              <a:t>elemento</a:t>
            </a:r>
            <a:r>
              <a:rPr lang="es-ES" sz="1400" dirty="0" smtClean="0">
                <a:solidFill>
                  <a:srgbClr val="000000"/>
                </a:solidFill>
                <a:latin typeface="Courier New" panose="02070309020205020404" pitchFamily="49" charset="0"/>
                <a:cs typeface="Courier New" panose="02070309020205020404" pitchFamily="49" charset="0"/>
              </a:rPr>
              <a:t>;</a:t>
            </a:r>
            <a:endParaRPr lang="es-ES" sz="1400" dirty="0">
              <a:solidFill>
                <a:srgbClr val="000000"/>
              </a:solidFill>
              <a:latin typeface="Courier New" panose="02070309020205020404" pitchFamily="49" charset="0"/>
              <a:cs typeface="Courier New" panose="02070309020205020404" pitchFamily="49"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a:t>
            </a:r>
            <a:r>
              <a:rPr lang="es-ES" sz="1400" dirty="0" err="1">
                <a:solidFill>
                  <a:srgbClr val="000000"/>
                </a:solidFill>
                <a:latin typeface="Courier New" panose="02070309020205020404" pitchFamily="49" charset="0"/>
                <a:cs typeface="Courier New" panose="02070309020205020404" pitchFamily="49" charset="0"/>
              </a:rPr>
              <a:t>form</a:t>
            </a:r>
            <a:r>
              <a:rPr lang="es-ES" sz="1400" dirty="0">
                <a:solidFill>
                  <a:srgbClr val="000000"/>
                </a:solidFill>
                <a:latin typeface="Courier New" panose="02070309020205020404" pitchFamily="49" charset="0"/>
                <a:cs typeface="Courier New" panose="02070309020205020404" pitchFamily="49" charset="0"/>
              </a:rPr>
              <a:t> </a:t>
            </a:r>
            <a:r>
              <a:rPr lang="es-ES" sz="1400" b="1" dirty="0" err="1">
                <a:solidFill>
                  <a:srgbClr val="000000"/>
                </a:solidFill>
                <a:latin typeface="Courier New" panose="02070309020205020404" pitchFamily="49" charset="0"/>
                <a:cs typeface="Courier New" panose="02070309020205020404" pitchFamily="49" charset="0"/>
              </a:rPr>
              <a:t>name</a:t>
            </a:r>
            <a:r>
              <a:rPr lang="es-ES" sz="1400" b="1" dirty="0">
                <a:solidFill>
                  <a:srgbClr val="000000"/>
                </a:solidFill>
                <a:latin typeface="Courier New" panose="02070309020205020404" pitchFamily="49" charset="0"/>
                <a:cs typeface="Courier New" panose="02070309020205020404" pitchFamily="49" charset="0"/>
              </a:rPr>
              <a:t>="formulario"</a:t>
            </a:r>
            <a:r>
              <a:rPr lang="es-ES" sz="1400" dirty="0">
                <a:solidFill>
                  <a:srgbClr val="000000"/>
                </a:solidFill>
                <a:latin typeface="Courier New" panose="02070309020205020404" pitchFamily="49" charset="0"/>
                <a:cs typeface="Courier New" panose="02070309020205020404" pitchFamily="49"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  &lt;input </a:t>
            </a:r>
            <a:r>
              <a:rPr lang="es-ES" sz="1400" dirty="0" err="1">
                <a:solidFill>
                  <a:srgbClr val="000000"/>
                </a:solidFill>
                <a:latin typeface="Courier New" panose="02070309020205020404" pitchFamily="49" charset="0"/>
                <a:cs typeface="Courier New" panose="02070309020205020404" pitchFamily="49" charset="0"/>
              </a:rPr>
              <a:t>type</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text</a:t>
            </a:r>
            <a:r>
              <a:rPr lang="es-ES" sz="1400" dirty="0">
                <a:solidFill>
                  <a:srgbClr val="000000"/>
                </a:solidFill>
                <a:latin typeface="Courier New" panose="02070309020205020404" pitchFamily="49" charset="0"/>
                <a:cs typeface="Courier New" panose="02070309020205020404" pitchFamily="49" charset="0"/>
              </a:rPr>
              <a:t>" </a:t>
            </a:r>
            <a:r>
              <a:rPr lang="es-ES" sz="1400" b="1" dirty="0" err="1">
                <a:solidFill>
                  <a:srgbClr val="000000"/>
                </a:solidFill>
                <a:latin typeface="Courier New" panose="02070309020205020404" pitchFamily="49" charset="0"/>
                <a:cs typeface="Courier New" panose="02070309020205020404" pitchFamily="49" charset="0"/>
              </a:rPr>
              <a:t>name</a:t>
            </a:r>
            <a:r>
              <a:rPr lang="es-ES" sz="1400" b="1" dirty="0">
                <a:solidFill>
                  <a:srgbClr val="000000"/>
                </a:solidFill>
                <a:latin typeface="Courier New" panose="02070309020205020404" pitchFamily="49" charset="0"/>
                <a:cs typeface="Courier New" panose="02070309020205020404" pitchFamily="49" charset="0"/>
              </a:rPr>
              <a:t>="elemento" </a:t>
            </a:r>
            <a:r>
              <a:rPr lang="es-ES" sz="1400" dirty="0">
                <a:solidFill>
                  <a:srgbClr val="000000"/>
                </a:solidFill>
                <a:latin typeface="Courier New" panose="02070309020205020404" pitchFamily="49" charset="0"/>
                <a:cs typeface="Courier New" panose="02070309020205020404" pitchFamily="49"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a:t>
            </a:r>
            <a:r>
              <a:rPr lang="es-ES" sz="1400" dirty="0" err="1">
                <a:solidFill>
                  <a:srgbClr val="000000"/>
                </a:solidFill>
                <a:latin typeface="Courier New" panose="02070309020205020404" pitchFamily="49" charset="0"/>
                <a:cs typeface="Courier New" panose="02070309020205020404" pitchFamily="49" charset="0"/>
              </a:rPr>
              <a:t>form</a:t>
            </a:r>
            <a:r>
              <a:rPr lang="es-ES" sz="1400" dirty="0">
                <a:solidFill>
                  <a:srgbClr val="000000"/>
                </a:solidFill>
                <a:latin typeface="Courier New" panose="02070309020205020404" pitchFamily="49" charset="0"/>
                <a:cs typeface="Courier New" panose="02070309020205020404" pitchFamily="49" charset="0"/>
              </a:rPr>
              <a:t>&gt;</a:t>
            </a:r>
            <a:endParaRPr lang="es-ES" sz="1400" dirty="0" smtClean="0">
              <a:solidFill>
                <a:srgbClr val="000000"/>
              </a:solidFill>
              <a:latin typeface="Courier New" panose="02070309020205020404" pitchFamily="49" charset="0"/>
              <a:cs typeface="Courier New" panose="02070309020205020404" pitchFamily="49" charset="0"/>
            </a:endParaRPr>
          </a:p>
          <a:p>
            <a:pPr algn="just">
              <a:spcBef>
                <a:spcPts val="600"/>
              </a:spcBef>
              <a:buClrTx/>
              <a:buSzTx/>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smtClean="0">
              <a:solidFill>
                <a:srgbClr val="000000"/>
              </a:solidFill>
              <a:latin typeface="Tahoma" pitchFamily="32" charset="0"/>
              <a:cs typeface="Tahoma" pitchFamily="32" charset="0"/>
            </a:endParaRPr>
          </a:p>
          <a:p>
            <a:pPr algn="just">
              <a:spcBef>
                <a:spcPts val="600"/>
              </a:spcBef>
              <a:buClrTx/>
              <a:buSzTx/>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También </a:t>
            </a:r>
            <a:r>
              <a:rPr lang="es-ES" dirty="0">
                <a:solidFill>
                  <a:srgbClr val="000000"/>
                </a:solidFill>
                <a:latin typeface="Tahoma" pitchFamily="32" charset="0"/>
                <a:cs typeface="Tahoma" pitchFamily="32" charset="0"/>
              </a:rPr>
              <a:t>se puede acceder a los formularios y a sus elementos utilizando las funciones DOM de acceso directo a los nodos</a:t>
            </a:r>
          </a:p>
          <a:p>
            <a:pPr lvl="2"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err="1">
                <a:solidFill>
                  <a:srgbClr val="000000"/>
                </a:solidFill>
                <a:latin typeface="Courier New" panose="02070309020205020404" pitchFamily="49" charset="0"/>
                <a:cs typeface="Courier New" panose="02070309020205020404" pitchFamily="49" charset="0"/>
              </a:rPr>
              <a:t>var</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formularioPrincipal</a:t>
            </a:r>
            <a:r>
              <a:rPr lang="es-ES" sz="1400" dirty="0">
                <a:solidFill>
                  <a:srgbClr val="000000"/>
                </a:solidFill>
                <a:latin typeface="Courier New" panose="02070309020205020404" pitchFamily="49" charset="0"/>
                <a:cs typeface="Courier New" panose="02070309020205020404" pitchFamily="49" charset="0"/>
              </a:rPr>
              <a:t> = </a:t>
            </a:r>
            <a:r>
              <a:rPr lang="es-ES" sz="1400" dirty="0" err="1">
                <a:solidFill>
                  <a:srgbClr val="000000"/>
                </a:solidFill>
                <a:latin typeface="Courier New" panose="02070309020205020404" pitchFamily="49" charset="0"/>
                <a:cs typeface="Courier New" panose="02070309020205020404" pitchFamily="49" charset="0"/>
              </a:rPr>
              <a:t>document.getElementById</a:t>
            </a:r>
            <a:r>
              <a:rPr lang="es-ES" sz="1400" dirty="0">
                <a:solidFill>
                  <a:srgbClr val="000000"/>
                </a:solidFill>
                <a:latin typeface="Courier New" panose="02070309020205020404" pitchFamily="49" charset="0"/>
                <a:cs typeface="Courier New" panose="02070309020205020404" pitchFamily="49" charset="0"/>
              </a:rPr>
              <a:t>("formulario");</a:t>
            </a:r>
          </a:p>
          <a:p>
            <a:pPr lvl="2"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err="1">
                <a:solidFill>
                  <a:srgbClr val="000000"/>
                </a:solidFill>
                <a:latin typeface="Courier New" panose="02070309020205020404" pitchFamily="49" charset="0"/>
                <a:cs typeface="Courier New" panose="02070309020205020404" pitchFamily="49" charset="0"/>
              </a:rPr>
              <a:t>var</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primerElemento</a:t>
            </a:r>
            <a:r>
              <a:rPr lang="es-ES" sz="1400" dirty="0">
                <a:solidFill>
                  <a:srgbClr val="000000"/>
                </a:solidFill>
                <a:latin typeface="Courier New" panose="02070309020205020404" pitchFamily="49" charset="0"/>
                <a:cs typeface="Courier New" panose="02070309020205020404" pitchFamily="49" charset="0"/>
              </a:rPr>
              <a:t> = </a:t>
            </a:r>
            <a:r>
              <a:rPr lang="es-ES" sz="1400" dirty="0" err="1">
                <a:solidFill>
                  <a:srgbClr val="000000"/>
                </a:solidFill>
                <a:latin typeface="Courier New" panose="02070309020205020404" pitchFamily="49" charset="0"/>
                <a:cs typeface="Courier New" panose="02070309020205020404" pitchFamily="49" charset="0"/>
              </a:rPr>
              <a:t>document.getElementById</a:t>
            </a:r>
            <a:r>
              <a:rPr lang="es-ES" sz="1400" dirty="0">
                <a:solidFill>
                  <a:srgbClr val="000000"/>
                </a:solidFill>
                <a:latin typeface="Courier New" panose="02070309020205020404" pitchFamily="49" charset="0"/>
                <a:cs typeface="Courier New" panose="02070309020205020404" pitchFamily="49" charset="0"/>
              </a:rPr>
              <a:t>("elemento");</a:t>
            </a:r>
          </a:p>
          <a:p>
            <a:pPr lvl="2"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a:t>
            </a:r>
            <a:r>
              <a:rPr lang="es-ES" sz="1400" dirty="0" err="1">
                <a:solidFill>
                  <a:srgbClr val="000000"/>
                </a:solidFill>
                <a:latin typeface="Courier New" panose="02070309020205020404" pitchFamily="49" charset="0"/>
                <a:cs typeface="Courier New" panose="02070309020205020404" pitchFamily="49" charset="0"/>
              </a:rPr>
              <a:t>form</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name</a:t>
            </a:r>
            <a:r>
              <a:rPr lang="es-ES" sz="1400" dirty="0">
                <a:solidFill>
                  <a:srgbClr val="000000"/>
                </a:solidFill>
                <a:latin typeface="Courier New" panose="02070309020205020404" pitchFamily="49" charset="0"/>
                <a:cs typeface="Courier New" panose="02070309020205020404" pitchFamily="49" charset="0"/>
              </a:rPr>
              <a:t>="formulario" id="formulario" &gt;</a:t>
            </a:r>
          </a:p>
          <a:p>
            <a:pPr lvl="2"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  &lt;input </a:t>
            </a:r>
            <a:r>
              <a:rPr lang="es-ES" sz="1400" dirty="0" err="1">
                <a:solidFill>
                  <a:srgbClr val="000000"/>
                </a:solidFill>
                <a:latin typeface="Courier New" panose="02070309020205020404" pitchFamily="49" charset="0"/>
                <a:cs typeface="Courier New" panose="02070309020205020404" pitchFamily="49" charset="0"/>
              </a:rPr>
              <a:t>type</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text</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name</a:t>
            </a:r>
            <a:r>
              <a:rPr lang="es-ES" sz="1400" dirty="0">
                <a:solidFill>
                  <a:srgbClr val="000000"/>
                </a:solidFill>
                <a:latin typeface="Courier New" panose="02070309020205020404" pitchFamily="49" charset="0"/>
                <a:cs typeface="Courier New" panose="02070309020205020404" pitchFamily="49" charset="0"/>
              </a:rPr>
              <a:t>="elemento" id="elemento" /&gt;</a:t>
            </a:r>
          </a:p>
          <a:p>
            <a:pPr lvl="2" indent="-339725"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400" dirty="0">
                <a:solidFill>
                  <a:srgbClr val="000000"/>
                </a:solidFill>
                <a:latin typeface="Courier New" panose="02070309020205020404" pitchFamily="49" charset="0"/>
                <a:cs typeface="Courier New" panose="02070309020205020404" pitchFamily="49" charset="0"/>
              </a:rPr>
              <a:t>&lt;/</a:t>
            </a:r>
            <a:r>
              <a:rPr lang="es-ES" sz="1400" dirty="0" err="1">
                <a:solidFill>
                  <a:srgbClr val="000000"/>
                </a:solidFill>
                <a:latin typeface="Courier New" panose="02070309020205020404" pitchFamily="49" charset="0"/>
                <a:cs typeface="Courier New" panose="02070309020205020404" pitchFamily="49" charset="0"/>
              </a:rPr>
              <a:t>form</a:t>
            </a:r>
            <a:r>
              <a:rPr lang="es-ES" sz="1400" dirty="0">
                <a:solidFill>
                  <a:srgbClr val="000000"/>
                </a:solidFill>
                <a:latin typeface="Courier New" panose="02070309020205020404" pitchFamily="49" charset="0"/>
                <a:cs typeface="Courier New" panose="02070309020205020404" pitchFamily="49" charset="0"/>
              </a:rPr>
              <a:t>&gt;</a:t>
            </a: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6084885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430381"/>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Las propiedades de los elementos de un formulario:</a:t>
            </a: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a:solidFill>
                  <a:srgbClr val="000000"/>
                </a:solidFill>
                <a:latin typeface="Tahoma" pitchFamily="32" charset="0"/>
                <a:cs typeface="Tahoma" pitchFamily="32" charset="0"/>
              </a:rPr>
              <a:t>type</a:t>
            </a:r>
            <a:r>
              <a:rPr lang="es-ES" sz="2000" dirty="0">
                <a:solidFill>
                  <a:srgbClr val="000000"/>
                </a:solidFill>
                <a:latin typeface="Tahoma" pitchFamily="32" charset="0"/>
                <a:cs typeface="Tahoma" pitchFamily="32" charset="0"/>
              </a:rPr>
              <a:t>: indica el tipo de elemento que se trata.</a:t>
            </a: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b="1" dirty="0" smtClean="0">
              <a:solidFill>
                <a:srgbClr val="000000"/>
              </a:solidFill>
              <a:latin typeface="Tahoma" pitchFamily="32" charset="0"/>
              <a:cs typeface="Tahoma" pitchFamily="32" charset="0"/>
            </a:endParaRP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form</a:t>
            </a:r>
            <a:r>
              <a:rPr lang="es-ES" sz="2000" dirty="0">
                <a:solidFill>
                  <a:srgbClr val="000000"/>
                </a:solidFill>
                <a:latin typeface="Tahoma" pitchFamily="32" charset="0"/>
                <a:cs typeface="Tahoma" pitchFamily="32" charset="0"/>
              </a:rPr>
              <a:t>: es una referencia directa al formulario al que pertenece el elemento</a:t>
            </a:r>
            <a:r>
              <a:rPr lang="es-ES" sz="2000" dirty="0" smtClean="0">
                <a:solidFill>
                  <a:srgbClr val="000000"/>
                </a:solidFill>
                <a:latin typeface="Tahoma" pitchFamily="32" charset="0"/>
                <a:cs typeface="Tahoma" pitchFamily="32" charset="0"/>
              </a:rPr>
              <a:t>. </a:t>
            </a:r>
            <a:r>
              <a:rPr lang="es-ES" dirty="0" err="1">
                <a:latin typeface="Courier New" panose="02070309020205020404" pitchFamily="49" charset="0"/>
                <a:cs typeface="Courier New" panose="02070309020205020404" pitchFamily="49" charset="0"/>
              </a:rPr>
              <a:t>document.getElementById</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id_del_elemento</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form</a:t>
            </a:r>
            <a:endParaRPr lang="es-ES" dirty="0">
              <a:solidFill>
                <a:srgbClr val="000000"/>
              </a:solidFill>
              <a:latin typeface="Courier New" panose="02070309020205020404" pitchFamily="49" charset="0"/>
              <a:cs typeface="Courier New" panose="02070309020205020404" pitchFamily="49" charset="0"/>
            </a:endParaRP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b="1" dirty="0" smtClean="0">
              <a:solidFill>
                <a:srgbClr val="000000"/>
              </a:solidFill>
              <a:latin typeface="Tahoma" pitchFamily="32" charset="0"/>
              <a:cs typeface="Tahoma" pitchFamily="32" charset="0"/>
            </a:endParaRP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name</a:t>
            </a:r>
            <a:r>
              <a:rPr lang="es-ES" sz="2000" dirty="0">
                <a:solidFill>
                  <a:srgbClr val="000000"/>
                </a:solidFill>
                <a:latin typeface="Tahoma" pitchFamily="32" charset="0"/>
                <a:cs typeface="Tahoma" pitchFamily="32" charset="0"/>
              </a:rPr>
              <a:t>: obtiene el valor del atributo </a:t>
            </a:r>
            <a:r>
              <a:rPr lang="es-ES" sz="2000" dirty="0" err="1">
                <a:solidFill>
                  <a:srgbClr val="000000"/>
                </a:solidFill>
                <a:latin typeface="Tahoma" pitchFamily="32" charset="0"/>
                <a:cs typeface="Tahoma" pitchFamily="32" charset="0"/>
              </a:rPr>
              <a:t>name</a:t>
            </a:r>
            <a:r>
              <a:rPr lang="es-ES" sz="2000" dirty="0">
                <a:solidFill>
                  <a:srgbClr val="000000"/>
                </a:solidFill>
                <a:latin typeface="Tahoma" pitchFamily="32" charset="0"/>
                <a:cs typeface="Tahoma" pitchFamily="32" charset="0"/>
              </a:rPr>
              <a:t> de XHTML. Solamente se puede leer su valor, por lo que no se puede </a:t>
            </a:r>
            <a:r>
              <a:rPr lang="es-ES" sz="2000" dirty="0" smtClean="0">
                <a:solidFill>
                  <a:srgbClr val="000000"/>
                </a:solidFill>
                <a:latin typeface="Tahoma" pitchFamily="32" charset="0"/>
                <a:cs typeface="Tahoma" pitchFamily="32" charset="0"/>
              </a:rPr>
              <a:t>modificar.</a:t>
            </a:r>
            <a:endParaRPr lang="es-ES" sz="2000" dirty="0">
              <a:solidFill>
                <a:srgbClr val="000000"/>
              </a:solidFill>
              <a:latin typeface="Tahoma" pitchFamily="32" charset="0"/>
              <a:cs typeface="Tahoma" pitchFamily="32" charset="0"/>
            </a:endParaRP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b="1" dirty="0" smtClean="0">
              <a:solidFill>
                <a:srgbClr val="000000"/>
              </a:solidFill>
              <a:latin typeface="Tahoma" pitchFamily="32" charset="0"/>
              <a:cs typeface="Tahoma" pitchFamily="32" charset="0"/>
            </a:endParaRP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value</a:t>
            </a:r>
            <a:r>
              <a:rPr lang="es-ES" sz="2000" dirty="0">
                <a:solidFill>
                  <a:srgbClr val="000000"/>
                </a:solidFill>
                <a:latin typeface="Tahoma" pitchFamily="32" charset="0"/>
                <a:cs typeface="Tahoma" pitchFamily="32" charset="0"/>
              </a:rPr>
              <a:t>: permite leer y modificar el valor del atributo </a:t>
            </a:r>
            <a:r>
              <a:rPr lang="es-ES" sz="2000" dirty="0" err="1">
                <a:solidFill>
                  <a:srgbClr val="000000"/>
                </a:solidFill>
                <a:latin typeface="Tahoma" pitchFamily="32" charset="0"/>
                <a:cs typeface="Tahoma" pitchFamily="32" charset="0"/>
              </a:rPr>
              <a:t>value</a:t>
            </a:r>
            <a:r>
              <a:rPr lang="es-ES" sz="2000" dirty="0">
                <a:solidFill>
                  <a:srgbClr val="000000"/>
                </a:solidFill>
                <a:latin typeface="Tahoma" pitchFamily="32" charset="0"/>
                <a:cs typeface="Tahoma" pitchFamily="32" charset="0"/>
              </a:rPr>
              <a:t> de XHTML. Para los campos de texto (&lt;input </a:t>
            </a:r>
            <a:r>
              <a:rPr lang="es-ES" sz="2000" dirty="0" err="1">
                <a:solidFill>
                  <a:srgbClr val="000000"/>
                </a:solidFill>
                <a:latin typeface="Tahoma" pitchFamily="32" charset="0"/>
                <a:cs typeface="Tahoma" pitchFamily="32" charset="0"/>
              </a:rPr>
              <a:t>type</a:t>
            </a:r>
            <a:r>
              <a:rPr lang="es-ES" sz="2000" dirty="0">
                <a:solidFill>
                  <a:srgbClr val="000000"/>
                </a:solidFill>
                <a:latin typeface="Tahoma" pitchFamily="32" charset="0"/>
                <a:cs typeface="Tahoma" pitchFamily="32" charset="0"/>
              </a:rPr>
              <a:t>="</a:t>
            </a:r>
            <a:r>
              <a:rPr lang="es-ES" sz="2000" dirty="0" err="1">
                <a:solidFill>
                  <a:srgbClr val="000000"/>
                </a:solidFill>
                <a:latin typeface="Tahoma" pitchFamily="32" charset="0"/>
                <a:cs typeface="Tahoma" pitchFamily="32" charset="0"/>
              </a:rPr>
              <a:t>text</a:t>
            </a:r>
            <a:r>
              <a:rPr lang="es-ES" sz="2000" dirty="0">
                <a:solidFill>
                  <a:srgbClr val="000000"/>
                </a:solidFill>
                <a:latin typeface="Tahoma" pitchFamily="32" charset="0"/>
                <a:cs typeface="Tahoma" pitchFamily="32" charset="0"/>
              </a:rPr>
              <a:t>"&gt; y &lt;</a:t>
            </a:r>
            <a:r>
              <a:rPr lang="es-ES" sz="2000" dirty="0" err="1">
                <a:solidFill>
                  <a:srgbClr val="000000"/>
                </a:solidFill>
                <a:latin typeface="Tahoma" pitchFamily="32" charset="0"/>
                <a:cs typeface="Tahoma" pitchFamily="32" charset="0"/>
              </a:rPr>
              <a:t>textarea</a:t>
            </a:r>
            <a:r>
              <a:rPr lang="es-ES" sz="2000" dirty="0">
                <a:solidFill>
                  <a:srgbClr val="000000"/>
                </a:solidFill>
                <a:latin typeface="Tahoma" pitchFamily="32" charset="0"/>
                <a:cs typeface="Tahoma" pitchFamily="32" charset="0"/>
              </a:rPr>
              <a:t>&gt;) obtiene el texto que ha escrito el usuario. Para los botones obtiene el texto que se muestra en el botón.</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1299451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a:bodyPr>
          <a:lstStyle/>
          <a:p>
            <a:r>
              <a:rPr lang="es-ES" dirty="0" smtClean="0"/>
              <a:t>Variables</a:t>
            </a:r>
          </a:p>
          <a:p>
            <a:pPr marL="0" indent="0" algn="just">
              <a:buNone/>
            </a:pPr>
            <a:r>
              <a:rPr lang="es-ES" sz="2700" dirty="0"/>
              <a:t>La palabra reservada </a:t>
            </a:r>
            <a:r>
              <a:rPr lang="es-ES" sz="2700" b="1" dirty="0" err="1"/>
              <a:t>var</a:t>
            </a:r>
            <a:r>
              <a:rPr lang="es-ES" sz="2700" dirty="0"/>
              <a:t> solamente se debe indicar al definir por primera vez </a:t>
            </a:r>
            <a:r>
              <a:rPr lang="es-ES" sz="2700" dirty="0" smtClean="0"/>
              <a:t>la variable</a:t>
            </a:r>
            <a:r>
              <a:rPr lang="es-ES" sz="2700" dirty="0"/>
              <a:t>, lo que se denomina </a:t>
            </a:r>
            <a:r>
              <a:rPr lang="es-ES" sz="2700" b="1" dirty="0"/>
              <a:t>declarar </a:t>
            </a:r>
            <a:r>
              <a:rPr lang="es-ES" sz="2700" dirty="0"/>
              <a:t>una variable</a:t>
            </a:r>
            <a:r>
              <a:rPr lang="es-ES" sz="2700" dirty="0" smtClean="0"/>
              <a:t>.</a:t>
            </a:r>
          </a:p>
          <a:p>
            <a:pPr marL="0" indent="0">
              <a:buNone/>
            </a:pPr>
            <a:r>
              <a:rPr lang="es-ES" sz="2700" dirty="0"/>
              <a:t>Si cuando se declara una variable se le asigna también un valor, se dice que la </a:t>
            </a:r>
            <a:r>
              <a:rPr lang="es-ES" sz="2700" dirty="0" smtClean="0"/>
              <a:t>variable ha </a:t>
            </a:r>
            <a:r>
              <a:rPr lang="es-ES" sz="2700" dirty="0"/>
              <a:t>sido </a:t>
            </a:r>
            <a:r>
              <a:rPr lang="es-ES" sz="2700" b="1" dirty="0"/>
              <a:t>inicializada</a:t>
            </a:r>
            <a:r>
              <a:rPr lang="es-ES" sz="2700" dirty="0" smtClean="0"/>
              <a:t>.</a:t>
            </a:r>
          </a:p>
          <a:p>
            <a:pPr marL="800100" lvl="2"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numero_1 = 3;</a:t>
            </a:r>
          </a:p>
          <a:p>
            <a:pPr marL="800100" lvl="2"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numero_2 = 1;</a:t>
            </a:r>
          </a:p>
          <a:p>
            <a:pPr marL="800100" lvl="2" indent="0">
              <a:buNone/>
            </a:pPr>
            <a:r>
              <a:rPr lang="es-ES" dirty="0" err="1">
                <a:latin typeface="Courier New" panose="02070309020205020404" pitchFamily="49" charset="0"/>
                <a:cs typeface="Courier New" panose="02070309020205020404" pitchFamily="49" charset="0"/>
              </a:rPr>
              <a:t>var</a:t>
            </a:r>
            <a:r>
              <a:rPr lang="es-ES" dirty="0">
                <a:latin typeface="Courier New" panose="02070309020205020404" pitchFamily="49" charset="0"/>
                <a:cs typeface="Courier New" panose="02070309020205020404" pitchFamily="49" charset="0"/>
              </a:rPr>
              <a:t> resultado = </a:t>
            </a:r>
            <a:r>
              <a:rPr lang="es-ES" dirty="0" smtClean="0">
                <a:latin typeface="Courier New" panose="02070309020205020404" pitchFamily="49" charset="0"/>
                <a:cs typeface="Courier New" panose="02070309020205020404" pitchFamily="49" charset="0"/>
              </a:rPr>
              <a:t>numero_1 </a:t>
            </a:r>
            <a:r>
              <a:rPr lang="es-ES" dirty="0">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numero_2</a:t>
            </a:r>
            <a:r>
              <a:rPr lang="es-E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16106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456507"/>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Los </a:t>
            </a:r>
            <a:r>
              <a:rPr lang="es-ES" sz="2200" dirty="0">
                <a:solidFill>
                  <a:srgbClr val="000000"/>
                </a:solidFill>
                <a:latin typeface="Tahoma" pitchFamily="32" charset="0"/>
                <a:cs typeface="Tahoma" pitchFamily="32" charset="0"/>
              </a:rPr>
              <a:t>eventos más utilizados en el manejo de los </a:t>
            </a:r>
            <a:r>
              <a:rPr lang="es-ES" sz="2200" dirty="0" smtClean="0">
                <a:solidFill>
                  <a:srgbClr val="000000"/>
                </a:solidFill>
                <a:latin typeface="Tahoma" pitchFamily="32" charset="0"/>
                <a:cs typeface="Tahoma" pitchFamily="32" charset="0"/>
              </a:rPr>
              <a:t>formularios:</a:t>
            </a: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a:t>onclick</a:t>
            </a:r>
            <a:r>
              <a:rPr lang="es-ES" sz="2000" dirty="0"/>
              <a:t>: evento que se produce cuando se pincha con el ratón sobre un elemento</a:t>
            </a:r>
            <a:r>
              <a:rPr lang="es-ES" sz="2000" dirty="0" smtClean="0"/>
              <a:t>.</a:t>
            </a:r>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900" b="1" dirty="0" smtClean="0"/>
          </a:p>
          <a:p>
            <a:pPr marL="342900" indent="-34290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t>onchange</a:t>
            </a:r>
            <a:r>
              <a:rPr lang="es-ES" sz="2000" dirty="0"/>
              <a:t>: evento que se produce cuando el usuario cambia el valor de un elemento de texto (&lt;input </a:t>
            </a:r>
            <a:r>
              <a:rPr lang="es-ES" sz="2000" dirty="0" err="1"/>
              <a:t>type</a:t>
            </a:r>
            <a:r>
              <a:rPr lang="es-ES" sz="2000" dirty="0"/>
              <a:t>="</a:t>
            </a:r>
            <a:r>
              <a:rPr lang="es-ES" sz="2000" dirty="0" err="1"/>
              <a:t>text</a:t>
            </a:r>
            <a:r>
              <a:rPr lang="es-ES" sz="2000" dirty="0"/>
              <a:t>"&gt; o &lt;</a:t>
            </a:r>
            <a:r>
              <a:rPr lang="es-ES" sz="2000" dirty="0" err="1"/>
              <a:t>textarea</a:t>
            </a:r>
            <a:r>
              <a:rPr lang="es-ES" sz="2000" dirty="0"/>
              <a:t>&gt;). También se produce cuando el usuario selecciona una opción en una lista desplegable (&lt;</a:t>
            </a:r>
            <a:r>
              <a:rPr lang="es-ES" sz="2000" dirty="0" err="1"/>
              <a:t>select</a:t>
            </a:r>
            <a:r>
              <a:rPr lang="es-ES" sz="2000" dirty="0" smtClean="0"/>
              <a:t>&gt;).</a:t>
            </a:r>
          </a:p>
          <a:p>
            <a:pPr marL="342900" indent="-342900">
              <a:buFont typeface="Arial" panose="020B0604020202020204" pitchFamily="34" charset="0"/>
              <a:buChar char="•"/>
            </a:pPr>
            <a:endParaRPr lang="es-ES" sz="1900" b="1" dirty="0" smtClean="0"/>
          </a:p>
          <a:p>
            <a:pPr marL="342900" indent="-342900">
              <a:buFont typeface="Arial" panose="020B0604020202020204" pitchFamily="34" charset="0"/>
              <a:buChar char="•"/>
            </a:pPr>
            <a:r>
              <a:rPr lang="es-ES" sz="2000" b="1" dirty="0" err="1" smtClean="0"/>
              <a:t>onfocus</a:t>
            </a:r>
            <a:r>
              <a:rPr lang="es-ES" sz="2000" dirty="0"/>
              <a:t>: evento que se produce cuando el usuario selecciona un elemento del formulario.</a:t>
            </a:r>
          </a:p>
          <a:p>
            <a:pPr marL="342900" indent="-342900">
              <a:buFont typeface="Arial" panose="020B0604020202020204" pitchFamily="34" charset="0"/>
              <a:buChar char="•"/>
            </a:pPr>
            <a:endParaRPr lang="es-ES" sz="1900" b="1" dirty="0" smtClean="0"/>
          </a:p>
          <a:p>
            <a:pPr marL="342900" indent="-342900">
              <a:buFont typeface="Arial" panose="020B0604020202020204" pitchFamily="34" charset="0"/>
              <a:buChar char="•"/>
            </a:pPr>
            <a:r>
              <a:rPr lang="es-ES" sz="2000" b="1" dirty="0" err="1" smtClean="0"/>
              <a:t>onblur</a:t>
            </a:r>
            <a:r>
              <a:rPr lang="es-ES" sz="2000" dirty="0"/>
              <a:t>: evento complementario de </a:t>
            </a:r>
            <a:r>
              <a:rPr lang="es-ES" sz="2000" dirty="0" err="1"/>
              <a:t>onfocus</a:t>
            </a:r>
            <a:r>
              <a:rPr lang="es-ES" sz="2000" dirty="0"/>
              <a:t>, ya que se produce cuando el usuario </a:t>
            </a:r>
            <a:r>
              <a:rPr lang="es-ES" sz="2000" dirty="0" err="1"/>
              <a:t>ha</a:t>
            </a:r>
            <a:r>
              <a:rPr lang="es-ES" sz="2000" i="1" dirty="0" err="1"/>
              <a:t>deseleccionado</a:t>
            </a:r>
            <a:r>
              <a:rPr lang="es-ES" sz="2000" dirty="0"/>
              <a:t> un elemento por haber seleccionado otro elemento del formulario.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38844908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Obtener el valor de los campos de </a:t>
            </a:r>
            <a:r>
              <a:rPr lang="es-ES" sz="2200" dirty="0" smtClean="0">
                <a:solidFill>
                  <a:srgbClr val="000000"/>
                </a:solidFill>
                <a:latin typeface="Tahoma" pitchFamily="32" charset="0"/>
                <a:cs typeface="Tahoma" pitchFamily="32" charset="0"/>
              </a:rPr>
              <a:t>formulario: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a:solidFill>
                  <a:srgbClr val="000000"/>
                </a:solidFill>
                <a:latin typeface="Tahoma" pitchFamily="32" charset="0"/>
                <a:cs typeface="Tahoma" pitchFamily="32" charset="0"/>
              </a:rPr>
              <a:t>Cuadro de texto y </a:t>
            </a:r>
            <a:r>
              <a:rPr lang="es-ES" sz="2000" b="1" dirty="0" err="1" smtClean="0">
                <a:solidFill>
                  <a:srgbClr val="000000"/>
                </a:solidFill>
                <a:latin typeface="Tahoma" pitchFamily="32" charset="0"/>
                <a:cs typeface="Tahoma" pitchFamily="32" charset="0"/>
              </a:rPr>
              <a:t>textarea</a:t>
            </a:r>
            <a:endParaRPr lang="es-ES" sz="2000" b="1"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&lt;</a:t>
            </a:r>
            <a:r>
              <a:rPr lang="es-ES" sz="2000" dirty="0">
                <a:solidFill>
                  <a:srgbClr val="000000"/>
                </a:solidFill>
                <a:latin typeface="Tahoma" pitchFamily="32" charset="0"/>
                <a:cs typeface="Tahoma" pitchFamily="32" charset="0"/>
              </a:rPr>
              <a:t>input </a:t>
            </a:r>
            <a:r>
              <a:rPr lang="es-ES" sz="2000" dirty="0" err="1">
                <a:solidFill>
                  <a:srgbClr val="000000"/>
                </a:solidFill>
                <a:latin typeface="Tahoma" pitchFamily="32" charset="0"/>
                <a:cs typeface="Tahoma" pitchFamily="32" charset="0"/>
              </a:rPr>
              <a:t>type</a:t>
            </a:r>
            <a:r>
              <a:rPr lang="es-ES" sz="2000" dirty="0">
                <a:solidFill>
                  <a:srgbClr val="000000"/>
                </a:solidFill>
                <a:latin typeface="Tahoma" pitchFamily="32" charset="0"/>
                <a:cs typeface="Tahoma" pitchFamily="32" charset="0"/>
              </a:rPr>
              <a:t>="</a:t>
            </a:r>
            <a:r>
              <a:rPr lang="es-ES" sz="2000" dirty="0" err="1">
                <a:solidFill>
                  <a:srgbClr val="000000"/>
                </a:solidFill>
                <a:latin typeface="Tahoma" pitchFamily="32" charset="0"/>
                <a:cs typeface="Tahoma" pitchFamily="32" charset="0"/>
              </a:rPr>
              <a:t>text</a:t>
            </a:r>
            <a:r>
              <a:rPr lang="es-ES" sz="2000" dirty="0">
                <a:solidFill>
                  <a:srgbClr val="000000"/>
                </a:solidFill>
                <a:latin typeface="Tahoma" pitchFamily="32" charset="0"/>
                <a:cs typeface="Tahoma" pitchFamily="32" charset="0"/>
              </a:rPr>
              <a:t>" id="texto" /&gt;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err="1">
                <a:solidFill>
                  <a:srgbClr val="000000"/>
                </a:solidFill>
                <a:latin typeface="Tahoma" pitchFamily="32" charset="0"/>
                <a:cs typeface="Tahoma" pitchFamily="32" charset="0"/>
              </a:rPr>
              <a:t>var</a:t>
            </a:r>
            <a:r>
              <a:rPr lang="es-ES" sz="2000" dirty="0">
                <a:solidFill>
                  <a:srgbClr val="000000"/>
                </a:solidFill>
                <a:latin typeface="Tahoma" pitchFamily="32" charset="0"/>
                <a:cs typeface="Tahoma" pitchFamily="32" charset="0"/>
              </a:rPr>
              <a:t> valor = </a:t>
            </a:r>
            <a:r>
              <a:rPr lang="es-ES" sz="2000" dirty="0" err="1">
                <a:solidFill>
                  <a:srgbClr val="000000"/>
                </a:solidFill>
                <a:latin typeface="Tahoma" pitchFamily="32" charset="0"/>
                <a:cs typeface="Tahoma" pitchFamily="32" charset="0"/>
              </a:rPr>
              <a:t>document.getElementById</a:t>
            </a:r>
            <a:r>
              <a:rPr lang="es-ES" sz="2000" dirty="0">
                <a:solidFill>
                  <a:srgbClr val="000000"/>
                </a:solidFill>
                <a:latin typeface="Tahoma" pitchFamily="32" charset="0"/>
                <a:cs typeface="Tahoma" pitchFamily="32" charset="0"/>
              </a:rPr>
              <a:t>("texto").</a:t>
            </a:r>
            <a:r>
              <a:rPr lang="es-ES" sz="2000" b="1" dirty="0" err="1">
                <a:solidFill>
                  <a:srgbClr val="000000"/>
                </a:solidFill>
                <a:latin typeface="Tahoma" pitchFamily="32" charset="0"/>
                <a:cs typeface="Tahoma" pitchFamily="32" charset="0"/>
              </a:rPr>
              <a:t>value</a:t>
            </a:r>
            <a:r>
              <a:rPr lang="es-ES" sz="20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&lt;</a:t>
            </a:r>
            <a:r>
              <a:rPr lang="es-ES" sz="2000" dirty="0" err="1">
                <a:solidFill>
                  <a:srgbClr val="000000"/>
                </a:solidFill>
                <a:latin typeface="Tahoma" pitchFamily="32" charset="0"/>
                <a:cs typeface="Tahoma" pitchFamily="32" charset="0"/>
              </a:rPr>
              <a:t>textarea</a:t>
            </a:r>
            <a:r>
              <a:rPr lang="es-ES" sz="2000" dirty="0">
                <a:solidFill>
                  <a:srgbClr val="000000"/>
                </a:solidFill>
                <a:latin typeface="Tahoma" pitchFamily="32" charset="0"/>
                <a:cs typeface="Tahoma" pitchFamily="32" charset="0"/>
              </a:rPr>
              <a:t> id="</a:t>
            </a:r>
            <a:r>
              <a:rPr lang="es-ES" sz="2000" dirty="0" err="1">
                <a:solidFill>
                  <a:srgbClr val="000000"/>
                </a:solidFill>
                <a:latin typeface="Tahoma" pitchFamily="32" charset="0"/>
                <a:cs typeface="Tahoma" pitchFamily="32" charset="0"/>
              </a:rPr>
              <a:t>parrafo</a:t>
            </a:r>
            <a:r>
              <a:rPr lang="es-ES" sz="2000" dirty="0">
                <a:solidFill>
                  <a:srgbClr val="000000"/>
                </a:solidFill>
                <a:latin typeface="Tahoma" pitchFamily="32" charset="0"/>
                <a:cs typeface="Tahoma" pitchFamily="32" charset="0"/>
              </a:rPr>
              <a:t>"&gt;&lt;/</a:t>
            </a:r>
            <a:r>
              <a:rPr lang="es-ES" sz="2000" dirty="0" err="1">
                <a:solidFill>
                  <a:srgbClr val="000000"/>
                </a:solidFill>
                <a:latin typeface="Tahoma" pitchFamily="32" charset="0"/>
                <a:cs typeface="Tahoma" pitchFamily="32" charset="0"/>
              </a:rPr>
              <a:t>textarea</a:t>
            </a:r>
            <a:r>
              <a:rPr lang="es-ES" sz="2000" dirty="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err="1">
                <a:solidFill>
                  <a:srgbClr val="000000"/>
                </a:solidFill>
                <a:latin typeface="Tahoma" pitchFamily="32" charset="0"/>
                <a:cs typeface="Tahoma" pitchFamily="32" charset="0"/>
              </a:rPr>
              <a:t>var</a:t>
            </a:r>
            <a:r>
              <a:rPr lang="es-ES" sz="2000" dirty="0">
                <a:solidFill>
                  <a:srgbClr val="000000"/>
                </a:solidFill>
                <a:latin typeface="Tahoma" pitchFamily="32" charset="0"/>
                <a:cs typeface="Tahoma" pitchFamily="32" charset="0"/>
              </a:rPr>
              <a:t> valor = </a:t>
            </a:r>
            <a:r>
              <a:rPr lang="es-ES" sz="2000" dirty="0" err="1">
                <a:solidFill>
                  <a:srgbClr val="000000"/>
                </a:solidFill>
                <a:latin typeface="Tahoma" pitchFamily="32" charset="0"/>
                <a:cs typeface="Tahoma" pitchFamily="32" charset="0"/>
              </a:rPr>
              <a:t>document.getElementById</a:t>
            </a:r>
            <a:r>
              <a:rPr lang="es-ES" sz="2000" dirty="0">
                <a:solidFill>
                  <a:srgbClr val="000000"/>
                </a:solidFill>
                <a:latin typeface="Tahoma" pitchFamily="32" charset="0"/>
                <a:cs typeface="Tahoma" pitchFamily="32" charset="0"/>
              </a:rPr>
              <a:t>("</a:t>
            </a:r>
            <a:r>
              <a:rPr lang="es-ES" sz="2000" dirty="0" err="1">
                <a:solidFill>
                  <a:srgbClr val="000000"/>
                </a:solidFill>
                <a:latin typeface="Tahoma" pitchFamily="32" charset="0"/>
                <a:cs typeface="Tahoma" pitchFamily="32" charset="0"/>
              </a:rPr>
              <a:t>parrafo</a:t>
            </a:r>
            <a:r>
              <a:rPr lang="es-ES" sz="2000" dirty="0">
                <a:solidFill>
                  <a:srgbClr val="000000"/>
                </a:solidFill>
                <a:latin typeface="Tahoma" pitchFamily="32" charset="0"/>
                <a:cs typeface="Tahoma" pitchFamily="32" charset="0"/>
              </a:rPr>
              <a:t>").</a:t>
            </a:r>
            <a:r>
              <a:rPr lang="es-ES" sz="2000" b="1" dirty="0" err="1">
                <a:solidFill>
                  <a:srgbClr val="000000"/>
                </a:solidFill>
                <a:latin typeface="Tahoma" pitchFamily="32" charset="0"/>
                <a:cs typeface="Tahoma" pitchFamily="32" charset="0"/>
              </a:rPr>
              <a:t>value</a:t>
            </a:r>
            <a:r>
              <a:rPr lang="es-ES" sz="2000" dirty="0" smtClean="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23615452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Obtener el valor de los campos de </a:t>
            </a:r>
            <a:r>
              <a:rPr lang="es-ES" sz="2200" dirty="0" smtClean="0">
                <a:solidFill>
                  <a:srgbClr val="000000"/>
                </a:solidFill>
                <a:latin typeface="Tahoma" pitchFamily="32" charset="0"/>
                <a:cs typeface="Tahoma" pitchFamily="32" charset="0"/>
              </a:rPr>
              <a:t>formulario: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Radiobutton</a:t>
            </a:r>
            <a:endParaRPr lang="es-ES" sz="2000" b="1"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&lt;input </a:t>
            </a:r>
            <a:r>
              <a:rPr lang="es-ES" dirty="0" err="1">
                <a:solidFill>
                  <a:srgbClr val="000000"/>
                </a:solidFill>
                <a:latin typeface="Tahoma" pitchFamily="32" charset="0"/>
                <a:cs typeface="Tahoma" pitchFamily="32" charset="0"/>
              </a:rPr>
              <a:t>type</a:t>
            </a:r>
            <a:r>
              <a:rPr lang="es-ES" dirty="0">
                <a:solidFill>
                  <a:srgbClr val="000000"/>
                </a:solidFill>
                <a:latin typeface="Tahoma" pitchFamily="32" charset="0"/>
                <a:cs typeface="Tahoma" pitchFamily="32" charset="0"/>
              </a:rPr>
              <a:t>="radio" </a:t>
            </a:r>
            <a:r>
              <a:rPr lang="es-ES" dirty="0" err="1">
                <a:solidFill>
                  <a:srgbClr val="000000"/>
                </a:solidFill>
                <a:latin typeface="Tahoma" pitchFamily="32" charset="0"/>
                <a:cs typeface="Tahoma" pitchFamily="32" charset="0"/>
              </a:rPr>
              <a:t>value</a:t>
            </a:r>
            <a:r>
              <a:rPr lang="es-ES" dirty="0">
                <a:solidFill>
                  <a:srgbClr val="000000"/>
                </a:solidFill>
                <a:latin typeface="Tahoma" pitchFamily="32" charset="0"/>
                <a:cs typeface="Tahoma" pitchFamily="32" charset="0"/>
              </a:rPr>
              <a:t>="si" </a:t>
            </a:r>
            <a:r>
              <a:rPr lang="es-ES" dirty="0" err="1">
                <a:solidFill>
                  <a:srgbClr val="000000"/>
                </a:solidFill>
                <a:latin typeface="Tahoma" pitchFamily="32" charset="0"/>
                <a:cs typeface="Tahoma" pitchFamily="32" charset="0"/>
              </a:rPr>
              <a:t>name</a:t>
            </a:r>
            <a:r>
              <a:rPr lang="es-ES" dirty="0">
                <a:solidFill>
                  <a:srgbClr val="000000"/>
                </a:solidFill>
                <a:latin typeface="Tahoma" pitchFamily="32" charset="0"/>
                <a:cs typeface="Tahoma" pitchFamily="32" charset="0"/>
              </a:rPr>
              <a:t>="pregunta" id="</a:t>
            </a:r>
            <a:r>
              <a:rPr lang="es-ES" dirty="0" err="1">
                <a:solidFill>
                  <a:srgbClr val="000000"/>
                </a:solidFill>
                <a:latin typeface="Tahoma" pitchFamily="32" charset="0"/>
                <a:cs typeface="Tahoma" pitchFamily="32" charset="0"/>
              </a:rPr>
              <a:t>pregunta_si</a:t>
            </a:r>
            <a:r>
              <a:rPr lang="es-ES" dirty="0">
                <a:solidFill>
                  <a:srgbClr val="000000"/>
                </a:solidFill>
                <a:latin typeface="Tahoma" pitchFamily="32" charset="0"/>
                <a:cs typeface="Tahoma" pitchFamily="32" charset="0"/>
              </a:rPr>
              <a:t>"/&gt; SI</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&lt;input </a:t>
            </a:r>
            <a:r>
              <a:rPr lang="es-ES" dirty="0" err="1">
                <a:solidFill>
                  <a:srgbClr val="000000"/>
                </a:solidFill>
                <a:latin typeface="Tahoma" pitchFamily="32" charset="0"/>
                <a:cs typeface="Tahoma" pitchFamily="32" charset="0"/>
              </a:rPr>
              <a:t>type</a:t>
            </a:r>
            <a:r>
              <a:rPr lang="es-ES" dirty="0">
                <a:solidFill>
                  <a:srgbClr val="000000"/>
                </a:solidFill>
                <a:latin typeface="Tahoma" pitchFamily="32" charset="0"/>
                <a:cs typeface="Tahoma" pitchFamily="32" charset="0"/>
              </a:rPr>
              <a:t>="radio" </a:t>
            </a:r>
            <a:r>
              <a:rPr lang="es-ES" dirty="0" err="1">
                <a:solidFill>
                  <a:srgbClr val="000000"/>
                </a:solidFill>
                <a:latin typeface="Tahoma" pitchFamily="32" charset="0"/>
                <a:cs typeface="Tahoma" pitchFamily="32" charset="0"/>
              </a:rPr>
              <a:t>value</a:t>
            </a:r>
            <a:r>
              <a:rPr lang="es-ES" dirty="0">
                <a:solidFill>
                  <a:srgbClr val="000000"/>
                </a:solidFill>
                <a:latin typeface="Tahoma" pitchFamily="32" charset="0"/>
                <a:cs typeface="Tahoma" pitchFamily="32" charset="0"/>
              </a:rPr>
              <a:t>="no" </a:t>
            </a:r>
            <a:r>
              <a:rPr lang="es-ES" dirty="0" err="1">
                <a:solidFill>
                  <a:srgbClr val="000000"/>
                </a:solidFill>
                <a:latin typeface="Tahoma" pitchFamily="32" charset="0"/>
                <a:cs typeface="Tahoma" pitchFamily="32" charset="0"/>
              </a:rPr>
              <a:t>name</a:t>
            </a:r>
            <a:r>
              <a:rPr lang="es-ES" dirty="0">
                <a:solidFill>
                  <a:srgbClr val="000000"/>
                </a:solidFill>
                <a:latin typeface="Tahoma" pitchFamily="32" charset="0"/>
                <a:cs typeface="Tahoma" pitchFamily="32" charset="0"/>
              </a:rPr>
              <a:t>="pregunta" id="</a:t>
            </a:r>
            <a:r>
              <a:rPr lang="es-ES" dirty="0" err="1">
                <a:solidFill>
                  <a:srgbClr val="000000"/>
                </a:solidFill>
                <a:latin typeface="Tahoma" pitchFamily="32" charset="0"/>
                <a:cs typeface="Tahoma" pitchFamily="32" charset="0"/>
              </a:rPr>
              <a:t>pregunta_no</a:t>
            </a:r>
            <a:r>
              <a:rPr lang="es-ES" dirty="0">
                <a:solidFill>
                  <a:srgbClr val="000000"/>
                </a:solidFill>
                <a:latin typeface="Tahoma" pitchFamily="32" charset="0"/>
                <a:cs typeface="Tahoma" pitchFamily="32" charset="0"/>
              </a:rPr>
              <a:t>"/&gt; NO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&lt;input </a:t>
            </a:r>
            <a:r>
              <a:rPr lang="es-ES" dirty="0" err="1">
                <a:solidFill>
                  <a:srgbClr val="000000"/>
                </a:solidFill>
                <a:latin typeface="Tahoma" pitchFamily="32" charset="0"/>
                <a:cs typeface="Tahoma" pitchFamily="32" charset="0"/>
              </a:rPr>
              <a:t>type</a:t>
            </a:r>
            <a:r>
              <a:rPr lang="es-ES" dirty="0">
                <a:solidFill>
                  <a:srgbClr val="000000"/>
                </a:solidFill>
                <a:latin typeface="Tahoma" pitchFamily="32" charset="0"/>
                <a:cs typeface="Tahoma" pitchFamily="32" charset="0"/>
              </a:rPr>
              <a:t>="radio" </a:t>
            </a:r>
            <a:r>
              <a:rPr lang="es-ES" dirty="0" err="1">
                <a:solidFill>
                  <a:srgbClr val="000000"/>
                </a:solidFill>
                <a:latin typeface="Tahoma" pitchFamily="32" charset="0"/>
                <a:cs typeface="Tahoma" pitchFamily="32" charset="0"/>
              </a:rPr>
              <a:t>value</a:t>
            </a:r>
            <a:r>
              <a:rPr lang="es-ES" dirty="0">
                <a:solidFill>
                  <a:srgbClr val="000000"/>
                </a:solidFill>
                <a:latin typeface="Tahoma" pitchFamily="32" charset="0"/>
                <a:cs typeface="Tahoma" pitchFamily="32" charset="0"/>
              </a:rPr>
              <a:t>="</a:t>
            </a:r>
            <a:r>
              <a:rPr lang="es-ES" dirty="0" err="1">
                <a:solidFill>
                  <a:srgbClr val="000000"/>
                </a:solidFill>
                <a:latin typeface="Tahoma" pitchFamily="32" charset="0"/>
                <a:cs typeface="Tahoma" pitchFamily="32" charset="0"/>
              </a:rPr>
              <a:t>nsnc</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name</a:t>
            </a:r>
            <a:r>
              <a:rPr lang="es-ES" dirty="0">
                <a:solidFill>
                  <a:srgbClr val="000000"/>
                </a:solidFill>
                <a:latin typeface="Tahoma" pitchFamily="32" charset="0"/>
                <a:cs typeface="Tahoma" pitchFamily="32" charset="0"/>
              </a:rPr>
              <a:t>="pregunta" id="</a:t>
            </a:r>
            <a:r>
              <a:rPr lang="es-ES" dirty="0" err="1">
                <a:solidFill>
                  <a:srgbClr val="000000"/>
                </a:solidFill>
                <a:latin typeface="Tahoma" pitchFamily="32" charset="0"/>
                <a:cs typeface="Tahoma" pitchFamily="32" charset="0"/>
              </a:rPr>
              <a:t>pregunta_nsnc</a:t>
            </a:r>
            <a:r>
              <a:rPr lang="es-ES" dirty="0">
                <a:solidFill>
                  <a:srgbClr val="000000"/>
                </a:solidFill>
                <a:latin typeface="Tahoma" pitchFamily="32" charset="0"/>
                <a:cs typeface="Tahoma" pitchFamily="32" charset="0"/>
              </a:rPr>
              <a:t>"/&gt; </a:t>
            </a:r>
            <a:r>
              <a:rPr lang="es-ES" dirty="0" smtClean="0">
                <a:solidFill>
                  <a:srgbClr val="000000"/>
                </a:solidFill>
                <a:latin typeface="Tahoma" pitchFamily="32" charset="0"/>
                <a:cs typeface="Tahoma" pitchFamily="32" charset="0"/>
              </a:rPr>
              <a:t>NS/NC</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var</a:t>
            </a:r>
            <a:r>
              <a:rPr lang="es-ES" dirty="0">
                <a:solidFill>
                  <a:srgbClr val="000000"/>
                </a:solidFill>
                <a:latin typeface="Tahoma" pitchFamily="32" charset="0"/>
                <a:cs typeface="Tahoma" pitchFamily="32" charset="0"/>
              </a:rPr>
              <a:t> elementos = </a:t>
            </a:r>
            <a:r>
              <a:rPr lang="es-ES" dirty="0" err="1">
                <a:solidFill>
                  <a:srgbClr val="000000"/>
                </a:solidFill>
                <a:latin typeface="Tahoma" pitchFamily="32" charset="0"/>
                <a:cs typeface="Tahoma" pitchFamily="32" charset="0"/>
              </a:rPr>
              <a:t>document.getElementsByName</a:t>
            </a:r>
            <a:r>
              <a:rPr lang="es-ES" dirty="0">
                <a:solidFill>
                  <a:srgbClr val="000000"/>
                </a:solidFill>
                <a:latin typeface="Tahoma" pitchFamily="32" charset="0"/>
                <a:cs typeface="Tahoma" pitchFamily="32" charset="0"/>
              </a:rPr>
              <a:t>("pregunta");</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for</a:t>
            </a:r>
            <a:r>
              <a:rPr lang="es-ES" dirty="0">
                <a:solidFill>
                  <a:srgbClr val="000000"/>
                </a:solidFill>
                <a:latin typeface="Tahoma" pitchFamily="32" charset="0"/>
                <a:cs typeface="Tahoma" pitchFamily="32" charset="0"/>
              </a:rPr>
              <a:t>(</a:t>
            </a:r>
            <a:r>
              <a:rPr lang="es-ES" dirty="0" err="1">
                <a:solidFill>
                  <a:srgbClr val="000000"/>
                </a:solidFill>
                <a:latin typeface="Tahoma" pitchFamily="32" charset="0"/>
                <a:cs typeface="Tahoma" pitchFamily="32" charset="0"/>
              </a:rPr>
              <a:t>var</a:t>
            </a:r>
            <a:r>
              <a:rPr lang="es-ES" dirty="0">
                <a:solidFill>
                  <a:srgbClr val="000000"/>
                </a:solidFill>
                <a:latin typeface="Tahoma" pitchFamily="32" charset="0"/>
                <a:cs typeface="Tahoma" pitchFamily="32" charset="0"/>
              </a:rPr>
              <a:t> i=0; i&lt;</a:t>
            </a:r>
            <a:r>
              <a:rPr lang="es-ES" dirty="0" err="1">
                <a:solidFill>
                  <a:srgbClr val="000000"/>
                </a:solidFill>
                <a:latin typeface="Tahoma" pitchFamily="32" charset="0"/>
                <a:cs typeface="Tahoma" pitchFamily="32" charset="0"/>
              </a:rPr>
              <a:t>elementos.length</a:t>
            </a:r>
            <a:r>
              <a:rPr lang="es-ES" dirty="0">
                <a:solidFill>
                  <a:srgbClr val="000000"/>
                </a:solidFill>
                <a:latin typeface="Tahoma" pitchFamily="32" charset="0"/>
                <a:cs typeface="Tahoma" pitchFamily="32" charset="0"/>
              </a:rPr>
              <a:t>; i++)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alert</a:t>
            </a:r>
            <a:r>
              <a:rPr lang="es-ES" dirty="0">
                <a:solidFill>
                  <a:srgbClr val="000000"/>
                </a:solidFill>
                <a:latin typeface="Tahoma" pitchFamily="32" charset="0"/>
                <a:cs typeface="Tahoma" pitchFamily="32" charset="0"/>
              </a:rPr>
              <a:t>(" Elemento: " + </a:t>
            </a:r>
            <a:r>
              <a:rPr lang="es-ES" b="1" dirty="0">
                <a:solidFill>
                  <a:srgbClr val="000000"/>
                </a:solidFill>
                <a:latin typeface="Tahoma" pitchFamily="32" charset="0"/>
                <a:cs typeface="Tahoma" pitchFamily="32" charset="0"/>
              </a:rPr>
              <a:t>elementos[i].</a:t>
            </a:r>
            <a:r>
              <a:rPr lang="es-ES" b="1" dirty="0" err="1">
                <a:solidFill>
                  <a:srgbClr val="000000"/>
                </a:solidFill>
                <a:latin typeface="Tahoma" pitchFamily="32" charset="0"/>
                <a:cs typeface="Tahoma" pitchFamily="32" charset="0"/>
              </a:rPr>
              <a:t>value</a:t>
            </a:r>
            <a:r>
              <a:rPr lang="es-ES" b="1" dirty="0">
                <a:solidFill>
                  <a:srgbClr val="000000"/>
                </a:solidFill>
                <a:latin typeface="Tahoma" pitchFamily="32" charset="0"/>
                <a:cs typeface="Tahoma" pitchFamily="32" charset="0"/>
              </a:rPr>
              <a:t> </a:t>
            </a:r>
            <a:r>
              <a:rPr lang="es-ES" dirty="0">
                <a:solidFill>
                  <a:srgbClr val="000000"/>
                </a:solidFill>
                <a:latin typeface="Tahoma" pitchFamily="32" charset="0"/>
                <a:cs typeface="Tahoma" pitchFamily="32" charset="0"/>
              </a:rPr>
              <a:t>+ "\n Seleccionado: " + </a:t>
            </a:r>
            <a:r>
              <a:rPr lang="es-ES" b="1" dirty="0">
                <a:solidFill>
                  <a:srgbClr val="000000"/>
                </a:solidFill>
                <a:latin typeface="Tahoma" pitchFamily="32" charset="0"/>
                <a:cs typeface="Tahoma" pitchFamily="32" charset="0"/>
              </a:rPr>
              <a:t>elementos[i].</a:t>
            </a:r>
            <a:r>
              <a:rPr lang="es-ES" b="1" dirty="0" err="1">
                <a:solidFill>
                  <a:srgbClr val="000000"/>
                </a:solidFill>
                <a:latin typeface="Tahoma" pitchFamily="32" charset="0"/>
                <a:cs typeface="Tahoma" pitchFamily="32" charset="0"/>
              </a:rPr>
              <a:t>checked</a:t>
            </a:r>
            <a:r>
              <a:rPr lang="es-ES" b="1"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890565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Obtener el valor de los campos de </a:t>
            </a:r>
            <a:r>
              <a:rPr lang="es-ES" sz="2200" dirty="0" smtClean="0">
                <a:solidFill>
                  <a:srgbClr val="000000"/>
                </a:solidFill>
                <a:latin typeface="Tahoma" pitchFamily="32" charset="0"/>
                <a:cs typeface="Tahoma" pitchFamily="32" charset="0"/>
              </a:rPr>
              <a:t>formulario: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a:solidFill>
                  <a:srgbClr val="000000"/>
                </a:solidFill>
                <a:latin typeface="Tahoma" pitchFamily="32" charset="0"/>
                <a:cs typeface="Tahoma" pitchFamily="32" charset="0"/>
              </a:rPr>
              <a:t>Checkbox</a:t>
            </a:r>
            <a:endParaRPr lang="es-ES" sz="2000" b="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&lt;input </a:t>
            </a:r>
            <a:r>
              <a:rPr lang="es-ES" sz="1600" dirty="0" err="1">
                <a:solidFill>
                  <a:srgbClr val="000000"/>
                </a:solidFill>
                <a:latin typeface="Tahoma" pitchFamily="32" charset="0"/>
                <a:cs typeface="Tahoma" pitchFamily="32" charset="0"/>
              </a:rPr>
              <a:t>type</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checkbox</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value</a:t>
            </a:r>
            <a:r>
              <a:rPr lang="es-ES" sz="1600" dirty="0">
                <a:solidFill>
                  <a:srgbClr val="000000"/>
                </a:solidFill>
                <a:latin typeface="Tahoma" pitchFamily="32" charset="0"/>
                <a:cs typeface="Tahoma" pitchFamily="32" charset="0"/>
              </a:rPr>
              <a:t>="condiciones" </a:t>
            </a:r>
            <a:r>
              <a:rPr lang="es-ES" sz="1600" dirty="0" err="1">
                <a:solidFill>
                  <a:srgbClr val="000000"/>
                </a:solidFill>
                <a:latin typeface="Tahoma" pitchFamily="32" charset="0"/>
                <a:cs typeface="Tahoma" pitchFamily="32" charset="0"/>
              </a:rPr>
              <a:t>name</a:t>
            </a:r>
            <a:r>
              <a:rPr lang="es-ES" sz="1600" dirty="0">
                <a:solidFill>
                  <a:srgbClr val="000000"/>
                </a:solidFill>
                <a:latin typeface="Tahoma" pitchFamily="32" charset="0"/>
                <a:cs typeface="Tahoma" pitchFamily="32" charset="0"/>
              </a:rPr>
              <a:t>="condiciones" id="condiciones"/&gt; He leído y acepto las condiciones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&lt;input </a:t>
            </a:r>
            <a:r>
              <a:rPr lang="es-ES" sz="1600" dirty="0" err="1">
                <a:solidFill>
                  <a:srgbClr val="000000"/>
                </a:solidFill>
                <a:latin typeface="Tahoma" pitchFamily="32" charset="0"/>
                <a:cs typeface="Tahoma" pitchFamily="32" charset="0"/>
              </a:rPr>
              <a:t>type</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checkbox</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value</a:t>
            </a:r>
            <a:r>
              <a:rPr lang="es-ES" sz="1600" dirty="0">
                <a:solidFill>
                  <a:srgbClr val="000000"/>
                </a:solidFill>
                <a:latin typeface="Tahoma" pitchFamily="32" charset="0"/>
                <a:cs typeface="Tahoma" pitchFamily="32" charset="0"/>
              </a:rPr>
              <a:t>="privacidad" </a:t>
            </a:r>
            <a:r>
              <a:rPr lang="es-ES" sz="1600" dirty="0" err="1">
                <a:solidFill>
                  <a:srgbClr val="000000"/>
                </a:solidFill>
                <a:latin typeface="Tahoma" pitchFamily="32" charset="0"/>
                <a:cs typeface="Tahoma" pitchFamily="32" charset="0"/>
              </a:rPr>
              <a:t>name</a:t>
            </a:r>
            <a:r>
              <a:rPr lang="es-ES" sz="1600" dirty="0">
                <a:solidFill>
                  <a:srgbClr val="000000"/>
                </a:solidFill>
                <a:latin typeface="Tahoma" pitchFamily="32" charset="0"/>
                <a:cs typeface="Tahoma" pitchFamily="32" charset="0"/>
              </a:rPr>
              <a:t>="privacidad" id="privacidad"/&gt; He leído la política de </a:t>
            </a:r>
            <a:r>
              <a:rPr lang="es-ES" sz="1600" dirty="0" smtClean="0">
                <a:solidFill>
                  <a:srgbClr val="000000"/>
                </a:solidFill>
                <a:latin typeface="Tahoma" pitchFamily="32" charset="0"/>
                <a:cs typeface="Tahoma" pitchFamily="32" charset="0"/>
              </a:rPr>
              <a:t>privacidad</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6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Tahoma" pitchFamily="32" charset="0"/>
                <a:cs typeface="Tahoma" pitchFamily="32" charset="0"/>
              </a:rPr>
              <a:t>var</a:t>
            </a:r>
            <a:r>
              <a:rPr lang="es-ES" sz="1600" dirty="0">
                <a:solidFill>
                  <a:srgbClr val="000000"/>
                </a:solidFill>
                <a:latin typeface="Tahoma" pitchFamily="32" charset="0"/>
                <a:cs typeface="Tahoma" pitchFamily="32" charset="0"/>
              </a:rPr>
              <a:t> elemento = </a:t>
            </a:r>
            <a:r>
              <a:rPr lang="es-ES" sz="1600" dirty="0" err="1">
                <a:solidFill>
                  <a:srgbClr val="000000"/>
                </a:solidFill>
                <a:latin typeface="Tahoma" pitchFamily="32" charset="0"/>
                <a:cs typeface="Tahoma" pitchFamily="32" charset="0"/>
              </a:rPr>
              <a:t>document.getElementById</a:t>
            </a:r>
            <a:r>
              <a:rPr lang="es-ES" sz="1600" dirty="0">
                <a:solidFill>
                  <a:srgbClr val="000000"/>
                </a:solidFill>
                <a:latin typeface="Tahoma" pitchFamily="32" charset="0"/>
                <a:cs typeface="Tahoma" pitchFamily="32" charset="0"/>
              </a:rPr>
              <a:t>("condiciones");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Tahoma" pitchFamily="32" charset="0"/>
                <a:cs typeface="Tahoma" pitchFamily="32" charset="0"/>
              </a:rPr>
              <a:t>alert</a:t>
            </a:r>
            <a:r>
              <a:rPr lang="es-ES" sz="1600" dirty="0">
                <a:solidFill>
                  <a:srgbClr val="000000"/>
                </a:solidFill>
                <a:latin typeface="Tahoma" pitchFamily="32" charset="0"/>
                <a:cs typeface="Tahoma" pitchFamily="32" charset="0"/>
              </a:rPr>
              <a:t>(" Elemento: " + </a:t>
            </a:r>
            <a:r>
              <a:rPr lang="es-ES" sz="1600" b="1" dirty="0" err="1">
                <a:solidFill>
                  <a:srgbClr val="000000"/>
                </a:solidFill>
                <a:latin typeface="Tahoma" pitchFamily="32" charset="0"/>
                <a:cs typeface="Tahoma" pitchFamily="32" charset="0"/>
              </a:rPr>
              <a:t>elemento.value</a:t>
            </a:r>
            <a:r>
              <a:rPr lang="es-ES" sz="1600" dirty="0">
                <a:solidFill>
                  <a:srgbClr val="000000"/>
                </a:solidFill>
                <a:latin typeface="Tahoma" pitchFamily="32" charset="0"/>
                <a:cs typeface="Tahoma" pitchFamily="32" charset="0"/>
              </a:rPr>
              <a:t> + "\n Seleccionado: " + </a:t>
            </a:r>
            <a:r>
              <a:rPr lang="es-ES" sz="1600" b="1" dirty="0" err="1">
                <a:solidFill>
                  <a:srgbClr val="000000"/>
                </a:solidFill>
                <a:latin typeface="Tahoma" pitchFamily="32" charset="0"/>
                <a:cs typeface="Tahoma" pitchFamily="32" charset="0"/>
              </a:rPr>
              <a:t>elemento.checked</a:t>
            </a:r>
            <a:r>
              <a:rPr lang="es-ES" sz="16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elemento = </a:t>
            </a:r>
            <a:r>
              <a:rPr lang="es-ES" sz="1600" dirty="0" err="1">
                <a:solidFill>
                  <a:srgbClr val="000000"/>
                </a:solidFill>
                <a:latin typeface="Tahoma" pitchFamily="32" charset="0"/>
                <a:cs typeface="Tahoma" pitchFamily="32" charset="0"/>
              </a:rPr>
              <a:t>document.getElementById</a:t>
            </a:r>
            <a:r>
              <a:rPr lang="es-ES" sz="1600" dirty="0">
                <a:solidFill>
                  <a:srgbClr val="000000"/>
                </a:solidFill>
                <a:latin typeface="Tahoma" pitchFamily="32" charset="0"/>
                <a:cs typeface="Tahoma" pitchFamily="32" charset="0"/>
              </a:rPr>
              <a:t>("privacidad");</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Tahoma" pitchFamily="32" charset="0"/>
                <a:cs typeface="Tahoma" pitchFamily="32" charset="0"/>
              </a:rPr>
              <a:t>alert</a:t>
            </a:r>
            <a:r>
              <a:rPr lang="es-ES" sz="1600" dirty="0">
                <a:solidFill>
                  <a:srgbClr val="000000"/>
                </a:solidFill>
                <a:latin typeface="Tahoma" pitchFamily="32" charset="0"/>
                <a:cs typeface="Tahoma" pitchFamily="32" charset="0"/>
              </a:rPr>
              <a:t>(" Elemento: " + </a:t>
            </a:r>
            <a:r>
              <a:rPr lang="es-ES" sz="1600" b="1" dirty="0" err="1">
                <a:solidFill>
                  <a:srgbClr val="000000"/>
                </a:solidFill>
                <a:latin typeface="Tahoma" pitchFamily="32" charset="0"/>
                <a:cs typeface="Tahoma" pitchFamily="32" charset="0"/>
              </a:rPr>
              <a:t>elemento.value</a:t>
            </a:r>
            <a:r>
              <a:rPr lang="es-ES" sz="1600" dirty="0">
                <a:solidFill>
                  <a:srgbClr val="000000"/>
                </a:solidFill>
                <a:latin typeface="Tahoma" pitchFamily="32" charset="0"/>
                <a:cs typeface="Tahoma" pitchFamily="32" charset="0"/>
              </a:rPr>
              <a:t> + "\n Seleccionado: " + </a:t>
            </a:r>
            <a:r>
              <a:rPr lang="es-ES" sz="1600" b="1" dirty="0" err="1">
                <a:solidFill>
                  <a:srgbClr val="000000"/>
                </a:solidFill>
                <a:latin typeface="Tahoma" pitchFamily="32" charset="0"/>
                <a:cs typeface="Tahoma" pitchFamily="32" charset="0"/>
              </a:rPr>
              <a:t>elemento.checked</a:t>
            </a:r>
            <a:r>
              <a:rPr lang="es-ES" sz="1600" dirty="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27831817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508759"/>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Obtener el valor de los campos de </a:t>
            </a:r>
            <a:r>
              <a:rPr lang="es-ES" sz="2200" dirty="0" smtClean="0">
                <a:solidFill>
                  <a:srgbClr val="000000"/>
                </a:solidFill>
                <a:latin typeface="Tahoma" pitchFamily="32" charset="0"/>
                <a:cs typeface="Tahoma" pitchFamily="32" charset="0"/>
              </a:rPr>
              <a:t>formulario: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Select</a:t>
            </a:r>
            <a:endParaRPr lang="es-ES" sz="2000" b="1" dirty="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a:t>
            </a:r>
            <a:r>
              <a:rPr lang="es-ES" sz="1600" dirty="0" err="1">
                <a:solidFill>
                  <a:srgbClr val="000000"/>
                </a:solidFill>
                <a:latin typeface="Tahoma" pitchFamily="32" charset="0"/>
                <a:cs typeface="Tahoma" pitchFamily="32" charset="0"/>
              </a:rPr>
              <a:t>select</a:t>
            </a:r>
            <a:r>
              <a:rPr lang="es-ES" sz="1600" dirty="0">
                <a:solidFill>
                  <a:srgbClr val="000000"/>
                </a:solidFill>
                <a:latin typeface="Tahoma" pitchFamily="32" charset="0"/>
                <a:cs typeface="Tahoma" pitchFamily="32" charset="0"/>
              </a:rPr>
              <a:t> id="opciones" </a:t>
            </a:r>
            <a:r>
              <a:rPr lang="es-ES" sz="1600" dirty="0" err="1">
                <a:solidFill>
                  <a:srgbClr val="000000"/>
                </a:solidFill>
                <a:latin typeface="Tahoma" pitchFamily="32" charset="0"/>
                <a:cs typeface="Tahoma" pitchFamily="32" charset="0"/>
              </a:rPr>
              <a:t>name</a:t>
            </a:r>
            <a:r>
              <a:rPr lang="es-ES" sz="1600" dirty="0">
                <a:solidFill>
                  <a:srgbClr val="000000"/>
                </a:solidFill>
                <a:latin typeface="Tahoma" pitchFamily="32" charset="0"/>
                <a:cs typeface="Tahoma" pitchFamily="32" charset="0"/>
              </a:rPr>
              <a:t>="opciones"&gt;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&lt;</a:t>
            </a:r>
            <a:r>
              <a:rPr lang="es-ES" sz="1600" dirty="0" err="1">
                <a:solidFill>
                  <a:srgbClr val="000000"/>
                </a:solidFill>
                <a:latin typeface="Tahoma" pitchFamily="32" charset="0"/>
                <a:cs typeface="Tahoma" pitchFamily="32" charset="0"/>
              </a:rPr>
              <a:t>option</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value</a:t>
            </a:r>
            <a:r>
              <a:rPr lang="es-ES" sz="1600" dirty="0" smtClean="0">
                <a:solidFill>
                  <a:srgbClr val="000000"/>
                </a:solidFill>
                <a:latin typeface="Tahoma" pitchFamily="32" charset="0"/>
                <a:cs typeface="Tahoma" pitchFamily="32" charset="0"/>
              </a:rPr>
              <a:t>=“a"&gt;</a:t>
            </a:r>
            <a:r>
              <a:rPr lang="es-ES" sz="1600" dirty="0">
                <a:solidFill>
                  <a:srgbClr val="000000"/>
                </a:solidFill>
                <a:latin typeface="Tahoma" pitchFamily="32" charset="0"/>
                <a:cs typeface="Tahoma" pitchFamily="32" charset="0"/>
              </a:rPr>
              <a:t>Primer valor&lt;/</a:t>
            </a:r>
            <a:r>
              <a:rPr lang="es-ES" sz="1600" dirty="0" err="1">
                <a:solidFill>
                  <a:srgbClr val="000000"/>
                </a:solidFill>
                <a:latin typeface="Tahoma" pitchFamily="32" charset="0"/>
                <a:cs typeface="Tahoma" pitchFamily="32" charset="0"/>
              </a:rPr>
              <a:t>option</a:t>
            </a:r>
            <a:r>
              <a:rPr lang="es-ES" sz="1600" dirty="0">
                <a:solidFill>
                  <a:srgbClr val="000000"/>
                </a:solidFill>
                <a:latin typeface="Tahoma" pitchFamily="32" charset="0"/>
                <a:cs typeface="Tahoma" pitchFamily="32"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&lt;</a:t>
            </a:r>
            <a:r>
              <a:rPr lang="es-ES" sz="1600" dirty="0" err="1">
                <a:solidFill>
                  <a:srgbClr val="000000"/>
                </a:solidFill>
                <a:latin typeface="Tahoma" pitchFamily="32" charset="0"/>
                <a:cs typeface="Tahoma" pitchFamily="32" charset="0"/>
              </a:rPr>
              <a:t>option</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value</a:t>
            </a:r>
            <a:r>
              <a:rPr lang="es-ES" sz="1600" dirty="0" smtClean="0">
                <a:solidFill>
                  <a:srgbClr val="000000"/>
                </a:solidFill>
                <a:latin typeface="Tahoma" pitchFamily="32" charset="0"/>
                <a:cs typeface="Tahoma" pitchFamily="32" charset="0"/>
              </a:rPr>
              <a:t>=“b"&gt;</a:t>
            </a:r>
            <a:r>
              <a:rPr lang="es-ES" sz="1600" dirty="0">
                <a:solidFill>
                  <a:srgbClr val="000000"/>
                </a:solidFill>
                <a:latin typeface="Tahoma" pitchFamily="32" charset="0"/>
                <a:cs typeface="Tahoma" pitchFamily="32" charset="0"/>
              </a:rPr>
              <a:t>Segundo valor&lt;/</a:t>
            </a:r>
            <a:r>
              <a:rPr lang="es-ES" sz="1600" dirty="0" err="1">
                <a:solidFill>
                  <a:srgbClr val="000000"/>
                </a:solidFill>
                <a:latin typeface="Tahoma" pitchFamily="32" charset="0"/>
                <a:cs typeface="Tahoma" pitchFamily="32" charset="0"/>
              </a:rPr>
              <a:t>option</a:t>
            </a:r>
            <a:r>
              <a:rPr lang="es-ES" sz="1600" dirty="0" smtClean="0">
                <a:solidFill>
                  <a:srgbClr val="000000"/>
                </a:solidFill>
                <a:latin typeface="Tahoma" pitchFamily="32" charset="0"/>
                <a:cs typeface="Tahoma" pitchFamily="32"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smtClean="0">
                <a:solidFill>
                  <a:srgbClr val="000000"/>
                </a:solidFill>
                <a:latin typeface="Tahoma" pitchFamily="32" charset="0"/>
                <a:cs typeface="Tahoma" pitchFamily="32" charset="0"/>
              </a:rPr>
              <a:t>  &lt;</a:t>
            </a:r>
            <a:r>
              <a:rPr lang="es-ES" sz="1600" dirty="0" err="1" smtClean="0">
                <a:solidFill>
                  <a:srgbClr val="000000"/>
                </a:solidFill>
                <a:latin typeface="Tahoma" pitchFamily="32" charset="0"/>
                <a:cs typeface="Tahoma" pitchFamily="32" charset="0"/>
              </a:rPr>
              <a:t>option</a:t>
            </a:r>
            <a:r>
              <a:rPr lang="es-ES" sz="1600" dirty="0" smtClean="0">
                <a:solidFill>
                  <a:srgbClr val="000000"/>
                </a:solidFill>
                <a:latin typeface="Tahoma" pitchFamily="32" charset="0"/>
                <a:cs typeface="Tahoma" pitchFamily="32" charset="0"/>
              </a:rPr>
              <a:t> </a:t>
            </a:r>
            <a:r>
              <a:rPr lang="es-ES" sz="1600" dirty="0" err="1" smtClean="0">
                <a:solidFill>
                  <a:srgbClr val="000000"/>
                </a:solidFill>
                <a:latin typeface="Tahoma" pitchFamily="32" charset="0"/>
                <a:cs typeface="Tahoma" pitchFamily="32" charset="0"/>
              </a:rPr>
              <a:t>value</a:t>
            </a:r>
            <a:r>
              <a:rPr lang="es-ES" sz="1600" dirty="0" smtClean="0">
                <a:solidFill>
                  <a:srgbClr val="000000"/>
                </a:solidFill>
                <a:latin typeface="Tahoma" pitchFamily="32" charset="0"/>
                <a:cs typeface="Tahoma" pitchFamily="32" charset="0"/>
              </a:rPr>
              <a:t>=“c"&gt;Tercer valor&lt;/</a:t>
            </a:r>
            <a:r>
              <a:rPr lang="es-ES" sz="1600" dirty="0" err="1" smtClean="0">
                <a:solidFill>
                  <a:srgbClr val="000000"/>
                </a:solidFill>
                <a:latin typeface="Tahoma" pitchFamily="32" charset="0"/>
                <a:cs typeface="Tahoma" pitchFamily="32" charset="0"/>
              </a:rPr>
              <a:t>option</a:t>
            </a:r>
            <a:r>
              <a:rPr lang="es-ES" sz="1600" dirty="0" smtClean="0">
                <a:solidFill>
                  <a:srgbClr val="000000"/>
                </a:solidFill>
                <a:latin typeface="Tahoma" pitchFamily="32" charset="0"/>
                <a:cs typeface="Tahoma" pitchFamily="32"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smtClean="0">
                <a:solidFill>
                  <a:srgbClr val="000000"/>
                </a:solidFill>
                <a:latin typeface="Tahoma" pitchFamily="32" charset="0"/>
                <a:cs typeface="Tahoma" pitchFamily="32" charset="0"/>
              </a:rPr>
              <a:t>  &lt;</a:t>
            </a:r>
            <a:r>
              <a:rPr lang="es-ES" sz="1600" dirty="0" err="1" smtClean="0">
                <a:solidFill>
                  <a:srgbClr val="000000"/>
                </a:solidFill>
                <a:latin typeface="Tahoma" pitchFamily="32" charset="0"/>
                <a:cs typeface="Tahoma" pitchFamily="32" charset="0"/>
              </a:rPr>
              <a:t>option</a:t>
            </a:r>
            <a:r>
              <a:rPr lang="es-ES" sz="1600" dirty="0" smtClean="0">
                <a:solidFill>
                  <a:srgbClr val="000000"/>
                </a:solidFill>
                <a:latin typeface="Tahoma" pitchFamily="32" charset="0"/>
                <a:cs typeface="Tahoma" pitchFamily="32" charset="0"/>
              </a:rPr>
              <a:t> </a:t>
            </a:r>
            <a:r>
              <a:rPr lang="es-ES" sz="1600" dirty="0" err="1" smtClean="0">
                <a:solidFill>
                  <a:srgbClr val="000000"/>
                </a:solidFill>
                <a:latin typeface="Tahoma" pitchFamily="32" charset="0"/>
                <a:cs typeface="Tahoma" pitchFamily="32" charset="0"/>
              </a:rPr>
              <a:t>value</a:t>
            </a:r>
            <a:r>
              <a:rPr lang="es-ES" sz="1600" dirty="0" smtClean="0">
                <a:solidFill>
                  <a:srgbClr val="000000"/>
                </a:solidFill>
                <a:latin typeface="Tahoma" pitchFamily="32" charset="0"/>
                <a:cs typeface="Tahoma" pitchFamily="32" charset="0"/>
              </a:rPr>
              <a:t>=“d"&gt;Cuarto valor&lt;/</a:t>
            </a:r>
            <a:r>
              <a:rPr lang="es-ES" sz="1600" dirty="0" err="1" smtClean="0">
                <a:solidFill>
                  <a:srgbClr val="000000"/>
                </a:solidFill>
                <a:latin typeface="Tahoma" pitchFamily="32" charset="0"/>
                <a:cs typeface="Tahoma" pitchFamily="32" charset="0"/>
              </a:rPr>
              <a:t>option</a:t>
            </a:r>
            <a:r>
              <a:rPr lang="es-ES" sz="1600" dirty="0" smtClean="0">
                <a:solidFill>
                  <a:srgbClr val="000000"/>
                </a:solidFill>
                <a:latin typeface="Tahoma" pitchFamily="32" charset="0"/>
                <a:cs typeface="Tahoma" pitchFamily="32"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smtClean="0">
                <a:solidFill>
                  <a:srgbClr val="000000"/>
                </a:solidFill>
                <a:latin typeface="Tahoma" pitchFamily="32" charset="0"/>
                <a:cs typeface="Tahoma" pitchFamily="32" charset="0"/>
              </a:rPr>
              <a:t>&lt;/</a:t>
            </a:r>
            <a:r>
              <a:rPr lang="es-ES" sz="1600" dirty="0" err="1" smtClean="0">
                <a:solidFill>
                  <a:srgbClr val="000000"/>
                </a:solidFill>
                <a:latin typeface="Tahoma" pitchFamily="32" charset="0"/>
                <a:cs typeface="Tahoma" pitchFamily="32" charset="0"/>
              </a:rPr>
              <a:t>select</a:t>
            </a:r>
            <a:r>
              <a:rPr lang="es-ES" sz="1600" dirty="0" smtClean="0">
                <a:solidFill>
                  <a:srgbClr val="000000"/>
                </a:solidFill>
                <a:latin typeface="Tahoma" pitchFamily="32" charset="0"/>
                <a:cs typeface="Tahoma" pitchFamily="32" charset="0"/>
              </a:rPr>
              <a:t>&gt;</a:t>
            </a:r>
            <a:endParaRPr lang="es-ES" sz="16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b="1"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b="1" dirty="0" err="1" smtClean="0">
                <a:solidFill>
                  <a:srgbClr val="000000"/>
                </a:solidFill>
                <a:latin typeface="Tahoma" pitchFamily="32" charset="0"/>
                <a:cs typeface="Tahoma" pitchFamily="32" charset="0"/>
              </a:rPr>
              <a:t>options</a:t>
            </a:r>
            <a:r>
              <a:rPr lang="es-ES" dirty="0">
                <a:solidFill>
                  <a:srgbClr val="000000"/>
                </a:solidFill>
                <a:latin typeface="Tahoma" pitchFamily="32" charset="0"/>
                <a:cs typeface="Tahoma" pitchFamily="32" charset="0"/>
              </a:rPr>
              <a:t>, es un </a:t>
            </a:r>
            <a:r>
              <a:rPr lang="es-ES" dirty="0" err="1">
                <a:solidFill>
                  <a:srgbClr val="000000"/>
                </a:solidFill>
                <a:latin typeface="Tahoma" pitchFamily="32" charset="0"/>
                <a:cs typeface="Tahoma" pitchFamily="32" charset="0"/>
              </a:rPr>
              <a:t>array</a:t>
            </a:r>
            <a:r>
              <a:rPr lang="es-ES" dirty="0">
                <a:solidFill>
                  <a:srgbClr val="000000"/>
                </a:solidFill>
                <a:latin typeface="Tahoma" pitchFamily="32" charset="0"/>
                <a:cs typeface="Tahoma" pitchFamily="32" charset="0"/>
              </a:rPr>
              <a:t> creado automáticamente por el navegador para cada lista desplegable y que contiene la referencia a todas las opciones de esa </a:t>
            </a:r>
            <a:r>
              <a:rPr lang="es-ES" dirty="0" smtClean="0">
                <a:solidFill>
                  <a:srgbClr val="000000"/>
                </a:solidFill>
                <a:latin typeface="Tahoma" pitchFamily="32" charset="0"/>
                <a:cs typeface="Tahoma" pitchFamily="32" charset="0"/>
              </a:rPr>
              <a:t>lista.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400" b="1"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b="1" dirty="0" err="1" smtClean="0">
                <a:solidFill>
                  <a:srgbClr val="000000"/>
                </a:solidFill>
                <a:latin typeface="Tahoma" pitchFamily="32" charset="0"/>
                <a:cs typeface="Tahoma" pitchFamily="32" charset="0"/>
              </a:rPr>
              <a:t>selectedIndex</a:t>
            </a:r>
            <a:r>
              <a:rPr lang="es-ES" dirty="0">
                <a:solidFill>
                  <a:srgbClr val="000000"/>
                </a:solidFill>
                <a:latin typeface="Tahoma" pitchFamily="32" charset="0"/>
                <a:cs typeface="Tahoma" pitchFamily="32" charset="0"/>
              </a:rPr>
              <a:t>, cuando el usuario selecciona una opción, el navegador actualiza automáticamente el valor de esta propiedad, que guarda el índice de la opción seleccionada. El índice hace referencia al </a:t>
            </a:r>
            <a:r>
              <a:rPr lang="es-ES" dirty="0" err="1">
                <a:solidFill>
                  <a:srgbClr val="000000"/>
                </a:solidFill>
                <a:latin typeface="Tahoma" pitchFamily="32" charset="0"/>
                <a:cs typeface="Tahoma" pitchFamily="32" charset="0"/>
              </a:rPr>
              <a:t>array</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options</a:t>
            </a:r>
            <a:endParaRPr lang="es-ES"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34614229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Obtener el valor de los campos de </a:t>
            </a:r>
            <a:r>
              <a:rPr lang="es-ES" sz="2200" dirty="0" smtClean="0">
                <a:solidFill>
                  <a:srgbClr val="000000"/>
                </a:solidFill>
                <a:latin typeface="Tahoma" pitchFamily="32" charset="0"/>
                <a:cs typeface="Tahoma" pitchFamily="32" charset="0"/>
              </a:rPr>
              <a:t>formulario: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b="1" dirty="0" err="1" smtClean="0">
                <a:solidFill>
                  <a:srgbClr val="000000"/>
                </a:solidFill>
                <a:latin typeface="Tahoma" pitchFamily="32" charset="0"/>
                <a:cs typeface="Tahoma" pitchFamily="32" charset="0"/>
              </a:rPr>
              <a:t>Select</a:t>
            </a:r>
            <a:endParaRPr lang="es-ES" sz="2000" b="1" dirty="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 </a:t>
            </a:r>
            <a:r>
              <a:rPr lang="es-ES" dirty="0">
                <a:solidFill>
                  <a:srgbClr val="000000"/>
                </a:solidFill>
                <a:latin typeface="Tahoma" pitchFamily="32" charset="0"/>
                <a:cs typeface="Tahoma" pitchFamily="32" charset="0"/>
              </a:rPr>
              <a:t>Obtener la referencia a la lista</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lista = </a:t>
            </a:r>
            <a:r>
              <a:rPr lang="es-ES" sz="1600" dirty="0" err="1">
                <a:solidFill>
                  <a:srgbClr val="000000"/>
                </a:solidFill>
                <a:latin typeface="Courier New" panose="02070309020205020404" pitchFamily="49" charset="0"/>
                <a:cs typeface="Courier New" panose="02070309020205020404" pitchFamily="49" charset="0"/>
              </a:rPr>
              <a:t>document.getElementById</a:t>
            </a:r>
            <a:r>
              <a:rPr lang="es-ES" sz="1600" dirty="0">
                <a:solidFill>
                  <a:srgbClr val="000000"/>
                </a:solidFill>
                <a:latin typeface="Courier New" panose="02070309020205020404" pitchFamily="49" charset="0"/>
                <a:cs typeface="Courier New" panose="02070309020205020404" pitchFamily="49" charset="0"/>
              </a:rPr>
              <a:t>("opciones");</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Obtener el índice de la opción que se ha seleccionado</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indiceSeleccionado</a:t>
            </a:r>
            <a:r>
              <a:rPr lang="es-ES" sz="1600" dirty="0">
                <a:solidFill>
                  <a:srgbClr val="000000"/>
                </a:solidFill>
                <a:latin typeface="Courier New" panose="02070309020205020404" pitchFamily="49" charset="0"/>
                <a:cs typeface="Courier New" panose="02070309020205020404" pitchFamily="49" charset="0"/>
              </a:rPr>
              <a:t> = </a:t>
            </a:r>
            <a:r>
              <a:rPr lang="es-ES" sz="1600" dirty="0" err="1">
                <a:solidFill>
                  <a:srgbClr val="000000"/>
                </a:solidFill>
                <a:latin typeface="Courier New" panose="02070309020205020404" pitchFamily="49" charset="0"/>
                <a:cs typeface="Courier New" panose="02070309020205020404" pitchFamily="49" charset="0"/>
              </a:rPr>
              <a:t>lista.</a:t>
            </a:r>
            <a:r>
              <a:rPr lang="es-ES" sz="1600" b="1" dirty="0" err="1">
                <a:solidFill>
                  <a:srgbClr val="000000"/>
                </a:solidFill>
                <a:latin typeface="Courier New" panose="02070309020205020404" pitchFamily="49" charset="0"/>
                <a:cs typeface="Courier New" panose="02070309020205020404" pitchFamily="49" charset="0"/>
              </a:rPr>
              <a:t>selectedIndex</a:t>
            </a:r>
            <a:r>
              <a:rPr lang="es-ES" sz="1600" dirty="0">
                <a:solidFill>
                  <a:srgbClr val="000000"/>
                </a:solidFill>
                <a:latin typeface="Courier New" panose="02070309020205020404" pitchFamily="49" charset="0"/>
                <a:cs typeface="Courier New" panose="02070309020205020404" pitchFamily="49"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Con el índice y el </a:t>
            </a:r>
            <a:r>
              <a:rPr lang="es-ES" dirty="0" err="1">
                <a:solidFill>
                  <a:srgbClr val="000000"/>
                </a:solidFill>
                <a:latin typeface="Tahoma" pitchFamily="32" charset="0"/>
                <a:cs typeface="Tahoma" pitchFamily="32" charset="0"/>
              </a:rPr>
              <a:t>array</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options</a:t>
            </a:r>
            <a:r>
              <a:rPr lang="es-ES" dirty="0">
                <a:solidFill>
                  <a:srgbClr val="000000"/>
                </a:solidFill>
                <a:latin typeface="Tahoma" pitchFamily="32" charset="0"/>
                <a:cs typeface="Tahoma" pitchFamily="32" charset="0"/>
              </a:rPr>
              <a:t>", obtener la opción seleccionada</a:t>
            </a:r>
          </a:p>
          <a:p>
            <a:pPr lvl="1">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opcionSeleccionada</a:t>
            </a:r>
            <a:r>
              <a:rPr lang="es-ES" sz="1600" dirty="0">
                <a:solidFill>
                  <a:srgbClr val="000000"/>
                </a:solidFill>
                <a:latin typeface="Courier New" panose="02070309020205020404" pitchFamily="49" charset="0"/>
                <a:cs typeface="Courier New" panose="02070309020205020404" pitchFamily="49" charset="0"/>
              </a:rPr>
              <a:t> = </a:t>
            </a:r>
            <a:r>
              <a:rPr lang="es-ES" sz="1600" dirty="0" err="1">
                <a:solidFill>
                  <a:srgbClr val="000000"/>
                </a:solidFill>
                <a:latin typeface="Courier New" panose="02070309020205020404" pitchFamily="49" charset="0"/>
                <a:cs typeface="Courier New" panose="02070309020205020404" pitchFamily="49" charset="0"/>
              </a:rPr>
              <a:t>lista.</a:t>
            </a:r>
            <a:r>
              <a:rPr lang="es-ES" sz="1600" b="1" dirty="0" err="1">
                <a:solidFill>
                  <a:srgbClr val="000000"/>
                </a:solidFill>
                <a:latin typeface="Courier New" panose="02070309020205020404" pitchFamily="49" charset="0"/>
                <a:cs typeface="Courier New" panose="02070309020205020404" pitchFamily="49" charset="0"/>
              </a:rPr>
              <a:t>options</a:t>
            </a:r>
            <a:r>
              <a:rPr lang="es-ES" sz="1600" b="1" dirty="0">
                <a:solidFill>
                  <a:srgbClr val="000000"/>
                </a:solidFill>
                <a:latin typeface="Courier New" panose="02070309020205020404" pitchFamily="49" charset="0"/>
                <a:cs typeface="Courier New" panose="02070309020205020404" pitchFamily="49" charset="0"/>
              </a:rPr>
              <a:t>[</a:t>
            </a:r>
            <a:r>
              <a:rPr lang="es-ES" sz="1600" b="1" dirty="0" err="1">
                <a:solidFill>
                  <a:srgbClr val="000000"/>
                </a:solidFill>
                <a:latin typeface="Courier New" panose="02070309020205020404" pitchFamily="49" charset="0"/>
                <a:cs typeface="Courier New" panose="02070309020205020404" pitchFamily="49" charset="0"/>
              </a:rPr>
              <a:t>indiceSeleccionado</a:t>
            </a:r>
            <a:r>
              <a:rPr lang="es-ES" sz="1600" b="1" dirty="0">
                <a:solidFill>
                  <a:srgbClr val="000000"/>
                </a:solidFill>
                <a:latin typeface="Courier New" panose="02070309020205020404" pitchFamily="49" charset="0"/>
                <a:cs typeface="Courier New" panose="02070309020205020404" pitchFamily="49" charset="0"/>
              </a:rPr>
              <a:t>]</a:t>
            </a:r>
            <a:r>
              <a:rPr lang="es-ES" sz="1600" dirty="0">
                <a:solidFill>
                  <a:srgbClr val="000000"/>
                </a:solidFill>
                <a:latin typeface="Courier New" panose="02070309020205020404" pitchFamily="49" charset="0"/>
                <a:cs typeface="Courier New" panose="02070309020205020404" pitchFamily="49"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Obtener el valor y el texto de la opción seleccionada</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textoSeleccionado</a:t>
            </a:r>
            <a:r>
              <a:rPr lang="es-ES" sz="1600" dirty="0">
                <a:solidFill>
                  <a:srgbClr val="000000"/>
                </a:solidFill>
                <a:latin typeface="Courier New" panose="02070309020205020404" pitchFamily="49" charset="0"/>
                <a:cs typeface="Courier New" panose="02070309020205020404" pitchFamily="49" charset="0"/>
              </a:rPr>
              <a:t> = </a:t>
            </a:r>
            <a:r>
              <a:rPr lang="es-ES" sz="1600" dirty="0" err="1">
                <a:solidFill>
                  <a:srgbClr val="000000"/>
                </a:solidFill>
                <a:latin typeface="Courier New" panose="02070309020205020404" pitchFamily="49" charset="0"/>
                <a:cs typeface="Courier New" panose="02070309020205020404" pitchFamily="49" charset="0"/>
              </a:rPr>
              <a:t>opcionSeleccionada.</a:t>
            </a:r>
            <a:r>
              <a:rPr lang="es-ES" sz="1600" b="1" dirty="0" err="1">
                <a:solidFill>
                  <a:srgbClr val="000000"/>
                </a:solidFill>
                <a:latin typeface="Courier New" panose="02070309020205020404" pitchFamily="49" charset="0"/>
                <a:cs typeface="Courier New" panose="02070309020205020404" pitchFamily="49" charset="0"/>
              </a:rPr>
              <a:t>text</a:t>
            </a:r>
            <a:r>
              <a:rPr lang="es-ES" sz="1600" dirty="0">
                <a:solidFill>
                  <a:srgbClr val="000000"/>
                </a:solidFill>
                <a:latin typeface="Courier New" panose="02070309020205020404" pitchFamily="49" charset="0"/>
                <a:cs typeface="Courier New" panose="02070309020205020404" pitchFamily="49"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Courier New" panose="02070309020205020404" pitchFamily="49" charset="0"/>
                <a:cs typeface="Courier New" panose="02070309020205020404" pitchFamily="49" charset="0"/>
              </a:rPr>
              <a:t>var</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valorSeleccionado</a:t>
            </a:r>
            <a:r>
              <a:rPr lang="es-ES" sz="1600" dirty="0">
                <a:solidFill>
                  <a:srgbClr val="000000"/>
                </a:solidFill>
                <a:latin typeface="Courier New" panose="02070309020205020404" pitchFamily="49" charset="0"/>
                <a:cs typeface="Courier New" panose="02070309020205020404" pitchFamily="49" charset="0"/>
              </a:rPr>
              <a:t> = </a:t>
            </a:r>
            <a:r>
              <a:rPr lang="es-ES" sz="1600" dirty="0" err="1">
                <a:solidFill>
                  <a:srgbClr val="000000"/>
                </a:solidFill>
                <a:latin typeface="Courier New" panose="02070309020205020404" pitchFamily="49" charset="0"/>
                <a:cs typeface="Courier New" panose="02070309020205020404" pitchFamily="49" charset="0"/>
              </a:rPr>
              <a:t>opcionSeleccionada.</a:t>
            </a:r>
            <a:r>
              <a:rPr lang="es-ES" sz="1600" b="1" dirty="0" err="1">
                <a:solidFill>
                  <a:srgbClr val="000000"/>
                </a:solidFill>
                <a:latin typeface="Courier New" panose="02070309020205020404" pitchFamily="49" charset="0"/>
                <a:cs typeface="Courier New" panose="02070309020205020404" pitchFamily="49" charset="0"/>
              </a:rPr>
              <a:t>value</a:t>
            </a:r>
            <a:r>
              <a:rPr lang="es-ES" sz="1600" dirty="0">
                <a:solidFill>
                  <a:srgbClr val="000000"/>
                </a:solidFill>
                <a:latin typeface="Courier New" panose="02070309020205020404" pitchFamily="49" charset="0"/>
                <a:cs typeface="Courier New" panose="02070309020205020404" pitchFamily="49"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37120266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Establecer el foco en </a:t>
            </a:r>
            <a:r>
              <a:rPr lang="es-ES" sz="2200">
                <a:solidFill>
                  <a:srgbClr val="000000"/>
                </a:solidFill>
                <a:latin typeface="Tahoma" pitchFamily="32" charset="0"/>
                <a:cs typeface="Tahoma" pitchFamily="32" charset="0"/>
              </a:rPr>
              <a:t>un </a:t>
            </a:r>
            <a:r>
              <a:rPr lang="es-ES" sz="2200" smtClean="0">
                <a:solidFill>
                  <a:srgbClr val="000000"/>
                </a:solidFill>
                <a:latin typeface="Tahoma" pitchFamily="32" charset="0"/>
                <a:cs typeface="Tahoma" pitchFamily="32" charset="0"/>
              </a:rPr>
              <a:t>elemento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Para asignar el foco a un elemento de XHTML, se utiliza la función </a:t>
            </a:r>
            <a:r>
              <a:rPr lang="es-ES" sz="2000" dirty="0" err="1">
                <a:solidFill>
                  <a:srgbClr val="000000"/>
                </a:solidFill>
                <a:latin typeface="Tahoma" pitchFamily="32" charset="0"/>
                <a:cs typeface="Tahoma" pitchFamily="32" charset="0"/>
              </a:rPr>
              <a:t>focus</a:t>
            </a:r>
            <a:r>
              <a:rPr lang="es-ES" sz="20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n-US"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err="1" smtClean="0">
                <a:solidFill>
                  <a:srgbClr val="000000"/>
                </a:solidFill>
                <a:latin typeface="Tahoma" pitchFamily="32" charset="0"/>
                <a:cs typeface="Tahoma" pitchFamily="32" charset="0"/>
              </a:rPr>
              <a:t>document.getElementById</a:t>
            </a:r>
            <a:r>
              <a:rPr lang="en-US" dirty="0">
                <a:solidFill>
                  <a:srgbClr val="000000"/>
                </a:solidFill>
                <a:latin typeface="Tahoma" pitchFamily="32" charset="0"/>
                <a:cs typeface="Tahoma" pitchFamily="32" charset="0"/>
              </a:rPr>
              <a:t>("</a:t>
            </a:r>
            <a:r>
              <a:rPr lang="en-US" dirty="0" err="1">
                <a:solidFill>
                  <a:srgbClr val="000000"/>
                </a:solidFill>
                <a:latin typeface="Tahoma" pitchFamily="32" charset="0"/>
                <a:cs typeface="Tahoma" pitchFamily="32" charset="0"/>
              </a:rPr>
              <a:t>primero</a:t>
            </a:r>
            <a:r>
              <a:rPr lang="en-US" dirty="0">
                <a:solidFill>
                  <a:srgbClr val="000000"/>
                </a:solidFill>
                <a:latin typeface="Tahoma" pitchFamily="32" charset="0"/>
                <a:cs typeface="Tahoma" pitchFamily="32" charset="0"/>
              </a:rPr>
              <a:t>").focus();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latin typeface="Tahoma" pitchFamily="32" charset="0"/>
                <a:cs typeface="Tahoma" pitchFamily="32" charset="0"/>
              </a:rPr>
              <a:t>&lt;form id="</a:t>
            </a:r>
            <a:r>
              <a:rPr lang="en-US" dirty="0" err="1">
                <a:solidFill>
                  <a:srgbClr val="000000"/>
                </a:solidFill>
                <a:latin typeface="Tahoma" pitchFamily="32" charset="0"/>
                <a:cs typeface="Tahoma" pitchFamily="32" charset="0"/>
              </a:rPr>
              <a:t>formulario</a:t>
            </a:r>
            <a:r>
              <a:rPr lang="en-US" dirty="0">
                <a:solidFill>
                  <a:srgbClr val="000000"/>
                </a:solidFill>
                <a:latin typeface="Tahoma" pitchFamily="32" charset="0"/>
                <a:cs typeface="Tahoma" pitchFamily="32" charset="0"/>
              </a:rPr>
              <a:t>" action="#"&gt;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latin typeface="Tahoma" pitchFamily="32" charset="0"/>
                <a:cs typeface="Tahoma" pitchFamily="32" charset="0"/>
              </a:rPr>
              <a:t>  &lt;input type="text" id="</a:t>
            </a:r>
            <a:r>
              <a:rPr lang="en-US" dirty="0" err="1">
                <a:solidFill>
                  <a:srgbClr val="000000"/>
                </a:solidFill>
                <a:latin typeface="Tahoma" pitchFamily="32" charset="0"/>
                <a:cs typeface="Tahoma" pitchFamily="32" charset="0"/>
              </a:rPr>
              <a:t>primero</a:t>
            </a:r>
            <a:r>
              <a:rPr lang="en-US" dirty="0">
                <a:solidFill>
                  <a:srgbClr val="000000"/>
                </a:solidFill>
                <a:latin typeface="Tahoma" pitchFamily="32" charset="0"/>
                <a:cs typeface="Tahoma" pitchFamily="32" charset="0"/>
              </a:rPr>
              <a:t>" /&gt;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latin typeface="Tahoma" pitchFamily="32" charset="0"/>
                <a:cs typeface="Tahoma" pitchFamily="32" charset="0"/>
              </a:rPr>
              <a:t>&lt;/form&gt;</a:t>
            </a:r>
            <a:endParaRPr lang="es-ES"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6799626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Tahoma" pitchFamily="32" charset="0"/>
                <a:cs typeface="Tahoma" pitchFamily="32" charset="0"/>
              </a:rPr>
              <a:t>Validación</a:t>
            </a:r>
            <a:endParaRPr lang="es-ES" sz="22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Normalmente</a:t>
            </a:r>
            <a:r>
              <a:rPr lang="es-ES" sz="2000" dirty="0">
                <a:solidFill>
                  <a:srgbClr val="000000"/>
                </a:solidFill>
                <a:latin typeface="Tahoma" pitchFamily="32" charset="0"/>
                <a:cs typeface="Tahoma" pitchFamily="32" charset="0"/>
              </a:rPr>
              <a:t>, la validación de un formulario consiste en llamar a una función de validación cuando el usuario pulsa sobre el botón de envío del formulario. En esta función, se comprueban si los valores que ha introducido el usuario cumplen las restricciones impuestas por la aplicación</a:t>
            </a:r>
            <a:r>
              <a:rPr lang="es-ES" sz="20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&lt;form action="" method="" id="" name="" </a:t>
            </a:r>
            <a:r>
              <a:rPr lang="en-US" sz="1700" b="1" dirty="0" err="1">
                <a:solidFill>
                  <a:srgbClr val="000000"/>
                </a:solidFill>
                <a:latin typeface="Tahoma" pitchFamily="32" charset="0"/>
                <a:cs typeface="Tahoma" pitchFamily="32" charset="0"/>
              </a:rPr>
              <a:t>onsubmit</a:t>
            </a:r>
            <a:r>
              <a:rPr lang="en-US" sz="1700" b="1" dirty="0">
                <a:solidFill>
                  <a:srgbClr val="000000"/>
                </a:solidFill>
                <a:latin typeface="Tahoma" pitchFamily="32" charset="0"/>
                <a:cs typeface="Tahoma" pitchFamily="32" charset="0"/>
              </a:rPr>
              <a:t>="return </a:t>
            </a:r>
            <a:r>
              <a:rPr lang="en-US" sz="1700" b="1" dirty="0" err="1">
                <a:solidFill>
                  <a:srgbClr val="000000"/>
                </a:solidFill>
                <a:latin typeface="Tahoma" pitchFamily="32" charset="0"/>
                <a:cs typeface="Tahoma" pitchFamily="32" charset="0"/>
              </a:rPr>
              <a:t>validacion</a:t>
            </a:r>
            <a:r>
              <a:rPr lang="en-US" sz="1700" b="1" dirty="0">
                <a:solidFill>
                  <a:srgbClr val="000000"/>
                </a:solidFill>
                <a:latin typeface="Tahoma" pitchFamily="32" charset="0"/>
                <a:cs typeface="Tahoma" pitchFamily="32" charset="0"/>
              </a:rPr>
              <a:t>()"</a:t>
            </a:r>
            <a:r>
              <a:rPr lang="en-US" sz="1700" dirty="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  </a:t>
            </a:r>
            <a:r>
              <a:rPr lang="en-US" sz="17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smtClean="0">
                <a:solidFill>
                  <a:srgbClr val="000000"/>
                </a:solidFill>
                <a:latin typeface="Tahoma" pitchFamily="32" charset="0"/>
                <a:cs typeface="Tahoma" pitchFamily="32" charset="0"/>
              </a:rPr>
              <a:t>&lt;input type=</a:t>
            </a:r>
            <a:r>
              <a:rPr lang="en-US" sz="1700" dirty="0">
                <a:solidFill>
                  <a:srgbClr val="000000"/>
                </a:solidFill>
                <a:latin typeface="Tahoma" pitchFamily="32" charset="0"/>
                <a:cs typeface="Tahoma" pitchFamily="32" charset="0"/>
              </a:rPr>
              <a:t>"</a:t>
            </a:r>
            <a:r>
              <a:rPr lang="en-US" sz="1700" dirty="0" err="1" smtClean="0">
                <a:solidFill>
                  <a:srgbClr val="000000"/>
                </a:solidFill>
                <a:latin typeface="Tahoma" pitchFamily="32" charset="0"/>
                <a:cs typeface="Tahoma" pitchFamily="32" charset="0"/>
              </a:rPr>
              <a:t>sumbit</a:t>
            </a:r>
            <a:r>
              <a:rPr lang="en-US" sz="1700" dirty="0" smtClean="0">
                <a:solidFill>
                  <a:srgbClr val="000000"/>
                </a:solidFill>
                <a:latin typeface="Tahoma" pitchFamily="32" charset="0"/>
                <a:cs typeface="Tahoma" pitchFamily="32" charset="0"/>
              </a:rPr>
              <a:t>“ value=</a:t>
            </a:r>
            <a:r>
              <a:rPr lang="en-US" sz="1700" dirty="0">
                <a:solidFill>
                  <a:srgbClr val="000000"/>
                </a:solidFill>
                <a:latin typeface="Tahoma" pitchFamily="32" charset="0"/>
                <a:cs typeface="Tahoma" pitchFamily="32" charset="0"/>
              </a:rPr>
              <a:t>"</a:t>
            </a:r>
            <a:r>
              <a:rPr lang="en-US" sz="1700" dirty="0" err="1" smtClean="0">
                <a:solidFill>
                  <a:srgbClr val="000000"/>
                </a:solidFill>
                <a:latin typeface="Tahoma" pitchFamily="32" charset="0"/>
                <a:cs typeface="Tahoma" pitchFamily="32" charset="0"/>
              </a:rPr>
              <a:t>Enviar</a:t>
            </a:r>
            <a:r>
              <a:rPr lang="en-US" sz="1700" dirty="0">
                <a:solidFill>
                  <a:srgbClr val="000000"/>
                </a:solidFill>
                <a:latin typeface="Tahoma" pitchFamily="32" charset="0"/>
                <a:cs typeface="Tahoma" pitchFamily="32" charset="0"/>
              </a:rPr>
              <a:t>"</a:t>
            </a:r>
            <a:r>
              <a:rPr lang="en-US" sz="1700" dirty="0" smtClean="0">
                <a:solidFill>
                  <a:srgbClr val="000000"/>
                </a:solidFill>
                <a:latin typeface="Tahoma" pitchFamily="32" charset="0"/>
                <a:cs typeface="Tahoma" pitchFamily="32" charset="0"/>
              </a:rPr>
              <a:t> /&gt;</a:t>
            </a:r>
            <a:endParaRPr lang="en-US" sz="17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&lt;/form&gt;</a:t>
            </a:r>
            <a:endParaRPr lang="es-ES" sz="17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4200286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271588"/>
            <a:ext cx="8229600" cy="4965724"/>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err="1">
                <a:solidFill>
                  <a:srgbClr val="000000"/>
                </a:solidFill>
                <a:latin typeface="Tahoma" pitchFamily="32" charset="0"/>
                <a:cs typeface="Tahoma" pitchFamily="32" charset="0"/>
              </a:rPr>
              <a:t>function</a:t>
            </a: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validacion</a:t>
            </a: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if</a:t>
            </a: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condicion</a:t>
            </a:r>
            <a:r>
              <a:rPr lang="es-ES" sz="1200" b="1" dirty="0">
                <a:solidFill>
                  <a:srgbClr val="000000"/>
                </a:solidFill>
                <a:latin typeface="Tahoma" pitchFamily="32" charset="0"/>
                <a:cs typeface="Tahoma" pitchFamily="32" charset="0"/>
              </a:rPr>
              <a:t> que debe cumplir el primer campo del formulario</a:t>
            </a: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 Si no se cumple la </a:t>
            </a:r>
            <a:r>
              <a:rPr lang="es-ES" sz="1200" dirty="0" err="1">
                <a:solidFill>
                  <a:srgbClr val="000000"/>
                </a:solidFill>
                <a:latin typeface="Tahoma" pitchFamily="32" charset="0"/>
                <a:cs typeface="Tahoma" pitchFamily="32" charset="0"/>
              </a:rPr>
              <a:t>condicion</a:t>
            </a:r>
            <a:r>
              <a:rPr lang="es-ES" sz="12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alert</a:t>
            </a:r>
            <a:r>
              <a:rPr lang="es-ES" sz="1200" dirty="0">
                <a:solidFill>
                  <a:srgbClr val="000000"/>
                </a:solidFill>
                <a:latin typeface="Tahoma" pitchFamily="32" charset="0"/>
                <a:cs typeface="Tahoma" pitchFamily="32" charset="0"/>
              </a:rPr>
              <a:t>('[ERROR] El campo debe tener un valor de...');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return</a:t>
            </a:r>
            <a:r>
              <a:rPr lang="es-ES" sz="1200" b="1" dirty="0">
                <a:solidFill>
                  <a:srgbClr val="000000"/>
                </a:solidFill>
                <a:latin typeface="Tahoma" pitchFamily="32" charset="0"/>
                <a:cs typeface="Tahoma" pitchFamily="32" charset="0"/>
              </a:rPr>
              <a:t> false</a:t>
            </a:r>
            <a:r>
              <a:rPr lang="es-ES" sz="12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else</a:t>
            </a: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if</a:t>
            </a: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condicion</a:t>
            </a:r>
            <a:r>
              <a:rPr lang="es-ES" sz="1200" b="1" dirty="0">
                <a:solidFill>
                  <a:srgbClr val="000000"/>
                </a:solidFill>
                <a:latin typeface="Tahoma" pitchFamily="32" charset="0"/>
                <a:cs typeface="Tahoma" pitchFamily="32" charset="0"/>
              </a:rPr>
              <a:t> que debe cumplir el segundo campo del formulario</a:t>
            </a: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 Si no se cumple la </a:t>
            </a:r>
            <a:r>
              <a:rPr lang="es-ES" sz="1200" dirty="0" err="1">
                <a:solidFill>
                  <a:srgbClr val="000000"/>
                </a:solidFill>
                <a:latin typeface="Tahoma" pitchFamily="32" charset="0"/>
                <a:cs typeface="Tahoma" pitchFamily="32" charset="0"/>
              </a:rPr>
              <a:t>condicion</a:t>
            </a:r>
            <a:r>
              <a:rPr lang="es-ES" sz="12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alert</a:t>
            </a:r>
            <a:r>
              <a:rPr lang="es-ES" sz="1200" dirty="0">
                <a:solidFill>
                  <a:srgbClr val="000000"/>
                </a:solidFill>
                <a:latin typeface="Tahoma" pitchFamily="32" charset="0"/>
                <a:cs typeface="Tahoma" pitchFamily="32" charset="0"/>
              </a:rPr>
              <a:t>('[ERROR] El campo debe tener un valor de...');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return</a:t>
            </a:r>
            <a:r>
              <a:rPr lang="es-ES" sz="1200" b="1" dirty="0">
                <a:solidFill>
                  <a:srgbClr val="000000"/>
                </a:solidFill>
                <a:latin typeface="Tahoma" pitchFamily="32" charset="0"/>
                <a:cs typeface="Tahoma" pitchFamily="32" charset="0"/>
              </a:rPr>
              <a:t> false;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else</a:t>
            </a: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if</a:t>
            </a: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condicion</a:t>
            </a:r>
            <a:r>
              <a:rPr lang="es-ES" sz="1200" b="1" dirty="0">
                <a:solidFill>
                  <a:srgbClr val="000000"/>
                </a:solidFill>
                <a:latin typeface="Tahoma" pitchFamily="32" charset="0"/>
                <a:cs typeface="Tahoma" pitchFamily="32" charset="0"/>
              </a:rPr>
              <a:t> que debe cumplir el último campo del formulario</a:t>
            </a: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 Si no se cumple la </a:t>
            </a:r>
            <a:r>
              <a:rPr lang="es-ES" sz="1200" dirty="0" err="1">
                <a:solidFill>
                  <a:srgbClr val="000000"/>
                </a:solidFill>
                <a:latin typeface="Tahoma" pitchFamily="32" charset="0"/>
                <a:cs typeface="Tahoma" pitchFamily="32" charset="0"/>
              </a:rPr>
              <a:t>condicion</a:t>
            </a:r>
            <a:r>
              <a:rPr lang="es-ES" sz="1200"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dirty="0" err="1">
                <a:solidFill>
                  <a:srgbClr val="000000"/>
                </a:solidFill>
                <a:latin typeface="Tahoma" pitchFamily="32" charset="0"/>
                <a:cs typeface="Tahoma" pitchFamily="32" charset="0"/>
              </a:rPr>
              <a:t>alert</a:t>
            </a:r>
            <a:r>
              <a:rPr lang="es-ES" sz="1200" dirty="0">
                <a:solidFill>
                  <a:srgbClr val="000000"/>
                </a:solidFill>
                <a:latin typeface="Tahoma" pitchFamily="32" charset="0"/>
                <a:cs typeface="Tahoma" pitchFamily="32" charset="0"/>
              </a:rPr>
              <a:t>('[ERROR] El campo debe tener un valor de...');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return</a:t>
            </a:r>
            <a:r>
              <a:rPr lang="es-ES" sz="1200" b="1" dirty="0">
                <a:solidFill>
                  <a:srgbClr val="000000"/>
                </a:solidFill>
                <a:latin typeface="Tahoma" pitchFamily="32" charset="0"/>
                <a:cs typeface="Tahoma" pitchFamily="32" charset="0"/>
              </a:rPr>
              <a:t> false;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00" dirty="0">
                <a:solidFill>
                  <a:srgbClr val="000000"/>
                </a:solidFill>
                <a:latin typeface="Tahoma" pitchFamily="32" charset="0"/>
                <a:cs typeface="Tahoma" pitchFamily="32" charset="0"/>
              </a:rPr>
              <a:t> </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b="1" dirty="0">
                <a:solidFill>
                  <a:schemeClr val="accent3">
                    <a:lumMod val="50000"/>
                  </a:schemeClr>
                </a:solidFill>
                <a:latin typeface="Tahoma" pitchFamily="32" charset="0"/>
                <a:cs typeface="Tahoma" pitchFamily="32" charset="0"/>
              </a:rPr>
              <a:t>  // Si el script ha llegado a este punto, todas las condiciones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b="1" dirty="0">
                <a:solidFill>
                  <a:schemeClr val="accent3">
                    <a:lumMod val="50000"/>
                  </a:schemeClr>
                </a:solidFill>
                <a:latin typeface="Tahoma" pitchFamily="32" charset="0"/>
                <a:cs typeface="Tahoma" pitchFamily="32" charset="0"/>
              </a:rPr>
              <a:t>  // se han cumplido, por lo que se devuelve el valor true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  </a:t>
            </a:r>
            <a:r>
              <a:rPr lang="es-ES" sz="1200" b="1" dirty="0" err="1">
                <a:solidFill>
                  <a:srgbClr val="000000"/>
                </a:solidFill>
                <a:latin typeface="Tahoma" pitchFamily="32" charset="0"/>
                <a:cs typeface="Tahoma" pitchFamily="32" charset="0"/>
              </a:rPr>
              <a:t>return</a:t>
            </a:r>
            <a:r>
              <a:rPr lang="es-ES" sz="1200" b="1" dirty="0">
                <a:solidFill>
                  <a:srgbClr val="000000"/>
                </a:solidFill>
                <a:latin typeface="Tahoma" pitchFamily="32" charset="0"/>
                <a:cs typeface="Tahoma" pitchFamily="32" charset="0"/>
              </a:rPr>
              <a:t> true;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200" dirty="0">
                <a:solidFill>
                  <a:srgbClr val="000000"/>
                </a:solidFill>
                <a:latin typeface="Tahoma" pitchFamily="32" charset="0"/>
                <a:cs typeface="Tahoma" pitchFamily="32" charset="0"/>
              </a:rPr>
              <a:t>}</a:t>
            </a:r>
            <a:endParaRPr lang="es-ES" sz="12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1607157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561011"/>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un campo de texto obligatorio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Se trata de forzar al usuario a introducir un valor en un cuadro de texto o </a:t>
            </a:r>
            <a:r>
              <a:rPr lang="es-ES" sz="2000" dirty="0" err="1">
                <a:solidFill>
                  <a:srgbClr val="000000"/>
                </a:solidFill>
                <a:latin typeface="Tahoma" pitchFamily="32" charset="0"/>
                <a:cs typeface="Tahoma" pitchFamily="32" charset="0"/>
              </a:rPr>
              <a:t>textarea</a:t>
            </a:r>
            <a:r>
              <a:rPr lang="es-ES" sz="2000" dirty="0">
                <a:solidFill>
                  <a:srgbClr val="000000"/>
                </a:solidFill>
                <a:latin typeface="Tahoma" pitchFamily="32" charset="0"/>
                <a:cs typeface="Tahoma" pitchFamily="32" charset="0"/>
              </a:rPr>
              <a:t> en los que sea obligatorio.</a:t>
            </a: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valor = </a:t>
            </a:r>
            <a:r>
              <a:rPr lang="en-US" sz="1700" dirty="0" err="1">
                <a:solidFill>
                  <a:srgbClr val="000000"/>
                </a:solidFill>
                <a:latin typeface="Tahoma" pitchFamily="32" charset="0"/>
                <a:cs typeface="Tahoma" pitchFamily="32" charset="0"/>
              </a:rPr>
              <a:t>document.getElementById</a:t>
            </a:r>
            <a:r>
              <a:rPr lang="en-US" sz="1700" dirty="0">
                <a:solidFill>
                  <a:srgbClr val="000000"/>
                </a:solidFill>
                <a:latin typeface="Tahoma" pitchFamily="32" charset="0"/>
                <a:cs typeface="Tahoma" pitchFamily="32" charset="0"/>
              </a:rPr>
              <a:t>("campo").value;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smtClean="0">
                <a:solidFill>
                  <a:srgbClr val="000000"/>
                </a:solidFill>
                <a:latin typeface="Tahoma" pitchFamily="32" charset="0"/>
                <a:cs typeface="Tahoma" pitchFamily="32" charset="0"/>
              </a:rPr>
              <a:t>if (</a:t>
            </a:r>
            <a:r>
              <a:rPr lang="en-US" sz="1700" dirty="0" err="1" smtClean="0">
                <a:solidFill>
                  <a:srgbClr val="000000"/>
                </a:solidFill>
                <a:latin typeface="Tahoma" pitchFamily="32" charset="0"/>
                <a:cs typeface="Tahoma" pitchFamily="32" charset="0"/>
              </a:rPr>
              <a:t>valor.length</a:t>
            </a:r>
            <a:r>
              <a:rPr lang="en-US" sz="1700" dirty="0" smtClean="0">
                <a:solidFill>
                  <a:srgbClr val="000000"/>
                </a:solidFill>
                <a:latin typeface="Tahoma" pitchFamily="32" charset="0"/>
                <a:cs typeface="Tahoma" pitchFamily="32" charset="0"/>
              </a:rPr>
              <a:t> </a:t>
            </a:r>
            <a:r>
              <a:rPr lang="en-US" sz="1700" dirty="0">
                <a:solidFill>
                  <a:srgbClr val="000000"/>
                </a:solidFill>
                <a:latin typeface="Tahoma" pitchFamily="32" charset="0"/>
                <a:cs typeface="Tahoma" pitchFamily="32" charset="0"/>
              </a:rPr>
              <a:t>== 0 || /^\s+$/.test(valor) )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  return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n-US" sz="1700" dirty="0" smtClean="0">
              <a:solidFill>
                <a:srgbClr val="000000"/>
              </a:solidFill>
              <a:latin typeface="Tahoma" pitchFamily="32" charset="0"/>
              <a:cs typeface="Tahoma" pitchFamily="32" charset="0"/>
            </a:endParaRPr>
          </a:p>
          <a:p>
            <a:pPr marL="285750" indent="-28575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smtClean="0">
                <a:solidFill>
                  <a:srgbClr val="000000"/>
                </a:solidFill>
                <a:latin typeface="Tahoma" pitchFamily="32" charset="0"/>
                <a:cs typeface="Tahoma" pitchFamily="32" charset="0"/>
              </a:rPr>
              <a:t>La </a:t>
            </a:r>
            <a:r>
              <a:rPr lang="es-ES" sz="1700" dirty="0">
                <a:solidFill>
                  <a:srgbClr val="000000"/>
                </a:solidFill>
                <a:latin typeface="Tahoma" pitchFamily="32" charset="0"/>
                <a:cs typeface="Tahoma" pitchFamily="32" charset="0"/>
              </a:rPr>
              <a:t>condición </a:t>
            </a:r>
            <a:r>
              <a:rPr lang="es-ES" sz="1700" b="1" dirty="0" err="1">
                <a:solidFill>
                  <a:srgbClr val="000000"/>
                </a:solidFill>
                <a:latin typeface="Tahoma" pitchFamily="32" charset="0"/>
                <a:cs typeface="Tahoma" pitchFamily="32" charset="0"/>
              </a:rPr>
              <a:t>valor.length</a:t>
            </a:r>
            <a:r>
              <a:rPr lang="es-ES" sz="1700" b="1" dirty="0">
                <a:solidFill>
                  <a:srgbClr val="000000"/>
                </a:solidFill>
                <a:latin typeface="Tahoma" pitchFamily="32" charset="0"/>
                <a:cs typeface="Tahoma" pitchFamily="32" charset="0"/>
              </a:rPr>
              <a:t> == 0  </a:t>
            </a:r>
            <a:r>
              <a:rPr lang="es-ES" sz="1700" dirty="0">
                <a:solidFill>
                  <a:srgbClr val="000000"/>
                </a:solidFill>
                <a:latin typeface="Tahoma" pitchFamily="32" charset="0"/>
                <a:cs typeface="Tahoma" pitchFamily="32" charset="0"/>
              </a:rPr>
              <a:t>obliga a que el texto introducido tenga una longitud superior a cero caracteres, esto es, que no sea un texto vacío</a:t>
            </a:r>
            <a:endParaRPr lang="en-US" sz="1700" dirty="0">
              <a:solidFill>
                <a:srgbClr val="000000"/>
              </a:solidFill>
              <a:latin typeface="Tahoma" pitchFamily="32" charset="0"/>
              <a:cs typeface="Tahoma" pitchFamily="32" charset="0"/>
            </a:endParaRPr>
          </a:p>
          <a:p>
            <a:pPr marL="285750" indent="-285750" algn="just">
              <a:spcBef>
                <a:spcPts val="5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La condición </a:t>
            </a:r>
            <a:r>
              <a:rPr lang="es-ES" sz="1700" b="1" dirty="0">
                <a:solidFill>
                  <a:srgbClr val="000000"/>
                </a:solidFill>
                <a:latin typeface="Tahoma" pitchFamily="32" charset="0"/>
                <a:cs typeface="Tahoma" pitchFamily="32" charset="0"/>
              </a:rPr>
              <a:t>(/^\s+$/.test(valor))</a:t>
            </a:r>
            <a:r>
              <a:rPr lang="es-ES" sz="1700" dirty="0">
                <a:solidFill>
                  <a:srgbClr val="000000"/>
                </a:solidFill>
                <a:latin typeface="Tahoma" pitchFamily="32" charset="0"/>
                <a:cs typeface="Tahoma" pitchFamily="32" charset="0"/>
              </a:rPr>
              <a:t> </a:t>
            </a:r>
            <a:r>
              <a:rPr lang="es-ES" sz="1700" dirty="0" smtClean="0">
                <a:solidFill>
                  <a:srgbClr val="000000"/>
                </a:solidFill>
                <a:latin typeface="Tahoma" pitchFamily="32" charset="0"/>
                <a:cs typeface="Tahoma" pitchFamily="32" charset="0"/>
              </a:rPr>
              <a:t>(expresión regular) obliga </a:t>
            </a:r>
            <a:r>
              <a:rPr lang="es-ES" sz="1700" dirty="0">
                <a:solidFill>
                  <a:srgbClr val="000000"/>
                </a:solidFill>
                <a:latin typeface="Tahoma" pitchFamily="32" charset="0"/>
                <a:cs typeface="Tahoma" pitchFamily="32" charset="0"/>
              </a:rPr>
              <a:t>a que el valor introducido por el usuario no sólo esté formado por espacios en </a:t>
            </a:r>
            <a:r>
              <a:rPr lang="es-ES" sz="1700" dirty="0" smtClean="0">
                <a:solidFill>
                  <a:srgbClr val="000000"/>
                </a:solidFill>
                <a:latin typeface="Tahoma" pitchFamily="32" charset="0"/>
                <a:cs typeface="Tahoma" pitchFamily="32" charset="0"/>
              </a:rPr>
              <a:t>blanco.</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1341093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78864" y="1469838"/>
            <a:ext cx="8229600" cy="528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1pPr>
            <a:lvl2pPr marL="108267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2pPr>
            <a:lvl3pPr marL="1482725" indent="-339725"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3pPr>
            <a:lvl4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4pPr>
            <a:lvl5pPr eaLnBrk="0" hangingPunc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bg1"/>
                </a:solidFill>
                <a:latin typeface="Arial" charset="0"/>
                <a:ea typeface="ＭＳ Ｐゴシック" pitchFamily="32" charset="-128"/>
              </a:defRPr>
            </a:lvl9pPr>
          </a:lstStyle>
          <a:p>
            <a:pPr algn="just" eaLnBrk="1" hangingPunct="1">
              <a:spcBef>
                <a:spcPts val="500"/>
              </a:spcBef>
              <a:buClrTx/>
              <a:buSzTx/>
              <a:buFontTx/>
              <a:buNone/>
            </a:pPr>
            <a:endParaRPr lang="es-ES" altLang="es-ES" sz="2000" dirty="0">
              <a:solidFill>
                <a:srgbClr val="000000"/>
              </a:solidFill>
              <a:latin typeface="Tahoma" pitchFamily="32" charset="0"/>
              <a:cs typeface="Tahoma" pitchFamily="32" charset="0"/>
            </a:endParaRPr>
          </a:p>
        </p:txBody>
      </p:sp>
      <p:sp>
        <p:nvSpPr>
          <p:cNvPr id="4" name="3 Título"/>
          <p:cNvSpPr>
            <a:spLocks noGrp="1"/>
          </p:cNvSpPr>
          <p:nvPr>
            <p:ph type="title"/>
          </p:nvPr>
        </p:nvSpPr>
        <p:spPr/>
        <p:txBody>
          <a:bodyPr>
            <a:normAutofit/>
          </a:bodyPr>
          <a:lstStyle/>
          <a:p>
            <a:r>
              <a:rPr lang="es-ES" b="1" dirty="0">
                <a:solidFill>
                  <a:srgbClr val="000000"/>
                </a:solidFill>
                <a:effectLst>
                  <a:outerShdw blurRad="50800" dist="38100" dir="2700000" algn="tl" rotWithShape="0">
                    <a:prstClr val="black">
                      <a:alpha val="40000"/>
                    </a:prstClr>
                  </a:outerShdw>
                </a:effectLst>
                <a:cs typeface="Arial" charset="0"/>
              </a:rPr>
              <a:t>Programación </a:t>
            </a:r>
            <a:r>
              <a:rPr lang="es-ES" b="1" dirty="0" smtClean="0">
                <a:solidFill>
                  <a:srgbClr val="000000"/>
                </a:solidFill>
                <a:effectLst>
                  <a:outerShdw blurRad="50800" dist="38100" dir="2700000" algn="tl" rotWithShape="0">
                    <a:prstClr val="black">
                      <a:alpha val="40000"/>
                    </a:prstClr>
                  </a:outerShdw>
                </a:effectLst>
                <a:cs typeface="Arial" charset="0"/>
              </a:rPr>
              <a:t>básica</a:t>
            </a:r>
            <a:endParaRPr lang="es-ES" dirty="0"/>
          </a:p>
        </p:txBody>
      </p:sp>
      <p:sp>
        <p:nvSpPr>
          <p:cNvPr id="6" name="5 Marcador de contenido"/>
          <p:cNvSpPr>
            <a:spLocks noGrp="1"/>
          </p:cNvSpPr>
          <p:nvPr>
            <p:ph idx="1"/>
          </p:nvPr>
        </p:nvSpPr>
        <p:spPr/>
        <p:txBody>
          <a:bodyPr>
            <a:normAutofit/>
          </a:bodyPr>
          <a:lstStyle/>
          <a:p>
            <a:pPr marL="0" indent="0">
              <a:buNone/>
            </a:pPr>
            <a:r>
              <a:rPr lang="es-ES" dirty="0" smtClean="0"/>
              <a:t>El </a:t>
            </a:r>
            <a:r>
              <a:rPr lang="es-ES" dirty="0"/>
              <a:t>nombre de una variable también se conoce como </a:t>
            </a:r>
            <a:r>
              <a:rPr lang="es-ES" b="1" dirty="0"/>
              <a:t>identificador </a:t>
            </a:r>
            <a:r>
              <a:rPr lang="es-ES" dirty="0"/>
              <a:t>y debe </a:t>
            </a:r>
            <a:r>
              <a:rPr lang="es-ES" dirty="0" smtClean="0"/>
              <a:t>cumplir:</a:t>
            </a:r>
          </a:p>
          <a:p>
            <a:pPr lvl="1"/>
            <a:r>
              <a:rPr lang="es-ES" dirty="0"/>
              <a:t>Sólo puede estar formado por letras, números y los símbolos $ (dólar) y _ (</a:t>
            </a:r>
            <a:r>
              <a:rPr lang="es-ES" dirty="0" err="1" smtClean="0"/>
              <a:t>guión</a:t>
            </a:r>
            <a:r>
              <a:rPr lang="es-ES" dirty="0"/>
              <a:t> </a:t>
            </a:r>
            <a:r>
              <a:rPr lang="es-ES" dirty="0" smtClean="0"/>
              <a:t>bajo).</a:t>
            </a:r>
          </a:p>
          <a:p>
            <a:pPr lvl="1"/>
            <a:endParaRPr lang="es-ES" dirty="0"/>
          </a:p>
          <a:p>
            <a:pPr lvl="1"/>
            <a:r>
              <a:rPr lang="es-ES" dirty="0" smtClean="0"/>
              <a:t>El </a:t>
            </a:r>
            <a:r>
              <a:rPr lang="es-ES" dirty="0" err="1" smtClean="0"/>
              <a:t>primercarácter</a:t>
            </a:r>
            <a:r>
              <a:rPr lang="es-ES" dirty="0" smtClean="0"/>
              <a:t> no puede ser un número.</a:t>
            </a:r>
          </a:p>
          <a:p>
            <a:pPr marL="800100" lvl="2"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a:t>
            </a:r>
            <a:r>
              <a:rPr lang="es-ES" sz="1800" dirty="0">
                <a:latin typeface="Courier New" panose="02070309020205020404" pitchFamily="49" charset="0"/>
                <a:cs typeface="Courier New" panose="02070309020205020404" pitchFamily="49" charset="0"/>
              </a:rPr>
              <a:t>$numero1;</a:t>
            </a:r>
          </a:p>
          <a:p>
            <a:pPr marL="800100" lvl="2"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_$letra;</a:t>
            </a:r>
          </a:p>
          <a:p>
            <a:pPr marL="800100" lvl="2"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a:t>
            </a:r>
            <a:r>
              <a:rPr lang="es-ES" sz="1800" dirty="0" err="1" smtClean="0">
                <a:latin typeface="Courier New" panose="02070309020205020404" pitchFamily="49" charset="0"/>
                <a:cs typeface="Courier New" panose="02070309020205020404" pitchFamily="49" charset="0"/>
              </a:rPr>
              <a:t>otroNumero</a:t>
            </a:r>
            <a:r>
              <a:rPr lang="es-ES" sz="1800" dirty="0" smtClean="0">
                <a:latin typeface="Courier New" panose="02070309020205020404" pitchFamily="49" charset="0"/>
                <a:cs typeface="Courier New" panose="02070309020205020404" pitchFamily="49" charset="0"/>
              </a:rPr>
              <a:t>;</a:t>
            </a:r>
          </a:p>
          <a:p>
            <a:pPr marL="800100" lvl="2" indent="0">
              <a:buNone/>
            </a:pPr>
            <a:r>
              <a:rPr lang="es-ES" sz="1800" dirty="0" err="1" smtClean="0">
                <a:latin typeface="Courier New" panose="02070309020205020404" pitchFamily="49" charset="0"/>
                <a:cs typeface="Courier New" panose="02070309020205020404" pitchFamily="49" charset="0"/>
              </a:rPr>
              <a:t>var</a:t>
            </a:r>
            <a:r>
              <a:rPr lang="es-ES" sz="1800" dirty="0" smtClean="0">
                <a:latin typeface="Courier New" panose="02070309020205020404" pitchFamily="49" charset="0"/>
                <a:cs typeface="Courier New" panose="02070309020205020404" pitchFamily="49" charset="0"/>
              </a:rPr>
              <a:t> $_a__$4;	</a:t>
            </a:r>
          </a:p>
          <a:p>
            <a:pPr marL="800100" lvl="2" indent="0">
              <a:buNone/>
            </a:pPr>
            <a:r>
              <a:rPr lang="es-ES" sz="1800" dirty="0" err="1" smtClean="0">
                <a:solidFill>
                  <a:srgbClr val="FF0000"/>
                </a:solidFill>
                <a:latin typeface="Courier New" panose="02070309020205020404" pitchFamily="49" charset="0"/>
                <a:cs typeface="Courier New" panose="02070309020205020404" pitchFamily="49" charset="0"/>
              </a:rPr>
              <a:t>var</a:t>
            </a:r>
            <a:r>
              <a:rPr lang="es-ES" sz="1800" dirty="0" smtClean="0">
                <a:solidFill>
                  <a:srgbClr val="FF0000"/>
                </a:solidFill>
                <a:latin typeface="Courier New" panose="02070309020205020404" pitchFamily="49" charset="0"/>
                <a:cs typeface="Courier New" panose="02070309020205020404" pitchFamily="49" charset="0"/>
              </a:rPr>
              <a:t> </a:t>
            </a:r>
            <a:r>
              <a:rPr lang="es-ES" sz="1800" dirty="0">
                <a:solidFill>
                  <a:srgbClr val="FF0000"/>
                </a:solidFill>
                <a:latin typeface="Courier New" panose="02070309020205020404" pitchFamily="49" charset="0"/>
                <a:cs typeface="Courier New" panose="02070309020205020404" pitchFamily="49" charset="0"/>
              </a:rPr>
              <a:t>1numero; </a:t>
            </a:r>
            <a:r>
              <a:rPr lang="es-ES" sz="1800" dirty="0" smtClean="0">
                <a:solidFill>
                  <a:srgbClr val="FF0000"/>
                </a:solidFill>
                <a:latin typeface="Courier New" panose="02070309020205020404" pitchFamily="49" charset="0"/>
                <a:cs typeface="Courier New" panose="02070309020205020404" pitchFamily="49" charset="0"/>
              </a:rPr>
              <a:t>	</a:t>
            </a:r>
            <a:r>
              <a:rPr lang="es-ES" sz="1800" i="1" dirty="0" smtClean="0">
                <a:solidFill>
                  <a:srgbClr val="FF0000"/>
                </a:solidFill>
                <a:latin typeface="Courier New" panose="02070309020205020404" pitchFamily="49" charset="0"/>
                <a:cs typeface="Courier New" panose="02070309020205020404" pitchFamily="49" charset="0"/>
              </a:rPr>
              <a:t>// </a:t>
            </a:r>
            <a:r>
              <a:rPr lang="es-ES" sz="1800" i="1" dirty="0">
                <a:solidFill>
                  <a:srgbClr val="FF0000"/>
                </a:solidFill>
                <a:latin typeface="Courier New" panose="02070309020205020404" pitchFamily="49" charset="0"/>
                <a:cs typeface="Courier New" panose="02070309020205020404" pitchFamily="49" charset="0"/>
              </a:rPr>
              <a:t>Empieza por un </a:t>
            </a:r>
            <a:r>
              <a:rPr lang="es-ES" sz="1800" i="1" dirty="0" smtClean="0">
                <a:solidFill>
                  <a:srgbClr val="FF0000"/>
                </a:solidFill>
                <a:latin typeface="Courier New" panose="02070309020205020404" pitchFamily="49" charset="0"/>
                <a:cs typeface="Courier New" panose="02070309020205020404" pitchFamily="49" charset="0"/>
              </a:rPr>
              <a:t>número </a:t>
            </a:r>
            <a:endParaRPr lang="es-ES" sz="1800" i="1" dirty="0">
              <a:solidFill>
                <a:srgbClr val="FF0000"/>
              </a:solidFill>
              <a:latin typeface="Courier New" panose="02070309020205020404" pitchFamily="49" charset="0"/>
              <a:cs typeface="Courier New" panose="02070309020205020404" pitchFamily="49" charset="0"/>
            </a:endParaRPr>
          </a:p>
          <a:p>
            <a:pPr marL="800100" lvl="2" indent="0">
              <a:buNone/>
            </a:pPr>
            <a:r>
              <a:rPr lang="es-ES" sz="1800" dirty="0" err="1">
                <a:solidFill>
                  <a:srgbClr val="FF0000"/>
                </a:solidFill>
                <a:latin typeface="Courier New" panose="02070309020205020404" pitchFamily="49" charset="0"/>
                <a:cs typeface="Courier New" panose="02070309020205020404" pitchFamily="49" charset="0"/>
              </a:rPr>
              <a:t>var</a:t>
            </a:r>
            <a:r>
              <a:rPr lang="es-ES" sz="1800" dirty="0">
                <a:solidFill>
                  <a:srgbClr val="FF0000"/>
                </a:solidFill>
                <a:latin typeface="Courier New" panose="02070309020205020404" pitchFamily="49" charset="0"/>
                <a:cs typeface="Courier New" panose="02070309020205020404" pitchFamily="49" charset="0"/>
              </a:rPr>
              <a:t> numero;1_123; </a:t>
            </a:r>
            <a:r>
              <a:rPr lang="es-ES" sz="1800" i="1" dirty="0">
                <a:solidFill>
                  <a:srgbClr val="FF0000"/>
                </a:solidFill>
                <a:latin typeface="Courier New" panose="02070309020205020404" pitchFamily="49" charset="0"/>
                <a:cs typeface="Courier New" panose="02070309020205020404" pitchFamily="49" charset="0"/>
              </a:rPr>
              <a:t>// Contiene un carácter ";"</a:t>
            </a:r>
            <a:endParaRPr lang="es-ES" sz="18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0422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un campo de texto con valores </a:t>
            </a:r>
            <a:r>
              <a:rPr lang="es-ES" sz="2200" dirty="0" smtClean="0">
                <a:solidFill>
                  <a:srgbClr val="000000"/>
                </a:solidFill>
                <a:latin typeface="Tahoma" pitchFamily="32" charset="0"/>
                <a:cs typeface="Tahoma" pitchFamily="32" charset="0"/>
              </a:rPr>
              <a:t>numéricos</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Se trata de obligar al usuario a introducir un valor numérico en un cuadro de texto</a:t>
            </a:r>
            <a:r>
              <a:rPr lang="es-ES" sz="2000" dirty="0" smtClean="0">
                <a:solidFill>
                  <a:srgbClr val="000000"/>
                </a:solidFill>
                <a:latin typeface="Tahoma" pitchFamily="32" charset="0"/>
                <a:cs typeface="Tahoma" pitchFamily="32" charset="0"/>
              </a:rPr>
              <a:t>.</a:t>
            </a:r>
            <a:endParaRPr lang="es-ES" sz="2000" dirty="0">
              <a:solidFill>
                <a:srgbClr val="000000"/>
              </a:solidFill>
              <a:latin typeface="Tahoma" pitchFamily="32" charset="0"/>
              <a:cs typeface="Tahoma" pitchFamily="32" charset="0"/>
            </a:endParaRP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valor = </a:t>
            </a:r>
            <a:r>
              <a:rPr lang="en-US" sz="1700" dirty="0" err="1">
                <a:solidFill>
                  <a:srgbClr val="000000"/>
                </a:solidFill>
                <a:latin typeface="Tahoma" pitchFamily="32" charset="0"/>
                <a:cs typeface="Tahoma" pitchFamily="32" charset="0"/>
              </a:rPr>
              <a:t>document.getElementById</a:t>
            </a:r>
            <a:r>
              <a:rPr lang="en-US" sz="1700" dirty="0">
                <a:solidFill>
                  <a:srgbClr val="000000"/>
                </a:solidFill>
                <a:latin typeface="Tahoma" pitchFamily="32" charset="0"/>
                <a:cs typeface="Tahoma" pitchFamily="32" charset="0"/>
              </a:rPr>
              <a:t>("campo").value;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if( </a:t>
            </a:r>
            <a:r>
              <a:rPr lang="en-US" sz="1700" dirty="0" err="1">
                <a:solidFill>
                  <a:srgbClr val="000000"/>
                </a:solidFill>
                <a:latin typeface="Tahoma" pitchFamily="32" charset="0"/>
                <a:cs typeface="Tahoma" pitchFamily="32" charset="0"/>
              </a:rPr>
              <a:t>isNaN</a:t>
            </a:r>
            <a:r>
              <a:rPr lang="en-US" sz="1700" dirty="0">
                <a:solidFill>
                  <a:srgbClr val="000000"/>
                </a:solidFill>
                <a:latin typeface="Tahoma" pitchFamily="32" charset="0"/>
                <a:cs typeface="Tahoma" pitchFamily="32" charset="0"/>
              </a:rPr>
              <a:t>(valor) )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a:solidFill>
                  <a:srgbClr val="000000"/>
                </a:solidFill>
                <a:latin typeface="Tahoma" pitchFamily="32" charset="0"/>
                <a:cs typeface="Tahoma" pitchFamily="32" charset="0"/>
              </a:rPr>
              <a:t>  return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700" dirty="0" smtClean="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b="1" dirty="0" err="1" smtClean="0">
                <a:solidFill>
                  <a:srgbClr val="000000"/>
                </a:solidFill>
                <a:latin typeface="Tahoma" pitchFamily="32" charset="0"/>
                <a:cs typeface="Tahoma" pitchFamily="32" charset="0"/>
              </a:rPr>
              <a:t>Ejemplos</a:t>
            </a:r>
            <a:r>
              <a:rPr lang="en-US" sz="1400" dirty="0" smtClean="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dirty="0" err="1" smtClean="0">
                <a:solidFill>
                  <a:srgbClr val="000000"/>
                </a:solidFill>
                <a:latin typeface="Tahoma" pitchFamily="32" charset="0"/>
                <a:cs typeface="Tahoma" pitchFamily="32" charset="0"/>
              </a:rPr>
              <a:t>isNaN</a:t>
            </a:r>
            <a:r>
              <a:rPr lang="en-US" sz="1400" dirty="0" smtClean="0">
                <a:solidFill>
                  <a:srgbClr val="000000"/>
                </a:solidFill>
                <a:latin typeface="Tahoma" pitchFamily="32" charset="0"/>
                <a:cs typeface="Tahoma" pitchFamily="32" charset="0"/>
              </a:rPr>
              <a:t>(3</a:t>
            </a:r>
            <a:r>
              <a:rPr lang="en-US" sz="1400" dirty="0">
                <a:solidFill>
                  <a:srgbClr val="000000"/>
                </a:solidFill>
                <a:latin typeface="Tahoma" pitchFamily="32" charset="0"/>
                <a:cs typeface="Tahoma" pitchFamily="32" charset="0"/>
              </a:rPr>
              <a:t>);          // </a:t>
            </a:r>
            <a:r>
              <a:rPr lang="en-US" sz="1400" dirty="0" smtClean="0">
                <a:solidFill>
                  <a:srgbClr val="000000"/>
                </a:solidFill>
                <a:latin typeface="Tahoma" pitchFamily="32" charset="0"/>
                <a:cs typeface="Tahoma" pitchFamily="32" charset="0"/>
              </a:rPr>
              <a:t>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dirty="0" err="1" smtClean="0">
                <a:solidFill>
                  <a:srgbClr val="000000"/>
                </a:solidFill>
                <a:latin typeface="Tahoma" pitchFamily="32" charset="0"/>
                <a:cs typeface="Tahoma" pitchFamily="32" charset="0"/>
              </a:rPr>
              <a:t>isNaN</a:t>
            </a:r>
            <a:r>
              <a:rPr lang="en-US" sz="1400" dirty="0" smtClean="0">
                <a:solidFill>
                  <a:srgbClr val="000000"/>
                </a:solidFill>
                <a:latin typeface="Tahoma" pitchFamily="32" charset="0"/>
                <a:cs typeface="Tahoma" pitchFamily="32" charset="0"/>
              </a:rPr>
              <a:t>(3.3545</a:t>
            </a:r>
            <a:r>
              <a:rPr lang="en-US" sz="1400" dirty="0">
                <a:solidFill>
                  <a:srgbClr val="000000"/>
                </a:solidFill>
                <a:latin typeface="Tahoma" pitchFamily="32" charset="0"/>
                <a:cs typeface="Tahoma" pitchFamily="32" charset="0"/>
              </a:rPr>
              <a:t>);     // </a:t>
            </a:r>
            <a:r>
              <a:rPr lang="en-US" sz="1400" dirty="0" smtClean="0">
                <a:solidFill>
                  <a:srgbClr val="000000"/>
                </a:solidFill>
                <a:latin typeface="Tahoma" pitchFamily="32" charset="0"/>
                <a:cs typeface="Tahoma" pitchFamily="32" charset="0"/>
              </a:rPr>
              <a:t>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dirty="0" err="1" smtClean="0">
                <a:solidFill>
                  <a:srgbClr val="000000"/>
                </a:solidFill>
                <a:latin typeface="Tahoma" pitchFamily="32" charset="0"/>
                <a:cs typeface="Tahoma" pitchFamily="32" charset="0"/>
              </a:rPr>
              <a:t>isNaN</a:t>
            </a:r>
            <a:r>
              <a:rPr lang="en-US" sz="1400" dirty="0">
                <a:solidFill>
                  <a:srgbClr val="000000"/>
                </a:solidFill>
                <a:latin typeface="Tahoma" pitchFamily="32" charset="0"/>
                <a:cs typeface="Tahoma" pitchFamily="32" charset="0"/>
              </a:rPr>
              <a:t>(+23.2);      //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dirty="0" err="1">
                <a:solidFill>
                  <a:srgbClr val="000000"/>
                </a:solidFill>
                <a:latin typeface="Tahoma" pitchFamily="32" charset="0"/>
                <a:cs typeface="Tahoma" pitchFamily="32" charset="0"/>
              </a:rPr>
              <a:t>isNaN</a:t>
            </a:r>
            <a:r>
              <a:rPr lang="en-US" sz="1400" dirty="0">
                <a:solidFill>
                  <a:srgbClr val="000000"/>
                </a:solidFill>
                <a:latin typeface="Tahoma" pitchFamily="32" charset="0"/>
                <a:cs typeface="Tahoma" pitchFamily="32" charset="0"/>
              </a:rPr>
              <a:t>("-23.2");    //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dirty="0" err="1">
                <a:solidFill>
                  <a:srgbClr val="000000"/>
                </a:solidFill>
                <a:latin typeface="Tahoma" pitchFamily="32" charset="0"/>
                <a:cs typeface="Tahoma" pitchFamily="32" charset="0"/>
              </a:rPr>
              <a:t>isNaN</a:t>
            </a:r>
            <a:r>
              <a:rPr lang="en-US" sz="1400" dirty="0">
                <a:solidFill>
                  <a:srgbClr val="000000"/>
                </a:solidFill>
                <a:latin typeface="Tahoma" pitchFamily="32" charset="0"/>
                <a:cs typeface="Tahoma" pitchFamily="32" charset="0"/>
              </a:rPr>
              <a:t>("23a");      // true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sz="1400" dirty="0" err="1">
                <a:solidFill>
                  <a:srgbClr val="000000"/>
                </a:solidFill>
                <a:latin typeface="Tahoma" pitchFamily="32" charset="0"/>
                <a:cs typeface="Tahoma" pitchFamily="32" charset="0"/>
              </a:rPr>
              <a:t>isNaN</a:t>
            </a:r>
            <a:r>
              <a:rPr lang="en-US" sz="1400" dirty="0">
                <a:solidFill>
                  <a:srgbClr val="000000"/>
                </a:solidFill>
                <a:latin typeface="Tahoma" pitchFamily="32" charset="0"/>
                <a:cs typeface="Tahoma" pitchFamily="32" charset="0"/>
              </a:rPr>
              <a:t>("23.43.54"); // true</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2048794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que se ha seleccionado una opción de una </a:t>
            </a:r>
            <a:r>
              <a:rPr lang="es-ES" sz="2200" dirty="0" smtClean="0">
                <a:solidFill>
                  <a:srgbClr val="000000"/>
                </a:solidFill>
                <a:latin typeface="Tahoma" pitchFamily="32" charset="0"/>
                <a:cs typeface="Tahoma" pitchFamily="32" charset="0"/>
              </a:rPr>
              <a:t>lista</a:t>
            </a: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Se trata de obligar al usuario a seleccionar un elemento de una lista desplegable</a:t>
            </a:r>
            <a:r>
              <a:rPr lang="es-ES" sz="2000" dirty="0" smtClean="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000000"/>
                </a:solidFill>
                <a:latin typeface="Tahoma" pitchFamily="32" charset="0"/>
                <a:cs typeface="Tahoma" pitchFamily="32" charset="0"/>
              </a:rPr>
              <a:t>indice</a:t>
            </a:r>
            <a:r>
              <a:rPr lang="es-ES" sz="1700" dirty="0">
                <a:solidFill>
                  <a:srgbClr val="000000"/>
                </a:solidFill>
                <a:latin typeface="Tahoma" pitchFamily="32" charset="0"/>
                <a:cs typeface="Tahoma" pitchFamily="32" charset="0"/>
              </a:rPr>
              <a:t> = </a:t>
            </a:r>
            <a:r>
              <a:rPr lang="es-ES" sz="1700" dirty="0" err="1">
                <a:solidFill>
                  <a:srgbClr val="000000"/>
                </a:solidFill>
                <a:latin typeface="Tahoma" pitchFamily="32" charset="0"/>
                <a:cs typeface="Tahoma" pitchFamily="32" charset="0"/>
              </a:rPr>
              <a:t>document.getElementById</a:t>
            </a:r>
            <a:r>
              <a:rPr lang="es-ES" sz="1700" dirty="0">
                <a:solidFill>
                  <a:srgbClr val="000000"/>
                </a:solidFill>
                <a:latin typeface="Tahoma" pitchFamily="32" charset="0"/>
                <a:cs typeface="Tahoma" pitchFamily="32" charset="0"/>
              </a:rPr>
              <a:t>("opciones").</a:t>
            </a:r>
            <a:r>
              <a:rPr lang="es-ES" sz="1700" dirty="0" err="1">
                <a:solidFill>
                  <a:srgbClr val="000000"/>
                </a:solidFill>
                <a:latin typeface="Tahoma" pitchFamily="32" charset="0"/>
                <a:cs typeface="Tahoma" pitchFamily="32" charset="0"/>
              </a:rPr>
              <a:t>selectedIndex</a:t>
            </a:r>
            <a:r>
              <a:rPr lang="es-ES" sz="1700" dirty="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smtClean="0">
                <a:solidFill>
                  <a:srgbClr val="000000"/>
                </a:solidFill>
                <a:latin typeface="Tahoma" pitchFamily="32" charset="0"/>
                <a:cs typeface="Tahoma" pitchFamily="32" charset="0"/>
              </a:rPr>
              <a:t>if</a:t>
            </a:r>
            <a:r>
              <a:rPr lang="es-ES" sz="1700" dirty="0" smtClean="0">
                <a:solidFill>
                  <a:srgbClr val="000000"/>
                </a:solidFill>
                <a:latin typeface="Tahoma" pitchFamily="32" charset="0"/>
                <a:cs typeface="Tahoma" pitchFamily="32" charset="0"/>
              </a:rPr>
              <a:t>( </a:t>
            </a:r>
            <a:r>
              <a:rPr lang="es-ES" sz="1700" dirty="0" err="1" smtClean="0">
                <a:solidFill>
                  <a:srgbClr val="000000"/>
                </a:solidFill>
                <a:latin typeface="Tahoma" pitchFamily="32" charset="0"/>
                <a:cs typeface="Tahoma" pitchFamily="32" charset="0"/>
              </a:rPr>
              <a:t>indice</a:t>
            </a:r>
            <a:r>
              <a:rPr lang="es-ES" sz="1700" dirty="0" smtClean="0">
                <a:solidFill>
                  <a:srgbClr val="000000"/>
                </a:solidFill>
                <a:latin typeface="Tahoma" pitchFamily="32" charset="0"/>
                <a:cs typeface="Tahoma" pitchFamily="32" charset="0"/>
              </a:rPr>
              <a:t> == </a:t>
            </a:r>
            <a:r>
              <a:rPr lang="es-ES" sz="1700" dirty="0">
                <a:solidFill>
                  <a:srgbClr val="000000"/>
                </a:solidFill>
                <a:latin typeface="Tahoma" pitchFamily="32" charset="0"/>
                <a:cs typeface="Tahoma" pitchFamily="32" charset="0"/>
              </a:rPr>
              <a:t>0 )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return</a:t>
            </a:r>
            <a:r>
              <a:rPr lang="es-ES" sz="1700" dirty="0">
                <a:solidFill>
                  <a:srgbClr val="000000"/>
                </a:solidFill>
                <a:latin typeface="Tahoma" pitchFamily="32" charset="0"/>
                <a:cs typeface="Tahoma" pitchFamily="32" charset="0"/>
              </a:rPr>
              <a:t>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000" dirty="0">
                <a:solidFill>
                  <a:srgbClr val="000000"/>
                </a:solidFill>
                <a:latin typeface="Tahoma" pitchFamily="32" charset="0"/>
                <a:cs typeface="Tahoma" pitchFamily="32" charset="0"/>
              </a:rPr>
              <a:t>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&lt;</a:t>
            </a:r>
            <a:r>
              <a:rPr lang="es-ES" sz="1700" dirty="0" err="1">
                <a:solidFill>
                  <a:srgbClr val="000000"/>
                </a:solidFill>
                <a:latin typeface="Tahoma" pitchFamily="32" charset="0"/>
                <a:cs typeface="Tahoma" pitchFamily="32" charset="0"/>
              </a:rPr>
              <a:t>select</a:t>
            </a:r>
            <a:r>
              <a:rPr lang="es-ES" sz="1700" dirty="0">
                <a:solidFill>
                  <a:srgbClr val="000000"/>
                </a:solidFill>
                <a:latin typeface="Tahoma" pitchFamily="32" charset="0"/>
                <a:cs typeface="Tahoma" pitchFamily="32" charset="0"/>
              </a:rPr>
              <a:t> id="opciones" </a:t>
            </a:r>
            <a:r>
              <a:rPr lang="es-ES" sz="1700" dirty="0" err="1">
                <a:solidFill>
                  <a:srgbClr val="000000"/>
                </a:solidFill>
                <a:latin typeface="Tahoma" pitchFamily="32" charset="0"/>
                <a:cs typeface="Tahoma" pitchFamily="32" charset="0"/>
              </a:rPr>
              <a:t>name</a:t>
            </a:r>
            <a:r>
              <a:rPr lang="es-ES" sz="1700" dirty="0">
                <a:solidFill>
                  <a:srgbClr val="000000"/>
                </a:solidFill>
                <a:latin typeface="Tahoma" pitchFamily="32" charset="0"/>
                <a:cs typeface="Tahoma" pitchFamily="32" charset="0"/>
              </a:rPr>
              <a:t>="opciones"&gt;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&lt;</a:t>
            </a:r>
            <a:r>
              <a:rPr lang="es-ES" sz="1700" dirty="0" err="1">
                <a:solidFill>
                  <a:srgbClr val="000000"/>
                </a:solidFill>
                <a:latin typeface="Tahoma" pitchFamily="32" charset="0"/>
                <a:cs typeface="Tahoma" pitchFamily="32" charset="0"/>
              </a:rPr>
              <a:t>option</a:t>
            </a:r>
            <a:r>
              <a:rPr lang="es-ES" sz="1700" dirty="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value</a:t>
            </a:r>
            <a:r>
              <a:rPr lang="es-ES" sz="1700" dirty="0">
                <a:solidFill>
                  <a:srgbClr val="000000"/>
                </a:solidFill>
                <a:latin typeface="Tahoma" pitchFamily="32" charset="0"/>
                <a:cs typeface="Tahoma" pitchFamily="32" charset="0"/>
              </a:rPr>
              <a:t>=""&gt;- Selecciona un valor -&lt;/</a:t>
            </a:r>
            <a:r>
              <a:rPr lang="es-ES" sz="1700" dirty="0" err="1">
                <a:solidFill>
                  <a:srgbClr val="000000"/>
                </a:solidFill>
                <a:latin typeface="Tahoma" pitchFamily="32" charset="0"/>
                <a:cs typeface="Tahoma" pitchFamily="32" charset="0"/>
              </a:rPr>
              <a:t>option</a:t>
            </a:r>
            <a:r>
              <a:rPr lang="es-ES" sz="1700" dirty="0">
                <a:solidFill>
                  <a:srgbClr val="000000"/>
                </a:solidFill>
                <a:latin typeface="Tahoma" pitchFamily="32" charset="0"/>
                <a:cs typeface="Tahoma" pitchFamily="32" charset="0"/>
              </a:rPr>
              <a:t>&gt;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&lt;</a:t>
            </a:r>
            <a:r>
              <a:rPr lang="es-ES" sz="1700" dirty="0" err="1">
                <a:solidFill>
                  <a:srgbClr val="000000"/>
                </a:solidFill>
                <a:latin typeface="Tahoma" pitchFamily="32" charset="0"/>
                <a:cs typeface="Tahoma" pitchFamily="32" charset="0"/>
              </a:rPr>
              <a:t>option</a:t>
            </a:r>
            <a:r>
              <a:rPr lang="es-ES" sz="1700" dirty="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value</a:t>
            </a:r>
            <a:r>
              <a:rPr lang="es-ES" sz="1700" dirty="0">
                <a:solidFill>
                  <a:srgbClr val="000000"/>
                </a:solidFill>
                <a:latin typeface="Tahoma" pitchFamily="32" charset="0"/>
                <a:cs typeface="Tahoma" pitchFamily="32" charset="0"/>
              </a:rPr>
              <a:t>="1"&gt;Primer valor&lt;/</a:t>
            </a:r>
            <a:r>
              <a:rPr lang="es-ES" sz="1700" dirty="0" err="1">
                <a:solidFill>
                  <a:srgbClr val="000000"/>
                </a:solidFill>
                <a:latin typeface="Tahoma" pitchFamily="32" charset="0"/>
                <a:cs typeface="Tahoma" pitchFamily="32" charset="0"/>
              </a:rPr>
              <a:t>option</a:t>
            </a:r>
            <a:r>
              <a:rPr lang="es-ES" sz="1700" dirty="0">
                <a:solidFill>
                  <a:srgbClr val="000000"/>
                </a:solidFill>
                <a:latin typeface="Tahoma" pitchFamily="32" charset="0"/>
                <a:cs typeface="Tahoma" pitchFamily="32" charset="0"/>
              </a:rPr>
              <a:t>&gt;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&lt;</a:t>
            </a:r>
            <a:r>
              <a:rPr lang="es-ES" sz="1700" dirty="0" err="1">
                <a:solidFill>
                  <a:srgbClr val="000000"/>
                </a:solidFill>
                <a:latin typeface="Tahoma" pitchFamily="32" charset="0"/>
                <a:cs typeface="Tahoma" pitchFamily="32" charset="0"/>
              </a:rPr>
              <a:t>option</a:t>
            </a:r>
            <a:r>
              <a:rPr lang="es-ES" sz="1700" dirty="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value</a:t>
            </a:r>
            <a:r>
              <a:rPr lang="es-ES" sz="1700" dirty="0">
                <a:solidFill>
                  <a:srgbClr val="000000"/>
                </a:solidFill>
                <a:latin typeface="Tahoma" pitchFamily="32" charset="0"/>
                <a:cs typeface="Tahoma" pitchFamily="32" charset="0"/>
              </a:rPr>
              <a:t>="2"&gt;Segundo valor&lt;/</a:t>
            </a:r>
            <a:r>
              <a:rPr lang="es-ES" sz="1700" dirty="0" err="1">
                <a:solidFill>
                  <a:srgbClr val="000000"/>
                </a:solidFill>
                <a:latin typeface="Tahoma" pitchFamily="32" charset="0"/>
                <a:cs typeface="Tahoma" pitchFamily="32" charset="0"/>
              </a:rPr>
              <a:t>option</a:t>
            </a:r>
            <a:r>
              <a:rPr lang="es-ES" sz="1700" dirty="0" smtClean="0">
                <a:solidFill>
                  <a:srgbClr val="000000"/>
                </a:solidFill>
                <a:latin typeface="Tahoma" pitchFamily="32" charset="0"/>
                <a:cs typeface="Tahoma" pitchFamily="32" charset="0"/>
              </a:rPr>
              <a:t>&gt;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smtClean="0">
                <a:solidFill>
                  <a:srgbClr val="000000"/>
                </a:solidFill>
                <a:latin typeface="Tahoma" pitchFamily="32" charset="0"/>
                <a:cs typeface="Tahoma" pitchFamily="32" charset="0"/>
              </a:rPr>
              <a:t>&lt;/</a:t>
            </a:r>
            <a:r>
              <a:rPr lang="es-ES" sz="1700" dirty="0" err="1">
                <a:solidFill>
                  <a:srgbClr val="000000"/>
                </a:solidFill>
                <a:latin typeface="Tahoma" pitchFamily="32" charset="0"/>
                <a:cs typeface="Tahoma" pitchFamily="32" charset="0"/>
              </a:rPr>
              <a:t>select</a:t>
            </a:r>
            <a:r>
              <a:rPr lang="es-ES" sz="1700" dirty="0">
                <a:solidFill>
                  <a:srgbClr val="000000"/>
                </a:solidFill>
                <a:latin typeface="Tahoma" pitchFamily="32" charset="0"/>
                <a:cs typeface="Tahoma" pitchFamily="32" charset="0"/>
              </a:rPr>
              <a:t>&gt;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33942581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una dirección de email</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Se trata de obligar al usuario a introducir una dirección de email con un formato válido. Por tanto, lo que se comprueba es que la dirección parezca válida, ya que no se comprueba si se trata de una cuenta de correo electrónico real y operativa</a:t>
            </a:r>
            <a:r>
              <a:rPr lang="es-ES" sz="20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smtClean="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valor = </a:t>
            </a:r>
            <a:r>
              <a:rPr lang="es-ES" sz="1700" dirty="0" err="1">
                <a:solidFill>
                  <a:srgbClr val="000000"/>
                </a:solidFill>
                <a:latin typeface="Tahoma" pitchFamily="32" charset="0"/>
                <a:cs typeface="Tahoma" pitchFamily="32" charset="0"/>
              </a:rPr>
              <a:t>document.getElementById</a:t>
            </a:r>
            <a:r>
              <a:rPr lang="es-ES" sz="1700" dirty="0">
                <a:solidFill>
                  <a:srgbClr val="000000"/>
                </a:solidFill>
                <a:latin typeface="Tahoma" pitchFamily="32" charset="0"/>
                <a:cs typeface="Tahoma" pitchFamily="32" charset="0"/>
              </a:rPr>
              <a:t>("campo").</a:t>
            </a:r>
            <a:r>
              <a:rPr lang="es-ES" sz="1700" dirty="0" err="1">
                <a:solidFill>
                  <a:srgbClr val="000000"/>
                </a:solidFill>
                <a:latin typeface="Tahoma" pitchFamily="32" charset="0"/>
                <a:cs typeface="Tahoma" pitchFamily="32" charset="0"/>
              </a:rPr>
              <a:t>value</a:t>
            </a:r>
            <a:r>
              <a:rPr lang="es-ES" sz="1700" dirty="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000000"/>
                </a:solidFill>
                <a:latin typeface="Tahoma" pitchFamily="32" charset="0"/>
                <a:cs typeface="Tahoma" pitchFamily="32" charset="0"/>
              </a:rPr>
              <a:t>if</a:t>
            </a:r>
            <a:r>
              <a:rPr lang="es-ES" sz="1700" dirty="0" smtClean="0">
                <a:solidFill>
                  <a:srgbClr val="000000"/>
                </a:solidFill>
                <a:latin typeface="Tahoma" pitchFamily="32" charset="0"/>
                <a:cs typeface="Tahoma" pitchFamily="32" charset="0"/>
              </a:rPr>
              <a:t>( !</a:t>
            </a:r>
            <a:r>
              <a:rPr lang="es-ES" sz="1700" b="1" dirty="0" smtClean="0">
                <a:solidFill>
                  <a:srgbClr val="000000"/>
                </a:solidFill>
                <a:latin typeface="Tahoma" pitchFamily="32" charset="0"/>
                <a:cs typeface="Tahoma" pitchFamily="32" charset="0"/>
              </a:rPr>
              <a:t>(/^([\da-z_\.-]+)@([\da-z\.-]+)\.([a-z\.]{2,6})$/</a:t>
            </a:r>
            <a:r>
              <a:rPr lang="es-ES" sz="1700" dirty="0" smtClean="0">
                <a:solidFill>
                  <a:srgbClr val="000000"/>
                </a:solidFill>
                <a:latin typeface="Tahoma" pitchFamily="32" charset="0"/>
                <a:cs typeface="Tahoma" pitchFamily="32" charset="0"/>
              </a:rPr>
              <a:t>.</a:t>
            </a:r>
            <a:r>
              <a:rPr lang="es-ES" sz="1700" dirty="0">
                <a:solidFill>
                  <a:srgbClr val="000000"/>
                </a:solidFill>
                <a:latin typeface="Tahoma" pitchFamily="32" charset="0"/>
                <a:cs typeface="Tahoma" pitchFamily="32" charset="0"/>
              </a:rPr>
              <a:t>test(valor)) )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return</a:t>
            </a:r>
            <a:r>
              <a:rPr lang="es-ES" sz="1700" dirty="0">
                <a:solidFill>
                  <a:srgbClr val="000000"/>
                </a:solidFill>
                <a:latin typeface="Tahoma" pitchFamily="32" charset="0"/>
                <a:cs typeface="Tahoma" pitchFamily="32" charset="0"/>
              </a:rPr>
              <a:t> false;</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509987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a:t>
            </a:r>
            <a:r>
              <a:rPr lang="es-ES" sz="2200" dirty="0" smtClean="0">
                <a:solidFill>
                  <a:srgbClr val="000000"/>
                </a:solidFill>
                <a:latin typeface="Tahoma" pitchFamily="32" charset="0"/>
                <a:cs typeface="Tahoma" pitchFamily="32" charset="0"/>
              </a:rPr>
              <a:t>un DNI</a:t>
            </a:r>
            <a:endParaRPr lang="es-ES" sz="22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Se </a:t>
            </a:r>
            <a:r>
              <a:rPr lang="es-ES" dirty="0">
                <a:solidFill>
                  <a:srgbClr val="000000"/>
                </a:solidFill>
                <a:latin typeface="Tahoma" pitchFamily="32" charset="0"/>
                <a:cs typeface="Tahoma" pitchFamily="32" charset="0"/>
              </a:rPr>
              <a:t>trata de comprobar que el número proporcionado por el usuario se corresponde con un número válido de Documento Nacional de Identidad o DNI. </a:t>
            </a:r>
            <a:endParaRPr lang="es-ES" sz="100" dirty="0" smtClean="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smtClean="0">
                <a:solidFill>
                  <a:srgbClr val="000000"/>
                </a:solidFill>
                <a:latin typeface="Tahoma" pitchFamily="32" charset="0"/>
                <a:cs typeface="Tahoma" pitchFamily="32" charset="0"/>
              </a:rPr>
              <a:t>valor </a:t>
            </a:r>
            <a:r>
              <a:rPr lang="es-ES" sz="1500" dirty="0">
                <a:solidFill>
                  <a:srgbClr val="000000"/>
                </a:solidFill>
                <a:latin typeface="Tahoma" pitchFamily="32" charset="0"/>
                <a:cs typeface="Tahoma" pitchFamily="32" charset="0"/>
              </a:rPr>
              <a:t>= </a:t>
            </a:r>
            <a:r>
              <a:rPr lang="es-ES" sz="1500" dirty="0" err="1">
                <a:solidFill>
                  <a:srgbClr val="000000"/>
                </a:solidFill>
                <a:latin typeface="Tahoma" pitchFamily="32" charset="0"/>
                <a:cs typeface="Tahoma" pitchFamily="32" charset="0"/>
              </a:rPr>
              <a:t>document.getElementById</a:t>
            </a:r>
            <a:r>
              <a:rPr lang="es-ES" sz="1500" dirty="0">
                <a:solidFill>
                  <a:srgbClr val="000000"/>
                </a:solidFill>
                <a:latin typeface="Tahoma" pitchFamily="32" charset="0"/>
                <a:cs typeface="Tahoma" pitchFamily="32" charset="0"/>
              </a:rPr>
              <a:t>("campo").</a:t>
            </a:r>
            <a:r>
              <a:rPr lang="es-ES" sz="1500" dirty="0" err="1">
                <a:solidFill>
                  <a:srgbClr val="000000"/>
                </a:solidFill>
                <a:latin typeface="Tahoma" pitchFamily="32" charset="0"/>
                <a:cs typeface="Tahoma" pitchFamily="32" charset="0"/>
              </a:rPr>
              <a:t>value</a:t>
            </a:r>
            <a:r>
              <a:rPr lang="es-ES" sz="1500" dirty="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err="1">
                <a:solidFill>
                  <a:srgbClr val="000000"/>
                </a:solidFill>
                <a:latin typeface="Tahoma" pitchFamily="32" charset="0"/>
                <a:cs typeface="Tahoma" pitchFamily="32" charset="0"/>
              </a:rPr>
              <a:t>var</a:t>
            </a:r>
            <a:r>
              <a:rPr lang="es-ES" sz="1500" dirty="0">
                <a:solidFill>
                  <a:srgbClr val="000000"/>
                </a:solidFill>
                <a:latin typeface="Tahoma" pitchFamily="32" charset="0"/>
                <a:cs typeface="Tahoma" pitchFamily="32" charset="0"/>
              </a:rPr>
              <a:t> letras = ['T', 'R', 'W', 'A', 'G', 'M', 'Y', 'F', 'P', 'D', 'X', 'B', 'N', 'J', 'Z', 'S', 'Q', 'V', 'H', 'L', 'C', 'K', 'E', 'T</a:t>
            </a:r>
            <a:r>
              <a:rPr lang="es-ES" sz="1500"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00" dirty="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err="1">
                <a:solidFill>
                  <a:srgbClr val="000000"/>
                </a:solidFill>
                <a:latin typeface="Tahoma" pitchFamily="32" charset="0"/>
                <a:cs typeface="Tahoma" pitchFamily="32" charset="0"/>
              </a:rPr>
              <a:t>if</a:t>
            </a:r>
            <a:r>
              <a:rPr lang="es-ES" sz="1500" dirty="0">
                <a:solidFill>
                  <a:srgbClr val="000000"/>
                </a:solidFill>
                <a:latin typeface="Tahoma" pitchFamily="32" charset="0"/>
                <a:cs typeface="Tahoma" pitchFamily="32" charset="0"/>
              </a:rPr>
              <a:t>( !(</a:t>
            </a:r>
            <a:r>
              <a:rPr lang="es-ES" sz="1500" b="1" dirty="0">
                <a:solidFill>
                  <a:srgbClr val="000000"/>
                </a:solidFill>
                <a:latin typeface="Tahoma" pitchFamily="32" charset="0"/>
                <a:cs typeface="Tahoma" pitchFamily="32" charset="0"/>
              </a:rPr>
              <a:t>/^\d{8}[A-Z]$/.</a:t>
            </a:r>
            <a:r>
              <a:rPr lang="es-ES" sz="1500" dirty="0">
                <a:solidFill>
                  <a:srgbClr val="000000"/>
                </a:solidFill>
                <a:latin typeface="Tahoma" pitchFamily="32" charset="0"/>
                <a:cs typeface="Tahoma" pitchFamily="32" charset="0"/>
              </a:rPr>
              <a:t>test(valor)) )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a:solidFill>
                  <a:srgbClr val="000000"/>
                </a:solidFill>
                <a:latin typeface="Tahoma" pitchFamily="32" charset="0"/>
                <a:cs typeface="Tahoma" pitchFamily="32" charset="0"/>
              </a:rPr>
              <a:t>  </a:t>
            </a:r>
            <a:r>
              <a:rPr lang="es-ES" sz="1500" dirty="0" err="1">
                <a:solidFill>
                  <a:srgbClr val="000000"/>
                </a:solidFill>
                <a:latin typeface="Tahoma" pitchFamily="32" charset="0"/>
                <a:cs typeface="Tahoma" pitchFamily="32" charset="0"/>
              </a:rPr>
              <a:t>return</a:t>
            </a:r>
            <a:r>
              <a:rPr lang="es-ES" sz="1500" dirty="0">
                <a:solidFill>
                  <a:srgbClr val="000000"/>
                </a:solidFill>
                <a:latin typeface="Tahoma" pitchFamily="32" charset="0"/>
                <a:cs typeface="Tahoma" pitchFamily="32" charset="0"/>
              </a:rPr>
              <a:t> false;</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err="1">
                <a:solidFill>
                  <a:srgbClr val="000000"/>
                </a:solidFill>
                <a:latin typeface="Tahoma" pitchFamily="32" charset="0"/>
                <a:cs typeface="Tahoma" pitchFamily="32" charset="0"/>
              </a:rPr>
              <a:t>if</a:t>
            </a:r>
            <a:r>
              <a:rPr lang="es-ES" sz="1500" dirty="0">
                <a:solidFill>
                  <a:srgbClr val="000000"/>
                </a:solidFill>
                <a:latin typeface="Tahoma" pitchFamily="32" charset="0"/>
                <a:cs typeface="Tahoma" pitchFamily="32" charset="0"/>
              </a:rPr>
              <a:t>(</a:t>
            </a:r>
            <a:r>
              <a:rPr lang="es-ES" sz="1500" b="1" dirty="0" err="1">
                <a:solidFill>
                  <a:srgbClr val="000000"/>
                </a:solidFill>
                <a:latin typeface="Tahoma" pitchFamily="32" charset="0"/>
                <a:cs typeface="Tahoma" pitchFamily="32" charset="0"/>
              </a:rPr>
              <a:t>valor.charAt</a:t>
            </a:r>
            <a:r>
              <a:rPr lang="es-ES" sz="1500" b="1" dirty="0">
                <a:solidFill>
                  <a:srgbClr val="000000"/>
                </a:solidFill>
                <a:latin typeface="Tahoma" pitchFamily="32" charset="0"/>
                <a:cs typeface="Tahoma" pitchFamily="32" charset="0"/>
              </a:rPr>
              <a:t>(8) != letras[(</a:t>
            </a:r>
            <a:r>
              <a:rPr lang="es-ES" sz="1500" b="1" dirty="0" err="1">
                <a:solidFill>
                  <a:srgbClr val="000000"/>
                </a:solidFill>
                <a:latin typeface="Tahoma" pitchFamily="32" charset="0"/>
                <a:cs typeface="Tahoma" pitchFamily="32" charset="0"/>
              </a:rPr>
              <a:t>valor.substring</a:t>
            </a:r>
            <a:r>
              <a:rPr lang="es-ES" sz="1500" b="1" dirty="0">
                <a:solidFill>
                  <a:srgbClr val="000000"/>
                </a:solidFill>
                <a:latin typeface="Tahoma" pitchFamily="32" charset="0"/>
                <a:cs typeface="Tahoma" pitchFamily="32" charset="0"/>
              </a:rPr>
              <a:t>(0, 8))%23]</a:t>
            </a:r>
            <a:r>
              <a:rPr lang="es-ES" sz="15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a:solidFill>
                  <a:srgbClr val="000000"/>
                </a:solidFill>
                <a:latin typeface="Tahoma" pitchFamily="32" charset="0"/>
                <a:cs typeface="Tahoma" pitchFamily="32" charset="0"/>
              </a:rPr>
              <a:t>  </a:t>
            </a:r>
            <a:r>
              <a:rPr lang="es-ES" sz="1500" dirty="0" err="1">
                <a:solidFill>
                  <a:srgbClr val="000000"/>
                </a:solidFill>
                <a:latin typeface="Tahoma" pitchFamily="32" charset="0"/>
                <a:cs typeface="Tahoma" pitchFamily="32" charset="0"/>
              </a:rPr>
              <a:t>return</a:t>
            </a:r>
            <a:r>
              <a:rPr lang="es-ES" sz="1500" dirty="0">
                <a:solidFill>
                  <a:srgbClr val="000000"/>
                </a:solidFill>
                <a:latin typeface="Tahoma" pitchFamily="32" charset="0"/>
                <a:cs typeface="Tahoma" pitchFamily="32" charset="0"/>
              </a:rPr>
              <a:t> false;</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500" dirty="0" smtClean="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La validación no sólo debe comprobar que el número esté formado por ocho cifras y una letra, sino que también es necesario comprobar que la letra indicada es correcta para el número introducido.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5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26139291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un número de </a:t>
            </a:r>
            <a:r>
              <a:rPr lang="es-ES" sz="2200" dirty="0" smtClean="0">
                <a:solidFill>
                  <a:srgbClr val="000000"/>
                </a:solidFill>
                <a:latin typeface="Tahoma" pitchFamily="32" charset="0"/>
                <a:cs typeface="Tahoma" pitchFamily="32" charset="0"/>
              </a:rPr>
              <a:t>teléfono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 </a:t>
            </a:r>
            <a:endParaRPr lang="es-ES" sz="100" dirty="0" smtClean="0">
              <a:solidFill>
                <a:srgbClr val="000000"/>
              </a:solidFill>
              <a:latin typeface="Tahoma" pitchFamily="32" charset="0"/>
              <a:cs typeface="Tahoma" pitchFamily="32" charset="0"/>
            </a:endParaRP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valor = </a:t>
            </a:r>
            <a:r>
              <a:rPr lang="es-ES" sz="1700" dirty="0" err="1">
                <a:solidFill>
                  <a:srgbClr val="000000"/>
                </a:solidFill>
                <a:latin typeface="Tahoma" pitchFamily="32" charset="0"/>
                <a:cs typeface="Tahoma" pitchFamily="32" charset="0"/>
              </a:rPr>
              <a:t>document.getElementById</a:t>
            </a:r>
            <a:r>
              <a:rPr lang="es-ES" sz="1700" dirty="0">
                <a:solidFill>
                  <a:srgbClr val="000000"/>
                </a:solidFill>
                <a:latin typeface="Tahoma" pitchFamily="32" charset="0"/>
                <a:cs typeface="Tahoma" pitchFamily="32" charset="0"/>
              </a:rPr>
              <a:t>("campo").</a:t>
            </a:r>
            <a:r>
              <a:rPr lang="es-ES" sz="1700" dirty="0" err="1">
                <a:solidFill>
                  <a:srgbClr val="000000"/>
                </a:solidFill>
                <a:latin typeface="Tahoma" pitchFamily="32" charset="0"/>
                <a:cs typeface="Tahoma" pitchFamily="32" charset="0"/>
              </a:rPr>
              <a:t>value</a:t>
            </a:r>
            <a:r>
              <a:rPr lang="es-ES" sz="1700" dirty="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err="1">
                <a:solidFill>
                  <a:srgbClr val="000000"/>
                </a:solidFill>
                <a:latin typeface="Tahoma" pitchFamily="32" charset="0"/>
                <a:cs typeface="Tahoma" pitchFamily="32" charset="0"/>
              </a:rPr>
              <a:t>if</a:t>
            </a:r>
            <a:r>
              <a:rPr lang="es-ES" sz="1700" dirty="0">
                <a:solidFill>
                  <a:srgbClr val="000000"/>
                </a:solidFill>
                <a:latin typeface="Tahoma" pitchFamily="32" charset="0"/>
                <a:cs typeface="Tahoma" pitchFamily="32" charset="0"/>
              </a:rPr>
              <a:t>( !(/^\d{9}$/.test(valor)) )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a:solidFill>
                  <a:srgbClr val="000000"/>
                </a:solidFill>
                <a:latin typeface="Tahoma" pitchFamily="32" charset="0"/>
                <a:cs typeface="Tahoma" pitchFamily="32" charset="0"/>
              </a:rPr>
              <a:t>  </a:t>
            </a:r>
            <a:r>
              <a:rPr lang="es-ES" sz="1700" dirty="0" err="1">
                <a:solidFill>
                  <a:srgbClr val="000000"/>
                </a:solidFill>
                <a:latin typeface="Tahoma" pitchFamily="32" charset="0"/>
                <a:cs typeface="Tahoma" pitchFamily="32" charset="0"/>
              </a:rPr>
              <a:t>return</a:t>
            </a:r>
            <a:r>
              <a:rPr lang="es-ES" sz="1700" dirty="0">
                <a:solidFill>
                  <a:srgbClr val="000000"/>
                </a:solidFill>
                <a:latin typeface="Tahoma" pitchFamily="32" charset="0"/>
                <a:cs typeface="Tahoma" pitchFamily="32" charset="0"/>
              </a:rPr>
              <a:t> false;</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700" dirty="0" smtClean="0">
                <a:solidFill>
                  <a:srgbClr val="000000"/>
                </a:solidFill>
                <a:latin typeface="Tahoma" pitchFamily="32" charset="0"/>
                <a:cs typeface="Tahoma" pitchFamily="32" charset="0"/>
              </a:rPr>
              <a: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7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La condición </a:t>
            </a:r>
            <a:r>
              <a:rPr lang="es-ES" b="1" dirty="0">
                <a:solidFill>
                  <a:srgbClr val="000000"/>
                </a:solidFill>
                <a:latin typeface="Tahoma" pitchFamily="32" charset="0"/>
                <a:cs typeface="Tahoma" pitchFamily="32" charset="0"/>
              </a:rPr>
              <a:t>/^\d{9}$/</a:t>
            </a:r>
            <a:r>
              <a:rPr lang="es-ES" b="1" dirty="0" smtClean="0">
                <a:solidFill>
                  <a:srgbClr val="000000"/>
                </a:solidFill>
                <a:latin typeface="Tahoma" pitchFamily="32" charset="0"/>
                <a:cs typeface="Tahoma" pitchFamily="32" charset="0"/>
              </a:rPr>
              <a:t> </a:t>
            </a:r>
            <a:r>
              <a:rPr lang="es-ES" dirty="0" smtClean="0">
                <a:solidFill>
                  <a:srgbClr val="000000"/>
                </a:solidFill>
                <a:latin typeface="Tahoma" pitchFamily="32" charset="0"/>
                <a:cs typeface="Tahoma" pitchFamily="32" charset="0"/>
              </a:rPr>
              <a:t>se </a:t>
            </a:r>
            <a:r>
              <a:rPr lang="es-ES" dirty="0">
                <a:solidFill>
                  <a:srgbClr val="000000"/>
                </a:solidFill>
                <a:latin typeface="Tahoma" pitchFamily="32" charset="0"/>
                <a:cs typeface="Tahoma" pitchFamily="32" charset="0"/>
              </a:rPr>
              <a:t>basa en el uso de expresiones regulares, que comprueban si el valor indicado es una sucesión de nueve números </a:t>
            </a:r>
            <a:r>
              <a:rPr lang="es-ES" dirty="0" smtClean="0">
                <a:solidFill>
                  <a:srgbClr val="000000"/>
                </a:solidFill>
                <a:latin typeface="Tahoma" pitchFamily="32" charset="0"/>
                <a:cs typeface="Tahoma" pitchFamily="32" charset="0"/>
              </a:rPr>
              <a:t>consecutivos.</a:t>
            </a:r>
            <a:endParaRPr lang="es-ES" sz="15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3565704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un número de </a:t>
            </a:r>
            <a:r>
              <a:rPr lang="es-ES" sz="2200" dirty="0" smtClean="0">
                <a:solidFill>
                  <a:srgbClr val="000000"/>
                </a:solidFill>
                <a:latin typeface="Tahoma" pitchFamily="32" charset="0"/>
                <a:cs typeface="Tahoma" pitchFamily="32" charset="0"/>
              </a:rPr>
              <a:t>teléfono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Expresiones regulares que se pueden utilizar para otros formatos de número de teléfono.</a:t>
            </a: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487" y="2722587"/>
            <a:ext cx="667702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02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que un </a:t>
            </a:r>
            <a:r>
              <a:rPr lang="es-ES" sz="2200" dirty="0" err="1">
                <a:solidFill>
                  <a:srgbClr val="000000"/>
                </a:solidFill>
                <a:latin typeface="Tahoma" pitchFamily="32" charset="0"/>
                <a:cs typeface="Tahoma" pitchFamily="32" charset="0"/>
              </a:rPr>
              <a:t>checkbox</a:t>
            </a:r>
            <a:r>
              <a:rPr lang="es-ES" sz="2200" dirty="0">
                <a:solidFill>
                  <a:srgbClr val="000000"/>
                </a:solidFill>
                <a:latin typeface="Tahoma" pitchFamily="32" charset="0"/>
                <a:cs typeface="Tahoma" pitchFamily="32" charset="0"/>
              </a:rPr>
              <a:t> ha sido </a:t>
            </a:r>
            <a:r>
              <a:rPr lang="es-ES" sz="2200" dirty="0" smtClean="0">
                <a:solidFill>
                  <a:srgbClr val="000000"/>
                </a:solidFill>
                <a:latin typeface="Tahoma" pitchFamily="32" charset="0"/>
                <a:cs typeface="Tahoma" pitchFamily="32" charset="0"/>
              </a:rPr>
              <a:t>seleccionado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Si un elemento de tipo </a:t>
            </a:r>
            <a:r>
              <a:rPr lang="es-ES" sz="2000" dirty="0" err="1">
                <a:solidFill>
                  <a:srgbClr val="000000"/>
                </a:solidFill>
                <a:latin typeface="Tahoma" pitchFamily="32" charset="0"/>
                <a:cs typeface="Tahoma" pitchFamily="32" charset="0"/>
              </a:rPr>
              <a:t>checkbox</a:t>
            </a:r>
            <a:r>
              <a:rPr lang="es-ES" sz="2000" dirty="0">
                <a:solidFill>
                  <a:srgbClr val="000000"/>
                </a:solidFill>
                <a:latin typeface="Tahoma" pitchFamily="32" charset="0"/>
                <a:cs typeface="Tahoma" pitchFamily="32" charset="0"/>
              </a:rPr>
              <a:t> se debe seleccionar de forma obligatoria, JavaScript permite comprobarlo de forma muy sencilla:</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elemento = </a:t>
            </a:r>
            <a:r>
              <a:rPr lang="es-ES" dirty="0" err="1">
                <a:solidFill>
                  <a:srgbClr val="000000"/>
                </a:solidFill>
                <a:latin typeface="Tahoma" pitchFamily="32" charset="0"/>
                <a:cs typeface="Tahoma" pitchFamily="32" charset="0"/>
              </a:rPr>
              <a:t>document.getElementById</a:t>
            </a:r>
            <a:r>
              <a:rPr lang="es-ES" dirty="0">
                <a:solidFill>
                  <a:srgbClr val="000000"/>
                </a:solidFill>
                <a:latin typeface="Tahoma" pitchFamily="32" charset="0"/>
                <a:cs typeface="Tahoma" pitchFamily="32" charset="0"/>
              </a:rPr>
              <a:t>("campo");</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err="1">
                <a:solidFill>
                  <a:srgbClr val="000000"/>
                </a:solidFill>
                <a:latin typeface="Tahoma" pitchFamily="32" charset="0"/>
                <a:cs typeface="Tahoma" pitchFamily="32" charset="0"/>
              </a:rPr>
              <a:t>if</a:t>
            </a: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elemento.checked</a:t>
            </a:r>
            <a:r>
              <a:rPr lang="es-ES" dirty="0">
                <a:solidFill>
                  <a:srgbClr val="000000"/>
                </a:solidFill>
                <a:latin typeface="Tahoma" pitchFamily="32" charset="0"/>
                <a:cs typeface="Tahoma" pitchFamily="32" charset="0"/>
              </a:rPr>
              <a:t> )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  </a:t>
            </a:r>
            <a:r>
              <a:rPr lang="es-ES" dirty="0" err="1">
                <a:solidFill>
                  <a:srgbClr val="000000"/>
                </a:solidFill>
                <a:latin typeface="Tahoma" pitchFamily="32" charset="0"/>
                <a:cs typeface="Tahoma" pitchFamily="32" charset="0"/>
              </a:rPr>
              <a:t>return</a:t>
            </a:r>
            <a:r>
              <a:rPr lang="es-ES" dirty="0">
                <a:solidFill>
                  <a:srgbClr val="000000"/>
                </a:solidFill>
                <a:latin typeface="Tahoma" pitchFamily="32" charset="0"/>
                <a:cs typeface="Tahoma" pitchFamily="32" charset="0"/>
              </a:rPr>
              <a:t>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Si se trata de comprobar que todos los </a:t>
            </a:r>
            <a:r>
              <a:rPr lang="es-ES" sz="2000" dirty="0" err="1">
                <a:solidFill>
                  <a:srgbClr val="000000"/>
                </a:solidFill>
                <a:latin typeface="Tahoma" pitchFamily="32" charset="0"/>
                <a:cs typeface="Tahoma" pitchFamily="32" charset="0"/>
              </a:rPr>
              <a:t>checkbox</a:t>
            </a:r>
            <a:r>
              <a:rPr lang="es-ES" sz="2000" dirty="0">
                <a:solidFill>
                  <a:srgbClr val="000000"/>
                </a:solidFill>
                <a:latin typeface="Tahoma" pitchFamily="32" charset="0"/>
                <a:cs typeface="Tahoma" pitchFamily="32" charset="0"/>
              </a:rPr>
              <a:t> del formulario han sido seleccionados, es más fácil utilizar un bucle</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27133909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Validar que un </a:t>
            </a:r>
            <a:r>
              <a:rPr lang="es-ES" sz="2200" dirty="0" err="1">
                <a:solidFill>
                  <a:srgbClr val="000000"/>
                </a:solidFill>
                <a:latin typeface="Tahoma" pitchFamily="32" charset="0"/>
                <a:cs typeface="Tahoma" pitchFamily="32" charset="0"/>
              </a:rPr>
              <a:t>radiobutton</a:t>
            </a:r>
            <a:r>
              <a:rPr lang="es-ES" sz="2200" dirty="0">
                <a:solidFill>
                  <a:srgbClr val="000000"/>
                </a:solidFill>
                <a:latin typeface="Tahoma" pitchFamily="32" charset="0"/>
                <a:cs typeface="Tahoma" pitchFamily="32" charset="0"/>
              </a:rPr>
              <a:t> ha sido </a:t>
            </a:r>
            <a:r>
              <a:rPr lang="es-ES" sz="2200" dirty="0" smtClean="0">
                <a:solidFill>
                  <a:srgbClr val="000000"/>
                </a:solidFill>
                <a:latin typeface="Tahoma" pitchFamily="32" charset="0"/>
                <a:cs typeface="Tahoma" pitchFamily="32" charset="0"/>
              </a:rPr>
              <a:t>seleccionado</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smtClean="0">
                <a:solidFill>
                  <a:srgbClr val="000000"/>
                </a:solidFill>
                <a:latin typeface="Tahoma" pitchFamily="32" charset="0"/>
                <a:cs typeface="Tahoma" pitchFamily="32" charset="0"/>
              </a:rPr>
              <a:t>La </a:t>
            </a:r>
            <a:r>
              <a:rPr lang="es-ES" sz="2000" dirty="0">
                <a:solidFill>
                  <a:srgbClr val="000000"/>
                </a:solidFill>
                <a:latin typeface="Tahoma" pitchFamily="32" charset="0"/>
                <a:cs typeface="Tahoma" pitchFamily="32" charset="0"/>
              </a:rPr>
              <a:t>comprobación que se realiza es que el usuario haya seleccionado algún </a:t>
            </a:r>
            <a:r>
              <a:rPr lang="es-ES" sz="2000" dirty="0" err="1">
                <a:solidFill>
                  <a:srgbClr val="000000"/>
                </a:solidFill>
                <a:latin typeface="Tahoma" pitchFamily="32" charset="0"/>
                <a:cs typeface="Tahoma" pitchFamily="32" charset="0"/>
              </a:rPr>
              <a:t>radiobutton</a:t>
            </a:r>
            <a:r>
              <a:rPr lang="es-ES" sz="2000" dirty="0">
                <a:solidFill>
                  <a:srgbClr val="000000"/>
                </a:solidFill>
                <a:latin typeface="Tahoma" pitchFamily="32" charset="0"/>
                <a:cs typeface="Tahoma" pitchFamily="32" charset="0"/>
              </a:rPr>
              <a:t> de los que forman un determinado grupo.</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smtClean="0">
                <a:solidFill>
                  <a:srgbClr val="000000"/>
                </a:solidFill>
                <a:latin typeface="Tahoma" pitchFamily="32" charset="0"/>
                <a:cs typeface="Tahoma" pitchFamily="32" charset="0"/>
              </a:rPr>
              <a:t>opciones </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document.getElementsByName</a:t>
            </a:r>
            <a:r>
              <a:rPr lang="es-ES" sz="1600" dirty="0">
                <a:solidFill>
                  <a:srgbClr val="000000"/>
                </a:solidFill>
                <a:latin typeface="Tahoma" pitchFamily="32" charset="0"/>
                <a:cs typeface="Tahoma" pitchFamily="32" charset="0"/>
              </a:rPr>
              <a:t>("opciones</a:t>
            </a:r>
            <a:r>
              <a:rPr lang="es-ES" sz="1600" dirty="0" smtClean="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00" dirty="0">
              <a:solidFill>
                <a:srgbClr val="000000"/>
              </a:solidFill>
              <a:latin typeface="Tahoma" pitchFamily="32" charset="0"/>
              <a:cs typeface="Tahoma" pitchFamily="32" charset="0"/>
            </a:endParaRP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Tahoma" pitchFamily="32" charset="0"/>
                <a:cs typeface="Tahoma" pitchFamily="32" charset="0"/>
              </a:rPr>
              <a:t>var</a:t>
            </a:r>
            <a:r>
              <a:rPr lang="es-ES" sz="1600" dirty="0">
                <a:solidFill>
                  <a:srgbClr val="000000"/>
                </a:solidFill>
                <a:latin typeface="Tahoma" pitchFamily="32" charset="0"/>
                <a:cs typeface="Tahoma" pitchFamily="32" charset="0"/>
              </a:rPr>
              <a:t> seleccionado =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Tahoma" pitchFamily="32" charset="0"/>
                <a:cs typeface="Tahoma" pitchFamily="32" charset="0"/>
              </a:rPr>
              <a:t>for</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var</a:t>
            </a:r>
            <a:r>
              <a:rPr lang="es-ES" sz="1600" dirty="0">
                <a:solidFill>
                  <a:srgbClr val="000000"/>
                </a:solidFill>
                <a:latin typeface="Tahoma" pitchFamily="32" charset="0"/>
                <a:cs typeface="Tahoma" pitchFamily="32" charset="0"/>
              </a:rPr>
              <a:t> i=0; i&lt;</a:t>
            </a:r>
            <a:r>
              <a:rPr lang="es-ES" sz="1600" dirty="0" err="1">
                <a:solidFill>
                  <a:srgbClr val="000000"/>
                </a:solidFill>
                <a:latin typeface="Tahoma" pitchFamily="32" charset="0"/>
                <a:cs typeface="Tahoma" pitchFamily="32" charset="0"/>
              </a:rPr>
              <a:t>opciones.length</a:t>
            </a:r>
            <a:r>
              <a:rPr lang="es-ES" sz="1600" dirty="0">
                <a:solidFill>
                  <a:srgbClr val="000000"/>
                </a:solidFill>
                <a:latin typeface="Tahoma" pitchFamily="32" charset="0"/>
                <a:cs typeface="Tahoma" pitchFamily="32" charset="0"/>
              </a:rPr>
              <a:t>; i++) {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if</a:t>
            </a:r>
            <a:r>
              <a:rPr lang="es-ES" sz="1600" dirty="0">
                <a:solidFill>
                  <a:srgbClr val="000000"/>
                </a:solidFill>
                <a:latin typeface="Tahoma" pitchFamily="32" charset="0"/>
                <a:cs typeface="Tahoma" pitchFamily="32" charset="0"/>
              </a:rPr>
              <a:t>(opciones[i].</a:t>
            </a:r>
            <a:r>
              <a:rPr lang="es-ES" sz="1600" dirty="0" err="1">
                <a:solidFill>
                  <a:srgbClr val="000000"/>
                </a:solidFill>
                <a:latin typeface="Tahoma" pitchFamily="32" charset="0"/>
                <a:cs typeface="Tahoma" pitchFamily="32" charset="0"/>
              </a:rPr>
              <a:t>checked</a:t>
            </a:r>
            <a:r>
              <a:rPr lang="es-ES" sz="1600" dirty="0">
                <a:solidFill>
                  <a:srgbClr val="000000"/>
                </a:solidFill>
                <a:latin typeface="Tahoma" pitchFamily="32" charset="0"/>
                <a:cs typeface="Tahoma" pitchFamily="32" charset="0"/>
              </a:rPr>
              <a:t>)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seleccionado = true;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break;</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00" dirty="0">
                <a:solidFill>
                  <a:srgbClr val="000000"/>
                </a:solidFill>
                <a:latin typeface="Tahoma" pitchFamily="32" charset="0"/>
                <a:cs typeface="Tahoma" pitchFamily="32" charset="0"/>
              </a:rPr>
              <a:t>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err="1">
                <a:solidFill>
                  <a:srgbClr val="000000"/>
                </a:solidFill>
                <a:latin typeface="Tahoma" pitchFamily="32" charset="0"/>
                <a:cs typeface="Tahoma" pitchFamily="32" charset="0"/>
              </a:rPr>
              <a:t>if</a:t>
            </a:r>
            <a:r>
              <a:rPr lang="es-ES" sz="1600" dirty="0">
                <a:solidFill>
                  <a:srgbClr val="000000"/>
                </a:solidFill>
                <a:latin typeface="Tahoma" pitchFamily="32" charset="0"/>
                <a:cs typeface="Tahoma" pitchFamily="32" charset="0"/>
              </a:rPr>
              <a:t>(!seleccionado) {</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return</a:t>
            </a:r>
            <a:r>
              <a:rPr lang="es-ES" sz="1600" dirty="0">
                <a:solidFill>
                  <a:srgbClr val="000000"/>
                </a:solidFill>
                <a:latin typeface="Tahoma" pitchFamily="32" charset="0"/>
                <a:cs typeface="Tahoma" pitchFamily="32" charset="0"/>
              </a:rPr>
              <a:t> false;</a:t>
            </a:r>
          </a:p>
          <a:p>
            <a:pPr lvl="2"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a:t>
            </a:r>
            <a:endParaRPr lang="es-ES" sz="1600" dirty="0" smtClean="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smtClean="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2852303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5792788"/>
          </a:xfrm>
          <a:prstGeom prst="rect">
            <a:avLst/>
          </a:prstGeom>
          <a:noFill/>
          <a:ln w="9525">
            <a:noFill/>
            <a:round/>
            <a:headEnd/>
            <a:tailEnd/>
          </a:ln>
        </p:spPr>
        <p:txBody>
          <a:bodyPr lIns="90000" tIns="46800" rIns="90000" bIns="46800"/>
          <a:lstStyle/>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Finalmente, cread una función </a:t>
            </a:r>
            <a:r>
              <a:rPr lang="es-ES" sz="2000" dirty="0" err="1">
                <a:solidFill>
                  <a:srgbClr val="000000"/>
                </a:solidFill>
                <a:latin typeface="Tahoma" pitchFamily="32" charset="0"/>
                <a:cs typeface="Tahoma" pitchFamily="32" charset="0"/>
              </a:rPr>
              <a:t>Javascript</a:t>
            </a:r>
            <a:r>
              <a:rPr lang="es-ES" sz="2000" dirty="0">
                <a:solidFill>
                  <a:srgbClr val="000000"/>
                </a:solidFill>
                <a:latin typeface="Tahoma" pitchFamily="32" charset="0"/>
                <a:cs typeface="Tahoma" pitchFamily="32" charset="0"/>
              </a:rPr>
              <a:t> que compruebe </a:t>
            </a:r>
            <a:r>
              <a:rPr lang="es-ES" sz="2000" b="1" dirty="0">
                <a:solidFill>
                  <a:srgbClr val="000000"/>
                </a:solidFill>
                <a:latin typeface="Tahoma" pitchFamily="32" charset="0"/>
                <a:cs typeface="Tahoma" pitchFamily="32" charset="0"/>
              </a:rPr>
              <a:t>todos los campos del formulario</a:t>
            </a:r>
            <a:r>
              <a:rPr lang="es-ES" sz="2000" dirty="0">
                <a:solidFill>
                  <a:srgbClr val="000000"/>
                </a:solidFill>
                <a:latin typeface="Tahoma" pitchFamily="32" charset="0"/>
                <a:cs typeface="Tahoma" pitchFamily="32" charset="0"/>
              </a:rPr>
              <a:t>, a excepción del de comentarios, que será opcional. </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Si encuentra un campo vacío, </a:t>
            </a:r>
            <a:r>
              <a:rPr lang="es-ES" sz="2000" b="1" dirty="0">
                <a:solidFill>
                  <a:srgbClr val="000000"/>
                </a:solidFill>
                <a:latin typeface="Tahoma" pitchFamily="32" charset="0"/>
                <a:cs typeface="Tahoma" pitchFamily="32" charset="0"/>
              </a:rPr>
              <a:t>mostrará un mensaje de alerta, pondrá el campo en rojo y situará el cursor sobre él. </a:t>
            </a:r>
            <a:r>
              <a:rPr lang="es-ES" sz="2000" dirty="0">
                <a:solidFill>
                  <a:srgbClr val="000000"/>
                </a:solidFill>
                <a:latin typeface="Tahoma" pitchFamily="32" charset="0"/>
                <a:cs typeface="Tahoma" pitchFamily="32" charset="0"/>
              </a:rPr>
              <a:t>En caso contrario, lo pondrá al color normal y comprobará el siguiente.</a:t>
            </a: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457200" indent="-457200" algn="just">
              <a:spcBef>
                <a:spcPts val="500"/>
              </a:spcBef>
              <a:buFont typeface="Arial"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000" dirty="0">
                <a:solidFill>
                  <a:srgbClr val="000000"/>
                </a:solidFill>
                <a:latin typeface="Tahoma" pitchFamily="32" charset="0"/>
                <a:cs typeface="Tahoma" pitchFamily="32" charset="0"/>
              </a:rPr>
              <a:t>Cuando todos hayan sido comprobados, se enviará finalmente el formulario. </a:t>
            </a:r>
            <a:endParaRPr lang="es-ES" sz="1600" dirty="0">
              <a:solidFill>
                <a:srgbClr val="000000"/>
              </a:solidFill>
              <a:latin typeface="Tahoma" pitchFamily="32" charset="0"/>
              <a:cs typeface="Tahoma" pitchFamily="32" charset="0"/>
            </a:endParaRPr>
          </a:p>
          <a:p>
            <a:pPr lvl="2" indent="0"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b="1" i="1" dirty="0">
              <a:solidFill>
                <a:srgbClr val="000000"/>
              </a:solidFill>
              <a:latin typeface="Tahoma" pitchFamily="32" charset="0"/>
              <a:cs typeface="Tahoma" pitchFamily="32" charset="0"/>
            </a:endParaRP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500"/>
              </a:spcBef>
              <a:buFont typeface="Arial" charset="0"/>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1800" dirty="0">
              <a:solidFill>
                <a:srgbClr val="000000"/>
              </a:solidFill>
              <a:latin typeface="Tahoma" pitchFamily="32" charset="0"/>
              <a:cs typeface="Tahoma" pitchFamily="32" charset="0"/>
            </a:endParaRPr>
          </a:p>
          <a:p>
            <a:pPr marL="339725" indent="-339725" algn="just">
              <a:spcBef>
                <a:spcPts val="6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a:p>
            <a:pPr marL="339725" indent="-339725" algn="just">
              <a:spcBef>
                <a:spcPts val="500"/>
              </a:spcBef>
              <a:buClrTx/>
              <a:buSzTx/>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000" dirty="0">
              <a:solidFill>
                <a:srgbClr val="000000"/>
              </a:solidFill>
              <a:latin typeface="Tahoma" pitchFamily="32" charset="0"/>
              <a:cs typeface="Tahoma" pitchFamily="32" charset="0"/>
            </a:endParaRP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Ejercicios</a:t>
            </a:r>
          </a:p>
        </p:txBody>
      </p:sp>
    </p:spTree>
    <p:extLst>
      <p:ext uri="{BB962C8B-B14F-4D97-AF65-F5344CB8AC3E}">
        <p14:creationId xmlns:p14="http://schemas.microsoft.com/office/powerpoint/2010/main" val="26505948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600200"/>
            <a:ext cx="8229600" cy="4637112"/>
          </a:xfrm>
          <a:prstGeom prst="rect">
            <a:avLst/>
          </a:prstGeom>
          <a:noFill/>
          <a:ln w="9525">
            <a:noFill/>
            <a:round/>
            <a:headEnd/>
            <a:tailEnd/>
          </a:ln>
        </p:spPr>
        <p:txBody>
          <a:bodyPr lIns="90000" tIns="46800" rIns="90000" bIns="46800"/>
          <a:lstStyle/>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Tahoma" pitchFamily="32" charset="0"/>
                <a:cs typeface="Tahoma" pitchFamily="32" charset="0"/>
              </a:rPr>
              <a:t>Evitar el envío duplicado de un </a:t>
            </a:r>
            <a:r>
              <a:rPr lang="es-ES" sz="2200" dirty="0" smtClean="0">
                <a:solidFill>
                  <a:srgbClr val="000000"/>
                </a:solidFill>
                <a:latin typeface="Tahoma" pitchFamily="32" charset="0"/>
                <a:cs typeface="Tahoma" pitchFamily="32" charset="0"/>
              </a:rPr>
              <a:t>formulario</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a:t>
            </a:r>
            <a:r>
              <a:rPr lang="es-ES" sz="1600" dirty="0" err="1">
                <a:solidFill>
                  <a:srgbClr val="000000"/>
                </a:solidFill>
                <a:latin typeface="Tahoma" pitchFamily="32" charset="0"/>
                <a:cs typeface="Tahoma" pitchFamily="32" charset="0"/>
              </a:rPr>
              <a:t>form</a:t>
            </a:r>
            <a:r>
              <a:rPr lang="es-ES" sz="1600" dirty="0">
                <a:solidFill>
                  <a:srgbClr val="000000"/>
                </a:solidFill>
                <a:latin typeface="Tahoma" pitchFamily="32" charset="0"/>
                <a:cs typeface="Tahoma" pitchFamily="32" charset="0"/>
              </a:rPr>
              <a:t> id="formulario" </a:t>
            </a:r>
            <a:r>
              <a:rPr lang="es-ES" sz="1600" dirty="0" err="1">
                <a:solidFill>
                  <a:srgbClr val="000000"/>
                </a:solidFill>
                <a:latin typeface="Tahoma" pitchFamily="32" charset="0"/>
                <a:cs typeface="Tahoma" pitchFamily="32" charset="0"/>
              </a:rPr>
              <a:t>action</a:t>
            </a:r>
            <a:r>
              <a:rPr lang="es-ES" sz="1600" dirty="0">
                <a:solidFill>
                  <a:srgbClr val="000000"/>
                </a:solidFill>
                <a:latin typeface="Tahoma" pitchFamily="32" charset="0"/>
                <a:cs typeface="Tahoma" pitchFamily="32" charset="0"/>
              </a:rPr>
              <a:t>="#"&gt;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  &lt;input </a:t>
            </a:r>
            <a:r>
              <a:rPr lang="es-ES" sz="1600" dirty="0" err="1">
                <a:solidFill>
                  <a:srgbClr val="000000"/>
                </a:solidFill>
                <a:latin typeface="Tahoma" pitchFamily="32" charset="0"/>
                <a:cs typeface="Tahoma" pitchFamily="32" charset="0"/>
              </a:rPr>
              <a:t>type</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button</a:t>
            </a:r>
            <a:r>
              <a:rPr lang="es-ES" sz="1600" dirty="0">
                <a:solidFill>
                  <a:srgbClr val="000000"/>
                </a:solidFill>
                <a:latin typeface="Tahoma" pitchFamily="32" charset="0"/>
                <a:cs typeface="Tahoma" pitchFamily="32" charset="0"/>
              </a:rPr>
              <a:t>" </a:t>
            </a:r>
            <a:r>
              <a:rPr lang="es-ES" sz="1600" dirty="0" err="1">
                <a:solidFill>
                  <a:srgbClr val="000000"/>
                </a:solidFill>
                <a:latin typeface="Tahoma" pitchFamily="32" charset="0"/>
                <a:cs typeface="Tahoma" pitchFamily="32" charset="0"/>
              </a:rPr>
              <a:t>value</a:t>
            </a:r>
            <a:r>
              <a:rPr lang="es-ES" sz="1600" dirty="0">
                <a:solidFill>
                  <a:srgbClr val="000000"/>
                </a:solidFill>
                <a:latin typeface="Tahoma" pitchFamily="32" charset="0"/>
                <a:cs typeface="Tahoma" pitchFamily="32" charset="0"/>
              </a:rPr>
              <a:t>="Enviar" </a:t>
            </a:r>
            <a:r>
              <a:rPr lang="es-ES" sz="1600" dirty="0" err="1">
                <a:solidFill>
                  <a:srgbClr val="000000"/>
                </a:solidFill>
                <a:latin typeface="Tahoma" pitchFamily="32" charset="0"/>
                <a:cs typeface="Tahoma" pitchFamily="32" charset="0"/>
              </a:rPr>
              <a:t>onclick</a:t>
            </a:r>
            <a:r>
              <a:rPr lang="es-ES" sz="1600" dirty="0">
                <a:solidFill>
                  <a:srgbClr val="000000"/>
                </a:solidFill>
                <a:latin typeface="Tahoma" pitchFamily="32" charset="0"/>
                <a:cs typeface="Tahoma" pitchFamily="32" charset="0"/>
              </a:rPr>
              <a:t>="</a:t>
            </a:r>
            <a:r>
              <a:rPr lang="es-ES" sz="1600" dirty="0" err="1">
                <a:solidFill>
                  <a:srgbClr val="000000"/>
                </a:solidFill>
                <a:latin typeface="Tahoma" pitchFamily="32" charset="0"/>
                <a:cs typeface="Tahoma" pitchFamily="32" charset="0"/>
              </a:rPr>
              <a:t>this.disabled</a:t>
            </a:r>
            <a:r>
              <a:rPr lang="es-ES" sz="1600" dirty="0">
                <a:solidFill>
                  <a:srgbClr val="000000"/>
                </a:solidFill>
                <a:latin typeface="Tahoma" pitchFamily="32" charset="0"/>
                <a:cs typeface="Tahoma" pitchFamily="32" charset="0"/>
              </a:rPr>
              <a:t>=true; </a:t>
            </a:r>
            <a:r>
              <a:rPr lang="es-ES" sz="1600" dirty="0" err="1">
                <a:solidFill>
                  <a:srgbClr val="000000"/>
                </a:solidFill>
                <a:latin typeface="Tahoma" pitchFamily="32" charset="0"/>
                <a:cs typeface="Tahoma" pitchFamily="32" charset="0"/>
              </a:rPr>
              <a:t>this.value</a:t>
            </a:r>
            <a:r>
              <a:rPr lang="es-ES" sz="1600" dirty="0">
                <a:solidFill>
                  <a:srgbClr val="000000"/>
                </a:solidFill>
                <a:latin typeface="Tahoma" pitchFamily="32" charset="0"/>
                <a:cs typeface="Tahoma" pitchFamily="32" charset="0"/>
              </a:rPr>
              <a:t>=’Enviando...’; </a:t>
            </a:r>
            <a:r>
              <a:rPr lang="es-ES" sz="1600" dirty="0" err="1">
                <a:solidFill>
                  <a:srgbClr val="000000"/>
                </a:solidFill>
                <a:latin typeface="Tahoma" pitchFamily="32" charset="0"/>
                <a:cs typeface="Tahoma" pitchFamily="32" charset="0"/>
              </a:rPr>
              <a:t>this.form.submit</a:t>
            </a:r>
            <a:r>
              <a:rPr lang="es-ES" sz="1600" dirty="0">
                <a:solidFill>
                  <a:srgbClr val="000000"/>
                </a:solidFill>
                <a:latin typeface="Tahoma" pitchFamily="32" charset="0"/>
                <a:cs typeface="Tahoma" pitchFamily="32" charset="0"/>
              </a:rPr>
              <a:t>()" /&gt;</a:t>
            </a:r>
          </a:p>
          <a:p>
            <a:pPr lvl="1"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1600" dirty="0">
                <a:solidFill>
                  <a:srgbClr val="000000"/>
                </a:solidFill>
                <a:latin typeface="Tahoma" pitchFamily="32" charset="0"/>
                <a:cs typeface="Tahoma" pitchFamily="32" charset="0"/>
              </a:rPr>
              <a:t>&lt;/</a:t>
            </a:r>
            <a:r>
              <a:rPr lang="es-ES" sz="1600" dirty="0" err="1">
                <a:solidFill>
                  <a:srgbClr val="000000"/>
                </a:solidFill>
                <a:latin typeface="Tahoma" pitchFamily="32" charset="0"/>
                <a:cs typeface="Tahoma" pitchFamily="32" charset="0"/>
              </a:rPr>
              <a:t>form</a:t>
            </a:r>
            <a:r>
              <a:rPr lang="es-ES" sz="1600" dirty="0" smtClean="0">
                <a:solidFill>
                  <a:srgbClr val="000000"/>
                </a:solidFill>
                <a:latin typeface="Tahoma" pitchFamily="32" charset="0"/>
                <a:cs typeface="Tahoma" pitchFamily="32" charset="0"/>
              </a:rPr>
              <a:t>&gt;</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a:solidFill>
                  <a:srgbClr val="000000"/>
                </a:solidFill>
                <a:latin typeface="Tahoma" pitchFamily="32" charset="0"/>
                <a:cs typeface="Tahoma" pitchFamily="32" charset="0"/>
              </a:rPr>
              <a:t>Cuando se pulsa sobre el botón de envío del formulario, se produce el evento </a:t>
            </a:r>
            <a:r>
              <a:rPr lang="es-ES" dirty="0" err="1">
                <a:solidFill>
                  <a:srgbClr val="000000"/>
                </a:solidFill>
                <a:latin typeface="Tahoma" pitchFamily="32" charset="0"/>
                <a:cs typeface="Tahoma" pitchFamily="32" charset="0"/>
              </a:rPr>
              <a:t>onclick</a:t>
            </a:r>
            <a:r>
              <a:rPr lang="es-ES" dirty="0">
                <a:solidFill>
                  <a:srgbClr val="000000"/>
                </a:solidFill>
                <a:latin typeface="Tahoma" pitchFamily="32" charset="0"/>
                <a:cs typeface="Tahoma" pitchFamily="32" charset="0"/>
              </a:rPr>
              <a:t> sobre el </a:t>
            </a:r>
            <a:r>
              <a:rPr lang="es-ES" dirty="0" smtClean="0">
                <a:solidFill>
                  <a:srgbClr val="000000"/>
                </a:solidFill>
                <a:latin typeface="Tahoma" pitchFamily="32" charset="0"/>
                <a:cs typeface="Tahoma" pitchFamily="32" charset="0"/>
              </a:rPr>
              <a:t>botón.</a:t>
            </a:r>
          </a:p>
          <a:p>
            <a:pPr algn="just">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dirty="0">
              <a:solidFill>
                <a:srgbClr val="000000"/>
              </a:solidFill>
              <a:latin typeface="Tahoma" pitchFamily="32" charset="0"/>
              <a:cs typeface="Tahoma" pitchFamily="32" charset="0"/>
            </a:endParaRPr>
          </a:p>
          <a:p>
            <a:pPr marL="342900" indent="-3429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Se </a:t>
            </a:r>
            <a:r>
              <a:rPr lang="es-ES" dirty="0">
                <a:solidFill>
                  <a:srgbClr val="000000"/>
                </a:solidFill>
                <a:latin typeface="Tahoma" pitchFamily="32" charset="0"/>
                <a:cs typeface="Tahoma" pitchFamily="32" charset="0"/>
              </a:rPr>
              <a:t>deshabilita el botón mediante la instrucción </a:t>
            </a:r>
            <a:r>
              <a:rPr lang="es-ES" dirty="0" err="1">
                <a:solidFill>
                  <a:srgbClr val="000000"/>
                </a:solidFill>
                <a:latin typeface="Tahoma" pitchFamily="32" charset="0"/>
                <a:cs typeface="Tahoma" pitchFamily="32" charset="0"/>
              </a:rPr>
              <a:t>this.disabled</a:t>
            </a:r>
            <a:r>
              <a:rPr lang="es-ES" dirty="0">
                <a:solidFill>
                  <a:srgbClr val="000000"/>
                </a:solidFill>
                <a:latin typeface="Tahoma" pitchFamily="32" charset="0"/>
                <a:cs typeface="Tahoma" pitchFamily="32" charset="0"/>
              </a:rPr>
              <a:t> = </a:t>
            </a:r>
            <a:r>
              <a:rPr lang="es-ES" dirty="0" smtClean="0">
                <a:solidFill>
                  <a:srgbClr val="000000"/>
                </a:solidFill>
                <a:latin typeface="Tahoma" pitchFamily="32" charset="0"/>
                <a:cs typeface="Tahoma" pitchFamily="32" charset="0"/>
              </a:rPr>
              <a:t>true.</a:t>
            </a:r>
          </a:p>
          <a:p>
            <a:pPr marL="342900" indent="-3429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Se cambia </a:t>
            </a:r>
            <a:r>
              <a:rPr lang="es-ES" dirty="0">
                <a:solidFill>
                  <a:srgbClr val="000000"/>
                </a:solidFill>
                <a:latin typeface="Tahoma" pitchFamily="32" charset="0"/>
                <a:cs typeface="Tahoma" pitchFamily="32" charset="0"/>
              </a:rPr>
              <a:t>el mensaje que muestra el botón. Del original "Enviar" se pasa al más adecuado "Enviando..."</a:t>
            </a:r>
          </a:p>
          <a:p>
            <a:pPr marL="342900" indent="-342900" algn="just">
              <a:spcBef>
                <a:spcPts val="5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dirty="0" smtClean="0">
                <a:solidFill>
                  <a:srgbClr val="000000"/>
                </a:solidFill>
                <a:latin typeface="Tahoma" pitchFamily="32" charset="0"/>
                <a:cs typeface="Tahoma" pitchFamily="32" charset="0"/>
              </a:rPr>
              <a:t>Se </a:t>
            </a:r>
            <a:r>
              <a:rPr lang="es-ES" dirty="0">
                <a:solidFill>
                  <a:srgbClr val="000000"/>
                </a:solidFill>
                <a:latin typeface="Tahoma" pitchFamily="32" charset="0"/>
                <a:cs typeface="Tahoma" pitchFamily="32" charset="0"/>
              </a:rPr>
              <a:t>envía el formulario mediante la función </a:t>
            </a:r>
            <a:r>
              <a:rPr lang="es-ES" dirty="0" err="1">
                <a:solidFill>
                  <a:srgbClr val="000000"/>
                </a:solidFill>
                <a:latin typeface="Tahoma" pitchFamily="32" charset="0"/>
                <a:cs typeface="Tahoma" pitchFamily="32" charset="0"/>
              </a:rPr>
              <a:t>submit</a:t>
            </a:r>
            <a:r>
              <a:rPr lang="es-ES" dirty="0">
                <a:solidFill>
                  <a:srgbClr val="000000"/>
                </a:solidFill>
                <a:latin typeface="Tahoma" pitchFamily="32" charset="0"/>
                <a:cs typeface="Tahoma" pitchFamily="32" charset="0"/>
              </a:rPr>
              <a:t>() en la siguiente instrucción: </a:t>
            </a:r>
            <a:r>
              <a:rPr lang="es-ES" dirty="0" err="1">
                <a:solidFill>
                  <a:srgbClr val="000000"/>
                </a:solidFill>
                <a:latin typeface="Tahoma" pitchFamily="32" charset="0"/>
                <a:cs typeface="Tahoma" pitchFamily="32" charset="0"/>
              </a:rPr>
              <a:t>this.form.submit</a:t>
            </a:r>
            <a:r>
              <a:rPr lang="es-ES" dirty="0" smtClean="0">
                <a:solidFill>
                  <a:srgbClr val="000000"/>
                </a:solidFill>
                <a:latin typeface="Tahoma" pitchFamily="32" charset="0"/>
                <a:cs typeface="Tahoma" pitchFamily="32" charset="0"/>
              </a:rPr>
              <a:t>().</a:t>
            </a:r>
          </a:p>
        </p:txBody>
      </p:sp>
      <p:sp>
        <p:nvSpPr>
          <p:cNvPr id="4098" name="Text Box 2"/>
          <p:cNvSpPr txBox="1">
            <a:spLocks noChangeArrowheads="1"/>
          </p:cNvSpPr>
          <p:nvPr/>
        </p:nvSpPr>
        <p:spPr bwMode="auto">
          <a:xfrm>
            <a:off x="457200" y="628650"/>
            <a:ext cx="8229600" cy="642938"/>
          </a:xfrm>
          <a:prstGeom prst="rect">
            <a:avLst/>
          </a:prstGeom>
          <a:noFill/>
          <a:ln w="9525">
            <a:noFill/>
            <a:round/>
            <a:headEnd/>
            <a:tailEnd/>
          </a:ln>
          <a:effectLst/>
        </p:spPr>
        <p:txBody>
          <a:bodyPr lIns="90000" tIns="46800" rIns="90000" bIns="46800">
            <a:spAutoFit/>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3600" dirty="0">
                <a:solidFill>
                  <a:srgbClr val="000000"/>
                </a:solidFill>
                <a:effectLst>
                  <a:outerShdw blurRad="50800" dist="38100" dir="2700000" algn="tl" rotWithShape="0">
                    <a:prstClr val="black">
                      <a:alpha val="40000"/>
                    </a:prstClr>
                  </a:outerShdw>
                </a:effectLst>
                <a:cs typeface="Arial" charset="0"/>
              </a:rPr>
              <a:t>Formularios</a:t>
            </a:r>
          </a:p>
        </p:txBody>
      </p:sp>
    </p:spTree>
    <p:extLst>
      <p:ext uri="{BB962C8B-B14F-4D97-AF65-F5344CB8AC3E}">
        <p14:creationId xmlns:p14="http://schemas.microsoft.com/office/powerpoint/2010/main" val="1182427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905</TotalTime>
  <Words>10454</Words>
  <Application>Microsoft Office PowerPoint</Application>
  <PresentationFormat>Presentación en pantalla (4:3)</PresentationFormat>
  <Paragraphs>1720</Paragraphs>
  <Slides>116</Slides>
  <Notes>115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116</vt:i4>
      </vt:variant>
    </vt:vector>
  </HeadingPairs>
  <TitlesOfParts>
    <vt:vector size="124" baseType="lpstr">
      <vt:lpstr>ＭＳ Ｐゴシック</vt:lpstr>
      <vt:lpstr>Arial</vt:lpstr>
      <vt:lpstr>Calibri</vt:lpstr>
      <vt:lpstr>Calibri Light</vt:lpstr>
      <vt:lpstr>Courier New</vt:lpstr>
      <vt:lpstr>Tahoma</vt:lpstr>
      <vt:lpstr>Times New Roman</vt:lpstr>
      <vt:lpstr>Tema de Office</vt:lpstr>
      <vt:lpstr>Introducción JavaScript</vt:lpstr>
      <vt:lpstr>Presentación de PowerPoint</vt:lpstr>
      <vt:lpstr>Presentación de PowerPoint</vt:lpstr>
      <vt:lpstr>Presentación de PowerPoint</vt:lpstr>
      <vt:lpstr>Presentación de PowerPoint</vt:lpstr>
      <vt:lpstr>Presentación de PowerPoint</vt:lpstr>
      <vt:lpstr>Presentación de PowerPoint</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Programación básica</vt:lpstr>
      <vt:lpstr>Presentación de PowerPoint</vt:lpstr>
      <vt:lpstr>Presentación de PowerPoint</vt:lpstr>
      <vt:lpstr>Programación básica</vt:lpstr>
      <vt:lpstr>Programación básica</vt:lpstr>
      <vt:lpstr>Programación básica</vt:lpstr>
      <vt:lpstr>Programación básica</vt:lpstr>
      <vt:lpstr>Programación básica</vt:lpstr>
      <vt:lpstr>Programación básica</vt:lpstr>
      <vt:lpstr>Programación básica</vt:lpstr>
      <vt:lpstr>Presentación de PowerPoint</vt:lpstr>
      <vt:lpstr>DOM</vt:lpstr>
      <vt:lpstr>DOM</vt:lpstr>
      <vt:lpstr>Presentación de PowerPoint</vt:lpstr>
      <vt:lpstr>DOM</vt:lpstr>
      <vt:lpstr>DOM</vt:lpstr>
      <vt:lpstr>DOM</vt:lpstr>
      <vt:lpstr>DOM</vt:lpstr>
      <vt:lpstr>Presentación de PowerPoint</vt:lpstr>
      <vt:lpstr>DOM</vt:lpstr>
      <vt:lpstr>DOM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sarti</cp:lastModifiedBy>
  <cp:revision>31</cp:revision>
  <dcterms:created xsi:type="dcterms:W3CDTF">2019-02-05T09:24:42Z</dcterms:created>
  <dcterms:modified xsi:type="dcterms:W3CDTF">2019-03-28T12:19:35Z</dcterms:modified>
</cp:coreProperties>
</file>