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2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7" r:id="rId6"/>
    <p:sldId id="265" r:id="rId7"/>
    <p:sldId id="306" r:id="rId8"/>
    <p:sldId id="261" r:id="rId9"/>
    <p:sldId id="269" r:id="rId10"/>
    <p:sldId id="270" r:id="rId11"/>
    <p:sldId id="271" r:id="rId12"/>
    <p:sldId id="274" r:id="rId13"/>
    <p:sldId id="304" r:id="rId14"/>
    <p:sldId id="275" r:id="rId15"/>
    <p:sldId id="276" r:id="rId16"/>
    <p:sldId id="277" r:id="rId17"/>
    <p:sldId id="278" r:id="rId18"/>
    <p:sldId id="309" r:id="rId19"/>
    <p:sldId id="310" r:id="rId20"/>
    <p:sldId id="259" r:id="rId21"/>
  </p:sldIdLst>
  <p:sldSz cx="1219676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tao (Riddle)" initials="T(" lastIdx="22" clrIdx="0">
    <p:extLst>
      <p:ext uri="{19B8F6BF-5375-455C-9EA6-DF929625EA0E}">
        <p15:presenceInfo xmlns:p15="http://schemas.microsoft.com/office/powerpoint/2012/main" userId="S-1-5-21-147214757-305610072-1517763936-33273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64" autoAdjust="0"/>
  </p:normalViewPr>
  <p:slideViewPr>
    <p:cSldViewPr snapToGrid="0">
      <p:cViewPr varScale="1">
        <p:scale>
          <a:sx n="73" d="100"/>
          <a:sy n="73" d="100"/>
        </p:scale>
        <p:origin x="10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9FA5D7-8ABA-4818-B6BB-C3E6FF4A79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82995A-7B3F-4F6B-BEE4-61A05ED7F4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BBC0C-2A6B-4DB4-85B9-7F0DB0ADC04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3416D-277A-4D88-8032-4942D6B354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210B3C-3C89-46C0-AEEF-2158A31ED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9815-044E-4413-9615-E9D6B6D8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73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44A8E-3DBA-470C-99FD-B9529773DD6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F277A-14D1-4AFB-BEFA-4B10DD2A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3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277A-14D1-4AFB-BEFA-4B10DD2A00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8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1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0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7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7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8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497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1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349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33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0132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en-US" sz="4800" dirty="0">
                <a:solidFill>
                  <a:srgbClr val="1D1D1A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168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629" y="5956007"/>
            <a:ext cx="1973225" cy="4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5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1">
          <p15:clr>
            <a:srgbClr val="F26B43"/>
          </p15:clr>
        </p15:guide>
        <p15:guide id="3" pos="565">
          <p15:clr>
            <a:srgbClr val="F26B43"/>
          </p15:clr>
        </p15:guide>
        <p15:guide id="4" orient="horz" pos="4007">
          <p15:clr>
            <a:srgbClr val="F26B43"/>
          </p15:clr>
        </p15:guide>
        <p15:guide id="5" orient="horz" pos="1235">
          <p15:clr>
            <a:srgbClr val="F26B43"/>
          </p15:clr>
        </p15:guide>
        <p15:guide id="6" orient="horz" pos="5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78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 defTabSz="914478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78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78"/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rgbClr val="666666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130"/>
            <a:ext cx="1269075" cy="2775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52" y="116839"/>
            <a:ext cx="959165" cy="30988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0440261" y="426723"/>
            <a:ext cx="780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0" dirty="0"/>
              <a:t>CANN</a:t>
            </a:r>
          </a:p>
        </p:txBody>
      </p:sp>
    </p:spTree>
    <p:extLst>
      <p:ext uri="{BB962C8B-B14F-4D97-AF65-F5344CB8AC3E}">
        <p14:creationId xmlns:p14="http://schemas.microsoft.com/office/powerpoint/2010/main" val="125973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dirty="0">
                <a:solidFill>
                  <a:srgbClr val="1D1D1B"/>
                </a:solidFill>
                <a:latin typeface="Huawei Sans" panose="020B0A04020102020204"/>
              </a:rPr>
              <a:t>Copyright©2020 Huawei Technologies Co., Ltd.</a:t>
            </a:r>
            <a:br>
              <a:rPr kumimoji="1" lang="en-US" altLang="zh-CN" sz="850" b="1" dirty="0">
                <a:solidFill>
                  <a:srgbClr val="1D1D1B"/>
                </a:solidFill>
                <a:latin typeface="Huawei Sans" panose="020B0A04020102020204"/>
              </a:rPr>
            </a:br>
            <a:r>
              <a:rPr kumimoji="1" lang="en-US" altLang="zh-CN" sz="850" b="1" dirty="0">
                <a:solidFill>
                  <a:srgbClr val="1D1D1B"/>
                </a:solidFill>
                <a:latin typeface="Huawei Sans" panose="020B0A04020102020204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Huawei Sans" panose="020B0604020202020204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Huawei Sans" panose="020B0604020202020204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85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Huawei Sans" panose="020B0604020202020204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Huawei Sans" panose="020B0604020202020204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Huawei Sans" panose="020B0604020202020204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8" y="5237637"/>
            <a:ext cx="1869596" cy="4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624902" y="2760089"/>
            <a:ext cx="7506586" cy="7230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63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Tensorflow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训练脚本迁移</a:t>
            </a:r>
          </a:p>
        </p:txBody>
      </p:sp>
      <p:sp>
        <p:nvSpPr>
          <p:cNvPr id="10" name="线条"/>
          <p:cNvSpPr/>
          <p:nvPr/>
        </p:nvSpPr>
        <p:spPr>
          <a:xfrm>
            <a:off x="7552696" y="3746085"/>
            <a:ext cx="1650999" cy="0"/>
          </a:xfrm>
          <a:prstGeom prst="line">
            <a:avLst/>
          </a:prstGeom>
          <a:ln w="28575">
            <a:solidFill>
              <a:srgbClr val="C00000"/>
            </a:solidFill>
            <a:miter/>
          </a:ln>
        </p:spPr>
        <p:txBody>
          <a:bodyPr lIns="64282" tIns="64282" rIns="64282" bIns="64282"/>
          <a:lstStyle/>
          <a:p>
            <a:pPr defTabSz="2633549">
              <a:defRPr sz="4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600">
              <a:solidFill>
                <a:srgbClr val="000000"/>
              </a:solidFill>
              <a:latin typeface="Calibri"/>
              <a:ea typeface="Calibr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137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9"/>
          <a:stretch/>
        </p:blipFill>
        <p:spPr>
          <a:xfrm>
            <a:off x="6687127" y="0"/>
            <a:ext cx="5507254" cy="6858000"/>
          </a:xfrm>
          <a:prstGeom prst="rect">
            <a:avLst/>
          </a:prstGeom>
        </p:spPr>
      </p:pic>
      <p:sp>
        <p:nvSpPr>
          <p:cNvPr id="4" name="任意多边形: 形状 9"/>
          <p:cNvSpPr/>
          <p:nvPr/>
        </p:nvSpPr>
        <p:spPr>
          <a:xfrm rot="10800000">
            <a:off x="1124408" y="712432"/>
            <a:ext cx="1287566" cy="40014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72">
              <a:defRPr/>
            </a:pPr>
            <a:endParaRPr lang="zh-CN" altLang="en-US" sz="3201" kern="0">
              <a:solidFill>
                <a:prstClr val="white">
                  <a:lumMod val="65000"/>
                </a:prstClr>
              </a:solidFill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17856" y="737346"/>
            <a:ext cx="2937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272" eaLnBrk="0" hangingPunct="0"/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Huawei Sans" panose="020C0503030203020204" pitchFamily="34" charset="0"/>
                <a:sym typeface="+mn-lt"/>
              </a:rPr>
              <a:t>TABLE OF CONTENTS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00454" y="712432"/>
            <a:ext cx="1135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272" eaLnBrk="0" hangingPunct="0"/>
            <a:r>
              <a:rPr lang="zh-CN" altLang="en-US" sz="2000" dirty="0">
                <a:solidFill>
                  <a:prstClr val="white"/>
                </a:solidFill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000" dirty="0">
              <a:solidFill>
                <a:prstClr val="white"/>
              </a:solidFill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1068" y="1"/>
            <a:ext cx="4755631" cy="685800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  <a:alpha val="0"/>
                </a:srgbClr>
              </a:gs>
              <a:gs pos="11000">
                <a:sysClr val="window" lastClr="FFFFFF">
                  <a:alpha val="8000"/>
                </a:sysClr>
              </a:gs>
              <a:gs pos="35000">
                <a:sysClr val="window" lastClr="FFFFFF">
                  <a:alpha val="73000"/>
                </a:sysClr>
              </a:gs>
              <a:gs pos="58000">
                <a:srgbClr val="FFFFFF"/>
              </a:gs>
              <a:gs pos="79174">
                <a:srgbClr val="FFFFFF"/>
              </a:gs>
              <a:gs pos="89983">
                <a:srgbClr val="FFFFFF"/>
              </a:gs>
              <a:gs pos="100000">
                <a:sysClr val="window" lastClr="FFFFFF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272"/>
            <a:endParaRPr lang="en-US" sz="2400" kern="0" dirty="0">
              <a:solidFill>
                <a:prstClr val="white"/>
              </a:solidFill>
              <a:cs typeface="Huawei Sans" panose="020C0503030203020204" pitchFamily="34" charset="0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-819149" y="920588"/>
            <a:ext cx="169544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9" name="直接连接符 8"/>
          <p:cNvCxnSpPr>
            <a:cxnSpLocks/>
          </p:cNvCxnSpPr>
          <p:nvPr/>
        </p:nvCxnSpPr>
        <p:spPr>
          <a:xfrm>
            <a:off x="5067300" y="921855"/>
            <a:ext cx="2295525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1142842" y="2102973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cs typeface="Huawei Sans" panose="020C0503030203020204" pitchFamily="34" charset="0"/>
                <a:sym typeface="+mn-lt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1899479" y="2206224"/>
            <a:ext cx="3092513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en-US" altLang="zh-CN" sz="2800" b="1" dirty="0">
                <a:solidFill>
                  <a:srgbClr val="575757"/>
                </a:solidFill>
                <a:cs typeface="Huawei Sans" panose="020C0503030203020204" pitchFamily="34" charset="0"/>
                <a:sym typeface="Arial" panose="020B0604020202020204" pitchFamily="34" charset="0"/>
              </a:rPr>
              <a:t>Estimator</a:t>
            </a:r>
            <a:r>
              <a:rPr lang="zh-CN" altLang="en-US" sz="2800" b="1" dirty="0">
                <a:solidFill>
                  <a:srgbClr val="575757"/>
                </a:solidFill>
                <a:cs typeface="Huawei Sans" panose="020C0503030203020204" pitchFamily="34" charset="0"/>
                <a:sym typeface="Arial" panose="020B0604020202020204" pitchFamily="34" charset="0"/>
              </a:rPr>
              <a:t>迁移要点</a:t>
            </a:r>
          </a:p>
        </p:txBody>
      </p:sp>
      <p:sp>
        <p:nvSpPr>
          <p:cNvPr id="12" name="矩形 11"/>
          <p:cNvSpPr/>
          <p:nvPr/>
        </p:nvSpPr>
        <p:spPr>
          <a:xfrm>
            <a:off x="1133928" y="360841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C00000"/>
                </a:solidFill>
                <a:cs typeface="Huawei Sans" panose="020C0503030203020204" pitchFamily="34" charset="0"/>
                <a:sym typeface="+mn-lt"/>
              </a:rPr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1899479" y="3691515"/>
            <a:ext cx="3443571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en-US" altLang="zh-CN" sz="2800" b="1" dirty="0">
                <a:solidFill>
                  <a:srgbClr val="C00000"/>
                </a:solidFill>
                <a:cs typeface="Huawei Sans" panose="020C0503030203020204" pitchFamily="34" charset="0"/>
                <a:sym typeface="+mn-lt"/>
              </a:rPr>
              <a:t>Session Run</a:t>
            </a:r>
            <a:r>
              <a:rPr lang="zh-CN" altLang="en-US" sz="2800" b="1" dirty="0">
                <a:solidFill>
                  <a:srgbClr val="C00000"/>
                </a:solidFill>
                <a:cs typeface="Huawei Sans" panose="020C0503030203020204" pitchFamily="34" charset="0"/>
                <a:sym typeface="+mn-lt"/>
              </a:rPr>
              <a:t>迁移要点</a:t>
            </a:r>
            <a:endParaRPr lang="en-US" altLang="zh-CN" sz="2800" b="1" dirty="0">
              <a:solidFill>
                <a:srgbClr val="C00000"/>
              </a:solidFill>
              <a:cs typeface="Huawei Sans" panose="020C0503030203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33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335" y="655582"/>
            <a:ext cx="70222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迁移要点介绍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en-US" altLang="zh-CN" sz="3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335" y="1411549"/>
            <a:ext cx="10511161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API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的低阶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，相对于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来讲，灵活性较高，但模型的实现较为复杂。</a:t>
            </a:r>
          </a:p>
          <a:p>
            <a:pPr lvl="1">
              <a:lnSpc>
                <a:spcPts val="3440"/>
              </a:lnSpc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API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进行训练脚本开发的一般步骤为：</a:t>
            </a: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数据预处理；</a:t>
            </a: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模型搭建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Loss/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梯度更新；</a:t>
            </a: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并初始化资源；</a:t>
            </a: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执行训练。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迁移相同，我们同样按照上述步骤进行迁移，以便在昇腾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处理器上训练。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12B818-482A-422B-917F-1686FC6E6FC3}"/>
              </a:ext>
            </a:extLst>
          </p:cNvPr>
          <p:cNvSpPr txBox="1"/>
          <p:nvPr/>
        </p:nvSpPr>
        <p:spPr>
          <a:xfrm>
            <a:off x="3480006" y="2420594"/>
            <a:ext cx="4791507" cy="48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npu_bridge.npu_init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import *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73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335" y="512957"/>
            <a:ext cx="70222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迁移要点介绍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en-US" altLang="zh-CN" sz="3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335" y="1183932"/>
            <a:ext cx="10706825" cy="353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440"/>
              </a:lnSpc>
              <a:buAutoNum type="arabicPeriod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数据预处理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ts val="3440"/>
              </a:lnSpc>
              <a:buFontTx/>
              <a:buAutoNum type="arabicPeriod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模型搭建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Loss/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梯度更新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这两步与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迁移相同：直接迁移，无需修改。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但，同样需要注意的是：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ts val="3440"/>
              </a:lnSpc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如果在创建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时使用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dataset.batch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返回动态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shape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，需要设置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drop_remainder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使其固定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shape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如果在模型搭建使用了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Gelu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Dropout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接口，建议修改为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NPU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提供的高性能接口。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10" y="5001687"/>
            <a:ext cx="3530421" cy="12077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641" y="4764399"/>
            <a:ext cx="4333600" cy="1682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C9BD86-4AA6-4FCF-8248-76AB5C39F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429" y="3840822"/>
            <a:ext cx="53244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335" y="452863"/>
            <a:ext cx="70222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迁移要点介绍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en-US" altLang="zh-CN" sz="3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335" y="1080602"/>
            <a:ext cx="11239589" cy="52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440"/>
              </a:lnSpc>
              <a:buFont typeface="+mj-lt"/>
              <a:buAutoNum type="arabicPeriod" startAt="3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并初始化资源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这一步我们需要在创建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前添加如下的配置，使得训练能够在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NPU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上执行：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tensorflow.core.protobuf.rewriter_config_pb2 import </a:t>
            </a: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RewriterConfig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tf.ConfigProto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lvl="1">
              <a:lnSpc>
                <a:spcPts val="3440"/>
              </a:lnSpc>
            </a:pP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custom_op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config.graph_options.rewrite_options.custom_optimizers.add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lvl="1">
              <a:lnSpc>
                <a:spcPts val="3440"/>
              </a:lnSpc>
            </a:pP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custom_op.name = "</a:t>
            </a: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NpuOptimizer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config.graph_options.rewrite_options.remapping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RewriterConfig.OFF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#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必须显式关闭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remap</a:t>
            </a:r>
          </a:p>
          <a:p>
            <a:pPr lvl="1">
              <a:lnSpc>
                <a:spcPts val="3440"/>
              </a:lnSpc>
            </a:pP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en-US" altLang="zh-CN" dirty="0" err="1"/>
              <a:t>sess</a:t>
            </a:r>
            <a:r>
              <a:rPr lang="en-US" altLang="zh-CN" dirty="0"/>
              <a:t> = </a:t>
            </a:r>
            <a:r>
              <a:rPr lang="en-US" altLang="zh-CN" dirty="0" err="1"/>
              <a:t>tf.Session</a:t>
            </a:r>
            <a:r>
              <a:rPr lang="en-US" altLang="zh-CN" dirty="0"/>
              <a:t>(</a:t>
            </a:r>
            <a:r>
              <a:rPr lang="en-US" altLang="zh-CN" dirty="0" err="1"/>
              <a:t>config</a:t>
            </a:r>
            <a:r>
              <a:rPr lang="en-US" altLang="zh-CN" dirty="0"/>
              <a:t>=</a:t>
            </a:r>
            <a:r>
              <a:rPr lang="en-US" altLang="zh-CN" dirty="0" err="1"/>
              <a:t>config</a:t>
            </a:r>
            <a:r>
              <a:rPr lang="en-US" altLang="zh-CN" dirty="0"/>
              <a:t>)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</a:p>
          <a:p>
            <a:pPr lvl="1">
              <a:lnSpc>
                <a:spcPts val="344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en-US" altLang="zh-CN" sz="20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tf.Session</a:t>
            </a:r>
            <a:r>
              <a:rPr lang="zh-CN" alt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原生功能在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CANN</a:t>
            </a:r>
            <a:r>
              <a:rPr lang="zh-CN" alt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平台上全部支持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9649" y="2032986"/>
            <a:ext cx="10189394" cy="3445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5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335" y="655582"/>
            <a:ext cx="70222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迁移要点介绍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en-US" altLang="zh-CN" sz="3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335" y="1368757"/>
            <a:ext cx="10647838" cy="439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在添加配置时需要注意这些配置保持默认配置即可，如果原脚本中有变动需要恢复默认配置：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以下配置默认关闭，请勿开启：</a:t>
            </a:r>
          </a:p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rewrite_options.disable_model_pruning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以下配置默认开启，请勿关闭：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◾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rewrite_options.function_optimization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◾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rewrite_options.constant_folding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◾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rewrite_options.shape_optimization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◾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rewrite_options.arithmetic_optimization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◾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rewrite_options.loop_optimization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◾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rewrite_options.dependency_optimization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◾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rewrite_options.layout_optimizer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◾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rewrite_options.memory_optimization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https://www.tensorflow.org/versions/r1.15/api_docs/python/tf/config/optimizer/set_experimental_options</a:t>
            </a:r>
          </a:p>
        </p:txBody>
      </p:sp>
    </p:spTree>
    <p:extLst>
      <p:ext uri="{BB962C8B-B14F-4D97-AF65-F5344CB8AC3E}">
        <p14:creationId xmlns:p14="http://schemas.microsoft.com/office/powerpoint/2010/main" val="423508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335" y="452863"/>
            <a:ext cx="70222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迁移要点介绍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en-US" altLang="zh-CN" sz="3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335" y="1080602"/>
            <a:ext cx="11239589" cy="439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执行训练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部分直接迁移，无需改造。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但如果用户训练脚本中没有使用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对象作为自己定义的一个类成员，那么需要在迁移后的脚本中显示调用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sess.close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lvl="1">
              <a:lnSpc>
                <a:spcPts val="3440"/>
              </a:lnSpc>
            </a:pP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tf.Session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(config=config)</a:t>
            </a:r>
          </a:p>
          <a:p>
            <a:pPr lvl="1">
              <a:lnSpc>
                <a:spcPts val="3440"/>
              </a:lnSpc>
            </a:pP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(...)</a:t>
            </a:r>
          </a:p>
          <a:p>
            <a:pPr lvl="1">
              <a:lnSpc>
                <a:spcPts val="3440"/>
              </a:lnSpc>
            </a:pPr>
            <a:r>
              <a:rPr lang="en-US" altLang="zh-CN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sess.close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with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创建的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session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with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会调用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session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__exit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（）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__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方法，里面会自动调用</a:t>
            </a:r>
            <a:r>
              <a:rPr lang="en-US" altLang="zh-CN" b="0" i="0" dirty="0">
                <a:solidFill>
                  <a:srgbClr val="252B3A"/>
                </a:solidFill>
                <a:effectLst/>
                <a:latin typeface="-apple-system"/>
              </a:rPr>
              <a:t>close</a:t>
            </a:r>
            <a:r>
              <a:rPr lang="zh-CN" altLang="en-US" b="0" i="0" dirty="0">
                <a:solidFill>
                  <a:srgbClr val="252B3A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lvl="1">
              <a:lnSpc>
                <a:spcPts val="344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tf.Session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(config=config) as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lvl="1">
              <a:lnSpc>
                <a:spcPts val="344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sess.run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(...)</a:t>
            </a:r>
          </a:p>
        </p:txBody>
      </p:sp>
      <p:sp>
        <p:nvSpPr>
          <p:cNvPr id="4" name="矩形 3"/>
          <p:cNvSpPr/>
          <p:nvPr/>
        </p:nvSpPr>
        <p:spPr>
          <a:xfrm>
            <a:off x="1155564" y="2470732"/>
            <a:ext cx="4564300" cy="129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B70472-8493-4B16-8409-B19394A98AFD}"/>
              </a:ext>
            </a:extLst>
          </p:cNvPr>
          <p:cNvSpPr/>
          <p:nvPr/>
        </p:nvSpPr>
        <p:spPr>
          <a:xfrm>
            <a:off x="1155564" y="4588119"/>
            <a:ext cx="4343806" cy="89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2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9D7D52-06BF-474B-9C1D-7D1EFF73CF34}"/>
              </a:ext>
            </a:extLst>
          </p:cNvPr>
          <p:cNvSpPr txBox="1"/>
          <p:nvPr/>
        </p:nvSpPr>
        <p:spPr>
          <a:xfrm>
            <a:off x="733336" y="610518"/>
            <a:ext cx="3123962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55DE0D-E514-4903-A5FE-5CEC2EE7EC0B}"/>
              </a:ext>
            </a:extLst>
          </p:cNvPr>
          <p:cNvSpPr txBox="1"/>
          <p:nvPr/>
        </p:nvSpPr>
        <p:spPr>
          <a:xfrm>
            <a:off x="733336" y="1395912"/>
            <a:ext cx="8231988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https://gitee.com/ascend/canncamp/tree/master/training_camp</a:t>
            </a:r>
          </a:p>
        </p:txBody>
      </p:sp>
    </p:spTree>
    <p:extLst>
      <p:ext uri="{BB962C8B-B14F-4D97-AF65-F5344CB8AC3E}">
        <p14:creationId xmlns:p14="http://schemas.microsoft.com/office/powerpoint/2010/main" val="214239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00341366\AppData\Roaming\eSpace_Desktop\UserData\x00341366\imagefiles\A7BF8080-7707-4486-B1AC-521433D9CA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24" y="2992749"/>
            <a:ext cx="21717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39832" y="5196504"/>
            <a:ext cx="250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http://ascend.huawei.com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822133" y="2563125"/>
            <a:ext cx="268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>
                <a:solidFill>
                  <a:srgbClr val="C00000"/>
                </a:solidFill>
              </a:rPr>
              <a:t>昇腾开发者社区</a:t>
            </a:r>
            <a:endParaRPr lang="zh-CN" altLang="en-US" sz="1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5026166" cy="436017"/>
          </a:xfrm>
          <a:noFill/>
        </p:spPr>
        <p:txBody>
          <a:bodyPr wrap="square" lIns="0" tIns="0" rIns="0" bIns="0" rtlCol="0" anchor="t">
            <a:spAutoFit/>
          </a:bodyPr>
          <a:lstStyle/>
          <a:p>
            <a:pPr defTabSz="914400">
              <a:lnSpc>
                <a:spcPts val="3440"/>
              </a:lnSpc>
              <a:spcBef>
                <a:spcPts val="1299"/>
              </a:spcBef>
            </a:pPr>
            <a:r>
              <a:rPr lang="zh-CN" altLang="en-US" sz="3636" b="1" dirty="0">
                <a:solidFill>
                  <a:schemeClr val="bg1"/>
                </a:solidFill>
                <a:latin typeface="+mn-lt"/>
                <a:ea typeface="+mn-ea"/>
              </a:rPr>
              <a:t>课程目标及准备工作</a:t>
            </a:r>
            <a:endParaRPr lang="en-US" sz="3636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38126" y="1036577"/>
            <a:ext cx="10733557" cy="5365289"/>
          </a:xfrm>
        </p:spPr>
        <p:txBody>
          <a:bodyPr/>
          <a:lstStyle/>
          <a:p>
            <a:r>
              <a:rPr lang="zh-CN" altLang="zh-CN" sz="2400" dirty="0"/>
              <a:t>学完本课程，应该能够：</a:t>
            </a:r>
          </a:p>
          <a:p>
            <a:pPr marL="617951" lvl="1" indent="-457200">
              <a:buAutoNum type="arabicPeriod"/>
            </a:pPr>
            <a:r>
              <a:rPr lang="zh-CN" altLang="en-US" sz="2000" dirty="0"/>
              <a:t>了解如何将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训练脚本迁移至</a:t>
            </a:r>
            <a:r>
              <a:rPr lang="en-US" altLang="zh-CN" sz="2000" dirty="0"/>
              <a:t>Ascend910</a:t>
            </a:r>
            <a:r>
              <a:rPr lang="zh-CN" altLang="en-US" sz="2000" dirty="0"/>
              <a:t>训练</a:t>
            </a:r>
            <a:endParaRPr lang="en-US" altLang="zh-CN" sz="2000" dirty="0"/>
          </a:p>
          <a:p>
            <a:pPr marL="617951" lvl="1" indent="-457200">
              <a:buAutoNum type="arabicPeriod"/>
            </a:pPr>
            <a:r>
              <a:rPr lang="en-US" altLang="zh-CN" sz="2000" dirty="0"/>
              <a:t>CANN</a:t>
            </a:r>
            <a:r>
              <a:rPr lang="zh-CN" altLang="en-US" sz="2000" dirty="0"/>
              <a:t>平台的部分特性</a:t>
            </a:r>
            <a:endParaRPr lang="en-US" altLang="zh-CN" sz="2000" dirty="0"/>
          </a:p>
          <a:p>
            <a:pPr lvl="1"/>
            <a:endParaRPr lang="zh-CN" altLang="zh-CN" sz="2400" dirty="0"/>
          </a:p>
          <a:p>
            <a:r>
              <a:rPr lang="zh-CN" altLang="zh-CN" sz="2400" dirty="0"/>
              <a:t>为了达成上述目标，应该具备如下知识：</a:t>
            </a:r>
          </a:p>
          <a:p>
            <a:pPr marL="160751" lvl="1" indent="0">
              <a:buNone/>
            </a:pPr>
            <a:r>
              <a:rPr lang="en-US" altLang="zh-CN" sz="2000" dirty="0"/>
              <a:t>1. </a:t>
            </a:r>
            <a:r>
              <a:rPr lang="zh-CN" altLang="zh-CN" sz="2000" dirty="0"/>
              <a:t>熟练的</a:t>
            </a:r>
            <a:r>
              <a:rPr lang="en-US" altLang="zh-CN" sz="2000" dirty="0"/>
              <a:t>Python</a:t>
            </a:r>
            <a:r>
              <a:rPr lang="zh-CN" altLang="zh-CN" sz="2000" dirty="0"/>
              <a:t>语言编程能力</a:t>
            </a:r>
            <a:endParaRPr lang="en-US" altLang="zh-CN" sz="2000" dirty="0"/>
          </a:p>
          <a:p>
            <a:pPr marL="160751" lvl="1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熟悉</a:t>
            </a:r>
            <a:r>
              <a:rPr lang="en-US" altLang="zh-CN" sz="2000" dirty="0" err="1"/>
              <a:t>TensorFlow</a:t>
            </a:r>
            <a:r>
              <a:rPr lang="en-US" altLang="zh-CN" sz="2000" dirty="0"/>
              <a:t> 1.15</a:t>
            </a:r>
            <a:r>
              <a:rPr lang="zh-CN" altLang="en-US" sz="2000" dirty="0"/>
              <a:t>的</a:t>
            </a:r>
            <a:r>
              <a:rPr lang="en-US" altLang="zh-CN" sz="2000" dirty="0"/>
              <a:t>API</a:t>
            </a:r>
            <a:endParaRPr lang="zh-CN" altLang="zh-CN" sz="2000" dirty="0"/>
          </a:p>
          <a:p>
            <a:pPr marL="160751" lvl="1" indent="0">
              <a:buNone/>
            </a:pPr>
            <a:r>
              <a:rPr lang="en-US" altLang="zh-CN" sz="2000" dirty="0"/>
              <a:t>3. </a:t>
            </a:r>
            <a:r>
              <a:rPr lang="zh-CN" altLang="zh-CN" sz="2000" dirty="0"/>
              <a:t>深度学习基础知识，</a:t>
            </a:r>
            <a:r>
              <a:rPr lang="zh-CN" altLang="en-US" sz="2000" dirty="0"/>
              <a:t>熟悉训练网络的基本知识与流程</a:t>
            </a:r>
            <a:endParaRPr lang="en-US" altLang="zh-CN" sz="2000" dirty="0"/>
          </a:p>
          <a:p>
            <a:pPr marL="160751" lvl="1" indent="0"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迁移开始前，需要准备下面工作</a:t>
            </a:r>
            <a:r>
              <a:rPr lang="zh-CN" altLang="zh-CN" sz="2400" dirty="0"/>
              <a:t>：</a:t>
            </a:r>
          </a:p>
          <a:p>
            <a:pPr marL="160751" lvl="1" indent="0">
              <a:lnSpc>
                <a:spcPct val="150000"/>
              </a:lnSpc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能够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GPU/CPU</a:t>
            </a:r>
            <a:r>
              <a:rPr lang="zh-CN" altLang="en-US" sz="2000" b="1" dirty="0"/>
              <a:t>上跑通</a:t>
            </a:r>
            <a:r>
              <a:rPr lang="zh-CN" altLang="en-US" sz="2000" dirty="0"/>
              <a:t>的</a:t>
            </a:r>
            <a:r>
              <a:rPr lang="en-US" altLang="zh-CN" sz="2000" dirty="0"/>
              <a:t>Tensorflow1.15</a:t>
            </a:r>
            <a:r>
              <a:rPr lang="zh-CN" altLang="en-US" sz="2000" dirty="0"/>
              <a:t>训练脚本</a:t>
            </a:r>
            <a:endParaRPr lang="en-US" altLang="zh-CN" sz="2000" dirty="0"/>
          </a:p>
          <a:p>
            <a:pPr marL="160751" lvl="1" indent="0">
              <a:lnSpc>
                <a:spcPct val="150000"/>
              </a:lnSpc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与脚本配套的数据集</a:t>
            </a:r>
            <a:endParaRPr lang="en-US" altLang="zh-CN" sz="2000" dirty="0"/>
          </a:p>
          <a:p>
            <a:pPr marL="160751" lvl="1" indent="0">
              <a:buNone/>
            </a:pPr>
            <a:endParaRPr lang="zh-CN" altLang="zh-C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5E2CD-FF81-490D-B821-00A7DF1D59A1}"/>
              </a:ext>
            </a:extLst>
          </p:cNvPr>
          <p:cNvSpPr txBox="1">
            <a:spLocks/>
          </p:cNvSpPr>
          <p:nvPr/>
        </p:nvSpPr>
        <p:spPr>
          <a:xfrm>
            <a:off x="729175" y="4522573"/>
            <a:ext cx="10751461" cy="2001794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0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5458" y="1023481"/>
            <a:ext cx="10734675" cy="5116512"/>
          </a:xfrm>
          <a:prstGeom prst="rect">
            <a:avLst/>
          </a:prstGeom>
        </p:spPr>
        <p:txBody>
          <a:bodyPr/>
          <a:lstStyle/>
          <a:p>
            <a:pPr marL="11113" indent="0">
              <a:lnSpc>
                <a:spcPct val="150000"/>
              </a:lnSpc>
              <a:buNone/>
            </a:pPr>
            <a:r>
              <a:rPr lang="en-US" altLang="zh-CN" sz="2000" dirty="0"/>
              <a:t>Ascend 910</a:t>
            </a:r>
            <a:r>
              <a:rPr lang="zh-CN" altLang="en-US" sz="2000" dirty="0"/>
              <a:t>是华为在</a:t>
            </a:r>
            <a:r>
              <a:rPr lang="en-US" altLang="zh-CN" sz="2000" dirty="0"/>
              <a:t>2019</a:t>
            </a:r>
            <a:r>
              <a:rPr lang="zh-CN" altLang="en-US" sz="2000" dirty="0"/>
              <a:t>年发布的人工智能（</a:t>
            </a:r>
            <a:r>
              <a:rPr lang="en-US" altLang="zh-CN" sz="2000" dirty="0"/>
              <a:t>AI</a:t>
            </a:r>
            <a:r>
              <a:rPr lang="zh-CN" altLang="en-US" sz="2000" dirty="0"/>
              <a:t>）专用的神经网络处理器（</a:t>
            </a:r>
            <a:r>
              <a:rPr lang="en-US" altLang="zh-CN" sz="2000" dirty="0"/>
              <a:t>NPU</a:t>
            </a:r>
            <a:r>
              <a:rPr lang="zh-CN" altLang="en-US" sz="2000" dirty="0"/>
              <a:t>），其算力高达</a:t>
            </a:r>
            <a:r>
              <a:rPr lang="en-US" altLang="zh-CN" sz="2000" dirty="0"/>
              <a:t>256T</a:t>
            </a:r>
            <a:r>
              <a:rPr lang="zh-CN" altLang="en-US" sz="2000" dirty="0"/>
              <a:t>，最新款算力高达</a:t>
            </a:r>
            <a:r>
              <a:rPr lang="en-US" altLang="zh-CN" sz="2000" dirty="0"/>
              <a:t>320T</a:t>
            </a:r>
            <a:r>
              <a:rPr lang="zh-CN" altLang="en-US" sz="2000" dirty="0"/>
              <a:t>，是业界主流芯片算力的</a:t>
            </a:r>
            <a:r>
              <a:rPr lang="en-US" altLang="zh-CN" sz="2000" dirty="0"/>
              <a:t>2</a:t>
            </a:r>
            <a:r>
              <a:rPr lang="zh-CN" altLang="en-US" sz="2000" dirty="0"/>
              <a:t>倍，默认配套</a:t>
            </a:r>
            <a:r>
              <a:rPr lang="en-US" altLang="zh-CN" sz="2000" dirty="0" err="1"/>
              <a:t>MindSpore</a:t>
            </a:r>
            <a:r>
              <a:rPr lang="zh-CN" altLang="en-US" sz="2000" dirty="0"/>
              <a:t>训练框架。当前业界大多数训练脚本基于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的</a:t>
            </a:r>
            <a:r>
              <a:rPr lang="en-US" altLang="zh-CN" sz="2000" dirty="0"/>
              <a:t>Python API </a:t>
            </a:r>
            <a:r>
              <a:rPr lang="zh-CN" altLang="en-US" sz="2000" dirty="0"/>
              <a:t>开发，默认运行在</a:t>
            </a:r>
            <a:r>
              <a:rPr lang="en-US" altLang="zh-CN" sz="2000" dirty="0"/>
              <a:t>CPU/GPU/TPU</a:t>
            </a:r>
            <a:r>
              <a:rPr lang="zh-CN" altLang="en-US" sz="2000" dirty="0"/>
              <a:t>上。为了使其能够在</a:t>
            </a:r>
            <a:r>
              <a:rPr lang="en-US" altLang="zh-CN" sz="2000" dirty="0"/>
              <a:t>Ascend 910</a:t>
            </a:r>
            <a:r>
              <a:rPr lang="zh-CN" altLang="en-US" sz="2000" dirty="0"/>
              <a:t>上利用</a:t>
            </a:r>
            <a:r>
              <a:rPr lang="en-US" altLang="zh-CN" sz="2000" dirty="0"/>
              <a:t>NPU</a:t>
            </a:r>
            <a:r>
              <a:rPr lang="zh-CN" altLang="en-US" sz="2000" dirty="0"/>
              <a:t>的澎湃算力执行训练，提升训练性能，我们需要对训练网络脚本进行</a:t>
            </a:r>
            <a:r>
              <a:rPr lang="zh-CN" altLang="en-US" sz="2000" b="1" dirty="0"/>
              <a:t>少量的迁移适配</a:t>
            </a:r>
            <a:r>
              <a:rPr lang="zh-CN" altLang="en-US" sz="2000" dirty="0"/>
              <a:t>工作。当前</a:t>
            </a:r>
            <a:r>
              <a:rPr lang="en-US" altLang="zh-CN" sz="2000" dirty="0"/>
              <a:t>Ascend910</a:t>
            </a:r>
            <a:r>
              <a:rPr lang="zh-CN" altLang="en-US" sz="2000" dirty="0"/>
              <a:t>上支持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的三种</a:t>
            </a:r>
            <a:r>
              <a:rPr lang="en-US" altLang="zh-CN" sz="2000" dirty="0"/>
              <a:t>API</a:t>
            </a:r>
            <a:r>
              <a:rPr lang="zh-CN" altLang="en-US" sz="2000" dirty="0"/>
              <a:t>开发的训练脚本迁移：分别是</a:t>
            </a:r>
            <a:r>
              <a:rPr lang="en-US" altLang="zh-CN" sz="2000" dirty="0"/>
              <a:t>Estimator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Sess.run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Keras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1113" indent="0">
              <a:lnSpc>
                <a:spcPct val="150000"/>
              </a:lnSpc>
              <a:buNone/>
            </a:pPr>
            <a:endParaRPr lang="zh-CN" altLang="zh-CN" sz="2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27125" y="446409"/>
            <a:ext cx="5378824" cy="4365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defTabSz="914400">
              <a:lnSpc>
                <a:spcPts val="344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为什么要进行网络迁移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9002F"/>
              </a:buClr>
            </a:pPr>
            <a:endParaRPr lang="en-US" dirty="0">
              <a:solidFill>
                <a:srgbClr val="1D1D1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3787435"/>
            <a:ext cx="3126218" cy="23525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711" y="4124884"/>
            <a:ext cx="21050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929C1BD2-E3F9-4F90-8D0F-7D551C121AC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23636" y="460447"/>
            <a:ext cx="234516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14400">
              <a:lnSpc>
                <a:spcPts val="344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迁移流程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0F821F-7950-4B3D-A4B1-09ED0A3A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41" y="134305"/>
            <a:ext cx="7118121" cy="62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6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9"/>
          <a:stretch/>
        </p:blipFill>
        <p:spPr>
          <a:xfrm>
            <a:off x="6687127" y="0"/>
            <a:ext cx="5507254" cy="6858000"/>
          </a:xfrm>
          <a:prstGeom prst="rect">
            <a:avLst/>
          </a:prstGeom>
        </p:spPr>
      </p:pic>
      <p:sp>
        <p:nvSpPr>
          <p:cNvPr id="4" name="任意多边形: 形状 9"/>
          <p:cNvSpPr/>
          <p:nvPr/>
        </p:nvSpPr>
        <p:spPr>
          <a:xfrm rot="10800000">
            <a:off x="1124408" y="712432"/>
            <a:ext cx="1287566" cy="40014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72">
              <a:defRPr/>
            </a:pPr>
            <a:endParaRPr lang="zh-CN" altLang="en-US" sz="3201" kern="0">
              <a:solidFill>
                <a:prstClr val="white">
                  <a:lumMod val="65000"/>
                </a:prstClr>
              </a:solidFill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17856" y="737346"/>
            <a:ext cx="2937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272" eaLnBrk="0" hangingPunct="0"/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Huawei Sans" panose="020C0503030203020204" pitchFamily="34" charset="0"/>
                <a:sym typeface="+mn-lt"/>
              </a:rPr>
              <a:t>TABLE OF CONTENTS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00454" y="712432"/>
            <a:ext cx="1135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272" eaLnBrk="0" hangingPunct="0"/>
            <a:r>
              <a:rPr lang="zh-CN" altLang="en-US" sz="2000" dirty="0">
                <a:solidFill>
                  <a:prstClr val="white"/>
                </a:solidFill>
                <a:cs typeface="Huawei Sans" panose="020C0503030203020204" pitchFamily="34" charset="0"/>
                <a:sym typeface="+mn-lt"/>
              </a:rPr>
              <a:t>目 录</a:t>
            </a:r>
            <a:endParaRPr lang="en-US" altLang="zh-CN" sz="2000" dirty="0">
              <a:solidFill>
                <a:prstClr val="white"/>
              </a:solidFill>
              <a:cs typeface="Huawei Sans" panose="020C0503030203020204" pitchFamily="34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1068" y="1"/>
            <a:ext cx="4755631" cy="6858000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5000"/>
                  <a:lumOff val="95000"/>
                  <a:alpha val="0"/>
                </a:srgbClr>
              </a:gs>
              <a:gs pos="11000">
                <a:sysClr val="window" lastClr="FFFFFF">
                  <a:alpha val="8000"/>
                </a:sysClr>
              </a:gs>
              <a:gs pos="35000">
                <a:sysClr val="window" lastClr="FFFFFF">
                  <a:alpha val="73000"/>
                </a:sysClr>
              </a:gs>
              <a:gs pos="58000">
                <a:srgbClr val="FFFFFF"/>
              </a:gs>
              <a:gs pos="79174">
                <a:srgbClr val="FFFFFF"/>
              </a:gs>
              <a:gs pos="89983">
                <a:srgbClr val="FFFFFF"/>
              </a:gs>
              <a:gs pos="100000">
                <a:sysClr val="window" lastClr="FFFFFF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272"/>
            <a:endParaRPr lang="en-US" sz="2400" kern="0" dirty="0">
              <a:solidFill>
                <a:prstClr val="white"/>
              </a:solidFill>
              <a:cs typeface="Huawei Sans" panose="020C0503030203020204" pitchFamily="34" charset="0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-819149" y="920588"/>
            <a:ext cx="169544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9" name="直接连接符 8"/>
          <p:cNvCxnSpPr>
            <a:cxnSpLocks/>
          </p:cNvCxnSpPr>
          <p:nvPr/>
        </p:nvCxnSpPr>
        <p:spPr>
          <a:xfrm>
            <a:off x="5067300" y="921855"/>
            <a:ext cx="2295525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1124408" y="2102973"/>
            <a:ext cx="450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C00000"/>
                </a:solidFill>
                <a:cs typeface="Huawei Sans" panose="020C0503030203020204" pitchFamily="34" charset="0"/>
                <a:sym typeface="+mn-lt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1899479" y="2206224"/>
            <a:ext cx="3092513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en-US" altLang="zh-CN" sz="2800" b="1" dirty="0">
                <a:solidFill>
                  <a:srgbClr val="C00000"/>
                </a:solidFill>
                <a:cs typeface="Huawei Sans" panose="020C0503030203020204" pitchFamily="34" charset="0"/>
                <a:sym typeface="Arial" panose="020B0604020202020204" pitchFamily="34" charset="0"/>
              </a:rPr>
              <a:t>Estimator</a:t>
            </a:r>
            <a:r>
              <a:rPr lang="zh-CN" altLang="en-US" sz="2800" b="1" dirty="0">
                <a:solidFill>
                  <a:srgbClr val="C00000"/>
                </a:solidFill>
                <a:cs typeface="Huawei Sans" panose="020C0503030203020204" pitchFamily="34" charset="0"/>
                <a:sym typeface="Arial" panose="020B0604020202020204" pitchFamily="34" charset="0"/>
              </a:rPr>
              <a:t>迁移要点</a:t>
            </a:r>
          </a:p>
        </p:txBody>
      </p:sp>
      <p:sp>
        <p:nvSpPr>
          <p:cNvPr id="12" name="矩形 11"/>
          <p:cNvSpPr/>
          <p:nvPr/>
        </p:nvSpPr>
        <p:spPr>
          <a:xfrm>
            <a:off x="1124408" y="3659173"/>
            <a:ext cx="450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78"/>
            <a:r>
              <a:rPr lang="en-US" altLang="zh-CN" sz="3600" b="1" dirty="0">
                <a:solidFill>
                  <a:srgbClr val="575757"/>
                </a:solidFill>
                <a:cs typeface="Huawei Sans" panose="020C0503030203020204" pitchFamily="34" charset="0"/>
                <a:sym typeface="+mn-lt"/>
              </a:rPr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1951834" y="3742274"/>
            <a:ext cx="3398687" cy="48013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defTabSz="914478">
              <a:lnSpc>
                <a:spcPct val="90000"/>
              </a:lnSpc>
            </a:pPr>
            <a:r>
              <a:rPr lang="en-US" altLang="zh-CN" sz="2800" b="1" dirty="0">
                <a:solidFill>
                  <a:srgbClr val="575757"/>
                </a:solidFill>
                <a:cs typeface="Huawei Sans" panose="020C0503030203020204" pitchFamily="34" charset="0"/>
                <a:sym typeface="+mn-lt"/>
              </a:rPr>
              <a:t>Session Run</a:t>
            </a:r>
            <a:r>
              <a:rPr lang="zh-CN" altLang="en-US" sz="2800" b="1" dirty="0">
                <a:solidFill>
                  <a:srgbClr val="575757"/>
                </a:solidFill>
                <a:cs typeface="Huawei Sans" panose="020C0503030203020204" pitchFamily="34" charset="0"/>
                <a:sym typeface="+mn-lt"/>
              </a:rPr>
              <a:t>迁移要点</a:t>
            </a:r>
            <a:endParaRPr lang="en-US" altLang="zh-CN" sz="2800" b="1" dirty="0">
              <a:solidFill>
                <a:srgbClr val="575757"/>
              </a:solidFill>
              <a:cs typeface="Huawei Sans" panose="020C0503030203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03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335" y="559896"/>
            <a:ext cx="70222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迁移要点介绍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—Estimator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3335" y="1145411"/>
            <a:ext cx="10875569" cy="527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 API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的高阶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年发布的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1.10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版本中引入，它可极大简化机器学习的编程过程。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进行训练脚本开发的一般步骤为：</a:t>
            </a: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数据预处理，创建输入函数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input_fn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模型构建，构建模型函数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model_fn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运行配置，实例化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，传入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Runconfig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类对象作为运行参数；</a:t>
            </a:r>
          </a:p>
          <a:p>
            <a:pPr lvl="1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执行训练，在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上调用训练方法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Estimator.train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，利用指定输入对模型进行固定步数的训练。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的训练脚本迁移，我们也按照以上步骤进行，以便在昇腾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910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处理器上训练。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51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44" y="556132"/>
            <a:ext cx="599499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迁移要点介绍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—Estimator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335" y="1411549"/>
            <a:ext cx="10513785" cy="309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440"/>
              </a:lnSpc>
              <a:buAutoNum type="arabicPeriod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数据预处理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直接迁移，无需修改。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但如果你在创建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时，使用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dataset.batch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返回动态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shape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，需要设置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drop_remainder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，使其固定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shape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ts val="3440"/>
              </a:lnSpc>
              <a:buFontTx/>
              <a:buAutoNum type="arabicPeriod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模型构建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。一般直接迁移，无需修改。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2000" dirty="0">
                <a:solidFill>
                  <a:srgbClr val="252B3A"/>
                </a:solidFill>
                <a:latin typeface="-apple-system"/>
              </a:rPr>
              <a:t>       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如果原始网络中使用到了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tf.device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，需要删除相关代码；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中使用了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gelu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dropout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接口，推荐修改为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NPU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提供的高性能接口。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84" y="4832257"/>
            <a:ext cx="4226055" cy="14457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200" y="4633822"/>
            <a:ext cx="4628535" cy="179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FCE0F6-D6B6-4A00-892F-BF8AFA010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078" y="2755005"/>
            <a:ext cx="5343525" cy="409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75B333-42A8-480B-85F2-54854FA3311F}"/>
              </a:ext>
            </a:extLst>
          </p:cNvPr>
          <p:cNvSpPr txBox="1"/>
          <p:nvPr/>
        </p:nvSpPr>
        <p:spPr>
          <a:xfrm>
            <a:off x="5380339" y="1045571"/>
            <a:ext cx="4791507" cy="48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npu_bridge.npu_init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import *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67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335" y="655582"/>
            <a:ext cx="70222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迁移要点介绍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—Estimator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335" y="1411549"/>
            <a:ext cx="10511161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440"/>
              </a:lnSpc>
              <a:buFont typeface="+mj-lt"/>
              <a:buAutoNum type="arabicPeriod" startAt="3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运行配置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。原始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RunConfig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配置运行参数；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这一步我们需要将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RunConfig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迁移为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NPURunConfig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。由于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NPURunConfig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类是继承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RunConfig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类，因此我们在迁移时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直接更改接口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即可，大多数参数可不变。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迁移示例：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51" y="3726332"/>
            <a:ext cx="8803483" cy="26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335" y="655582"/>
            <a:ext cx="702223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迁移要点介绍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—Estimator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335" y="1411549"/>
            <a:ext cx="10511161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440"/>
              </a:lnSpc>
              <a:buFont typeface="+mj-lt"/>
              <a:buAutoNum type="arabicPeriod" startAt="4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。利用指定输入对模型进行固定步数训练。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迁移为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NPUEstimator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ts val="3440"/>
              </a:lnSpc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NPUEstimator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类是继承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Estimator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类，因此在迁移时如下示例所示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直接更改接口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即可，参数可保持不变。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56" y="3247949"/>
            <a:ext cx="5950190" cy="30769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01B656-26A3-4ED2-B779-E8D5D9A07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11" y="4770176"/>
            <a:ext cx="2914650" cy="1352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D2CC60-D4F3-43A8-B846-E8AC35819329}"/>
              </a:ext>
            </a:extLst>
          </p:cNvPr>
          <p:cNvSpPr txBox="1"/>
          <p:nvPr/>
        </p:nvSpPr>
        <p:spPr>
          <a:xfrm>
            <a:off x="7859337" y="3301646"/>
            <a:ext cx="3952582" cy="1352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执行训练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利用指定输入对模型进行固定步数训练。无休修改。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141789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14E5A528-164A-4F9B-B3A5-57862E2D7804}"/>
    </a:ext>
  </a:extLst>
</a:theme>
</file>

<file path=ppt/theme/theme2.xml><?xml version="1.0" encoding="utf-8"?>
<a:theme xmlns:a="http://schemas.openxmlformats.org/drawingml/2006/main" name="5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200B2CC3-038E-4B68-ADA0-F89367E15FF9}"/>
    </a:ext>
  </a:extLst>
</a:theme>
</file>

<file path=ppt/theme/theme3.xml><?xml version="1.0" encoding="utf-8"?>
<a:theme xmlns:a="http://schemas.openxmlformats.org/drawingml/2006/main" name="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200B2CC3-038E-4B68-ADA0-F89367E15FF9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do4kpgrk">
      <a:majorFont>
        <a:latin typeface="Huawei Sans" panose="020B0A04020102020204"/>
        <a:ea typeface="微软雅黑"/>
        <a:cs typeface=""/>
      </a:majorFont>
      <a:minorFont>
        <a:latin typeface="Huawei Sans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EA8FFF94-8E03-4952-8515-70D42289DFEE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53532</TotalTime>
  <Words>1283</Words>
  <Application>Microsoft Office PowerPoint</Application>
  <PresentationFormat>自定义</PresentationFormat>
  <Paragraphs>131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.AppleSystemUIFont</vt:lpstr>
      <vt:lpstr>-apple-system</vt:lpstr>
      <vt:lpstr>Huawei Sans</vt:lpstr>
      <vt:lpstr>等线</vt:lpstr>
      <vt:lpstr>Microsoft YaHei</vt:lpstr>
      <vt:lpstr>Arial</vt:lpstr>
      <vt:lpstr>Calibri</vt:lpstr>
      <vt:lpstr>1_Title Slide</vt:lpstr>
      <vt:lpstr>5_Chart page</vt:lpstr>
      <vt:lpstr>6_Chart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Atlas人工智能计算解决方案主打胶片-01(20200715)</dc:title>
  <dc:creator>peiyanran</dc:creator>
  <dc:description>共创行业AI新价值</dc:description>
  <cp:lastModifiedBy>Ascend</cp:lastModifiedBy>
  <cp:revision>2143</cp:revision>
  <cp:lastPrinted>2020-01-16T11:26:24Z</cp:lastPrinted>
  <dcterms:created xsi:type="dcterms:W3CDTF">2018-12-27T01:12:26Z</dcterms:created>
  <dcterms:modified xsi:type="dcterms:W3CDTF">2021-03-31T09:04:20Z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(3)0GAq1swAmt5oJvr0IF8KIyuxZ47G2hRgyARJOXo5LEOby5nwVDrzOMD3uZdNhMtZtdXIfdnO
fBfRsXBREWVyFYpMLahmrYQ/ykmZTuHYBMoMUk5hBqw5rZCTRlGb2d2OxzoqKNG6E02BfGo0
IeW2L2P4jIGgqsY8fzNDIIU2lcdCaT3S2EYuXmE8yR3B5yilxf90fQel9fN6QNw1+ZxgSDS5
mvykG6uvX4O/e00POi</vt:lpwstr>
  </property>
  <property fmtid="{D5CDD505-2E9C-101B-9397-08002B2CF9AE}" pid="3" name="_2015_ms_pID_7253431">
    <vt:lpwstr>UFt3J8vSJO++ShPT+TtneyKWjaYpRVDz0a0VSDWst0YyaClCkMa1p0
1dOwiAKXSkeiUbdUEIixpFZBYhgk2/q+FFDbLz3Ab/pzE1YGVbEcJGT6RC1bC4ZlKegxc0sd
5jdK/skukhmrVLMEJMEtNYwbhJhO0mgzLTOvp1QQA3FYiM/9D6oS3x2F+cfKCGCVQ0x9YkgA
g7gBHOqviEp2Og4jqaukkFq2FiZmFj5roCsQ</vt:lpwstr>
  </property>
  <property fmtid="{D5CDD505-2E9C-101B-9397-08002B2CF9AE}" pid="4" name="_2015_ms_pID_7253432">
    <vt:lpwstr>rH4JLtfkkVamL3UeiW0K88E=</vt:lpwstr>
  </property>
  <property fmtid="{D5CDD505-2E9C-101B-9397-08002B2CF9AE}" pid="5" name="Presentation">
    <vt:lpwstr>Atlas人工智能计算解决方案主打胶片-01(20200715)</vt:lpwstr>
  </property>
  <property fmtid="{D5CDD505-2E9C-101B-9397-08002B2CF9AE}" pid="6" name="SlideDescription">
    <vt:lpwstr>共创行业AI新价值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1616144088</vt:lpwstr>
  </property>
</Properties>
</file>