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  <p:sldMasterId id="2147483663" r:id="rId5"/>
    <p:sldMasterId id="2147483665" r:id="rId6"/>
    <p:sldMasterId id="2147483667" r:id="rId7"/>
    <p:sldMasterId id="2147483671" r:id="rId8"/>
    <p:sldMasterId id="2147483679" r:id="rId9"/>
    <p:sldMasterId id="2147483687" r:id="rId10"/>
    <p:sldMasterId id="2147483695" r:id="rId11"/>
    <p:sldMasterId id="2147483703" r:id="rId12"/>
    <p:sldMasterId id="2147483705" r:id="rId13"/>
  </p:sldMasterIdLst>
  <p:notesMasterIdLst>
    <p:notesMasterId r:id="rId35"/>
  </p:notesMasterIdLst>
  <p:sldIdLst>
    <p:sldId id="256" r:id="rId14"/>
    <p:sldId id="262" r:id="rId15"/>
    <p:sldId id="261" r:id="rId16"/>
    <p:sldId id="443" r:id="rId17"/>
    <p:sldId id="466" r:id="rId18"/>
    <p:sldId id="445" r:id="rId19"/>
    <p:sldId id="442" r:id="rId20"/>
    <p:sldId id="446" r:id="rId21"/>
    <p:sldId id="447" r:id="rId22"/>
    <p:sldId id="468" r:id="rId23"/>
    <p:sldId id="469" r:id="rId24"/>
    <p:sldId id="452" r:id="rId25"/>
    <p:sldId id="457" r:id="rId26"/>
    <p:sldId id="459" r:id="rId27"/>
    <p:sldId id="460" r:id="rId28"/>
    <p:sldId id="461" r:id="rId29"/>
    <p:sldId id="464" r:id="rId30"/>
    <p:sldId id="467" r:id="rId31"/>
    <p:sldId id="470" r:id="rId32"/>
    <p:sldId id="349" r:id="rId33"/>
    <p:sldId id="259" r:id="rId34"/>
  </p:sldIdLst>
  <p:sldSz cx="121967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lewis" initials="m" lastIdx="1" clrIdx="0"/>
  <p:cmAuthor id="2" name="Tantao (Riddle)" initials="T(" lastIdx="26" clrIdx="1">
    <p:extLst>
      <p:ext uri="{19B8F6BF-5375-455C-9EA6-DF929625EA0E}">
        <p15:presenceInfo xmlns:p15="http://schemas.microsoft.com/office/powerpoint/2012/main" userId="S-1-5-21-147214757-305610072-1517763936-3327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CECFF"/>
    <a:srgbClr val="CEE1F2"/>
    <a:srgbClr val="7030A0"/>
    <a:srgbClr val="FCFCFC"/>
    <a:srgbClr val="FDFDFD"/>
    <a:srgbClr val="FEFEFE"/>
    <a:srgbClr val="FFFFFF"/>
    <a:srgbClr val="F4F4F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3" autoAdjust="0"/>
  </p:normalViewPr>
  <p:slideViewPr>
    <p:cSldViewPr snapToGrid="0">
      <p:cViewPr varScale="1">
        <p:scale>
          <a:sx n="76" d="100"/>
          <a:sy n="76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3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1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0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7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4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1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497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839" y="275167"/>
            <a:ext cx="10977087" cy="1142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95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48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839" y="6356353"/>
            <a:ext cx="2845912" cy="366182"/>
          </a:xfrm>
          <a:prstGeom prst="rect">
            <a:avLst/>
          </a:prstGeom>
        </p:spPr>
        <p:txBody>
          <a:bodyPr/>
          <a:lstStyle/>
          <a:p>
            <a:fld id="{677276F7-8807-E647-94F8-6280092822FC}" type="datetimeFigureOut">
              <a:rPr kumimoji="1" lang="zh-CN" altLang="en-US" smtClean="0">
                <a:solidFill>
                  <a:srgbClr val="1D1D1A"/>
                </a:solidFill>
              </a:rPr>
              <a:pPr/>
              <a:t>2021/4/14</a:t>
            </a:fld>
            <a:endParaRPr kumimoji="1" lang="zh-CN" altLang="en-US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228" y="6356353"/>
            <a:ext cx="3862308" cy="366182"/>
          </a:xfrm>
          <a:prstGeom prst="rect">
            <a:avLst/>
          </a:prstGeom>
        </p:spPr>
        <p:txBody>
          <a:bodyPr/>
          <a:lstStyle/>
          <a:p>
            <a:endParaRPr kumimoji="1" lang="zh-CN" altLang="en-US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1014" y="6356353"/>
            <a:ext cx="2845912" cy="366182"/>
          </a:xfrm>
          <a:prstGeom prst="rect">
            <a:avLst/>
          </a:prstGeom>
        </p:spPr>
        <p:txBody>
          <a:bodyPr/>
          <a:lstStyle/>
          <a:p>
            <a:fld id="{D8FF9181-BBBF-474B-A1E8-735D778E5B35}" type="slidenum">
              <a:rPr kumimoji="1" lang="zh-CN" altLang="en-US" smtClean="0">
                <a:solidFill>
                  <a:srgbClr val="1D1D1A"/>
                </a:solidFill>
              </a:rPr>
              <a:pPr/>
              <a:t>‹#›</a:t>
            </a:fld>
            <a:endParaRPr kumimoji="1" lang="zh-CN" altLang="en-US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0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381"/>
            <a:ext cx="12196763" cy="68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7814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2690" y="670407"/>
            <a:ext cx="11346556" cy="84054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735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Arial32pt , Left, only put one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89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82151" y="477355"/>
            <a:ext cx="1092419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91427" tIns="45714" rIns="91427" bIns="45714" anchor="ctr"/>
          <a:lstStyle>
            <a:lvl1pPr marL="0" indent="0" algn="l">
              <a:buFont typeface="Arial" panose="020B0604020202020204" pitchFamily="34" charset="0"/>
              <a:buNone/>
              <a:def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54235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54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9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02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59" y="97369"/>
            <a:ext cx="10756867" cy="73871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8841" y="6578767"/>
            <a:ext cx="1410251" cy="21060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Page ‹#›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4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1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1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5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9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62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35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223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1D1D1A"/>
                </a:solidFill>
              </a:rPr>
              <a:pPr/>
              <a:t>2021/4/14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501" y="6314400"/>
            <a:ext cx="396144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80837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1D1D1A"/>
                </a:solidFill>
              </a:rPr>
              <a:pPr/>
              <a:t>‹#›</a:t>
            </a:fld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09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4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27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3C649F6-6C86-43D9-BB7D-C0C5916DA06D}"/>
              </a:ext>
            </a:extLst>
          </p:cNvPr>
          <p:cNvSpPr>
            <a:spLocks/>
          </p:cNvSpPr>
          <p:nvPr userDrawn="1"/>
        </p:nvSpPr>
        <p:spPr bwMode="auto">
          <a:xfrm>
            <a:off x="3115" y="296437"/>
            <a:ext cx="1376721" cy="8645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B17635C-0BD3-4E91-9108-7B1D4ED1808C}"/>
              </a:ext>
            </a:extLst>
          </p:cNvPr>
          <p:cNvSpPr>
            <a:spLocks/>
          </p:cNvSpPr>
          <p:nvPr userDrawn="1"/>
        </p:nvSpPr>
        <p:spPr bwMode="auto">
          <a:xfrm>
            <a:off x="1246513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7C72A1-A484-4CE4-96ED-9326BB800D11}"/>
              </a:ext>
            </a:extLst>
          </p:cNvPr>
          <p:cNvGrpSpPr/>
          <p:nvPr userDrawn="1"/>
        </p:nvGrpSpPr>
        <p:grpSpPr>
          <a:xfrm>
            <a:off x="443487" y="440770"/>
            <a:ext cx="534109" cy="533594"/>
            <a:chOff x="2960687" y="4865687"/>
            <a:chExt cx="1698626" cy="1697038"/>
          </a:xfrm>
          <a:solidFill>
            <a:schemeClr val="tx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D183B0C-82A7-42F3-96CC-47F08805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8CA449D-93C0-477B-8CF2-F4B0DA6F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4F5EEEF-084B-4234-8DAC-DBD04D75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43284BB-4EE9-4EC5-8C49-A082DDCC0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050CC35-A62E-43DE-A8B9-4FE38D64D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B66B19F-1B53-4144-91E0-731DB36639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023CD117-2E77-4218-9E7A-A1DFA4E04D58}"/>
              </a:ext>
            </a:extLst>
          </p:cNvPr>
          <p:cNvSpPr>
            <a:spLocks/>
          </p:cNvSpPr>
          <p:nvPr userDrawn="1"/>
        </p:nvSpPr>
        <p:spPr bwMode="auto">
          <a:xfrm>
            <a:off x="3213876" y="296437"/>
            <a:ext cx="8981299" cy="8650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8EBABF0-107B-4D8F-BE80-9FF4CB2BD9BA}"/>
              </a:ext>
            </a:extLst>
          </p:cNvPr>
          <p:cNvSpPr>
            <a:spLocks/>
          </p:cNvSpPr>
          <p:nvPr userDrawn="1"/>
        </p:nvSpPr>
        <p:spPr bwMode="auto">
          <a:xfrm>
            <a:off x="3108478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5574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60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76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18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223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1D1D1A"/>
                </a:solidFill>
              </a:rPr>
              <a:pPr/>
              <a:t>2021/4/14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501" y="6314400"/>
            <a:ext cx="396144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80837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1D1D1A"/>
                </a:solidFill>
              </a:rPr>
              <a:pPr/>
              <a:t>‹#›</a:t>
            </a:fld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84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77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4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50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60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68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752B054F-638D-42E0-A591-62B6280ECE91}"/>
              </a:ext>
            </a:extLst>
          </p:cNvPr>
          <p:cNvSpPr>
            <a:spLocks/>
          </p:cNvSpPr>
          <p:nvPr userDrawn="1"/>
        </p:nvSpPr>
        <p:spPr bwMode="auto">
          <a:xfrm>
            <a:off x="3115" y="296437"/>
            <a:ext cx="1376721" cy="8645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45FEB59-7682-43C3-A425-AEF62591DBD3}"/>
              </a:ext>
            </a:extLst>
          </p:cNvPr>
          <p:cNvSpPr>
            <a:spLocks/>
          </p:cNvSpPr>
          <p:nvPr userDrawn="1"/>
        </p:nvSpPr>
        <p:spPr bwMode="auto">
          <a:xfrm>
            <a:off x="1246513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4348BCD-C56C-4A34-BF67-6352C32E3249}"/>
              </a:ext>
            </a:extLst>
          </p:cNvPr>
          <p:cNvSpPr>
            <a:spLocks/>
          </p:cNvSpPr>
          <p:nvPr userDrawn="1"/>
        </p:nvSpPr>
        <p:spPr bwMode="auto">
          <a:xfrm>
            <a:off x="3213876" y="296437"/>
            <a:ext cx="8981299" cy="8650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9C727F4-3944-4201-B2EA-3FFE10EF7C9D}"/>
              </a:ext>
            </a:extLst>
          </p:cNvPr>
          <p:cNvSpPr>
            <a:spLocks/>
          </p:cNvSpPr>
          <p:nvPr userDrawn="1"/>
        </p:nvSpPr>
        <p:spPr bwMode="auto">
          <a:xfrm>
            <a:off x="3108478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4387033-41E9-4DAE-9A70-717224D3172C}"/>
              </a:ext>
            </a:extLst>
          </p:cNvPr>
          <p:cNvGrpSpPr/>
          <p:nvPr userDrawn="1"/>
        </p:nvGrpSpPr>
        <p:grpSpPr>
          <a:xfrm>
            <a:off x="587542" y="515499"/>
            <a:ext cx="358428" cy="426458"/>
            <a:chOff x="3295650" y="230188"/>
            <a:chExt cx="936625" cy="1114426"/>
          </a:xfrm>
          <a:solidFill>
            <a:schemeClr val="tx2"/>
          </a:solidFill>
        </p:grpSpPr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61EA9B06-50A9-43D5-913B-C6C432BA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CCA05DA4-37B1-4B0A-86C5-6E695EFD9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BF673539-61FE-4908-8BD4-7F301C34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3101001-5CFA-45E3-B74E-7686D9941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387E6BE4-E387-4CA3-BF72-69BC977A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0FFAE07-3804-4F96-867A-7D7338AA8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13CA87A-D477-446E-B560-8C67989CD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C7B11F0-1EA5-4F4E-97F5-7040216B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EC7A57D9-F1D2-47F3-9BC3-A731A3275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F16C542-1AC3-4E8B-A2E8-2AB636BED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39F02D6B-5150-41C8-B101-22D8CF207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36F5D2C-14C8-45F2-BF44-755AB23F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DA4DD766-0239-486B-8599-5C1B9D2BC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AB09609-F5FB-40CE-9D29-2080889B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0F552630-0D15-4911-98B2-DFBE093B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13B78370-3BD5-49BA-9B4F-8EEB37B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595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223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1D1D1A"/>
                </a:solidFill>
              </a:rPr>
              <a:pPr/>
              <a:t>2021/4/14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501" y="6314400"/>
            <a:ext cx="396144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80837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1D1D1A"/>
                </a:solidFill>
              </a:rPr>
              <a:pPr/>
              <a:t>‹#›</a:t>
            </a:fld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2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6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6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7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5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9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223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1D1D1A"/>
                </a:solidFill>
              </a:rPr>
              <a:pPr/>
              <a:t>2021/4/14</a:t>
            </a:fld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501" y="6314400"/>
            <a:ext cx="396144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80837" y="6314400"/>
            <a:ext cx="2700984" cy="316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1D1D1A"/>
                </a:solidFill>
              </a:rPr>
              <a:pPr/>
              <a:t>‹#›</a:t>
            </a:fld>
            <a:endParaRPr lang="zh-CN" altLang="en-US" dirty="0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42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92F2A2D-F63F-47C3-84BF-3D1456A7EC2B}"/>
              </a:ext>
            </a:extLst>
          </p:cNvPr>
          <p:cNvSpPr>
            <a:spLocks/>
          </p:cNvSpPr>
          <p:nvPr userDrawn="1"/>
        </p:nvSpPr>
        <p:spPr bwMode="auto">
          <a:xfrm>
            <a:off x="3115" y="296437"/>
            <a:ext cx="1376721" cy="8645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A1713B7-C6C5-47AD-BE17-C0A014517228}"/>
              </a:ext>
            </a:extLst>
          </p:cNvPr>
          <p:cNvSpPr>
            <a:spLocks/>
          </p:cNvSpPr>
          <p:nvPr userDrawn="1"/>
        </p:nvSpPr>
        <p:spPr bwMode="auto">
          <a:xfrm>
            <a:off x="1246513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957B93-CAF6-480F-BF68-761E24A445FB}"/>
              </a:ext>
            </a:extLst>
          </p:cNvPr>
          <p:cNvGrpSpPr/>
          <p:nvPr userDrawn="1"/>
        </p:nvGrpSpPr>
        <p:grpSpPr>
          <a:xfrm>
            <a:off x="587541" y="505896"/>
            <a:ext cx="374806" cy="445661"/>
            <a:chOff x="-1647825" y="2492375"/>
            <a:chExt cx="1947863" cy="2316163"/>
          </a:xfrm>
          <a:solidFill>
            <a:schemeClr val="tx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28CFB3E-9226-4CEF-B720-A4012D3BE3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83AC00-C80D-4668-A50F-7BFC0B8FC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E0B66E1-FBE6-46A5-8C2F-7E116CEB07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67" y="177218"/>
            <a:ext cx="959165" cy="3098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9913AA-1FFD-4770-B638-EAB745A74564}"/>
              </a:ext>
            </a:extLst>
          </p:cNvPr>
          <p:cNvSpPr/>
          <p:nvPr userDrawn="1"/>
        </p:nvSpPr>
        <p:spPr>
          <a:xfrm>
            <a:off x="10559976" y="487102"/>
            <a:ext cx="78054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0" dirty="0"/>
              <a:t>CANN</a:t>
            </a:r>
          </a:p>
        </p:txBody>
      </p:sp>
    </p:spTree>
    <p:extLst>
      <p:ext uri="{BB962C8B-B14F-4D97-AF65-F5344CB8AC3E}">
        <p14:creationId xmlns:p14="http://schemas.microsoft.com/office/powerpoint/2010/main" val="16413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03DEE623-C7C5-4043-A935-F8D2E3F6D33F}"/>
              </a:ext>
            </a:extLst>
          </p:cNvPr>
          <p:cNvSpPr>
            <a:spLocks/>
          </p:cNvSpPr>
          <p:nvPr userDrawn="1"/>
        </p:nvSpPr>
        <p:spPr bwMode="auto">
          <a:xfrm>
            <a:off x="3115" y="296437"/>
            <a:ext cx="1376721" cy="8645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47D35121-DA60-4BFB-8B52-8A7B868E7D29}"/>
              </a:ext>
            </a:extLst>
          </p:cNvPr>
          <p:cNvSpPr>
            <a:spLocks/>
          </p:cNvSpPr>
          <p:nvPr userDrawn="1"/>
        </p:nvSpPr>
        <p:spPr bwMode="auto">
          <a:xfrm>
            <a:off x="1246513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6A3B9C-AFCA-4A6E-BEDC-076485CD40A7}"/>
              </a:ext>
            </a:extLst>
          </p:cNvPr>
          <p:cNvGrpSpPr/>
          <p:nvPr userDrawn="1"/>
        </p:nvGrpSpPr>
        <p:grpSpPr>
          <a:xfrm>
            <a:off x="515514" y="490962"/>
            <a:ext cx="470817" cy="475531"/>
            <a:chOff x="5540375" y="2868613"/>
            <a:chExt cx="1106488" cy="1117600"/>
          </a:xfrm>
          <a:solidFill>
            <a:schemeClr val="tx2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6EEE1BB-8E6A-48BD-8702-AC17424D0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3218FCA-2DBF-49AA-9CE7-CAB3C8797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1F4FB3AB-C81C-49FD-853A-18B234FB3B9F}"/>
              </a:ext>
            </a:extLst>
          </p:cNvPr>
          <p:cNvSpPr>
            <a:spLocks/>
          </p:cNvSpPr>
          <p:nvPr userDrawn="1"/>
        </p:nvSpPr>
        <p:spPr bwMode="auto">
          <a:xfrm>
            <a:off x="3213876" y="296437"/>
            <a:ext cx="8981299" cy="8650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3935C35-DA99-4EBB-8377-A7E48FFB748E}"/>
              </a:ext>
            </a:extLst>
          </p:cNvPr>
          <p:cNvSpPr>
            <a:spLocks/>
          </p:cNvSpPr>
          <p:nvPr userDrawn="1"/>
        </p:nvSpPr>
        <p:spPr bwMode="auto">
          <a:xfrm>
            <a:off x="3108478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6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4800" dirty="0">
                <a:solidFill>
                  <a:srgbClr val="1D1D1A"/>
                </a:solidFill>
                <a:latin typeface="微软雅黑" panose="020B0503020204020204" pitchFamily="34" charset="-122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168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6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780766"/>
            <a:ext cx="10519708" cy="9032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528" y="1825625"/>
            <a:ext cx="10519708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527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677276F7-8807-E647-94F8-6280092822FC}" type="datetimeFigureOut">
              <a:rPr kumimoji="1" lang="zh-CN" altLang="en-US" smtClean="0">
                <a:solidFill>
                  <a:srgbClr val="1D1D1A"/>
                </a:solidFill>
              </a:rPr>
              <a:pPr/>
              <a:t>2021/4/14</a:t>
            </a:fld>
            <a:endParaRPr kumimoji="1"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3964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D8FF9181-BBBF-474B-A1E8-735D778E5B35}" type="slidenum">
              <a:rPr kumimoji="1" lang="zh-CN" altLang="en-US" smtClean="0">
                <a:solidFill>
                  <a:srgbClr val="1D1D1A"/>
                </a:solidFill>
              </a:rPr>
              <a:pPr/>
              <a:t>‹#›</a:t>
            </a:fld>
            <a:endParaRPr kumimoji="1" lang="zh-CN" altLang="en-US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4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629" y="5956007"/>
            <a:ext cx="1973225" cy="4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07" r:id="rId2"/>
    <p:sldLayoutId id="2147483708" r:id="rId3"/>
    <p:sldLayoutId id="2147483709" r:id="rId4"/>
    <p:sldLayoutId id="2147483710" r:id="rId5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微软雅黑" panose="020B0503020204020204" pitchFamily="34" charset="-122"/>
              </a:rPr>
              <a:t>Copyright©2020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微软雅黑" panose="020B0503020204020204" pitchFamily="34" charset="-122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微软雅黑" panose="020B0503020204020204" pitchFamily="34" charset="-122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微软雅黑" panose="020B0503020204020204" pitchFamily="34" charset="-122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微软雅黑" panose="020B0503020204020204" pitchFamily="34" charset="-122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微软雅黑" panose="020B0503020204020204" pitchFamily="34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8" y="5237637"/>
            <a:ext cx="1869596" cy="4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2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7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8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stg-cli-cann202/atlasrun_03_0002.html" TargetMode="External"/><Relationship Id="rId2" Type="http://schemas.openxmlformats.org/officeDocument/2006/relationships/hyperlink" Target="https://support.huaweicloud.com/Development-tg-cann202training1/atlasprofilingtrain_16_0005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Development-tg-cann202training1/atlasprofilingtrain_16_0016.html" TargetMode="External"/><Relationship Id="rId2" Type="http://schemas.openxmlformats.org/officeDocument/2006/relationships/hyperlink" Target="https://support.huaweicloud.com/Development-tg-cann202training1/atlasprofilingtrain_16_0015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upport.huaweicloud.com/Development-tg-cann202training1/atlasprofilingtrain_16_0023.html" TargetMode="External"/><Relationship Id="rId4" Type="http://schemas.openxmlformats.org/officeDocument/2006/relationships/hyperlink" Target="https://support.huaweicloud.com/Development-tg-cann202training1/atlasprofilingtrain_16_0018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5715000" y="3023071"/>
            <a:ext cx="5476875" cy="7230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3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TF</a:t>
            </a:r>
            <a:r>
              <a:rPr lang="zh-CN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网络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训练性能分析</a:t>
            </a:r>
          </a:p>
        </p:txBody>
      </p:sp>
      <p:sp>
        <p:nvSpPr>
          <p:cNvPr id="10" name="线条"/>
          <p:cNvSpPr/>
          <p:nvPr/>
        </p:nvSpPr>
        <p:spPr>
          <a:xfrm>
            <a:off x="7552696" y="3746085"/>
            <a:ext cx="1650999" cy="0"/>
          </a:xfrm>
          <a:prstGeom prst="line">
            <a:avLst/>
          </a:prstGeom>
          <a:ln w="28575">
            <a:solidFill>
              <a:srgbClr val="C00000"/>
            </a:solidFill>
            <a:miter/>
          </a:ln>
        </p:spPr>
        <p:txBody>
          <a:bodyPr lIns="64282" tIns="64282" rIns="64282" bIns="64282"/>
          <a:lstStyle/>
          <a:p>
            <a:pPr defTabSz="2633549">
              <a:defRPr sz="4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600">
              <a:solidFill>
                <a:srgbClr val="000000"/>
              </a:solidFill>
              <a:latin typeface="Calibri"/>
              <a:ea typeface="Calibr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137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1" y="438275"/>
            <a:ext cx="4450710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混合精度训练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04176-CA47-4929-B381-40F1FC27622F}"/>
              </a:ext>
            </a:extLst>
          </p:cNvPr>
          <p:cNvSpPr txBox="1"/>
          <p:nvPr/>
        </p:nvSpPr>
        <p:spPr>
          <a:xfrm>
            <a:off x="644821" y="1103861"/>
            <a:ext cx="11142340" cy="91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b="1" dirty="0"/>
              <a:t>混合精度训练</a:t>
            </a:r>
            <a:r>
              <a:rPr lang="zh-CN" altLang="en-US" dirty="0"/>
              <a:t>方法是通过混合使用</a:t>
            </a:r>
            <a:r>
              <a:rPr lang="en-US" altLang="zh-CN" dirty="0"/>
              <a:t>float16</a:t>
            </a:r>
            <a:r>
              <a:rPr lang="zh-CN" altLang="en-US" dirty="0"/>
              <a:t>和</a:t>
            </a:r>
            <a:r>
              <a:rPr lang="en-US" altLang="zh-CN" dirty="0"/>
              <a:t>float32</a:t>
            </a:r>
            <a:r>
              <a:rPr lang="zh-CN" altLang="en-US" dirty="0"/>
              <a:t>数据类型来加速深度神经网络训练的过程，并减少内存使用和存取，从而可以训练更大的神经网络。同时又能基本保持使用</a:t>
            </a:r>
            <a:r>
              <a:rPr lang="en-US" altLang="zh-CN" dirty="0"/>
              <a:t>float32</a:t>
            </a:r>
            <a:r>
              <a:rPr lang="zh-CN" altLang="en-US" dirty="0"/>
              <a:t>训练所能达到的网络精度。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91B24E-CAEE-46AD-B857-576E09412CA1}"/>
              </a:ext>
            </a:extLst>
          </p:cNvPr>
          <p:cNvSpPr txBox="1"/>
          <p:nvPr/>
        </p:nvSpPr>
        <p:spPr>
          <a:xfrm>
            <a:off x="430332" y="2471400"/>
            <a:ext cx="11142340" cy="353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allow_fp32_to_fp16</a:t>
            </a:r>
            <a:r>
              <a:rPr lang="zh-CN" altLang="en-US" dirty="0"/>
              <a:t>：优先保持原图精度，当算子不支持</a:t>
            </a:r>
            <a:r>
              <a:rPr lang="en-US" altLang="zh-CN" dirty="0"/>
              <a:t>float32</a:t>
            </a:r>
            <a:r>
              <a:rPr lang="zh-CN" altLang="en-US" dirty="0"/>
              <a:t>数据类型时，直接降低精度到</a:t>
            </a:r>
            <a:r>
              <a:rPr lang="en-US" altLang="zh-CN" dirty="0"/>
              <a:t>float16</a:t>
            </a:r>
            <a:r>
              <a:rPr lang="zh-CN" altLang="en-US" dirty="0"/>
              <a:t>。当前不支持</a:t>
            </a:r>
            <a:r>
              <a:rPr lang="en-US" altLang="zh-CN" dirty="0"/>
              <a:t>float32</a:t>
            </a:r>
            <a:r>
              <a:rPr lang="zh-CN" altLang="en-US" dirty="0"/>
              <a:t>类型的算子都是卷积类算子，例如</a:t>
            </a:r>
            <a:r>
              <a:rPr lang="en-US" altLang="zh-CN" dirty="0"/>
              <a:t>Conv2D</a:t>
            </a:r>
            <a:r>
              <a:rPr lang="zh-CN" altLang="en-US" dirty="0"/>
              <a:t>、</a:t>
            </a:r>
            <a:r>
              <a:rPr lang="en-US" altLang="zh-CN" dirty="0"/>
              <a:t>DepthwiseConv2D</a:t>
            </a:r>
            <a:r>
              <a:rPr lang="zh-CN" altLang="en-US" dirty="0"/>
              <a:t>等，此类算子对精度不敏感，因此不会造成整网精度下降。默认情况下系统使用此种方式。</a:t>
            </a: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force_fp16</a:t>
            </a:r>
            <a:r>
              <a:rPr lang="zh-CN" altLang="en-US" dirty="0"/>
              <a:t>：当算子既支持</a:t>
            </a:r>
            <a:r>
              <a:rPr lang="en-US" altLang="zh-CN" dirty="0"/>
              <a:t>float16</a:t>
            </a:r>
            <a:r>
              <a:rPr lang="zh-CN" altLang="en-US" dirty="0"/>
              <a:t>又支持</a:t>
            </a:r>
            <a:r>
              <a:rPr lang="en-US" altLang="zh-CN" dirty="0"/>
              <a:t>float32</a:t>
            </a:r>
            <a:r>
              <a:rPr lang="zh-CN" altLang="en-US" dirty="0"/>
              <a:t>数据类型时，强制选择</a:t>
            </a:r>
            <a:r>
              <a:rPr lang="en-US" altLang="zh-CN" dirty="0"/>
              <a:t>float16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must_keep_origin_dtype</a:t>
            </a:r>
            <a:r>
              <a:rPr lang="zh-CN" altLang="en-US" dirty="0"/>
              <a:t>：保持原图精度。此种方式下，如果整网中有</a:t>
            </a:r>
            <a:r>
              <a:rPr lang="en-US" altLang="zh-CN" dirty="0"/>
              <a:t>Conv2D</a:t>
            </a:r>
            <a:r>
              <a:rPr lang="zh-CN" altLang="en-US" dirty="0"/>
              <a:t>算子，由于该算子仅支持</a:t>
            </a:r>
            <a:r>
              <a:rPr lang="en-US" altLang="zh-CN" dirty="0"/>
              <a:t>float16</a:t>
            </a:r>
            <a:r>
              <a:rPr lang="zh-CN" altLang="en-US" dirty="0"/>
              <a:t>类型，在原图输入是</a:t>
            </a:r>
            <a:r>
              <a:rPr lang="en-US" altLang="zh-CN" dirty="0"/>
              <a:t>float32</a:t>
            </a:r>
            <a:r>
              <a:rPr lang="zh-CN" altLang="en-US" dirty="0"/>
              <a:t>类型的情况下，训练会报错中止。</a:t>
            </a: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allow_mix_precision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自动混合精度</a:t>
            </a:r>
            <a:r>
              <a:rPr lang="zh-CN" altLang="en-US" dirty="0"/>
              <a:t>。可以针对全网中</a:t>
            </a:r>
            <a:r>
              <a:rPr lang="en-US" altLang="zh-CN" dirty="0"/>
              <a:t>float32</a:t>
            </a:r>
            <a:r>
              <a:rPr lang="zh-CN" altLang="en-US" dirty="0"/>
              <a:t>数据类型的算子，按照内置的优化策略，自动将部分</a:t>
            </a:r>
            <a:r>
              <a:rPr lang="en-US" altLang="zh-CN" dirty="0"/>
              <a:t>float32</a:t>
            </a:r>
            <a:r>
              <a:rPr lang="zh-CN" altLang="en-US" dirty="0"/>
              <a:t>的算子降低精度到</a:t>
            </a:r>
            <a:r>
              <a:rPr lang="en-US" altLang="zh-CN" dirty="0"/>
              <a:t>float16</a:t>
            </a:r>
            <a:r>
              <a:rPr lang="zh-CN" altLang="en-US" dirty="0"/>
              <a:t>，从而在精度损失很小的情况下提升系统性能并减少内存使用。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EAEEA-145D-455C-BB92-EC529B0F135F}"/>
              </a:ext>
            </a:extLst>
          </p:cNvPr>
          <p:cNvSpPr txBox="1"/>
          <p:nvPr/>
        </p:nvSpPr>
        <p:spPr>
          <a:xfrm>
            <a:off x="644822" y="2051855"/>
            <a:ext cx="2064512" cy="48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四种训练精度模式</a:t>
            </a:r>
          </a:p>
        </p:txBody>
      </p:sp>
    </p:spTree>
    <p:extLst>
      <p:ext uri="{BB962C8B-B14F-4D97-AF65-F5344CB8AC3E}">
        <p14:creationId xmlns:p14="http://schemas.microsoft.com/office/powerpoint/2010/main" val="12453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1" y="438275"/>
            <a:ext cx="4450710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混合精度训练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脚本设置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CF1518-4A06-4026-8AF1-D20F59B5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74" y="4115126"/>
            <a:ext cx="7314116" cy="21725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91B24E-CAEE-46AD-B857-576E09412CA1}"/>
              </a:ext>
            </a:extLst>
          </p:cNvPr>
          <p:cNvSpPr txBox="1"/>
          <p:nvPr/>
        </p:nvSpPr>
        <p:spPr>
          <a:xfrm>
            <a:off x="4354144" y="4363672"/>
            <a:ext cx="1906468" cy="47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Estimator</a:t>
            </a:r>
            <a:r>
              <a:rPr lang="zh-CN" altLang="en-US" b="1" dirty="0"/>
              <a:t>模式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A4A25-C630-4146-AF72-9ACD4A3C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74" y="1332136"/>
            <a:ext cx="5959740" cy="2557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7EAEEA-145D-455C-BB92-EC529B0F135F}"/>
              </a:ext>
            </a:extLst>
          </p:cNvPr>
          <p:cNvSpPr txBox="1"/>
          <p:nvPr/>
        </p:nvSpPr>
        <p:spPr>
          <a:xfrm>
            <a:off x="4354144" y="1332136"/>
            <a:ext cx="200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sess.run</a:t>
            </a:r>
            <a:r>
              <a:rPr lang="zh-CN" altLang="en-US" sz="2000" b="1" dirty="0"/>
              <a:t>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FEDD8-CF65-45AC-B838-187CF2BD4B9F}"/>
              </a:ext>
            </a:extLst>
          </p:cNvPr>
          <p:cNvSpPr txBox="1"/>
          <p:nvPr/>
        </p:nvSpPr>
        <p:spPr>
          <a:xfrm>
            <a:off x="1647671" y="742362"/>
            <a:ext cx="73782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https://support.huaweicloud.com/Development-tg-cann202training1/atlasautotune_16_0004.html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21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15060" y="1500706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749" y="1603957"/>
            <a:ext cx="453681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昇腾</a:t>
            </a: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CANN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软件架构及特性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060" y="2456059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2</a:t>
            </a:r>
            <a:endParaRPr lang="en-US" altLang="zh-CN" sz="3600" b="1" dirty="0">
              <a:solidFill>
                <a:srgbClr val="575757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9749" y="2552593"/>
            <a:ext cx="198002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数据预处理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060" y="3411412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899749" y="3501229"/>
            <a:ext cx="233910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混合精度训练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060" y="4366765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4</a:t>
            </a:r>
          </a:p>
        </p:txBody>
      </p:sp>
      <p:sp>
        <p:nvSpPr>
          <p:cNvPr id="19" name="矩形 18"/>
          <p:cNvSpPr/>
          <p:nvPr/>
        </p:nvSpPr>
        <p:spPr>
          <a:xfrm>
            <a:off x="1864322" y="4449864"/>
            <a:ext cx="460767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工具分析网络性能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07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0" y="438275"/>
            <a:ext cx="6572201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环境准备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E3CE1-1DA0-40F9-8989-777AF13FE64B}"/>
              </a:ext>
            </a:extLst>
          </p:cNvPr>
          <p:cNvSpPr txBox="1"/>
          <p:nvPr/>
        </p:nvSpPr>
        <p:spPr>
          <a:xfrm>
            <a:off x="1505898" y="792028"/>
            <a:ext cx="766927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https://support.huaweicloud.com/Development-tg-cann202training1/atlasprofilingtrain_16_0007.html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4F28EA-B3A1-421C-BECA-B74CE22C6526}"/>
              </a:ext>
            </a:extLst>
          </p:cNvPr>
          <p:cNvSpPr txBox="1"/>
          <p:nvPr/>
        </p:nvSpPr>
        <p:spPr>
          <a:xfrm>
            <a:off x="1456156" y="1795759"/>
            <a:ext cx="19082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环境准备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313BBA-0709-4652-B0FD-AC066144E71E}"/>
              </a:ext>
            </a:extLst>
          </p:cNvPr>
          <p:cNvSpPr txBox="1"/>
          <p:nvPr/>
        </p:nvSpPr>
        <p:spPr>
          <a:xfrm>
            <a:off x="1456156" y="2711614"/>
            <a:ext cx="19082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采集</a:t>
            </a:r>
            <a:r>
              <a:rPr lang="en-US" altLang="zh-CN" b="1" dirty="0"/>
              <a:t>Profiling</a:t>
            </a:r>
            <a:r>
              <a:rPr lang="zh-CN" altLang="en-US" b="1" dirty="0"/>
              <a:t>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BAB3D3-BB3A-4065-8310-611CCC1079E2}"/>
              </a:ext>
            </a:extLst>
          </p:cNvPr>
          <p:cNvSpPr txBox="1"/>
          <p:nvPr/>
        </p:nvSpPr>
        <p:spPr>
          <a:xfrm>
            <a:off x="1456156" y="3627469"/>
            <a:ext cx="19082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解析</a:t>
            </a:r>
            <a:r>
              <a:rPr lang="en-US" altLang="zh-CN" b="1" dirty="0"/>
              <a:t>Profiling</a:t>
            </a:r>
            <a:r>
              <a:rPr lang="zh-CN" altLang="en-US" b="1" dirty="0"/>
              <a:t>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AEF6D4-FEF4-4F0D-959E-10F622BC8C38}"/>
              </a:ext>
            </a:extLst>
          </p:cNvPr>
          <p:cNvSpPr txBox="1"/>
          <p:nvPr/>
        </p:nvSpPr>
        <p:spPr>
          <a:xfrm>
            <a:off x="1456156" y="4543324"/>
            <a:ext cx="19082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分析</a:t>
            </a:r>
            <a:r>
              <a:rPr lang="en-US" altLang="zh-CN" b="1" dirty="0"/>
              <a:t>Profiling</a:t>
            </a:r>
            <a:r>
              <a:rPr lang="zh-CN" altLang="en-US" b="1" dirty="0"/>
              <a:t>数据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6F1030-D4DB-4C07-A80B-9324A0090D7B}"/>
              </a:ext>
            </a:extLst>
          </p:cNvPr>
          <p:cNvCxnSpPr>
            <a:cxnSpLocks/>
          </p:cNvCxnSpPr>
          <p:nvPr/>
        </p:nvCxnSpPr>
        <p:spPr>
          <a:xfrm flipV="1">
            <a:off x="2410295" y="2165091"/>
            <a:ext cx="0" cy="54652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7F2465-BAA1-4040-89D4-78C882B40098}"/>
              </a:ext>
            </a:extLst>
          </p:cNvPr>
          <p:cNvCxnSpPr>
            <a:cxnSpLocks/>
          </p:cNvCxnSpPr>
          <p:nvPr/>
        </p:nvCxnSpPr>
        <p:spPr>
          <a:xfrm flipV="1">
            <a:off x="2410295" y="3080946"/>
            <a:ext cx="0" cy="54652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3C0BCD-4AA4-4476-9865-30A1270F2C64}"/>
              </a:ext>
            </a:extLst>
          </p:cNvPr>
          <p:cNvCxnSpPr>
            <a:cxnSpLocks/>
          </p:cNvCxnSpPr>
          <p:nvPr/>
        </p:nvCxnSpPr>
        <p:spPr>
          <a:xfrm flipV="1">
            <a:off x="2410295" y="3996801"/>
            <a:ext cx="0" cy="54652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FAD238D-D233-4ECB-9F56-551885CE29EF}"/>
              </a:ext>
            </a:extLst>
          </p:cNvPr>
          <p:cNvSpPr txBox="1"/>
          <p:nvPr/>
        </p:nvSpPr>
        <p:spPr>
          <a:xfrm>
            <a:off x="3687584" y="1720840"/>
            <a:ext cx="7762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使用训练</a:t>
            </a:r>
            <a:r>
              <a:rPr lang="en-US" altLang="zh-CN" dirty="0"/>
              <a:t>Profiling</a:t>
            </a:r>
            <a:r>
              <a:rPr lang="zh-CN" altLang="en-US" dirty="0"/>
              <a:t>功能前，需要根据</a:t>
            </a:r>
            <a:r>
              <a:rPr lang="zh-CN" altLang="en-US" u="sng" dirty="0">
                <a:hlinkClick r:id="rId2"/>
              </a:rPr>
              <a:t>方案介绍</a:t>
            </a:r>
            <a:r>
              <a:rPr lang="zh-CN" altLang="en-US" dirty="0"/>
              <a:t>完成相关环境搭建。具体如下：</a:t>
            </a:r>
          </a:p>
          <a:p>
            <a:r>
              <a:rPr lang="zh-CN" altLang="en-US" dirty="0"/>
              <a:t>场景一：昇腾训练设备部署开发套件包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-toolkit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请参见</a:t>
            </a:r>
            <a:r>
              <a:rPr lang="en-US" altLang="zh-CN" dirty="0"/>
              <a:t>《</a:t>
            </a:r>
            <a:r>
              <a:rPr lang="en-US" altLang="zh-CN" dirty="0">
                <a:hlinkClick r:id="rId3"/>
              </a:rPr>
              <a:t>CANN </a:t>
            </a:r>
            <a:r>
              <a:rPr lang="zh-CN" altLang="en-US" dirty="0">
                <a:hlinkClick r:id="rId3"/>
              </a:rPr>
              <a:t>软件安装指南</a:t>
            </a:r>
            <a:r>
              <a:rPr lang="en-US" altLang="zh-CN" dirty="0"/>
              <a:t>》</a:t>
            </a:r>
            <a:r>
              <a:rPr lang="zh-CN" altLang="en-US" dirty="0"/>
              <a:t>完成开发环境的搭建，确保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-toolkit</a:t>
            </a:r>
            <a:r>
              <a:rPr lang="zh-CN" altLang="en-US" dirty="0"/>
              <a:t>开发套件包已安装。</a:t>
            </a:r>
          </a:p>
          <a:p>
            <a:r>
              <a:rPr lang="zh-CN" altLang="en-US" dirty="0"/>
              <a:t>场景二：昇腾训练设备部署训练软件包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</a:t>
            </a:r>
            <a:r>
              <a:rPr lang="en-US" altLang="zh-CN" dirty="0" err="1"/>
              <a:t>nnae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请参见</a:t>
            </a:r>
            <a:r>
              <a:rPr lang="en-US" altLang="zh-CN" dirty="0"/>
              <a:t>《</a:t>
            </a:r>
            <a:r>
              <a:rPr lang="en-US" altLang="zh-CN" dirty="0">
                <a:hlinkClick r:id="rId3"/>
              </a:rPr>
              <a:t>CANN </a:t>
            </a:r>
            <a:r>
              <a:rPr lang="zh-CN" altLang="en-US" dirty="0">
                <a:hlinkClick r:id="rId3"/>
              </a:rPr>
              <a:t>软件安装指南</a:t>
            </a:r>
            <a:r>
              <a:rPr lang="en-US" altLang="zh-CN" dirty="0"/>
              <a:t>》</a:t>
            </a:r>
            <a:r>
              <a:rPr lang="zh-CN" altLang="en-US" dirty="0"/>
              <a:t>完成运行环境的搭建，用于采集</a:t>
            </a:r>
            <a:r>
              <a:rPr lang="en-US" altLang="zh-CN" dirty="0"/>
              <a:t>Job Profiling</a:t>
            </a:r>
            <a:r>
              <a:rPr lang="zh-CN" altLang="en-US" dirty="0"/>
              <a:t>数据。</a:t>
            </a:r>
          </a:p>
          <a:p>
            <a:pPr lvl="1"/>
            <a:r>
              <a:rPr lang="zh-CN" altLang="en-US" dirty="0"/>
              <a:t>请参见</a:t>
            </a:r>
            <a:r>
              <a:rPr lang="en-US" altLang="zh-CN" dirty="0"/>
              <a:t>《</a:t>
            </a:r>
            <a:r>
              <a:rPr lang="en-US" altLang="zh-CN" dirty="0">
                <a:hlinkClick r:id="rId3"/>
              </a:rPr>
              <a:t>CANN </a:t>
            </a:r>
            <a:r>
              <a:rPr lang="zh-CN" altLang="en-US" dirty="0">
                <a:hlinkClick r:id="rId3"/>
              </a:rPr>
              <a:t>软件安装指南</a:t>
            </a:r>
            <a:r>
              <a:rPr lang="en-US" altLang="zh-CN" dirty="0"/>
              <a:t>》</a:t>
            </a:r>
            <a:r>
              <a:rPr lang="zh-CN" altLang="en-US" dirty="0"/>
              <a:t>完成开发环境的搭建，安装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-toolkit</a:t>
            </a:r>
            <a:r>
              <a:rPr lang="zh-CN" altLang="en-US" dirty="0"/>
              <a:t>开发套件包以用于数据解析。</a:t>
            </a:r>
          </a:p>
          <a:p>
            <a:r>
              <a:rPr lang="zh-CN" altLang="en-US" dirty="0"/>
              <a:t>场景三：非昇腾设备上安装开发套件包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-toolkit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请参见</a:t>
            </a:r>
            <a:r>
              <a:rPr lang="en-US" altLang="zh-CN" dirty="0"/>
              <a:t>《</a:t>
            </a:r>
            <a:r>
              <a:rPr lang="en-US" altLang="zh-CN" dirty="0">
                <a:hlinkClick r:id="rId3"/>
              </a:rPr>
              <a:t>CANN </a:t>
            </a:r>
            <a:r>
              <a:rPr lang="zh-CN" altLang="en-US" dirty="0">
                <a:hlinkClick r:id="rId3"/>
              </a:rPr>
              <a:t>软件安装指南</a:t>
            </a:r>
            <a:r>
              <a:rPr lang="en-US" altLang="zh-CN" dirty="0"/>
              <a:t>》“</a:t>
            </a:r>
            <a:r>
              <a:rPr lang="zh-CN" altLang="en-US" dirty="0"/>
              <a:t>安装开发套件包”章节安装</a:t>
            </a:r>
            <a:r>
              <a:rPr lang="en-US" altLang="zh-CN" dirty="0"/>
              <a:t>Ascend-</a:t>
            </a:r>
            <a:r>
              <a:rPr lang="en-US" altLang="zh-CN" dirty="0" err="1"/>
              <a:t>cann</a:t>
            </a:r>
            <a:r>
              <a:rPr lang="en-US" altLang="zh-CN" dirty="0"/>
              <a:t>-toolkit</a:t>
            </a:r>
            <a:r>
              <a:rPr lang="zh-CN" altLang="en-US" dirty="0"/>
              <a:t>开发套件包。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1388315" y="5577640"/>
            <a:ext cx="8505277" cy="474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采集数据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ModelArts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平台（运行环境），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解析数据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Ai1S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环境（开发环境）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222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采集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数据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E3CE1-1DA0-40F9-8989-777AF13FE64B}"/>
              </a:ext>
            </a:extLst>
          </p:cNvPr>
          <p:cNvSpPr txBox="1"/>
          <p:nvPr/>
        </p:nvSpPr>
        <p:spPr>
          <a:xfrm>
            <a:off x="1571710" y="756705"/>
            <a:ext cx="766927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https://support.huaweicloud.com/Development-tg-cann202training1/atlasprofilingtrain_16_0010.html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D238D-D233-4ECB-9F56-551885CE29EF}"/>
              </a:ext>
            </a:extLst>
          </p:cNvPr>
          <p:cNvSpPr txBox="1"/>
          <p:nvPr/>
        </p:nvSpPr>
        <p:spPr>
          <a:xfrm>
            <a:off x="566577" y="1226095"/>
            <a:ext cx="37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方法</a:t>
            </a:r>
            <a:r>
              <a:rPr lang="en-US" altLang="zh-CN" b="1" dirty="0"/>
              <a:t>1】</a:t>
            </a:r>
            <a:r>
              <a:rPr lang="zh-CN" altLang="en-US" b="1" dirty="0"/>
              <a:t>：训练脚本</a:t>
            </a:r>
            <a:r>
              <a:rPr lang="en-US" altLang="zh-CN" b="1" dirty="0"/>
              <a:t>Profiling</a:t>
            </a:r>
            <a:r>
              <a:rPr lang="zh-CN" altLang="en-US" b="1" dirty="0"/>
              <a:t>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375267" y="1411937"/>
            <a:ext cx="9844618" cy="478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Estimator</a:t>
            </a:r>
            <a:r>
              <a:rPr lang="zh-CN" altLang="en-US" dirty="0"/>
              <a:t>模式下，通过</a:t>
            </a:r>
            <a:r>
              <a:rPr lang="en-US" altLang="zh-CN" dirty="0" err="1"/>
              <a:t>NPURunConfig</a:t>
            </a:r>
            <a:r>
              <a:rPr lang="zh-CN" altLang="en-US" dirty="0"/>
              <a:t>中的</a:t>
            </a:r>
            <a:r>
              <a:rPr lang="en-US" altLang="zh-CN" dirty="0" err="1"/>
              <a:t>profiling_config</a:t>
            </a:r>
            <a:r>
              <a:rPr lang="zh-CN" altLang="en-US" dirty="0"/>
              <a:t>开启</a:t>
            </a:r>
            <a:r>
              <a:rPr lang="en-US" altLang="zh-CN" dirty="0"/>
              <a:t>Profiling</a:t>
            </a:r>
            <a:r>
              <a:rPr lang="zh-CN" altLang="en-US" dirty="0"/>
              <a:t>数据采集，代码示例如下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2556F1-B898-4A44-A7FF-0CEB2CBD1EB3}"/>
              </a:ext>
            </a:extLst>
          </p:cNvPr>
          <p:cNvSpPr txBox="1"/>
          <p:nvPr/>
        </p:nvSpPr>
        <p:spPr>
          <a:xfrm>
            <a:off x="375267" y="3882043"/>
            <a:ext cx="11047255" cy="478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sess.run</a:t>
            </a:r>
            <a:r>
              <a:rPr lang="zh-CN" altLang="en-US" dirty="0"/>
              <a:t>模式下，通过</a:t>
            </a:r>
            <a:r>
              <a:rPr lang="en-US" altLang="zh-CN" dirty="0"/>
              <a:t>session</a:t>
            </a:r>
            <a:r>
              <a:rPr lang="zh-CN" altLang="en-US" dirty="0"/>
              <a:t>配置项</a:t>
            </a:r>
            <a:r>
              <a:rPr lang="en-US" altLang="zh-CN" dirty="0" err="1"/>
              <a:t>profiling_mode</a:t>
            </a:r>
            <a:r>
              <a:rPr lang="zh-CN" altLang="en-US" dirty="0"/>
              <a:t>、</a:t>
            </a:r>
            <a:r>
              <a:rPr lang="en-US" altLang="zh-CN" dirty="0" err="1"/>
              <a:t>profiling_options</a:t>
            </a:r>
            <a:r>
              <a:rPr lang="zh-CN" altLang="en-US" dirty="0"/>
              <a:t>开启</a:t>
            </a:r>
            <a:r>
              <a:rPr lang="en-US" altLang="zh-CN" dirty="0"/>
              <a:t>Profiling</a:t>
            </a:r>
            <a:r>
              <a:rPr lang="zh-CN" altLang="en-US" dirty="0"/>
              <a:t>数据采集，代码示例如下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D3A8FE-2446-4BEA-94B9-73D8A06B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3" y="1813907"/>
            <a:ext cx="8875597" cy="22075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6BFBE4-D1E9-451F-989D-0D4FCE11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14" y="4346444"/>
            <a:ext cx="10461206" cy="23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采集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数据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E3CE1-1DA0-40F9-8989-777AF13FE64B}"/>
              </a:ext>
            </a:extLst>
          </p:cNvPr>
          <p:cNvSpPr txBox="1"/>
          <p:nvPr/>
        </p:nvSpPr>
        <p:spPr>
          <a:xfrm>
            <a:off x="1571710" y="756705"/>
            <a:ext cx="766927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https://support.huaweicloud.com/Development-tg-cann202training1/atlasprofilingtrain_16_0010.html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D238D-D233-4ECB-9F56-551885CE29EF}"/>
              </a:ext>
            </a:extLst>
          </p:cNvPr>
          <p:cNvSpPr txBox="1"/>
          <p:nvPr/>
        </p:nvSpPr>
        <p:spPr>
          <a:xfrm>
            <a:off x="566577" y="1331878"/>
            <a:ext cx="37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方法</a:t>
            </a:r>
            <a:r>
              <a:rPr lang="en-US" altLang="zh-CN" b="1" dirty="0"/>
              <a:t>2】</a:t>
            </a:r>
            <a:r>
              <a:rPr lang="zh-CN" altLang="en-US" b="1" dirty="0"/>
              <a:t>：设置环境变量方法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2C2EE9-A68B-4A19-A794-BE4093D7A1CD}"/>
              </a:ext>
            </a:extLst>
          </p:cNvPr>
          <p:cNvSpPr txBox="1"/>
          <p:nvPr/>
        </p:nvSpPr>
        <p:spPr>
          <a:xfrm>
            <a:off x="657123" y="3439627"/>
            <a:ext cx="1060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根据方法</a:t>
            </a:r>
            <a:r>
              <a:rPr lang="en-US" altLang="zh-CN" dirty="0"/>
              <a:t>1-2</a:t>
            </a:r>
            <a:r>
              <a:rPr lang="zh-CN" altLang="en-US" dirty="0"/>
              <a:t>中的任意一种配置完成后，再次执行训练任务，迭代</a:t>
            </a:r>
            <a:r>
              <a:rPr lang="en-US" altLang="zh-CN" dirty="0"/>
              <a:t>10</a:t>
            </a:r>
            <a:r>
              <a:rPr lang="zh-CN" altLang="en-US" dirty="0"/>
              <a:t>次左右自动退出后，在</a:t>
            </a:r>
            <a:r>
              <a:rPr lang="en-US" altLang="zh-CN" dirty="0"/>
              <a:t>output</a:t>
            </a:r>
            <a:r>
              <a:rPr lang="zh-CN" altLang="en-US" dirty="0"/>
              <a:t>路径下会生成以</a:t>
            </a:r>
            <a:r>
              <a:rPr lang="en-US" altLang="zh-CN" dirty="0"/>
              <a:t>JOB</a:t>
            </a:r>
            <a:r>
              <a:rPr lang="zh-CN" altLang="en-US" dirty="0"/>
              <a:t>开头的</a:t>
            </a:r>
            <a:r>
              <a:rPr lang="en-US" altLang="zh-CN" dirty="0"/>
              <a:t>profiling</a:t>
            </a:r>
            <a:r>
              <a:rPr lang="zh-CN" altLang="en-US" dirty="0"/>
              <a:t>数据。</a:t>
            </a:r>
          </a:p>
        </p:txBody>
      </p:sp>
      <p:pic>
        <p:nvPicPr>
          <p:cNvPr id="3074" name="Picture 2" descr="输入图片说明">
            <a:extLst>
              <a:ext uri="{FF2B5EF4-FFF2-40B4-BE49-F238E27FC236}">
                <a16:creationId xmlns:a16="http://schemas.microsoft.com/office/drawing/2014/main" id="{4E197C3D-2322-4644-A670-3BF36696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9" y="4255709"/>
            <a:ext cx="74771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10DED1-15A6-4298-A598-B2A0C923D433}"/>
              </a:ext>
            </a:extLst>
          </p:cNvPr>
          <p:cNvSpPr txBox="1"/>
          <p:nvPr/>
        </p:nvSpPr>
        <p:spPr>
          <a:xfrm>
            <a:off x="757607" y="5094533"/>
            <a:ext cx="648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 err="1"/>
              <a:t>ModelArts</a:t>
            </a:r>
            <a:r>
              <a:rPr lang="zh-CN" altLang="en-US" dirty="0"/>
              <a:t>平台，需要将采集到的性能数据拷贝到</a:t>
            </a:r>
            <a:r>
              <a:rPr lang="en-US" altLang="zh-CN" dirty="0"/>
              <a:t>OBS</a:t>
            </a:r>
            <a:r>
              <a:rPr lang="zh-CN" altLang="en-US" dirty="0"/>
              <a:t>上。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CFCBD1-CA60-4693-ADA9-0FEC5A47F38E}"/>
              </a:ext>
            </a:extLst>
          </p:cNvPr>
          <p:cNvSpPr txBox="1"/>
          <p:nvPr/>
        </p:nvSpPr>
        <p:spPr>
          <a:xfrm>
            <a:off x="757607" y="5581704"/>
            <a:ext cx="937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https://gitee.com/ascend/modelzoo/wikis/Modelarts%E9%87%87%E9%9B%86Profiling%E6%80%A7%E8%83%BD%E6%95%B0%E6%8D%AE?sort_id=3646848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9AF7CC-64D5-4FDB-9F75-0FAC10B9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9" y="1699436"/>
            <a:ext cx="8601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9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解析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数据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E3CE1-1DA0-40F9-8989-777AF13FE64B}"/>
              </a:ext>
            </a:extLst>
          </p:cNvPr>
          <p:cNvSpPr txBox="1"/>
          <p:nvPr/>
        </p:nvSpPr>
        <p:spPr>
          <a:xfrm>
            <a:off x="1571710" y="756705"/>
            <a:ext cx="766927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https://support.huaweicloud.com/Development-tg-cann202training1/atlasprofilingtrain_16_0013.html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730330" y="1324678"/>
            <a:ext cx="10435614" cy="135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b="1" dirty="0" err="1"/>
              <a:t>msprof.pyc</a:t>
            </a:r>
            <a:r>
              <a:rPr lang="zh-CN" altLang="en-US" b="1" dirty="0"/>
              <a:t>工具</a:t>
            </a:r>
            <a:r>
              <a:rPr lang="en-US" altLang="zh-CN" b="1" dirty="0"/>
              <a:t> </a:t>
            </a:r>
            <a:r>
              <a:rPr lang="zh-CN" altLang="en-US" dirty="0"/>
              <a:t>是由</a:t>
            </a:r>
            <a:r>
              <a:rPr lang="en-US" altLang="zh-CN" dirty="0"/>
              <a:t>Python</a:t>
            </a:r>
            <a:r>
              <a:rPr lang="zh-CN" altLang="en-US" dirty="0"/>
              <a:t>编写的</a:t>
            </a:r>
            <a:r>
              <a:rPr lang="en-US" altLang="zh-CN" dirty="0"/>
              <a:t>Profiling</a:t>
            </a:r>
            <a:r>
              <a:rPr lang="zh-CN" altLang="en-US" dirty="0"/>
              <a:t>命令行工具。可用于解析</a:t>
            </a:r>
            <a:r>
              <a:rPr lang="en-US" altLang="zh-CN" dirty="0"/>
              <a:t>Profiling</a:t>
            </a:r>
            <a:r>
              <a:rPr lang="zh-CN" altLang="en-US" dirty="0"/>
              <a:t>任务采集的性能原始数据。</a:t>
            </a:r>
            <a:endParaRPr lang="en-US" altLang="zh-CN" dirty="0"/>
          </a:p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安装路径：</a:t>
            </a:r>
            <a:r>
              <a:rPr lang="en-US" altLang="zh-CN" sz="1400" dirty="0"/>
              <a:t>/home/</a:t>
            </a:r>
            <a:r>
              <a:rPr lang="en-US" altLang="zh-CN" sz="1400" dirty="0" err="1"/>
              <a:t>HwHiAiUser</a:t>
            </a:r>
            <a:r>
              <a:rPr lang="en-US" altLang="zh-CN" sz="1400" dirty="0"/>
              <a:t>/Ascend/ascend-toolkit/latest/x86_64-linux/toolkit/tools/profiler/</a:t>
            </a:r>
            <a:r>
              <a:rPr lang="en-US" altLang="zh-CN" sz="1400" dirty="0" err="1"/>
              <a:t>profiler_tool</a:t>
            </a:r>
            <a:r>
              <a:rPr lang="en-US" altLang="zh-CN" sz="1400" dirty="0"/>
              <a:t>/analysis/</a:t>
            </a:r>
            <a:r>
              <a:rPr lang="en-US" altLang="zh-CN" sz="1400" dirty="0" err="1"/>
              <a:t>msprof</a:t>
            </a:r>
            <a:endParaRPr lang="en-US" altLang="zh-CN" sz="1400" dirty="0"/>
          </a:p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</a:t>
            </a:r>
            <a:r>
              <a:rPr lang="zh-CN" altLang="en-US" dirty="0"/>
              <a:t>具备多个功能：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C86B1D-738F-46A4-8754-6C0C68CF74A7}"/>
              </a:ext>
            </a:extLst>
          </p:cNvPr>
          <p:cNvSpPr txBox="1"/>
          <p:nvPr/>
        </p:nvSpPr>
        <p:spPr>
          <a:xfrm>
            <a:off x="730330" y="2670880"/>
            <a:ext cx="8319329" cy="353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2"/>
              </a:rPr>
              <a:t>解析</a:t>
            </a:r>
            <a:r>
              <a:rPr lang="en-US" altLang="zh-CN" b="1" dirty="0">
                <a:hlinkClick r:id="rId2"/>
              </a:rPr>
              <a:t>profiling</a:t>
            </a:r>
            <a:r>
              <a:rPr lang="zh-CN" altLang="en-US" b="1" dirty="0">
                <a:hlinkClick r:id="rId2"/>
              </a:rPr>
              <a:t>数据</a:t>
            </a:r>
            <a:endParaRPr lang="en-US" altLang="zh-CN" b="1" dirty="0"/>
          </a:p>
          <a:p>
            <a:pPr>
              <a:lnSpc>
                <a:spcPts val="3440"/>
              </a:lnSpc>
            </a:pPr>
            <a:r>
              <a:rPr lang="pt-BR" altLang="zh-CN" b="1" dirty="0"/>
              <a:t>python3.7.5 msprof.pyc </a:t>
            </a:r>
            <a:r>
              <a:rPr lang="pt-BR" altLang="zh-CN" b="1" dirty="0">
                <a:solidFill>
                  <a:srgbClr val="FF0000"/>
                </a:solidFill>
              </a:rPr>
              <a:t>import</a:t>
            </a:r>
            <a:r>
              <a:rPr lang="pt-BR" altLang="zh-CN" b="1" dirty="0"/>
              <a:t> </a:t>
            </a:r>
            <a:r>
              <a:rPr lang="pt-BR" altLang="zh-CN" b="1" i="1" dirty="0"/>
              <a:t>[-h] -dir &lt;dir&gt;</a:t>
            </a:r>
            <a:endParaRPr lang="en-US" altLang="zh-CN" b="1" i="1" dirty="0"/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3"/>
              </a:rPr>
              <a:t>查询训练的</a:t>
            </a:r>
            <a:r>
              <a:rPr lang="en-US" altLang="zh-CN" b="1" dirty="0">
                <a:hlinkClick r:id="rId3"/>
              </a:rPr>
              <a:t>job</a:t>
            </a:r>
            <a:r>
              <a:rPr lang="zh-CN" altLang="en-US" b="1" dirty="0">
                <a:hlinkClick r:id="rId3"/>
              </a:rPr>
              <a:t>信息</a:t>
            </a:r>
            <a:endParaRPr lang="en-US" altLang="zh-CN" b="1" dirty="0"/>
          </a:p>
          <a:p>
            <a:pPr>
              <a:lnSpc>
                <a:spcPts val="3440"/>
              </a:lnSpc>
            </a:pPr>
            <a:r>
              <a:rPr lang="en-US" altLang="zh-CN" b="1" dirty="0"/>
              <a:t>python3.7.5 </a:t>
            </a:r>
            <a:r>
              <a:rPr lang="en-US" altLang="zh-CN" b="1" dirty="0" err="1"/>
              <a:t>msprof.pyc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r>
              <a:rPr lang="en-US" altLang="zh-CN" b="1" dirty="0"/>
              <a:t> </a:t>
            </a:r>
            <a:r>
              <a:rPr lang="en-US" altLang="zh-CN" b="1" i="1" dirty="0"/>
              <a:t>[-h] -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 &lt;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&gt;</a:t>
            </a: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4"/>
              </a:rPr>
              <a:t>导出</a:t>
            </a:r>
            <a:r>
              <a:rPr lang="en-US" altLang="zh-CN" b="1" dirty="0">
                <a:hlinkClick r:id="rId4"/>
              </a:rPr>
              <a:t>timeline</a:t>
            </a:r>
            <a:r>
              <a:rPr lang="zh-CN" altLang="en-US" b="1" dirty="0">
                <a:hlinkClick r:id="rId4"/>
              </a:rPr>
              <a:t>数据</a:t>
            </a:r>
            <a:endParaRPr lang="en-US" altLang="zh-CN" b="1" dirty="0"/>
          </a:p>
          <a:p>
            <a:pPr>
              <a:lnSpc>
                <a:spcPts val="3440"/>
              </a:lnSpc>
            </a:pPr>
            <a:r>
              <a:rPr lang="en-US" altLang="zh-CN" b="1" dirty="0"/>
              <a:t>python3.7.5 </a:t>
            </a:r>
            <a:r>
              <a:rPr lang="en-US" altLang="zh-CN" b="1" dirty="0" err="1"/>
              <a:t>msprof.pyc</a:t>
            </a:r>
            <a:r>
              <a:rPr lang="en-US" altLang="zh-CN" b="1" dirty="0"/>
              <a:t> export </a:t>
            </a:r>
            <a:r>
              <a:rPr lang="en-US" altLang="zh-CN" b="1" dirty="0">
                <a:solidFill>
                  <a:srgbClr val="FF0000"/>
                </a:solidFill>
              </a:rPr>
              <a:t>timeline</a:t>
            </a:r>
            <a:r>
              <a:rPr lang="en-US" altLang="zh-CN" b="1" dirty="0"/>
              <a:t> </a:t>
            </a:r>
            <a:r>
              <a:rPr lang="en-US" altLang="zh-CN" b="1" i="1" dirty="0"/>
              <a:t>[-h] -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 &lt;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&gt; [--iteration-id &lt;</a:t>
            </a:r>
            <a:r>
              <a:rPr lang="en-US" altLang="zh-CN" b="1" i="1" dirty="0" err="1"/>
              <a:t>iteration_id</a:t>
            </a:r>
            <a:r>
              <a:rPr lang="en-US" altLang="zh-CN" b="1" i="1" dirty="0"/>
              <a:t>&gt;] </a:t>
            </a:r>
          </a:p>
          <a:p>
            <a:pPr marL="285750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5"/>
              </a:rPr>
              <a:t>导出</a:t>
            </a:r>
            <a:r>
              <a:rPr lang="en-US" altLang="zh-CN" b="1" dirty="0">
                <a:hlinkClick r:id="rId5"/>
              </a:rPr>
              <a:t>summary</a:t>
            </a:r>
            <a:r>
              <a:rPr lang="zh-CN" altLang="en-US" b="1" dirty="0">
                <a:hlinkClick r:id="rId5"/>
              </a:rPr>
              <a:t>数据</a:t>
            </a:r>
            <a:endParaRPr lang="en-US" altLang="zh-CN" b="1" dirty="0"/>
          </a:p>
          <a:p>
            <a:pPr>
              <a:lnSpc>
                <a:spcPts val="3440"/>
              </a:lnSpc>
            </a:pPr>
            <a:r>
              <a:rPr lang="en-US" altLang="zh-CN" b="1" dirty="0"/>
              <a:t>python3.7.5 </a:t>
            </a:r>
            <a:r>
              <a:rPr lang="en-US" altLang="zh-CN" b="1" dirty="0" err="1"/>
              <a:t>msprof.pyc</a:t>
            </a:r>
            <a:r>
              <a:rPr lang="en-US" altLang="zh-CN" b="1" dirty="0"/>
              <a:t> export </a:t>
            </a:r>
            <a:r>
              <a:rPr lang="en-US" altLang="zh-CN" b="1" dirty="0">
                <a:solidFill>
                  <a:srgbClr val="FF0000"/>
                </a:solidFill>
              </a:rPr>
              <a:t>summary</a:t>
            </a:r>
            <a:r>
              <a:rPr lang="en-US" altLang="zh-CN" b="1" dirty="0"/>
              <a:t> </a:t>
            </a:r>
            <a:r>
              <a:rPr lang="en-US" altLang="zh-CN" b="1" i="1" dirty="0"/>
              <a:t>[-h] -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 &lt;</a:t>
            </a:r>
            <a:r>
              <a:rPr lang="en-US" altLang="zh-CN" b="1" i="1" dirty="0" err="1"/>
              <a:t>dir</a:t>
            </a:r>
            <a:r>
              <a:rPr lang="en-US" altLang="zh-CN" b="1" i="1" dirty="0"/>
              <a:t>&gt; [--iteration-id &lt;</a:t>
            </a:r>
            <a:r>
              <a:rPr lang="en-US" altLang="zh-CN" b="1" i="1" dirty="0" err="1"/>
              <a:t>iteration_id</a:t>
            </a:r>
            <a:r>
              <a:rPr lang="en-US" altLang="zh-CN" b="1" i="1" dirty="0"/>
              <a:t>&gt;] 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97583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解析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数据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E3CE1-1DA0-40F9-8989-777AF13FE64B}"/>
              </a:ext>
            </a:extLst>
          </p:cNvPr>
          <p:cNvSpPr txBox="1"/>
          <p:nvPr/>
        </p:nvSpPr>
        <p:spPr>
          <a:xfrm>
            <a:off x="1571710" y="756705"/>
            <a:ext cx="766927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https://support.huaweicloud.com/Development-tg-cann202training1/atlasprofilingtrain_16_0013.html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766893" y="1319869"/>
            <a:ext cx="908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为了方便使用，上述四条命令可以集成在一个</a:t>
            </a:r>
            <a:r>
              <a:rPr lang="en-US" altLang="zh-CN" dirty="0"/>
              <a:t>run_msprof.sh</a:t>
            </a:r>
            <a:r>
              <a:rPr lang="zh-CN" altLang="en-US" dirty="0"/>
              <a:t>脚本中。执行它进行原始性能数据的解析，并得到</a:t>
            </a:r>
            <a:r>
              <a:rPr lang="en-US" altLang="zh-CN" dirty="0"/>
              <a:t>timeline</a:t>
            </a:r>
            <a:r>
              <a:rPr lang="zh-CN" altLang="en-US" dirty="0"/>
              <a:t>和</a:t>
            </a:r>
            <a:r>
              <a:rPr lang="en-US" altLang="zh-CN" dirty="0"/>
              <a:t>summary</a:t>
            </a:r>
            <a:r>
              <a:rPr lang="zh-CN" altLang="en-US" dirty="0"/>
              <a:t>文件夹。</a:t>
            </a:r>
            <a:endParaRPr lang="en-US" altLang="zh-CN" dirty="0"/>
          </a:p>
        </p:txBody>
      </p:sp>
      <p:pic>
        <p:nvPicPr>
          <p:cNvPr id="4098" name="Picture 2" descr="输入图片说明">
            <a:extLst>
              <a:ext uri="{FF2B5EF4-FFF2-40B4-BE49-F238E27FC236}">
                <a16:creationId xmlns:a16="http://schemas.microsoft.com/office/drawing/2014/main" id="{69BEA636-085C-48B0-81A8-593EE0E1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05" y="2611541"/>
            <a:ext cx="6672326" cy="10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输入图片说明">
            <a:extLst>
              <a:ext uri="{FF2B5EF4-FFF2-40B4-BE49-F238E27FC236}">
                <a16:creationId xmlns:a16="http://schemas.microsoft.com/office/drawing/2014/main" id="{DCF993A7-EB03-4F52-9BC5-8A33046C2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8" y="4282333"/>
            <a:ext cx="69151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268A6E-DA07-4EED-AADC-151DEF1489FF}"/>
              </a:ext>
            </a:extLst>
          </p:cNvPr>
          <p:cNvSpPr txBox="1"/>
          <p:nvPr/>
        </p:nvSpPr>
        <p:spPr>
          <a:xfrm>
            <a:off x="857478" y="2140801"/>
            <a:ext cx="533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timeline</a:t>
            </a:r>
            <a:r>
              <a:rPr lang="zh-CN" altLang="en-US" b="1" dirty="0"/>
              <a:t>文件夹</a:t>
            </a:r>
            <a:r>
              <a:rPr lang="zh-CN" altLang="en-US" dirty="0"/>
              <a:t>，其中存放的是生成的</a:t>
            </a:r>
            <a:r>
              <a:rPr lang="en-US" altLang="zh-CN" dirty="0"/>
              <a:t>json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72B48-831D-4280-BAEC-5F310277B2DE}"/>
              </a:ext>
            </a:extLst>
          </p:cNvPr>
          <p:cNvSpPr txBox="1"/>
          <p:nvPr/>
        </p:nvSpPr>
        <p:spPr>
          <a:xfrm>
            <a:off x="766893" y="3876633"/>
            <a:ext cx="449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summary</a:t>
            </a:r>
            <a:r>
              <a:rPr lang="zh-CN" altLang="en-US" b="1" dirty="0"/>
              <a:t>文件夹</a:t>
            </a:r>
            <a:r>
              <a:rPr lang="zh-CN" altLang="en-US" dirty="0"/>
              <a:t>，存放的是生成的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29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流程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分析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Profiling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数据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5B82EC-F00F-4D0B-A7D5-87C5246AB071}"/>
              </a:ext>
            </a:extLst>
          </p:cNvPr>
          <p:cNvSpPr txBox="1"/>
          <p:nvPr/>
        </p:nvSpPr>
        <p:spPr>
          <a:xfrm>
            <a:off x="664010" y="1391680"/>
            <a:ext cx="1016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summary</a:t>
            </a:r>
            <a:r>
              <a:rPr lang="zh-CN" altLang="en-US" dirty="0"/>
              <a:t>文件夹下的</a:t>
            </a:r>
            <a:r>
              <a:rPr lang="en-US" altLang="zh-CN" dirty="0"/>
              <a:t>csv</a:t>
            </a:r>
            <a:r>
              <a:rPr lang="zh-CN" altLang="en-US" dirty="0"/>
              <a:t>文件，可以通过</a:t>
            </a:r>
            <a:r>
              <a:rPr lang="en-US" altLang="zh-CN" dirty="0"/>
              <a:t>excel</a:t>
            </a:r>
            <a:r>
              <a:rPr lang="zh-CN" altLang="en-US" dirty="0"/>
              <a:t>打开查看。以</a:t>
            </a:r>
            <a:r>
              <a:rPr lang="en-US" altLang="zh-CN" dirty="0"/>
              <a:t>op_summary_0_1.csv</a:t>
            </a:r>
            <a:r>
              <a:rPr lang="zh-CN" altLang="en-US" dirty="0"/>
              <a:t>文件为例。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对该表格，可以根据第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列的单算子耗时进行耗时排序，查看哪个算子耗时最大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B81B8D-35D1-4D6D-9FBB-37B79FFE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5" y="2144184"/>
            <a:ext cx="11448532" cy="32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69" y="438275"/>
            <a:ext cx="6484653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资料链接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808388" y="1569280"/>
            <a:ext cx="1091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Ai1S</a:t>
            </a:r>
            <a:r>
              <a:rPr lang="zh-CN" altLang="en-US" b="1" dirty="0"/>
              <a:t>离线推理环境申请（内含</a:t>
            </a:r>
            <a:r>
              <a:rPr lang="en-US" altLang="zh-CN" b="1" dirty="0" err="1"/>
              <a:t>msprof</a:t>
            </a:r>
            <a:r>
              <a:rPr lang="zh-CN" altLang="en-US" b="1" dirty="0"/>
              <a:t>工具）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https://gitee.com/ascend/modelzoo/wikis/%E5%BF%AB%E9%80%9F%E5%88%9B%E5%BB%BA%E7%A6%BB%E7%BA%BF%E6%8E%A8%E7%90%86Ai1S%E7%8E%AF%E5%A2%83?sort_id=3268587</a:t>
            </a:r>
          </a:p>
        </p:txBody>
      </p:sp>
    </p:spTree>
    <p:extLst>
      <p:ext uri="{BB962C8B-B14F-4D97-AF65-F5344CB8AC3E}">
        <p14:creationId xmlns:p14="http://schemas.microsoft.com/office/powerpoint/2010/main" val="33206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2232" y="504039"/>
            <a:ext cx="7022237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</a:rPr>
              <a:t>课程目标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2522" y="1357073"/>
            <a:ext cx="10534650" cy="178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学完本课程，您应该能够：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了解混合精度训练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和初步掌握使用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Profiling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工具进行性能分析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加深对昇腾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异构平台的理解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B0FE9AF4-227A-4B0D-B38B-FCA2495E2BB1}"/>
              </a:ext>
            </a:extLst>
          </p:cNvPr>
          <p:cNvSpPr>
            <a:spLocks/>
          </p:cNvSpPr>
          <p:nvPr/>
        </p:nvSpPr>
        <p:spPr bwMode="auto">
          <a:xfrm>
            <a:off x="3115" y="296437"/>
            <a:ext cx="1376721" cy="8645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46A40182-2667-44DF-8AB4-E5DC48FCDD28}"/>
              </a:ext>
            </a:extLst>
          </p:cNvPr>
          <p:cNvSpPr>
            <a:spLocks/>
          </p:cNvSpPr>
          <p:nvPr/>
        </p:nvSpPr>
        <p:spPr bwMode="auto">
          <a:xfrm>
            <a:off x="1246513" y="296437"/>
            <a:ext cx="233424" cy="8645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549B56-1CE0-4800-BFA0-CD70ECD5C7DF}"/>
              </a:ext>
            </a:extLst>
          </p:cNvPr>
          <p:cNvGrpSpPr/>
          <p:nvPr/>
        </p:nvGrpSpPr>
        <p:grpSpPr>
          <a:xfrm>
            <a:off x="443487" y="440770"/>
            <a:ext cx="534109" cy="533594"/>
            <a:chOff x="2960687" y="4865687"/>
            <a:chExt cx="1698626" cy="1697038"/>
          </a:xfrm>
          <a:solidFill>
            <a:schemeClr val="tx2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55137-4F15-4037-9739-B96CA28C2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F88A5AC-AC51-4271-BC99-D440D897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29A0AF1-8357-46EE-98F0-FFF7A8A3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3EBC010-749F-47D3-BB94-A469AF1A8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57C1810-507F-4482-B34E-548D0D7B7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F8E24C2-FAEA-4B62-BAD2-FAFED17DB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CCF588F-5D84-4183-807B-C90A32454F01}"/>
              </a:ext>
            </a:extLst>
          </p:cNvPr>
          <p:cNvSpPr txBox="1"/>
          <p:nvPr/>
        </p:nvSpPr>
        <p:spPr>
          <a:xfrm>
            <a:off x="639161" y="3938207"/>
            <a:ext cx="10534650" cy="222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为了达成上述目标，您应该具备如下知识：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熟练的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编程语言能力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熟悉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1.15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Ascend910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上执行训练脚本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深度学习基础知识，熟悉训练网络的基础知识与流程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2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4885" y="512707"/>
            <a:ext cx="7022237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967" y="1883801"/>
            <a:ext cx="10773721" cy="26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本课程带大家介绍了基于昇腾</a:t>
            </a:r>
            <a:r>
              <a:rPr lang="en-US" altLang="zh-CN" dirty="0">
                <a:solidFill>
                  <a:srgbClr val="1D1D1A"/>
                </a:solidFill>
                <a:latin typeface="微软雅黑" panose="020B0503020204020204" pitchFamily="34" charset="-122"/>
              </a:rPr>
              <a:t>CANN</a:t>
            </a: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平台的</a:t>
            </a:r>
            <a:r>
              <a:rPr lang="en-US" altLang="zh-CN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Tensorflow</a:t>
            </a: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网络模型优化，其中主要的性能优化方法包括属于预处理，自动混合精度以及</a:t>
            </a:r>
            <a:r>
              <a:rPr lang="en-US" altLang="zh-CN" dirty="0">
                <a:solidFill>
                  <a:srgbClr val="1D1D1A"/>
                </a:solidFill>
                <a:latin typeface="微软雅黑" panose="020B0503020204020204" pitchFamily="34" charset="-122"/>
              </a:rPr>
              <a:t>Profiling</a:t>
            </a: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工具，希望能够给大家带来帮助。</a:t>
            </a:r>
            <a:endParaRPr lang="en-US" altLang="zh-CN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模型训练相关的疑问或建议，在码云</a:t>
            </a:r>
            <a:r>
              <a:rPr lang="en-US" altLang="zh-CN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Modelzoo</a:t>
            </a:r>
            <a:r>
              <a:rPr lang="zh-CN" altLang="en-US" dirty="0">
                <a:solidFill>
                  <a:srgbClr val="1D1D1A"/>
                </a:solidFill>
                <a:latin typeface="微软雅黑" panose="020B0503020204020204" pitchFamily="34" charset="-122"/>
              </a:rPr>
              <a:t>仓下提</a:t>
            </a:r>
            <a:r>
              <a:rPr lang="en-US" altLang="zh-CN" dirty="0">
                <a:solidFill>
                  <a:srgbClr val="1D1D1A"/>
                </a:solidFill>
                <a:latin typeface="微软雅黑" panose="020B0503020204020204" pitchFamily="34" charset="-122"/>
              </a:rPr>
              <a:t>issue</a:t>
            </a:r>
          </a:p>
          <a:p>
            <a:pPr>
              <a:lnSpc>
                <a:spcPts val="3440"/>
              </a:lnSpc>
            </a:pPr>
            <a:r>
              <a:rPr lang="en-US" altLang="zh-CN" dirty="0">
                <a:solidFill>
                  <a:srgbClr val="1D1D1A"/>
                </a:solidFill>
                <a:latin typeface="微软雅黑" panose="020B0503020204020204" pitchFamily="34" charset="-122"/>
              </a:rPr>
              <a:t>https://gitee.com/ascend/modelzoo/issues</a:t>
            </a:r>
          </a:p>
          <a:p>
            <a:pPr>
              <a:lnSpc>
                <a:spcPts val="3440"/>
              </a:lnSpc>
            </a:pPr>
            <a:endParaRPr lang="zh-CN" altLang="en-US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9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">
            <a:extLst>
              <a:ext uri="{FF2B5EF4-FFF2-40B4-BE49-F238E27FC236}">
                <a16:creationId xmlns:a16="http://schemas.microsoft.com/office/drawing/2014/main" id="{FA49ABFF-B786-440E-8932-2A64452D076C}"/>
              </a:ext>
            </a:extLst>
          </p:cNvPr>
          <p:cNvSpPr/>
          <p:nvPr/>
        </p:nvSpPr>
        <p:spPr>
          <a:xfrm>
            <a:off x="723900" y="2590973"/>
            <a:ext cx="5372100" cy="2952328"/>
          </a:xfrm>
          <a:prstGeom prst="roundRect">
            <a:avLst>
              <a:gd name="adj" fmla="val 1107"/>
            </a:avLst>
          </a:prstGeom>
          <a:solidFill>
            <a:srgbClr val="F2F2F2"/>
          </a:solidFill>
          <a:ln w="12700">
            <a:miter lim="400000"/>
          </a:ln>
          <a:effectLst>
            <a:outerShdw blurRad="88900" dist="25400" dir="5400000" rotWithShape="0">
              <a:srgbClr val="000000">
                <a:alpha val="20000"/>
              </a:srgbClr>
            </a:outerShdw>
          </a:effectLst>
        </p:spPr>
        <p:txBody>
          <a:bodyPr lIns="15493" tIns="15493" rIns="15493" bIns="15493" anchor="ctr"/>
          <a:lstStyle/>
          <a:p>
            <a:pPr defTabSz="155146">
              <a:defRPr sz="1800" b="0"/>
            </a:pPr>
            <a:endParaRPr sz="50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0529B2-5FBE-47D8-BE73-0666EFF47094}"/>
              </a:ext>
            </a:extLst>
          </p:cNvPr>
          <p:cNvGrpSpPr/>
          <p:nvPr/>
        </p:nvGrpSpPr>
        <p:grpSpPr>
          <a:xfrm>
            <a:off x="3584807" y="2851888"/>
            <a:ext cx="2234760" cy="2226659"/>
            <a:chOff x="3773992" y="3104135"/>
            <a:chExt cx="2234760" cy="2226659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E86B01F2-7DD9-4026-B8DE-D38880B40C89}"/>
                </a:ext>
              </a:extLst>
            </p:cNvPr>
            <p:cNvSpPr/>
            <p:nvPr/>
          </p:nvSpPr>
          <p:spPr>
            <a:xfrm>
              <a:off x="3837052" y="3167194"/>
              <a:ext cx="2171700" cy="2163600"/>
            </a:xfrm>
            <a:prstGeom prst="rect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6262" tIns="16262" rIns="16262" bIns="16262" numCol="1" anchor="ctr">
              <a:noAutofit/>
            </a:bodyPr>
            <a:lstStyle/>
            <a:p>
              <a:endParaRPr sz="50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6" name="Picture 2" descr="C:\Users\x00341366\AppData\Roaming\eSpace_Desktop\UserData\x00341366\imagefiles\A7BF8080-7707-4486-B1AC-521433D9CA1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992" y="3104135"/>
              <a:ext cx="21717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323673" y="5116396"/>
            <a:ext cx="269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</a:rPr>
              <a:t>http://ascend.huawei.com</a:t>
            </a:r>
            <a:endParaRPr lang="zh-CN" altLang="en-US" sz="1400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900" y="3836305"/>
            <a:ext cx="286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>
                <a:solidFill>
                  <a:srgbClr val="C00000"/>
                </a:solidFill>
                <a:latin typeface="微软雅黑" panose="020B0503020204020204" pitchFamily="34" charset="-122"/>
              </a:rPr>
              <a:t>昇腾开发者社区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25253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15060" y="1500706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749" y="1603957"/>
            <a:ext cx="3459601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昇腾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CANN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软件架构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060" y="2456059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1899749" y="2552593"/>
            <a:ext cx="198002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数据预处理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060" y="3411412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899749" y="3501229"/>
            <a:ext cx="233910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混合精度训练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060" y="4366765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4</a:t>
            </a:r>
          </a:p>
        </p:txBody>
      </p:sp>
      <p:sp>
        <p:nvSpPr>
          <p:cNvPr id="19" name="矩形 18"/>
          <p:cNvSpPr/>
          <p:nvPr/>
        </p:nvSpPr>
        <p:spPr>
          <a:xfrm>
            <a:off x="1858502" y="4449865"/>
            <a:ext cx="460767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Profiling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工具分析网络性能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0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47897" y="2447355"/>
            <a:ext cx="6198548" cy="3635954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9151" y="2949667"/>
            <a:ext cx="4927096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564" y="1327574"/>
            <a:ext cx="6190881" cy="1071222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097" y="4960297"/>
            <a:ext cx="4903845" cy="104905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21"/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6D8244-3261-4E4F-BCBB-66C2E2EEECD4}"/>
              </a:ext>
            </a:extLst>
          </p:cNvPr>
          <p:cNvSpPr/>
          <p:nvPr/>
        </p:nvSpPr>
        <p:spPr>
          <a:xfrm>
            <a:off x="868093" y="2000587"/>
            <a:ext cx="2570051" cy="279369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MindX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6443" y="2608527"/>
            <a:ext cx="2242051" cy="25525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MindSpore</a:t>
            </a:r>
            <a:endParaRPr lang="zh-CN" altLang="en-US" sz="12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1194" y="2618990"/>
            <a:ext cx="2276969" cy="23212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en-US" altLang="zh-CN" sz="11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PyTorch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1100" b="1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TensorFlow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</a:rPr>
              <a:t>等</a:t>
            </a:r>
          </a:p>
        </p:txBody>
      </p:sp>
      <p:sp>
        <p:nvSpPr>
          <p:cNvPr id="12" name="矩形 11"/>
          <p:cNvSpPr/>
          <p:nvPr/>
        </p:nvSpPr>
        <p:spPr>
          <a:xfrm>
            <a:off x="920656" y="5335370"/>
            <a:ext cx="4619866" cy="2755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 defTabSz="914021"/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Atlas 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模组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板卡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小站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服务器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集群</a:t>
            </a:r>
          </a:p>
        </p:txBody>
      </p:sp>
      <p:sp>
        <p:nvSpPr>
          <p:cNvPr id="13" name="矩形 12"/>
          <p:cNvSpPr/>
          <p:nvPr/>
        </p:nvSpPr>
        <p:spPr>
          <a:xfrm>
            <a:off x="6329154" y="2561280"/>
            <a:ext cx="382113" cy="344807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FusionDirector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SmartKit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</a:rPr>
              <a:t>管理运维</a:t>
            </a:r>
          </a:p>
        </p:txBody>
      </p:sp>
      <p:sp>
        <p:nvSpPr>
          <p:cNvPr id="14" name="矩形 13"/>
          <p:cNvSpPr/>
          <p:nvPr/>
        </p:nvSpPr>
        <p:spPr>
          <a:xfrm>
            <a:off x="920656" y="5700714"/>
            <a:ext cx="4619866" cy="2755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 defTabSz="914021"/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昇腾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910/310</a:t>
            </a:r>
            <a:endParaRPr lang="zh-CN" altLang="en-US" sz="12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1867" y="2561280"/>
            <a:ext cx="382113" cy="344807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MindStudio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</a:rPr>
              <a:t>工具链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6D8244-3261-4E4F-BCBB-66C2E2EEECD4}"/>
              </a:ext>
            </a:extLst>
          </p:cNvPr>
          <p:cNvSpPr/>
          <p:nvPr/>
        </p:nvSpPr>
        <p:spPr>
          <a:xfrm>
            <a:off x="868092" y="1520191"/>
            <a:ext cx="2570052" cy="30486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Demo</a:t>
            </a:r>
          </a:p>
        </p:txBody>
      </p:sp>
      <p:sp>
        <p:nvSpPr>
          <p:cNvPr id="19" name="矩形 18"/>
          <p:cNvSpPr/>
          <p:nvPr/>
        </p:nvSpPr>
        <p:spPr>
          <a:xfrm>
            <a:off x="1861508" y="5012191"/>
            <a:ext cx="2610598" cy="282874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</a:rPr>
              <a:t>NPU Driver</a:t>
            </a:r>
            <a:endParaRPr lang="zh-CN" altLang="en-US" sz="12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6D8244-3261-4E4F-BCBB-66C2E2EEECD4}"/>
              </a:ext>
            </a:extLst>
          </p:cNvPr>
          <p:cNvSpPr/>
          <p:nvPr/>
        </p:nvSpPr>
        <p:spPr>
          <a:xfrm>
            <a:off x="3657599" y="2000587"/>
            <a:ext cx="3053667" cy="279369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ModelArts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0018" y="539163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硬件</a:t>
            </a:r>
            <a:endParaRPr lang="zh-CN" altLang="en-US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9461" y="37938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基础</a:t>
            </a:r>
            <a:endParaRPr lang="en-US" altLang="zh-CN" sz="1400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软件</a:t>
            </a:r>
            <a:endParaRPr lang="zh-CN" altLang="en-US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350" y="1640208"/>
            <a:ext cx="543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应用</a:t>
            </a:r>
            <a:endParaRPr lang="en-US" altLang="zh-CN" sz="1400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使能</a:t>
            </a:r>
            <a:endParaRPr lang="zh-CN" altLang="en-US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2860" y="2997074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CANN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7656" y="3833519"/>
            <a:ext cx="872151" cy="29628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运行管理器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433795" y="2849380"/>
            <a:ext cx="170875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00" dirty="0">
                <a:solidFill>
                  <a:srgbClr val="1D1D1A"/>
                </a:solidFill>
                <a:latin typeface="Microsoft YaHei" panose="020B0503020204020204" pitchFamily="34" charset="-122"/>
              </a:rPr>
              <a:t>应用运行栈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84226" y="2845218"/>
            <a:ext cx="170875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00" dirty="0">
                <a:solidFill>
                  <a:srgbClr val="1D1D1A"/>
                </a:solidFill>
                <a:latin typeface="Microsoft YaHei" panose="020B0503020204020204" pitchFamily="34" charset="-122"/>
              </a:rPr>
              <a:t>模型和算子开发栈</a:t>
            </a:r>
          </a:p>
        </p:txBody>
      </p:sp>
      <p:sp>
        <p:nvSpPr>
          <p:cNvPr id="29" name="矩形 28"/>
          <p:cNvSpPr/>
          <p:nvPr/>
        </p:nvSpPr>
        <p:spPr>
          <a:xfrm>
            <a:off x="974947" y="3298154"/>
            <a:ext cx="1834229" cy="18932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en-US" altLang="zh-CN" sz="10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AscendCL</a:t>
            </a:r>
            <a:r>
              <a:rPr lang="en-US" altLang="zh-CN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-Run</a:t>
            </a:r>
            <a:endParaRPr lang="zh-CN" altLang="en-US" sz="10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7929" y="3574137"/>
            <a:ext cx="1924812" cy="1230323"/>
          </a:xfrm>
          <a:prstGeom prst="rect">
            <a:avLst/>
          </a:prstGeom>
          <a:noFill/>
          <a:ln w="9525">
            <a:solidFill>
              <a:srgbClr val="15151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06124" y="3296929"/>
            <a:ext cx="1549922" cy="17933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en-US" altLang="zh-CN" sz="10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AscendCL</a:t>
            </a:r>
            <a:r>
              <a:rPr lang="en-US" altLang="zh-CN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-GRAPH</a:t>
            </a:r>
            <a:endParaRPr lang="zh-CN" altLang="en-US" sz="10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42135" y="3849068"/>
            <a:ext cx="843982" cy="28918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媒体预处理</a:t>
            </a:r>
          </a:p>
        </p:txBody>
      </p:sp>
      <p:sp>
        <p:nvSpPr>
          <p:cNvPr id="33" name="矩形 32"/>
          <p:cNvSpPr/>
          <p:nvPr/>
        </p:nvSpPr>
        <p:spPr>
          <a:xfrm>
            <a:off x="997656" y="4344428"/>
            <a:ext cx="1811519" cy="29924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任务调度管理器</a:t>
            </a:r>
          </a:p>
        </p:txBody>
      </p:sp>
      <p:sp>
        <p:nvSpPr>
          <p:cNvPr id="34" name="矩形 33"/>
          <p:cNvSpPr/>
          <p:nvPr/>
        </p:nvSpPr>
        <p:spPr>
          <a:xfrm>
            <a:off x="3166808" y="3799515"/>
            <a:ext cx="1340750" cy="34844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图编译器</a:t>
            </a:r>
          </a:p>
        </p:txBody>
      </p:sp>
      <p:sp>
        <p:nvSpPr>
          <p:cNvPr id="35" name="矩形 34"/>
          <p:cNvSpPr/>
          <p:nvPr/>
        </p:nvSpPr>
        <p:spPr>
          <a:xfrm>
            <a:off x="2986591" y="3526999"/>
            <a:ext cx="1695476" cy="1277462"/>
          </a:xfrm>
          <a:prstGeom prst="rect">
            <a:avLst/>
          </a:prstGeom>
          <a:noFill/>
          <a:ln w="9525">
            <a:solidFill>
              <a:srgbClr val="15151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23145" y="4138437"/>
            <a:ext cx="806130" cy="6564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预置算子库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923026" y="3299318"/>
            <a:ext cx="1708756" cy="44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00" dirty="0">
                <a:solidFill>
                  <a:srgbClr val="1D1D1A"/>
                </a:solidFill>
                <a:latin typeface="Microsoft YaHei" panose="020B0503020204020204" pitchFamily="34" charset="-122"/>
              </a:rPr>
              <a:t>ATC</a:t>
            </a:r>
            <a:r>
              <a:rPr lang="zh-CN" altLang="en-US" sz="1000" dirty="0">
                <a:solidFill>
                  <a:srgbClr val="1D1D1A"/>
                </a:solidFill>
                <a:latin typeface="Microsoft YaHei" panose="020B0503020204020204" pitchFamily="34" charset="-122"/>
              </a:rPr>
              <a:t>编译器</a:t>
            </a:r>
          </a:p>
        </p:txBody>
      </p:sp>
      <p:sp>
        <p:nvSpPr>
          <p:cNvPr id="38" name="矩形 37"/>
          <p:cNvSpPr/>
          <p:nvPr/>
        </p:nvSpPr>
        <p:spPr>
          <a:xfrm>
            <a:off x="3176246" y="4362634"/>
            <a:ext cx="1340750" cy="34844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021"/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</a:rPr>
              <a:t>算子编译器</a:t>
            </a:r>
          </a:p>
        </p:txBody>
      </p:sp>
      <p:sp>
        <p:nvSpPr>
          <p:cNvPr id="39" name="圆角矩形 112">
            <a:extLst>
              <a:ext uri="{FF2B5EF4-FFF2-40B4-BE49-F238E27FC236}">
                <a16:creationId xmlns:a16="http://schemas.microsoft.com/office/drawing/2014/main" id="{D94D5409-D761-472C-99DB-71C6C1F19F1B}"/>
              </a:ext>
            </a:extLst>
          </p:cNvPr>
          <p:cNvSpPr/>
          <p:nvPr/>
        </p:nvSpPr>
        <p:spPr>
          <a:xfrm>
            <a:off x="3639312" y="1499515"/>
            <a:ext cx="905256" cy="31043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919191"/>
            </a:solidFill>
            <a:prstDash val="solid"/>
            <a:miter lim="800000"/>
          </a:ln>
          <a:effectLst/>
        </p:spPr>
        <p:txBody>
          <a:bodyPr lIns="35977" tIns="35977" rIns="35977" bIns="35977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000" dirty="0">
                <a:solidFill>
                  <a:srgbClr val="232323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General APIs</a:t>
            </a:r>
          </a:p>
        </p:txBody>
      </p:sp>
      <p:sp>
        <p:nvSpPr>
          <p:cNvPr id="40" name="圆角矩形 113">
            <a:extLst>
              <a:ext uri="{FF2B5EF4-FFF2-40B4-BE49-F238E27FC236}">
                <a16:creationId xmlns:a16="http://schemas.microsoft.com/office/drawing/2014/main" id="{83701FBD-C22C-4261-814F-1FC3FFBF0786}"/>
              </a:ext>
            </a:extLst>
          </p:cNvPr>
          <p:cNvSpPr/>
          <p:nvPr/>
        </p:nvSpPr>
        <p:spPr>
          <a:xfrm>
            <a:off x="4654297" y="1499515"/>
            <a:ext cx="950162" cy="31043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919191"/>
            </a:solidFill>
            <a:prstDash val="solid"/>
            <a:miter lim="800000"/>
          </a:ln>
          <a:effectLst/>
        </p:spPr>
        <p:txBody>
          <a:bodyPr lIns="35977" tIns="35977" rIns="35977" bIns="35977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000" dirty="0">
                <a:solidFill>
                  <a:srgbClr val="232323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Advanced APIs</a:t>
            </a:r>
          </a:p>
        </p:txBody>
      </p:sp>
      <p:sp>
        <p:nvSpPr>
          <p:cNvPr id="41" name="圆角矩形 114">
            <a:extLst>
              <a:ext uri="{FF2B5EF4-FFF2-40B4-BE49-F238E27FC236}">
                <a16:creationId xmlns:a16="http://schemas.microsoft.com/office/drawing/2014/main" id="{916EC290-28A4-405F-885B-42C349DC1829}"/>
              </a:ext>
            </a:extLst>
          </p:cNvPr>
          <p:cNvSpPr/>
          <p:nvPr/>
        </p:nvSpPr>
        <p:spPr>
          <a:xfrm>
            <a:off x="5712942" y="1499515"/>
            <a:ext cx="1031128" cy="310430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919191"/>
            </a:solidFill>
            <a:prstDash val="solid"/>
            <a:miter lim="800000"/>
          </a:ln>
          <a:effectLst/>
        </p:spPr>
        <p:txBody>
          <a:bodyPr lIns="35977" tIns="35977" rIns="35977" bIns="35977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000" dirty="0">
                <a:solidFill>
                  <a:srgbClr val="232323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Pre-integrated Solutions</a:t>
            </a:r>
          </a:p>
        </p:txBody>
      </p:sp>
      <p:sp>
        <p:nvSpPr>
          <p:cNvPr id="42" name="TextBox 40"/>
          <p:cNvSpPr txBox="1"/>
          <p:nvPr/>
        </p:nvSpPr>
        <p:spPr>
          <a:xfrm>
            <a:off x="7258570" y="1345911"/>
            <a:ext cx="46294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D1D1A"/>
                </a:solidFill>
                <a:latin typeface="微软雅黑" panose="020B0503020204020204" pitchFamily="34" charset="-122"/>
              </a:rPr>
              <a:t>CANN</a:t>
            </a:r>
            <a:r>
              <a:rPr lang="zh-CN" altLang="en-US" b="1" dirty="0">
                <a:solidFill>
                  <a:srgbClr val="1D1D1A"/>
                </a:solidFill>
                <a:latin typeface="微软雅黑" panose="020B0503020204020204" pitchFamily="34" charset="-122"/>
              </a:rPr>
              <a:t>的定义：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Computer Architecture for </a:t>
            </a:r>
            <a:r>
              <a:rPr lang="en-US" altLang="zh-CN" sz="14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Nenural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 Network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）是华为公司针对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场景推出的异构计算架构，通过提供多层次的编程接口，支持用户快速构建基于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Ascend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平台的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应用和业务。</a:t>
            </a:r>
            <a:endParaRPr lang="en-US" altLang="zh-CN" sz="1400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D1D1A"/>
                </a:solidFill>
                <a:latin typeface="微软雅黑" panose="020B0503020204020204" pitchFamily="34" charset="-122"/>
              </a:rPr>
              <a:t>CANN</a:t>
            </a:r>
            <a:r>
              <a:rPr lang="zh-CN" altLang="en-US" b="1" dirty="0">
                <a:solidFill>
                  <a:srgbClr val="1D1D1A"/>
                </a:solidFill>
                <a:latin typeface="微软雅黑" panose="020B0503020204020204" pitchFamily="34" charset="-122"/>
              </a:rPr>
              <a:t>的分层结构：</a:t>
            </a:r>
            <a:endParaRPr lang="en-US" altLang="zh-CN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模型和算子开发栈，采用</a:t>
            </a:r>
            <a:r>
              <a:rPr lang="en-US" altLang="zh-CN" sz="1400" dirty="0" err="1">
                <a:solidFill>
                  <a:srgbClr val="1D1D1A"/>
                </a:solidFill>
                <a:latin typeface="微软雅黑" panose="020B0503020204020204" pitchFamily="34" charset="-122"/>
              </a:rPr>
              <a:t>AscendCL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TBE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编程接口开发，并通过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ATC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转换成运行指令。</a:t>
            </a: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应用运行栈通过任务调度器来进行调度，在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CANN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平台高效运行。</a:t>
            </a: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D1D1A"/>
                </a:solidFill>
                <a:latin typeface="微软雅黑" panose="020B0503020204020204" pitchFamily="34" charset="-122"/>
              </a:rPr>
              <a:t>CANN</a:t>
            </a:r>
            <a:r>
              <a:rPr lang="zh-CN" altLang="en-US" b="1" dirty="0">
                <a:solidFill>
                  <a:srgbClr val="1D1D1A"/>
                </a:solidFill>
                <a:latin typeface="微软雅黑" panose="020B0503020204020204" pitchFamily="34" charset="-122"/>
              </a:rPr>
              <a:t>的价值：</a:t>
            </a:r>
            <a:endParaRPr lang="en-US" altLang="zh-CN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高效开发：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多层次编程接口和完善的调试，调优工具。</a:t>
            </a: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极致性能：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数据驱动，硬件调度的业界最佳执行性能。</a:t>
            </a:r>
            <a:endParaRPr lang="en-US" altLang="zh-CN" sz="1400" b="1" dirty="0">
              <a:solidFill>
                <a:srgbClr val="1D1D1A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</a:rPr>
              <a:t>全面开放：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九大开放性设计，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E2E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</a:rPr>
              <a:t>覆盖全场景应用。</a:t>
            </a: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副标题 1"/>
          <p:cNvSpPr>
            <a:spLocks noGrp="1"/>
          </p:cNvSpPr>
          <p:nvPr>
            <p:ph type="subTitle" idx="4294967295"/>
          </p:nvPr>
        </p:nvSpPr>
        <p:spPr>
          <a:xfrm>
            <a:off x="1488531" y="471925"/>
            <a:ext cx="9636670" cy="5492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ts val="3440"/>
              </a:lnSpc>
              <a:buNone/>
              <a:defRPr sz="4200" b="0"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  <a:sym typeface="+mn-lt"/>
              </a:rPr>
              <a:t>CANN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  <a:sym typeface="+mn-lt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  <a:sym typeface="+mn-lt"/>
              </a:rPr>
              <a:t>AI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  <a:sym typeface="+mn-lt"/>
              </a:rPr>
              <a:t>异构计算架构，极致性能，高效开发，全面开放</a:t>
            </a:r>
          </a:p>
        </p:txBody>
      </p:sp>
    </p:spTree>
    <p:extLst>
      <p:ext uri="{BB962C8B-B14F-4D97-AF65-F5344CB8AC3E}">
        <p14:creationId xmlns:p14="http://schemas.microsoft.com/office/powerpoint/2010/main" val="28649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0" y="438275"/>
            <a:ext cx="6572201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CANN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的训练性能概述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2030-3E68-4671-8EAA-44D140010C1D}"/>
              </a:ext>
            </a:extLst>
          </p:cNvPr>
          <p:cNvSpPr txBox="1"/>
          <p:nvPr/>
        </p:nvSpPr>
        <p:spPr>
          <a:xfrm>
            <a:off x="1235005" y="1108793"/>
            <a:ext cx="847624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优化训练性能数据，当然离不开标杆数据。   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===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&gt;&gt;&gt;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Ascend910 ~ GPU</a:t>
            </a:r>
            <a:endParaRPr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E46CEB-8239-4055-A011-BFC6EB2200A5}"/>
              </a:ext>
            </a:extLst>
          </p:cNvPr>
          <p:cNvSpPr txBox="1"/>
          <p:nvPr/>
        </p:nvSpPr>
        <p:spPr>
          <a:xfrm>
            <a:off x="1235005" y="1583090"/>
            <a:ext cx="66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我们可以在训练网络代码中加上若干</a:t>
            </a:r>
            <a:r>
              <a:rPr lang="en-US" altLang="zh-CN" dirty="0"/>
              <a:t>log</a:t>
            </a:r>
            <a:r>
              <a:rPr lang="zh-CN" altLang="en-US" dirty="0"/>
              <a:t>信息，获取迭代耗时。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C5C7D7F-9A76-416C-91A4-4B8A705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05" y="2068657"/>
            <a:ext cx="9448460" cy="28369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5C1BEE-6796-42E6-9F79-B01D037B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60" y="5121997"/>
            <a:ext cx="4095750" cy="12477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5268AE5-58BC-44B5-82BE-5B75AB890EA0}"/>
              </a:ext>
            </a:extLst>
          </p:cNvPr>
          <p:cNvSpPr txBox="1"/>
          <p:nvPr/>
        </p:nvSpPr>
        <p:spPr>
          <a:xfrm>
            <a:off x="1647670" y="5499598"/>
            <a:ext cx="1903085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MobileNetV3</a:t>
            </a:r>
            <a:endParaRPr lang="zh-CN" altLang="en-US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97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15060" y="1500706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749" y="1603957"/>
            <a:ext cx="453681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昇腾</a:t>
            </a: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CANN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软件架构及特性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060" y="2456059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1899749" y="2552593"/>
            <a:ext cx="198002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sym typeface="+mn-lt"/>
              </a:rPr>
              <a:t>数据预处理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060" y="3411412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899749" y="3501229"/>
            <a:ext cx="233910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混合精度训练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060" y="4366765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4</a:t>
            </a:r>
          </a:p>
        </p:txBody>
      </p:sp>
      <p:sp>
        <p:nvSpPr>
          <p:cNvPr id="19" name="矩形 18"/>
          <p:cNvSpPr/>
          <p:nvPr/>
        </p:nvSpPr>
        <p:spPr>
          <a:xfrm>
            <a:off x="1835924" y="4476520"/>
            <a:ext cx="460767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Profiling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工具分析网络性能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3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1" y="438275"/>
            <a:ext cx="3343429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均衡数据预处理算子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04176-CA47-4929-B381-40F1FC27622F}"/>
              </a:ext>
            </a:extLst>
          </p:cNvPr>
          <p:cNvSpPr txBox="1"/>
          <p:nvPr/>
        </p:nvSpPr>
        <p:spPr>
          <a:xfrm>
            <a:off x="735132" y="1123047"/>
            <a:ext cx="11142340" cy="91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/>
              <a:t>在大数据量的情况下，当数据预处理性能无法满足后续图需要的计算性能，用户可以通过均衡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/>
              <a:t>Device</a:t>
            </a:r>
            <a:r>
              <a:rPr lang="zh-CN" altLang="en-US" dirty="0"/>
              <a:t>上执行的数据预处理算子，提高训练性能。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E9EC4-CB62-403B-A077-BF9337956358}"/>
              </a:ext>
            </a:extLst>
          </p:cNvPr>
          <p:cNvSpPr txBox="1"/>
          <p:nvPr/>
        </p:nvSpPr>
        <p:spPr>
          <a:xfrm>
            <a:off x="735131" y="1999129"/>
            <a:ext cx="1114233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/>
              <a:t>数据预处理算子是否在</a:t>
            </a:r>
            <a:r>
              <a:rPr lang="en-US" altLang="zh-CN" dirty="0"/>
              <a:t>Device</a:t>
            </a:r>
            <a:r>
              <a:rPr lang="zh-CN" altLang="en-US" dirty="0"/>
              <a:t>执行的</a:t>
            </a:r>
            <a:r>
              <a:rPr lang="zh-CN" altLang="en-US" b="1" dirty="0"/>
              <a:t>策略</a:t>
            </a:r>
            <a:r>
              <a:rPr lang="zh-CN" altLang="en-US" dirty="0"/>
              <a:t>为：预处理算子由后向前查找，若找到的算子支持在</a:t>
            </a:r>
            <a:r>
              <a:rPr lang="en-US" altLang="zh-CN" dirty="0"/>
              <a:t>Device</a:t>
            </a:r>
            <a:r>
              <a:rPr lang="zh-CN" altLang="en-US" dirty="0"/>
              <a:t>执行，则在</a:t>
            </a:r>
            <a:r>
              <a:rPr lang="en-US" altLang="zh-CN" dirty="0"/>
              <a:t>Device</a:t>
            </a:r>
            <a:r>
              <a:rPr lang="zh-CN" altLang="en-US" dirty="0"/>
              <a:t>执行，直至遇到不支持的算子，其余均在</a:t>
            </a:r>
            <a:r>
              <a:rPr lang="en-US" altLang="zh-CN" dirty="0"/>
              <a:t>Host</a:t>
            </a:r>
            <a:r>
              <a:rPr lang="zh-CN" altLang="en-US" dirty="0"/>
              <a:t>执行。</a:t>
            </a:r>
            <a:endParaRPr lang="en-US" altLang="zh-CN" dirty="0"/>
          </a:p>
          <a:p>
            <a:pPr>
              <a:lnSpc>
                <a:spcPts val="3440"/>
              </a:lnSpc>
            </a:pPr>
            <a:r>
              <a:rPr lang="zh-CN" altLang="en-US" dirty="0"/>
              <a:t>当前支持在</a:t>
            </a:r>
            <a:r>
              <a:rPr lang="en-US" altLang="zh-CN" dirty="0"/>
              <a:t>Device</a:t>
            </a:r>
            <a:r>
              <a:rPr lang="zh-CN" altLang="en-US" dirty="0"/>
              <a:t>运行的数据预处理算子为：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batch</a:t>
            </a:r>
            <a:r>
              <a:rPr lang="zh-CN" altLang="en-US" dirty="0"/>
              <a:t>、</a:t>
            </a:r>
            <a:r>
              <a:rPr lang="en-US" altLang="zh-CN" dirty="0" err="1"/>
              <a:t>map_and_batch</a:t>
            </a:r>
            <a:r>
              <a:rPr lang="zh-CN" altLang="en-US" dirty="0"/>
              <a:t>，其余均在</a:t>
            </a:r>
            <a:r>
              <a:rPr lang="en-US" altLang="zh-CN" dirty="0"/>
              <a:t>Host</a:t>
            </a:r>
            <a:r>
              <a:rPr lang="zh-CN" altLang="en-US" dirty="0"/>
              <a:t>执行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D03F2D0-121D-496A-9E88-650EF7AF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1" y="3489675"/>
            <a:ext cx="7373565" cy="120032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train_dataset=tf.contrib.data.TFRecordDataset("./train_new.tfrecords")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train_dataset=train_dataset.shuffle(1000) train_dataset=train_dataset.map(parse_tf)</a:t>
            </a:r>
            <a:r>
              <a:rPr lang="en-US" altLang="zh-CN" dirty="0"/>
              <a:t>          </a:t>
            </a:r>
            <a:r>
              <a:rPr lang="en-US" altLang="zh-CN" b="1" dirty="0">
                <a:solidFill>
                  <a:srgbClr val="FF0000"/>
                </a:solidFill>
              </a:rPr>
              <a:t># </a:t>
            </a:r>
            <a:r>
              <a:rPr lang="zh-CN" altLang="en-US" b="1" dirty="0">
                <a:solidFill>
                  <a:srgbClr val="FF0000"/>
                </a:solidFill>
              </a:rPr>
              <a:t>迁移前代码</a:t>
            </a:r>
            <a:r>
              <a:rPr lang="zh-CN" altLang="zh-CN" dirty="0"/>
              <a:t> train_dataset=train_dataset.batch(batch_size)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599077D-9AE8-42A8-9332-C1C17596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0" y="4767828"/>
            <a:ext cx="7373565" cy="147732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train_dataset=tf.contrib.data.TFRecordDataset(</a:t>
            </a:r>
            <a:r>
              <a:rPr lang="en-US" altLang="zh-CN" dirty="0"/>
              <a:t>“</a:t>
            </a:r>
            <a:r>
              <a:rPr lang="zh-CN" altLang="zh-CN" dirty="0"/>
              <a:t>./train_new.tfrecords</a:t>
            </a:r>
            <a:r>
              <a:rPr lang="en-US" altLang="zh-CN" dirty="0"/>
              <a:t>”</a:t>
            </a:r>
            <a:r>
              <a:rPr lang="zh-CN" altLang="zh-CN" dirty="0"/>
              <a:t>) train_dataset=train_dataset.shuffle(1000) train_dataset=train_dataset.map(parse_tf)</a:t>
            </a:r>
            <a:r>
              <a:rPr lang="en-US" altLang="zh-CN" dirty="0"/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# </a:t>
            </a:r>
            <a:r>
              <a:rPr lang="zh-CN" altLang="en-US" b="1" dirty="0">
                <a:solidFill>
                  <a:srgbClr val="FF0000"/>
                </a:solidFill>
              </a:rPr>
              <a:t>迁移后代码</a:t>
            </a:r>
            <a:r>
              <a:rPr lang="zh-CN" altLang="zh-CN" dirty="0"/>
              <a:t> train_dataset=train_dataset.batch(batch_size)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train_dataset = train_dataset.prefetch(buffer_size=buffer_size)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9C7160-CE44-42B2-A45A-9E2014BBAEFC}"/>
              </a:ext>
            </a:extLst>
          </p:cNvPr>
          <p:cNvSpPr txBox="1"/>
          <p:nvPr/>
        </p:nvSpPr>
        <p:spPr>
          <a:xfrm>
            <a:off x="8210145" y="4834321"/>
            <a:ext cx="3579777" cy="134434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440"/>
              </a:lnSpc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batch</a:t>
            </a:r>
            <a:r>
              <a:rPr lang="zh-CN" altLang="en-US" dirty="0"/>
              <a:t>算子之后添加</a:t>
            </a:r>
            <a:r>
              <a:rPr lang="en-US" altLang="zh-CN" dirty="0"/>
              <a:t>prefetch</a:t>
            </a:r>
            <a:r>
              <a:rPr lang="zh-CN" altLang="en-US" dirty="0"/>
              <a:t>算。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prefetch</a:t>
            </a:r>
            <a:r>
              <a:rPr lang="zh-CN" altLang="en-US" dirty="0"/>
              <a:t>算子不支持在</a:t>
            </a:r>
            <a:r>
              <a:rPr lang="en-US" altLang="zh-CN" dirty="0"/>
              <a:t>Device</a:t>
            </a:r>
            <a:r>
              <a:rPr lang="zh-CN" altLang="en-US" dirty="0"/>
              <a:t>执行，所以以上所有算子均在</a:t>
            </a:r>
            <a:r>
              <a:rPr lang="en-US" altLang="zh-CN" dirty="0"/>
              <a:t>Host</a:t>
            </a:r>
            <a:r>
              <a:rPr lang="zh-CN" altLang="en-US" dirty="0"/>
              <a:t>执行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AAEB1F-A891-4335-AC0D-A26946DC03E0}"/>
              </a:ext>
            </a:extLst>
          </p:cNvPr>
          <p:cNvSpPr txBox="1"/>
          <p:nvPr/>
        </p:nvSpPr>
        <p:spPr>
          <a:xfrm>
            <a:off x="8210145" y="3345662"/>
            <a:ext cx="3579777" cy="134434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 err="1"/>
              <a:t>TFRecordDataset</a:t>
            </a:r>
            <a:r>
              <a:rPr lang="zh-CN" altLang="en-US" sz="1600" dirty="0"/>
              <a:t>和</a:t>
            </a:r>
            <a:r>
              <a:rPr lang="en-US" altLang="zh-CN" sz="1600" dirty="0"/>
              <a:t>shuffle</a:t>
            </a:r>
            <a:r>
              <a:rPr lang="zh-CN" altLang="en-US" sz="1600" dirty="0"/>
              <a:t>不支持在</a:t>
            </a:r>
            <a:r>
              <a:rPr lang="en-US" altLang="zh-CN" sz="1600" dirty="0"/>
              <a:t>Device</a:t>
            </a:r>
            <a:r>
              <a:rPr lang="zh-CN" altLang="en-US" sz="1600" dirty="0"/>
              <a:t>执行，因此只有</a:t>
            </a:r>
            <a:r>
              <a:rPr lang="en-US" altLang="zh-CN" sz="1600" dirty="0"/>
              <a:t>map</a:t>
            </a:r>
            <a:r>
              <a:rPr lang="zh-CN" altLang="en-US" sz="1600" dirty="0"/>
              <a:t>和</a:t>
            </a:r>
            <a:r>
              <a:rPr lang="en-US" altLang="zh-CN" sz="1600" dirty="0"/>
              <a:t>batch</a:t>
            </a:r>
            <a:r>
              <a:rPr lang="zh-CN" altLang="en-US" sz="1600" dirty="0"/>
              <a:t>算子在</a:t>
            </a:r>
            <a:r>
              <a:rPr lang="en-US" altLang="zh-CN" sz="1600" dirty="0"/>
              <a:t>Device</a:t>
            </a:r>
            <a:r>
              <a:rPr lang="zh-CN" altLang="en-US" sz="1600" dirty="0"/>
              <a:t>执行。</a:t>
            </a:r>
          </a:p>
        </p:txBody>
      </p:sp>
    </p:spTree>
    <p:extLst>
      <p:ext uri="{BB962C8B-B14F-4D97-AF65-F5344CB8AC3E}">
        <p14:creationId xmlns:p14="http://schemas.microsoft.com/office/powerpoint/2010/main" val="156245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0F57703A-4A7F-4A04-AE31-9F049843DFE3}"/>
              </a:ext>
            </a:extLst>
          </p:cNvPr>
          <p:cNvSpPr txBox="1"/>
          <p:nvPr/>
        </p:nvSpPr>
        <p:spPr>
          <a:xfrm>
            <a:off x="1647671" y="438275"/>
            <a:ext cx="4450710" cy="645315"/>
          </a:xfrm>
          <a:prstGeom prst="rect">
            <a:avLst/>
          </a:prstGeom>
        </p:spPr>
        <p:txBody>
          <a:bodyPr vert="horz" lIns="36000" tIns="108000" rIns="36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绑定训练进程到指定的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FZLanTingHei-M-GBK"/>
              </a:rPr>
              <a:t>CPU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 sz="6600" b="0"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FZLanTingHei-M-GB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04176-CA47-4929-B381-40F1FC27622F}"/>
              </a:ext>
            </a:extLst>
          </p:cNvPr>
          <p:cNvSpPr txBox="1"/>
          <p:nvPr/>
        </p:nvSpPr>
        <p:spPr>
          <a:xfrm>
            <a:off x="735132" y="1123047"/>
            <a:ext cx="11142340" cy="91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/>
              <a:t>对于多</a:t>
            </a:r>
            <a:r>
              <a:rPr lang="en-US" altLang="zh-CN" dirty="0"/>
              <a:t>P</a:t>
            </a:r>
            <a:r>
              <a:rPr lang="zh-CN" altLang="en-US" dirty="0"/>
              <a:t>场景，为了使</a:t>
            </a:r>
            <a:r>
              <a:rPr lang="en-US" altLang="zh-CN" dirty="0"/>
              <a:t>Host CPU</a:t>
            </a:r>
            <a:r>
              <a:rPr lang="zh-CN" altLang="en-US" dirty="0"/>
              <a:t>调度均匀，从而进一步提高训练性能，用户需要参考如下步骤将训练进程绑定到指定的</a:t>
            </a:r>
            <a:r>
              <a:rPr lang="en-US" altLang="zh-CN" dirty="0"/>
              <a:t>CPU</a:t>
            </a:r>
            <a:r>
              <a:rPr lang="zh-CN" altLang="en-US" dirty="0"/>
              <a:t>上，用于平均分配</a:t>
            </a:r>
            <a:r>
              <a:rPr lang="en-US" altLang="zh-CN" dirty="0"/>
              <a:t>Host CPU</a:t>
            </a:r>
            <a:r>
              <a:rPr lang="zh-CN" altLang="en-US" dirty="0"/>
              <a:t>调度数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E9EC4-CB62-403B-A077-BF9337956358}"/>
              </a:ext>
            </a:extLst>
          </p:cNvPr>
          <p:cNvSpPr txBox="1"/>
          <p:nvPr/>
        </p:nvSpPr>
        <p:spPr>
          <a:xfrm>
            <a:off x="735131" y="1999129"/>
            <a:ext cx="2416631" cy="47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/>
              <a:t>以</a:t>
            </a:r>
            <a:r>
              <a:rPr lang="en-US" altLang="zh-CN" dirty="0"/>
              <a:t>8P</a:t>
            </a:r>
            <a:r>
              <a:rPr lang="zh-CN" altLang="en-US" dirty="0"/>
              <a:t>训练服务器为例：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D03F2D0-121D-496A-9E88-650EF7AF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1" y="2544791"/>
            <a:ext cx="405087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1. </a:t>
            </a:r>
            <a:r>
              <a:rPr lang="zh-CN" altLang="en-US" dirty="0"/>
              <a:t>查询</a:t>
            </a:r>
            <a:r>
              <a:rPr lang="en-US" altLang="zh-CN" dirty="0"/>
              <a:t>Host CPU</a:t>
            </a:r>
            <a:r>
              <a:rPr lang="zh-CN" altLang="en-US" dirty="0"/>
              <a:t>个数： </a:t>
            </a:r>
            <a:r>
              <a:rPr lang="en-US" altLang="zh-CN" dirty="0"/>
              <a:t>Total CPU = 96</a:t>
            </a:r>
            <a:endParaRPr lang="zh-CN" altLang="zh-C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599077D-9AE8-42A8-9332-C1C17596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1" y="4446522"/>
            <a:ext cx="7321177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2. </a:t>
            </a:r>
            <a:r>
              <a:rPr lang="zh-CN" altLang="en-US" dirty="0"/>
              <a:t>计算每个进程分配的</a:t>
            </a:r>
            <a:r>
              <a:rPr lang="en-US" altLang="zh-CN" dirty="0"/>
              <a:t>Host CPU</a:t>
            </a:r>
            <a:r>
              <a:rPr lang="zh-CN" altLang="en-US" dirty="0"/>
              <a:t>调度数</a:t>
            </a:r>
            <a:r>
              <a:rPr lang="en-US" altLang="zh-CN" b="1" dirty="0"/>
              <a:t>     n = </a:t>
            </a:r>
            <a:r>
              <a:rPr lang="en-US" altLang="zh-CN" dirty="0"/>
              <a:t>Total CPU / 8 = 12</a:t>
            </a:r>
            <a:endParaRPr lang="zh-CN" altLang="zh-CN" b="1" dirty="0"/>
          </a:p>
        </p:txBody>
      </p:sp>
      <p:pic>
        <p:nvPicPr>
          <p:cNvPr id="3074" name="Picture 2" descr="https://support.huaweicloud.com/TensorFlowdevg-cann202training1/figure/zh-cn_image_0000001072913528.png">
            <a:extLst>
              <a:ext uri="{FF2B5EF4-FFF2-40B4-BE49-F238E27FC236}">
                <a16:creationId xmlns:a16="http://schemas.microsoft.com/office/drawing/2014/main" id="{9DD880FF-6A77-492D-BDBF-A93EE54B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0" y="3008136"/>
            <a:ext cx="4472778" cy="11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6C5E108-1DE1-4AE3-B902-3B922B868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1" y="4953272"/>
            <a:ext cx="970264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3.</a:t>
            </a:r>
            <a:r>
              <a:rPr lang="zh-CN" altLang="en-US" dirty="0"/>
              <a:t>修改训练进程启动脚本，在拉起训练脚本前，使用“</a:t>
            </a:r>
            <a:r>
              <a:rPr lang="en-US" altLang="zh-CN" dirty="0"/>
              <a:t>taskset -c ”</a:t>
            </a:r>
            <a:r>
              <a:rPr lang="zh-CN" altLang="en-US" dirty="0"/>
              <a:t>绑定进程到指定的</a:t>
            </a:r>
            <a:r>
              <a:rPr lang="en-US" altLang="zh-CN" dirty="0"/>
              <a:t>Host CPU</a:t>
            </a:r>
            <a:endParaRPr lang="zh-CN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83DAC5-7251-4019-8D05-AE40798E7335}"/>
              </a:ext>
            </a:extLst>
          </p:cNvPr>
          <p:cNvSpPr txBox="1"/>
          <p:nvPr/>
        </p:nvSpPr>
        <p:spPr>
          <a:xfrm>
            <a:off x="1005700" y="5424923"/>
            <a:ext cx="835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针对</a:t>
            </a:r>
            <a:r>
              <a:rPr lang="en-US" altLang="zh-CN" dirty="0"/>
              <a:t>Device0          </a:t>
            </a:r>
            <a:r>
              <a:rPr lang="zh-CN" altLang="zh-CN" dirty="0"/>
              <a:t>taskset </a:t>
            </a:r>
            <a:r>
              <a:rPr lang="en-US" altLang="zh-CN" dirty="0"/>
              <a:t> –</a:t>
            </a:r>
            <a:r>
              <a:rPr lang="zh-CN" altLang="zh-CN" dirty="0"/>
              <a:t>c</a:t>
            </a:r>
            <a:r>
              <a:rPr lang="en-US" altLang="zh-CN" dirty="0"/>
              <a:t> </a:t>
            </a:r>
            <a:r>
              <a:rPr lang="zh-CN" altLang="zh-CN" dirty="0"/>
              <a:t> 0-11 </a:t>
            </a:r>
            <a:r>
              <a:rPr lang="en-US" altLang="zh-CN" dirty="0"/>
              <a:t>   </a:t>
            </a:r>
            <a:r>
              <a:rPr lang="zh-CN" altLang="zh-CN" dirty="0"/>
              <a:t>python3.7 /home/test/</a:t>
            </a:r>
            <a:r>
              <a:rPr lang="en-US" altLang="zh-CN" dirty="0"/>
              <a:t>train</a:t>
            </a:r>
            <a:r>
              <a:rPr lang="zh-CN" altLang="zh-CN" dirty="0"/>
              <a:t>.py 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……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针对</a:t>
            </a:r>
            <a:r>
              <a:rPr lang="en-US" altLang="zh-CN" dirty="0"/>
              <a:t>Device7          </a:t>
            </a:r>
            <a:r>
              <a:rPr lang="zh-CN" altLang="zh-CN" dirty="0"/>
              <a:t>taskset </a:t>
            </a:r>
            <a:r>
              <a:rPr lang="en-US" altLang="zh-CN" dirty="0"/>
              <a:t> –</a:t>
            </a:r>
            <a:r>
              <a:rPr lang="zh-CN" altLang="zh-CN" dirty="0"/>
              <a:t>c</a:t>
            </a:r>
            <a:r>
              <a:rPr lang="en-US" altLang="zh-CN" dirty="0"/>
              <a:t> </a:t>
            </a:r>
            <a:r>
              <a:rPr lang="zh-CN" altLang="zh-CN" dirty="0"/>
              <a:t> </a:t>
            </a:r>
            <a:r>
              <a:rPr lang="en-US" altLang="zh-CN" dirty="0"/>
              <a:t>84</a:t>
            </a:r>
            <a:r>
              <a:rPr lang="zh-CN" altLang="zh-CN" dirty="0"/>
              <a:t>-</a:t>
            </a:r>
            <a:r>
              <a:rPr lang="en-US" altLang="zh-CN" dirty="0"/>
              <a:t>95</a:t>
            </a:r>
            <a:r>
              <a:rPr lang="zh-CN" altLang="zh-CN" dirty="0"/>
              <a:t> </a:t>
            </a:r>
            <a:r>
              <a:rPr lang="en-US" altLang="zh-CN" dirty="0"/>
              <a:t> </a:t>
            </a:r>
            <a:r>
              <a:rPr lang="zh-CN" altLang="zh-CN" dirty="0"/>
              <a:t>python3.7 /home/test/</a:t>
            </a:r>
            <a:r>
              <a:rPr lang="en-US" altLang="zh-CN" dirty="0"/>
              <a:t>train</a:t>
            </a:r>
            <a:r>
              <a:rPr lang="zh-CN" altLang="zh-CN" dirty="0"/>
              <a:t>.py </a:t>
            </a:r>
          </a:p>
        </p:txBody>
      </p:sp>
    </p:spTree>
    <p:extLst>
      <p:ext uri="{BB962C8B-B14F-4D97-AF65-F5344CB8AC3E}">
        <p14:creationId xmlns:p14="http://schemas.microsoft.com/office/powerpoint/2010/main" val="112532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15060" y="1500706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749" y="1603957"/>
            <a:ext cx="453681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昇腾</a:t>
            </a: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CANN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软件架构及特性</a:t>
            </a:r>
          </a:p>
        </p:txBody>
      </p:sp>
      <p:sp>
        <p:nvSpPr>
          <p:cNvPr id="12" name="矩形 11"/>
          <p:cNvSpPr/>
          <p:nvPr/>
        </p:nvSpPr>
        <p:spPr>
          <a:xfrm>
            <a:off x="1115060" y="2456059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2</a:t>
            </a:r>
            <a:endParaRPr lang="en-US" altLang="zh-CN" sz="3600" b="1" dirty="0">
              <a:solidFill>
                <a:srgbClr val="575757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9749" y="2552593"/>
            <a:ext cx="1980029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sym typeface="+mn-lt"/>
              </a:rPr>
              <a:t>数据预处理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060" y="3411412"/>
            <a:ext cx="470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sym typeface="+mn-lt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899749" y="3501229"/>
            <a:ext cx="233910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混合精度训练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9681" y="4570215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rPr>
              <a:t>4</a:t>
            </a:r>
          </a:p>
        </p:txBody>
      </p:sp>
      <p:sp>
        <p:nvSpPr>
          <p:cNvPr id="19" name="矩形 18"/>
          <p:cNvSpPr/>
          <p:nvPr/>
        </p:nvSpPr>
        <p:spPr>
          <a:xfrm>
            <a:off x="1864322" y="4570215"/>
            <a:ext cx="4607672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Profiling</a:t>
            </a:r>
            <a:r>
              <a:rPr lang="zh-CN" altLang="en-US" sz="2800" b="1" dirty="0">
                <a:solidFill>
                  <a:srgbClr val="575757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Arial" panose="020B0604020202020204" pitchFamily="34" charset="0"/>
              </a:rPr>
              <a:t>工具分析网络性能</a:t>
            </a:r>
            <a:endParaRPr lang="en-US" altLang="zh-CN" sz="2800" b="1" dirty="0">
              <a:solidFill>
                <a:srgbClr val="575757"/>
              </a:solidFill>
              <a:latin typeface="微软雅黑" panose="020B0503020204020204" pitchFamily="34" charset="-122"/>
              <a:cs typeface="Huawei Sans" panose="020C0503030203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988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14E5A528-164A-4F9B-B3A5-57862E2D7804}"/>
    </a:ext>
  </a:extLst>
</a:theme>
</file>

<file path=ppt/theme/theme10.xml><?xml version="1.0" encoding="utf-8"?>
<a:theme xmlns:a="http://schemas.openxmlformats.org/drawingml/2006/main" name="10_Chart page">
  <a:themeElements>
    <a:clrScheme name="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00000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Chart page">
  <a:themeElements>
    <a:clrScheme name="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00000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13.xml><?xml version="1.0" encoding="utf-8"?>
<a:theme xmlns:a="http://schemas.openxmlformats.org/drawingml/2006/main" name="1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3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do4kpgrk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EA8FFF94-8E03-4952-8515-70D42289DFEE}"/>
    </a:ext>
  </a:extLst>
</a:theme>
</file>

<file path=ppt/theme/theme4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8.xml><?xml version="1.0" encoding="utf-8"?>
<a:theme xmlns:a="http://schemas.openxmlformats.org/drawingml/2006/main" name="9_Chart page">
  <a:themeElements>
    <a:clrScheme name="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00000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Chart page">
  <a:themeElements>
    <a:clrScheme name="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00000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53100</TotalTime>
  <Words>2004</Words>
  <Application>Microsoft Office PowerPoint</Application>
  <PresentationFormat>自定义</PresentationFormat>
  <Paragraphs>187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Huawei Sans</vt:lpstr>
      <vt:lpstr>Microsoft YaHei</vt:lpstr>
      <vt:lpstr>Microsoft YaHei</vt:lpstr>
      <vt:lpstr>Arial</vt:lpstr>
      <vt:lpstr>Calibri</vt:lpstr>
      <vt:lpstr>Calibri Light</vt:lpstr>
      <vt:lpstr>1_Title Slide</vt:lpstr>
      <vt:lpstr>5_Chart page</vt:lpstr>
      <vt:lpstr>End page</vt:lpstr>
      <vt:lpstr>6_Chart page</vt:lpstr>
      <vt:lpstr>7_Chart page</vt:lpstr>
      <vt:lpstr>Chart page</vt:lpstr>
      <vt:lpstr>8_Chart page</vt:lpstr>
      <vt:lpstr>9_Chart page</vt:lpstr>
      <vt:lpstr>1_Chart page</vt:lpstr>
      <vt:lpstr>10_Chart page</vt:lpstr>
      <vt:lpstr>2_Chart page</vt:lpstr>
      <vt:lpstr>4_Chart page</vt:lpstr>
      <vt:lpstr>11_Chart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Atlas人工智能计算解决方案主打胶片-01(20200715)</dc:title>
  <dc:creator>peiyanran</dc:creator>
  <dc:description>共创行业AI新价值</dc:description>
  <cp:lastModifiedBy>Ascend</cp:lastModifiedBy>
  <cp:revision>2283</cp:revision>
  <cp:lastPrinted>2020-01-16T11:26:24Z</cp:lastPrinted>
  <dcterms:created xsi:type="dcterms:W3CDTF">2018-12-27T01:12:26Z</dcterms:created>
  <dcterms:modified xsi:type="dcterms:W3CDTF">2021-04-14T11:10:53Z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(3)POEXqt6wPIdR3CpJs1UJY/CVhw3IK7khLjnb/iWDPiCZsd9OHMdUjH+ugktJcOPfjO3NSD3a
Jcf6nbjfRnQgoggevdP736pV2KlO+Uh9fpq+CzCPvpNMhFRoWTXRe4l+ZXa5Oy0GD1VhXye3
T7frxeMBihBmo47G9CrD3osrWEe7ecKlEFaVIipe5hV0BxrREF0zjvo1uhvgbbd1qmU6PGAa
T81ieaRftymmnjX4I7</vt:lpwstr>
  </property>
  <property fmtid="{D5CDD505-2E9C-101B-9397-08002B2CF9AE}" pid="3" name="_2015_ms_pID_7253431">
    <vt:lpwstr>Fna+YKWYpNtIArpa2z4o63GY+LxQQEL2LoNjkJYPpMY55bpIeGV9jM
1biV3quM2H0O/JwVor/72rbZwkOLbpqvtHSrTNTPH27QRjQXpSdlEFdr8iLeS+TiODB65bWG
C2702P1GCPuHICtCe0HaBjEaW77DPX4kwKUdzLh+fGowJ50d9VK5z/n3M7H06FGqCL+o4fo1
moQ3Eqw8HK/GktFelf9gXgiUbJB9AOsaKZGy</vt:lpwstr>
  </property>
  <property fmtid="{D5CDD505-2E9C-101B-9397-08002B2CF9AE}" pid="4" name="_2015_ms_pID_7253432">
    <vt:lpwstr>WA==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1584151374</vt:lpwstr>
  </property>
  <property fmtid="{D5CDD505-2E9C-101B-9397-08002B2CF9AE}" pid="9" name="Presentation">
    <vt:lpwstr>Atlas人工智能计算解决方案主打胶片-01(20200715)</vt:lpwstr>
  </property>
  <property fmtid="{D5CDD505-2E9C-101B-9397-08002B2CF9AE}" pid="10" name="SlideDescription">
    <vt:lpwstr>共创行业AI新价值</vt:lpwstr>
  </property>
</Properties>
</file>