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57"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11AA5-B9E2-406C-A7C3-B419D5EFF133}" v="372" dt="2022-01-06T00:34:08.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322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847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5508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887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88641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8475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164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95740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0034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6161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5780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1557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7461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113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076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2955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5688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86624958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rial"/>
                <a:cs typeface="Arial"/>
              </a:rPr>
              <a:t>Lesson 5 Hands-On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Alexander Olvera</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724D-56EC-4A9F-B3CC-C7F265F1F9FF}"/>
              </a:ext>
            </a:extLst>
          </p:cNvPr>
          <p:cNvSpPr>
            <a:spLocks noGrp="1"/>
          </p:cNvSpPr>
          <p:nvPr>
            <p:ph type="title"/>
          </p:nvPr>
        </p:nvSpPr>
        <p:spPr/>
        <p:txBody>
          <a:bodyPr/>
          <a:lstStyle/>
          <a:p>
            <a:pPr algn="ctr"/>
            <a:r>
              <a:rPr lang="en-US" dirty="0"/>
              <a:t>Histogram</a:t>
            </a:r>
            <a:endParaRPr lang="en-US"/>
          </a:p>
        </p:txBody>
      </p:sp>
      <p:pic>
        <p:nvPicPr>
          <p:cNvPr id="4" name="Picture 4" descr="Chart, histogram&#10;&#10;Description automatically generated">
            <a:extLst>
              <a:ext uri="{FF2B5EF4-FFF2-40B4-BE49-F238E27FC236}">
                <a16:creationId xmlns:a16="http://schemas.microsoft.com/office/drawing/2014/main" id="{C5B870D7-D52B-42D8-80C5-350DAA10C84F}"/>
              </a:ext>
            </a:extLst>
          </p:cNvPr>
          <p:cNvPicPr>
            <a:picLocks noGrp="1" noChangeAspect="1"/>
          </p:cNvPicPr>
          <p:nvPr>
            <p:ph idx="1"/>
          </p:nvPr>
        </p:nvPicPr>
        <p:blipFill>
          <a:blip r:embed="rId2"/>
          <a:stretch>
            <a:fillRect/>
          </a:stretch>
        </p:blipFill>
        <p:spPr>
          <a:xfrm>
            <a:off x="3528708" y="2388534"/>
            <a:ext cx="4095750" cy="3524250"/>
          </a:xfrm>
        </p:spPr>
      </p:pic>
    </p:spTree>
    <p:extLst>
      <p:ext uri="{BB962C8B-B14F-4D97-AF65-F5344CB8AC3E}">
        <p14:creationId xmlns:p14="http://schemas.microsoft.com/office/powerpoint/2010/main" val="351924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AEEE-A0ED-4B3D-A067-E02502E5F315}"/>
              </a:ext>
            </a:extLst>
          </p:cNvPr>
          <p:cNvSpPr>
            <a:spLocks noGrp="1"/>
          </p:cNvSpPr>
          <p:nvPr>
            <p:ph type="title"/>
          </p:nvPr>
        </p:nvSpPr>
        <p:spPr/>
        <p:txBody>
          <a:bodyPr/>
          <a:lstStyle/>
          <a:p>
            <a:pPr algn="ctr"/>
            <a:r>
              <a:rPr lang="en-US" dirty="0"/>
              <a:t>Boxplot</a:t>
            </a:r>
          </a:p>
        </p:txBody>
      </p:sp>
      <p:pic>
        <p:nvPicPr>
          <p:cNvPr id="4" name="Picture 4">
            <a:extLst>
              <a:ext uri="{FF2B5EF4-FFF2-40B4-BE49-F238E27FC236}">
                <a16:creationId xmlns:a16="http://schemas.microsoft.com/office/drawing/2014/main" id="{9897B9E2-E886-485E-99F4-952FA38423DF}"/>
              </a:ext>
            </a:extLst>
          </p:cNvPr>
          <p:cNvPicPr>
            <a:picLocks noGrp="1" noChangeAspect="1"/>
          </p:cNvPicPr>
          <p:nvPr>
            <p:ph idx="1"/>
          </p:nvPr>
        </p:nvPicPr>
        <p:blipFill>
          <a:blip r:embed="rId2"/>
          <a:stretch>
            <a:fillRect/>
          </a:stretch>
        </p:blipFill>
        <p:spPr>
          <a:xfrm>
            <a:off x="3528708" y="2388534"/>
            <a:ext cx="4095750" cy="3524250"/>
          </a:xfrm>
        </p:spPr>
      </p:pic>
    </p:spTree>
    <p:extLst>
      <p:ext uri="{BB962C8B-B14F-4D97-AF65-F5344CB8AC3E}">
        <p14:creationId xmlns:p14="http://schemas.microsoft.com/office/powerpoint/2010/main" val="291638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B80E-FBA0-46C4-BD9B-3FC9FDE0B68E}"/>
              </a:ext>
            </a:extLst>
          </p:cNvPr>
          <p:cNvSpPr>
            <a:spLocks noGrp="1"/>
          </p:cNvSpPr>
          <p:nvPr>
            <p:ph type="title"/>
          </p:nvPr>
        </p:nvSpPr>
        <p:spPr/>
        <p:txBody>
          <a:bodyPr/>
          <a:lstStyle/>
          <a:p>
            <a:pPr algn="ctr"/>
            <a:r>
              <a:rPr lang="en-US" dirty="0"/>
              <a:t>Normal Plot</a:t>
            </a:r>
            <a:endParaRPr lang="en-US"/>
          </a:p>
        </p:txBody>
      </p:sp>
      <p:pic>
        <p:nvPicPr>
          <p:cNvPr id="4" name="Picture 4" descr="Chart, histogram&#10;&#10;Description automatically generated">
            <a:extLst>
              <a:ext uri="{FF2B5EF4-FFF2-40B4-BE49-F238E27FC236}">
                <a16:creationId xmlns:a16="http://schemas.microsoft.com/office/drawing/2014/main" id="{69D5E8E5-F491-4359-AB9F-C4940FA3D3E0}"/>
              </a:ext>
            </a:extLst>
          </p:cNvPr>
          <p:cNvPicPr>
            <a:picLocks noGrp="1" noChangeAspect="1"/>
          </p:cNvPicPr>
          <p:nvPr>
            <p:ph idx="1"/>
          </p:nvPr>
        </p:nvPicPr>
        <p:blipFill>
          <a:blip r:embed="rId2"/>
          <a:stretch>
            <a:fillRect/>
          </a:stretch>
        </p:blipFill>
        <p:spPr>
          <a:xfrm>
            <a:off x="3528708" y="2388534"/>
            <a:ext cx="4095750" cy="3524250"/>
          </a:xfrm>
        </p:spPr>
      </p:pic>
    </p:spTree>
    <p:extLst>
      <p:ext uri="{BB962C8B-B14F-4D97-AF65-F5344CB8AC3E}">
        <p14:creationId xmlns:p14="http://schemas.microsoft.com/office/powerpoint/2010/main" val="322422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87A0-20C3-412F-BB20-9B3C81333E2A}"/>
              </a:ext>
            </a:extLst>
          </p:cNvPr>
          <p:cNvSpPr>
            <a:spLocks noGrp="1"/>
          </p:cNvSpPr>
          <p:nvPr>
            <p:ph type="title"/>
          </p:nvPr>
        </p:nvSpPr>
        <p:spPr/>
        <p:txBody>
          <a:bodyPr/>
          <a:lstStyle/>
          <a:p>
            <a:pPr algn="ctr"/>
            <a:r>
              <a:rPr lang="en-US" dirty="0">
                <a:cs typeface="Calibri Light"/>
              </a:rPr>
              <a:t>Homework Question 1</a:t>
            </a:r>
          </a:p>
        </p:txBody>
      </p:sp>
      <p:sp>
        <p:nvSpPr>
          <p:cNvPr id="3" name="Content Placeholder 2">
            <a:extLst>
              <a:ext uri="{FF2B5EF4-FFF2-40B4-BE49-F238E27FC236}">
                <a16:creationId xmlns:a16="http://schemas.microsoft.com/office/drawing/2014/main" id="{15263BAE-44AE-45FA-8604-14ACA75D70FA}"/>
              </a:ext>
            </a:extLst>
          </p:cNvPr>
          <p:cNvSpPr>
            <a:spLocks noGrp="1"/>
          </p:cNvSpPr>
          <p:nvPr>
            <p:ph sz="half" idx="1"/>
          </p:nvPr>
        </p:nvSpPr>
        <p:spPr/>
        <p:txBody>
          <a:bodyPr vert="horz" lIns="91440" tIns="45720" rIns="91440" bIns="45720" rtlCol="0" anchor="t">
            <a:normAutofit fontScale="92500"/>
          </a:bodyPr>
          <a:lstStyle/>
          <a:p>
            <a:r>
              <a:rPr lang="en-US" b="1" dirty="0">
                <a:latin typeface="Arial"/>
                <a:ea typeface="+mn-lt"/>
                <a:cs typeface="+mn-lt"/>
              </a:rPr>
              <a:t>Are there any outliers in this data set? Are they high or low outliers?</a:t>
            </a:r>
            <a:endParaRPr lang="en-US" b="1">
              <a:latin typeface="Arial"/>
              <a:cs typeface="Calibri" panose="020F0502020204030204"/>
            </a:endParaRPr>
          </a:p>
          <a:p>
            <a:r>
              <a:rPr lang="en-US" sz="1700" dirty="0">
                <a:latin typeface="Arial"/>
                <a:ea typeface="+mn-lt"/>
                <a:cs typeface="+mn-lt"/>
              </a:rPr>
              <a:t>Yes, first we will calculate any data 1.5</a:t>
            </a:r>
            <a:r>
              <a:rPr lang="en-US" sz="1700" dirty="0">
                <a:latin typeface="Arial"/>
                <a:ea typeface="+mj-lt"/>
                <a:cs typeface="+mj-lt"/>
              </a:rPr>
              <a:t> times higher or lower than the value of the interquartile range (IQR). IQR is the 3rd Quartile minus 1st Quartile (680.0 - 310.0 = 370 ---&gt; (1.5 * 370 = 555). Next we will add this value to the third quartile to find upper outliers: (680 + 555 = 1235), and subtract it from the first quartile to find the lower outliers: (310 – 555 = -245). Values higher than 1235 and lower than –245 will be considered outliers. Note that the left column of numbers shows the rivers name and the right column is the rivers length in miles. </a:t>
            </a:r>
            <a:endParaRPr lang="en-US" sz="1700" dirty="0">
              <a:latin typeface="Arial"/>
              <a:cs typeface="Arial"/>
            </a:endParaRPr>
          </a:p>
          <a:p>
            <a:pPr lvl="1"/>
            <a:endParaRPr lang="en-US" dirty="0">
              <a:latin typeface="Arial"/>
              <a:cs typeface="Calibri"/>
            </a:endParaRPr>
          </a:p>
          <a:p>
            <a:endParaRPr lang="en-US" dirty="0">
              <a:cs typeface="Calibri"/>
            </a:endParaRPr>
          </a:p>
        </p:txBody>
      </p:sp>
      <p:pic>
        <p:nvPicPr>
          <p:cNvPr id="6" name="Picture 6" descr="Table&#10;&#10;Description automatically generated">
            <a:extLst>
              <a:ext uri="{FF2B5EF4-FFF2-40B4-BE49-F238E27FC236}">
                <a16:creationId xmlns:a16="http://schemas.microsoft.com/office/drawing/2014/main" id="{CA75820D-19F7-4D1F-A7D6-FA517AD87CC0}"/>
              </a:ext>
            </a:extLst>
          </p:cNvPr>
          <p:cNvPicPr>
            <a:picLocks noGrp="1" noChangeAspect="1"/>
          </p:cNvPicPr>
          <p:nvPr>
            <p:ph sz="half" idx="2"/>
          </p:nvPr>
        </p:nvPicPr>
        <p:blipFill>
          <a:blip r:embed="rId2"/>
          <a:stretch>
            <a:fillRect/>
          </a:stretch>
        </p:blipFill>
        <p:spPr>
          <a:xfrm>
            <a:off x="7014379" y="2056092"/>
            <a:ext cx="1676568" cy="4200245"/>
          </a:xfrm>
        </p:spPr>
      </p:pic>
    </p:spTree>
    <p:extLst>
      <p:ext uri="{BB962C8B-B14F-4D97-AF65-F5344CB8AC3E}">
        <p14:creationId xmlns:p14="http://schemas.microsoft.com/office/powerpoint/2010/main" val="354103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DA94-D44D-4D75-9C56-03633A21C28C}"/>
              </a:ext>
            </a:extLst>
          </p:cNvPr>
          <p:cNvSpPr>
            <a:spLocks noGrp="1"/>
          </p:cNvSpPr>
          <p:nvPr>
            <p:ph type="title"/>
          </p:nvPr>
        </p:nvSpPr>
        <p:spPr/>
        <p:txBody>
          <a:bodyPr/>
          <a:lstStyle/>
          <a:p>
            <a:pPr algn="ctr"/>
            <a:r>
              <a:rPr lang="en-US" dirty="0">
                <a:ea typeface="+mj-lt"/>
                <a:cs typeface="+mj-lt"/>
              </a:rPr>
              <a:t>Homework Question 2</a:t>
            </a:r>
          </a:p>
          <a:p>
            <a:endParaRPr lang="en-US" dirty="0"/>
          </a:p>
        </p:txBody>
      </p:sp>
      <p:sp>
        <p:nvSpPr>
          <p:cNvPr id="3" name="Content Placeholder 2">
            <a:extLst>
              <a:ext uri="{FF2B5EF4-FFF2-40B4-BE49-F238E27FC236}">
                <a16:creationId xmlns:a16="http://schemas.microsoft.com/office/drawing/2014/main" id="{88872E6A-67BA-45FB-B5D3-6BAD3DAF864B}"/>
              </a:ext>
            </a:extLst>
          </p:cNvPr>
          <p:cNvSpPr>
            <a:spLocks noGrp="1"/>
          </p:cNvSpPr>
          <p:nvPr>
            <p:ph idx="1"/>
          </p:nvPr>
        </p:nvSpPr>
        <p:spPr/>
        <p:txBody>
          <a:bodyPr vert="horz" lIns="91440" tIns="45720" rIns="91440" bIns="45720" rtlCol="0" anchor="t">
            <a:normAutofit/>
          </a:bodyPr>
          <a:lstStyle/>
          <a:p>
            <a:r>
              <a:rPr lang="en-US" b="1" dirty="0">
                <a:latin typeface="Arial"/>
                <a:cs typeface="Arial"/>
              </a:rPr>
              <a:t>Do these data appear to come from a normal distribution?</a:t>
            </a:r>
            <a:endParaRPr lang="en-US">
              <a:ea typeface="+mj-lt"/>
              <a:cs typeface="+mj-lt"/>
            </a:endParaRPr>
          </a:p>
          <a:p>
            <a:pPr>
              <a:buClr>
                <a:srgbClr val="8AD0D6"/>
              </a:buClr>
            </a:pPr>
            <a:r>
              <a:rPr lang="en-US" dirty="0"/>
              <a:t>Despite the outliers trend on the normal distribution plot, the data does show a normal distribution.</a:t>
            </a:r>
          </a:p>
        </p:txBody>
      </p:sp>
    </p:spTree>
    <p:extLst>
      <p:ext uri="{BB962C8B-B14F-4D97-AF65-F5344CB8AC3E}">
        <p14:creationId xmlns:p14="http://schemas.microsoft.com/office/powerpoint/2010/main" val="339380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38B5-4936-495B-AADA-6771AEA51E18}"/>
              </a:ext>
            </a:extLst>
          </p:cNvPr>
          <p:cNvSpPr>
            <a:spLocks noGrp="1"/>
          </p:cNvSpPr>
          <p:nvPr>
            <p:ph type="title"/>
          </p:nvPr>
        </p:nvSpPr>
        <p:spPr/>
        <p:txBody>
          <a:bodyPr/>
          <a:lstStyle/>
          <a:p>
            <a:pPr algn="ctr"/>
            <a:r>
              <a:rPr lang="en-US" dirty="0"/>
              <a:t>Screenshot of code and environment </a:t>
            </a:r>
          </a:p>
        </p:txBody>
      </p:sp>
      <p:pic>
        <p:nvPicPr>
          <p:cNvPr id="7" name="Picture 7" descr="Graphical user interface, text, application, table&#10;&#10;Description automatically generated">
            <a:extLst>
              <a:ext uri="{FF2B5EF4-FFF2-40B4-BE49-F238E27FC236}">
                <a16:creationId xmlns:a16="http://schemas.microsoft.com/office/drawing/2014/main" id="{8A0D069E-E447-4550-997C-669854F3DD37}"/>
              </a:ext>
            </a:extLst>
          </p:cNvPr>
          <p:cNvPicPr>
            <a:picLocks noGrp="1" noChangeAspect="1"/>
          </p:cNvPicPr>
          <p:nvPr>
            <p:ph idx="1"/>
          </p:nvPr>
        </p:nvPicPr>
        <p:blipFill>
          <a:blip r:embed="rId2"/>
          <a:stretch>
            <a:fillRect/>
          </a:stretch>
        </p:blipFill>
        <p:spPr>
          <a:xfrm>
            <a:off x="1847266" y="2052918"/>
            <a:ext cx="7458633" cy="4195481"/>
          </a:xfrm>
        </p:spPr>
      </p:pic>
    </p:spTree>
    <p:extLst>
      <p:ext uri="{BB962C8B-B14F-4D97-AF65-F5344CB8AC3E}">
        <p14:creationId xmlns:p14="http://schemas.microsoft.com/office/powerpoint/2010/main" val="1872332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1</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Lesson 5 Hands-On</vt:lpstr>
      <vt:lpstr>Histogram</vt:lpstr>
      <vt:lpstr>Boxplot</vt:lpstr>
      <vt:lpstr>Normal Plot</vt:lpstr>
      <vt:lpstr>Homework Question 1</vt:lpstr>
      <vt:lpstr>Homework Question 2 </vt:lpstr>
      <vt:lpstr>Screenshot of code and environment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5 Hands-On  </dc:title>
  <dc:creator/>
  <cp:lastModifiedBy/>
  <cp:revision>111</cp:revision>
  <dcterms:created xsi:type="dcterms:W3CDTF">2022-01-05T23:28:54Z</dcterms:created>
  <dcterms:modified xsi:type="dcterms:W3CDTF">2022-01-06T00:34:15Z</dcterms:modified>
</cp:coreProperties>
</file>