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64" r:id="rId4"/>
    <p:sldId id="265"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95475-82FA-4099-AF57-4288338785C4}" v="1755" dt="2022-01-13T00:02:35.140"/>
    <p1510:client id="{97011AA5-B9E2-406C-A7C3-B419D5EFF133}" v="372" dt="2022-01-06T00:34:08.342"/>
    <p1510:client id="{D5A3FE51-8C55-457F-B919-9A7BA1FC79A3}" v="407" dt="2022-01-09T21:25:09.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566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47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83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76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281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5692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8524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2081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646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04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944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861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975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801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74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657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62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23617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Segoe UI Light"/>
                <a:cs typeface="Arial"/>
              </a:rPr>
              <a:t>Lesson 9 Hands-On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Segoe UI Light"/>
                <a:cs typeface="Calibri"/>
              </a:rPr>
              <a:t>By Alexander Olvera</a:t>
            </a:r>
            <a:endParaRPr lang="en-US">
              <a:latin typeface="Segoe UI Light"/>
              <a:cs typeface="Segoe UI Ligh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81DA-1714-487E-8AA7-C9B4BDF0B70C}"/>
              </a:ext>
            </a:extLst>
          </p:cNvPr>
          <p:cNvSpPr>
            <a:spLocks noGrp="1"/>
          </p:cNvSpPr>
          <p:nvPr>
            <p:ph type="title"/>
          </p:nvPr>
        </p:nvSpPr>
        <p:spPr>
          <a:xfrm>
            <a:off x="1484311" y="685800"/>
            <a:ext cx="10027677" cy="1187823"/>
          </a:xfrm>
        </p:spPr>
        <p:txBody>
          <a:bodyPr vert="horz" lIns="91440" tIns="45720" rIns="91440" bIns="45720" rtlCol="0" anchor="t">
            <a:normAutofit fontScale="90000"/>
          </a:bodyPr>
          <a:lstStyle/>
          <a:p>
            <a:pPr algn="l">
              <a:spcBef>
                <a:spcPct val="20000"/>
              </a:spcBef>
              <a:spcAft>
                <a:spcPts val="600"/>
              </a:spcAft>
            </a:pPr>
            <a:r>
              <a:rPr lang="en-US" sz="1800" b="1" dirty="0">
                <a:latin typeface="Segoe UI Light"/>
                <a:cs typeface="Segoe UI Light"/>
              </a:rPr>
              <a:t>Countries chosen: United States, Canada, Mexico, Japan, Switzerland</a:t>
            </a:r>
            <a:endParaRPr lang="en-US" sz="1800">
              <a:ea typeface="+mj-lt"/>
              <a:cs typeface="+mj-lt"/>
            </a:endParaRPr>
          </a:p>
          <a:p>
            <a:pPr algn="l">
              <a:spcBef>
                <a:spcPct val="20000"/>
              </a:spcBef>
              <a:spcAft>
                <a:spcPts val="600"/>
              </a:spcAft>
            </a:pPr>
            <a:r>
              <a:rPr lang="en-US" sz="1800" b="1" dirty="0">
                <a:latin typeface="Segoe UI Light"/>
                <a:cs typeface="Segoe UI Light"/>
              </a:rPr>
              <a:t>Which country of the five you chose has the lowest per capita GDP in 1952? In 2007?</a:t>
            </a:r>
            <a:r>
              <a:rPr lang="en-US" sz="1800" dirty="0">
                <a:latin typeface="Segoe UI Light"/>
                <a:cs typeface="Segoe UI Light"/>
              </a:rPr>
              <a:t> Japan, Mexico</a:t>
            </a:r>
            <a:endParaRPr lang="en-US" sz="1800">
              <a:ea typeface="+mj-lt"/>
              <a:cs typeface="+mj-lt"/>
            </a:endParaRPr>
          </a:p>
          <a:p>
            <a:pPr algn="l">
              <a:spcBef>
                <a:spcPct val="20000"/>
              </a:spcBef>
              <a:spcAft>
                <a:spcPts val="600"/>
              </a:spcAft>
            </a:pPr>
            <a:r>
              <a:rPr lang="en-US" sz="1800" b="1" dirty="0">
                <a:latin typeface="Segoe UI Light"/>
                <a:cs typeface="Segoe UI Light"/>
              </a:rPr>
              <a:t>Which has the highest per capita GDP in 1952? In 2007?</a:t>
            </a:r>
            <a:r>
              <a:rPr lang="en-US" sz="1800" dirty="0">
                <a:latin typeface="Segoe UI Light"/>
                <a:cs typeface="Segoe UI Light"/>
              </a:rPr>
              <a:t> Switzerland, United States</a:t>
            </a:r>
            <a:endParaRPr lang="en-US" sz="1800" dirty="0">
              <a:ea typeface="+mj-lt"/>
              <a:cs typeface="+mj-lt"/>
            </a:endParaRPr>
          </a:p>
          <a:p>
            <a:pPr algn="l">
              <a:spcBef>
                <a:spcPts val="1000"/>
              </a:spcBef>
            </a:pPr>
            <a:br>
              <a:rPr lang="en-US" dirty="0">
                <a:ea typeface="+mj-lt"/>
                <a:cs typeface="+mj-lt"/>
              </a:rPr>
            </a:br>
            <a:endParaRPr lang="en-US" sz="1600">
              <a:ea typeface="+mj-lt"/>
              <a:cs typeface="+mj-lt"/>
            </a:endParaRPr>
          </a:p>
          <a:p>
            <a:pPr algn="l"/>
            <a:endParaRPr lang="en-US" sz="1600" dirty="0"/>
          </a:p>
        </p:txBody>
      </p:sp>
      <p:sp>
        <p:nvSpPr>
          <p:cNvPr id="3" name="Text Placeholder 2">
            <a:extLst>
              <a:ext uri="{FF2B5EF4-FFF2-40B4-BE49-F238E27FC236}">
                <a16:creationId xmlns:a16="http://schemas.microsoft.com/office/drawing/2014/main" id="{EF3FB1A3-2EDE-4AFC-A175-65E22D03DE92}"/>
              </a:ext>
            </a:extLst>
          </p:cNvPr>
          <p:cNvSpPr>
            <a:spLocks noGrp="1"/>
          </p:cNvSpPr>
          <p:nvPr>
            <p:ph type="body" idx="1"/>
          </p:nvPr>
        </p:nvSpPr>
        <p:spPr>
          <a:xfrm>
            <a:off x="1691496" y="2335804"/>
            <a:ext cx="4607188" cy="576262"/>
          </a:xfrm>
        </p:spPr>
        <p:txBody>
          <a:bodyPr/>
          <a:lstStyle/>
          <a:p>
            <a:pPr algn="ctr"/>
            <a:r>
              <a:rPr lang="en-US" dirty="0">
                <a:solidFill>
                  <a:schemeClr val="tx1"/>
                </a:solidFill>
                <a:latin typeface="Segoe UI Light"/>
                <a:cs typeface="Segoe UI Light"/>
              </a:rPr>
              <a:t>1952 GDP (Ascending)</a:t>
            </a:r>
            <a:endParaRPr lang="en-US"/>
          </a:p>
        </p:txBody>
      </p:sp>
      <p:pic>
        <p:nvPicPr>
          <p:cNvPr id="8" name="Picture 8">
            <a:extLst>
              <a:ext uri="{FF2B5EF4-FFF2-40B4-BE49-F238E27FC236}">
                <a16:creationId xmlns:a16="http://schemas.microsoft.com/office/drawing/2014/main" id="{C1571478-908E-4B1B-B8FF-28B9BA972D21}"/>
              </a:ext>
            </a:extLst>
          </p:cNvPr>
          <p:cNvPicPr>
            <a:picLocks noGrp="1" noChangeAspect="1"/>
          </p:cNvPicPr>
          <p:nvPr>
            <p:ph sz="half" idx="2"/>
          </p:nvPr>
        </p:nvPicPr>
        <p:blipFill>
          <a:blip r:embed="rId2"/>
          <a:stretch>
            <a:fillRect/>
          </a:stretch>
        </p:blipFill>
        <p:spPr>
          <a:xfrm>
            <a:off x="1695705" y="3426992"/>
            <a:ext cx="4400550" cy="1447800"/>
          </a:xfrm>
        </p:spPr>
      </p:pic>
      <p:sp>
        <p:nvSpPr>
          <p:cNvPr id="5" name="Text Placeholder 4">
            <a:extLst>
              <a:ext uri="{FF2B5EF4-FFF2-40B4-BE49-F238E27FC236}">
                <a16:creationId xmlns:a16="http://schemas.microsoft.com/office/drawing/2014/main" id="{AC7AFF51-53DF-4C94-94AC-706F2572ED32}"/>
              </a:ext>
            </a:extLst>
          </p:cNvPr>
          <p:cNvSpPr>
            <a:spLocks noGrp="1"/>
          </p:cNvSpPr>
          <p:nvPr>
            <p:ph type="body" sz="quarter" idx="3"/>
          </p:nvPr>
        </p:nvSpPr>
        <p:spPr>
          <a:xfrm>
            <a:off x="6611546" y="2335306"/>
            <a:ext cx="4622537" cy="576262"/>
          </a:xfrm>
        </p:spPr>
        <p:txBody>
          <a:bodyPr/>
          <a:lstStyle/>
          <a:p>
            <a:pPr algn="ctr"/>
            <a:r>
              <a:rPr lang="en-US" dirty="0">
                <a:solidFill>
                  <a:schemeClr val="tx1"/>
                </a:solidFill>
                <a:latin typeface="Segoe UI Light"/>
                <a:ea typeface="+mn-lt"/>
                <a:cs typeface="+mn-lt"/>
              </a:rPr>
              <a:t>2007 GDP (Ascending)</a:t>
            </a:r>
            <a:endParaRPr lang="en-US">
              <a:solidFill>
                <a:schemeClr val="tx1"/>
              </a:solidFill>
              <a:latin typeface="Segoe UI Light"/>
              <a:cs typeface="Segoe UI Light"/>
            </a:endParaRPr>
          </a:p>
        </p:txBody>
      </p:sp>
      <p:pic>
        <p:nvPicPr>
          <p:cNvPr id="7" name="Picture 7">
            <a:extLst>
              <a:ext uri="{FF2B5EF4-FFF2-40B4-BE49-F238E27FC236}">
                <a16:creationId xmlns:a16="http://schemas.microsoft.com/office/drawing/2014/main" id="{50139AFE-C32E-46AE-94B0-66CCB16E957C}"/>
              </a:ext>
            </a:extLst>
          </p:cNvPr>
          <p:cNvPicPr>
            <a:picLocks noGrp="1" noChangeAspect="1"/>
          </p:cNvPicPr>
          <p:nvPr>
            <p:ph sz="quarter" idx="4"/>
          </p:nvPr>
        </p:nvPicPr>
        <p:blipFill>
          <a:blip r:embed="rId3"/>
          <a:stretch>
            <a:fillRect/>
          </a:stretch>
        </p:blipFill>
        <p:spPr>
          <a:xfrm>
            <a:off x="6607967" y="3411725"/>
            <a:ext cx="4895056" cy="1496262"/>
          </a:xfrm>
        </p:spPr>
      </p:pic>
    </p:spTree>
    <p:extLst>
      <p:ext uri="{BB962C8B-B14F-4D97-AF65-F5344CB8AC3E}">
        <p14:creationId xmlns:p14="http://schemas.microsoft.com/office/powerpoint/2010/main" val="322238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78E9-5ED2-4B9B-80A7-E036EAEB7C49}"/>
              </a:ext>
            </a:extLst>
          </p:cNvPr>
          <p:cNvSpPr>
            <a:spLocks noGrp="1"/>
          </p:cNvSpPr>
          <p:nvPr>
            <p:ph type="title"/>
          </p:nvPr>
        </p:nvSpPr>
        <p:spPr/>
        <p:txBody>
          <a:bodyPr>
            <a:normAutofit/>
          </a:bodyPr>
          <a:lstStyle/>
          <a:p>
            <a:pPr algn="l"/>
            <a:r>
              <a:rPr lang="en-US" sz="2400" dirty="0">
                <a:latin typeface="Segoe UI Light"/>
                <a:cs typeface="Segoe UI Light"/>
              </a:rPr>
              <a:t>Create a line plot with year on the horizontal axis and </a:t>
            </a:r>
            <a:r>
              <a:rPr lang="en-US" sz="2400" dirty="0" err="1">
                <a:latin typeface="Segoe UI Light"/>
                <a:cs typeface="Segoe UI Light"/>
              </a:rPr>
              <a:t>lifeExp</a:t>
            </a:r>
            <a:r>
              <a:rPr lang="en-US" sz="2400" dirty="0">
                <a:latin typeface="Segoe UI Light"/>
                <a:cs typeface="Segoe UI Light"/>
              </a:rPr>
              <a:t> on the vertical axis for the five countries; give each country a different color line. Describe the variations in life expectancy between the countries.</a:t>
            </a:r>
            <a:endParaRPr lang="en-US" sz="2400" dirty="0">
              <a:ea typeface="+mj-lt"/>
              <a:cs typeface="+mj-lt"/>
            </a:endParaRPr>
          </a:p>
          <a:p>
            <a:endParaRPr lang="en-US" sz="2400" dirty="0"/>
          </a:p>
        </p:txBody>
      </p:sp>
      <p:pic>
        <p:nvPicPr>
          <p:cNvPr id="5" name="Picture 5" descr="Chart, line chart&#10;&#10;Description automatically generated">
            <a:extLst>
              <a:ext uri="{FF2B5EF4-FFF2-40B4-BE49-F238E27FC236}">
                <a16:creationId xmlns:a16="http://schemas.microsoft.com/office/drawing/2014/main" id="{9144A666-6709-4962-AC94-715AAE305EC5}"/>
              </a:ext>
            </a:extLst>
          </p:cNvPr>
          <p:cNvPicPr>
            <a:picLocks noGrp="1" noChangeAspect="1"/>
          </p:cNvPicPr>
          <p:nvPr>
            <p:ph sz="half" idx="1"/>
          </p:nvPr>
        </p:nvPicPr>
        <p:blipFill>
          <a:blip r:embed="rId2"/>
          <a:stretch>
            <a:fillRect/>
          </a:stretch>
        </p:blipFill>
        <p:spPr>
          <a:xfrm>
            <a:off x="2382405" y="2666999"/>
            <a:ext cx="3098870" cy="3124201"/>
          </a:xfrm>
        </p:spPr>
      </p:pic>
      <p:sp>
        <p:nvSpPr>
          <p:cNvPr id="4" name="Content Placeholder 3">
            <a:extLst>
              <a:ext uri="{FF2B5EF4-FFF2-40B4-BE49-F238E27FC236}">
                <a16:creationId xmlns:a16="http://schemas.microsoft.com/office/drawing/2014/main" id="{C2CB3C4B-811C-4DFC-B612-DA0BCF056BD9}"/>
              </a:ext>
            </a:extLst>
          </p:cNvPr>
          <p:cNvSpPr>
            <a:spLocks noGrp="1"/>
          </p:cNvSpPr>
          <p:nvPr>
            <p:ph sz="half" idx="2"/>
          </p:nvPr>
        </p:nvSpPr>
        <p:spPr/>
        <p:txBody>
          <a:bodyPr vert="horz" lIns="91440" tIns="45720" rIns="91440" bIns="45720" rtlCol="0" anchor="t">
            <a:normAutofit/>
          </a:bodyPr>
          <a:lstStyle/>
          <a:p>
            <a:pPr marL="0" indent="0">
              <a:buNone/>
            </a:pPr>
            <a:r>
              <a:rPr lang="en-US" dirty="0">
                <a:latin typeface="Segoe UI Light"/>
                <a:cs typeface="Segoe UI Light"/>
              </a:rPr>
              <a:t>All other countries except Mexico seem to follow a similar life expectancy growth from 1952 to 2007. Japan has made the highest growth of the 4 countries described. Mexico started with the lowest life expectancy in 1952. However, Mexico has made the biggest increase in life expectancy out of all 5 countries studied from 1952 to 2007. </a:t>
            </a:r>
          </a:p>
        </p:txBody>
      </p:sp>
    </p:spTree>
    <p:extLst>
      <p:ext uri="{BB962C8B-B14F-4D97-AF65-F5344CB8AC3E}">
        <p14:creationId xmlns:p14="http://schemas.microsoft.com/office/powerpoint/2010/main" val="96416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969D-3FD7-4245-97DC-239011B62781}"/>
              </a:ext>
            </a:extLst>
          </p:cNvPr>
          <p:cNvSpPr>
            <a:spLocks noGrp="1"/>
          </p:cNvSpPr>
          <p:nvPr>
            <p:ph type="title"/>
          </p:nvPr>
        </p:nvSpPr>
        <p:spPr/>
        <p:txBody>
          <a:bodyPr>
            <a:normAutofit/>
          </a:bodyPr>
          <a:lstStyle/>
          <a:p>
            <a:pPr algn="l"/>
            <a:r>
              <a:rPr lang="en-US" sz="2400" dirty="0">
                <a:latin typeface="Segoe UI Light"/>
                <a:cs typeface="Segoe UI Light"/>
              </a:rPr>
              <a:t>On the entire </a:t>
            </a:r>
            <a:r>
              <a:rPr lang="en-US" sz="2400" dirty="0" err="1">
                <a:latin typeface="Segoe UI Light"/>
                <a:cs typeface="Segoe UI Light"/>
              </a:rPr>
              <a:t>gapminder</a:t>
            </a:r>
            <a:r>
              <a:rPr lang="en-US" sz="2400" dirty="0">
                <a:latin typeface="Segoe UI Light"/>
                <a:cs typeface="Segoe UI Light"/>
              </a:rPr>
              <a:t> data frame, compute the median of </a:t>
            </a:r>
            <a:r>
              <a:rPr lang="en-US" sz="2400" dirty="0" err="1">
                <a:latin typeface="Segoe UI Light"/>
                <a:cs typeface="Segoe UI Light"/>
              </a:rPr>
              <a:t>lifeExp</a:t>
            </a:r>
            <a:r>
              <a:rPr lang="en-US" sz="2400" dirty="0">
                <a:latin typeface="Segoe UI Light"/>
                <a:cs typeface="Segoe UI Light"/>
              </a:rPr>
              <a:t> for each year. For what years is the life expectancy for your five countries above the median life expectancy for the entire </a:t>
            </a:r>
            <a:r>
              <a:rPr lang="en-US" sz="2400" dirty="0" err="1">
                <a:latin typeface="Segoe UI Light"/>
                <a:cs typeface="Segoe UI Light"/>
              </a:rPr>
              <a:t>gapminder</a:t>
            </a:r>
            <a:r>
              <a:rPr lang="en-US" sz="2400" dirty="0">
                <a:latin typeface="Segoe UI Light"/>
                <a:cs typeface="Segoe UI Light"/>
              </a:rPr>
              <a:t> data frame?</a:t>
            </a:r>
            <a:endParaRPr lang="en-US" sz="2400" dirty="0">
              <a:ea typeface="+mj-lt"/>
              <a:cs typeface="+mj-lt"/>
            </a:endParaRPr>
          </a:p>
          <a:p>
            <a:endParaRPr lang="en-US" sz="2400" dirty="0"/>
          </a:p>
        </p:txBody>
      </p:sp>
      <p:graphicFrame>
        <p:nvGraphicFramePr>
          <p:cNvPr id="6" name="Table 6">
            <a:extLst>
              <a:ext uri="{FF2B5EF4-FFF2-40B4-BE49-F238E27FC236}">
                <a16:creationId xmlns:a16="http://schemas.microsoft.com/office/drawing/2014/main" id="{EB8D8B47-6723-4E8D-9905-52C8DA00E820}"/>
              </a:ext>
            </a:extLst>
          </p:cNvPr>
          <p:cNvGraphicFramePr>
            <a:graphicFrameLocks noGrp="1"/>
          </p:cNvGraphicFramePr>
          <p:nvPr>
            <p:ph sz="half" idx="2"/>
            <p:extLst>
              <p:ext uri="{D42A27DB-BD31-4B8C-83A1-F6EECF244321}">
                <p14:modId xmlns:p14="http://schemas.microsoft.com/office/powerpoint/2010/main" val="3053267319"/>
              </p:ext>
            </p:extLst>
          </p:nvPr>
        </p:nvGraphicFramePr>
        <p:xfrm>
          <a:off x="3209364" y="2142565"/>
          <a:ext cx="6413131" cy="4175760"/>
        </p:xfrm>
        <a:graphic>
          <a:graphicData uri="http://schemas.openxmlformats.org/drawingml/2006/table">
            <a:tbl>
              <a:tblPr firstRow="1" bandRow="1">
                <a:tableStyleId>{5C22544A-7EE6-4342-B048-85BDC9FD1C3A}</a:tableStyleId>
              </a:tblPr>
              <a:tblGrid>
                <a:gridCol w="916357">
                  <a:extLst>
                    <a:ext uri="{9D8B030D-6E8A-4147-A177-3AD203B41FA5}">
                      <a16:colId xmlns:a16="http://schemas.microsoft.com/office/drawing/2014/main" val="1935609460"/>
                    </a:ext>
                  </a:extLst>
                </a:gridCol>
                <a:gridCol w="916129">
                  <a:extLst>
                    <a:ext uri="{9D8B030D-6E8A-4147-A177-3AD203B41FA5}">
                      <a16:colId xmlns:a16="http://schemas.microsoft.com/office/drawing/2014/main" val="1384371020"/>
                    </a:ext>
                  </a:extLst>
                </a:gridCol>
                <a:gridCol w="916129">
                  <a:extLst>
                    <a:ext uri="{9D8B030D-6E8A-4147-A177-3AD203B41FA5}">
                      <a16:colId xmlns:a16="http://schemas.microsoft.com/office/drawing/2014/main" val="135446435"/>
                    </a:ext>
                  </a:extLst>
                </a:gridCol>
                <a:gridCol w="916129">
                  <a:extLst>
                    <a:ext uri="{9D8B030D-6E8A-4147-A177-3AD203B41FA5}">
                      <a16:colId xmlns:a16="http://schemas.microsoft.com/office/drawing/2014/main" val="3050884237"/>
                    </a:ext>
                  </a:extLst>
                </a:gridCol>
                <a:gridCol w="916129">
                  <a:extLst>
                    <a:ext uri="{9D8B030D-6E8A-4147-A177-3AD203B41FA5}">
                      <a16:colId xmlns:a16="http://schemas.microsoft.com/office/drawing/2014/main" val="1400938808"/>
                    </a:ext>
                  </a:extLst>
                </a:gridCol>
                <a:gridCol w="916129">
                  <a:extLst>
                    <a:ext uri="{9D8B030D-6E8A-4147-A177-3AD203B41FA5}">
                      <a16:colId xmlns:a16="http://schemas.microsoft.com/office/drawing/2014/main" val="21643446"/>
                    </a:ext>
                  </a:extLst>
                </a:gridCol>
                <a:gridCol w="916129">
                  <a:extLst>
                    <a:ext uri="{9D8B030D-6E8A-4147-A177-3AD203B41FA5}">
                      <a16:colId xmlns:a16="http://schemas.microsoft.com/office/drawing/2014/main" val="3036747213"/>
                    </a:ext>
                  </a:extLst>
                </a:gridCol>
              </a:tblGrid>
              <a:tr h="502778">
                <a:tc>
                  <a:txBody>
                    <a:bodyPr/>
                    <a:lstStyle/>
                    <a:p>
                      <a:pPr lvl="0">
                        <a:buNone/>
                      </a:pPr>
                      <a:r>
                        <a:rPr lang="en-US" sz="1400" dirty="0">
                          <a:solidFill>
                            <a:schemeClr val="tx1"/>
                          </a:solidFill>
                          <a:latin typeface="Segoe UI Light"/>
                        </a:rPr>
                        <a:t>Year</a:t>
                      </a:r>
                    </a:p>
                  </a:txBody>
                  <a:tcPr/>
                </a:tc>
                <a:tc>
                  <a:txBody>
                    <a:bodyPr/>
                    <a:lstStyle/>
                    <a:p>
                      <a:pPr lvl="0">
                        <a:buNone/>
                      </a:pPr>
                      <a:r>
                        <a:rPr lang="en-US" sz="1400" dirty="0" err="1">
                          <a:solidFill>
                            <a:schemeClr val="tx1"/>
                          </a:solidFill>
                          <a:latin typeface="Segoe UI Light"/>
                        </a:rPr>
                        <a:t>medlifeExp</a:t>
                      </a:r>
                    </a:p>
                  </a:txBody>
                  <a:tcPr/>
                </a:tc>
                <a:tc>
                  <a:txBody>
                    <a:bodyPr/>
                    <a:lstStyle/>
                    <a:p>
                      <a:pPr lvl="0">
                        <a:buNone/>
                      </a:pPr>
                      <a:r>
                        <a:rPr lang="en-US" sz="1400" dirty="0">
                          <a:solidFill>
                            <a:schemeClr val="tx1"/>
                          </a:solidFill>
                          <a:latin typeface="Segoe UI Light"/>
                        </a:rPr>
                        <a:t>United States</a:t>
                      </a:r>
                    </a:p>
                  </a:txBody>
                  <a:tcPr/>
                </a:tc>
                <a:tc>
                  <a:txBody>
                    <a:bodyPr/>
                    <a:lstStyle/>
                    <a:p>
                      <a:pPr lvl="0">
                        <a:buNone/>
                      </a:pPr>
                      <a:r>
                        <a:rPr lang="en-US" sz="1400" dirty="0">
                          <a:solidFill>
                            <a:schemeClr val="tx1"/>
                          </a:solidFill>
                          <a:latin typeface="Segoe UI Light"/>
                        </a:rPr>
                        <a:t>Canada</a:t>
                      </a:r>
                    </a:p>
                  </a:txBody>
                  <a:tcPr/>
                </a:tc>
                <a:tc>
                  <a:txBody>
                    <a:bodyPr/>
                    <a:lstStyle/>
                    <a:p>
                      <a:pPr lvl="0">
                        <a:buNone/>
                      </a:pPr>
                      <a:r>
                        <a:rPr lang="en-US" sz="1400" dirty="0">
                          <a:solidFill>
                            <a:schemeClr val="tx1"/>
                          </a:solidFill>
                          <a:latin typeface="Segoe UI Light"/>
                        </a:rPr>
                        <a:t>Mexico</a:t>
                      </a:r>
                    </a:p>
                  </a:txBody>
                  <a:tcPr/>
                </a:tc>
                <a:tc>
                  <a:txBody>
                    <a:bodyPr/>
                    <a:lstStyle/>
                    <a:p>
                      <a:pPr lvl="0">
                        <a:buNone/>
                      </a:pPr>
                      <a:r>
                        <a:rPr lang="en-US" sz="1400" dirty="0">
                          <a:solidFill>
                            <a:schemeClr val="tx1"/>
                          </a:solidFill>
                          <a:latin typeface="Segoe UI Light"/>
                        </a:rPr>
                        <a:t>Japan</a:t>
                      </a:r>
                    </a:p>
                  </a:txBody>
                  <a:tcPr/>
                </a:tc>
                <a:tc>
                  <a:txBody>
                    <a:bodyPr/>
                    <a:lstStyle/>
                    <a:p>
                      <a:pPr lvl="0">
                        <a:buNone/>
                      </a:pPr>
                      <a:r>
                        <a:rPr lang="en-US" sz="1400" dirty="0">
                          <a:solidFill>
                            <a:schemeClr val="tx1"/>
                          </a:solidFill>
                          <a:latin typeface="Segoe UI Light"/>
                        </a:rPr>
                        <a:t>Switzerland</a:t>
                      </a:r>
                    </a:p>
                  </a:txBody>
                  <a:tcPr/>
                </a:tc>
                <a:extLst>
                  <a:ext uri="{0D108BD9-81ED-4DB2-BD59-A6C34878D82A}">
                    <a16:rowId xmlns:a16="http://schemas.microsoft.com/office/drawing/2014/main" val="2320854648"/>
                  </a:ext>
                </a:extLst>
              </a:tr>
              <a:tr h="275331">
                <a:tc>
                  <a:txBody>
                    <a:bodyPr/>
                    <a:lstStyle/>
                    <a:p>
                      <a:pPr lvl="0">
                        <a:buNone/>
                      </a:pPr>
                      <a:r>
                        <a:rPr lang="en-US" sz="1400" dirty="0">
                          <a:solidFill>
                            <a:schemeClr val="tx1"/>
                          </a:solidFill>
                          <a:latin typeface="Segoe UI Light"/>
                        </a:rPr>
                        <a:t>1952</a:t>
                      </a:r>
                    </a:p>
                  </a:txBody>
                  <a:tcPr/>
                </a:tc>
                <a:tc>
                  <a:txBody>
                    <a:bodyPr/>
                    <a:lstStyle/>
                    <a:p>
                      <a:pPr lvl="0" algn="l">
                        <a:lnSpc>
                          <a:spcPct val="100000"/>
                        </a:lnSpc>
                        <a:spcBef>
                          <a:spcPts val="0"/>
                        </a:spcBef>
                        <a:spcAft>
                          <a:spcPts val="0"/>
                        </a:spcAft>
                        <a:buNone/>
                      </a:pPr>
                      <a:r>
                        <a:rPr lang="en-US" sz="1400" b="0" i="0" u="none" strike="noStrike" noProof="0" dirty="0">
                          <a:latin typeface="Segoe UI Light"/>
                        </a:rPr>
                        <a:t>45.1355</a:t>
                      </a:r>
                      <a:endParaRPr lang="en-US" sz="1400">
                        <a:latin typeface="Segoe UI Light"/>
                      </a:endParaRPr>
                    </a:p>
                  </a:txBody>
                  <a:tcPr/>
                </a:tc>
                <a:tc>
                  <a:txBody>
                    <a:bodyPr/>
                    <a:lstStyle/>
                    <a:p>
                      <a:pPr lvl="0">
                        <a:buNone/>
                      </a:pPr>
                      <a:r>
                        <a:rPr lang="en-US" sz="1400" b="0" i="0" u="none" strike="noStrike" noProof="0" dirty="0">
                          <a:latin typeface="Segoe UI Light"/>
                        </a:rPr>
                        <a:t>68.440</a:t>
                      </a:r>
                      <a:endParaRPr lang="en-US" sz="1400">
                        <a:latin typeface="Segoe UI Light"/>
                      </a:endParaRPr>
                    </a:p>
                  </a:txBody>
                  <a:tcPr>
                    <a:solidFill>
                      <a:schemeClr val="accent2"/>
                    </a:solidFill>
                  </a:tcPr>
                </a:tc>
                <a:tc>
                  <a:txBody>
                    <a:bodyPr/>
                    <a:lstStyle/>
                    <a:p>
                      <a:pPr lvl="0" algn="l">
                        <a:lnSpc>
                          <a:spcPct val="100000"/>
                        </a:lnSpc>
                        <a:spcBef>
                          <a:spcPts val="0"/>
                        </a:spcBef>
                        <a:spcAft>
                          <a:spcPts val="0"/>
                        </a:spcAft>
                        <a:buNone/>
                      </a:pPr>
                      <a:r>
                        <a:rPr lang="en-US" sz="1400" b="0" i="0" u="none" strike="noStrike" noProof="0" dirty="0">
                          <a:latin typeface="Segoe UI Light"/>
                        </a:rPr>
                        <a:t>68.750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50.789</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63.030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69.620</a:t>
                      </a:r>
                      <a:endParaRPr lang="en-US" sz="1400">
                        <a:latin typeface="Segoe UI Light"/>
                      </a:endParaRPr>
                    </a:p>
                  </a:txBody>
                  <a:tcPr>
                    <a:solidFill>
                      <a:schemeClr val="accent2"/>
                    </a:solidFill>
                  </a:tcPr>
                </a:tc>
                <a:extLst>
                  <a:ext uri="{0D108BD9-81ED-4DB2-BD59-A6C34878D82A}">
                    <a16:rowId xmlns:a16="http://schemas.microsoft.com/office/drawing/2014/main" val="766610214"/>
                  </a:ext>
                </a:extLst>
              </a:tr>
              <a:tr h="287301">
                <a:tc>
                  <a:txBody>
                    <a:bodyPr/>
                    <a:lstStyle/>
                    <a:p>
                      <a:pPr lvl="0">
                        <a:buNone/>
                      </a:pPr>
                      <a:r>
                        <a:rPr lang="en-US" sz="1400" dirty="0">
                          <a:solidFill>
                            <a:schemeClr val="tx1"/>
                          </a:solidFill>
                          <a:latin typeface="Segoe UI Light"/>
                        </a:rPr>
                        <a:t>1957</a:t>
                      </a:r>
                    </a:p>
                  </a:txBody>
                  <a:tcPr/>
                </a:tc>
                <a:tc>
                  <a:txBody>
                    <a:bodyPr/>
                    <a:lstStyle/>
                    <a:p>
                      <a:pPr lvl="0">
                        <a:buNone/>
                      </a:pPr>
                      <a:r>
                        <a:rPr lang="en-US" sz="1400" b="0" i="0" u="none" strike="noStrike" noProof="0" dirty="0">
                          <a:latin typeface="Segoe UI Light"/>
                        </a:rPr>
                        <a:t>48.3605</a:t>
                      </a:r>
                      <a:endParaRPr lang="en-US" sz="1400">
                        <a:latin typeface="Segoe UI Light"/>
                      </a:endParaRPr>
                    </a:p>
                  </a:txBody>
                  <a:tcPr/>
                </a:tc>
                <a:tc>
                  <a:txBody>
                    <a:bodyPr/>
                    <a:lstStyle/>
                    <a:p>
                      <a:pPr lvl="0">
                        <a:buNone/>
                      </a:pPr>
                      <a:r>
                        <a:rPr lang="en-US" sz="1400" b="0" i="0" u="none" strike="noStrike" noProof="0" dirty="0">
                          <a:latin typeface="Segoe UI Light"/>
                        </a:rPr>
                        <a:t>69.490</a:t>
                      </a:r>
                      <a:endParaRPr lang="en-US" sz="1400">
                        <a:latin typeface="Segoe UI Light"/>
                      </a:endParaRPr>
                    </a:p>
                  </a:txBody>
                  <a:tcPr>
                    <a:solidFill>
                      <a:schemeClr val="accent2"/>
                    </a:solidFill>
                  </a:tcPr>
                </a:tc>
                <a:tc>
                  <a:txBody>
                    <a:bodyPr/>
                    <a:lstStyle/>
                    <a:p>
                      <a:pPr lvl="0" algn="l">
                        <a:lnSpc>
                          <a:spcPct val="100000"/>
                        </a:lnSpc>
                        <a:spcBef>
                          <a:spcPts val="0"/>
                        </a:spcBef>
                        <a:spcAft>
                          <a:spcPts val="0"/>
                        </a:spcAft>
                        <a:buNone/>
                      </a:pPr>
                      <a:r>
                        <a:rPr lang="en-US" sz="1400" b="0" i="0" u="none" strike="noStrike" noProof="0" dirty="0">
                          <a:latin typeface="Segoe UI Light"/>
                        </a:rPr>
                        <a:t>69.960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55.190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65.500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70.560</a:t>
                      </a:r>
                      <a:endParaRPr lang="en-US" sz="1400">
                        <a:latin typeface="Segoe UI Light"/>
                      </a:endParaRPr>
                    </a:p>
                  </a:txBody>
                  <a:tcPr>
                    <a:solidFill>
                      <a:schemeClr val="accent2"/>
                    </a:solidFill>
                  </a:tcPr>
                </a:tc>
                <a:extLst>
                  <a:ext uri="{0D108BD9-81ED-4DB2-BD59-A6C34878D82A}">
                    <a16:rowId xmlns:a16="http://schemas.microsoft.com/office/drawing/2014/main" val="4172674682"/>
                  </a:ext>
                </a:extLst>
              </a:tr>
              <a:tr h="275331">
                <a:tc>
                  <a:txBody>
                    <a:bodyPr/>
                    <a:lstStyle/>
                    <a:p>
                      <a:pPr lvl="0">
                        <a:buNone/>
                      </a:pPr>
                      <a:r>
                        <a:rPr lang="en-US" sz="1400" dirty="0">
                          <a:solidFill>
                            <a:schemeClr val="tx1"/>
                          </a:solidFill>
                          <a:latin typeface="Segoe UI Light"/>
                        </a:rPr>
                        <a:t>1962</a:t>
                      </a:r>
                    </a:p>
                  </a:txBody>
                  <a:tcPr/>
                </a:tc>
                <a:tc>
                  <a:txBody>
                    <a:bodyPr/>
                    <a:lstStyle/>
                    <a:p>
                      <a:pPr lvl="0">
                        <a:buNone/>
                      </a:pPr>
                      <a:r>
                        <a:rPr lang="en-US" sz="1400" b="0" i="0" u="none" strike="noStrike" noProof="0" dirty="0">
                          <a:latin typeface="Segoe UI Light"/>
                        </a:rPr>
                        <a:t>50.8810</a:t>
                      </a:r>
                      <a:endParaRPr lang="en-US" sz="1400">
                        <a:latin typeface="Segoe UI Light"/>
                      </a:endParaRPr>
                    </a:p>
                  </a:txBody>
                  <a:tcPr/>
                </a:tc>
                <a:tc>
                  <a:txBody>
                    <a:bodyPr/>
                    <a:lstStyle/>
                    <a:p>
                      <a:pPr lvl="0">
                        <a:buNone/>
                      </a:pPr>
                      <a:r>
                        <a:rPr lang="en-US" sz="1400" b="0" i="0" u="none" strike="noStrike" noProof="0" dirty="0">
                          <a:latin typeface="Segoe UI Light"/>
                        </a:rPr>
                        <a:t>70.210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71.300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58.299</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68.730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71.320</a:t>
                      </a:r>
                      <a:endParaRPr lang="en-US" sz="1400">
                        <a:latin typeface="Segoe UI Light"/>
                      </a:endParaRPr>
                    </a:p>
                  </a:txBody>
                  <a:tcPr>
                    <a:solidFill>
                      <a:schemeClr val="accent2"/>
                    </a:solidFill>
                  </a:tcPr>
                </a:tc>
                <a:extLst>
                  <a:ext uri="{0D108BD9-81ED-4DB2-BD59-A6C34878D82A}">
                    <a16:rowId xmlns:a16="http://schemas.microsoft.com/office/drawing/2014/main" val="740124968"/>
                  </a:ext>
                </a:extLst>
              </a:tr>
              <a:tr h="275331">
                <a:tc>
                  <a:txBody>
                    <a:bodyPr/>
                    <a:lstStyle/>
                    <a:p>
                      <a:pPr lvl="0">
                        <a:buNone/>
                      </a:pPr>
                      <a:r>
                        <a:rPr lang="en-US" sz="1400" dirty="0">
                          <a:solidFill>
                            <a:schemeClr val="tx1"/>
                          </a:solidFill>
                          <a:latin typeface="Segoe UI Light"/>
                        </a:rPr>
                        <a:t>1967</a:t>
                      </a:r>
                    </a:p>
                  </a:txBody>
                  <a:tcPr/>
                </a:tc>
                <a:tc>
                  <a:txBody>
                    <a:bodyPr/>
                    <a:lstStyle/>
                    <a:p>
                      <a:pPr lvl="0">
                        <a:buNone/>
                      </a:pPr>
                      <a:r>
                        <a:rPr lang="en-US" sz="1400" b="0" i="0" u="none" strike="noStrike" noProof="0" dirty="0">
                          <a:latin typeface="Segoe UI Light"/>
                        </a:rPr>
                        <a:t>53.8250</a:t>
                      </a:r>
                      <a:endParaRPr lang="en-US" sz="1400">
                        <a:latin typeface="Segoe UI Light"/>
                      </a:endParaRPr>
                    </a:p>
                  </a:txBody>
                  <a:tcPr/>
                </a:tc>
                <a:tc>
                  <a:txBody>
                    <a:bodyPr/>
                    <a:lstStyle/>
                    <a:p>
                      <a:pPr lvl="0">
                        <a:buNone/>
                      </a:pPr>
                      <a:r>
                        <a:rPr lang="en-US" sz="1400" b="0" i="0" u="none" strike="noStrike" noProof="0" dirty="0">
                          <a:latin typeface="Segoe UI Light"/>
                        </a:rPr>
                        <a:t>70.760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72.130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60.110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71.430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72.770</a:t>
                      </a:r>
                      <a:endParaRPr lang="en-US" sz="1400">
                        <a:latin typeface="Segoe UI Light"/>
                      </a:endParaRPr>
                    </a:p>
                  </a:txBody>
                  <a:tcPr>
                    <a:solidFill>
                      <a:schemeClr val="accent2"/>
                    </a:solidFill>
                  </a:tcPr>
                </a:tc>
                <a:extLst>
                  <a:ext uri="{0D108BD9-81ED-4DB2-BD59-A6C34878D82A}">
                    <a16:rowId xmlns:a16="http://schemas.microsoft.com/office/drawing/2014/main" val="1398725998"/>
                  </a:ext>
                </a:extLst>
              </a:tr>
              <a:tr h="287301">
                <a:tc>
                  <a:txBody>
                    <a:bodyPr/>
                    <a:lstStyle/>
                    <a:p>
                      <a:pPr lvl="0">
                        <a:buNone/>
                      </a:pPr>
                      <a:r>
                        <a:rPr lang="en-US" sz="1400" dirty="0">
                          <a:solidFill>
                            <a:schemeClr val="tx1"/>
                          </a:solidFill>
                          <a:latin typeface="Segoe UI Light"/>
                        </a:rPr>
                        <a:t>1972</a:t>
                      </a:r>
                    </a:p>
                  </a:txBody>
                  <a:tcPr/>
                </a:tc>
                <a:tc>
                  <a:txBody>
                    <a:bodyPr/>
                    <a:lstStyle/>
                    <a:p>
                      <a:pPr lvl="0">
                        <a:buNone/>
                      </a:pPr>
                      <a:r>
                        <a:rPr lang="en-US" sz="1400" b="0" i="0" u="none" strike="noStrike" noProof="0" dirty="0">
                          <a:latin typeface="Segoe UI Light"/>
                        </a:rPr>
                        <a:t>56.5300</a:t>
                      </a:r>
                      <a:endParaRPr lang="en-US" sz="1400">
                        <a:latin typeface="Segoe UI Light"/>
                      </a:endParaRPr>
                    </a:p>
                  </a:txBody>
                  <a:tcPr/>
                </a:tc>
                <a:tc>
                  <a:txBody>
                    <a:bodyPr/>
                    <a:lstStyle/>
                    <a:p>
                      <a:pPr lvl="0">
                        <a:buNone/>
                      </a:pPr>
                      <a:r>
                        <a:rPr lang="en-US" sz="1400" b="0" i="0" u="none" strike="noStrike" noProof="0" dirty="0">
                          <a:latin typeface="Segoe UI Light"/>
                        </a:rPr>
                        <a:t>71.340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72.880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62.361</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73.420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73.780</a:t>
                      </a:r>
                      <a:endParaRPr lang="en-US" sz="1400">
                        <a:latin typeface="Segoe UI Light"/>
                      </a:endParaRPr>
                    </a:p>
                  </a:txBody>
                  <a:tcPr>
                    <a:solidFill>
                      <a:schemeClr val="accent2"/>
                    </a:solidFill>
                  </a:tcPr>
                </a:tc>
                <a:extLst>
                  <a:ext uri="{0D108BD9-81ED-4DB2-BD59-A6C34878D82A}">
                    <a16:rowId xmlns:a16="http://schemas.microsoft.com/office/drawing/2014/main" val="3058164325"/>
                  </a:ext>
                </a:extLst>
              </a:tr>
              <a:tr h="275331">
                <a:tc>
                  <a:txBody>
                    <a:bodyPr/>
                    <a:lstStyle/>
                    <a:p>
                      <a:pPr lvl="0">
                        <a:buNone/>
                      </a:pPr>
                      <a:r>
                        <a:rPr lang="en-US" sz="1400" dirty="0">
                          <a:solidFill>
                            <a:schemeClr val="tx1"/>
                          </a:solidFill>
                          <a:latin typeface="Segoe UI Light"/>
                        </a:rPr>
                        <a:t>1977</a:t>
                      </a:r>
                    </a:p>
                  </a:txBody>
                  <a:tcPr/>
                </a:tc>
                <a:tc>
                  <a:txBody>
                    <a:bodyPr/>
                    <a:lstStyle/>
                    <a:p>
                      <a:pPr lvl="0">
                        <a:buNone/>
                      </a:pPr>
                      <a:r>
                        <a:rPr lang="en-US" sz="1400" b="0" i="0" u="none" strike="noStrike" noProof="0" dirty="0">
                          <a:latin typeface="Segoe UI Light"/>
                        </a:rPr>
                        <a:t>59.6720</a:t>
                      </a:r>
                      <a:endParaRPr lang="en-US" sz="1400">
                        <a:latin typeface="Segoe UI Light"/>
                      </a:endParaRPr>
                    </a:p>
                  </a:txBody>
                  <a:tcPr/>
                </a:tc>
                <a:tc>
                  <a:txBody>
                    <a:bodyPr/>
                    <a:lstStyle/>
                    <a:p>
                      <a:pPr lvl="0">
                        <a:buNone/>
                      </a:pPr>
                      <a:r>
                        <a:rPr lang="en-US" sz="1400" b="0" i="0" u="none" strike="noStrike" noProof="0" dirty="0">
                          <a:latin typeface="Segoe UI Light"/>
                        </a:rPr>
                        <a:t>73.380</a:t>
                      </a:r>
                      <a:endParaRPr lang="en-US" sz="1400">
                        <a:latin typeface="Segoe UI Light"/>
                      </a:endParaRPr>
                    </a:p>
                  </a:txBody>
                  <a:tcPr>
                    <a:solidFill>
                      <a:schemeClr val="accent2"/>
                    </a:solidFill>
                  </a:tcPr>
                </a:tc>
                <a:tc>
                  <a:txBody>
                    <a:bodyPr/>
                    <a:lstStyle/>
                    <a:p>
                      <a:pPr lvl="0" algn="l">
                        <a:lnSpc>
                          <a:spcPct val="100000"/>
                        </a:lnSpc>
                        <a:spcBef>
                          <a:spcPts val="0"/>
                        </a:spcBef>
                        <a:spcAft>
                          <a:spcPts val="0"/>
                        </a:spcAft>
                        <a:buNone/>
                      </a:pPr>
                      <a:r>
                        <a:rPr lang="en-US" sz="1400" b="0" i="0" u="none" strike="noStrike" noProof="0" dirty="0">
                          <a:latin typeface="Segoe UI Light"/>
                        </a:rPr>
                        <a:t>74.210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65.032</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75.380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75.390</a:t>
                      </a:r>
                      <a:endParaRPr lang="en-US" sz="1400">
                        <a:latin typeface="Segoe UI Light"/>
                      </a:endParaRPr>
                    </a:p>
                  </a:txBody>
                  <a:tcPr>
                    <a:solidFill>
                      <a:schemeClr val="accent2"/>
                    </a:solidFill>
                  </a:tcPr>
                </a:tc>
                <a:extLst>
                  <a:ext uri="{0D108BD9-81ED-4DB2-BD59-A6C34878D82A}">
                    <a16:rowId xmlns:a16="http://schemas.microsoft.com/office/drawing/2014/main" val="1253194895"/>
                  </a:ext>
                </a:extLst>
              </a:tr>
              <a:tr h="287301">
                <a:tc>
                  <a:txBody>
                    <a:bodyPr/>
                    <a:lstStyle/>
                    <a:p>
                      <a:pPr lvl="0">
                        <a:buNone/>
                      </a:pPr>
                      <a:r>
                        <a:rPr lang="en-US" sz="1400" dirty="0">
                          <a:solidFill>
                            <a:schemeClr val="tx1"/>
                          </a:solidFill>
                          <a:latin typeface="Segoe UI Light"/>
                        </a:rPr>
                        <a:t>1982</a:t>
                      </a:r>
                    </a:p>
                  </a:txBody>
                  <a:tcPr/>
                </a:tc>
                <a:tc>
                  <a:txBody>
                    <a:bodyPr/>
                    <a:lstStyle/>
                    <a:p>
                      <a:pPr lvl="0">
                        <a:buNone/>
                      </a:pPr>
                      <a:r>
                        <a:rPr lang="en-US" sz="1400" b="0" i="0" u="none" strike="noStrike" noProof="0" dirty="0">
                          <a:latin typeface="Segoe UI Light"/>
                        </a:rPr>
                        <a:t>62.4415</a:t>
                      </a:r>
                      <a:endParaRPr lang="en-US" sz="1400">
                        <a:latin typeface="Segoe UI Light"/>
                      </a:endParaRPr>
                    </a:p>
                  </a:txBody>
                  <a:tcPr/>
                </a:tc>
                <a:tc>
                  <a:txBody>
                    <a:bodyPr/>
                    <a:lstStyle/>
                    <a:p>
                      <a:pPr lvl="0">
                        <a:buNone/>
                      </a:pPr>
                      <a:r>
                        <a:rPr lang="en-US" sz="1400" b="0" i="0" u="none" strike="noStrike" noProof="0" dirty="0">
                          <a:latin typeface="Segoe UI Light"/>
                        </a:rPr>
                        <a:t>74.650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75.760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67.405</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77.110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76.210</a:t>
                      </a:r>
                      <a:endParaRPr lang="en-US" sz="1400">
                        <a:latin typeface="Segoe UI Light"/>
                      </a:endParaRPr>
                    </a:p>
                  </a:txBody>
                  <a:tcPr>
                    <a:solidFill>
                      <a:schemeClr val="accent2"/>
                    </a:solidFill>
                  </a:tcPr>
                </a:tc>
                <a:extLst>
                  <a:ext uri="{0D108BD9-81ED-4DB2-BD59-A6C34878D82A}">
                    <a16:rowId xmlns:a16="http://schemas.microsoft.com/office/drawing/2014/main" val="926289882"/>
                  </a:ext>
                </a:extLst>
              </a:tr>
              <a:tr h="275331">
                <a:tc>
                  <a:txBody>
                    <a:bodyPr/>
                    <a:lstStyle/>
                    <a:p>
                      <a:pPr lvl="0">
                        <a:buNone/>
                      </a:pPr>
                      <a:r>
                        <a:rPr lang="en-US" sz="1400" dirty="0">
                          <a:solidFill>
                            <a:schemeClr val="tx1"/>
                          </a:solidFill>
                          <a:latin typeface="Segoe UI Light"/>
                        </a:rPr>
                        <a:t>1987</a:t>
                      </a:r>
                    </a:p>
                  </a:txBody>
                  <a:tcPr/>
                </a:tc>
                <a:tc>
                  <a:txBody>
                    <a:bodyPr/>
                    <a:lstStyle/>
                    <a:p>
                      <a:pPr lvl="0" algn="l">
                        <a:lnSpc>
                          <a:spcPct val="100000"/>
                        </a:lnSpc>
                        <a:spcBef>
                          <a:spcPts val="0"/>
                        </a:spcBef>
                        <a:spcAft>
                          <a:spcPts val="0"/>
                        </a:spcAft>
                        <a:buNone/>
                      </a:pPr>
                      <a:r>
                        <a:rPr lang="en-US" sz="1400" b="0" i="0" u="none" strike="noStrike" noProof="0" dirty="0">
                          <a:latin typeface="Segoe UI Light"/>
                        </a:rPr>
                        <a:t>65.8340</a:t>
                      </a:r>
                      <a:endParaRPr lang="en-US" sz="1400">
                        <a:latin typeface="Segoe UI Light"/>
                      </a:endParaRPr>
                    </a:p>
                  </a:txBody>
                  <a:tcPr/>
                </a:tc>
                <a:tc>
                  <a:txBody>
                    <a:bodyPr/>
                    <a:lstStyle/>
                    <a:p>
                      <a:pPr lvl="0">
                        <a:buNone/>
                      </a:pPr>
                      <a:r>
                        <a:rPr lang="en-US" sz="1400" b="0" i="0" u="none" strike="noStrike" noProof="0" dirty="0">
                          <a:latin typeface="Segoe UI Light"/>
                        </a:rPr>
                        <a:t>75.020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76.860</a:t>
                      </a:r>
                      <a:endParaRPr lang="en-US" sz="1400">
                        <a:latin typeface="Segoe UI Light"/>
                      </a:endParaRPr>
                    </a:p>
                  </a:txBody>
                  <a:tcPr>
                    <a:solidFill>
                      <a:schemeClr val="accent2"/>
                    </a:solidFill>
                  </a:tcPr>
                </a:tc>
                <a:tc>
                  <a:txBody>
                    <a:bodyPr/>
                    <a:lstStyle/>
                    <a:p>
                      <a:pPr lvl="0" algn="l">
                        <a:lnSpc>
                          <a:spcPct val="100000"/>
                        </a:lnSpc>
                        <a:spcBef>
                          <a:spcPts val="0"/>
                        </a:spcBef>
                        <a:spcAft>
                          <a:spcPts val="0"/>
                        </a:spcAft>
                        <a:buNone/>
                      </a:pPr>
                      <a:r>
                        <a:rPr lang="en-US" sz="1400" b="0" i="0" u="none" strike="noStrike" noProof="0" dirty="0">
                          <a:latin typeface="Segoe UI Light"/>
                        </a:rPr>
                        <a:t>69.498</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78.670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77.410</a:t>
                      </a:r>
                      <a:endParaRPr lang="en-US" sz="1400">
                        <a:latin typeface="Segoe UI Light"/>
                      </a:endParaRPr>
                    </a:p>
                  </a:txBody>
                  <a:tcPr>
                    <a:solidFill>
                      <a:schemeClr val="accent2"/>
                    </a:solidFill>
                  </a:tcPr>
                </a:tc>
                <a:extLst>
                  <a:ext uri="{0D108BD9-81ED-4DB2-BD59-A6C34878D82A}">
                    <a16:rowId xmlns:a16="http://schemas.microsoft.com/office/drawing/2014/main" val="1973650909"/>
                  </a:ext>
                </a:extLst>
              </a:tr>
              <a:tr h="287301">
                <a:tc>
                  <a:txBody>
                    <a:bodyPr/>
                    <a:lstStyle/>
                    <a:p>
                      <a:pPr lvl="0">
                        <a:buNone/>
                      </a:pPr>
                      <a:r>
                        <a:rPr lang="en-US" sz="1400" dirty="0">
                          <a:solidFill>
                            <a:schemeClr val="tx1"/>
                          </a:solidFill>
                          <a:latin typeface="Segoe UI Light"/>
                        </a:rPr>
                        <a:t>1992</a:t>
                      </a:r>
                    </a:p>
                  </a:txBody>
                  <a:tcPr/>
                </a:tc>
                <a:tc>
                  <a:txBody>
                    <a:bodyPr/>
                    <a:lstStyle/>
                    <a:p>
                      <a:pPr lvl="0">
                        <a:buNone/>
                      </a:pPr>
                      <a:r>
                        <a:rPr lang="en-US" sz="1400" b="0" i="0" u="none" strike="noStrike" noProof="0" dirty="0">
                          <a:latin typeface="Segoe UI Light"/>
                        </a:rPr>
                        <a:t>67.7030</a:t>
                      </a:r>
                      <a:endParaRPr lang="en-US" sz="1400">
                        <a:latin typeface="Segoe UI Light"/>
                      </a:endParaRPr>
                    </a:p>
                  </a:txBody>
                  <a:tcPr/>
                </a:tc>
                <a:tc>
                  <a:txBody>
                    <a:bodyPr/>
                    <a:lstStyle/>
                    <a:p>
                      <a:pPr lvl="0">
                        <a:buNone/>
                      </a:pPr>
                      <a:r>
                        <a:rPr lang="en-US" sz="1400" b="0" i="0" u="none" strike="noStrike" noProof="0" dirty="0">
                          <a:latin typeface="Segoe UI Light"/>
                        </a:rPr>
                        <a:t>76.090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77.950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71.455</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79.360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78.030</a:t>
                      </a:r>
                      <a:endParaRPr lang="en-US" sz="1400">
                        <a:latin typeface="Segoe UI Light"/>
                      </a:endParaRPr>
                    </a:p>
                  </a:txBody>
                  <a:tcPr>
                    <a:solidFill>
                      <a:schemeClr val="accent2"/>
                    </a:solidFill>
                  </a:tcPr>
                </a:tc>
                <a:extLst>
                  <a:ext uri="{0D108BD9-81ED-4DB2-BD59-A6C34878D82A}">
                    <a16:rowId xmlns:a16="http://schemas.microsoft.com/office/drawing/2014/main" val="2368239292"/>
                  </a:ext>
                </a:extLst>
              </a:tr>
              <a:tr h="275331">
                <a:tc>
                  <a:txBody>
                    <a:bodyPr/>
                    <a:lstStyle/>
                    <a:p>
                      <a:pPr lvl="0">
                        <a:buNone/>
                      </a:pPr>
                      <a:r>
                        <a:rPr lang="en-US" sz="1400" dirty="0">
                          <a:solidFill>
                            <a:schemeClr val="tx1"/>
                          </a:solidFill>
                          <a:latin typeface="Segoe UI Light"/>
                        </a:rPr>
                        <a:t>1997</a:t>
                      </a:r>
                    </a:p>
                  </a:txBody>
                  <a:tcPr/>
                </a:tc>
                <a:tc>
                  <a:txBody>
                    <a:bodyPr/>
                    <a:lstStyle/>
                    <a:p>
                      <a:pPr lvl="0">
                        <a:buNone/>
                      </a:pPr>
                      <a:r>
                        <a:rPr lang="en-US" sz="1400" b="0" i="0" u="none" strike="noStrike" noProof="0" dirty="0">
                          <a:latin typeface="Segoe UI Light"/>
                        </a:rPr>
                        <a:t>69.3940</a:t>
                      </a:r>
                      <a:endParaRPr lang="en-US" sz="1400">
                        <a:latin typeface="Segoe UI Light"/>
                      </a:endParaRPr>
                    </a:p>
                  </a:txBody>
                  <a:tcPr/>
                </a:tc>
                <a:tc>
                  <a:txBody>
                    <a:bodyPr/>
                    <a:lstStyle/>
                    <a:p>
                      <a:pPr lvl="0">
                        <a:buNone/>
                      </a:pPr>
                      <a:r>
                        <a:rPr lang="en-US" sz="1400" b="0" i="0" u="none" strike="noStrike" noProof="0" dirty="0">
                          <a:latin typeface="Segoe UI Light"/>
                        </a:rPr>
                        <a:t>76.810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78.610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73.670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80.690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79.370</a:t>
                      </a:r>
                      <a:endParaRPr lang="en-US" sz="1400">
                        <a:latin typeface="Segoe UI Light"/>
                      </a:endParaRPr>
                    </a:p>
                  </a:txBody>
                  <a:tcPr>
                    <a:solidFill>
                      <a:schemeClr val="accent2"/>
                    </a:solidFill>
                  </a:tcPr>
                </a:tc>
                <a:extLst>
                  <a:ext uri="{0D108BD9-81ED-4DB2-BD59-A6C34878D82A}">
                    <a16:rowId xmlns:a16="http://schemas.microsoft.com/office/drawing/2014/main" val="1681310025"/>
                  </a:ext>
                </a:extLst>
              </a:tr>
              <a:tr h="275331">
                <a:tc>
                  <a:txBody>
                    <a:bodyPr/>
                    <a:lstStyle/>
                    <a:p>
                      <a:pPr lvl="0">
                        <a:buNone/>
                      </a:pPr>
                      <a:r>
                        <a:rPr lang="en-US" sz="1400" dirty="0">
                          <a:solidFill>
                            <a:schemeClr val="tx1"/>
                          </a:solidFill>
                          <a:latin typeface="Segoe UI Light"/>
                        </a:rPr>
                        <a:t>2002</a:t>
                      </a:r>
                    </a:p>
                  </a:txBody>
                  <a:tcPr/>
                </a:tc>
                <a:tc>
                  <a:txBody>
                    <a:bodyPr/>
                    <a:lstStyle/>
                    <a:p>
                      <a:pPr lvl="0">
                        <a:buNone/>
                      </a:pPr>
                      <a:r>
                        <a:rPr lang="en-US" sz="1400" b="0" i="0" u="none" strike="noStrike" noProof="0" dirty="0">
                          <a:latin typeface="Segoe UI Light"/>
                        </a:rPr>
                        <a:t>70.8255</a:t>
                      </a:r>
                      <a:endParaRPr lang="en-US" sz="1400">
                        <a:latin typeface="Segoe UI Light"/>
                      </a:endParaRPr>
                    </a:p>
                  </a:txBody>
                  <a:tcPr/>
                </a:tc>
                <a:tc>
                  <a:txBody>
                    <a:bodyPr/>
                    <a:lstStyle/>
                    <a:p>
                      <a:pPr lvl="0">
                        <a:buNone/>
                      </a:pPr>
                      <a:r>
                        <a:rPr lang="en-US" sz="1400" b="0" i="0" u="none" strike="noStrike" noProof="0" dirty="0">
                          <a:latin typeface="Segoe UI Light"/>
                        </a:rPr>
                        <a:t>77.310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79.770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74.902</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82.000</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80.620</a:t>
                      </a:r>
                      <a:endParaRPr lang="en-US" sz="1400">
                        <a:latin typeface="Segoe UI Light"/>
                      </a:endParaRPr>
                    </a:p>
                  </a:txBody>
                  <a:tcPr>
                    <a:solidFill>
                      <a:schemeClr val="accent2"/>
                    </a:solidFill>
                  </a:tcPr>
                </a:tc>
                <a:extLst>
                  <a:ext uri="{0D108BD9-81ED-4DB2-BD59-A6C34878D82A}">
                    <a16:rowId xmlns:a16="http://schemas.microsoft.com/office/drawing/2014/main" val="2279864531"/>
                  </a:ext>
                </a:extLst>
              </a:tr>
              <a:tr h="287301">
                <a:tc>
                  <a:txBody>
                    <a:bodyPr/>
                    <a:lstStyle/>
                    <a:p>
                      <a:pPr lvl="0">
                        <a:buNone/>
                      </a:pPr>
                      <a:r>
                        <a:rPr lang="en-US" sz="1400" dirty="0">
                          <a:solidFill>
                            <a:schemeClr val="tx1"/>
                          </a:solidFill>
                          <a:latin typeface="Segoe UI Light"/>
                        </a:rPr>
                        <a:t>2007</a:t>
                      </a:r>
                    </a:p>
                  </a:txBody>
                  <a:tcPr/>
                </a:tc>
                <a:tc>
                  <a:txBody>
                    <a:bodyPr/>
                    <a:lstStyle/>
                    <a:p>
                      <a:pPr lvl="0">
                        <a:buNone/>
                      </a:pPr>
                      <a:r>
                        <a:rPr lang="en-US" sz="1400" b="0" i="0" u="none" strike="noStrike" noProof="0" dirty="0">
                          <a:latin typeface="Segoe UI Light"/>
                        </a:rPr>
                        <a:t>71.9355</a:t>
                      </a:r>
                      <a:endParaRPr lang="en-US" sz="1400">
                        <a:latin typeface="Segoe UI Light"/>
                      </a:endParaRPr>
                    </a:p>
                  </a:txBody>
                  <a:tcPr/>
                </a:tc>
                <a:tc>
                  <a:txBody>
                    <a:bodyPr/>
                    <a:lstStyle/>
                    <a:p>
                      <a:pPr lvl="0">
                        <a:buNone/>
                      </a:pPr>
                      <a:r>
                        <a:rPr lang="en-US" sz="1400" b="0" i="0" u="none" strike="noStrike" noProof="0" dirty="0">
                          <a:latin typeface="Segoe UI Light"/>
                        </a:rPr>
                        <a:t>78.242</a:t>
                      </a:r>
                      <a:endParaRPr lang="en-US" sz="1400">
                        <a:latin typeface="Segoe UI Light"/>
                      </a:endParaRPr>
                    </a:p>
                  </a:txBody>
                  <a:tcPr>
                    <a:solidFill>
                      <a:schemeClr val="accent2"/>
                    </a:solidFill>
                  </a:tcPr>
                </a:tc>
                <a:tc>
                  <a:txBody>
                    <a:bodyPr/>
                    <a:lstStyle/>
                    <a:p>
                      <a:pPr lvl="0" algn="l">
                        <a:lnSpc>
                          <a:spcPct val="100000"/>
                        </a:lnSpc>
                        <a:spcBef>
                          <a:spcPts val="0"/>
                        </a:spcBef>
                        <a:spcAft>
                          <a:spcPts val="0"/>
                        </a:spcAft>
                        <a:buNone/>
                      </a:pPr>
                      <a:r>
                        <a:rPr lang="en-US" sz="1400" b="0" i="0" u="none" strike="noStrike" noProof="0" dirty="0">
                          <a:latin typeface="Segoe UI Light"/>
                        </a:rPr>
                        <a:t>80.653</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76.195</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82.603</a:t>
                      </a:r>
                      <a:endParaRPr lang="en-US" sz="1400">
                        <a:latin typeface="Segoe UI Light"/>
                      </a:endParaRPr>
                    </a:p>
                  </a:txBody>
                  <a:tcPr>
                    <a:solidFill>
                      <a:schemeClr val="accent2"/>
                    </a:solidFill>
                  </a:tcPr>
                </a:tc>
                <a:tc>
                  <a:txBody>
                    <a:bodyPr/>
                    <a:lstStyle/>
                    <a:p>
                      <a:pPr lvl="0">
                        <a:buNone/>
                      </a:pPr>
                      <a:r>
                        <a:rPr lang="en-US" sz="1400" b="0" i="0" u="none" strike="noStrike" noProof="0" dirty="0">
                          <a:latin typeface="Segoe UI Light"/>
                        </a:rPr>
                        <a:t>81.701</a:t>
                      </a:r>
                      <a:endParaRPr lang="en-US" sz="1400">
                        <a:latin typeface="Segoe UI Light"/>
                      </a:endParaRPr>
                    </a:p>
                  </a:txBody>
                  <a:tcPr>
                    <a:solidFill>
                      <a:schemeClr val="accent2"/>
                    </a:solidFill>
                  </a:tcPr>
                </a:tc>
                <a:extLst>
                  <a:ext uri="{0D108BD9-81ED-4DB2-BD59-A6C34878D82A}">
                    <a16:rowId xmlns:a16="http://schemas.microsoft.com/office/drawing/2014/main" val="652638130"/>
                  </a:ext>
                </a:extLst>
              </a:tr>
            </a:tbl>
          </a:graphicData>
        </a:graphic>
      </p:graphicFrame>
      <p:sp>
        <p:nvSpPr>
          <p:cNvPr id="4" name="Content Placeholder 3">
            <a:extLst>
              <a:ext uri="{FF2B5EF4-FFF2-40B4-BE49-F238E27FC236}">
                <a16:creationId xmlns:a16="http://schemas.microsoft.com/office/drawing/2014/main" id="{AEEE77CE-6FBA-4CB8-9AB2-D44E2637B2F5}"/>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4796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C238-0DFC-42CB-86FA-67C498775E07}"/>
              </a:ext>
            </a:extLst>
          </p:cNvPr>
          <p:cNvSpPr>
            <a:spLocks noGrp="1"/>
          </p:cNvSpPr>
          <p:nvPr>
            <p:ph type="title"/>
          </p:nvPr>
        </p:nvSpPr>
        <p:spPr>
          <a:xfrm>
            <a:off x="1484311" y="685800"/>
            <a:ext cx="10018713" cy="918882"/>
          </a:xfrm>
        </p:spPr>
        <p:txBody>
          <a:bodyPr/>
          <a:lstStyle/>
          <a:p>
            <a:r>
              <a:rPr lang="en-US" dirty="0"/>
              <a:t>Code used</a:t>
            </a:r>
          </a:p>
        </p:txBody>
      </p:sp>
      <p:sp>
        <p:nvSpPr>
          <p:cNvPr id="3" name="Content Placeholder 2">
            <a:extLst>
              <a:ext uri="{FF2B5EF4-FFF2-40B4-BE49-F238E27FC236}">
                <a16:creationId xmlns:a16="http://schemas.microsoft.com/office/drawing/2014/main" id="{19D6FC07-8E05-4FF4-AF0F-7D37651F1AD2}"/>
              </a:ext>
            </a:extLst>
          </p:cNvPr>
          <p:cNvSpPr>
            <a:spLocks noGrp="1"/>
          </p:cNvSpPr>
          <p:nvPr>
            <p:ph idx="1"/>
          </p:nvPr>
        </p:nvSpPr>
        <p:spPr>
          <a:xfrm>
            <a:off x="1484310" y="1743635"/>
            <a:ext cx="10018713" cy="4047565"/>
          </a:xfrm>
        </p:spPr>
        <p:txBody>
          <a:bodyPr vert="horz" lIns="91440" tIns="45720" rIns="91440" bIns="45720" rtlCol="0" anchor="t">
            <a:noAutofit/>
          </a:bodyPr>
          <a:lstStyle/>
          <a:p>
            <a:pPr marL="0" indent="0">
              <a:buNone/>
            </a:pPr>
            <a:r>
              <a:rPr lang="en-US" sz="1200" dirty="0">
                <a:latin typeface="Segoe UI Light"/>
                <a:ea typeface="+mn-lt"/>
                <a:cs typeface="+mn-lt"/>
              </a:rPr>
              <a:t>library(</a:t>
            </a:r>
            <a:r>
              <a:rPr lang="en-US" sz="1200" dirty="0" err="1">
                <a:latin typeface="Segoe UI Light"/>
                <a:ea typeface="+mn-lt"/>
                <a:cs typeface="+mn-lt"/>
              </a:rPr>
              <a:t>dplyr</a:t>
            </a:r>
            <a:r>
              <a:rPr lang="en-US" sz="1200" dirty="0">
                <a:latin typeface="Segoe UI Light"/>
                <a:ea typeface="+mn-lt"/>
                <a:cs typeface="+mn-lt"/>
              </a:rPr>
              <a:t>)</a:t>
            </a:r>
            <a:endParaRPr lang="en-US" sz="1200">
              <a:latin typeface="Segoe UI Light"/>
              <a:cs typeface="Segoe UI Light"/>
            </a:endParaRPr>
          </a:p>
          <a:p>
            <a:pPr marL="0" indent="0">
              <a:buClr>
                <a:srgbClr val="1287C3"/>
              </a:buClr>
              <a:buNone/>
            </a:pPr>
            <a:r>
              <a:rPr lang="en-US" sz="1200" dirty="0">
                <a:latin typeface="Segoe UI Light"/>
                <a:ea typeface="+mn-lt"/>
                <a:cs typeface="+mn-lt"/>
              </a:rPr>
              <a:t>library(ggplot2)</a:t>
            </a:r>
            <a:endParaRPr lang="en-US" sz="1200">
              <a:latin typeface="Segoe UI Light"/>
              <a:cs typeface="Segoe UI Light"/>
            </a:endParaRPr>
          </a:p>
          <a:p>
            <a:pPr marL="0" indent="0">
              <a:buClr>
                <a:srgbClr val="1287C3"/>
              </a:buClr>
              <a:buNone/>
            </a:pPr>
            <a:r>
              <a:rPr lang="en-US" sz="1200" dirty="0">
                <a:latin typeface="Segoe UI Light"/>
                <a:ea typeface="+mn-lt"/>
                <a:cs typeface="+mn-lt"/>
              </a:rPr>
              <a:t>library(</a:t>
            </a:r>
            <a:r>
              <a:rPr lang="en-US" sz="1200" dirty="0" err="1">
                <a:latin typeface="Segoe UI Light"/>
                <a:ea typeface="+mn-lt"/>
                <a:cs typeface="+mn-lt"/>
              </a:rPr>
              <a:t>gapminder</a:t>
            </a:r>
            <a:r>
              <a:rPr lang="en-US" sz="1200" dirty="0">
                <a:latin typeface="Segoe UI Light"/>
                <a:ea typeface="+mn-lt"/>
                <a:cs typeface="+mn-lt"/>
              </a:rPr>
              <a:t>)</a:t>
            </a:r>
            <a:endParaRPr lang="en-US" sz="1200" dirty="0">
              <a:latin typeface="Segoe UI Light"/>
              <a:cs typeface="Segoe UI Light"/>
            </a:endParaRPr>
          </a:p>
          <a:p>
            <a:pPr marL="0" indent="0">
              <a:buClr>
                <a:srgbClr val="1287C3"/>
              </a:buClr>
              <a:buNone/>
            </a:pPr>
            <a:r>
              <a:rPr lang="en-US" sz="1200" dirty="0">
                <a:latin typeface="Segoe UI Light"/>
                <a:ea typeface="+mn-lt"/>
                <a:cs typeface="+mn-lt"/>
              </a:rPr>
              <a:t>levels(</a:t>
            </a:r>
            <a:r>
              <a:rPr lang="en-US" sz="1200" dirty="0" err="1">
                <a:latin typeface="Segoe UI Light"/>
                <a:ea typeface="+mn-lt"/>
                <a:cs typeface="+mn-lt"/>
              </a:rPr>
              <a:t>gapminder$country</a:t>
            </a:r>
            <a:r>
              <a:rPr lang="en-US" sz="1200" dirty="0">
                <a:latin typeface="Segoe UI Light"/>
                <a:ea typeface="+mn-lt"/>
                <a:cs typeface="+mn-lt"/>
              </a:rPr>
              <a:t>)</a:t>
            </a:r>
            <a:endParaRPr lang="en-US" sz="1200" dirty="0">
              <a:latin typeface="Segoe UI Light"/>
              <a:cs typeface="Segoe UI Light"/>
            </a:endParaRPr>
          </a:p>
          <a:p>
            <a:pPr marL="0" indent="0">
              <a:buClr>
                <a:srgbClr val="1287C3"/>
              </a:buClr>
              <a:buNone/>
            </a:pPr>
            <a:r>
              <a:rPr lang="en-US" sz="1200" dirty="0">
                <a:latin typeface="Segoe UI Light"/>
                <a:ea typeface="+mn-lt"/>
                <a:cs typeface="+mn-lt"/>
              </a:rPr>
              <a:t>View(</a:t>
            </a:r>
            <a:r>
              <a:rPr lang="en-US" sz="1200" dirty="0" err="1">
                <a:latin typeface="Segoe UI Light"/>
                <a:ea typeface="+mn-lt"/>
                <a:cs typeface="+mn-lt"/>
              </a:rPr>
              <a:t>gapminder</a:t>
            </a:r>
            <a:r>
              <a:rPr lang="en-US" sz="1200" dirty="0">
                <a:latin typeface="Segoe UI Light"/>
                <a:ea typeface="+mn-lt"/>
                <a:cs typeface="+mn-lt"/>
              </a:rPr>
              <a:t>)</a:t>
            </a:r>
            <a:endParaRPr lang="en-US" sz="1200">
              <a:latin typeface="Segoe UI Light"/>
              <a:cs typeface="Segoe UI Light"/>
            </a:endParaRPr>
          </a:p>
          <a:p>
            <a:pPr marL="0" indent="0">
              <a:buClr>
                <a:srgbClr val="1287C3"/>
              </a:buClr>
              <a:buNone/>
            </a:pPr>
            <a:r>
              <a:rPr lang="en-US" sz="1200" dirty="0">
                <a:latin typeface="Segoe UI Light"/>
                <a:ea typeface="+mn-lt"/>
                <a:cs typeface="+mn-lt"/>
              </a:rPr>
              <a:t>q1 &lt;- </a:t>
            </a:r>
            <a:r>
              <a:rPr lang="en-US" sz="1200" dirty="0" err="1">
                <a:latin typeface="Segoe UI Light"/>
                <a:ea typeface="+mn-lt"/>
                <a:cs typeface="+mn-lt"/>
              </a:rPr>
              <a:t>gapminder</a:t>
            </a:r>
            <a:r>
              <a:rPr lang="en-US" sz="1200" dirty="0">
                <a:latin typeface="Segoe UI Light"/>
                <a:ea typeface="+mn-lt"/>
                <a:cs typeface="+mn-lt"/>
              </a:rPr>
              <a:t> %&gt;% filter(country %in% c("United States", "Canada", "Mexico", "Japan", "Switzerland")) %&gt;% </a:t>
            </a:r>
            <a:endParaRPr lang="en-US" sz="1200">
              <a:latin typeface="Segoe UI Light"/>
              <a:cs typeface="Segoe UI Light"/>
            </a:endParaRPr>
          </a:p>
          <a:p>
            <a:pPr marL="0" indent="0">
              <a:buClr>
                <a:srgbClr val="1287C3"/>
              </a:buClr>
              <a:buNone/>
            </a:pPr>
            <a:r>
              <a:rPr lang="en-US" sz="1200" dirty="0">
                <a:latin typeface="Segoe UI Light"/>
                <a:ea typeface="+mn-lt"/>
                <a:cs typeface="+mn-lt"/>
              </a:rPr>
              <a:t>View(q1)</a:t>
            </a:r>
            <a:endParaRPr lang="en-US" sz="1200">
              <a:latin typeface="Segoe UI Light"/>
              <a:cs typeface="Segoe UI Light"/>
            </a:endParaRPr>
          </a:p>
          <a:p>
            <a:pPr marL="0" indent="0">
              <a:buClr>
                <a:srgbClr val="1287C3"/>
              </a:buClr>
              <a:buNone/>
            </a:pPr>
            <a:r>
              <a:rPr lang="en-US" sz="1200" dirty="0">
                <a:latin typeface="Segoe UI Light"/>
                <a:ea typeface="+mn-lt"/>
                <a:cs typeface="+mn-lt"/>
              </a:rPr>
              <a:t>q1952 &lt;- q1 %&gt;% filter(year %in% ("1952"))</a:t>
            </a:r>
            <a:endParaRPr lang="en-US" sz="1200">
              <a:latin typeface="Segoe UI Light"/>
              <a:cs typeface="Segoe UI Light"/>
            </a:endParaRPr>
          </a:p>
          <a:p>
            <a:pPr marL="0" indent="0">
              <a:buClr>
                <a:srgbClr val="1287C3"/>
              </a:buClr>
              <a:buNone/>
            </a:pPr>
            <a:r>
              <a:rPr lang="en-US" sz="1200" dirty="0">
                <a:latin typeface="Segoe UI Light"/>
                <a:ea typeface="+mn-lt"/>
                <a:cs typeface="+mn-lt"/>
              </a:rPr>
              <a:t>View(q1952)</a:t>
            </a:r>
            <a:endParaRPr lang="en-US" sz="1200">
              <a:latin typeface="Segoe UI Light"/>
              <a:cs typeface="Segoe UI Light"/>
            </a:endParaRPr>
          </a:p>
          <a:p>
            <a:pPr marL="0" indent="0">
              <a:buClr>
                <a:srgbClr val="1287C3"/>
              </a:buClr>
              <a:buNone/>
            </a:pPr>
            <a:r>
              <a:rPr lang="en-US" sz="1200" dirty="0">
                <a:latin typeface="Segoe UI Light"/>
                <a:ea typeface="+mn-lt"/>
                <a:cs typeface="+mn-lt"/>
              </a:rPr>
              <a:t>q2007 &lt;- q1 %&gt;% filter(year %in% ("2007"))</a:t>
            </a:r>
            <a:endParaRPr lang="en-US" sz="1200">
              <a:latin typeface="Segoe UI Light"/>
              <a:cs typeface="Segoe UI Light"/>
            </a:endParaRPr>
          </a:p>
          <a:p>
            <a:pPr marL="0" indent="0">
              <a:buClr>
                <a:srgbClr val="1287C3"/>
              </a:buClr>
              <a:buNone/>
            </a:pPr>
            <a:r>
              <a:rPr lang="en-US" sz="1200" dirty="0">
                <a:latin typeface="Segoe UI Light"/>
                <a:ea typeface="+mn-lt"/>
                <a:cs typeface="+mn-lt"/>
              </a:rPr>
              <a:t>View(q2007)</a:t>
            </a:r>
            <a:endParaRPr lang="en-US" sz="1200">
              <a:latin typeface="Segoe UI Light"/>
              <a:cs typeface="Segoe UI Light"/>
            </a:endParaRPr>
          </a:p>
          <a:p>
            <a:pPr marL="0" indent="0">
              <a:buClr>
                <a:srgbClr val="1287C3"/>
              </a:buClr>
              <a:buNone/>
            </a:pPr>
            <a:r>
              <a:rPr lang="en-US" sz="1200" dirty="0" err="1">
                <a:latin typeface="Segoe UI Light"/>
                <a:ea typeface="+mn-lt"/>
                <a:cs typeface="+mn-lt"/>
              </a:rPr>
              <a:t>ggplot</a:t>
            </a:r>
            <a:r>
              <a:rPr lang="en-US" sz="1200" dirty="0">
                <a:latin typeface="Segoe UI Light"/>
                <a:ea typeface="+mn-lt"/>
                <a:cs typeface="+mn-lt"/>
              </a:rPr>
              <a:t>(q1) + </a:t>
            </a:r>
            <a:r>
              <a:rPr lang="en-US" sz="1200" dirty="0" err="1">
                <a:latin typeface="Segoe UI Light"/>
                <a:ea typeface="+mn-lt"/>
                <a:cs typeface="+mn-lt"/>
              </a:rPr>
              <a:t>geom_line</a:t>
            </a:r>
            <a:r>
              <a:rPr lang="en-US" sz="1200" dirty="0">
                <a:latin typeface="Segoe UI Light"/>
                <a:ea typeface="+mn-lt"/>
                <a:cs typeface="+mn-lt"/>
              </a:rPr>
              <a:t>(</a:t>
            </a:r>
            <a:r>
              <a:rPr lang="en-US" sz="1200" dirty="0" err="1">
                <a:latin typeface="Segoe UI Light"/>
                <a:ea typeface="+mn-lt"/>
                <a:cs typeface="+mn-lt"/>
              </a:rPr>
              <a:t>aes</a:t>
            </a:r>
            <a:r>
              <a:rPr lang="en-US" sz="1200" dirty="0">
                <a:latin typeface="Segoe UI Light"/>
                <a:ea typeface="+mn-lt"/>
                <a:cs typeface="+mn-lt"/>
              </a:rPr>
              <a:t>(x = year, y = </a:t>
            </a:r>
            <a:r>
              <a:rPr lang="en-US" sz="1200" dirty="0" err="1">
                <a:latin typeface="Segoe UI Light"/>
                <a:ea typeface="+mn-lt"/>
                <a:cs typeface="+mn-lt"/>
              </a:rPr>
              <a:t>lifeExp</a:t>
            </a:r>
            <a:r>
              <a:rPr lang="en-US" sz="1200" dirty="0">
                <a:latin typeface="Segoe UI Light"/>
                <a:ea typeface="+mn-lt"/>
                <a:cs typeface="+mn-lt"/>
              </a:rPr>
              <a:t>, color=country))  + </a:t>
            </a:r>
            <a:r>
              <a:rPr lang="en-US" sz="1200" dirty="0" err="1">
                <a:latin typeface="Segoe UI Light"/>
                <a:ea typeface="+mn-lt"/>
                <a:cs typeface="+mn-lt"/>
              </a:rPr>
              <a:t>ylab</a:t>
            </a:r>
            <a:r>
              <a:rPr lang="en-US" sz="1200" dirty="0">
                <a:latin typeface="Segoe UI Light"/>
                <a:ea typeface="+mn-lt"/>
                <a:cs typeface="+mn-lt"/>
              </a:rPr>
              <a:t>("human life expectancy in years")</a:t>
            </a:r>
            <a:endParaRPr lang="en-US" sz="1200">
              <a:latin typeface="Segoe UI Light"/>
              <a:cs typeface="Segoe UI Light"/>
            </a:endParaRPr>
          </a:p>
          <a:p>
            <a:pPr marL="0" indent="0">
              <a:buClr>
                <a:srgbClr val="1287C3"/>
              </a:buClr>
              <a:buNone/>
            </a:pPr>
            <a:r>
              <a:rPr lang="en-US" sz="1200" dirty="0">
                <a:latin typeface="Segoe UI Light"/>
                <a:ea typeface="+mn-lt"/>
                <a:cs typeface="+mn-lt"/>
              </a:rPr>
              <a:t>median &lt;- </a:t>
            </a:r>
            <a:r>
              <a:rPr lang="en-US" sz="1200" dirty="0" err="1">
                <a:latin typeface="Segoe UI Light"/>
                <a:ea typeface="+mn-lt"/>
                <a:cs typeface="+mn-lt"/>
              </a:rPr>
              <a:t>gapminder</a:t>
            </a:r>
            <a:r>
              <a:rPr lang="en-US" sz="1200" dirty="0">
                <a:latin typeface="Segoe UI Light"/>
                <a:ea typeface="+mn-lt"/>
                <a:cs typeface="+mn-lt"/>
              </a:rPr>
              <a:t> %&gt;% select(</a:t>
            </a:r>
            <a:r>
              <a:rPr lang="en-US" sz="1200" dirty="0" err="1">
                <a:latin typeface="Segoe UI Light"/>
                <a:ea typeface="+mn-lt"/>
                <a:cs typeface="+mn-lt"/>
              </a:rPr>
              <a:t>year,lifeExp</a:t>
            </a:r>
            <a:r>
              <a:rPr lang="en-US" sz="1200" dirty="0">
                <a:latin typeface="Segoe UI Light"/>
                <a:ea typeface="+mn-lt"/>
                <a:cs typeface="+mn-lt"/>
              </a:rPr>
              <a:t>) %&gt;% </a:t>
            </a:r>
            <a:r>
              <a:rPr lang="en-US" sz="1200" dirty="0" err="1">
                <a:latin typeface="Segoe UI Light"/>
                <a:ea typeface="+mn-lt"/>
                <a:cs typeface="+mn-lt"/>
              </a:rPr>
              <a:t>group_by</a:t>
            </a:r>
            <a:r>
              <a:rPr lang="en-US" sz="1200" dirty="0">
                <a:latin typeface="Segoe UI Light"/>
                <a:ea typeface="+mn-lt"/>
                <a:cs typeface="+mn-lt"/>
              </a:rPr>
              <a:t>(year) %&gt;% </a:t>
            </a:r>
            <a:r>
              <a:rPr lang="en-US" sz="1200" dirty="0" err="1">
                <a:latin typeface="Segoe UI Light"/>
                <a:ea typeface="+mn-lt"/>
                <a:cs typeface="+mn-lt"/>
              </a:rPr>
              <a:t>summarise</a:t>
            </a:r>
            <a:r>
              <a:rPr lang="en-US" sz="1200" dirty="0">
                <a:latin typeface="Segoe UI Light"/>
                <a:ea typeface="+mn-lt"/>
                <a:cs typeface="+mn-lt"/>
              </a:rPr>
              <a:t>(</a:t>
            </a:r>
            <a:r>
              <a:rPr lang="en-US" sz="1200" dirty="0" err="1">
                <a:latin typeface="Segoe UI Light"/>
                <a:ea typeface="+mn-lt"/>
                <a:cs typeface="+mn-lt"/>
              </a:rPr>
              <a:t>medlifeExp</a:t>
            </a:r>
            <a:r>
              <a:rPr lang="en-US" sz="1200" dirty="0">
                <a:latin typeface="Segoe UI Light"/>
                <a:ea typeface="+mn-lt"/>
                <a:cs typeface="+mn-lt"/>
              </a:rPr>
              <a:t> = median(</a:t>
            </a:r>
            <a:r>
              <a:rPr lang="en-US" sz="1200" dirty="0" err="1">
                <a:latin typeface="Segoe UI Light"/>
                <a:ea typeface="+mn-lt"/>
                <a:cs typeface="+mn-lt"/>
              </a:rPr>
              <a:t>lifeExp</a:t>
            </a:r>
            <a:r>
              <a:rPr lang="en-US" sz="1200" dirty="0">
                <a:latin typeface="Segoe UI Light"/>
                <a:ea typeface="+mn-lt"/>
                <a:cs typeface="+mn-lt"/>
              </a:rPr>
              <a:t>))</a:t>
            </a:r>
            <a:endParaRPr lang="en-US" sz="1200">
              <a:latin typeface="Segoe UI Light"/>
              <a:cs typeface="Segoe UI Light"/>
            </a:endParaRPr>
          </a:p>
          <a:p>
            <a:pPr marL="0" indent="0">
              <a:buClr>
                <a:srgbClr val="1287C3"/>
              </a:buClr>
              <a:buNone/>
            </a:pPr>
            <a:r>
              <a:rPr lang="en-US" sz="1200" dirty="0">
                <a:latin typeface="Segoe UI Light"/>
                <a:ea typeface="+mn-lt"/>
                <a:cs typeface="+mn-lt"/>
              </a:rPr>
              <a:t>View(median)</a:t>
            </a:r>
            <a:endParaRPr lang="en-US" sz="1200" dirty="0">
              <a:latin typeface="Segoe UI Light"/>
            </a:endParaRPr>
          </a:p>
        </p:txBody>
      </p:sp>
    </p:spTree>
    <p:extLst>
      <p:ext uri="{BB962C8B-B14F-4D97-AF65-F5344CB8AC3E}">
        <p14:creationId xmlns:p14="http://schemas.microsoft.com/office/powerpoint/2010/main" val="13826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1</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Parallax</vt:lpstr>
      <vt:lpstr>Lesson 9 Hands-On</vt:lpstr>
      <vt:lpstr>Countries chosen: United States, Canada, Mexico, Japan, Switzerland Which country of the five you chose has the lowest per capita GDP in 1952? In 2007? Japan, Mexico Which has the highest per capita GDP in 1952? In 2007? Switzerland, United States   </vt:lpstr>
      <vt:lpstr>Create a line plot with year on the horizontal axis and lifeExp on the vertical axis for the five countries; give each country a different color line. Describe the variations in life expectancy between the countries. </vt:lpstr>
      <vt:lpstr>On the entire gapminder data frame, compute the median of lifeExp for each year. For what years is the life expectancy for your five countries above the median life expectancy for the entire gapminder data frame? </vt:lpstr>
      <vt:lpstr>Code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5 Hands-On  </dc:title>
  <dc:creator/>
  <cp:lastModifiedBy/>
  <cp:revision>507</cp:revision>
  <dcterms:created xsi:type="dcterms:W3CDTF">2022-01-05T23:28:54Z</dcterms:created>
  <dcterms:modified xsi:type="dcterms:W3CDTF">2022-01-13T00:03:05Z</dcterms:modified>
</cp:coreProperties>
</file>