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095475-82FA-4099-AF57-4288338785C4}" v="1755" dt="2022-01-13T00:02:35.140"/>
    <p1510:client id="{97011AA5-B9E2-406C-A7C3-B419D5EFF133}" v="372" dt="2022-01-06T00:34:08.342"/>
    <p1510:client id="{D5A3FE51-8C55-457F-B919-9A7BA1FC79A3}" v="407" dt="2022-01-09T21:25:09.805"/>
    <p1510:client id="{DD2F7FA2-F756-45BE-8CA5-BD302350C7E3}" v="498" dt="2022-01-17T04:33:15.6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1/16/2022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05663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7473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0833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9763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92817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35692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58524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02081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6461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0040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9448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8861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79758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8015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4741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6573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76290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1/16/2022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236170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2468326" y="1380068"/>
            <a:ext cx="9034697" cy="2616199"/>
          </a:xfrm>
        </p:spPr>
        <p:txBody>
          <a:bodyPr>
            <a:normAutofit/>
          </a:bodyPr>
          <a:lstStyle/>
          <a:p>
            <a:r>
              <a:rPr lang="en-US" dirty="0">
                <a:latin typeface="Segoe UI Light"/>
                <a:cs typeface="Arial"/>
              </a:rPr>
              <a:t>Lesson 10 Final Presentation</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latin typeface="Segoe UI Light"/>
                <a:cs typeface="Calibri"/>
              </a:rPr>
              <a:t>By Alexander Olvera</a:t>
            </a:r>
            <a:endParaRPr lang="en-US">
              <a:latin typeface="Segoe UI Light"/>
              <a:cs typeface="Segoe UI Light"/>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1D2E-6B8D-4995-B702-CC44A3E7E236}"/>
              </a:ext>
            </a:extLst>
          </p:cNvPr>
          <p:cNvSpPr>
            <a:spLocks noGrp="1"/>
          </p:cNvSpPr>
          <p:nvPr>
            <p:ph type="title"/>
          </p:nvPr>
        </p:nvSpPr>
        <p:spPr/>
        <p:txBody>
          <a:bodyPr vert="horz" lIns="91440" tIns="45720" rIns="91440" bIns="45720" rtlCol="0" anchor="t">
            <a:normAutofit/>
          </a:bodyPr>
          <a:lstStyle/>
          <a:p>
            <a:pPr algn="l"/>
            <a:r>
              <a:rPr lang="en-US" sz="2800" dirty="0">
                <a:ea typeface="+mj-lt"/>
                <a:cs typeface="+mj-lt"/>
              </a:rPr>
              <a:t>Create a boxplot of the average number of packs per capita by state. Which states have the highest number of packs? Which have the lowest?</a:t>
            </a:r>
            <a:endParaRPr lang="en-US" sz="2800"/>
          </a:p>
        </p:txBody>
      </p:sp>
      <p:pic>
        <p:nvPicPr>
          <p:cNvPr id="5" name="Picture 5" descr="Chart, bar chart&#10;&#10;Description automatically generated">
            <a:extLst>
              <a:ext uri="{FF2B5EF4-FFF2-40B4-BE49-F238E27FC236}">
                <a16:creationId xmlns:a16="http://schemas.microsoft.com/office/drawing/2014/main" id="{96047C62-6D9C-4AA0-BC24-0FE717F2906D}"/>
              </a:ext>
            </a:extLst>
          </p:cNvPr>
          <p:cNvPicPr>
            <a:picLocks noGrp="1" noChangeAspect="1"/>
          </p:cNvPicPr>
          <p:nvPr>
            <p:ph sz="half" idx="1"/>
          </p:nvPr>
        </p:nvPicPr>
        <p:blipFill>
          <a:blip r:embed="rId2"/>
          <a:stretch>
            <a:fillRect/>
          </a:stretch>
        </p:blipFill>
        <p:spPr>
          <a:xfrm>
            <a:off x="2196641" y="2666999"/>
            <a:ext cx="3470396" cy="3124201"/>
          </a:xfrm>
        </p:spPr>
      </p:pic>
      <p:sp>
        <p:nvSpPr>
          <p:cNvPr id="4" name="Content Placeholder 3">
            <a:extLst>
              <a:ext uri="{FF2B5EF4-FFF2-40B4-BE49-F238E27FC236}">
                <a16:creationId xmlns:a16="http://schemas.microsoft.com/office/drawing/2014/main" id="{72647954-57A0-4D1F-B6F3-2BAAAC896B32}"/>
              </a:ext>
            </a:extLst>
          </p:cNvPr>
          <p:cNvSpPr>
            <a:spLocks noGrp="1"/>
          </p:cNvSpPr>
          <p:nvPr>
            <p:ph sz="half" idx="2"/>
          </p:nvPr>
        </p:nvSpPr>
        <p:spPr/>
        <p:txBody>
          <a:bodyPr vert="horz" lIns="91440" tIns="45720" rIns="91440" bIns="45720" rtlCol="0" anchor="t">
            <a:normAutofit/>
          </a:bodyPr>
          <a:lstStyle/>
          <a:p>
            <a:r>
              <a:rPr lang="en-US" dirty="0"/>
              <a:t>New Hampshire has the highest number of packs per capita while Utah has the lowest packs per </a:t>
            </a:r>
            <a:r>
              <a:rPr lang="en-US" dirty="0" err="1"/>
              <a:t>captia</a:t>
            </a:r>
            <a:r>
              <a:rPr lang="en-US" dirty="0"/>
              <a:t>. </a:t>
            </a:r>
            <a:endParaRPr lang="en-US"/>
          </a:p>
        </p:txBody>
      </p:sp>
    </p:spTree>
    <p:extLst>
      <p:ext uri="{BB962C8B-B14F-4D97-AF65-F5344CB8AC3E}">
        <p14:creationId xmlns:p14="http://schemas.microsoft.com/office/powerpoint/2010/main" val="80306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3867-4170-4F14-A001-5DEAC8F37912}"/>
              </a:ext>
            </a:extLst>
          </p:cNvPr>
          <p:cNvSpPr>
            <a:spLocks noGrp="1"/>
          </p:cNvSpPr>
          <p:nvPr>
            <p:ph type="title"/>
          </p:nvPr>
        </p:nvSpPr>
        <p:spPr/>
        <p:txBody>
          <a:bodyPr vert="horz" lIns="91440" tIns="45720" rIns="91440" bIns="45720" rtlCol="0" anchor="t">
            <a:normAutofit/>
          </a:bodyPr>
          <a:lstStyle/>
          <a:p>
            <a:pPr algn="l"/>
            <a:r>
              <a:rPr lang="en-US" sz="2800" dirty="0">
                <a:ea typeface="+mj-lt"/>
                <a:cs typeface="+mj-lt"/>
              </a:rPr>
              <a:t>Find the median over all the states of the number of packs per capita for each year. Plot this median value for the years from 1985 to 1995. What can you say about cigarette usage in these years?</a:t>
            </a:r>
            <a:endParaRPr lang="en-US" sz="2800" dirty="0"/>
          </a:p>
        </p:txBody>
      </p:sp>
      <p:pic>
        <p:nvPicPr>
          <p:cNvPr id="5" name="Picture 5" descr="Chart, scatter chart&#10;&#10;Description automatically generated">
            <a:extLst>
              <a:ext uri="{FF2B5EF4-FFF2-40B4-BE49-F238E27FC236}">
                <a16:creationId xmlns:a16="http://schemas.microsoft.com/office/drawing/2014/main" id="{526B5502-0E29-4546-8390-D4B438A1CFED}"/>
              </a:ext>
            </a:extLst>
          </p:cNvPr>
          <p:cNvPicPr>
            <a:picLocks noGrp="1" noChangeAspect="1"/>
          </p:cNvPicPr>
          <p:nvPr>
            <p:ph sz="half" idx="1"/>
          </p:nvPr>
        </p:nvPicPr>
        <p:blipFill>
          <a:blip r:embed="rId2"/>
          <a:stretch>
            <a:fillRect/>
          </a:stretch>
        </p:blipFill>
        <p:spPr>
          <a:xfrm>
            <a:off x="2196641" y="2666999"/>
            <a:ext cx="3470396" cy="3124201"/>
          </a:xfrm>
        </p:spPr>
      </p:pic>
      <p:sp>
        <p:nvSpPr>
          <p:cNvPr id="4" name="Content Placeholder 3">
            <a:extLst>
              <a:ext uri="{FF2B5EF4-FFF2-40B4-BE49-F238E27FC236}">
                <a16:creationId xmlns:a16="http://schemas.microsoft.com/office/drawing/2014/main" id="{8F840E76-9B1D-4FC8-BBD6-402CFC1A52CB}"/>
              </a:ext>
            </a:extLst>
          </p:cNvPr>
          <p:cNvSpPr>
            <a:spLocks noGrp="1"/>
          </p:cNvSpPr>
          <p:nvPr>
            <p:ph sz="half" idx="2"/>
          </p:nvPr>
        </p:nvSpPr>
        <p:spPr/>
        <p:txBody>
          <a:bodyPr vert="horz" lIns="91440" tIns="45720" rIns="91440" bIns="45720" rtlCol="0" anchor="t">
            <a:normAutofit/>
          </a:bodyPr>
          <a:lstStyle/>
          <a:p>
            <a:r>
              <a:rPr lang="en-US" dirty="0"/>
              <a:t>From 1985 to 1995, the usage of cigarettes across the united states has decreased .</a:t>
            </a:r>
          </a:p>
        </p:txBody>
      </p:sp>
    </p:spTree>
    <p:extLst>
      <p:ext uri="{BB962C8B-B14F-4D97-AF65-F5344CB8AC3E}">
        <p14:creationId xmlns:p14="http://schemas.microsoft.com/office/powerpoint/2010/main" val="3443896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F473E-AF93-4B22-9D1C-C41D60A5DA7F}"/>
              </a:ext>
            </a:extLst>
          </p:cNvPr>
          <p:cNvSpPr>
            <a:spLocks noGrp="1"/>
          </p:cNvSpPr>
          <p:nvPr>
            <p:ph type="title"/>
          </p:nvPr>
        </p:nvSpPr>
        <p:spPr/>
        <p:txBody>
          <a:bodyPr vert="horz" lIns="91440" tIns="45720" rIns="91440" bIns="45720" rtlCol="0" anchor="t">
            <a:normAutofit/>
          </a:bodyPr>
          <a:lstStyle/>
          <a:p>
            <a:pPr marL="285750" indent="-285750" algn="l">
              <a:buFont typeface="Arial"/>
              <a:buChar char="•"/>
            </a:pPr>
            <a:r>
              <a:rPr lang="en-US" sz="2400" dirty="0">
                <a:ea typeface="+mj-lt"/>
                <a:cs typeface="+mj-lt"/>
              </a:rPr>
              <a:t>Create a scatter plot of price per pack vs number of packs per capita for all states and years. Are the price and the per capita packs positively correlated, negatively correlated, or uncorrelated? Explain why your answer would be expected.</a:t>
            </a:r>
            <a:endParaRPr lang="en-US" sz="2400" dirty="0"/>
          </a:p>
          <a:p>
            <a:endParaRPr lang="en-US" dirty="0"/>
          </a:p>
        </p:txBody>
      </p:sp>
      <p:pic>
        <p:nvPicPr>
          <p:cNvPr id="5" name="Picture 5" descr="Chart, scatter chart&#10;&#10;Description automatically generated">
            <a:extLst>
              <a:ext uri="{FF2B5EF4-FFF2-40B4-BE49-F238E27FC236}">
                <a16:creationId xmlns:a16="http://schemas.microsoft.com/office/drawing/2014/main" id="{DE57193C-1ED6-4393-9E23-AA34DFFB8483}"/>
              </a:ext>
            </a:extLst>
          </p:cNvPr>
          <p:cNvPicPr>
            <a:picLocks noGrp="1" noChangeAspect="1"/>
          </p:cNvPicPr>
          <p:nvPr>
            <p:ph sz="half" idx="1"/>
          </p:nvPr>
        </p:nvPicPr>
        <p:blipFill>
          <a:blip r:embed="rId2"/>
          <a:stretch>
            <a:fillRect/>
          </a:stretch>
        </p:blipFill>
        <p:spPr>
          <a:xfrm>
            <a:off x="2196247" y="2667000"/>
            <a:ext cx="3470394" cy="3124200"/>
          </a:xfrm>
        </p:spPr>
      </p:pic>
      <p:sp>
        <p:nvSpPr>
          <p:cNvPr id="6" name="Content Placeholder 5">
            <a:extLst>
              <a:ext uri="{FF2B5EF4-FFF2-40B4-BE49-F238E27FC236}">
                <a16:creationId xmlns:a16="http://schemas.microsoft.com/office/drawing/2014/main" id="{3FCF7509-8B74-429C-97EB-DB36AE597428}"/>
              </a:ext>
            </a:extLst>
          </p:cNvPr>
          <p:cNvSpPr>
            <a:spLocks noGrp="1"/>
          </p:cNvSpPr>
          <p:nvPr>
            <p:ph sz="half" idx="2"/>
          </p:nvPr>
        </p:nvSpPr>
        <p:spPr/>
        <p:txBody>
          <a:bodyPr vert="horz" lIns="91440" tIns="45720" rIns="91440" bIns="45720" rtlCol="0" anchor="t">
            <a:normAutofit/>
          </a:bodyPr>
          <a:lstStyle/>
          <a:p>
            <a:r>
              <a:rPr lang="en-US" dirty="0"/>
              <a:t>The price and per capita packs are negatively correlated. This shows that as the price per pack is cheaper, the more people will buy them.</a:t>
            </a:r>
            <a:r>
              <a:rPr lang="en-US" dirty="0">
                <a:ea typeface="+mn-lt"/>
                <a:cs typeface="+mn-lt"/>
              </a:rPr>
              <a:t> The p-value is "2.2e-16", which is less than ".05". The correlation value is  "0.5854443", which is a considerable amount. </a:t>
            </a:r>
            <a:endParaRPr lang="en-US"/>
          </a:p>
        </p:txBody>
      </p:sp>
    </p:spTree>
    <p:extLst>
      <p:ext uri="{BB962C8B-B14F-4D97-AF65-F5344CB8AC3E}">
        <p14:creationId xmlns:p14="http://schemas.microsoft.com/office/powerpoint/2010/main" val="58449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BDC27-54B5-4198-986F-2CC7A9DCF0D7}"/>
              </a:ext>
            </a:extLst>
          </p:cNvPr>
          <p:cNvSpPr>
            <a:spLocks noGrp="1"/>
          </p:cNvSpPr>
          <p:nvPr>
            <p:ph type="title"/>
          </p:nvPr>
        </p:nvSpPr>
        <p:spPr/>
        <p:txBody>
          <a:bodyPr vert="horz" lIns="91440" tIns="45720" rIns="91440" bIns="45720" rtlCol="0" anchor="t">
            <a:normAutofit/>
          </a:bodyPr>
          <a:lstStyle/>
          <a:p>
            <a:pPr algn="l"/>
            <a:r>
              <a:rPr lang="en-US" sz="2800" dirty="0">
                <a:ea typeface="+mj-lt"/>
                <a:cs typeface="+mj-lt"/>
              </a:rPr>
              <a:t>Change your scatter plot to show the points for each year in a different color. Does the relationship between the two variable change over time?</a:t>
            </a:r>
            <a:endParaRPr lang="en-US" sz="2800" dirty="0"/>
          </a:p>
        </p:txBody>
      </p:sp>
      <p:pic>
        <p:nvPicPr>
          <p:cNvPr id="5" name="Picture 5" descr="Chart, scatter chart&#10;&#10;Description automatically generated">
            <a:extLst>
              <a:ext uri="{FF2B5EF4-FFF2-40B4-BE49-F238E27FC236}">
                <a16:creationId xmlns:a16="http://schemas.microsoft.com/office/drawing/2014/main" id="{2E14138D-325D-472E-BC7C-A7342B465C0E}"/>
              </a:ext>
            </a:extLst>
          </p:cNvPr>
          <p:cNvPicPr>
            <a:picLocks noGrp="1" noChangeAspect="1"/>
          </p:cNvPicPr>
          <p:nvPr>
            <p:ph sz="half" idx="1"/>
          </p:nvPr>
        </p:nvPicPr>
        <p:blipFill>
          <a:blip r:embed="rId2"/>
          <a:stretch>
            <a:fillRect/>
          </a:stretch>
        </p:blipFill>
        <p:spPr>
          <a:xfrm>
            <a:off x="2196641" y="2666999"/>
            <a:ext cx="3470396" cy="3124201"/>
          </a:xfrm>
        </p:spPr>
      </p:pic>
      <p:sp>
        <p:nvSpPr>
          <p:cNvPr id="4" name="Content Placeholder 3">
            <a:extLst>
              <a:ext uri="{FF2B5EF4-FFF2-40B4-BE49-F238E27FC236}">
                <a16:creationId xmlns:a16="http://schemas.microsoft.com/office/drawing/2014/main" id="{07B28D1F-8C86-498B-863C-1CE06DADB0CF}"/>
              </a:ext>
            </a:extLst>
          </p:cNvPr>
          <p:cNvSpPr>
            <a:spLocks noGrp="1"/>
          </p:cNvSpPr>
          <p:nvPr>
            <p:ph sz="half" idx="2"/>
          </p:nvPr>
        </p:nvSpPr>
        <p:spPr/>
        <p:txBody>
          <a:bodyPr vert="horz" lIns="91440" tIns="45720" rIns="91440" bIns="45720" rtlCol="0" anchor="t">
            <a:normAutofit/>
          </a:bodyPr>
          <a:lstStyle/>
          <a:p>
            <a:r>
              <a:rPr lang="en-US" dirty="0"/>
              <a:t>Overall, the variables follow the same negative trend from 1985 to 1995, with the exception of a few outliers. </a:t>
            </a:r>
          </a:p>
        </p:txBody>
      </p:sp>
    </p:spTree>
    <p:extLst>
      <p:ext uri="{BB962C8B-B14F-4D97-AF65-F5344CB8AC3E}">
        <p14:creationId xmlns:p14="http://schemas.microsoft.com/office/powerpoint/2010/main" val="1086190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6B10F-F3B5-4894-A5E8-6A293B3A5D56}"/>
              </a:ext>
            </a:extLst>
          </p:cNvPr>
          <p:cNvSpPr>
            <a:spLocks noGrp="1"/>
          </p:cNvSpPr>
          <p:nvPr>
            <p:ph type="title"/>
          </p:nvPr>
        </p:nvSpPr>
        <p:spPr/>
        <p:txBody>
          <a:bodyPr vert="horz" lIns="91440" tIns="45720" rIns="91440" bIns="45720" rtlCol="0" anchor="t">
            <a:normAutofit/>
          </a:bodyPr>
          <a:lstStyle/>
          <a:p>
            <a:pPr marL="285750" indent="-285750" algn="l">
              <a:buFont typeface="Arial"/>
              <a:buChar char="•"/>
            </a:pPr>
            <a:r>
              <a:rPr lang="en-US" sz="2800" dirty="0">
                <a:ea typeface="+mj-lt"/>
                <a:cs typeface="+mj-lt"/>
              </a:rPr>
              <a:t>Do a linear regression for these two variables. How much variability does the line explain?</a:t>
            </a:r>
            <a:endParaRPr lang="en-US" sz="2800" dirty="0"/>
          </a:p>
          <a:p>
            <a:endParaRPr lang="en-US" dirty="0"/>
          </a:p>
        </p:txBody>
      </p:sp>
      <p:sp>
        <p:nvSpPr>
          <p:cNvPr id="3" name="Content Placeholder 2">
            <a:extLst>
              <a:ext uri="{FF2B5EF4-FFF2-40B4-BE49-F238E27FC236}">
                <a16:creationId xmlns:a16="http://schemas.microsoft.com/office/drawing/2014/main" id="{5649FB74-131D-4E31-A860-312FC086B262}"/>
              </a:ext>
            </a:extLst>
          </p:cNvPr>
          <p:cNvSpPr>
            <a:spLocks noGrp="1"/>
          </p:cNvSpPr>
          <p:nvPr>
            <p:ph sz="half" idx="1"/>
          </p:nvPr>
        </p:nvSpPr>
        <p:spPr/>
        <p:txBody>
          <a:bodyPr vert="horz" lIns="91440" tIns="45720" rIns="91440" bIns="45720" rtlCol="0" anchor="t">
            <a:normAutofit/>
          </a:bodyPr>
          <a:lstStyle/>
          <a:p>
            <a:r>
              <a:rPr lang="en-US" sz="1800" dirty="0">
                <a:ea typeface="+mn-lt"/>
                <a:cs typeface="+mn-lt"/>
              </a:rPr>
              <a:t>According to the Multiple R-squared value from the linear regression summary, this accounts for ~34% variability. </a:t>
            </a:r>
            <a:endParaRPr lang="en-US" sz="1800">
              <a:ea typeface="+mn-lt"/>
              <a:cs typeface="+mn-lt"/>
            </a:endParaRPr>
          </a:p>
        </p:txBody>
      </p:sp>
      <p:pic>
        <p:nvPicPr>
          <p:cNvPr id="6" name="Picture 6">
            <a:extLst>
              <a:ext uri="{FF2B5EF4-FFF2-40B4-BE49-F238E27FC236}">
                <a16:creationId xmlns:a16="http://schemas.microsoft.com/office/drawing/2014/main" id="{BA8B5C95-ECF9-4F6C-B3D8-C6E090C402AB}"/>
              </a:ext>
            </a:extLst>
          </p:cNvPr>
          <p:cNvPicPr>
            <a:picLocks noGrp="1" noChangeAspect="1"/>
          </p:cNvPicPr>
          <p:nvPr>
            <p:ph sz="half" idx="2"/>
          </p:nvPr>
        </p:nvPicPr>
        <p:blipFill>
          <a:blip r:embed="rId2"/>
          <a:stretch>
            <a:fillRect/>
          </a:stretch>
        </p:blipFill>
        <p:spPr>
          <a:xfrm>
            <a:off x="6721870" y="2867025"/>
            <a:ext cx="4667250" cy="2724150"/>
          </a:xfrm>
        </p:spPr>
      </p:pic>
    </p:spTree>
    <p:extLst>
      <p:ext uri="{BB962C8B-B14F-4D97-AF65-F5344CB8AC3E}">
        <p14:creationId xmlns:p14="http://schemas.microsoft.com/office/powerpoint/2010/main" val="203683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EA32F-7D30-45A8-85F1-AECC9BF27738}"/>
              </a:ext>
            </a:extLst>
          </p:cNvPr>
          <p:cNvSpPr>
            <a:spLocks noGrp="1"/>
          </p:cNvSpPr>
          <p:nvPr>
            <p:ph type="title"/>
          </p:nvPr>
        </p:nvSpPr>
        <p:spPr/>
        <p:txBody>
          <a:bodyPr vert="horz" lIns="91440" tIns="45720" rIns="91440" bIns="45720" rtlCol="0" anchor="t">
            <a:noAutofit/>
          </a:bodyPr>
          <a:lstStyle/>
          <a:p>
            <a:pPr algn="l"/>
            <a:r>
              <a:rPr lang="en-US" sz="2400" dirty="0">
                <a:ea typeface="+mj-lt"/>
                <a:cs typeface="+mj-lt"/>
              </a:rPr>
              <a:t>The plot above does not adjust for inflation. You can adjust the price of a pack of cigarettes for inflation by dividing the </a:t>
            </a:r>
            <a:r>
              <a:rPr lang="en-US" sz="2400" dirty="0" err="1">
                <a:ea typeface="+mj-lt"/>
                <a:cs typeface="+mj-lt"/>
              </a:rPr>
              <a:t>avgprs</a:t>
            </a:r>
            <a:r>
              <a:rPr lang="en-US" sz="2400" dirty="0">
                <a:ea typeface="+mj-lt"/>
                <a:cs typeface="+mj-lt"/>
              </a:rPr>
              <a:t> variable by the cpi variable. Create an adjusted price for each row, then re-do your scatter plot and linear regression using this adjusted price.</a:t>
            </a:r>
            <a:endParaRPr lang="en-US" sz="2400"/>
          </a:p>
        </p:txBody>
      </p:sp>
      <p:pic>
        <p:nvPicPr>
          <p:cNvPr id="5" name="Picture 5" descr="Chart, scatter chart&#10;&#10;Description automatically generated">
            <a:extLst>
              <a:ext uri="{FF2B5EF4-FFF2-40B4-BE49-F238E27FC236}">
                <a16:creationId xmlns:a16="http://schemas.microsoft.com/office/drawing/2014/main" id="{EC811A47-AB12-49D8-8BE7-108F0A5C4903}"/>
              </a:ext>
            </a:extLst>
          </p:cNvPr>
          <p:cNvPicPr>
            <a:picLocks noGrp="1" noChangeAspect="1"/>
          </p:cNvPicPr>
          <p:nvPr>
            <p:ph sz="half" idx="1"/>
          </p:nvPr>
        </p:nvPicPr>
        <p:blipFill>
          <a:blip r:embed="rId2"/>
          <a:stretch>
            <a:fillRect/>
          </a:stretch>
        </p:blipFill>
        <p:spPr>
          <a:xfrm>
            <a:off x="2196641" y="2666999"/>
            <a:ext cx="3470396" cy="3124201"/>
          </a:xfrm>
        </p:spPr>
      </p:pic>
      <p:pic>
        <p:nvPicPr>
          <p:cNvPr id="6" name="Picture 6" descr="Text, letter&#10;&#10;Description automatically generated">
            <a:extLst>
              <a:ext uri="{FF2B5EF4-FFF2-40B4-BE49-F238E27FC236}">
                <a16:creationId xmlns:a16="http://schemas.microsoft.com/office/drawing/2014/main" id="{892E01D0-483F-4E8D-A867-21CCC4BADBEF}"/>
              </a:ext>
            </a:extLst>
          </p:cNvPr>
          <p:cNvPicPr>
            <a:picLocks noGrp="1" noChangeAspect="1"/>
          </p:cNvPicPr>
          <p:nvPr>
            <p:ph sz="half" idx="2"/>
          </p:nvPr>
        </p:nvPicPr>
        <p:blipFill>
          <a:blip r:embed="rId3"/>
          <a:stretch>
            <a:fillRect/>
          </a:stretch>
        </p:blipFill>
        <p:spPr>
          <a:xfrm>
            <a:off x="6750445" y="2886075"/>
            <a:ext cx="4610100" cy="2686050"/>
          </a:xfrm>
        </p:spPr>
      </p:pic>
    </p:spTree>
    <p:extLst>
      <p:ext uri="{BB962C8B-B14F-4D97-AF65-F5344CB8AC3E}">
        <p14:creationId xmlns:p14="http://schemas.microsoft.com/office/powerpoint/2010/main" val="2687601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98527-408F-4EBC-AE1F-1DF6846A5BCB}"/>
              </a:ext>
            </a:extLst>
          </p:cNvPr>
          <p:cNvSpPr>
            <a:spLocks noGrp="1"/>
          </p:cNvSpPr>
          <p:nvPr>
            <p:ph type="title"/>
          </p:nvPr>
        </p:nvSpPr>
        <p:spPr/>
        <p:txBody>
          <a:bodyPr vert="horz" lIns="91440" tIns="45720" rIns="91440" bIns="45720" rtlCol="0" anchor="t">
            <a:noAutofit/>
          </a:bodyPr>
          <a:lstStyle/>
          <a:p>
            <a:pPr marL="285750" indent="-285750" algn="l">
              <a:buFont typeface="Arial"/>
              <a:buChar char="•"/>
            </a:pPr>
            <a:r>
              <a:rPr lang="en-US" sz="2100" dirty="0"/>
              <a:t>Create a data frame with just the rows from 1985. Create a second data frame with just the rows from 1995. Then, from each of these data frames, get a vector of the number of packs per capita. Use a paired t-test to see if the number of packs per capita in 1995 was significantly different than the number of packs per capita in 1985.</a:t>
            </a:r>
          </a:p>
          <a:p>
            <a:endParaRPr lang="en-US" sz="2200" dirty="0"/>
          </a:p>
        </p:txBody>
      </p:sp>
      <p:pic>
        <p:nvPicPr>
          <p:cNvPr id="5" name="Picture 5" descr="Text&#10;&#10;Description automatically generated">
            <a:extLst>
              <a:ext uri="{FF2B5EF4-FFF2-40B4-BE49-F238E27FC236}">
                <a16:creationId xmlns:a16="http://schemas.microsoft.com/office/drawing/2014/main" id="{8B0A0340-3520-475C-9F3A-F08BADBB3F79}"/>
              </a:ext>
            </a:extLst>
          </p:cNvPr>
          <p:cNvPicPr>
            <a:picLocks noGrp="1" noChangeAspect="1"/>
          </p:cNvPicPr>
          <p:nvPr>
            <p:ph sz="half" idx="1"/>
          </p:nvPr>
        </p:nvPicPr>
        <p:blipFill>
          <a:blip r:embed="rId2"/>
          <a:stretch>
            <a:fillRect/>
          </a:stretch>
        </p:blipFill>
        <p:spPr>
          <a:xfrm>
            <a:off x="1560115" y="3409949"/>
            <a:ext cx="4743450" cy="1638300"/>
          </a:xfrm>
        </p:spPr>
      </p:pic>
      <p:sp>
        <p:nvSpPr>
          <p:cNvPr id="4" name="Content Placeholder 3">
            <a:extLst>
              <a:ext uri="{FF2B5EF4-FFF2-40B4-BE49-F238E27FC236}">
                <a16:creationId xmlns:a16="http://schemas.microsoft.com/office/drawing/2014/main" id="{12883D82-EA8D-4666-B634-18E7C34A311D}"/>
              </a:ext>
            </a:extLst>
          </p:cNvPr>
          <p:cNvSpPr>
            <a:spLocks noGrp="1"/>
          </p:cNvSpPr>
          <p:nvPr>
            <p:ph sz="half" idx="2"/>
          </p:nvPr>
        </p:nvSpPr>
        <p:spPr/>
        <p:txBody>
          <a:bodyPr vert="horz" lIns="91440" tIns="45720" rIns="91440" bIns="45720" rtlCol="0" anchor="t">
            <a:normAutofit/>
          </a:bodyPr>
          <a:lstStyle/>
          <a:p>
            <a:pPr marL="0" indent="0">
              <a:buNone/>
            </a:pPr>
            <a:r>
              <a:rPr lang="en-US" dirty="0"/>
              <a:t>With a p-value of </a:t>
            </a:r>
            <a:r>
              <a:rPr lang="en-US" dirty="0">
                <a:ea typeface="+mn-lt"/>
                <a:cs typeface="+mn-lt"/>
              </a:rPr>
              <a:t>2.2e-16 (being less than .05), there is a significant difference in the number of packs per capita in 1995 than in 1985.</a:t>
            </a:r>
            <a:endParaRPr lang="en-US" dirty="0"/>
          </a:p>
        </p:txBody>
      </p:sp>
    </p:spTree>
    <p:extLst>
      <p:ext uri="{BB962C8B-B14F-4D97-AF65-F5344CB8AC3E}">
        <p14:creationId xmlns:p14="http://schemas.microsoft.com/office/powerpoint/2010/main" val="515753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12E2AD-7FF6-4B6C-B88F-C926A0D44AC8}"/>
              </a:ext>
            </a:extLst>
          </p:cNvPr>
          <p:cNvSpPr txBox="1"/>
          <p:nvPr/>
        </p:nvSpPr>
        <p:spPr>
          <a:xfrm>
            <a:off x="2949498" y="1286108"/>
            <a:ext cx="6293004"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err="1">
                <a:ea typeface="+mn-lt"/>
                <a:cs typeface="+mn-lt"/>
              </a:rPr>
              <a:t>install.packages</a:t>
            </a:r>
            <a:r>
              <a:rPr lang="en-US" sz="800" dirty="0">
                <a:ea typeface="+mn-lt"/>
                <a:cs typeface="+mn-lt"/>
              </a:rPr>
              <a:t>("</a:t>
            </a:r>
            <a:r>
              <a:rPr lang="en-US" sz="800" dirty="0" err="1">
                <a:ea typeface="+mn-lt"/>
                <a:cs typeface="+mn-lt"/>
              </a:rPr>
              <a:t>Ecdat</a:t>
            </a:r>
            <a:r>
              <a:rPr lang="en-US" sz="800" dirty="0">
                <a:ea typeface="+mn-lt"/>
                <a:cs typeface="+mn-lt"/>
              </a:rPr>
              <a:t>")</a:t>
            </a:r>
            <a:endParaRPr lang="en-US" sz="800" dirty="0"/>
          </a:p>
          <a:p>
            <a:endParaRPr lang="en-US" sz="800" dirty="0"/>
          </a:p>
          <a:p>
            <a:r>
              <a:rPr lang="en-US" sz="800" dirty="0">
                <a:ea typeface="+mn-lt"/>
                <a:cs typeface="+mn-lt"/>
              </a:rPr>
              <a:t>library(</a:t>
            </a:r>
            <a:r>
              <a:rPr lang="en-US" sz="800" dirty="0" err="1">
                <a:ea typeface="+mn-lt"/>
                <a:cs typeface="+mn-lt"/>
              </a:rPr>
              <a:t>Ecdat</a:t>
            </a:r>
            <a:r>
              <a:rPr lang="en-US" sz="800" dirty="0">
                <a:ea typeface="+mn-lt"/>
                <a:cs typeface="+mn-lt"/>
              </a:rPr>
              <a:t>)</a:t>
            </a:r>
            <a:endParaRPr lang="en-US" sz="800" dirty="0"/>
          </a:p>
          <a:p>
            <a:endParaRPr lang="en-US" sz="800" dirty="0"/>
          </a:p>
          <a:p>
            <a:r>
              <a:rPr lang="en-US" sz="800" dirty="0">
                <a:ea typeface="+mn-lt"/>
                <a:cs typeface="+mn-lt"/>
              </a:rPr>
              <a:t>head(Cigarette)</a:t>
            </a:r>
            <a:endParaRPr lang="en-US" sz="800" dirty="0"/>
          </a:p>
          <a:p>
            <a:endParaRPr lang="en-US" sz="800" dirty="0"/>
          </a:p>
          <a:p>
            <a:r>
              <a:rPr lang="en-US" sz="800" dirty="0">
                <a:ea typeface="+mn-lt"/>
                <a:cs typeface="+mn-lt"/>
              </a:rPr>
              <a:t>View(Cigarette)</a:t>
            </a:r>
            <a:endParaRPr lang="en-US" sz="800" dirty="0"/>
          </a:p>
          <a:p>
            <a:endParaRPr lang="en-US" sz="800" dirty="0"/>
          </a:p>
          <a:p>
            <a:r>
              <a:rPr lang="en-US" sz="800" dirty="0">
                <a:ea typeface="+mn-lt"/>
                <a:cs typeface="+mn-lt"/>
              </a:rPr>
              <a:t>cigarette1 &lt;- head(Cigarette)</a:t>
            </a:r>
            <a:endParaRPr lang="en-US" sz="800" dirty="0"/>
          </a:p>
          <a:p>
            <a:endParaRPr lang="en-US" sz="800" dirty="0"/>
          </a:p>
          <a:p>
            <a:r>
              <a:rPr lang="en-US" sz="800" dirty="0">
                <a:ea typeface="+mn-lt"/>
                <a:cs typeface="+mn-lt"/>
              </a:rPr>
              <a:t>library("ggplot2")</a:t>
            </a:r>
            <a:endParaRPr lang="en-US" sz="800" dirty="0"/>
          </a:p>
          <a:p>
            <a:r>
              <a:rPr lang="en-US" sz="800" dirty="0">
                <a:ea typeface="+mn-lt"/>
                <a:cs typeface="+mn-lt"/>
              </a:rPr>
              <a:t>library("</a:t>
            </a:r>
            <a:r>
              <a:rPr lang="en-US" sz="800" dirty="0" err="1">
                <a:ea typeface="+mn-lt"/>
                <a:cs typeface="+mn-lt"/>
              </a:rPr>
              <a:t>dplyr</a:t>
            </a:r>
            <a:r>
              <a:rPr lang="en-US" sz="800" dirty="0">
                <a:ea typeface="+mn-lt"/>
                <a:cs typeface="+mn-lt"/>
              </a:rPr>
              <a:t>")</a:t>
            </a:r>
            <a:endParaRPr lang="en-US" sz="800" dirty="0"/>
          </a:p>
          <a:p>
            <a:endParaRPr lang="en-US" sz="800" dirty="0"/>
          </a:p>
          <a:p>
            <a:r>
              <a:rPr lang="en-US" sz="800" dirty="0" err="1">
                <a:ea typeface="+mn-lt"/>
                <a:cs typeface="+mn-lt"/>
              </a:rPr>
              <a:t>ggplot</a:t>
            </a:r>
            <a:r>
              <a:rPr lang="en-US" sz="800" dirty="0">
                <a:ea typeface="+mn-lt"/>
                <a:cs typeface="+mn-lt"/>
              </a:rPr>
              <a:t>(Cigarette, </a:t>
            </a:r>
            <a:r>
              <a:rPr lang="en-US" sz="800" dirty="0" err="1">
                <a:ea typeface="+mn-lt"/>
                <a:cs typeface="+mn-lt"/>
              </a:rPr>
              <a:t>aes</a:t>
            </a:r>
            <a:r>
              <a:rPr lang="en-US" sz="800" dirty="0">
                <a:ea typeface="+mn-lt"/>
                <a:cs typeface="+mn-lt"/>
              </a:rPr>
              <a:t>(x=state, y=</a:t>
            </a:r>
            <a:r>
              <a:rPr lang="en-US" sz="800" dirty="0" err="1">
                <a:ea typeface="+mn-lt"/>
                <a:cs typeface="+mn-lt"/>
              </a:rPr>
              <a:t>packpc</a:t>
            </a:r>
            <a:r>
              <a:rPr lang="en-US" sz="800" dirty="0">
                <a:ea typeface="+mn-lt"/>
                <a:cs typeface="+mn-lt"/>
              </a:rPr>
              <a:t>)) + </a:t>
            </a:r>
            <a:r>
              <a:rPr lang="en-US" sz="800" dirty="0" err="1">
                <a:ea typeface="+mn-lt"/>
                <a:cs typeface="+mn-lt"/>
              </a:rPr>
              <a:t>geom_boxplot</a:t>
            </a:r>
            <a:r>
              <a:rPr lang="en-US" sz="800" dirty="0">
                <a:ea typeface="+mn-lt"/>
                <a:cs typeface="+mn-lt"/>
              </a:rPr>
              <a:t>()</a:t>
            </a:r>
            <a:endParaRPr lang="en-US" sz="800" dirty="0"/>
          </a:p>
          <a:p>
            <a:endParaRPr lang="en-US" sz="800" dirty="0"/>
          </a:p>
          <a:p>
            <a:r>
              <a:rPr lang="en-US" sz="800" dirty="0" err="1">
                <a:ea typeface="+mn-lt"/>
                <a:cs typeface="+mn-lt"/>
              </a:rPr>
              <a:t>MedianDF</a:t>
            </a:r>
            <a:r>
              <a:rPr lang="en-US" sz="800" dirty="0">
                <a:ea typeface="+mn-lt"/>
                <a:cs typeface="+mn-lt"/>
              </a:rPr>
              <a:t> &lt;- Cigarette %&gt;% </a:t>
            </a:r>
            <a:r>
              <a:rPr lang="en-US" sz="800" dirty="0" err="1">
                <a:ea typeface="+mn-lt"/>
                <a:cs typeface="+mn-lt"/>
              </a:rPr>
              <a:t>group_by</a:t>
            </a:r>
            <a:r>
              <a:rPr lang="en-US" sz="800" dirty="0">
                <a:ea typeface="+mn-lt"/>
                <a:cs typeface="+mn-lt"/>
              </a:rPr>
              <a:t>(year) %&gt;% </a:t>
            </a:r>
            <a:r>
              <a:rPr lang="en-US" sz="800" dirty="0" err="1">
                <a:ea typeface="+mn-lt"/>
                <a:cs typeface="+mn-lt"/>
              </a:rPr>
              <a:t>summarise</a:t>
            </a:r>
            <a:r>
              <a:rPr lang="en-US" sz="800" dirty="0">
                <a:ea typeface="+mn-lt"/>
                <a:cs typeface="+mn-lt"/>
              </a:rPr>
              <a:t>(Median = median(</a:t>
            </a:r>
            <a:r>
              <a:rPr lang="en-US" sz="800" dirty="0" err="1">
                <a:ea typeface="+mn-lt"/>
                <a:cs typeface="+mn-lt"/>
              </a:rPr>
              <a:t>packpc</a:t>
            </a:r>
            <a:r>
              <a:rPr lang="en-US" sz="800" dirty="0">
                <a:ea typeface="+mn-lt"/>
                <a:cs typeface="+mn-lt"/>
              </a:rPr>
              <a:t>))</a:t>
            </a:r>
            <a:endParaRPr lang="en-US" sz="800" dirty="0"/>
          </a:p>
          <a:p>
            <a:endParaRPr lang="en-US" sz="800" dirty="0"/>
          </a:p>
          <a:p>
            <a:r>
              <a:rPr lang="en-US" sz="800" dirty="0" err="1">
                <a:ea typeface="+mn-lt"/>
                <a:cs typeface="+mn-lt"/>
              </a:rPr>
              <a:t>ggplot</a:t>
            </a:r>
            <a:r>
              <a:rPr lang="en-US" sz="800" dirty="0">
                <a:ea typeface="+mn-lt"/>
                <a:cs typeface="+mn-lt"/>
              </a:rPr>
              <a:t>(</a:t>
            </a:r>
            <a:r>
              <a:rPr lang="en-US" sz="800" dirty="0" err="1">
                <a:ea typeface="+mn-lt"/>
                <a:cs typeface="+mn-lt"/>
              </a:rPr>
              <a:t>MedianDF</a:t>
            </a:r>
            <a:r>
              <a:rPr lang="en-US" sz="800" dirty="0">
                <a:ea typeface="+mn-lt"/>
                <a:cs typeface="+mn-lt"/>
              </a:rPr>
              <a:t>, </a:t>
            </a:r>
            <a:r>
              <a:rPr lang="en-US" sz="800" dirty="0" err="1">
                <a:ea typeface="+mn-lt"/>
                <a:cs typeface="+mn-lt"/>
              </a:rPr>
              <a:t>aes</a:t>
            </a:r>
            <a:r>
              <a:rPr lang="en-US" sz="800" dirty="0">
                <a:ea typeface="+mn-lt"/>
                <a:cs typeface="+mn-lt"/>
              </a:rPr>
              <a:t>(x=year, y=Median)) + </a:t>
            </a:r>
            <a:r>
              <a:rPr lang="en-US" sz="800" dirty="0" err="1">
                <a:ea typeface="+mn-lt"/>
                <a:cs typeface="+mn-lt"/>
              </a:rPr>
              <a:t>geom_point</a:t>
            </a:r>
            <a:r>
              <a:rPr lang="en-US" sz="800" dirty="0">
                <a:ea typeface="+mn-lt"/>
                <a:cs typeface="+mn-lt"/>
              </a:rPr>
              <a:t>()</a:t>
            </a:r>
            <a:endParaRPr lang="en-US" sz="800" dirty="0"/>
          </a:p>
          <a:p>
            <a:endParaRPr lang="en-US" sz="800" dirty="0"/>
          </a:p>
          <a:p>
            <a:r>
              <a:rPr lang="en-US" sz="800" dirty="0" err="1">
                <a:ea typeface="+mn-lt"/>
                <a:cs typeface="+mn-lt"/>
              </a:rPr>
              <a:t>ggplot</a:t>
            </a:r>
            <a:r>
              <a:rPr lang="en-US" sz="800" dirty="0">
                <a:ea typeface="+mn-lt"/>
                <a:cs typeface="+mn-lt"/>
              </a:rPr>
              <a:t>(Cigarette, </a:t>
            </a:r>
            <a:r>
              <a:rPr lang="en-US" sz="800" dirty="0" err="1">
                <a:ea typeface="+mn-lt"/>
                <a:cs typeface="+mn-lt"/>
              </a:rPr>
              <a:t>aes</a:t>
            </a:r>
            <a:r>
              <a:rPr lang="en-US" sz="800" dirty="0">
                <a:ea typeface="+mn-lt"/>
                <a:cs typeface="+mn-lt"/>
              </a:rPr>
              <a:t>(x=</a:t>
            </a:r>
            <a:r>
              <a:rPr lang="en-US" sz="800" dirty="0" err="1">
                <a:ea typeface="+mn-lt"/>
                <a:cs typeface="+mn-lt"/>
              </a:rPr>
              <a:t>avgprs</a:t>
            </a:r>
            <a:r>
              <a:rPr lang="en-US" sz="800" dirty="0">
                <a:ea typeface="+mn-lt"/>
                <a:cs typeface="+mn-lt"/>
              </a:rPr>
              <a:t>, y=</a:t>
            </a:r>
            <a:r>
              <a:rPr lang="en-US" sz="800" dirty="0" err="1">
                <a:ea typeface="+mn-lt"/>
                <a:cs typeface="+mn-lt"/>
              </a:rPr>
              <a:t>packpc</a:t>
            </a:r>
            <a:r>
              <a:rPr lang="en-US" sz="800" dirty="0">
                <a:ea typeface="+mn-lt"/>
                <a:cs typeface="+mn-lt"/>
              </a:rPr>
              <a:t>)) + </a:t>
            </a:r>
            <a:r>
              <a:rPr lang="en-US" sz="800" dirty="0" err="1">
                <a:ea typeface="+mn-lt"/>
                <a:cs typeface="+mn-lt"/>
              </a:rPr>
              <a:t>geom_point</a:t>
            </a:r>
            <a:r>
              <a:rPr lang="en-US" sz="800" dirty="0">
                <a:ea typeface="+mn-lt"/>
                <a:cs typeface="+mn-lt"/>
              </a:rPr>
              <a:t>() + </a:t>
            </a:r>
            <a:r>
              <a:rPr lang="en-US" sz="800" dirty="0" err="1">
                <a:ea typeface="+mn-lt"/>
                <a:cs typeface="+mn-lt"/>
              </a:rPr>
              <a:t>geom_smooth</a:t>
            </a:r>
            <a:r>
              <a:rPr lang="en-US" sz="800" dirty="0">
                <a:ea typeface="+mn-lt"/>
                <a:cs typeface="+mn-lt"/>
              </a:rPr>
              <a:t>(method=</a:t>
            </a:r>
            <a:r>
              <a:rPr lang="en-US" sz="800" dirty="0" err="1">
                <a:ea typeface="+mn-lt"/>
                <a:cs typeface="+mn-lt"/>
              </a:rPr>
              <a:t>lm</a:t>
            </a:r>
            <a:r>
              <a:rPr lang="en-US" sz="800" dirty="0">
                <a:ea typeface="+mn-lt"/>
                <a:cs typeface="+mn-lt"/>
              </a:rPr>
              <a:t>)</a:t>
            </a:r>
            <a:endParaRPr lang="en-US" sz="800" dirty="0"/>
          </a:p>
          <a:p>
            <a:endParaRPr lang="en-US" sz="800" dirty="0"/>
          </a:p>
          <a:p>
            <a:r>
              <a:rPr lang="en-US" sz="800" dirty="0" err="1">
                <a:ea typeface="+mn-lt"/>
                <a:cs typeface="+mn-lt"/>
              </a:rPr>
              <a:t>cor.test</a:t>
            </a:r>
            <a:r>
              <a:rPr lang="en-US" sz="800" dirty="0">
                <a:ea typeface="+mn-lt"/>
                <a:cs typeface="+mn-lt"/>
              </a:rPr>
              <a:t>(</a:t>
            </a:r>
            <a:r>
              <a:rPr lang="en-US" sz="800" dirty="0" err="1">
                <a:ea typeface="+mn-lt"/>
                <a:cs typeface="+mn-lt"/>
              </a:rPr>
              <a:t>Cigarette$avgprs</a:t>
            </a:r>
            <a:r>
              <a:rPr lang="en-US" sz="800" dirty="0">
                <a:ea typeface="+mn-lt"/>
                <a:cs typeface="+mn-lt"/>
              </a:rPr>
              <a:t>, </a:t>
            </a:r>
            <a:r>
              <a:rPr lang="en-US" sz="800" dirty="0" err="1">
                <a:ea typeface="+mn-lt"/>
                <a:cs typeface="+mn-lt"/>
              </a:rPr>
              <a:t>Cigarette$packpc</a:t>
            </a:r>
            <a:r>
              <a:rPr lang="en-US" sz="800" dirty="0">
                <a:ea typeface="+mn-lt"/>
                <a:cs typeface="+mn-lt"/>
              </a:rPr>
              <a:t>, method="</a:t>
            </a:r>
            <a:r>
              <a:rPr lang="en-US" sz="800" dirty="0" err="1">
                <a:ea typeface="+mn-lt"/>
                <a:cs typeface="+mn-lt"/>
              </a:rPr>
              <a:t>pearson</a:t>
            </a:r>
            <a:r>
              <a:rPr lang="en-US" sz="800" dirty="0">
                <a:ea typeface="+mn-lt"/>
                <a:cs typeface="+mn-lt"/>
              </a:rPr>
              <a:t>", use="</a:t>
            </a:r>
            <a:r>
              <a:rPr lang="en-US" sz="800" dirty="0" err="1">
                <a:ea typeface="+mn-lt"/>
                <a:cs typeface="+mn-lt"/>
              </a:rPr>
              <a:t>complete.obs</a:t>
            </a:r>
            <a:r>
              <a:rPr lang="en-US" sz="800" dirty="0">
                <a:ea typeface="+mn-lt"/>
                <a:cs typeface="+mn-lt"/>
              </a:rPr>
              <a:t>")</a:t>
            </a:r>
            <a:endParaRPr lang="en-US" sz="800" dirty="0"/>
          </a:p>
          <a:p>
            <a:endParaRPr lang="en-US" sz="800" dirty="0"/>
          </a:p>
          <a:p>
            <a:r>
              <a:rPr lang="en-US" sz="800" dirty="0" err="1">
                <a:ea typeface="+mn-lt"/>
                <a:cs typeface="+mn-lt"/>
              </a:rPr>
              <a:t>ggplot</a:t>
            </a:r>
            <a:r>
              <a:rPr lang="en-US" sz="800" dirty="0">
                <a:ea typeface="+mn-lt"/>
                <a:cs typeface="+mn-lt"/>
              </a:rPr>
              <a:t>(Cigarette, </a:t>
            </a:r>
            <a:r>
              <a:rPr lang="en-US" sz="800" dirty="0" err="1">
                <a:ea typeface="+mn-lt"/>
                <a:cs typeface="+mn-lt"/>
              </a:rPr>
              <a:t>aes</a:t>
            </a:r>
            <a:r>
              <a:rPr lang="en-US" sz="800" dirty="0">
                <a:ea typeface="+mn-lt"/>
                <a:cs typeface="+mn-lt"/>
              </a:rPr>
              <a:t>(x=</a:t>
            </a:r>
            <a:r>
              <a:rPr lang="en-US" sz="800" dirty="0" err="1">
                <a:ea typeface="+mn-lt"/>
                <a:cs typeface="+mn-lt"/>
              </a:rPr>
              <a:t>avgprs</a:t>
            </a:r>
            <a:r>
              <a:rPr lang="en-US" sz="800" dirty="0">
                <a:ea typeface="+mn-lt"/>
                <a:cs typeface="+mn-lt"/>
              </a:rPr>
              <a:t>, y=</a:t>
            </a:r>
            <a:r>
              <a:rPr lang="en-US" sz="800" dirty="0" err="1">
                <a:ea typeface="+mn-lt"/>
                <a:cs typeface="+mn-lt"/>
              </a:rPr>
              <a:t>packpc</a:t>
            </a:r>
            <a:r>
              <a:rPr lang="en-US" sz="800" dirty="0">
                <a:ea typeface="+mn-lt"/>
                <a:cs typeface="+mn-lt"/>
              </a:rPr>
              <a:t>, color=year)) + </a:t>
            </a:r>
            <a:r>
              <a:rPr lang="en-US" sz="800" dirty="0" err="1">
                <a:ea typeface="+mn-lt"/>
                <a:cs typeface="+mn-lt"/>
              </a:rPr>
              <a:t>geom_point</a:t>
            </a:r>
            <a:r>
              <a:rPr lang="en-US" sz="800" dirty="0">
                <a:ea typeface="+mn-lt"/>
                <a:cs typeface="+mn-lt"/>
              </a:rPr>
              <a:t>() + </a:t>
            </a:r>
            <a:r>
              <a:rPr lang="en-US" sz="800" dirty="0" err="1">
                <a:ea typeface="+mn-lt"/>
                <a:cs typeface="+mn-lt"/>
              </a:rPr>
              <a:t>geom_smooth</a:t>
            </a:r>
            <a:r>
              <a:rPr lang="en-US" sz="800" dirty="0">
                <a:ea typeface="+mn-lt"/>
                <a:cs typeface="+mn-lt"/>
              </a:rPr>
              <a:t>(method=</a:t>
            </a:r>
            <a:r>
              <a:rPr lang="en-US" sz="800" dirty="0" err="1">
                <a:ea typeface="+mn-lt"/>
                <a:cs typeface="+mn-lt"/>
              </a:rPr>
              <a:t>lm</a:t>
            </a:r>
            <a:r>
              <a:rPr lang="en-US" sz="800" dirty="0">
                <a:ea typeface="+mn-lt"/>
                <a:cs typeface="+mn-lt"/>
              </a:rPr>
              <a:t>)</a:t>
            </a:r>
            <a:endParaRPr lang="en-US" sz="800" dirty="0"/>
          </a:p>
          <a:p>
            <a:endParaRPr lang="en-US" sz="800" dirty="0"/>
          </a:p>
          <a:p>
            <a:r>
              <a:rPr lang="en-US" sz="800" dirty="0" err="1">
                <a:ea typeface="+mn-lt"/>
                <a:cs typeface="+mn-lt"/>
              </a:rPr>
              <a:t>RegressionDF</a:t>
            </a:r>
            <a:r>
              <a:rPr lang="en-US" sz="800" dirty="0">
                <a:ea typeface="+mn-lt"/>
                <a:cs typeface="+mn-lt"/>
              </a:rPr>
              <a:t> &lt;- </a:t>
            </a:r>
            <a:r>
              <a:rPr lang="en-US" sz="800" dirty="0" err="1">
                <a:ea typeface="+mn-lt"/>
                <a:cs typeface="+mn-lt"/>
              </a:rPr>
              <a:t>lm</a:t>
            </a:r>
            <a:r>
              <a:rPr lang="en-US" sz="800" dirty="0">
                <a:ea typeface="+mn-lt"/>
                <a:cs typeface="+mn-lt"/>
              </a:rPr>
              <a:t>(</a:t>
            </a:r>
            <a:r>
              <a:rPr lang="en-US" sz="800" dirty="0" err="1">
                <a:ea typeface="+mn-lt"/>
                <a:cs typeface="+mn-lt"/>
              </a:rPr>
              <a:t>packpc~avgprs</a:t>
            </a:r>
            <a:r>
              <a:rPr lang="en-US" sz="800" dirty="0">
                <a:ea typeface="+mn-lt"/>
                <a:cs typeface="+mn-lt"/>
              </a:rPr>
              <a:t>, Cigarette)</a:t>
            </a:r>
            <a:endParaRPr lang="en-US" sz="800" dirty="0"/>
          </a:p>
          <a:p>
            <a:r>
              <a:rPr lang="en-US" sz="800" dirty="0">
                <a:ea typeface="+mn-lt"/>
                <a:cs typeface="+mn-lt"/>
              </a:rPr>
              <a:t>summary(</a:t>
            </a:r>
            <a:r>
              <a:rPr lang="en-US" sz="800" dirty="0" err="1">
                <a:ea typeface="+mn-lt"/>
                <a:cs typeface="+mn-lt"/>
              </a:rPr>
              <a:t>RegressionDF</a:t>
            </a:r>
            <a:r>
              <a:rPr lang="en-US" sz="800" dirty="0">
                <a:ea typeface="+mn-lt"/>
                <a:cs typeface="+mn-lt"/>
              </a:rPr>
              <a:t>)</a:t>
            </a:r>
            <a:endParaRPr lang="en-US" sz="800" dirty="0"/>
          </a:p>
          <a:p>
            <a:endParaRPr lang="en-US" sz="800" dirty="0"/>
          </a:p>
          <a:p>
            <a:r>
              <a:rPr lang="en-US" sz="800" dirty="0">
                <a:ea typeface="+mn-lt"/>
                <a:cs typeface="+mn-lt"/>
              </a:rPr>
              <a:t>Inflation &lt;- Cigarette %&gt;% mutate(</a:t>
            </a:r>
            <a:r>
              <a:rPr lang="en-US" sz="800" dirty="0" err="1">
                <a:ea typeface="+mn-lt"/>
                <a:cs typeface="+mn-lt"/>
              </a:rPr>
              <a:t>infPri</a:t>
            </a:r>
            <a:r>
              <a:rPr lang="en-US" sz="800" dirty="0">
                <a:ea typeface="+mn-lt"/>
                <a:cs typeface="+mn-lt"/>
              </a:rPr>
              <a:t> = </a:t>
            </a:r>
            <a:r>
              <a:rPr lang="en-US" sz="800" dirty="0" err="1">
                <a:ea typeface="+mn-lt"/>
                <a:cs typeface="+mn-lt"/>
              </a:rPr>
              <a:t>avgprs</a:t>
            </a:r>
            <a:r>
              <a:rPr lang="en-US" sz="800" dirty="0">
                <a:ea typeface="+mn-lt"/>
                <a:cs typeface="+mn-lt"/>
              </a:rPr>
              <a:t> / cpi)</a:t>
            </a:r>
            <a:endParaRPr lang="en-US" sz="800" dirty="0"/>
          </a:p>
          <a:p>
            <a:endParaRPr lang="en-US" sz="800" dirty="0"/>
          </a:p>
          <a:p>
            <a:r>
              <a:rPr lang="en-US" sz="800" dirty="0" err="1">
                <a:ea typeface="+mn-lt"/>
                <a:cs typeface="+mn-lt"/>
              </a:rPr>
              <a:t>ggplot</a:t>
            </a:r>
            <a:r>
              <a:rPr lang="en-US" sz="800" dirty="0">
                <a:ea typeface="+mn-lt"/>
                <a:cs typeface="+mn-lt"/>
              </a:rPr>
              <a:t>(Inflation, </a:t>
            </a:r>
            <a:r>
              <a:rPr lang="en-US" sz="800" dirty="0" err="1">
                <a:ea typeface="+mn-lt"/>
                <a:cs typeface="+mn-lt"/>
              </a:rPr>
              <a:t>aes</a:t>
            </a:r>
            <a:r>
              <a:rPr lang="en-US" sz="800" dirty="0">
                <a:ea typeface="+mn-lt"/>
                <a:cs typeface="+mn-lt"/>
              </a:rPr>
              <a:t>(x=</a:t>
            </a:r>
            <a:r>
              <a:rPr lang="en-US" sz="800" dirty="0" err="1">
                <a:ea typeface="+mn-lt"/>
                <a:cs typeface="+mn-lt"/>
              </a:rPr>
              <a:t>infPri</a:t>
            </a:r>
            <a:r>
              <a:rPr lang="en-US" sz="800" dirty="0">
                <a:ea typeface="+mn-lt"/>
                <a:cs typeface="+mn-lt"/>
              </a:rPr>
              <a:t>, y=</a:t>
            </a:r>
            <a:r>
              <a:rPr lang="en-US" sz="800" dirty="0" err="1">
                <a:ea typeface="+mn-lt"/>
                <a:cs typeface="+mn-lt"/>
              </a:rPr>
              <a:t>packpc</a:t>
            </a:r>
            <a:r>
              <a:rPr lang="en-US" sz="800" dirty="0">
                <a:ea typeface="+mn-lt"/>
                <a:cs typeface="+mn-lt"/>
              </a:rPr>
              <a:t>)) + </a:t>
            </a:r>
            <a:r>
              <a:rPr lang="en-US" sz="800" dirty="0" err="1">
                <a:ea typeface="+mn-lt"/>
                <a:cs typeface="+mn-lt"/>
              </a:rPr>
              <a:t>geom_point</a:t>
            </a:r>
            <a:r>
              <a:rPr lang="en-US" sz="800" dirty="0">
                <a:ea typeface="+mn-lt"/>
                <a:cs typeface="+mn-lt"/>
              </a:rPr>
              <a:t>() + </a:t>
            </a:r>
            <a:r>
              <a:rPr lang="en-US" sz="800" dirty="0" err="1">
                <a:ea typeface="+mn-lt"/>
                <a:cs typeface="+mn-lt"/>
              </a:rPr>
              <a:t>geom_smooth</a:t>
            </a:r>
            <a:r>
              <a:rPr lang="en-US" sz="800" dirty="0">
                <a:ea typeface="+mn-lt"/>
                <a:cs typeface="+mn-lt"/>
              </a:rPr>
              <a:t>(method=</a:t>
            </a:r>
            <a:r>
              <a:rPr lang="en-US" sz="800" dirty="0" err="1">
                <a:ea typeface="+mn-lt"/>
                <a:cs typeface="+mn-lt"/>
              </a:rPr>
              <a:t>lm</a:t>
            </a:r>
            <a:r>
              <a:rPr lang="en-US" sz="800" dirty="0">
                <a:ea typeface="+mn-lt"/>
                <a:cs typeface="+mn-lt"/>
              </a:rPr>
              <a:t>)</a:t>
            </a:r>
            <a:endParaRPr lang="en-US" sz="800" dirty="0"/>
          </a:p>
          <a:p>
            <a:endParaRPr lang="en-US" sz="800" dirty="0"/>
          </a:p>
          <a:p>
            <a:r>
              <a:rPr lang="en-US" sz="800" dirty="0">
                <a:ea typeface="+mn-lt"/>
                <a:cs typeface="+mn-lt"/>
              </a:rPr>
              <a:t>RegressionDF2 &lt;- </a:t>
            </a:r>
            <a:r>
              <a:rPr lang="en-US" sz="800" dirty="0" err="1">
                <a:ea typeface="+mn-lt"/>
                <a:cs typeface="+mn-lt"/>
              </a:rPr>
              <a:t>lm</a:t>
            </a:r>
            <a:r>
              <a:rPr lang="en-US" sz="800" dirty="0">
                <a:ea typeface="+mn-lt"/>
                <a:cs typeface="+mn-lt"/>
              </a:rPr>
              <a:t>(</a:t>
            </a:r>
            <a:r>
              <a:rPr lang="en-US" sz="800" dirty="0" err="1">
                <a:ea typeface="+mn-lt"/>
                <a:cs typeface="+mn-lt"/>
              </a:rPr>
              <a:t>packpc~infPri</a:t>
            </a:r>
            <a:r>
              <a:rPr lang="en-US" sz="800" dirty="0">
                <a:ea typeface="+mn-lt"/>
                <a:cs typeface="+mn-lt"/>
              </a:rPr>
              <a:t>, Inflation)</a:t>
            </a:r>
            <a:endParaRPr lang="en-US" sz="800" dirty="0"/>
          </a:p>
          <a:p>
            <a:r>
              <a:rPr lang="en-US" sz="800" dirty="0">
                <a:ea typeface="+mn-lt"/>
                <a:cs typeface="+mn-lt"/>
              </a:rPr>
              <a:t>summary(RegressionDF2)</a:t>
            </a:r>
            <a:endParaRPr lang="en-US" sz="800" dirty="0"/>
          </a:p>
          <a:p>
            <a:endParaRPr lang="en-US" sz="800" dirty="0"/>
          </a:p>
          <a:p>
            <a:r>
              <a:rPr lang="en-US" sz="800" dirty="0">
                <a:ea typeface="+mn-lt"/>
                <a:cs typeface="+mn-lt"/>
              </a:rPr>
              <a:t>Cig1985DF &lt;- Cigarette %&gt;% filter(year == 1985)</a:t>
            </a:r>
            <a:endParaRPr lang="en-US" sz="800" dirty="0"/>
          </a:p>
          <a:p>
            <a:endParaRPr lang="en-US" sz="800" dirty="0"/>
          </a:p>
          <a:p>
            <a:r>
              <a:rPr lang="en-US" sz="800" dirty="0">
                <a:ea typeface="+mn-lt"/>
                <a:cs typeface="+mn-lt"/>
              </a:rPr>
              <a:t>Cig1995DF &lt;- Cigarette %&gt;% filter(year == 1995)</a:t>
            </a:r>
            <a:endParaRPr lang="en-US" sz="800" dirty="0"/>
          </a:p>
          <a:p>
            <a:endParaRPr lang="en-US" sz="800" dirty="0"/>
          </a:p>
          <a:p>
            <a:r>
              <a:rPr lang="en-US" sz="800" dirty="0" err="1">
                <a:ea typeface="+mn-lt"/>
                <a:cs typeface="+mn-lt"/>
              </a:rPr>
              <a:t>t.test</a:t>
            </a:r>
            <a:r>
              <a:rPr lang="en-US" sz="800" dirty="0">
                <a:ea typeface="+mn-lt"/>
                <a:cs typeface="+mn-lt"/>
              </a:rPr>
              <a:t>(Cig1985DF$packpc, Cig1995DF$packpc, paired=TRUE)</a:t>
            </a:r>
            <a:endParaRPr lang="en-US" sz="800" dirty="0"/>
          </a:p>
        </p:txBody>
      </p:sp>
      <p:sp>
        <p:nvSpPr>
          <p:cNvPr id="6" name="TextBox 5">
            <a:extLst>
              <a:ext uri="{FF2B5EF4-FFF2-40B4-BE49-F238E27FC236}">
                <a16:creationId xmlns:a16="http://schemas.microsoft.com/office/drawing/2014/main" id="{5A42870A-256F-4A7F-9CD9-2B6CD6EBB897}"/>
              </a:ext>
            </a:extLst>
          </p:cNvPr>
          <p:cNvSpPr txBox="1"/>
          <p:nvPr/>
        </p:nvSpPr>
        <p:spPr>
          <a:xfrm>
            <a:off x="4690714" y="5554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Code used </a:t>
            </a:r>
            <a:endParaRPr lang="en-US"/>
          </a:p>
        </p:txBody>
      </p:sp>
    </p:spTree>
    <p:extLst>
      <p:ext uri="{BB962C8B-B14F-4D97-AF65-F5344CB8AC3E}">
        <p14:creationId xmlns:p14="http://schemas.microsoft.com/office/powerpoint/2010/main" val="42192918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1</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Parallax</vt:lpstr>
      <vt:lpstr>Lesson 10 Final Presentation</vt:lpstr>
      <vt:lpstr>Create a boxplot of the average number of packs per capita by state. Which states have the highest number of packs? Which have the lowest?</vt:lpstr>
      <vt:lpstr>Find the median over all the states of the number of packs per capita for each year. Plot this median value for the years from 1985 to 1995. What can you say about cigarette usage in these years?</vt:lpstr>
      <vt:lpstr>Create a scatter plot of price per pack vs number of packs per capita for all states and years. Are the price and the per capita packs positively correlated, negatively correlated, or uncorrelated? Explain why your answer would be expected. </vt:lpstr>
      <vt:lpstr>Change your scatter plot to show the points for each year in a different color. Does the relationship between the two variable change over time?</vt:lpstr>
      <vt:lpstr>Do a linear regression for these two variables. How much variability does the line explain? </vt:lpstr>
      <vt:lpstr>The plot above does not adjust for inflation. You can adjust the price of a pack of cigarettes for inflation by dividing the avgprs variable by the cpi variable. Create an adjusted price for each row, then re-do your scatter plot and linear regression using this adjusted price.</vt:lpstr>
      <vt:lpstr>Create a data frame with just the rows from 1985. Create a second data frame with just the rows from 1995. Then, from each of these data frames, get a vector of the number of packs per capita. Use a paired t-test to see if the number of packs per capita in 1995 was significantly different than the number of packs per capita in 1985.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5 Hands-On  </dc:title>
  <dc:creator/>
  <cp:lastModifiedBy/>
  <cp:revision>663</cp:revision>
  <dcterms:created xsi:type="dcterms:W3CDTF">2022-01-05T23:28:54Z</dcterms:created>
  <dcterms:modified xsi:type="dcterms:W3CDTF">2022-01-17T04:33:24Z</dcterms:modified>
</cp:coreProperties>
</file>