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62" r:id="rId4"/>
    <p:sldId id="259" r:id="rId5"/>
    <p:sldId id="260"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95475-82FA-4099-AF57-4288338785C4}" v="417" dt="2022-01-12T21:15:07.144"/>
    <p1510:client id="{97011AA5-B9E2-406C-A7C3-B419D5EFF133}" v="372" dt="2022-01-06T00:34:08.342"/>
    <p1510:client id="{D5A3FE51-8C55-457F-B919-9A7BA1FC79A3}" v="407" dt="2022-01-09T21:25:09.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566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747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83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76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2817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5692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8524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2081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646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04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944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861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975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801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74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657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629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23617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Segoe UI Light"/>
                <a:cs typeface="Arial"/>
              </a:rPr>
              <a:t>Lesson 8 Hands-On</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latin typeface="Segoe UI Light"/>
                <a:cs typeface="Calibri"/>
              </a:rPr>
              <a:t>By Alexander Olvera</a:t>
            </a:r>
            <a:endParaRPr lang="en-US">
              <a:latin typeface="Segoe UI Light"/>
              <a:cs typeface="Segoe UI Light"/>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C54A-8B91-46CA-BAED-13AFFC3CB4E6}"/>
              </a:ext>
            </a:extLst>
          </p:cNvPr>
          <p:cNvSpPr>
            <a:spLocks noGrp="1"/>
          </p:cNvSpPr>
          <p:nvPr>
            <p:ph type="title"/>
          </p:nvPr>
        </p:nvSpPr>
        <p:spPr/>
        <p:txBody>
          <a:bodyPr vert="horz" lIns="91440" tIns="45720" rIns="91440" bIns="45720" rtlCol="0" anchor="t">
            <a:normAutofit/>
          </a:bodyPr>
          <a:lstStyle/>
          <a:p>
            <a:pPr algn="l">
              <a:spcBef>
                <a:spcPts val="1000"/>
              </a:spcBef>
            </a:pPr>
            <a:r>
              <a:rPr lang="en-US" sz="2400" dirty="0">
                <a:latin typeface="Segoe UI Light"/>
                <a:cs typeface="Arial"/>
              </a:rPr>
              <a:t>Create a scatter plot with a trend line where the horizontal axis is engine horsepower and the vertical axis is quarter mile time. What is the relationship between time and engine horsepower: positively correlated, negatively correlated, or uncorrelated?</a:t>
            </a:r>
            <a:endParaRPr lang="en-US" sz="2400" dirty="0">
              <a:latin typeface="Segoe UI Light"/>
              <a:ea typeface="+mj-lt"/>
              <a:cs typeface="Arial"/>
            </a:endParaRPr>
          </a:p>
        </p:txBody>
      </p:sp>
      <p:pic>
        <p:nvPicPr>
          <p:cNvPr id="5" name="Picture 5" descr="Chart, scatter chart&#10;&#10;Description automatically generated">
            <a:extLst>
              <a:ext uri="{FF2B5EF4-FFF2-40B4-BE49-F238E27FC236}">
                <a16:creationId xmlns:a16="http://schemas.microsoft.com/office/drawing/2014/main" id="{96903C1B-8A05-4793-A23D-C0CDA77C3CF7}"/>
              </a:ext>
            </a:extLst>
          </p:cNvPr>
          <p:cNvPicPr>
            <a:picLocks noGrp="1" noChangeAspect="1"/>
          </p:cNvPicPr>
          <p:nvPr>
            <p:ph sz="half" idx="1"/>
          </p:nvPr>
        </p:nvPicPr>
        <p:blipFill>
          <a:blip r:embed="rId2"/>
          <a:stretch>
            <a:fillRect/>
          </a:stretch>
        </p:blipFill>
        <p:spPr>
          <a:xfrm>
            <a:off x="1985152" y="2667000"/>
            <a:ext cx="3892584" cy="3124200"/>
          </a:xfrm>
        </p:spPr>
      </p:pic>
      <p:sp>
        <p:nvSpPr>
          <p:cNvPr id="6" name="Content Placeholder 5">
            <a:extLst>
              <a:ext uri="{FF2B5EF4-FFF2-40B4-BE49-F238E27FC236}">
                <a16:creationId xmlns:a16="http://schemas.microsoft.com/office/drawing/2014/main" id="{F232C9E0-9E65-44E9-A206-E1244BFDA546}"/>
              </a:ext>
            </a:extLst>
          </p:cNvPr>
          <p:cNvSpPr>
            <a:spLocks noGrp="1"/>
          </p:cNvSpPr>
          <p:nvPr>
            <p:ph sz="half" idx="2"/>
          </p:nvPr>
        </p:nvSpPr>
        <p:spPr/>
        <p:txBody>
          <a:bodyPr vert="horz" lIns="91440" tIns="45720" rIns="91440" bIns="45720" rtlCol="0" anchor="t">
            <a:normAutofit/>
          </a:bodyPr>
          <a:lstStyle/>
          <a:p>
            <a:pPr marL="0" indent="0">
              <a:buNone/>
            </a:pPr>
            <a:r>
              <a:rPr lang="en-US" sz="2400" dirty="0">
                <a:latin typeface="Segoe UI Light"/>
                <a:cs typeface="Segoe UI Light"/>
              </a:rPr>
              <a:t>The relationship between time and engine horsepower is negatively correlated. </a:t>
            </a:r>
          </a:p>
        </p:txBody>
      </p:sp>
    </p:spTree>
    <p:extLst>
      <p:ext uri="{BB962C8B-B14F-4D97-AF65-F5344CB8AC3E}">
        <p14:creationId xmlns:p14="http://schemas.microsoft.com/office/powerpoint/2010/main" val="155767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15AE-0C7A-4421-9301-539884A66517}"/>
              </a:ext>
            </a:extLst>
          </p:cNvPr>
          <p:cNvSpPr>
            <a:spLocks noGrp="1"/>
          </p:cNvSpPr>
          <p:nvPr>
            <p:ph type="title"/>
          </p:nvPr>
        </p:nvSpPr>
        <p:spPr/>
        <p:txBody>
          <a:bodyPr vert="horz" lIns="91440" tIns="45720" rIns="91440" bIns="45720" rtlCol="0" anchor="t">
            <a:normAutofit/>
          </a:bodyPr>
          <a:lstStyle/>
          <a:p>
            <a:pPr algn="l">
              <a:spcBef>
                <a:spcPts val="1000"/>
              </a:spcBef>
            </a:pPr>
            <a:r>
              <a:rPr lang="en-US" sz="2400" dirty="0">
                <a:latin typeface="Segoe UI Light"/>
                <a:cs typeface="Arial"/>
              </a:rPr>
              <a:t>Compute the linear regression for time and engine horsepower. What is the equation of the line? What is the R-squared value? Is this what you would expect?</a:t>
            </a:r>
            <a:endParaRPr lang="en-US" sz="2400">
              <a:latin typeface="Segoe UI Light"/>
              <a:ea typeface="+mj-lt"/>
              <a:cs typeface="Arial"/>
            </a:endParaRPr>
          </a:p>
          <a:p>
            <a:endParaRPr lang="en-US" sz="2400" dirty="0">
              <a:latin typeface="Segoe UI Light"/>
              <a:cs typeface="Arial"/>
            </a:endParaRPr>
          </a:p>
        </p:txBody>
      </p:sp>
      <p:sp>
        <p:nvSpPr>
          <p:cNvPr id="3" name="Content Placeholder 2">
            <a:extLst>
              <a:ext uri="{FF2B5EF4-FFF2-40B4-BE49-F238E27FC236}">
                <a16:creationId xmlns:a16="http://schemas.microsoft.com/office/drawing/2014/main" id="{84F1D9DC-E057-4F54-AEDB-22196D9939A0}"/>
              </a:ext>
            </a:extLst>
          </p:cNvPr>
          <p:cNvSpPr>
            <a:spLocks noGrp="1"/>
          </p:cNvSpPr>
          <p:nvPr>
            <p:ph idx="1"/>
          </p:nvPr>
        </p:nvSpPr>
        <p:spPr>
          <a:xfrm>
            <a:off x="1484310" y="1878105"/>
            <a:ext cx="10018713" cy="3913095"/>
          </a:xfrm>
        </p:spPr>
        <p:txBody>
          <a:bodyPr vert="horz" lIns="91440" tIns="45720" rIns="91440" bIns="45720" rtlCol="0" anchor="t">
            <a:normAutofit/>
          </a:bodyPr>
          <a:lstStyle/>
          <a:p>
            <a:pPr>
              <a:buNone/>
            </a:pPr>
            <a:r>
              <a:rPr lang="en-US" sz="1600" dirty="0">
                <a:latin typeface="Segoe UI Light"/>
                <a:ea typeface="+mn-lt"/>
                <a:cs typeface="+mn-lt"/>
              </a:rPr>
              <a:t>Residual standard error: 1.282 on 30 degrees of freedom</a:t>
            </a:r>
            <a:endParaRPr lang="en-US" sz="1600" dirty="0">
              <a:latin typeface="Segoe UI Light"/>
              <a:cs typeface="Segoe UI Light"/>
            </a:endParaRPr>
          </a:p>
          <a:p>
            <a:pPr>
              <a:buNone/>
            </a:pPr>
            <a:r>
              <a:rPr lang="en-US" sz="1600" dirty="0">
                <a:latin typeface="Segoe UI Light"/>
                <a:ea typeface="+mn-lt"/>
                <a:cs typeface="+mn-lt"/>
              </a:rPr>
              <a:t>Multiple R-squared:  0.5016, </a:t>
            </a:r>
            <a:r>
              <a:rPr lang="en-US" sz="1600" dirty="0">
                <a:solidFill>
                  <a:schemeClr val="accent2"/>
                </a:solidFill>
                <a:latin typeface="Segoe UI Light"/>
                <a:ea typeface="+mn-lt"/>
                <a:cs typeface="+mn-lt"/>
              </a:rPr>
              <a:t>Adjusted R-squared:  0.485 </a:t>
            </a:r>
            <a:endParaRPr lang="en-US" sz="1600">
              <a:solidFill>
                <a:schemeClr val="accent2"/>
              </a:solidFill>
              <a:latin typeface="Segoe UI Light"/>
              <a:cs typeface="Segoe UI Light"/>
            </a:endParaRPr>
          </a:p>
          <a:p>
            <a:pPr>
              <a:buNone/>
            </a:pPr>
            <a:r>
              <a:rPr lang="en-US" sz="1600" dirty="0">
                <a:latin typeface="Segoe UI Light"/>
                <a:ea typeface="+mn-lt"/>
                <a:cs typeface="+mn-lt"/>
              </a:rPr>
              <a:t>F-statistic: 30.19 on 1 and 30 DF,  p-value: 5.766e-06</a:t>
            </a:r>
          </a:p>
          <a:p>
            <a:pPr>
              <a:buNone/>
            </a:pPr>
            <a:r>
              <a:rPr lang="en-US" sz="1600" dirty="0">
                <a:latin typeface="Segoe UI Light"/>
              </a:rPr>
              <a:t>Equation for the line: (</a:t>
            </a:r>
            <a:r>
              <a:rPr lang="en-US" sz="1600" dirty="0">
                <a:latin typeface="Segoe UI Light"/>
                <a:cs typeface="Segoe UI Light"/>
              </a:rPr>
              <a:t>y = -0.02x + 20.56)</a:t>
            </a:r>
          </a:p>
          <a:p>
            <a:pPr>
              <a:buNone/>
            </a:pPr>
            <a:r>
              <a:rPr lang="en-US" sz="1600" dirty="0">
                <a:latin typeface="Segoe UI Light"/>
                <a:cs typeface="Segoe UI Light"/>
              </a:rPr>
              <a:t>I would expect that the more horsepower the vehicle has, the quicker it can go. However, there are vehicles that are inherently more efficient and aerodynamic, thus being an important factor when calculating the quarter mile times.</a:t>
            </a:r>
          </a:p>
        </p:txBody>
      </p:sp>
    </p:spTree>
    <p:extLst>
      <p:ext uri="{BB962C8B-B14F-4D97-AF65-F5344CB8AC3E}">
        <p14:creationId xmlns:p14="http://schemas.microsoft.com/office/powerpoint/2010/main" val="237132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D80D-E1E8-4EA6-A1A0-5B908E9AC39C}"/>
              </a:ext>
            </a:extLst>
          </p:cNvPr>
          <p:cNvSpPr>
            <a:spLocks noGrp="1"/>
          </p:cNvSpPr>
          <p:nvPr>
            <p:ph type="title"/>
          </p:nvPr>
        </p:nvSpPr>
        <p:spPr/>
        <p:txBody>
          <a:bodyPr vert="horz" lIns="91440" tIns="45720" rIns="91440" bIns="45720" rtlCol="0" anchor="t">
            <a:normAutofit/>
          </a:bodyPr>
          <a:lstStyle/>
          <a:p>
            <a:pPr algn="l"/>
            <a:r>
              <a:rPr lang="en-US" sz="2400" dirty="0">
                <a:latin typeface="Segoe UI Light"/>
                <a:cs typeface="Arial"/>
              </a:rPr>
              <a:t>Create a scatter plot with a trend line where the horizontal axis is vehicle weight and the vertical axis is quarter mile time. What is this relationship: positively correlated, negatively correlated, or uncorrelated?</a:t>
            </a:r>
            <a:endParaRPr lang="en-US" sz="2400">
              <a:latin typeface="Segoe UI Light"/>
              <a:cs typeface="Segoe UI Light"/>
            </a:endParaRPr>
          </a:p>
        </p:txBody>
      </p:sp>
      <p:pic>
        <p:nvPicPr>
          <p:cNvPr id="4" name="Picture 4" descr="Chart, scatter chart&#10;&#10;Description automatically generated">
            <a:extLst>
              <a:ext uri="{FF2B5EF4-FFF2-40B4-BE49-F238E27FC236}">
                <a16:creationId xmlns:a16="http://schemas.microsoft.com/office/drawing/2014/main" id="{FA038681-1B91-49BA-AB6A-D665D617A895}"/>
              </a:ext>
            </a:extLst>
          </p:cNvPr>
          <p:cNvPicPr>
            <a:picLocks noGrp="1" noChangeAspect="1"/>
          </p:cNvPicPr>
          <p:nvPr>
            <p:ph sz="half" idx="1"/>
          </p:nvPr>
        </p:nvPicPr>
        <p:blipFill>
          <a:blip r:embed="rId2"/>
          <a:stretch>
            <a:fillRect/>
          </a:stretch>
        </p:blipFill>
        <p:spPr>
          <a:xfrm>
            <a:off x="1985152" y="2667000"/>
            <a:ext cx="3892584" cy="3124200"/>
          </a:xfrm>
        </p:spPr>
      </p:pic>
      <p:sp>
        <p:nvSpPr>
          <p:cNvPr id="5" name="Content Placeholder 4">
            <a:extLst>
              <a:ext uri="{FF2B5EF4-FFF2-40B4-BE49-F238E27FC236}">
                <a16:creationId xmlns:a16="http://schemas.microsoft.com/office/drawing/2014/main" id="{1FC84DC1-30AB-4E7C-BFE8-970F30B315E4}"/>
              </a:ext>
            </a:extLst>
          </p:cNvPr>
          <p:cNvSpPr>
            <a:spLocks noGrp="1"/>
          </p:cNvSpPr>
          <p:nvPr>
            <p:ph sz="half" idx="2"/>
          </p:nvPr>
        </p:nvSpPr>
        <p:spPr/>
        <p:txBody>
          <a:bodyPr vert="horz" lIns="91440" tIns="45720" rIns="91440" bIns="45720" rtlCol="0" anchor="t">
            <a:normAutofit/>
          </a:bodyPr>
          <a:lstStyle/>
          <a:p>
            <a:pPr marL="0" indent="0">
              <a:buNone/>
            </a:pPr>
            <a:r>
              <a:rPr lang="en-US" dirty="0">
                <a:latin typeface="Segoe UI Light"/>
                <a:cs typeface="Segoe UI Light"/>
              </a:rPr>
              <a:t>The relationship between weight and time is uncorrelated.</a:t>
            </a:r>
            <a:endParaRPr lang="en-US" dirty="0">
              <a:ea typeface="+mn-lt"/>
              <a:cs typeface="+mn-lt"/>
            </a:endParaRPr>
          </a:p>
        </p:txBody>
      </p:sp>
    </p:spTree>
    <p:extLst>
      <p:ext uri="{BB962C8B-B14F-4D97-AF65-F5344CB8AC3E}">
        <p14:creationId xmlns:p14="http://schemas.microsoft.com/office/powerpoint/2010/main" val="186472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7BFB-9512-41E1-A87B-072382A58164}"/>
              </a:ext>
            </a:extLst>
          </p:cNvPr>
          <p:cNvSpPr>
            <a:spLocks noGrp="1"/>
          </p:cNvSpPr>
          <p:nvPr>
            <p:ph type="title"/>
          </p:nvPr>
        </p:nvSpPr>
        <p:spPr/>
        <p:txBody>
          <a:bodyPr vert="horz" lIns="91440" tIns="45720" rIns="91440" bIns="45720" rtlCol="0" anchor="t">
            <a:normAutofit/>
          </a:bodyPr>
          <a:lstStyle/>
          <a:p>
            <a:pPr algn="l"/>
            <a:r>
              <a:rPr lang="en-US" sz="2400" dirty="0">
                <a:latin typeface="Segoe UI Light"/>
                <a:cs typeface="Arial"/>
              </a:rPr>
              <a:t>Compute the linear regression for these two variables. What is the equation of the line? What is the R-squared value? Is this what you would expect?</a:t>
            </a:r>
            <a:endParaRPr lang="en-US"/>
          </a:p>
        </p:txBody>
      </p:sp>
      <p:sp>
        <p:nvSpPr>
          <p:cNvPr id="3" name="Content Placeholder 2">
            <a:extLst>
              <a:ext uri="{FF2B5EF4-FFF2-40B4-BE49-F238E27FC236}">
                <a16:creationId xmlns:a16="http://schemas.microsoft.com/office/drawing/2014/main" id="{AA2A94DF-0081-4E53-918E-5C3F7F0DAAEE}"/>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Segoe UI Light"/>
                <a:ea typeface="+mn-lt"/>
                <a:cs typeface="+mn-lt"/>
              </a:rPr>
              <a:t>Residual standard error: 1.789 on 30 degrees of freedom</a:t>
            </a:r>
            <a:endParaRPr lang="en-US" sz="1600">
              <a:latin typeface="Segoe UI Light"/>
              <a:cs typeface="Segoe UI Light"/>
            </a:endParaRPr>
          </a:p>
          <a:p>
            <a:pPr marL="0" indent="0">
              <a:buClr>
                <a:srgbClr val="1287C3"/>
              </a:buClr>
              <a:buNone/>
            </a:pPr>
            <a:r>
              <a:rPr lang="en-US" sz="1600" dirty="0">
                <a:latin typeface="Segoe UI Light"/>
                <a:ea typeface="+mn-lt"/>
                <a:cs typeface="+mn-lt"/>
              </a:rPr>
              <a:t>Multiple R-squared:  0.03053,    </a:t>
            </a:r>
            <a:r>
              <a:rPr lang="en-US" sz="1600" dirty="0">
                <a:solidFill>
                  <a:schemeClr val="accent2"/>
                </a:solidFill>
                <a:latin typeface="Segoe UI Light"/>
                <a:ea typeface="+mn-lt"/>
                <a:cs typeface="+mn-lt"/>
              </a:rPr>
              <a:t>Adjusted R-squared:  -0.00179 </a:t>
            </a:r>
            <a:endParaRPr lang="en-US" sz="1600">
              <a:solidFill>
                <a:schemeClr val="accent2"/>
              </a:solidFill>
              <a:latin typeface="Segoe UI Light"/>
              <a:cs typeface="Segoe UI Light"/>
            </a:endParaRPr>
          </a:p>
          <a:p>
            <a:pPr marL="0" indent="0">
              <a:buClr>
                <a:srgbClr val="1287C3"/>
              </a:buClr>
              <a:buNone/>
            </a:pPr>
            <a:r>
              <a:rPr lang="en-US" sz="1600" dirty="0">
                <a:latin typeface="Segoe UI Light"/>
                <a:ea typeface="+mn-lt"/>
                <a:cs typeface="+mn-lt"/>
              </a:rPr>
              <a:t>F-statistic: 0.9446 on 1 and 30 DF,  p-value: 0.3389</a:t>
            </a:r>
            <a:endParaRPr lang="en-US" sz="1600">
              <a:latin typeface="Segoe UI Light"/>
              <a:ea typeface="+mn-lt"/>
              <a:cs typeface="Segoe UI Light"/>
            </a:endParaRPr>
          </a:p>
          <a:p>
            <a:pPr>
              <a:buNone/>
            </a:pPr>
            <a:r>
              <a:rPr lang="en-US" sz="1600" dirty="0">
                <a:latin typeface="Segoe UI Light"/>
                <a:cs typeface="Segoe UI Light"/>
              </a:rPr>
              <a:t>Equation for the line: (y = -.32x + 18.88)</a:t>
            </a:r>
            <a:endParaRPr lang="en-US" sz="1600" dirty="0">
              <a:latin typeface="Segoe UI Light"/>
              <a:ea typeface="+mn-lt"/>
              <a:cs typeface="+mn-lt"/>
            </a:endParaRPr>
          </a:p>
          <a:p>
            <a:pPr>
              <a:buNone/>
            </a:pPr>
            <a:r>
              <a:rPr lang="en-US" sz="1600" dirty="0">
                <a:latin typeface="Segoe UI Light"/>
                <a:cs typeface="Segoe UI Light"/>
              </a:rPr>
              <a:t>I would generally have expected that the more a car weighs, the slower it would be. But this is assuming each car measured carries the same overall build and components. Different vehicles have different engines, body kits, tires, etc. </a:t>
            </a:r>
          </a:p>
          <a:p>
            <a:pPr marL="0" indent="0">
              <a:buNone/>
            </a:pPr>
            <a:endParaRPr lang="en-US" sz="1600" dirty="0">
              <a:latin typeface="Segoe UI Light"/>
              <a:cs typeface="Segoe UI Light"/>
            </a:endParaRPr>
          </a:p>
        </p:txBody>
      </p:sp>
    </p:spTree>
    <p:extLst>
      <p:ext uri="{BB962C8B-B14F-4D97-AF65-F5344CB8AC3E}">
        <p14:creationId xmlns:p14="http://schemas.microsoft.com/office/powerpoint/2010/main" val="419983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C238-0DFC-42CB-86FA-67C498775E07}"/>
              </a:ext>
            </a:extLst>
          </p:cNvPr>
          <p:cNvSpPr>
            <a:spLocks noGrp="1"/>
          </p:cNvSpPr>
          <p:nvPr>
            <p:ph type="title"/>
          </p:nvPr>
        </p:nvSpPr>
        <p:spPr>
          <a:xfrm>
            <a:off x="1484311" y="685800"/>
            <a:ext cx="10018713" cy="918882"/>
          </a:xfrm>
        </p:spPr>
        <p:txBody>
          <a:bodyPr/>
          <a:lstStyle/>
          <a:p>
            <a:r>
              <a:rPr lang="en-US" dirty="0"/>
              <a:t>Code used</a:t>
            </a:r>
          </a:p>
        </p:txBody>
      </p:sp>
      <p:sp>
        <p:nvSpPr>
          <p:cNvPr id="3" name="Content Placeholder 2">
            <a:extLst>
              <a:ext uri="{FF2B5EF4-FFF2-40B4-BE49-F238E27FC236}">
                <a16:creationId xmlns:a16="http://schemas.microsoft.com/office/drawing/2014/main" id="{19D6FC07-8E05-4FF4-AF0F-7D37651F1AD2}"/>
              </a:ext>
            </a:extLst>
          </p:cNvPr>
          <p:cNvSpPr>
            <a:spLocks noGrp="1"/>
          </p:cNvSpPr>
          <p:nvPr>
            <p:ph idx="1"/>
          </p:nvPr>
        </p:nvSpPr>
        <p:spPr>
          <a:xfrm>
            <a:off x="1484310" y="1743635"/>
            <a:ext cx="10018713" cy="4047565"/>
          </a:xfrm>
        </p:spPr>
        <p:txBody>
          <a:bodyPr vert="horz" lIns="91440" tIns="45720" rIns="91440" bIns="45720" rtlCol="0" anchor="t">
            <a:noAutofit/>
          </a:bodyPr>
          <a:lstStyle/>
          <a:p>
            <a:r>
              <a:rPr lang="en-US" sz="1600" dirty="0">
                <a:latin typeface="Segoe UI Light"/>
                <a:ea typeface="+mn-lt"/>
                <a:cs typeface="+mn-lt"/>
              </a:rPr>
              <a:t>data(</a:t>
            </a:r>
            <a:r>
              <a:rPr lang="en-US" sz="1600" dirty="0" err="1">
                <a:latin typeface="Segoe UI Light"/>
                <a:ea typeface="+mn-lt"/>
                <a:cs typeface="+mn-lt"/>
              </a:rPr>
              <a:t>mtcars</a:t>
            </a:r>
            <a:r>
              <a:rPr lang="en-US" sz="1600" dirty="0">
                <a:latin typeface="Segoe UI Light"/>
                <a:ea typeface="+mn-lt"/>
                <a:cs typeface="+mn-lt"/>
              </a:rPr>
              <a:t>)</a:t>
            </a:r>
            <a:endParaRPr lang="en-US" sz="1600">
              <a:latin typeface="Segoe UI Light"/>
              <a:cs typeface="Segoe UI Light"/>
            </a:endParaRPr>
          </a:p>
          <a:p>
            <a:pPr>
              <a:buClr>
                <a:srgbClr val="1287C3"/>
              </a:buClr>
            </a:pPr>
            <a:r>
              <a:rPr lang="en-US" sz="1600" dirty="0">
                <a:latin typeface="Segoe UI Light"/>
                <a:ea typeface="+mn-lt"/>
                <a:cs typeface="+mn-lt"/>
              </a:rPr>
              <a:t>View(</a:t>
            </a:r>
            <a:r>
              <a:rPr lang="en-US" sz="1600" dirty="0" err="1">
                <a:latin typeface="Segoe UI Light"/>
                <a:ea typeface="+mn-lt"/>
                <a:cs typeface="+mn-lt"/>
              </a:rPr>
              <a:t>mtcars</a:t>
            </a:r>
            <a:r>
              <a:rPr lang="en-US" sz="1600" dirty="0">
                <a:latin typeface="Segoe UI Light"/>
                <a:ea typeface="+mn-lt"/>
                <a:cs typeface="+mn-lt"/>
              </a:rPr>
              <a:t>)</a:t>
            </a:r>
            <a:endParaRPr lang="en-US" sz="1600">
              <a:latin typeface="Segoe UI Light"/>
              <a:cs typeface="Segoe UI Light"/>
            </a:endParaRPr>
          </a:p>
          <a:p>
            <a:pPr>
              <a:buClr>
                <a:srgbClr val="1287C3"/>
              </a:buClr>
            </a:pPr>
            <a:r>
              <a:rPr lang="en-US" sz="1600" dirty="0">
                <a:latin typeface="Segoe UI Light"/>
                <a:ea typeface="+mn-lt"/>
                <a:cs typeface="+mn-lt"/>
              </a:rPr>
              <a:t>library("ggplot2")</a:t>
            </a:r>
            <a:endParaRPr lang="en-US" sz="1600">
              <a:latin typeface="Segoe UI Light"/>
              <a:cs typeface="Segoe UI Light"/>
            </a:endParaRPr>
          </a:p>
          <a:p>
            <a:pPr>
              <a:buClr>
                <a:srgbClr val="1287C3"/>
              </a:buClr>
            </a:pPr>
            <a:r>
              <a:rPr lang="en-US" sz="1600" dirty="0" err="1">
                <a:latin typeface="Segoe UI Light"/>
                <a:ea typeface="+mn-lt"/>
                <a:cs typeface="+mn-lt"/>
              </a:rPr>
              <a:t>ggplot</a:t>
            </a:r>
            <a:r>
              <a:rPr lang="en-US" sz="1600" dirty="0">
                <a:latin typeface="Segoe UI Light"/>
                <a:ea typeface="+mn-lt"/>
                <a:cs typeface="+mn-lt"/>
              </a:rPr>
              <a:t>(data=</a:t>
            </a:r>
            <a:r>
              <a:rPr lang="en-US" sz="1600" dirty="0" err="1">
                <a:latin typeface="Segoe UI Light"/>
                <a:ea typeface="+mn-lt"/>
                <a:cs typeface="+mn-lt"/>
              </a:rPr>
              <a:t>mtcars</a:t>
            </a:r>
            <a:r>
              <a:rPr lang="en-US" sz="1600" dirty="0">
                <a:latin typeface="Segoe UI Light"/>
                <a:ea typeface="+mn-lt"/>
                <a:cs typeface="+mn-lt"/>
              </a:rPr>
              <a:t>, </a:t>
            </a:r>
            <a:r>
              <a:rPr lang="en-US" sz="1600" dirty="0" err="1">
                <a:latin typeface="Segoe UI Light"/>
                <a:ea typeface="+mn-lt"/>
                <a:cs typeface="+mn-lt"/>
              </a:rPr>
              <a:t>aes</a:t>
            </a:r>
            <a:r>
              <a:rPr lang="en-US" sz="1600" dirty="0">
                <a:latin typeface="Segoe UI Light"/>
                <a:ea typeface="+mn-lt"/>
                <a:cs typeface="+mn-lt"/>
              </a:rPr>
              <a:t>(x = hp, y = </a:t>
            </a:r>
            <a:r>
              <a:rPr lang="en-US" sz="1600" dirty="0" err="1">
                <a:latin typeface="Segoe UI Light"/>
                <a:ea typeface="+mn-lt"/>
                <a:cs typeface="+mn-lt"/>
              </a:rPr>
              <a:t>qsec</a:t>
            </a:r>
            <a:r>
              <a:rPr lang="en-US" sz="1600" dirty="0">
                <a:latin typeface="Segoe UI Light"/>
                <a:ea typeface="+mn-lt"/>
                <a:cs typeface="+mn-lt"/>
              </a:rPr>
              <a:t>)) + </a:t>
            </a:r>
            <a:r>
              <a:rPr lang="en-US" sz="1600" dirty="0" err="1">
                <a:latin typeface="Segoe UI Light"/>
                <a:ea typeface="+mn-lt"/>
                <a:cs typeface="+mn-lt"/>
              </a:rPr>
              <a:t>geom_point</a:t>
            </a:r>
            <a:r>
              <a:rPr lang="en-US" sz="1600" dirty="0">
                <a:latin typeface="Segoe UI Light"/>
                <a:ea typeface="+mn-lt"/>
                <a:cs typeface="+mn-lt"/>
              </a:rPr>
              <a:t>() + </a:t>
            </a:r>
            <a:r>
              <a:rPr lang="en-US" sz="1600" dirty="0" err="1">
                <a:latin typeface="Segoe UI Light"/>
                <a:ea typeface="+mn-lt"/>
                <a:cs typeface="+mn-lt"/>
              </a:rPr>
              <a:t>geom_smooth</a:t>
            </a:r>
            <a:r>
              <a:rPr lang="en-US" sz="1600" dirty="0">
                <a:latin typeface="Segoe UI Light"/>
                <a:ea typeface="+mn-lt"/>
                <a:cs typeface="+mn-lt"/>
              </a:rPr>
              <a:t>(method='</a:t>
            </a:r>
            <a:r>
              <a:rPr lang="en-US" sz="1600" dirty="0" err="1">
                <a:latin typeface="Segoe UI Light"/>
                <a:ea typeface="+mn-lt"/>
                <a:cs typeface="+mn-lt"/>
              </a:rPr>
              <a:t>lm</a:t>
            </a:r>
            <a:r>
              <a:rPr lang="en-US" sz="1600" dirty="0">
                <a:latin typeface="Segoe UI Light"/>
                <a:ea typeface="+mn-lt"/>
                <a:cs typeface="+mn-lt"/>
              </a:rPr>
              <a:t>', se = FALSE)</a:t>
            </a:r>
            <a:endParaRPr lang="en-US" sz="1600">
              <a:latin typeface="Segoe UI Light"/>
              <a:cs typeface="Segoe UI Light"/>
            </a:endParaRPr>
          </a:p>
          <a:p>
            <a:pPr>
              <a:buClr>
                <a:srgbClr val="1287C3"/>
              </a:buClr>
            </a:pPr>
            <a:r>
              <a:rPr lang="en-US" sz="1600" dirty="0">
                <a:latin typeface="Segoe UI Light"/>
                <a:ea typeface="+mn-lt"/>
                <a:cs typeface="+mn-lt"/>
              </a:rPr>
              <a:t>Regression1 &lt;- </a:t>
            </a:r>
            <a:r>
              <a:rPr lang="en-US" sz="1600" dirty="0" err="1">
                <a:latin typeface="Segoe UI Light"/>
                <a:ea typeface="+mn-lt"/>
                <a:cs typeface="+mn-lt"/>
              </a:rPr>
              <a:t>lm</a:t>
            </a:r>
            <a:r>
              <a:rPr lang="en-US" sz="1600" dirty="0">
                <a:latin typeface="Segoe UI Light"/>
                <a:ea typeface="+mn-lt"/>
                <a:cs typeface="+mn-lt"/>
              </a:rPr>
              <a:t>(</a:t>
            </a:r>
            <a:r>
              <a:rPr lang="en-US" sz="1600" dirty="0" err="1">
                <a:latin typeface="Segoe UI Light"/>
                <a:ea typeface="+mn-lt"/>
                <a:cs typeface="+mn-lt"/>
              </a:rPr>
              <a:t>qsec~hp</a:t>
            </a:r>
            <a:r>
              <a:rPr lang="en-US" sz="1600" dirty="0">
                <a:latin typeface="Segoe UI Light"/>
                <a:ea typeface="+mn-lt"/>
                <a:cs typeface="+mn-lt"/>
              </a:rPr>
              <a:t>, </a:t>
            </a:r>
            <a:r>
              <a:rPr lang="en-US" sz="1600" dirty="0" err="1">
                <a:latin typeface="Segoe UI Light"/>
                <a:ea typeface="+mn-lt"/>
                <a:cs typeface="+mn-lt"/>
              </a:rPr>
              <a:t>mtcars</a:t>
            </a:r>
            <a:r>
              <a:rPr lang="en-US" sz="1600" dirty="0">
                <a:latin typeface="Segoe UI Light"/>
                <a:ea typeface="+mn-lt"/>
                <a:cs typeface="+mn-lt"/>
              </a:rPr>
              <a:t>)</a:t>
            </a:r>
            <a:endParaRPr lang="en-US" sz="1600">
              <a:latin typeface="Segoe UI Light"/>
              <a:cs typeface="Segoe UI Light"/>
            </a:endParaRPr>
          </a:p>
          <a:p>
            <a:pPr>
              <a:buClr>
                <a:srgbClr val="1287C3"/>
              </a:buClr>
            </a:pPr>
            <a:r>
              <a:rPr lang="en-US" sz="1600" dirty="0">
                <a:latin typeface="Segoe UI Light"/>
                <a:ea typeface="+mn-lt"/>
                <a:cs typeface="+mn-lt"/>
              </a:rPr>
              <a:t>summary(Regression1)</a:t>
            </a:r>
            <a:endParaRPr lang="en-US" sz="1600">
              <a:latin typeface="Segoe UI Light"/>
              <a:cs typeface="Segoe UI Light"/>
            </a:endParaRPr>
          </a:p>
          <a:p>
            <a:pPr>
              <a:buClr>
                <a:srgbClr val="1287C3"/>
              </a:buClr>
            </a:pPr>
            <a:r>
              <a:rPr lang="en-US" sz="1600" dirty="0" err="1">
                <a:latin typeface="Segoe UI Light"/>
                <a:ea typeface="+mn-lt"/>
                <a:cs typeface="+mn-lt"/>
              </a:rPr>
              <a:t>ggplot</a:t>
            </a:r>
            <a:r>
              <a:rPr lang="en-US" sz="1600" dirty="0">
                <a:latin typeface="Segoe UI Light"/>
                <a:ea typeface="+mn-lt"/>
                <a:cs typeface="+mn-lt"/>
              </a:rPr>
              <a:t>(data=</a:t>
            </a:r>
            <a:r>
              <a:rPr lang="en-US" sz="1600" dirty="0" err="1">
                <a:latin typeface="Segoe UI Light"/>
                <a:ea typeface="+mn-lt"/>
                <a:cs typeface="+mn-lt"/>
              </a:rPr>
              <a:t>mtcars</a:t>
            </a:r>
            <a:r>
              <a:rPr lang="en-US" sz="1600" dirty="0">
                <a:latin typeface="Segoe UI Light"/>
                <a:ea typeface="+mn-lt"/>
                <a:cs typeface="+mn-lt"/>
              </a:rPr>
              <a:t>, </a:t>
            </a:r>
            <a:r>
              <a:rPr lang="en-US" sz="1600" dirty="0" err="1">
                <a:latin typeface="Segoe UI Light"/>
                <a:ea typeface="+mn-lt"/>
                <a:cs typeface="+mn-lt"/>
              </a:rPr>
              <a:t>aes</a:t>
            </a:r>
            <a:r>
              <a:rPr lang="en-US" sz="1600" dirty="0">
                <a:latin typeface="Segoe UI Light"/>
                <a:ea typeface="+mn-lt"/>
                <a:cs typeface="+mn-lt"/>
              </a:rPr>
              <a:t>(x = </a:t>
            </a:r>
            <a:r>
              <a:rPr lang="en-US" sz="1600" dirty="0" err="1">
                <a:latin typeface="Segoe UI Light"/>
                <a:ea typeface="+mn-lt"/>
                <a:cs typeface="+mn-lt"/>
              </a:rPr>
              <a:t>wt</a:t>
            </a:r>
            <a:r>
              <a:rPr lang="en-US" sz="1600" dirty="0">
                <a:latin typeface="Segoe UI Light"/>
                <a:ea typeface="+mn-lt"/>
                <a:cs typeface="+mn-lt"/>
              </a:rPr>
              <a:t>, y = </a:t>
            </a:r>
            <a:r>
              <a:rPr lang="en-US" sz="1600" dirty="0" err="1">
                <a:latin typeface="Segoe UI Light"/>
                <a:ea typeface="+mn-lt"/>
                <a:cs typeface="+mn-lt"/>
              </a:rPr>
              <a:t>qsec</a:t>
            </a:r>
            <a:r>
              <a:rPr lang="en-US" sz="1600" dirty="0">
                <a:latin typeface="Segoe UI Light"/>
                <a:ea typeface="+mn-lt"/>
                <a:cs typeface="+mn-lt"/>
              </a:rPr>
              <a:t>)) + </a:t>
            </a:r>
            <a:r>
              <a:rPr lang="en-US" sz="1600" dirty="0" err="1">
                <a:latin typeface="Segoe UI Light"/>
                <a:ea typeface="+mn-lt"/>
                <a:cs typeface="+mn-lt"/>
              </a:rPr>
              <a:t>geom_point</a:t>
            </a:r>
            <a:r>
              <a:rPr lang="en-US" sz="1600" dirty="0">
                <a:latin typeface="Segoe UI Light"/>
                <a:ea typeface="+mn-lt"/>
                <a:cs typeface="+mn-lt"/>
              </a:rPr>
              <a:t>() + </a:t>
            </a:r>
            <a:r>
              <a:rPr lang="en-US" sz="1600" dirty="0" err="1">
                <a:latin typeface="Segoe UI Light"/>
                <a:ea typeface="+mn-lt"/>
                <a:cs typeface="+mn-lt"/>
              </a:rPr>
              <a:t>geom_smooth</a:t>
            </a:r>
            <a:r>
              <a:rPr lang="en-US" sz="1600" dirty="0">
                <a:latin typeface="Segoe UI Light"/>
                <a:ea typeface="+mn-lt"/>
                <a:cs typeface="+mn-lt"/>
              </a:rPr>
              <a:t>(method='</a:t>
            </a:r>
            <a:r>
              <a:rPr lang="en-US" sz="1600" dirty="0" err="1">
                <a:latin typeface="Segoe UI Light"/>
                <a:ea typeface="+mn-lt"/>
                <a:cs typeface="+mn-lt"/>
              </a:rPr>
              <a:t>lm</a:t>
            </a:r>
            <a:r>
              <a:rPr lang="en-US" sz="1600" dirty="0">
                <a:latin typeface="Segoe UI Light"/>
                <a:ea typeface="+mn-lt"/>
                <a:cs typeface="+mn-lt"/>
              </a:rPr>
              <a:t>', se = FALSE)</a:t>
            </a:r>
            <a:endParaRPr lang="en-US" sz="1600">
              <a:latin typeface="Segoe UI Light"/>
              <a:cs typeface="Segoe UI Light"/>
            </a:endParaRPr>
          </a:p>
          <a:p>
            <a:pPr>
              <a:buClr>
                <a:srgbClr val="1287C3"/>
              </a:buClr>
            </a:pPr>
            <a:r>
              <a:rPr lang="en-US" sz="1600" dirty="0">
                <a:latin typeface="Segoe UI Light"/>
                <a:ea typeface="+mn-lt"/>
                <a:cs typeface="+mn-lt"/>
              </a:rPr>
              <a:t>regression2 &lt;- </a:t>
            </a:r>
            <a:r>
              <a:rPr lang="en-US" sz="1600" dirty="0" err="1">
                <a:latin typeface="Segoe UI Light"/>
                <a:ea typeface="+mn-lt"/>
                <a:cs typeface="+mn-lt"/>
              </a:rPr>
              <a:t>lm</a:t>
            </a:r>
            <a:r>
              <a:rPr lang="en-US" sz="1600" dirty="0">
                <a:latin typeface="Segoe UI Light"/>
                <a:ea typeface="+mn-lt"/>
                <a:cs typeface="+mn-lt"/>
              </a:rPr>
              <a:t>(</a:t>
            </a:r>
            <a:r>
              <a:rPr lang="en-US" sz="1600" dirty="0" err="1">
                <a:latin typeface="Segoe UI Light"/>
                <a:ea typeface="+mn-lt"/>
                <a:cs typeface="+mn-lt"/>
              </a:rPr>
              <a:t>qsec~wt</a:t>
            </a:r>
            <a:r>
              <a:rPr lang="en-US" sz="1600" dirty="0">
                <a:latin typeface="Segoe UI Light"/>
                <a:ea typeface="+mn-lt"/>
                <a:cs typeface="+mn-lt"/>
              </a:rPr>
              <a:t>, </a:t>
            </a:r>
            <a:r>
              <a:rPr lang="en-US" sz="1600" dirty="0" err="1">
                <a:latin typeface="Segoe UI Light"/>
                <a:ea typeface="+mn-lt"/>
                <a:cs typeface="+mn-lt"/>
              </a:rPr>
              <a:t>mtcars</a:t>
            </a:r>
            <a:r>
              <a:rPr lang="en-US" sz="1600" dirty="0">
                <a:latin typeface="Segoe UI Light"/>
                <a:ea typeface="+mn-lt"/>
                <a:cs typeface="+mn-lt"/>
              </a:rPr>
              <a:t>)</a:t>
            </a:r>
            <a:endParaRPr lang="en-US" sz="1600">
              <a:latin typeface="Segoe UI Light"/>
              <a:cs typeface="Segoe UI Light"/>
            </a:endParaRPr>
          </a:p>
          <a:p>
            <a:pPr>
              <a:buClr>
                <a:srgbClr val="1287C3"/>
              </a:buClr>
            </a:pPr>
            <a:r>
              <a:rPr lang="en-US" sz="1600" dirty="0">
                <a:latin typeface="Segoe UI Light"/>
                <a:ea typeface="+mn-lt"/>
                <a:cs typeface="+mn-lt"/>
              </a:rPr>
              <a:t>summary(regression2)</a:t>
            </a:r>
            <a:endParaRPr lang="en-US" sz="1600" dirty="0">
              <a:latin typeface="Segoe UI Light"/>
              <a:cs typeface="Segoe UI Light"/>
            </a:endParaRPr>
          </a:p>
        </p:txBody>
      </p:sp>
    </p:spTree>
    <p:extLst>
      <p:ext uri="{BB962C8B-B14F-4D97-AF65-F5344CB8AC3E}">
        <p14:creationId xmlns:p14="http://schemas.microsoft.com/office/powerpoint/2010/main" val="138265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2</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Parallax</vt:lpstr>
      <vt:lpstr>Lesson 8 Hands-On</vt:lpstr>
      <vt:lpstr>Create a scatter plot with a trend line where the horizontal axis is engine horsepower and the vertical axis is quarter mile time. What is the relationship between time and engine horsepower: positively correlated, negatively correlated, or uncorrelated?</vt:lpstr>
      <vt:lpstr>Compute the linear regression for time and engine horsepower. What is the equation of the line? What is the R-squared value? Is this what you would expect? </vt:lpstr>
      <vt:lpstr>Create a scatter plot with a trend line where the horizontal axis is vehicle weight and the vertical axis is quarter mile time. What is this relationship: positively correlated, negatively correlated, or uncorrelated?</vt:lpstr>
      <vt:lpstr>Compute the linear regression for these two variables. What is the equation of the line? What is the R-squared value? Is this what you would expect?</vt:lpstr>
      <vt:lpstr>Code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5 Hands-On  </dc:title>
  <dc:creator/>
  <cp:lastModifiedBy/>
  <cp:revision>301</cp:revision>
  <dcterms:created xsi:type="dcterms:W3CDTF">2022-01-05T23:28:54Z</dcterms:created>
  <dcterms:modified xsi:type="dcterms:W3CDTF">2022-01-12T21:15:18Z</dcterms:modified>
</cp:coreProperties>
</file>