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odejs.org/api/assert.html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watirmelon.blog/2015/11/02/webdriverjs-mocha-part-4-more-page-objects-config/" TargetMode="External"/><Relationship Id="rId10" Type="http://schemas.openxmlformats.org/officeDocument/2006/relationships/hyperlink" Target="https://watirmelon.blog/2015/10/30/webdriverjs-mocha-part-3-page-objects/" TargetMode="External"/><Relationship Id="rId13" Type="http://schemas.openxmlformats.org/officeDocument/2006/relationships/hyperlink" Target="http://getfirebug.com/" TargetMode="External"/><Relationship Id="rId12" Type="http://schemas.openxmlformats.org/officeDocument/2006/relationships/hyperlink" Target="http://axatrikx.com/selenium-webdriver-cheat-shee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aucelabs.com/resources/articles/selenium-tips-css-selectors" TargetMode="External"/><Relationship Id="rId4" Type="http://schemas.openxmlformats.org/officeDocument/2006/relationships/hyperlink" Target="http://axatrikx.com/xpath-css-path-cheat-sheet/" TargetMode="External"/><Relationship Id="rId9" Type="http://schemas.openxmlformats.org/officeDocument/2006/relationships/hyperlink" Target="http://watirmelon.com/2015/10/30/webdriverjs-mocha-part-2-hooks/" TargetMode="External"/><Relationship Id="rId5" Type="http://schemas.openxmlformats.org/officeDocument/2006/relationships/hyperlink" Target="http://cssify.appspot.com/" TargetMode="External"/><Relationship Id="rId6" Type="http://schemas.openxmlformats.org/officeDocument/2006/relationships/hyperlink" Target="https://www.simple-talk.com/wp-content/uploads/imported/1269-Locators_table_1_0_2.pdf" TargetMode="External"/><Relationship Id="rId7" Type="http://schemas.openxmlformats.org/officeDocument/2006/relationships/hyperlink" Target="https://www.simple-talk.com/wp-content/uploads/imported/1269-Locators_groups_1_0_2.pdf" TargetMode="External"/><Relationship Id="rId8" Type="http://schemas.openxmlformats.org/officeDocument/2006/relationships/hyperlink" Target="https://watirmelon.blog/2015/10/28/getting-started-with-webdriverjs-mocha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odecademy.com/learn/javascript" TargetMode="External"/><Relationship Id="rId4" Type="http://schemas.openxmlformats.org/officeDocument/2006/relationships/hyperlink" Target="https://developer.mozilla.org/en-US/docs/Learn/JavaScript" TargetMode="External"/><Relationship Id="rId5" Type="http://schemas.openxmlformats.org/officeDocument/2006/relationships/hyperlink" Target="https://www.youtube.com/playlist?list=PL6gx4Cwl9DGBMdkKFn3HasZnnAqVjzHn_" TargetMode="External"/><Relationship Id="rId6" Type="http://schemas.openxmlformats.org/officeDocument/2006/relationships/hyperlink" Target="https://nodeschool.io" TargetMode="External"/><Relationship Id="rId7" Type="http://schemas.openxmlformats.org/officeDocument/2006/relationships/hyperlink" Target="https://mochaj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0BwPovPyaC-TnT3FsbnYzZjk3NUU" TargetMode="External"/><Relationship Id="rId4" Type="http://schemas.openxmlformats.org/officeDocument/2006/relationships/hyperlink" Target="https://drive.google.com/open?id=0BwPovPyaC-TnT3FsbnYzZjk3NU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eleniumhq.github.io/selenium/docs/api/javascript/module/selenium-webdriver/index_exports_B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xml/xpath_syntax.asp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Page_layout" TargetMode="External"/><Relationship Id="rId10" Type="http://schemas.openxmlformats.org/officeDocument/2006/relationships/hyperlink" Target="https://en.wikipedia.org/wiki/Separation_of_presentation_and_content" TargetMode="External"/><Relationship Id="rId13" Type="http://schemas.openxmlformats.org/officeDocument/2006/relationships/hyperlink" Target="https://en.wikipedia.org/wiki/Typeface" TargetMode="External"/><Relationship Id="rId12" Type="http://schemas.openxmlformats.org/officeDocument/2006/relationships/hyperlink" Target="https://en.wikipedia.org/wiki/Col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Style_sheet_language" TargetMode="External"/><Relationship Id="rId4" Type="http://schemas.openxmlformats.org/officeDocument/2006/relationships/hyperlink" Target="https://en.wikipedia.org/wiki/Presentation_semantics" TargetMode="External"/><Relationship Id="rId9" Type="http://schemas.openxmlformats.org/officeDocument/2006/relationships/hyperlink" Target="https://en.wikipedia.org/wiki/XML" TargetMode="External"/><Relationship Id="rId15" Type="http://schemas.openxmlformats.org/officeDocument/2006/relationships/hyperlink" Target="https://saucelabs.com/resources/articles/selenium-tips-css-selectors" TargetMode="External"/><Relationship Id="rId14" Type="http://schemas.openxmlformats.org/officeDocument/2006/relationships/hyperlink" Target="https://www.w3schools.com/cssref/css_selectors.asp" TargetMode="External"/><Relationship Id="rId5" Type="http://schemas.openxmlformats.org/officeDocument/2006/relationships/hyperlink" Target="https://en.wikipedia.org/wiki/Markup_language" TargetMode="External"/><Relationship Id="rId6" Type="http://schemas.openxmlformats.org/officeDocument/2006/relationships/hyperlink" Target="https://en.wikipedia.org/wiki/Web_page" TargetMode="External"/><Relationship Id="rId7" Type="http://schemas.openxmlformats.org/officeDocument/2006/relationships/hyperlink" Target="https://en.wikipedia.org/wiki/HTML" TargetMode="External"/><Relationship Id="rId8" Type="http://schemas.openxmlformats.org/officeDocument/2006/relationships/hyperlink" Target="https://en.wikipedia.org/wiki/X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 with Test Automation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2: Selenium Locators and Assertions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Id, Name, &amp; ClassName:  The Easiest Ways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972600"/>
            <a:ext cx="8520600" cy="38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I</a:t>
            </a:r>
            <a:r>
              <a:rPr b="1" lang="en" sz="1600" u="sng"/>
              <a:t>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xpath - </a:t>
            </a:r>
            <a:r>
              <a:rPr lang="en" sz="1400"/>
              <a:t>$x("//*[@id='lst-ib']")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css - </a:t>
            </a:r>
            <a:r>
              <a:rPr lang="en" sz="1400"/>
              <a:t>$$("#lst-ib")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Selenium example with id - { </a:t>
            </a:r>
            <a:r>
              <a:rPr lang="en" sz="1400"/>
              <a:t>id: 'lst-ib'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xpath - </a:t>
            </a:r>
            <a:r>
              <a:rPr lang="en" sz="1400"/>
              <a:t>$x("//*[@name='btnK']")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css - </a:t>
            </a:r>
            <a:r>
              <a:rPr lang="en" sz="1400"/>
              <a:t>$$("*[name*='btnK']")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Selenium example with name - { </a:t>
            </a:r>
            <a:r>
              <a:rPr lang="en" sz="1400"/>
              <a:t>name: 'btnK'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Class 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xpath</a:t>
            </a:r>
            <a:r>
              <a:rPr lang="en" sz="1400"/>
              <a:t> - </a:t>
            </a:r>
            <a:r>
              <a:rPr lang="en" sz="1400"/>
              <a:t>$x("//*[@class='gsfi']")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css - </a:t>
            </a:r>
            <a:r>
              <a:rPr lang="en" sz="1400"/>
              <a:t>$$(".gsfi")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Selenium example with className - { </a:t>
            </a:r>
            <a:r>
              <a:rPr lang="en" sz="1400"/>
              <a:t>className: 'gsfi'}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200575" y="1748000"/>
            <a:ext cx="4368000" cy="19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If the application developers provide meaningful IDs, Names or Class Names for the GUI elements, those are the easiest strategies to locate elements in our tests.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LinkText &amp; PartialLinkText:  works for Links :-)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6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linkText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xpath - </a:t>
            </a:r>
            <a:r>
              <a:rPr lang="en" sz="1400"/>
              <a:t>$x("//a[text()='Eric | Eric Knows It All']")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css - </a:t>
            </a:r>
            <a:r>
              <a:rPr lang="en" sz="1400"/>
              <a:t>no true css expression, although jquery/Sizzle can do it, it won’t work in Chrome console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Selenium example with linkText - { </a:t>
            </a:r>
            <a:r>
              <a:rPr lang="en" sz="1400"/>
              <a:t>l</a:t>
            </a:r>
            <a:r>
              <a:rPr lang="en" sz="1400"/>
              <a:t>inkText: '</a:t>
            </a:r>
            <a:r>
              <a:rPr lang="en" sz="1400"/>
              <a:t>Eric | Eric Knows It All’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partialLinkText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xpath - </a:t>
            </a:r>
            <a:r>
              <a:rPr lang="en" sz="1400"/>
              <a:t>$x("//a[contains(text(),'Eric Knows It All')]")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Using css - </a:t>
            </a:r>
            <a:r>
              <a:rPr lang="en" sz="1400"/>
              <a:t>no true css expression, although jquery/Sizzle can do it, it won’t work in Chrome console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Selenium example with partialLinkText - { </a:t>
            </a:r>
            <a:r>
              <a:rPr lang="en" sz="1400"/>
              <a:t>partialLinkText: 'Eric Knows It All'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Quick Intro to Assertions (and the Node.js REPL)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Assertions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https://nodejs.org/api/assert.html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Used to test whether a condition is true or false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Extensively used in unit tests, but don’t need to know very much to make it work for Selenium tests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Don’t need to know very much for Selenium tests (assert, assert.equal).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Using the Node REPL (Read, Eval, Print, Loop) interactively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assert(1==1,'Not the same')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assert(1=='1','Not the same')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assert(1==='1','Not the same')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assert.equal(1,’1’,’Not very equal’)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assert.equal(1,1,’Not very equal’)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assert.strictEqual(1,1,'Not the same')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assert.strictEqual(1,’1’,'Not the same')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6090575" y="3242650"/>
            <a:ext cx="2249400" cy="1420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Using the REPL: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start from a command prompt, just type </a:t>
            </a:r>
            <a:r>
              <a:rPr i="1" lang="en"/>
              <a:t>node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quit, type </a:t>
            </a:r>
            <a:r>
              <a:rPr i="1" lang="en"/>
              <a:t>.exit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104275" y="3065050"/>
            <a:ext cx="19863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 typeof(1)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‘number’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 typeof(‘1’)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‘string’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WebDriver References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Element Locators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3"/>
              </a:rPr>
              <a:t>https://saucelabs.com/resources/articles/selenium-tips-css-selectors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http://axatrikx.com/xpath-css-path-cheat-sheet/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5"/>
              </a:rPr>
              <a:t>http://cssify.appspot.com/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6"/>
              </a:rPr>
              <a:t>https://www.simple-talk.com/wp-content/uploads/imported/1269-Locators_table_1_0_2.pdf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7"/>
              </a:rPr>
              <a:t>https://www.simple-talk.com/wp-content/uploads/imported/1269-Locators_groups_1_0_2.pdf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WebDriverJs and Mocha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https://watirmelon.blog/2015/10/28/getting-started-with-webdriverjs-mocha/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http://watirmelon.com/2015/10/30/webdriverjs-mocha-part-2-hooks/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https://watirmelon.blog/2015/10/30/webdriverjs-mocha-part-3-page-objects/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https://watirmelon.blog/2015/11/02/webdriverjs-mocha-part-4-more-page-objects-config/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Cheat Sheet for Common Selenium Commands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12"/>
              </a:rPr>
              <a:t>http://axatrikx.com/selenium-webdriver-cheat-sheet/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FireBug (no longer maintained)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http://getfirebug.com/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and Node.js</a:t>
            </a:r>
            <a:r>
              <a:rPr lang="en"/>
              <a:t> References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JavaScript Training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https://www.codecademy.com/learn/javascript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https://developer.mozilla.org/en-US/docs/Learn/JavaScript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Node.js Training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https://www.youtube.com/playlist?list=PL6gx4Cwl9DGBMdkKFn3HasZnnAqVjzHn_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https://nodeschool.io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Mocha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https://mochajs.org/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Lunch n’ Learn Materials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All slides, example code, and any other material from these lunch sessions is available.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All examples can be viewed/copied from GoogleDrive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h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ttps://drive.google.com/open?id=0BwPovPyaC-TnT3FsbnYzZjk3NUU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Code examples are in the Examples folder. Copy the entire folder </a:t>
            </a:r>
            <a:r>
              <a:rPr b="1" i="1" lang="en"/>
              <a:t>Part_1_Se_Concepts</a:t>
            </a:r>
            <a:r>
              <a:rPr lang="en"/>
              <a:t> to the location below( on Windows). You </a:t>
            </a:r>
            <a:r>
              <a:rPr lang="en"/>
              <a:t>will</a:t>
            </a:r>
            <a:r>
              <a:rPr b="1" lang="en"/>
              <a:t> </a:t>
            </a:r>
            <a:r>
              <a:rPr lang="en"/>
              <a:t>need to create the </a:t>
            </a:r>
            <a:r>
              <a:rPr b="1" lang="en"/>
              <a:t>projects\ </a:t>
            </a:r>
            <a:r>
              <a:rPr lang="en"/>
              <a:t>directory inside of the already existing</a:t>
            </a:r>
            <a:r>
              <a:rPr b="1" lang="en"/>
              <a:t> node_modules\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lang="en"/>
              <a:t>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C:\Users\</a:t>
            </a:r>
            <a:r>
              <a:rPr b="1" lang="en" sz="1400"/>
              <a:t>your.user.name</a:t>
            </a:r>
            <a:r>
              <a:rPr lang="en" sz="1400"/>
              <a:t>\AppData\Roaming\npm\node_modules\projects\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the Browser’s DOM Inspector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Investigate the DOM with Chrome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Chrome - right click on the page and choose </a:t>
            </a:r>
            <a:r>
              <a:rPr b="1" i="1" lang="en" sz="1400"/>
              <a:t>Inspect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This opens Chrome DevTools on the </a:t>
            </a:r>
            <a:r>
              <a:rPr i="1" lang="en"/>
              <a:t>Elements </a:t>
            </a:r>
            <a:r>
              <a:rPr lang="en"/>
              <a:t>tab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Press the Select button.  Now we can highlight and inspect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any HTML element on the page.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The HTML hierarchy is displayed on bottom of the pane.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Once selected, the element and its place in hierarchy are shown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To copy text, right click and select </a:t>
            </a:r>
            <a:r>
              <a:rPr b="1" i="1" lang="en" sz="1400"/>
              <a:t>Edit as HTML.  </a:t>
            </a:r>
            <a:r>
              <a:rPr lang="en" sz="1400"/>
              <a:t>Then select the text you want to copy (individual text or attributes related to the element)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137160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150" y="1152477"/>
            <a:ext cx="2920199" cy="149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Selenium Web Element Locators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multiple strategies for locating GUI elements on a page.  These are referred to as “</a:t>
            </a:r>
            <a:r>
              <a:rPr b="1" i="1" lang="en" sz="1400"/>
              <a:t>By” Locators</a:t>
            </a:r>
            <a:r>
              <a:rPr lang="en" sz="1400"/>
              <a:t> or simply </a:t>
            </a:r>
            <a:r>
              <a:rPr b="1" i="1" lang="en" sz="1400"/>
              <a:t>Locators</a:t>
            </a:r>
            <a:r>
              <a:rPr lang="en" sz="1400"/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http://seleniumhq.github.io/selenium/docs/api/javascript/module/selenium-webdriver/index_exports_By.html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By.</a:t>
            </a:r>
            <a:r>
              <a:rPr b="1" lang="en" sz="1400"/>
              <a:t>id</a:t>
            </a:r>
            <a:r>
              <a:rPr lang="en" sz="1400"/>
              <a:t>( id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By.</a:t>
            </a:r>
            <a:r>
              <a:rPr b="1" lang="en" sz="1400"/>
              <a:t>name</a:t>
            </a:r>
            <a:r>
              <a:rPr lang="en" sz="1400"/>
              <a:t>( name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By.</a:t>
            </a:r>
            <a:r>
              <a:rPr b="1" lang="en" sz="1400"/>
              <a:t>className</a:t>
            </a:r>
            <a:r>
              <a:rPr lang="en" sz="1400"/>
              <a:t>( name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By.</a:t>
            </a:r>
            <a:r>
              <a:rPr b="1" lang="en" sz="1400"/>
              <a:t>linkText</a:t>
            </a:r>
            <a:r>
              <a:rPr lang="en" sz="1400"/>
              <a:t>( text )</a:t>
            </a:r>
            <a:br>
              <a:rPr lang="en" sz="1400"/>
            </a:br>
            <a:r>
              <a:rPr lang="en" sz="1400"/>
              <a:t>By.</a:t>
            </a:r>
            <a:r>
              <a:rPr b="1" lang="en" sz="1400"/>
              <a:t>partialLinkText</a:t>
            </a:r>
            <a:r>
              <a:rPr lang="en" sz="1400"/>
              <a:t>( text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By.</a:t>
            </a:r>
            <a:r>
              <a:rPr b="1" lang="en" sz="1400"/>
              <a:t>xpath</a:t>
            </a:r>
            <a:r>
              <a:rPr lang="en" sz="1400"/>
              <a:t>( xpath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By.</a:t>
            </a:r>
            <a:r>
              <a:rPr b="1" lang="en" sz="1400"/>
              <a:t>css</a:t>
            </a:r>
            <a:r>
              <a:rPr lang="en" sz="1400"/>
              <a:t>( selector )</a:t>
            </a:r>
            <a:br>
              <a:rPr lang="en" sz="1400"/>
            </a:br>
            <a:r>
              <a:rPr lang="en" sz="1400"/>
              <a:t>By.</a:t>
            </a:r>
            <a:r>
              <a:rPr b="1" lang="en" sz="1400"/>
              <a:t>js</a:t>
            </a:r>
            <a:r>
              <a:rPr lang="en" sz="1400"/>
              <a:t>( script, ...var_args )</a:t>
            </a:r>
            <a:br>
              <a:rPr lang="en" sz="14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XPath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017725"/>
            <a:ext cx="8520600" cy="392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Xpath was created as a language to query and locate data (elements and attributes) in a hierarchical markup document.  XML (Extensible Markup Language) is a self-describing format, meaning we can add new data elements and attributes and alter the hierarchical structure.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 are 4 concepts you need to know about XML.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Elements:</a:t>
            </a:r>
            <a:r>
              <a:rPr lang="en" sz="1400"/>
              <a:t>  &lt;</a:t>
            </a:r>
            <a:r>
              <a:rPr b="1" lang="en" sz="1400"/>
              <a:t>myElement</a:t>
            </a:r>
            <a:r>
              <a:rPr lang="en" sz="1400"/>
              <a:t>&gt;  &lt;/</a:t>
            </a:r>
            <a:r>
              <a:rPr b="1" lang="en" sz="1400"/>
              <a:t>myElement</a:t>
            </a:r>
            <a:r>
              <a:rPr lang="en" sz="1400"/>
              <a:t>&gt;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Attributes:</a:t>
            </a:r>
            <a:r>
              <a:rPr lang="en" sz="1400"/>
              <a:t>  &lt;myElement </a:t>
            </a:r>
            <a:r>
              <a:rPr b="1" i="1" lang="en" sz="1400"/>
              <a:t>attribute1=”Big”  attribute2 = “Red”</a:t>
            </a:r>
            <a:r>
              <a:rPr lang="en" sz="1400"/>
              <a:t>&gt;  &lt;/myElement&gt;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Text:</a:t>
            </a:r>
            <a:r>
              <a:rPr lang="en" sz="1400"/>
              <a:t>  &lt;myElement attribute1=”Big” attribute2=”Red”&gt; </a:t>
            </a:r>
            <a:r>
              <a:rPr b="1" lang="en" sz="1400"/>
              <a:t>Text goes in between the tags </a:t>
            </a:r>
            <a:r>
              <a:rPr lang="en" sz="1400"/>
              <a:t>&lt;/myElement&gt;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Node: </a:t>
            </a:r>
            <a:r>
              <a:rPr lang="en" sz="1400"/>
              <a:t> generally speaking, a subset of the XML document.  It could be a single element or an element and the children contained in it.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HTML (Hyper Text Markup Language) documents are very similar in structure, so we are able to use the same XPATH language to locate parts of a web page.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XPath (Continued)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06050"/>
            <a:ext cx="8520600" cy="374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a ton of reference materials and examples for xpath syntax, so just Google it.  Here’s one example that is pretty basic.  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https://www.w3schools.com/xml/xpath_syntax.asp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Path Expressions (. / //)</a:t>
            </a:r>
            <a:r>
              <a:rPr lang="en" sz="1400"/>
              <a:t> let us specify an absolute or relative location in the document hierarchy, or allow us to ignore the location in the hierarchy and just search for matching elements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Predicates ([ ]) </a:t>
            </a:r>
            <a:r>
              <a:rPr lang="en" sz="1400"/>
              <a:t>are written in square brackets.  They let us add conditional selectors to a path expression.  It’s kind of like a </a:t>
            </a:r>
            <a:r>
              <a:rPr b="1" i="1" lang="en" sz="1400"/>
              <a:t>Where </a:t>
            </a:r>
            <a:r>
              <a:rPr lang="en" sz="1400"/>
              <a:t>clause in SQL</a:t>
            </a:r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Note:  there are 3 XPath versions.  However, a lot of browsers, and possibly the Selenium project, only support Xpath 1.0.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Selectors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highlight>
                  <a:srgbClr val="FFFFFF"/>
                </a:highlight>
              </a:rPr>
              <a:t>Cascading Style Sheets</a:t>
            </a:r>
            <a:r>
              <a:rPr lang="en" sz="1400">
                <a:highlight>
                  <a:srgbClr val="FFFFFF"/>
                </a:highlight>
              </a:rPr>
              <a:t> (</a:t>
            </a:r>
            <a:r>
              <a:rPr b="1" lang="en" sz="1400">
                <a:highlight>
                  <a:srgbClr val="FFFFFF"/>
                </a:highlight>
              </a:rPr>
              <a:t>CSS</a:t>
            </a:r>
            <a:r>
              <a:rPr lang="en" sz="1400">
                <a:highlight>
                  <a:srgbClr val="FFFFFF"/>
                </a:highlight>
              </a:rPr>
              <a:t>) is a </a:t>
            </a:r>
            <a:r>
              <a:rPr lang="en" sz="1400">
                <a:highlight>
                  <a:srgbClr val="FFFFFF"/>
                </a:highlight>
                <a:hlinkClick r:id="rId3"/>
              </a:rPr>
              <a:t>style sheet language</a:t>
            </a:r>
            <a:r>
              <a:rPr lang="en" sz="1400">
                <a:highlight>
                  <a:srgbClr val="FFFFFF"/>
                </a:highlight>
              </a:rPr>
              <a:t> used for describing the </a:t>
            </a:r>
            <a:r>
              <a:rPr lang="en" sz="1400">
                <a:highlight>
                  <a:srgbClr val="FFFFFF"/>
                </a:highlight>
                <a:hlinkClick r:id="rId4"/>
              </a:rPr>
              <a:t>presentation</a:t>
            </a:r>
            <a:r>
              <a:rPr lang="en" sz="1400">
                <a:highlight>
                  <a:srgbClr val="FFFFFF"/>
                </a:highlight>
              </a:rPr>
              <a:t> of a document written in a </a:t>
            </a:r>
            <a:r>
              <a:rPr lang="en" sz="1400">
                <a:highlight>
                  <a:srgbClr val="FFFFFF"/>
                </a:highlight>
                <a:hlinkClick r:id="rId5"/>
              </a:rPr>
              <a:t>markup language</a:t>
            </a:r>
            <a:r>
              <a:rPr lang="en" sz="1400">
                <a:highlight>
                  <a:srgbClr val="FFFFFF"/>
                </a:highlight>
              </a:rPr>
              <a:t>. Although most often used to set the visual style of </a:t>
            </a:r>
            <a:r>
              <a:rPr lang="en" sz="1400">
                <a:highlight>
                  <a:srgbClr val="FFFFFF"/>
                </a:highlight>
                <a:hlinkClick r:id="rId6"/>
              </a:rPr>
              <a:t>web pages</a:t>
            </a:r>
            <a:r>
              <a:rPr lang="en" sz="1400">
                <a:highlight>
                  <a:srgbClr val="FFFFFF"/>
                </a:highlight>
              </a:rPr>
              <a:t> and user interfaces written in </a:t>
            </a:r>
            <a:r>
              <a:rPr lang="en" sz="1400">
                <a:highlight>
                  <a:srgbClr val="FFFFFF"/>
                </a:highlight>
                <a:hlinkClick r:id="rId7"/>
              </a:rPr>
              <a:t>HTML</a:t>
            </a:r>
            <a:r>
              <a:rPr lang="en" sz="1400">
                <a:highlight>
                  <a:srgbClr val="FFFFFF"/>
                </a:highlight>
              </a:rPr>
              <a:t> and </a:t>
            </a:r>
            <a:r>
              <a:rPr lang="en" sz="1400">
                <a:highlight>
                  <a:srgbClr val="FFFFFF"/>
                </a:highlight>
                <a:hlinkClick r:id="rId8"/>
              </a:rPr>
              <a:t>XHTML</a:t>
            </a:r>
            <a:r>
              <a:rPr lang="en" sz="1400">
                <a:highlight>
                  <a:srgbClr val="FFFFFF"/>
                </a:highlight>
              </a:rPr>
              <a:t>, the language can be applied to any </a:t>
            </a:r>
            <a:r>
              <a:rPr lang="en" sz="1400">
                <a:highlight>
                  <a:srgbClr val="FFFFFF"/>
                </a:highlight>
                <a:hlinkClick r:id="rId9"/>
              </a:rPr>
              <a:t>XML</a:t>
            </a:r>
            <a:r>
              <a:rPr lang="en" sz="1400">
                <a:highlight>
                  <a:srgbClr val="FFFFFF"/>
                </a:highlight>
              </a:rPr>
              <a:t> document.  CSS is designed primarily to enable </a:t>
            </a:r>
            <a:r>
              <a:rPr lang="en" sz="1400">
                <a:highlight>
                  <a:srgbClr val="FFFFFF"/>
                </a:highlight>
                <a:hlinkClick r:id="rId10"/>
              </a:rPr>
              <a:t>the separation of document content from document presentation</a:t>
            </a:r>
            <a:r>
              <a:rPr lang="en" sz="1400">
                <a:highlight>
                  <a:srgbClr val="FFFFFF"/>
                </a:highlight>
              </a:rPr>
              <a:t>, including aspects such as the </a:t>
            </a:r>
            <a:r>
              <a:rPr lang="en" sz="1400">
                <a:highlight>
                  <a:srgbClr val="FFFFFF"/>
                </a:highlight>
                <a:hlinkClick r:id="rId11"/>
              </a:rPr>
              <a:t>layout</a:t>
            </a:r>
            <a:r>
              <a:rPr lang="en" sz="1400">
                <a:highlight>
                  <a:srgbClr val="FFFFFF"/>
                </a:highlight>
              </a:rPr>
              <a:t>, </a:t>
            </a:r>
            <a:r>
              <a:rPr lang="en" sz="1400">
                <a:highlight>
                  <a:srgbClr val="FFFFFF"/>
                </a:highlight>
                <a:hlinkClick r:id="rId12"/>
              </a:rPr>
              <a:t>colors</a:t>
            </a:r>
            <a:r>
              <a:rPr lang="en" sz="1400">
                <a:highlight>
                  <a:srgbClr val="FFFFFF"/>
                </a:highlight>
              </a:rPr>
              <a:t>, and </a:t>
            </a:r>
            <a:r>
              <a:rPr lang="en" sz="1400">
                <a:highlight>
                  <a:srgbClr val="FFFFFF"/>
                </a:highlight>
                <a:hlinkClick r:id="rId13"/>
              </a:rPr>
              <a:t>fonts</a:t>
            </a:r>
            <a:r>
              <a:rPr lang="en" sz="1400">
                <a:highlight>
                  <a:srgbClr val="FFFFFF"/>
                </a:highlight>
              </a:rPr>
              <a:t>. </a:t>
            </a:r>
            <a:r>
              <a:rPr i="1" lang="en" sz="1200">
                <a:highlight>
                  <a:srgbClr val="FFFFFF"/>
                </a:highlight>
              </a:rPr>
              <a:t>--h/t Wikipedia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This is a native approach for browsers and is generally the faster than XPath.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Here are a couple of CSS Selector reference guides.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4"/>
              </a:rPr>
              <a:t>https://www.w3schools.com/cssref/css_selectors.asp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5"/>
              </a:rPr>
              <a:t>https://saucelabs.com/resources/articles/selenium-tips-css-selectors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Selectors (Continued)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Some Common CSS Selectors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. (a period) is the selector for elements by class name. 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For class names with spaces, use . in between words.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className=’My Class Name’</a:t>
            </a:r>
            <a:r>
              <a:rPr lang="en"/>
              <a:t>  as a CSS Selector would be </a:t>
            </a:r>
            <a:r>
              <a:rPr b="1" lang="en"/>
              <a:t>.My.Class.Name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400"/>
              <a:t>#</a:t>
            </a:r>
            <a:r>
              <a:rPr lang="en" sz="1400"/>
              <a:t> (a hashtag) is the selector for elements by ID.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Conditional selectors.  For example -- </a:t>
            </a:r>
            <a:r>
              <a:rPr b="1" lang="en" sz="1400"/>
              <a:t>a[title*=”ericWasHere”]  </a:t>
            </a:r>
            <a:r>
              <a:rPr lang="en" sz="1400"/>
              <a:t>This will select all links (an &lt;a&gt; element) that have a title attribute containing “ericWasHere”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plenty more, so be sure to view the reference guides from the previous slide.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Chrome DevTools Console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Chrome DevTools Console provides an interactive way to test XPath and CSS Selectors.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XPath, we use the following syntax: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$x("//input[@name='btnK']")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CSS, we use the following syntax: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$$("#gbqfbb")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137160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07" name="Shape 107"/>
          <p:cNvSpPr txBox="1"/>
          <p:nvPr/>
        </p:nvSpPr>
        <p:spPr>
          <a:xfrm>
            <a:off x="4591000" y="1618025"/>
            <a:ext cx="4012200" cy="870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Tip: Make sure your statement only returns a single match.  There are cases where you want multiple matches, but generally not.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591125" y="2644100"/>
            <a:ext cx="4012200" cy="670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Tip: Use the combination of Ctrl + l (lowercase L) to clear the console.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591025" y="3525475"/>
            <a:ext cx="4012200" cy="670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Tip: Use the up and down arrow keys to retrieve recent console commands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4" y="3239175"/>
            <a:ext cx="2753350" cy="1579424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