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open?id=0BwPovPyaC-TnT3FsbnYzZjk3NUU" TargetMode="External"/><Relationship Id="rId4" Type="http://schemas.openxmlformats.org/officeDocument/2006/relationships/hyperlink" Target="https://drive.google.com/open?id=0BwPovPyaC-TnT3FsbnYzZjk3NU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de.tutsplus.com/tutorials/3-key-software-principles-you-must-understand--net-2516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n"/>
              <a:t>Getting Started with Test Automation</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n"/>
              <a:t>Part 5: </a:t>
            </a:r>
            <a:r>
              <a:rPr lang="en"/>
              <a:t>DRY, KISS, YAGNI and Inheritance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Lunch n’ Learn Materials</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t/>
            </a:r>
            <a:endParaRPr/>
          </a:p>
          <a:p>
            <a:pPr indent="-228600" lvl="0" marL="457200" rtl="0">
              <a:spcBef>
                <a:spcPts val="0"/>
              </a:spcBef>
              <a:spcAft>
                <a:spcPts val="0"/>
              </a:spcAft>
              <a:buAutoNum type="arabicPeriod"/>
            </a:pPr>
            <a:r>
              <a:rPr lang="en"/>
              <a:t>All slides, example code, and any other material from these lunch sessions is available.</a:t>
            </a:r>
          </a:p>
          <a:p>
            <a:pPr indent="-228600" lvl="1" marL="914400" rtl="0">
              <a:spcBef>
                <a:spcPts val="0"/>
              </a:spcBef>
              <a:spcAft>
                <a:spcPts val="0"/>
              </a:spcAft>
              <a:buAutoNum type="alphaLcPeriod"/>
            </a:pPr>
            <a:r>
              <a:rPr lang="en"/>
              <a:t>All examples can be viewed/copied from GoogleDrive</a:t>
            </a:r>
          </a:p>
          <a:p>
            <a:pPr indent="457200" lvl="0" marL="457200" rtl="0">
              <a:spcBef>
                <a:spcPts val="0"/>
              </a:spcBef>
              <a:spcAft>
                <a:spcPts val="0"/>
              </a:spcAft>
              <a:buNone/>
            </a:pPr>
            <a:r>
              <a:rPr lang="en" sz="1800" u="sng">
                <a:solidFill>
                  <a:schemeClr val="accent5"/>
                </a:solidFill>
                <a:hlinkClick r:id="rId3"/>
              </a:rPr>
              <a:t>h</a:t>
            </a:r>
            <a:r>
              <a:rPr lang="en" sz="1400" u="sng">
                <a:solidFill>
                  <a:schemeClr val="accent5"/>
                </a:solidFill>
                <a:hlinkClick r:id="rId4"/>
              </a:rPr>
              <a:t>ttps://drive.google.com/open?id=0BwPovPyaC-TnT3FsbnYzZjk3NUU</a:t>
            </a:r>
          </a:p>
          <a:p>
            <a:pPr indent="0" lvl="0" marL="457200" rtl="0">
              <a:spcBef>
                <a:spcPts val="0"/>
              </a:spcBef>
              <a:spcAft>
                <a:spcPts val="0"/>
              </a:spcAft>
              <a:buNone/>
            </a:pPr>
            <a:r>
              <a:t/>
            </a:r>
            <a:endParaRPr/>
          </a:p>
          <a:p>
            <a:pPr indent="-317500" lvl="0" marL="457200" rtl="0">
              <a:spcBef>
                <a:spcPts val="0"/>
              </a:spcBef>
              <a:spcAft>
                <a:spcPts val="0"/>
              </a:spcAft>
              <a:buSzPct val="100000"/>
              <a:buAutoNum type="arabicPeriod"/>
            </a:pPr>
            <a:r>
              <a:rPr lang="en" sz="1400"/>
              <a:t>Code examples are in the Examples folder. Copy the entire folder </a:t>
            </a:r>
            <a:r>
              <a:rPr b="1" i="1" lang="en" sz="1400"/>
              <a:t>Part_5_DRY_Inheritance</a:t>
            </a:r>
            <a:r>
              <a:rPr lang="en" sz="1400"/>
              <a:t> to the location below( on Windows). If you have installed any packages, you will already have the </a:t>
            </a:r>
            <a:r>
              <a:rPr b="1" lang="en" sz="1400"/>
              <a:t>node_modules\ </a:t>
            </a:r>
            <a:r>
              <a:rPr lang="en" sz="1400"/>
              <a:t>folder.  You may</a:t>
            </a:r>
            <a:r>
              <a:rPr b="1" lang="en" sz="1400"/>
              <a:t> </a:t>
            </a:r>
            <a:r>
              <a:rPr lang="en" sz="1400"/>
              <a:t>need to create the </a:t>
            </a:r>
            <a:r>
              <a:rPr b="1" lang="en" sz="1400"/>
              <a:t>projects\ </a:t>
            </a:r>
            <a:r>
              <a:rPr lang="en" sz="1400"/>
              <a:t>directory inside of the already existing</a:t>
            </a:r>
            <a:r>
              <a:rPr b="1" lang="en" sz="1400"/>
              <a:t> node_modules\ </a:t>
            </a:r>
            <a:r>
              <a:rPr lang="en" sz="1400"/>
              <a:t>if you have not already done so.</a:t>
            </a:r>
          </a:p>
          <a:p>
            <a:pPr indent="457200" lvl="0" rtl="0">
              <a:spcBef>
                <a:spcPts val="0"/>
              </a:spcBef>
              <a:spcAft>
                <a:spcPts val="0"/>
              </a:spcAft>
              <a:buNone/>
            </a:pPr>
            <a:r>
              <a:rPr b="1" lang="en"/>
              <a:t> </a:t>
            </a:r>
            <a:r>
              <a:rPr lang="en"/>
              <a:t> </a:t>
            </a:r>
          </a:p>
          <a:p>
            <a:pPr indent="457200" lvl="0" rtl="0">
              <a:spcBef>
                <a:spcPts val="0"/>
              </a:spcBef>
              <a:spcAft>
                <a:spcPts val="0"/>
              </a:spcAft>
              <a:buNone/>
            </a:pPr>
            <a:r>
              <a:rPr lang="en" sz="1400"/>
              <a:t>C:\Users\</a:t>
            </a:r>
            <a:r>
              <a:rPr b="1" lang="en" sz="1400"/>
              <a:t>your.user.name</a:t>
            </a:r>
            <a:r>
              <a:rPr lang="en" sz="1400"/>
              <a:t>\AppData\Roaming\npm\node_modules\projects\</a:t>
            </a:r>
          </a:p>
          <a:p>
            <a:pPr indent="457200" lvl="0" marL="457200" rtl="0">
              <a:spcBef>
                <a:spcPts val="0"/>
              </a:spcBef>
              <a:spcAft>
                <a:spcPts val="0"/>
              </a:spcAft>
              <a:buNone/>
            </a:pPr>
            <a:r>
              <a:t/>
            </a:r>
            <a:endParaRPr/>
          </a:p>
          <a:p>
            <a:pPr lvl="0" rtl="0">
              <a:spcBef>
                <a:spcPts val="0"/>
              </a:spcBef>
              <a:spcAft>
                <a:spcPts val="0"/>
              </a:spcAft>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The DRY, KISS and YAGNI Principles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u="sng">
                <a:solidFill>
                  <a:schemeClr val="hlink"/>
                </a:solidFill>
                <a:hlinkClick r:id="rId3"/>
              </a:rPr>
              <a:t>Three Software Principles to Practice in Our Tests</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lang="en"/>
              <a:t>DRY - </a:t>
            </a:r>
            <a:r>
              <a:rPr i="1" lang="en"/>
              <a:t>Don’t Repeat Yourself</a:t>
            </a:r>
          </a:p>
          <a:p>
            <a:pPr indent="-228600" lvl="1" marL="914400" rtl="0">
              <a:lnSpc>
                <a:spcPct val="100000"/>
              </a:lnSpc>
              <a:spcBef>
                <a:spcPts val="0"/>
              </a:spcBef>
              <a:spcAft>
                <a:spcPts val="0"/>
              </a:spcAft>
              <a:buAutoNum type="alphaLcPeriod"/>
            </a:pPr>
            <a:r>
              <a:rPr lang="en"/>
              <a:t>In a nutshell, the DRY principle just means that we try to write common functionality once</a:t>
            </a:r>
          </a:p>
          <a:p>
            <a:pPr indent="-228600" lvl="1" marL="914400" rtl="0">
              <a:lnSpc>
                <a:spcPct val="100000"/>
              </a:lnSpc>
              <a:spcBef>
                <a:spcPts val="0"/>
              </a:spcBef>
              <a:spcAft>
                <a:spcPts val="0"/>
              </a:spcAft>
              <a:buAutoNum type="alphaLcPeriod"/>
            </a:pPr>
            <a:r>
              <a:rPr lang="en"/>
              <a:t>This makes our tests less fragile</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lang="en"/>
              <a:t>KISS - </a:t>
            </a:r>
            <a:r>
              <a:rPr i="1" lang="en"/>
              <a:t>Keep It Simple, Stupid</a:t>
            </a:r>
          </a:p>
          <a:p>
            <a:pPr indent="-228600" lvl="1" marL="914400" rtl="0">
              <a:lnSpc>
                <a:spcPct val="100000"/>
              </a:lnSpc>
              <a:spcBef>
                <a:spcPts val="0"/>
              </a:spcBef>
              <a:spcAft>
                <a:spcPts val="0"/>
              </a:spcAft>
              <a:buAutoNum type="alphaLcPeriod"/>
            </a:pPr>
            <a:r>
              <a:rPr lang="en"/>
              <a:t>Use the simplest solution that works</a:t>
            </a:r>
          </a:p>
          <a:p>
            <a:pPr indent="-228600" lvl="1" marL="914400" rtl="0">
              <a:lnSpc>
                <a:spcPct val="100000"/>
              </a:lnSpc>
              <a:spcBef>
                <a:spcPts val="0"/>
              </a:spcBef>
              <a:spcAft>
                <a:spcPts val="0"/>
              </a:spcAft>
              <a:buAutoNum type="alphaLcPeriod"/>
            </a:pPr>
            <a:r>
              <a:rPr lang="en"/>
              <a:t>Don’t overcomplicate your test frameworks</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lang="en"/>
              <a:t>YAGNI - </a:t>
            </a:r>
            <a:r>
              <a:rPr i="1" lang="en"/>
              <a:t>You Aren’t Gonna Need It</a:t>
            </a:r>
          </a:p>
          <a:p>
            <a:pPr indent="-228600" lvl="1" marL="914400" rtl="0">
              <a:lnSpc>
                <a:spcPct val="100000"/>
              </a:lnSpc>
              <a:spcBef>
                <a:spcPts val="0"/>
              </a:spcBef>
              <a:spcAft>
                <a:spcPts val="0"/>
              </a:spcAft>
              <a:buAutoNum type="alphaLcPeriod"/>
            </a:pPr>
            <a:r>
              <a:rPr lang="en"/>
              <a:t>Only build in features when they are needed</a:t>
            </a:r>
          </a:p>
          <a:p>
            <a:pPr indent="-228600" lvl="1" marL="914400" rtl="0">
              <a:lnSpc>
                <a:spcPct val="100000"/>
              </a:lnSpc>
              <a:spcBef>
                <a:spcPts val="0"/>
              </a:spcBef>
              <a:spcAft>
                <a:spcPts val="0"/>
              </a:spcAft>
              <a:buAutoNum type="alphaLcPeriod"/>
            </a:pPr>
            <a:r>
              <a:rPr lang="en"/>
              <a:t>The primary goal of a test framework is to test something</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sz="1800"/>
          </a:p>
          <a:p>
            <a:pPr indent="0" lvl="0" marL="0" rtl="0">
              <a:spcBef>
                <a:spcPts val="0"/>
              </a:spcBef>
              <a:spcAft>
                <a:spcPts val="0"/>
              </a:spcAft>
              <a:buNone/>
            </a:pPr>
            <a:r>
              <a:t/>
            </a:r>
            <a:endParaRPr sz="1400"/>
          </a:p>
          <a:p>
            <a:pPr indent="457200" lvl="0" marL="457200" rtl="0">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Classical </a:t>
            </a:r>
            <a:r>
              <a:rPr lang="en" sz="2400"/>
              <a:t>Inheritance: What is it?</a:t>
            </a:r>
          </a:p>
        </p:txBody>
      </p:sp>
      <p:sp>
        <p:nvSpPr>
          <p:cNvPr id="75" name="Shape 75"/>
          <p:cNvSpPr txBox="1"/>
          <p:nvPr>
            <p:ph idx="1" type="body"/>
          </p:nvPr>
        </p:nvSpPr>
        <p:spPr>
          <a:xfrm>
            <a:off x="311700" y="907675"/>
            <a:ext cx="8520600" cy="39597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AutoNum type="arabicPeriod"/>
            </a:pPr>
            <a:r>
              <a:rPr lang="en"/>
              <a:t>SuperClass / BaseClass - Classical Inheritance (C++, Java, C#)</a:t>
            </a:r>
          </a:p>
          <a:p>
            <a:pPr indent="-228600" lvl="1" marL="914400" rtl="0">
              <a:lnSpc>
                <a:spcPct val="100000"/>
              </a:lnSpc>
              <a:spcBef>
                <a:spcPts val="0"/>
              </a:spcBef>
              <a:spcAft>
                <a:spcPts val="0"/>
              </a:spcAft>
              <a:buAutoNum type="alphaLcPeriod"/>
            </a:pPr>
            <a:r>
              <a:rPr lang="en"/>
              <a:t>Everything inherits from a class called </a:t>
            </a:r>
            <a:r>
              <a:rPr b="1" lang="en"/>
              <a:t>Object</a:t>
            </a:r>
          </a:p>
          <a:p>
            <a:pPr indent="0" lvl="0" marL="457200" rtl="0">
              <a:lnSpc>
                <a:spcPct val="100000"/>
              </a:lnSpc>
              <a:spcBef>
                <a:spcPts val="0"/>
              </a:spcBef>
              <a:spcAft>
                <a:spcPts val="0"/>
              </a:spcAft>
              <a:buNone/>
            </a:pPr>
            <a:r>
              <a:t/>
            </a:r>
            <a:endParaRPr b="1"/>
          </a:p>
          <a:p>
            <a:pPr indent="-228600" lvl="1" marL="914400" rtl="0">
              <a:lnSpc>
                <a:spcPct val="100000"/>
              </a:lnSpc>
              <a:spcBef>
                <a:spcPts val="0"/>
              </a:spcBef>
              <a:spcAft>
                <a:spcPts val="0"/>
              </a:spcAft>
              <a:buAutoNum type="alphaLcPeriod"/>
            </a:pPr>
            <a:r>
              <a:rPr lang="en"/>
              <a:t>A class can inherit </a:t>
            </a:r>
            <a:r>
              <a:rPr b="1" lang="en"/>
              <a:t>attributes </a:t>
            </a:r>
            <a:r>
              <a:rPr lang="en"/>
              <a:t>and </a:t>
            </a:r>
            <a:r>
              <a:rPr b="1" lang="en"/>
              <a:t>methods/functions</a:t>
            </a:r>
            <a:r>
              <a:rPr lang="en"/>
              <a:t> ()</a:t>
            </a:r>
          </a:p>
          <a:p>
            <a:pPr indent="0" lvl="0" marL="914400" rtl="0">
              <a:lnSpc>
                <a:spcPct val="100000"/>
              </a:lnSpc>
              <a:spcBef>
                <a:spcPts val="0"/>
              </a:spcBef>
              <a:spcAft>
                <a:spcPts val="0"/>
              </a:spcAft>
              <a:buNone/>
            </a:pPr>
            <a:r>
              <a:rPr lang="en" sz="1400"/>
              <a:t>from another class</a:t>
            </a:r>
          </a:p>
          <a:p>
            <a:pPr indent="0" lvl="0" marL="914400" rtl="0">
              <a:lnSpc>
                <a:spcPct val="100000"/>
              </a:lnSpc>
              <a:spcBef>
                <a:spcPts val="0"/>
              </a:spcBef>
              <a:spcAft>
                <a:spcPts val="0"/>
              </a:spcAft>
              <a:buNone/>
            </a:pPr>
            <a:r>
              <a:t/>
            </a:r>
            <a:endParaRPr sz="1400"/>
          </a:p>
          <a:p>
            <a:pPr indent="-228600" lvl="0" marL="457200" rtl="0">
              <a:lnSpc>
                <a:spcPct val="100000"/>
              </a:lnSpc>
              <a:spcBef>
                <a:spcPts val="0"/>
              </a:spcBef>
              <a:spcAft>
                <a:spcPts val="0"/>
              </a:spcAft>
              <a:buAutoNum type="arabicPeriod" startAt="2"/>
            </a:pPr>
            <a:r>
              <a:rPr lang="en"/>
              <a:t>Models an </a:t>
            </a:r>
            <a:r>
              <a:rPr b="1" i="1" lang="en"/>
              <a:t>“Is a”</a:t>
            </a:r>
            <a:r>
              <a:rPr lang="en"/>
              <a:t> relationship</a:t>
            </a:r>
          </a:p>
          <a:p>
            <a:pPr indent="-228600" lvl="1" marL="914400" rtl="0">
              <a:lnSpc>
                <a:spcPct val="100000"/>
              </a:lnSpc>
              <a:spcBef>
                <a:spcPts val="0"/>
              </a:spcBef>
              <a:spcAft>
                <a:spcPts val="0"/>
              </a:spcAft>
              <a:buAutoNum type="alphaLcPeriod"/>
            </a:pPr>
            <a:r>
              <a:rPr lang="en"/>
              <a:t>BankAccount is the superclass</a:t>
            </a:r>
          </a:p>
          <a:p>
            <a:pPr indent="0" lvl="0" marL="457200" rtl="0">
              <a:lnSpc>
                <a:spcPct val="100000"/>
              </a:lnSpc>
              <a:spcBef>
                <a:spcPts val="0"/>
              </a:spcBef>
              <a:spcAft>
                <a:spcPts val="0"/>
              </a:spcAft>
              <a:buNone/>
            </a:pPr>
            <a:r>
              <a:t/>
            </a:r>
            <a:endParaRPr/>
          </a:p>
          <a:p>
            <a:pPr indent="-228600" lvl="1" marL="914400" rtl="0">
              <a:lnSpc>
                <a:spcPct val="100000"/>
              </a:lnSpc>
              <a:spcBef>
                <a:spcPts val="0"/>
              </a:spcBef>
              <a:spcAft>
                <a:spcPts val="0"/>
              </a:spcAft>
              <a:buAutoNum type="alphaLcPeriod"/>
            </a:pPr>
            <a:r>
              <a:rPr b="1" lang="en"/>
              <a:t>CheckingAccount</a:t>
            </a:r>
            <a:r>
              <a:rPr lang="en"/>
              <a:t> and </a:t>
            </a:r>
            <a:r>
              <a:rPr b="1" lang="en"/>
              <a:t>SavingsAccount </a:t>
            </a:r>
            <a:r>
              <a:rPr lang="en"/>
              <a:t>both </a:t>
            </a:r>
          </a:p>
          <a:p>
            <a:pPr indent="457200" lvl="0" marL="457200" rtl="0">
              <a:lnSpc>
                <a:spcPct val="100000"/>
              </a:lnSpc>
              <a:spcBef>
                <a:spcPts val="0"/>
              </a:spcBef>
              <a:spcAft>
                <a:spcPts val="0"/>
              </a:spcAft>
              <a:buNone/>
            </a:pPr>
            <a:r>
              <a:rPr lang="en" sz="1400"/>
              <a:t>extend/inherit from BankAccount</a:t>
            </a:r>
          </a:p>
          <a:p>
            <a:pPr indent="0" lvl="0" marL="457200" rtl="0">
              <a:lnSpc>
                <a:spcPct val="100000"/>
              </a:lnSpc>
              <a:spcBef>
                <a:spcPts val="0"/>
              </a:spcBef>
              <a:spcAft>
                <a:spcPts val="0"/>
              </a:spcAft>
              <a:buNone/>
            </a:pPr>
            <a:r>
              <a:t/>
            </a:r>
            <a:endParaRPr sz="1400"/>
          </a:p>
          <a:p>
            <a:pPr indent="-317500" lvl="0" marL="914400" rtl="0">
              <a:lnSpc>
                <a:spcPct val="100000"/>
              </a:lnSpc>
              <a:spcBef>
                <a:spcPts val="0"/>
              </a:spcBef>
              <a:spcAft>
                <a:spcPts val="0"/>
              </a:spcAft>
              <a:buSzPct val="100000"/>
              <a:buAutoNum type="alphaLcPeriod" startAt="3"/>
            </a:pPr>
            <a:r>
              <a:rPr lang="en" sz="1400"/>
              <a:t>A CheckingAccount </a:t>
            </a:r>
            <a:r>
              <a:rPr b="1" i="1" lang="en" sz="1400"/>
              <a:t>is a </a:t>
            </a:r>
            <a:r>
              <a:rPr lang="en" sz="1400"/>
              <a:t>BankAccount</a:t>
            </a:r>
          </a:p>
          <a:p>
            <a:pPr lvl="0" rtl="0">
              <a:lnSpc>
                <a:spcPct val="100000"/>
              </a:lnSpc>
              <a:spcBef>
                <a:spcPts val="0"/>
              </a:spcBef>
              <a:spcAft>
                <a:spcPts val="0"/>
              </a:spcAft>
              <a:buNone/>
            </a:pPr>
            <a:r>
              <a:t/>
            </a:r>
            <a:endParaRPr sz="1400"/>
          </a:p>
          <a:p>
            <a:pPr indent="-317500" lvl="0" marL="914400" rtl="0">
              <a:lnSpc>
                <a:spcPct val="100000"/>
              </a:lnSpc>
              <a:spcBef>
                <a:spcPts val="0"/>
              </a:spcBef>
              <a:spcAft>
                <a:spcPts val="0"/>
              </a:spcAft>
              <a:buSzPct val="100000"/>
              <a:buAutoNum type="alphaLcPeriod" startAt="3"/>
            </a:pPr>
            <a:r>
              <a:rPr lang="en" sz="1400"/>
              <a:t>A CheckingAccount inherits all the attributes and methods</a:t>
            </a:r>
          </a:p>
          <a:p>
            <a:pPr indent="0" lvl="0" marL="457200" rtl="0">
              <a:lnSpc>
                <a:spcPct val="100000"/>
              </a:lnSpc>
              <a:spcBef>
                <a:spcPts val="0"/>
              </a:spcBef>
              <a:spcAft>
                <a:spcPts val="0"/>
              </a:spcAft>
              <a:buNone/>
            </a:pPr>
            <a:r>
              <a:rPr lang="en" sz="1400"/>
              <a:t>	from its superclass, but also can have it’s own attributes</a:t>
            </a:r>
          </a:p>
          <a:p>
            <a:pPr indent="0" lvl="0" marL="457200" rtl="0">
              <a:lnSpc>
                <a:spcPct val="100000"/>
              </a:lnSpc>
              <a:spcBef>
                <a:spcPts val="0"/>
              </a:spcBef>
              <a:spcAft>
                <a:spcPts val="0"/>
              </a:spcAft>
              <a:buNone/>
            </a:pPr>
            <a:r>
              <a:rPr lang="en" sz="1400"/>
              <a:t>	and methods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sz="1800"/>
          </a:p>
          <a:p>
            <a:pPr indent="0" lvl="0" marL="0" rtl="0">
              <a:spcBef>
                <a:spcPts val="0"/>
              </a:spcBef>
              <a:spcAft>
                <a:spcPts val="0"/>
              </a:spcAft>
              <a:buNone/>
            </a:pPr>
            <a:r>
              <a:t/>
            </a:r>
            <a:endParaRPr sz="1400"/>
          </a:p>
          <a:p>
            <a:pPr indent="457200" lvl="0" marL="457200" rtl="0">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76" name="Shape 76"/>
          <p:cNvPicPr preferRelativeResize="0"/>
          <p:nvPr/>
        </p:nvPicPr>
        <p:blipFill>
          <a:blip r:embed="rId3">
            <a:alphaModFix/>
          </a:blip>
          <a:stretch>
            <a:fillRect/>
          </a:stretch>
        </p:blipFill>
        <p:spPr>
          <a:xfrm>
            <a:off x="5906474" y="1651000"/>
            <a:ext cx="2925825" cy="2825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Prototypal </a:t>
            </a:r>
            <a:r>
              <a:rPr lang="en" sz="2400"/>
              <a:t>Inheritance: What is it?</a:t>
            </a:r>
          </a:p>
        </p:txBody>
      </p:sp>
      <p:sp>
        <p:nvSpPr>
          <p:cNvPr id="82" name="Shape 82"/>
          <p:cNvSpPr txBox="1"/>
          <p:nvPr>
            <p:ph idx="1" type="body"/>
          </p:nvPr>
        </p:nvSpPr>
        <p:spPr>
          <a:xfrm>
            <a:off x="311700" y="933975"/>
            <a:ext cx="8520600" cy="4051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lang="en"/>
              <a:t>Object Prototypes - Prototypal Inheritance (JavaScript)</a:t>
            </a:r>
          </a:p>
          <a:p>
            <a:pPr lvl="0" rtl="0">
              <a:lnSpc>
                <a:spcPct val="100000"/>
              </a:lnSpc>
              <a:spcBef>
                <a:spcPts val="0"/>
              </a:spcBef>
              <a:spcAft>
                <a:spcPts val="0"/>
              </a:spcAft>
              <a:buNone/>
            </a:pPr>
            <a:r>
              <a:t/>
            </a:r>
            <a:endParaRPr/>
          </a:p>
          <a:p>
            <a:pPr indent="-228600" lvl="1" marL="914400" rtl="0">
              <a:lnSpc>
                <a:spcPct val="100000"/>
              </a:lnSpc>
              <a:spcBef>
                <a:spcPts val="0"/>
              </a:spcBef>
              <a:spcAft>
                <a:spcPts val="0"/>
              </a:spcAft>
              <a:buAutoNum type="alphaLcPeriod"/>
            </a:pPr>
            <a:r>
              <a:rPr lang="en"/>
              <a:t>A similar concept, but without a </a:t>
            </a:r>
            <a:r>
              <a:rPr lang="en"/>
              <a:t>distinct</a:t>
            </a:r>
            <a:r>
              <a:rPr lang="en"/>
              <a:t> concept of Class.  Instead, let’s call them </a:t>
            </a:r>
            <a:r>
              <a:rPr b="1" i="1" lang="en"/>
              <a:t>supertypes</a:t>
            </a:r>
            <a:r>
              <a:rPr b="1" lang="en"/>
              <a:t> </a:t>
            </a:r>
            <a:r>
              <a:rPr lang="en"/>
              <a:t>and </a:t>
            </a:r>
            <a:r>
              <a:rPr b="1" i="1" lang="en"/>
              <a:t>subtypes.  </a:t>
            </a:r>
            <a:r>
              <a:rPr lang="en"/>
              <a:t>Subtype inherits from its supertype.</a:t>
            </a:r>
          </a:p>
          <a:p>
            <a:pPr indent="0" lvl="0" marL="457200" rtl="0">
              <a:lnSpc>
                <a:spcPct val="100000"/>
              </a:lnSpc>
              <a:spcBef>
                <a:spcPts val="0"/>
              </a:spcBef>
              <a:spcAft>
                <a:spcPts val="0"/>
              </a:spcAft>
              <a:buNone/>
            </a:pPr>
            <a:r>
              <a:t/>
            </a:r>
            <a:endParaRPr/>
          </a:p>
          <a:p>
            <a:pPr indent="-228600" lvl="1" marL="914400" rtl="0">
              <a:lnSpc>
                <a:spcPct val="100000"/>
              </a:lnSpc>
              <a:spcBef>
                <a:spcPts val="0"/>
              </a:spcBef>
              <a:spcAft>
                <a:spcPts val="0"/>
              </a:spcAft>
              <a:buAutoNum type="alphaLcPeriod"/>
            </a:pPr>
            <a:r>
              <a:rPr lang="en"/>
              <a:t>All objects inherit inherit methods from a </a:t>
            </a:r>
            <a:r>
              <a:rPr b="1" lang="en"/>
              <a:t>prototype</a:t>
            </a:r>
          </a:p>
          <a:p>
            <a:pPr indent="0" lvl="0" marL="457200" rtl="0">
              <a:lnSpc>
                <a:spcPct val="100000"/>
              </a:lnSpc>
              <a:spcBef>
                <a:spcPts val="0"/>
              </a:spcBef>
              <a:spcAft>
                <a:spcPts val="0"/>
              </a:spcAft>
              <a:buNone/>
            </a:pPr>
            <a:r>
              <a:t/>
            </a:r>
            <a:endParaRPr b="1"/>
          </a:p>
          <a:p>
            <a:pPr indent="-228600" lvl="1" marL="914400" rtl="0">
              <a:lnSpc>
                <a:spcPct val="100000"/>
              </a:lnSpc>
              <a:spcBef>
                <a:spcPts val="0"/>
              </a:spcBef>
              <a:spcAft>
                <a:spcPts val="0"/>
              </a:spcAft>
              <a:buAutoNum type="alphaLcPeriod"/>
            </a:pPr>
            <a:r>
              <a:rPr lang="en"/>
              <a:t>This creates a </a:t>
            </a:r>
            <a:r>
              <a:rPr b="1" lang="en"/>
              <a:t>chain of inheritance</a:t>
            </a:r>
          </a:p>
          <a:p>
            <a:pPr indent="-304800" lvl="2" marL="1371600" rtl="0">
              <a:lnSpc>
                <a:spcPct val="100000"/>
              </a:lnSpc>
              <a:spcBef>
                <a:spcPts val="0"/>
              </a:spcBef>
              <a:spcAft>
                <a:spcPts val="0"/>
              </a:spcAft>
              <a:buSzPct val="100000"/>
              <a:buAutoNum type="romanLcPeriod"/>
            </a:pPr>
            <a:r>
              <a:rPr lang="en" sz="1200"/>
              <a:t>All objects you create inherit from </a:t>
            </a:r>
            <a:r>
              <a:rPr b="1" lang="en" sz="1200"/>
              <a:t>Object.prototype </a:t>
            </a:r>
            <a:r>
              <a:rPr lang="en" sz="1200"/>
              <a:t>by default</a:t>
            </a:r>
          </a:p>
          <a:p>
            <a:pPr indent="0" lvl="0" marL="914400" rtl="0">
              <a:lnSpc>
                <a:spcPct val="100000"/>
              </a:lnSpc>
              <a:spcBef>
                <a:spcPts val="0"/>
              </a:spcBef>
              <a:spcAft>
                <a:spcPts val="0"/>
              </a:spcAft>
              <a:buNone/>
            </a:pPr>
            <a:r>
              <a:t/>
            </a:r>
            <a:endParaRPr sz="1200"/>
          </a:p>
          <a:p>
            <a:pPr indent="-304800" lvl="2" marL="1371600" rtl="0">
              <a:lnSpc>
                <a:spcPct val="100000"/>
              </a:lnSpc>
              <a:spcBef>
                <a:spcPts val="0"/>
              </a:spcBef>
              <a:spcAft>
                <a:spcPts val="0"/>
              </a:spcAft>
              <a:buSzPct val="100000"/>
              <a:buAutoNum type="romanLcPeriod"/>
            </a:pPr>
            <a:r>
              <a:rPr lang="en" sz="1200"/>
              <a:t>You can specify another prototype for your objects</a:t>
            </a:r>
          </a:p>
          <a:p>
            <a:pPr indent="0" lvl="0" marL="914400" rtl="0">
              <a:lnSpc>
                <a:spcPct val="100000"/>
              </a:lnSpc>
              <a:spcBef>
                <a:spcPts val="0"/>
              </a:spcBef>
              <a:spcAft>
                <a:spcPts val="0"/>
              </a:spcAft>
              <a:buNone/>
            </a:pPr>
            <a:r>
              <a:t/>
            </a:r>
            <a:endParaRPr/>
          </a:p>
          <a:p>
            <a:pPr indent="0" lvl="0" marL="914400" rtl="0">
              <a:lnSpc>
                <a:spcPct val="100000"/>
              </a:lnSpc>
              <a:spcBef>
                <a:spcPts val="0"/>
              </a:spcBef>
              <a:spcAft>
                <a:spcPts val="0"/>
              </a:spcAft>
              <a:buNone/>
            </a:pPr>
            <a:r>
              <a:t/>
            </a:r>
            <a:endParaRPr/>
          </a:p>
          <a:p>
            <a:pPr indent="0" lvl="0" marL="0" rtl="0">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Prototypal Inheritance: Continued</a:t>
            </a:r>
          </a:p>
        </p:txBody>
      </p:sp>
      <p:sp>
        <p:nvSpPr>
          <p:cNvPr id="88" name="Shape 88"/>
          <p:cNvSpPr txBox="1"/>
          <p:nvPr>
            <p:ph idx="1" type="body"/>
          </p:nvPr>
        </p:nvSpPr>
        <p:spPr>
          <a:xfrm>
            <a:off x="311700" y="933975"/>
            <a:ext cx="8520600" cy="4051800"/>
          </a:xfrm>
          <a:prstGeom prst="rect">
            <a:avLst/>
          </a:prstGeom>
        </p:spPr>
        <p:txBody>
          <a:bodyPr anchorCtr="0" anchor="t" bIns="91425" lIns="91425" rIns="91425" tIns="91425">
            <a:noAutofit/>
          </a:bodyPr>
          <a:lstStyle/>
          <a:p>
            <a:pPr indent="0" lvl="0" marL="914400" rtl="0">
              <a:lnSpc>
                <a:spcPct val="100000"/>
              </a:lnSpc>
              <a:spcBef>
                <a:spcPts val="0"/>
              </a:spcBef>
              <a:spcAft>
                <a:spcPts val="0"/>
              </a:spcAft>
              <a:buNone/>
            </a:pPr>
            <a:r>
              <a:t/>
            </a:r>
            <a:endParaRPr/>
          </a:p>
          <a:p>
            <a:pPr indent="-228600" lvl="1" marL="914400" rtl="0">
              <a:lnSpc>
                <a:spcPct val="100000"/>
              </a:lnSpc>
              <a:spcBef>
                <a:spcPts val="0"/>
              </a:spcBef>
              <a:spcAft>
                <a:spcPts val="0"/>
              </a:spcAft>
              <a:buAutoNum type="alphaLcPeriod" startAt="4"/>
            </a:pPr>
            <a:r>
              <a:rPr lang="en"/>
              <a:t>From our previous example, we could specify that </a:t>
            </a:r>
            <a:r>
              <a:rPr b="1" lang="en"/>
              <a:t>CheckingAccount</a:t>
            </a:r>
            <a:r>
              <a:rPr lang="en"/>
              <a:t> should use the </a:t>
            </a:r>
            <a:r>
              <a:rPr b="1" lang="en"/>
              <a:t>BankAccount</a:t>
            </a:r>
            <a:r>
              <a:rPr lang="en"/>
              <a:t> prototype</a:t>
            </a:r>
          </a:p>
          <a:p>
            <a:pPr indent="0" lvl="0" marL="457200" rtl="0">
              <a:lnSpc>
                <a:spcPct val="100000"/>
              </a:lnSpc>
              <a:spcBef>
                <a:spcPts val="0"/>
              </a:spcBef>
              <a:spcAft>
                <a:spcPts val="0"/>
              </a:spcAft>
              <a:buNone/>
            </a:pPr>
            <a:r>
              <a:t/>
            </a:r>
            <a:endParaRPr/>
          </a:p>
          <a:p>
            <a:pPr indent="-228600" lvl="1" marL="914400" rtl="0">
              <a:lnSpc>
                <a:spcPct val="100000"/>
              </a:lnSpc>
              <a:spcBef>
                <a:spcPts val="0"/>
              </a:spcBef>
              <a:spcAft>
                <a:spcPts val="0"/>
              </a:spcAft>
              <a:buAutoNum type="alphaLcPeriod" startAt="4"/>
            </a:pPr>
            <a:r>
              <a:rPr lang="en"/>
              <a:t>Let’s create inheritance by setting the CheckingAccount prototype = BankAccount prototype.</a:t>
            </a:r>
          </a:p>
          <a:p>
            <a:pPr indent="457200" lvl="0" marL="914400" rtl="0">
              <a:lnSpc>
                <a:spcPct val="100000"/>
              </a:lnSpc>
              <a:spcBef>
                <a:spcPts val="0"/>
              </a:spcBef>
              <a:spcAft>
                <a:spcPts val="0"/>
              </a:spcAft>
              <a:buNone/>
            </a:pPr>
            <a:r>
              <a:rPr b="1" i="1" lang="en" sz="1400"/>
              <a:t>CheckingAccount.prototype = Object.create(BankAccount.prototype)</a:t>
            </a:r>
          </a:p>
          <a:p>
            <a:pPr lv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sz="1800"/>
          </a:p>
          <a:p>
            <a:pPr indent="0" lvl="0" marL="0" rtl="0">
              <a:spcBef>
                <a:spcPts val="0"/>
              </a:spcBef>
              <a:spcAft>
                <a:spcPts val="0"/>
              </a:spcAft>
              <a:buNone/>
            </a:pPr>
            <a:r>
              <a:t/>
            </a:r>
            <a:endParaRPr sz="1400"/>
          </a:p>
          <a:p>
            <a:pPr indent="457200" lvl="0" marL="457200" rtl="0">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89" name="Shape 89"/>
          <p:cNvPicPr preferRelativeResize="0"/>
          <p:nvPr/>
        </p:nvPicPr>
        <p:blipFill>
          <a:blip r:embed="rId3">
            <a:alphaModFix/>
          </a:blip>
          <a:stretch>
            <a:fillRect/>
          </a:stretch>
        </p:blipFill>
        <p:spPr>
          <a:xfrm>
            <a:off x="1318500" y="2713450"/>
            <a:ext cx="6507001" cy="1905699"/>
          </a:xfrm>
          <a:prstGeom prst="rect">
            <a:avLst/>
          </a:prstGeom>
          <a:noFill/>
          <a:ln cap="flat" cmpd="sng" w="9525">
            <a:solidFill>
              <a:schemeClr val="accent3"/>
            </a:solidFill>
            <a:prstDash val="solid"/>
            <a:round/>
            <a:headEnd len="med" w="med" type="none"/>
            <a:tailEnd len="med" w="med"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a:t>
            </a:r>
            <a:r>
              <a:rPr lang="en" sz="2400"/>
              <a:t>Prototypal Inheritance: What about properties?</a:t>
            </a:r>
          </a:p>
        </p:txBody>
      </p:sp>
      <p:sp>
        <p:nvSpPr>
          <p:cNvPr id="95" name="Shape 95"/>
          <p:cNvSpPr txBox="1"/>
          <p:nvPr>
            <p:ph idx="1" type="body"/>
          </p:nvPr>
        </p:nvSpPr>
        <p:spPr>
          <a:xfrm>
            <a:off x="311700" y="1152475"/>
            <a:ext cx="8520600" cy="35508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AutoNum type="arabicPeriod"/>
            </a:pPr>
            <a:r>
              <a:rPr lang="en"/>
              <a:t>Constructor Stealing - to </a:t>
            </a:r>
            <a:r>
              <a:rPr i="1" lang="en"/>
              <a:t>inherit </a:t>
            </a:r>
            <a:r>
              <a:rPr lang="en"/>
              <a:t>properties from the </a:t>
            </a:r>
            <a:r>
              <a:rPr b="1" lang="en"/>
              <a:t>supertype</a:t>
            </a:r>
            <a:r>
              <a:rPr lang="en"/>
              <a:t>, w</a:t>
            </a:r>
            <a:r>
              <a:rPr lang="en"/>
              <a:t>e need to call the constructor for the supertype from the </a:t>
            </a:r>
            <a:r>
              <a:rPr b="1" lang="en"/>
              <a:t>subtype </a:t>
            </a:r>
            <a:r>
              <a:rPr lang="en"/>
              <a:t>constructor.</a:t>
            </a:r>
          </a:p>
          <a:p>
            <a:pPr indent="-228600" lvl="1" marL="914400" rtl="0">
              <a:lnSpc>
                <a:spcPct val="100000"/>
              </a:lnSpc>
              <a:spcBef>
                <a:spcPts val="0"/>
              </a:spcBef>
              <a:spcAft>
                <a:spcPts val="0"/>
              </a:spcAft>
              <a:buAutoNum type="alphaLcPeriod"/>
            </a:pPr>
            <a:r>
              <a:rPr lang="en"/>
              <a:t>This is confusing, but likely won’t be necessary in more than 1 or 2 places in our test framework.</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	</a:t>
            </a:r>
            <a:r>
              <a:rPr lang="en" sz="1400"/>
              <a:t>//Our subtype constructor</a:t>
            </a:r>
          </a:p>
          <a:p>
            <a:pPr lvl="0" rtl="0">
              <a:lnSpc>
                <a:spcPct val="100000"/>
              </a:lnSpc>
              <a:spcBef>
                <a:spcPts val="0"/>
              </a:spcBef>
              <a:spcAft>
                <a:spcPts val="0"/>
              </a:spcAft>
              <a:buNone/>
            </a:pPr>
            <a:r>
              <a:rPr lang="en"/>
              <a:t>	Function CheckingAccount(acctNumber) {</a:t>
            </a:r>
          </a:p>
          <a:p>
            <a:pPr lvl="0" rtl="0">
              <a:lnSpc>
                <a:spcPct val="100000"/>
              </a:lnSpc>
              <a:spcBef>
                <a:spcPts val="0"/>
              </a:spcBef>
              <a:spcAft>
                <a:spcPts val="0"/>
              </a:spcAft>
              <a:buNone/>
            </a:pPr>
            <a:r>
              <a:rPr lang="en"/>
              <a:t> 	   </a:t>
            </a:r>
            <a:r>
              <a:rPr lang="en" sz="1400"/>
              <a:t>//Here we’ll use the </a:t>
            </a:r>
            <a:r>
              <a:rPr b="1" lang="en" sz="1400"/>
              <a:t>call()</a:t>
            </a:r>
            <a:r>
              <a:rPr lang="en" sz="1400"/>
              <a:t> method to the supertype constructor</a:t>
            </a:r>
          </a:p>
          <a:p>
            <a:pPr indent="0" lvl="0" marL="457200" rtl="0">
              <a:lnSpc>
                <a:spcPct val="100000"/>
              </a:lnSpc>
              <a:spcBef>
                <a:spcPts val="0"/>
              </a:spcBef>
              <a:spcAft>
                <a:spcPts val="0"/>
              </a:spcAft>
              <a:buNone/>
            </a:pPr>
            <a:r>
              <a:rPr lang="en"/>
              <a:t>   BankAccount.call(this, acctNumber);</a:t>
            </a:r>
          </a:p>
          <a:p>
            <a:pPr indent="0" lvl="0" marL="457200" rtl="0">
              <a:lnSpc>
                <a:spcPct val="100000"/>
              </a:lnSpc>
              <a:spcBef>
                <a:spcPts val="0"/>
              </a:spcBef>
              <a:spcAft>
                <a:spcPts val="0"/>
              </a:spcAft>
              <a:buNone/>
            </a:pPr>
            <a:r>
              <a:rPr lang="en"/>
              <a:t>}</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startAt="2"/>
            </a:pPr>
            <a:r>
              <a:rPr lang="en"/>
              <a:t>For our purposes, we’ll create a prototype that all of our page objects inherit.</a:t>
            </a:r>
          </a:p>
          <a:p>
            <a:pPr indent="-228600" lvl="1" marL="914400" rtl="0">
              <a:lnSpc>
                <a:spcPct val="100000"/>
              </a:lnSpc>
              <a:spcBef>
                <a:spcPts val="0"/>
              </a:spcBef>
              <a:spcAft>
                <a:spcPts val="0"/>
              </a:spcAft>
              <a:buAutoNum type="alphaLcPeriod"/>
            </a:pPr>
            <a:r>
              <a:rPr lang="en"/>
              <a:t>We can call it BasePage.js (or SuperPage.js if  you prefer)</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Let’s apply these principles</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AutoNum type="arabicPeriod"/>
            </a:pPr>
            <a:r>
              <a:rPr b="1" i="1" lang="en"/>
              <a:t>BasePage</a:t>
            </a:r>
            <a:r>
              <a:rPr lang="en"/>
              <a:t> - pull the common functionality into a BasePage module and let our page objects inherit from it.</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b="1" i="1" lang="en"/>
              <a:t>Base Test</a:t>
            </a:r>
            <a:r>
              <a:rPr lang="en"/>
              <a:t> - The mocha methods </a:t>
            </a:r>
            <a:r>
              <a:rPr b="1" lang="en"/>
              <a:t>beforeEach()</a:t>
            </a:r>
            <a:r>
              <a:rPr lang="en"/>
              <a:t> and </a:t>
            </a:r>
            <a:r>
              <a:rPr b="1" lang="en"/>
              <a:t>afterEach() </a:t>
            </a:r>
            <a:r>
              <a:rPr lang="en"/>
              <a:t>are the same for every test.  Let’s put them into a BaseTest module</a:t>
            </a:r>
          </a:p>
          <a:p>
            <a:pPr indent="-228600" lvl="1" marL="914400" rtl="0">
              <a:lnSpc>
                <a:spcPct val="100000"/>
              </a:lnSpc>
              <a:spcBef>
                <a:spcPts val="0"/>
              </a:spcBef>
              <a:spcAft>
                <a:spcPts val="0"/>
              </a:spcAft>
              <a:buAutoNum type="alphaLcPeriod"/>
            </a:pPr>
            <a:r>
              <a:rPr lang="en" sz="1400"/>
              <a:t>We won’t use prototypal inheritance here.  Mocha has another approach that will work for us.</a:t>
            </a:r>
          </a:p>
          <a:p>
            <a:pPr indent="-228600" lvl="1" marL="914400" rtl="0">
              <a:lnSpc>
                <a:spcPct val="100000"/>
              </a:lnSpc>
              <a:spcBef>
                <a:spcPts val="0"/>
              </a:spcBef>
              <a:spcAft>
                <a:spcPts val="0"/>
              </a:spcAft>
              <a:buAutoNum type="alphaLcPeriod"/>
            </a:pPr>
            <a:r>
              <a:rPr lang="en" sz="1400"/>
              <a:t>Add a </a:t>
            </a:r>
            <a:r>
              <a:rPr b="1" lang="en" sz="1400"/>
              <a:t>require </a:t>
            </a:r>
            <a:r>
              <a:rPr lang="en" sz="1400"/>
              <a:t>statement to each test.  This lets us use the BaseTest’s beforeEach and afterEach methods.</a:t>
            </a:r>
          </a:p>
          <a:p>
            <a:pPr lvl="0" rtl="0">
              <a:lnSpc>
                <a:spcPct val="100000"/>
              </a:lnSpc>
              <a:spcBef>
                <a:spcPts val="0"/>
              </a:spcBef>
              <a:spcAft>
                <a:spcPts val="0"/>
              </a:spcAft>
              <a:buNone/>
            </a:pPr>
            <a:r>
              <a:t/>
            </a:r>
            <a:endParaRPr sz="1400"/>
          </a:p>
          <a:p>
            <a:pPr indent="-228600" lvl="0" marL="457200" rtl="0">
              <a:lnSpc>
                <a:spcPct val="100000"/>
              </a:lnSpc>
              <a:spcBef>
                <a:spcPts val="0"/>
              </a:spcBef>
              <a:spcAft>
                <a:spcPts val="0"/>
              </a:spcAft>
              <a:buAutoNum type="arabicPeriod" startAt="3"/>
            </a:pPr>
            <a:r>
              <a:rPr b="1" i="1" lang="en"/>
              <a:t>ProjectProperties</a:t>
            </a:r>
            <a:r>
              <a:rPr lang="en"/>
              <a:t> - </a:t>
            </a:r>
            <a:r>
              <a:rPr lang="en"/>
              <a:t>Put the project configuration properties in its own file.  We can reference things like URLs, browser types, timeouts and other values we want to apply to all tests, but not hardcode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sz="1800"/>
          </a:p>
          <a:p>
            <a:pPr indent="0" lvl="0" marL="0" rtl="0">
              <a:spcBef>
                <a:spcPts val="0"/>
              </a:spcBef>
              <a:spcAft>
                <a:spcPts val="0"/>
              </a:spcAft>
              <a:buNone/>
            </a:pPr>
            <a:r>
              <a:t/>
            </a:r>
            <a:endParaRPr sz="1400"/>
          </a:p>
          <a:p>
            <a:pPr indent="457200" lvl="0" marL="457200" rtl="0">
              <a:spcBef>
                <a:spcPts val="0"/>
              </a:spcBef>
              <a:spcAft>
                <a:spcPts val="0"/>
              </a:spcAft>
              <a:buNone/>
            </a:pPr>
            <a:r>
              <a:t/>
            </a:r>
            <a:endParaRPr/>
          </a:p>
          <a:p>
            <a:pPr lvl="0" rtl="0">
              <a:spcBef>
                <a:spcPts val="0"/>
              </a:spcBef>
              <a:spcAft>
                <a:spcPts val="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