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72" r:id="rId5"/>
    <p:sldId id="270" r:id="rId6"/>
    <p:sldId id="273" r:id="rId7"/>
    <p:sldId id="271" r:id="rId8"/>
    <p:sldId id="274" r:id="rId9"/>
    <p:sldId id="275" r:id="rId10"/>
    <p:sldId id="26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EerBYKDAF0hga73sbc6Piy5p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0440B-89B7-4E84-BE8C-59E1D71C56CD}">
  <a:tblStyle styleId="{50B0440B-89B7-4E84-BE8C-59E1D71C56C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BA2D164-7460-4380-9D9A-275A4E93AC8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756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463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596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027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7472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921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722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59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524000" y="2438400"/>
            <a:ext cx="61722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200"/>
            </a:pPr>
            <a:r>
              <a:rPr lang="en-US" sz="32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4XKanda_1276_NoBME Layout </a:t>
            </a:r>
            <a:r>
              <a:rPr lang="en-US" sz="32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Review Report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62000" y="5029200"/>
            <a:ext cx="7848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Layout file : 4XKanda_1276_NoBME.brd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-US" sz="1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/21/2021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04799" y="262128"/>
            <a:ext cx="8686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8: The solder mask web is too small ( ~ 1.8 mils minimum).</a:t>
            </a:r>
          </a:p>
          <a:p>
            <a:pPr>
              <a:buSzPts val="1800"/>
            </a:pP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This cause the potential solder bridging during assembly. </a:t>
            </a:r>
          </a:p>
          <a:p>
            <a:pPr lvl="0">
              <a:buSzPts val="1800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7;p3">
            <a:extLst>
              <a:ext uri="{FF2B5EF4-FFF2-40B4-BE49-F238E27FC236}">
                <a16:creationId xmlns:a16="http://schemas.microsoft.com/office/drawing/2014/main" id="{484D2D49-7F2E-4425-9B4D-26150069C444}"/>
              </a:ext>
            </a:extLst>
          </p:cNvPr>
          <p:cNvSpPr txBox="1"/>
          <p:nvPr/>
        </p:nvSpPr>
        <p:spPr>
          <a:xfrm>
            <a:off x="431215" y="5406867"/>
            <a:ext cx="828665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</a:p>
          <a:p>
            <a:pPr>
              <a:buSzPts val="1400"/>
            </a:pP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Keep the solder mask web to 3 mils minimum per DFM rule so that we have the solder mask dam between two pads to avoid the potential solder bridging during assembly.</a:t>
            </a:r>
            <a:endParaRPr lang="en-US" sz="1400" b="1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E3656-E172-423D-92B3-DE08FC9B7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38" y="1066516"/>
            <a:ext cx="5129482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7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37595" y="0"/>
            <a:ext cx="8610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p2"/>
          <p:cNvGraphicFramePr/>
          <p:nvPr>
            <p:extLst>
              <p:ext uri="{D42A27DB-BD31-4B8C-83A1-F6EECF244321}">
                <p14:modId xmlns:p14="http://schemas.microsoft.com/office/powerpoint/2010/main" val="3440890817"/>
              </p:ext>
            </p:extLst>
          </p:nvPr>
        </p:nvGraphicFramePr>
        <p:xfrm>
          <a:off x="390940" y="400109"/>
          <a:ext cx="8417213" cy="4358790"/>
        </p:xfrm>
        <a:graphic>
          <a:graphicData uri="http://schemas.openxmlformats.org/drawingml/2006/table">
            <a:tbl>
              <a:tblPr firstRow="1" bandRow="1">
                <a:noFill/>
                <a:tableStyleId>{50B0440B-89B7-4E84-BE8C-59E1D71C56CD}</a:tableStyleId>
              </a:tblPr>
              <a:tblGrid>
                <a:gridCol w="56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  <a:sym typeface="Arial"/>
                        </a:rPr>
                        <a:t>1</a:t>
                      </a:r>
                      <a:endParaRPr sz="1200" b="0" i="0" u="none" strike="noStrike" cap="none" dirty="0">
                        <a:solidFill>
                          <a:srgbClr val="0070C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  <a:sym typeface="Arial"/>
                        </a:rPr>
                        <a:t>  Copper to copper spacing is too small (~ 2 mils minimum).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sz="1200" b="0" i="0" u="none" strike="noStrike" cap="none" dirty="0">
                        <a:solidFill>
                          <a:srgbClr val="0070C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  <a:sym typeface="Arial"/>
                        </a:rPr>
                        <a:t>2</a:t>
                      </a:r>
                      <a:endParaRPr sz="1200" b="0" i="0" u="none" strike="noStrike" cap="none" dirty="0">
                        <a:solidFill>
                          <a:srgbClr val="0070C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  <a:sym typeface="Arial"/>
                        </a:rPr>
                        <a:t>  Copper touched to the solder mask opening.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sz="1200" b="0" i="0" u="none" strike="noStrike" cap="none" dirty="0">
                        <a:solidFill>
                          <a:srgbClr val="0070C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  <a:sym typeface="Arial"/>
                        </a:rPr>
                        <a:t>3</a:t>
                      </a:r>
                      <a:endParaRPr sz="1200" b="0" i="0" u="none" strike="noStrike" cap="none" dirty="0">
                        <a:solidFill>
                          <a:srgbClr val="0070C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The antenna RF trace and 3V3 trace routed in the keep-out area of ESP32­WROOM­32 module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lang="en-US"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  <a:sym typeface="Arial"/>
                        </a:rPr>
                        <a:t>4</a:t>
                      </a:r>
                      <a:endParaRPr sz="1200" b="0" i="0" u="none" strike="noStrike" cap="none" dirty="0">
                        <a:solidFill>
                          <a:srgbClr val="0070C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 GND via for the thermal pad of ESP32­WROOM­32 module.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lang="en-US"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  <a:sym typeface="Arial"/>
                        </a:rPr>
                        <a:t>5</a:t>
                      </a:r>
                      <a:endParaRPr sz="1200" b="0" i="0" u="none" strike="noStrike" cap="none" dirty="0">
                        <a:solidFill>
                          <a:srgbClr val="0070C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</a:rPr>
                        <a:t>The antenna RF trace of module RFM69HCW ISM Transceiver (PN: COM-13909) routed in the antenna area of  ESP32­WROOM­32 module.</a:t>
                      </a: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lang="en-US"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  <a:sym typeface="Arial"/>
                        </a:rPr>
                        <a:t>6</a:t>
                      </a:r>
                      <a:endParaRPr sz="1200" b="0" i="0" u="none" strike="noStrike" cap="none" dirty="0">
                        <a:solidFill>
                          <a:srgbClr val="0070C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trace routed too close to non-plated through hole (~3.6 mils) .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lang="en-US"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  <a:sym typeface="Arial"/>
                        </a:rPr>
                        <a:t>7</a:t>
                      </a:r>
                      <a:endParaRPr sz="1200" b="0" i="0" u="none" strike="noStrike" cap="none" dirty="0">
                        <a:solidFill>
                          <a:srgbClr val="0070C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placement and routing for GPS’ antenna is not good.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lang="en-US"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  <a:sym typeface="Arial"/>
                        </a:rPr>
                        <a:t>8</a:t>
                      </a:r>
                      <a:endParaRPr sz="1200" b="0" i="0" u="none" strike="noStrike" cap="none" dirty="0">
                        <a:solidFill>
                          <a:srgbClr val="0070C0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solder mask web is too small ( ~ 1.8 mils minimum). 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</a:rPr>
                        <a:t>OPEN</a:t>
                      </a:r>
                      <a:endParaRPr lang="en-US"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b="0" i="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b="0" i="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b="0" i="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13677" y="111381"/>
            <a:ext cx="8686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1: Copper to copper spacing is too small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7;p3">
            <a:extLst>
              <a:ext uri="{FF2B5EF4-FFF2-40B4-BE49-F238E27FC236}">
                <a16:creationId xmlns:a16="http://schemas.microsoft.com/office/drawing/2014/main" id="{484D2D49-7F2E-4425-9B4D-26150069C444}"/>
              </a:ext>
            </a:extLst>
          </p:cNvPr>
          <p:cNvSpPr txBox="1"/>
          <p:nvPr/>
        </p:nvSpPr>
        <p:spPr>
          <a:xfrm>
            <a:off x="228600" y="5992112"/>
            <a:ext cx="8686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Keep copper to copper spacing to 5 mils minimum.</a:t>
            </a:r>
            <a:endParaRPr sz="1400" b="0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8A49E-D748-4547-8412-0B858301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7" y="1795046"/>
            <a:ext cx="3843578" cy="3548790"/>
          </a:xfrm>
          <a:prstGeom prst="rect">
            <a:avLst/>
          </a:prstGeom>
        </p:spPr>
      </p:pic>
      <p:sp>
        <p:nvSpPr>
          <p:cNvPr id="7" name="Google Shape;107;p3">
            <a:extLst>
              <a:ext uri="{FF2B5EF4-FFF2-40B4-BE49-F238E27FC236}">
                <a16:creationId xmlns:a16="http://schemas.microsoft.com/office/drawing/2014/main" id="{7CBF0DF7-F16D-4E58-B7A8-0688D7BCDBFA}"/>
              </a:ext>
            </a:extLst>
          </p:cNvPr>
          <p:cNvSpPr txBox="1"/>
          <p:nvPr/>
        </p:nvSpPr>
        <p:spPr>
          <a:xfrm>
            <a:off x="313677" y="876269"/>
            <a:ext cx="8686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copper to copper spacing is less than 4 mils in some areas below. Especially, it’s only 2mil spacing found. It’s a very risk that causes the potential shorted net in the manufacturing process. The shorted net is one of the reasons for PCB hot and failure.</a:t>
            </a:r>
            <a:endParaRPr sz="140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DEA28-4728-4F53-A3FA-5D42558EE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857" y="2165728"/>
            <a:ext cx="4092166" cy="31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9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13677" y="111381"/>
            <a:ext cx="8686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2: Copper touched the solder mask opening. </a:t>
            </a:r>
          </a:p>
          <a:p>
            <a:pPr lvl="0">
              <a:buSzPts val="1800"/>
            </a:pP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This cause the potential solder bridging during assembly.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04C04-2DF4-4E0E-BBAB-B8B82466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4" y="1025049"/>
            <a:ext cx="3407455" cy="2415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BF9BC9-E46E-40BC-9371-408BCE3B8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219" y="1025049"/>
            <a:ext cx="4357344" cy="2493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6EB05-2D3E-4297-9863-7B9A2809F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14" y="3530314"/>
            <a:ext cx="3407455" cy="2256174"/>
          </a:xfrm>
          <a:prstGeom prst="rect">
            <a:avLst/>
          </a:prstGeom>
        </p:spPr>
      </p:pic>
      <p:sp>
        <p:nvSpPr>
          <p:cNvPr id="10" name="Google Shape;107;p3">
            <a:extLst>
              <a:ext uri="{FF2B5EF4-FFF2-40B4-BE49-F238E27FC236}">
                <a16:creationId xmlns:a16="http://schemas.microsoft.com/office/drawing/2014/main" id="{484D2D49-7F2E-4425-9B4D-26150069C444}"/>
              </a:ext>
            </a:extLst>
          </p:cNvPr>
          <p:cNvSpPr txBox="1"/>
          <p:nvPr/>
        </p:nvSpPr>
        <p:spPr>
          <a:xfrm>
            <a:off x="431214" y="6072692"/>
            <a:ext cx="856926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Move the copper out of the pad solder mask. </a:t>
            </a:r>
          </a:p>
          <a:p>
            <a:pPr lvl="0">
              <a:buSzPts val="1400"/>
            </a:pPr>
            <a:r>
              <a:rPr lang="en-US" sz="1400" b="0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Do not route trace</a:t>
            </a: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/copper running underneath the discrete components</a:t>
            </a:r>
            <a:endParaRPr sz="1400" b="0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69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04799" y="262128"/>
            <a:ext cx="8686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3: The antenna RF trace and 3V3 trace routed in the </a:t>
            </a:r>
            <a:r>
              <a:rPr lang="en-US" sz="1800" b="1" dirty="0" err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keepout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area (Antenna area) of ESP32­WROOM­32 module. </a:t>
            </a:r>
          </a:p>
          <a:p>
            <a:pPr lvl="0">
              <a:buSzPts val="1800"/>
            </a:pP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This is the potential RF noise issue and RF antenna sensitivity reduction.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7;p3">
            <a:extLst>
              <a:ext uri="{FF2B5EF4-FFF2-40B4-BE49-F238E27FC236}">
                <a16:creationId xmlns:a16="http://schemas.microsoft.com/office/drawing/2014/main" id="{484D2D49-7F2E-4425-9B4D-26150069C444}"/>
              </a:ext>
            </a:extLst>
          </p:cNvPr>
          <p:cNvSpPr txBox="1"/>
          <p:nvPr/>
        </p:nvSpPr>
        <p:spPr>
          <a:xfrm>
            <a:off x="304799" y="5252654"/>
            <a:ext cx="8686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Move all signal trace/power trace out of the antenna </a:t>
            </a:r>
            <a:r>
              <a:rPr lang="en-US" i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keepout</a:t>
            </a: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area per datasheet recommended.</a:t>
            </a:r>
            <a:endParaRPr sz="1400" b="0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A7168-4B2B-4D8F-9C7D-20A46B80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576919"/>
            <a:ext cx="3104941" cy="3007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C21FF-1853-428E-944C-50E6486B2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669" y="1576919"/>
            <a:ext cx="2979930" cy="331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8D79C-6016-4038-BEE5-0EA4BD9B7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190" y="1576919"/>
            <a:ext cx="2461479" cy="32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8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04799" y="315394"/>
            <a:ext cx="8686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4: Missing GND vias for thermal pad of ESP32­WROOM­32 module</a:t>
            </a:r>
            <a:r>
              <a:rPr lang="en-US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7;p3">
            <a:extLst>
              <a:ext uri="{FF2B5EF4-FFF2-40B4-BE49-F238E27FC236}">
                <a16:creationId xmlns:a16="http://schemas.microsoft.com/office/drawing/2014/main" id="{484D2D49-7F2E-4425-9B4D-26150069C444}"/>
              </a:ext>
            </a:extLst>
          </p:cNvPr>
          <p:cNvSpPr txBox="1"/>
          <p:nvPr/>
        </p:nvSpPr>
        <p:spPr>
          <a:xfrm>
            <a:off x="304799" y="3098509"/>
            <a:ext cx="8686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</a:p>
          <a:p>
            <a:pPr>
              <a:buSzPts val="1400"/>
            </a:pP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 improve thermal dissipation performance: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Add more vias for thermal pad per datasheet recommended </a:t>
            </a:r>
          </a:p>
          <a:p>
            <a:pPr>
              <a:buSzPts val="1400"/>
            </a:pP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Suggest to connect thermal pad to full copper planes, no thermal spoke as the current layout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510E74-DEA5-40AD-A1F9-FBB22B92D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458" y="4052576"/>
            <a:ext cx="2407875" cy="2681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2A22AD-EC22-41DD-BFED-6D4525EB8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151" y="797500"/>
            <a:ext cx="2668650" cy="21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63548" y="26705"/>
            <a:ext cx="8686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5: The antenna RF trace of module RFM69HCW ISM Transceiver (PN: COM-13909) routed in the antenna area of ESP32­WROOM­32 module. </a:t>
            </a:r>
          </a:p>
          <a:p>
            <a:pPr lvl="0">
              <a:buSzPts val="1800"/>
            </a:pP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This is the potential RF noise issue and RF antenna sensitivity reduction.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7;p3">
            <a:extLst>
              <a:ext uri="{FF2B5EF4-FFF2-40B4-BE49-F238E27FC236}">
                <a16:creationId xmlns:a16="http://schemas.microsoft.com/office/drawing/2014/main" id="{484D2D49-7F2E-4425-9B4D-26150069C444}"/>
              </a:ext>
            </a:extLst>
          </p:cNvPr>
          <p:cNvSpPr txBox="1"/>
          <p:nvPr/>
        </p:nvSpPr>
        <p:spPr>
          <a:xfrm>
            <a:off x="228600" y="3223767"/>
            <a:ext cx="8686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Move the antenna connector (IPEX Conn C411563) to close to the antenna pin of the module </a:t>
            </a:r>
            <a:r>
              <a:rPr lang="en-US" i="1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RFM69HCW</a:t>
            </a: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on the bottom side.</a:t>
            </a:r>
          </a:p>
          <a:p>
            <a:pPr lvl="0">
              <a:buSzPts val="1400"/>
            </a:pP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Route the antenna trace length as short as possible without transition via as example below.</a:t>
            </a:r>
            <a:endParaRPr sz="1400" b="0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C:\Users\User\AppData\Local\Temp\SNAGHTML44de03c0.PNG">
            <a:extLst>
              <a:ext uri="{FF2B5EF4-FFF2-40B4-BE49-F238E27FC236}">
                <a16:creationId xmlns:a16="http://schemas.microsoft.com/office/drawing/2014/main" id="{53F99FD1-0DBC-443F-953D-AEB4BBF62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804" y="994652"/>
            <a:ext cx="2424774" cy="222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B563D7-7F8B-4D25-B31D-59984607E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645" y="4276809"/>
            <a:ext cx="2284318" cy="24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63548" y="26705"/>
            <a:ext cx="8686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6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: The trace routed too close to non-plated through hole (~3.6 mils).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7;p3">
            <a:extLst>
              <a:ext uri="{FF2B5EF4-FFF2-40B4-BE49-F238E27FC236}">
                <a16:creationId xmlns:a16="http://schemas.microsoft.com/office/drawing/2014/main" id="{484D2D49-7F2E-4425-9B4D-26150069C444}"/>
              </a:ext>
            </a:extLst>
          </p:cNvPr>
          <p:cNvSpPr txBox="1"/>
          <p:nvPr/>
        </p:nvSpPr>
        <p:spPr>
          <a:xfrm>
            <a:off x="228600" y="5155821"/>
            <a:ext cx="8686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sz="1400" b="0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We recommend to keep 8-10 mils copper spacing to non-plated through hole to void the fab/assembly DFM issues.</a:t>
            </a:r>
            <a:endParaRPr sz="1400" b="0" i="1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E5CD0-D56A-4A06-9385-B9A6D6C4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71" y="1089194"/>
            <a:ext cx="6114444" cy="374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1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33165" y="100067"/>
            <a:ext cx="8686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Issue 7</a:t>
            </a:r>
            <a:r>
              <a:rPr lang="en-US" sz="18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: The placement and routing for GPS antenna is not good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7;p3">
            <a:extLst>
              <a:ext uri="{FF2B5EF4-FFF2-40B4-BE49-F238E27FC236}">
                <a16:creationId xmlns:a16="http://schemas.microsoft.com/office/drawing/2014/main" id="{484D2D49-7F2E-4425-9B4D-26150069C444}"/>
              </a:ext>
            </a:extLst>
          </p:cNvPr>
          <p:cNvSpPr txBox="1"/>
          <p:nvPr/>
        </p:nvSpPr>
        <p:spPr>
          <a:xfrm>
            <a:off x="228600" y="3037762"/>
            <a:ext cx="8686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Solutions/Recommendation: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US" sz="1400" b="0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We recommend </a:t>
            </a:r>
            <a:r>
              <a:rPr lang="en-US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 re-do </a:t>
            </a:r>
            <a:r>
              <a:rPr lang="en-US" sz="1400" b="0" i="1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layout for GPS antenna as below to improve the </a:t>
            </a:r>
            <a:r>
              <a:rPr lang="en-US" i="1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RF antenna sensitivity. </a:t>
            </a:r>
            <a:endParaRPr i="1" dirty="0">
              <a:solidFill>
                <a:srgbClr val="00B0F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3396E-7159-4A34-8023-B9DE09EF9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82" y="3634396"/>
            <a:ext cx="1855697" cy="3123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C3FDD6-9C96-42D2-A473-7DAB766B5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082" y="469358"/>
            <a:ext cx="2032987" cy="27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1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621</Words>
  <Application>Microsoft Office PowerPoint</Application>
  <PresentationFormat>On-screen Show (4:3)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anlam</dc:creator>
  <cp:lastModifiedBy>User MS</cp:lastModifiedBy>
  <cp:revision>116</cp:revision>
  <dcterms:created xsi:type="dcterms:W3CDTF">2015-05-21T08:16:31Z</dcterms:created>
  <dcterms:modified xsi:type="dcterms:W3CDTF">2021-12-21T12:49:22Z</dcterms:modified>
</cp:coreProperties>
</file>