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Lato" panose="020F0502020204030203" pitchFamily="34" charset="77"/>
      <p:regular r:id="rId19"/>
      <p:bold r:id="rId20"/>
      <p:italic r:id="rId21"/>
      <p:boldItalic r:id="rId22"/>
    </p:embeddedFont>
    <p:embeddedFont>
      <p:font typeface="Playfair Display" pitchFamily="2" charset="77"/>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0"/>
  </p:normalViewPr>
  <p:slideViewPr>
    <p:cSldViewPr snapToGrid="0">
      <p:cViewPr varScale="1">
        <p:scale>
          <a:sx n="134" d="100"/>
          <a:sy n="134" d="100"/>
        </p:scale>
        <p:origin x="10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Model%E2%80%93view%E2%80%93controller#cite_note-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23dd82316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23dd8231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of the sequence diagram(s)</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When the user logs in, their email and password authenticated using the Firebase API.</a:t>
            </a:r>
            <a:endParaRPr/>
          </a:p>
          <a:p>
            <a:pPr marL="457200" lvl="0" indent="-298450" algn="l" rtl="0">
              <a:spcBef>
                <a:spcPts val="0"/>
              </a:spcBef>
              <a:spcAft>
                <a:spcPts val="0"/>
              </a:spcAft>
              <a:buSzPts val="1100"/>
              <a:buChar char="●"/>
            </a:pPr>
            <a:r>
              <a:rPr lang="en"/>
              <a:t>After the user logs in, they have the option to select a topic, and once they do that, the Chatroom Selection then accesses Firebase to get the list of chatrooms under that topic and displays it to the user. </a:t>
            </a:r>
            <a:endParaRPr/>
          </a:p>
          <a:p>
            <a:pPr marL="457200" lvl="0" indent="-298450" algn="l" rtl="0">
              <a:spcBef>
                <a:spcPts val="0"/>
              </a:spcBef>
              <a:spcAft>
                <a:spcPts val="0"/>
              </a:spcAft>
              <a:buSzPts val="1100"/>
              <a:buChar char="●"/>
            </a:pPr>
            <a:r>
              <a:rPr lang="en"/>
              <a:t>The user then has the option to select any of the chatrooms that are displayed. Once selected, the Chatroom object is called, and the Chatroom gets the messages from Firebase and displays the chatroom.</a:t>
            </a:r>
            <a:endParaRPr/>
          </a:p>
          <a:p>
            <a:pPr marL="457200" lvl="0" indent="-298450" algn="l" rtl="0">
              <a:spcBef>
                <a:spcPts val="0"/>
              </a:spcBef>
              <a:spcAft>
                <a:spcPts val="0"/>
              </a:spcAft>
              <a:buSzPts val="1100"/>
              <a:buChar char="●"/>
            </a:pPr>
            <a:r>
              <a:rPr lang="en"/>
              <a:t>The Chatroom object then waits for the user input. When the user inputs a message, the Chatroom object then stores the message in Firebase, and updates the chat.</a:t>
            </a:r>
            <a:endParaRPr/>
          </a:p>
          <a:p>
            <a:pPr marL="0" lvl="0" indent="0" algn="l" rtl="0">
              <a:spcBef>
                <a:spcPts val="0"/>
              </a:spcBef>
              <a:spcAft>
                <a:spcPts val="0"/>
              </a:spcAft>
              <a:buNone/>
            </a:pPr>
            <a:br>
              <a:rPr lang="en"/>
            </a:b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23dd82316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23dd82316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23dd8231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23dd8231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Closing slide and github link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23dd82316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23dd82316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23dd82316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23dd8231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of the actors that can interact with the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23dd8231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d23dd8231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Pipeline: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(1) the user logs in, or signs up if an account isn’t made, (2) the user edits their profile if they need to change password or update/add profile picture (3) the user explores chat rooms depending on what subject they select, (4) the user enters a chat room, (5) the user sends and reads messages in the chat room, (6) the user saves the chat room if they want.</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23dd82316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23dd8231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of the system’s components using the system diagram</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Two main components:</a:t>
            </a:r>
            <a:endParaRPr>
              <a:solidFill>
                <a:schemeClr val="dk1"/>
              </a:solidFill>
            </a:endParaRPr>
          </a:p>
          <a:p>
            <a:pPr marL="457200" lvl="0" indent="0" algn="l" rtl="0">
              <a:spcBef>
                <a:spcPts val="0"/>
              </a:spcBef>
              <a:spcAft>
                <a:spcPts val="0"/>
              </a:spcAft>
              <a:buClr>
                <a:schemeClr val="dk1"/>
              </a:buClr>
              <a:buSzPts val="1100"/>
              <a:buFont typeface="Arial"/>
              <a:buNone/>
            </a:pPr>
            <a:r>
              <a:rPr lang="en">
                <a:solidFill>
                  <a:schemeClr val="dk1"/>
                </a:solidFill>
              </a:rPr>
              <a:t>Chatroom Selection, Chatroom</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Chatrooms and chats stored using firebase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Briefly mention the architecture, will go into more depth later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Architecture: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Chatroom: Model-View Controller Architecture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Navigation of Applicataion: Event-Driven Architecture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23dd82316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23dd8231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and justification of the architectural style selected (this may be brought up earlier when the system diagram is explained)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400"/>
              </a:spcBef>
              <a:spcAft>
                <a:spcPts val="0"/>
              </a:spcAft>
              <a:buClr>
                <a:schemeClr val="dk1"/>
              </a:buClr>
              <a:buSzPts val="1100"/>
              <a:buFont typeface="Arial"/>
              <a:buNone/>
            </a:pPr>
            <a:r>
              <a:rPr lang="en">
                <a:solidFill>
                  <a:schemeClr val="dk1"/>
                </a:solidFill>
                <a:latin typeface="Calibri"/>
                <a:ea typeface="Calibri"/>
                <a:cs typeface="Calibri"/>
                <a:sym typeface="Calibri"/>
              </a:rPr>
              <a:t>The flow of this architecture is: the user inputs a message into the controller, the controller then handles this message and sends it to the model, then the model saves the message, and finally, the view grabs the message and  displays it in the chatroom.</a:t>
            </a:r>
            <a:endParaRPr>
              <a:solidFill>
                <a:schemeClr val="dk1"/>
              </a:solidFill>
              <a:latin typeface="Calibri"/>
              <a:ea typeface="Calibri"/>
              <a:cs typeface="Calibri"/>
              <a:sym typeface="Calibri"/>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sz="1050" b="1">
                <a:solidFill>
                  <a:srgbClr val="202122"/>
                </a:solidFill>
                <a:highlight>
                  <a:srgbClr val="FFFFFF"/>
                </a:highlight>
              </a:rPr>
              <a:t>Model</a:t>
            </a:r>
            <a:endParaRPr sz="1050" b="1">
              <a:solidFill>
                <a:srgbClr val="202122"/>
              </a:solidFill>
              <a:highlight>
                <a:srgbClr val="FFFFFF"/>
              </a:highlight>
            </a:endParaRPr>
          </a:p>
          <a:p>
            <a:pPr marL="228600" lvl="0" indent="0" algn="l" rtl="0">
              <a:lnSpc>
                <a:spcPct val="115000"/>
              </a:lnSpc>
              <a:spcBef>
                <a:spcPts val="100"/>
              </a:spcBef>
              <a:spcAft>
                <a:spcPts val="0"/>
              </a:spcAft>
              <a:buClr>
                <a:schemeClr val="dk1"/>
              </a:buClr>
              <a:buSzPts val="1100"/>
              <a:buFont typeface="Arial"/>
              <a:buNone/>
            </a:pPr>
            <a:r>
              <a:rPr lang="en" sz="1050">
                <a:solidFill>
                  <a:srgbClr val="202122"/>
                </a:solidFill>
                <a:highlight>
                  <a:srgbClr val="FFFFFF"/>
                </a:highlight>
              </a:rPr>
              <a:t>The central component of the pattern. It is the application's dynamic data structure, independent of the user interface.</a:t>
            </a:r>
            <a:r>
              <a:rPr lang="en" sz="1400" baseline="30000">
                <a:solidFill>
                  <a:srgbClr val="0645AD"/>
                </a:solidFill>
                <a:highlight>
                  <a:srgbClr val="FFFFFF"/>
                </a:highlight>
                <a:uFill>
                  <a:noFill/>
                </a:uFill>
                <a:hlinkClick r:id="rId3">
                  <a:extLst>
                    <a:ext uri="{A12FA001-AC4F-418D-AE19-62706E023703}">
                      <ahyp:hlinkClr xmlns:ahyp="http://schemas.microsoft.com/office/drawing/2018/hyperlinkcolor" val="tx"/>
                    </a:ext>
                  </a:extLst>
                </a:hlinkClick>
              </a:rPr>
              <a:t>[5]</a:t>
            </a:r>
            <a:r>
              <a:rPr lang="en" sz="1050">
                <a:solidFill>
                  <a:srgbClr val="202122"/>
                </a:solidFill>
                <a:highlight>
                  <a:srgbClr val="FFFFFF"/>
                </a:highlight>
              </a:rPr>
              <a:t> It directly manages the data, logic and rules of the application.</a:t>
            </a:r>
            <a:endParaRPr sz="1050">
              <a:solidFill>
                <a:srgbClr val="202122"/>
              </a:solidFill>
              <a:highlight>
                <a:srgbClr val="FFFFFF"/>
              </a:highlight>
            </a:endParaRPr>
          </a:p>
          <a:p>
            <a:pPr marL="0" lvl="0" indent="0" algn="l" rtl="0">
              <a:spcBef>
                <a:spcPts val="10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sz="1050" b="1">
                <a:solidFill>
                  <a:srgbClr val="202122"/>
                </a:solidFill>
                <a:highlight>
                  <a:srgbClr val="FFFFFF"/>
                </a:highlight>
              </a:rPr>
              <a:t>View</a:t>
            </a:r>
            <a:endParaRPr sz="1050" b="1">
              <a:solidFill>
                <a:srgbClr val="202122"/>
              </a:solidFill>
              <a:highlight>
                <a:srgbClr val="FFFFFF"/>
              </a:highlight>
            </a:endParaRPr>
          </a:p>
          <a:p>
            <a:pPr marL="228600" lvl="0" indent="0" algn="l" rtl="0">
              <a:lnSpc>
                <a:spcPct val="115000"/>
              </a:lnSpc>
              <a:spcBef>
                <a:spcPts val="100"/>
              </a:spcBef>
              <a:spcAft>
                <a:spcPts val="0"/>
              </a:spcAft>
              <a:buClr>
                <a:schemeClr val="dk1"/>
              </a:buClr>
              <a:buSzPts val="1100"/>
              <a:buFont typeface="Arial"/>
              <a:buNone/>
            </a:pPr>
            <a:r>
              <a:rPr lang="en" sz="1050">
                <a:solidFill>
                  <a:srgbClr val="202122"/>
                </a:solidFill>
                <a:highlight>
                  <a:srgbClr val="FFFFFF"/>
                </a:highlight>
              </a:rPr>
              <a:t>Any representation of information such as a chart, diagram or table. Multiple views of the same information are possible, such as a bar chart for management and a tabular view for accountants.</a:t>
            </a:r>
            <a:endParaRPr sz="1050">
              <a:solidFill>
                <a:srgbClr val="202122"/>
              </a:solidFill>
              <a:highlight>
                <a:srgbClr val="FFFFFF"/>
              </a:highlight>
            </a:endParaRPr>
          </a:p>
          <a:p>
            <a:pPr marL="0" lvl="0" indent="0" algn="l" rtl="0">
              <a:spcBef>
                <a:spcPts val="10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sz="1050" b="1">
                <a:solidFill>
                  <a:srgbClr val="202122"/>
                </a:solidFill>
                <a:highlight>
                  <a:srgbClr val="FFFFFF"/>
                </a:highlight>
              </a:rPr>
              <a:t>Controller</a:t>
            </a:r>
            <a:endParaRPr sz="1050" b="1">
              <a:solidFill>
                <a:srgbClr val="202122"/>
              </a:solidFill>
              <a:highlight>
                <a:srgbClr val="FFFFFF"/>
              </a:highlight>
            </a:endParaRPr>
          </a:p>
          <a:p>
            <a:pPr marL="228600" lvl="0" indent="0" algn="l" rtl="0">
              <a:lnSpc>
                <a:spcPct val="115000"/>
              </a:lnSpc>
              <a:spcBef>
                <a:spcPts val="100"/>
              </a:spcBef>
              <a:spcAft>
                <a:spcPts val="0"/>
              </a:spcAft>
              <a:buClr>
                <a:schemeClr val="dk1"/>
              </a:buClr>
              <a:buSzPts val="1100"/>
              <a:buFont typeface="Arial"/>
              <a:buNone/>
            </a:pPr>
            <a:r>
              <a:rPr lang="en" sz="1050">
                <a:solidFill>
                  <a:srgbClr val="202122"/>
                </a:solidFill>
                <a:highlight>
                  <a:srgbClr val="FFFFFF"/>
                </a:highlight>
              </a:rPr>
              <a:t>Accepts input and converts it to commands for the model or view.</a:t>
            </a:r>
            <a:endParaRPr sz="1050">
              <a:solidFill>
                <a:srgbClr val="202122"/>
              </a:solidFill>
              <a:highlight>
                <a:srgbClr val="FFFFFF"/>
              </a:highlight>
            </a:endParaRPr>
          </a:p>
          <a:p>
            <a:pPr marL="0" lvl="0" indent="0" algn="l" rtl="0">
              <a:spcBef>
                <a:spcPts val="1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23dd82316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23dd82316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and justification of the design patterns that could be applicable to the project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Using mediator pattern reduces dependencies between communicating objects, reducing coupling , meaning the degree to which these difference objects rely on each other. Lowering the measure of how closely connected two routines/modules are to each other.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sz="1200" b="1">
                <a:solidFill>
                  <a:srgbClr val="202124"/>
                </a:solidFill>
                <a:highlight>
                  <a:srgbClr val="FFFFFF"/>
                </a:highlight>
                <a:latin typeface="Roboto"/>
                <a:ea typeface="Roboto"/>
                <a:cs typeface="Roboto"/>
                <a:sym typeface="Roboto"/>
              </a:rPr>
              <a:t>Factory Method</a:t>
            </a:r>
            <a:r>
              <a:rPr lang="en" sz="1200">
                <a:solidFill>
                  <a:srgbClr val="202124"/>
                </a:solidFill>
                <a:highlight>
                  <a:srgbClr val="FFFFFF"/>
                </a:highlight>
                <a:latin typeface="Roboto"/>
                <a:ea typeface="Roboto"/>
                <a:cs typeface="Roboto"/>
                <a:sym typeface="Roboto"/>
              </a:rPr>
              <a:t> is a creational design pattern that provides an interface for creating objects in a superclass, but allows subclasses to alter the type of objects that will be created.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23dd82316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23dd8231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 and justification of the frameworks proposed (if any)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400"/>
              </a:spcBef>
              <a:spcAft>
                <a:spcPts val="0"/>
              </a:spcAft>
              <a:buClr>
                <a:schemeClr val="dk1"/>
              </a:buClr>
              <a:buSzPts val="1100"/>
              <a:buFont typeface="Arial"/>
              <a:buNone/>
            </a:pPr>
            <a:r>
              <a:rPr lang="en">
                <a:solidFill>
                  <a:schemeClr val="dk1"/>
                </a:solidFill>
                <a:latin typeface="Calibri"/>
                <a:ea typeface="Calibri"/>
                <a:cs typeface="Calibri"/>
                <a:sym typeface="Calibri"/>
              </a:rPr>
              <a:t>This application is going to be using the Flutter UI toolkit and the Firebase API. Using Flutter and Dart will allow the program to interact with Firebase storage to allow users to message each other in chat rooms.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d23dd82316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d23dd82316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DCDDDE"/>
                </a:solidFill>
                <a:highlight>
                  <a:srgbClr val="36393F"/>
                </a:highlight>
              </a:rPr>
              <a:t>Description of the class diagram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College Social App</a:t>
            </a:r>
            <a:endParaRPr/>
          </a:p>
        </p:txBody>
      </p:sp>
      <p:sp>
        <p:nvSpPr>
          <p:cNvPr id="60" name="Google Shape;60;p13"/>
          <p:cNvSpPr txBox="1">
            <a:spLocks noGrp="1"/>
          </p:cNvSpPr>
          <p:nvPr>
            <p:ph type="subTitle" idx="1"/>
          </p:nvPr>
        </p:nvSpPr>
        <p:spPr>
          <a:xfrm>
            <a:off x="3096300" y="2884500"/>
            <a:ext cx="2951400" cy="122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750"/>
              <a:t>Austin Schladant</a:t>
            </a:r>
            <a:endParaRPr sz="1750"/>
          </a:p>
          <a:p>
            <a:pPr marL="0" lvl="0" indent="0" algn="ctr" rtl="0">
              <a:spcBef>
                <a:spcPts val="0"/>
              </a:spcBef>
              <a:spcAft>
                <a:spcPts val="0"/>
              </a:spcAft>
              <a:buNone/>
            </a:pPr>
            <a:r>
              <a:rPr lang="en" sz="1750"/>
              <a:t>Kyle Riley </a:t>
            </a:r>
            <a:endParaRPr sz="1750"/>
          </a:p>
          <a:p>
            <a:pPr marL="0" lvl="0" indent="0" algn="ctr" rtl="0">
              <a:spcBef>
                <a:spcPts val="0"/>
              </a:spcBef>
              <a:spcAft>
                <a:spcPts val="0"/>
              </a:spcAft>
              <a:buNone/>
            </a:pPr>
            <a:r>
              <a:rPr lang="en" sz="1750"/>
              <a:t>BoFei Wang</a:t>
            </a:r>
            <a:endParaRPr sz="17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SEQUENCE DIAGRAM</a:t>
            </a:r>
            <a:endParaRPr/>
          </a:p>
        </p:txBody>
      </p:sp>
      <p:pic>
        <p:nvPicPr>
          <p:cNvPr id="122" name="Google Shape;122;p22"/>
          <p:cNvPicPr preferRelativeResize="0"/>
          <p:nvPr/>
        </p:nvPicPr>
        <p:blipFill>
          <a:blip r:embed="rId3">
            <a:alphaModFix/>
          </a:blip>
          <a:stretch>
            <a:fillRect/>
          </a:stretch>
        </p:blipFill>
        <p:spPr>
          <a:xfrm>
            <a:off x="1573475" y="927550"/>
            <a:ext cx="5500150" cy="4060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MOCK-UP</a:t>
            </a:r>
            <a:endParaRPr/>
          </a:p>
        </p:txBody>
      </p:sp>
      <p:pic>
        <p:nvPicPr>
          <p:cNvPr id="128" name="Google Shape;128;p23"/>
          <p:cNvPicPr preferRelativeResize="0"/>
          <p:nvPr/>
        </p:nvPicPr>
        <p:blipFill>
          <a:blip r:embed="rId3">
            <a:alphaModFix/>
          </a:blip>
          <a:stretch>
            <a:fillRect/>
          </a:stretch>
        </p:blipFill>
        <p:spPr>
          <a:xfrm>
            <a:off x="5351150" y="1251991"/>
            <a:ext cx="1523851" cy="3217357"/>
          </a:xfrm>
          <a:prstGeom prst="rect">
            <a:avLst/>
          </a:prstGeom>
          <a:noFill/>
          <a:ln>
            <a:noFill/>
          </a:ln>
        </p:spPr>
      </p:pic>
      <p:pic>
        <p:nvPicPr>
          <p:cNvPr id="129" name="Google Shape;129;p23"/>
          <p:cNvPicPr preferRelativeResize="0"/>
          <p:nvPr/>
        </p:nvPicPr>
        <p:blipFill rotWithShape="1">
          <a:blip r:embed="rId4">
            <a:alphaModFix/>
          </a:blip>
          <a:srcRect t="5718" b="5895"/>
          <a:stretch/>
        </p:blipFill>
        <p:spPr>
          <a:xfrm>
            <a:off x="2070000" y="1252011"/>
            <a:ext cx="1523851" cy="32173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a:t>
            </a:r>
            <a:endParaRPr/>
          </a:p>
        </p:txBody>
      </p:sp>
      <p:sp>
        <p:nvSpPr>
          <p:cNvPr id="135" name="Google Shape;13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https://github.com/Aschladant/team14-social-app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384050" y="659175"/>
            <a:ext cx="3798900" cy="1068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RECAP</a:t>
            </a:r>
            <a:endParaRPr/>
          </a:p>
          <a:p>
            <a:pPr marL="0" lvl="0" indent="0" algn="l" rtl="0">
              <a:spcBef>
                <a:spcPts val="0"/>
              </a:spcBef>
              <a:spcAft>
                <a:spcPts val="0"/>
              </a:spcAft>
              <a:buNone/>
            </a:pPr>
            <a:endParaRPr/>
          </a:p>
        </p:txBody>
      </p:sp>
      <p:sp>
        <p:nvSpPr>
          <p:cNvPr id="66" name="Google Shape;66;p14"/>
          <p:cNvSpPr txBox="1">
            <a:spLocks noGrp="1"/>
          </p:cNvSpPr>
          <p:nvPr>
            <p:ph type="body" idx="1"/>
          </p:nvPr>
        </p:nvSpPr>
        <p:spPr>
          <a:xfrm>
            <a:off x="612200" y="1598800"/>
            <a:ext cx="4782300" cy="2926200"/>
          </a:xfrm>
          <a:prstGeom prst="rect">
            <a:avLst/>
          </a:prstGeom>
        </p:spPr>
        <p:txBody>
          <a:bodyPr spcFirstLastPara="1" wrap="square" lIns="91425" tIns="91425" rIns="91425" bIns="91425" anchor="t" anchorCtr="0">
            <a:normAutofit fontScale="77500"/>
          </a:bodyPr>
          <a:lstStyle/>
          <a:p>
            <a:pPr marL="457200" lvl="0" indent="-317182" algn="l" rtl="0">
              <a:lnSpc>
                <a:spcPct val="200000"/>
              </a:lnSpc>
              <a:spcBef>
                <a:spcPts val="0"/>
              </a:spcBef>
              <a:spcAft>
                <a:spcPts val="0"/>
              </a:spcAft>
              <a:buSzPct val="100000"/>
              <a:buChar char="●"/>
            </a:pPr>
            <a:r>
              <a:rPr lang="en" sz="1800"/>
              <a:t>Chatroom style  messaging application for University students</a:t>
            </a:r>
            <a:endParaRPr sz="1800"/>
          </a:p>
          <a:p>
            <a:pPr marL="457200" lvl="0" indent="-317182" algn="l" rtl="0">
              <a:lnSpc>
                <a:spcPct val="200000"/>
              </a:lnSpc>
              <a:spcBef>
                <a:spcPts val="0"/>
              </a:spcBef>
              <a:spcAft>
                <a:spcPts val="0"/>
              </a:spcAft>
              <a:buSzPct val="100000"/>
              <a:buChar char="●"/>
            </a:pPr>
            <a:r>
              <a:rPr lang="en" sz="1800"/>
              <a:t>Three core topics to easily find chat rooms tailored to a student’s interests</a:t>
            </a:r>
            <a:endParaRPr sz="1800"/>
          </a:p>
          <a:p>
            <a:pPr marL="457200" lvl="0" indent="-317182" algn="l" rtl="0">
              <a:lnSpc>
                <a:spcPct val="200000"/>
              </a:lnSpc>
              <a:spcBef>
                <a:spcPts val="0"/>
              </a:spcBef>
              <a:spcAft>
                <a:spcPts val="0"/>
              </a:spcAft>
              <a:buSzPct val="100000"/>
              <a:buChar char="●"/>
            </a:pPr>
            <a:r>
              <a:rPr lang="en" sz="1800"/>
              <a:t>Programmed using Dart and Firebase Cloud Storage</a:t>
            </a:r>
            <a:endParaRPr sz="1800"/>
          </a:p>
          <a:p>
            <a:pPr marL="0" lvl="0" indent="0" algn="l" rtl="0">
              <a:lnSpc>
                <a:spcPct val="200000"/>
              </a:lnSpc>
              <a:spcBef>
                <a:spcPts val="1200"/>
              </a:spcBef>
              <a:spcAft>
                <a:spcPts val="1200"/>
              </a:spcAft>
              <a:buNone/>
            </a:pPr>
            <a:endParaRPr sz="1200"/>
          </a:p>
        </p:txBody>
      </p:sp>
      <p:pic>
        <p:nvPicPr>
          <p:cNvPr id="67" name="Google Shape;67;p14"/>
          <p:cNvPicPr preferRelativeResize="0"/>
          <p:nvPr/>
        </p:nvPicPr>
        <p:blipFill rotWithShape="1">
          <a:blip r:embed="rId3">
            <a:alphaModFix/>
          </a:blip>
          <a:srcRect t="5718" b="5895"/>
          <a:stretch/>
        </p:blipFill>
        <p:spPr>
          <a:xfrm>
            <a:off x="6386550" y="659163"/>
            <a:ext cx="1949850" cy="363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ACTORS </a:t>
            </a:r>
            <a:endParaRPr/>
          </a:p>
        </p:txBody>
      </p:sp>
      <p:sp>
        <p:nvSpPr>
          <p:cNvPr id="73" name="Google Shape;73;p15"/>
          <p:cNvSpPr txBox="1">
            <a:spLocks noGrp="1"/>
          </p:cNvSpPr>
          <p:nvPr>
            <p:ph type="body" idx="1"/>
          </p:nvPr>
        </p:nvSpPr>
        <p:spPr>
          <a:xfrm>
            <a:off x="500650" y="1536625"/>
            <a:ext cx="7038900" cy="2911200"/>
          </a:xfrm>
          <a:prstGeom prst="rect">
            <a:avLst/>
          </a:prstGeom>
        </p:spPr>
        <p:txBody>
          <a:bodyPr spcFirstLastPara="1" wrap="square" lIns="91425" tIns="91425" rIns="91425" bIns="91425" anchor="t" anchorCtr="0">
            <a:normAutofit fontScale="92500" lnSpcReduction="10000"/>
          </a:bodyPr>
          <a:lstStyle/>
          <a:p>
            <a:pPr marL="457200" lvl="0" indent="-334327" algn="l" rtl="0">
              <a:lnSpc>
                <a:spcPct val="200000"/>
              </a:lnSpc>
              <a:spcBef>
                <a:spcPts val="0"/>
              </a:spcBef>
              <a:spcAft>
                <a:spcPts val="0"/>
              </a:spcAft>
              <a:buSzPct val="100000"/>
              <a:buAutoNum type="arabicPeriod"/>
            </a:pPr>
            <a:r>
              <a:rPr lang="en" sz="1800"/>
              <a:t>Account Holders</a:t>
            </a:r>
            <a:endParaRPr sz="1800"/>
          </a:p>
          <a:p>
            <a:pPr marL="914400" lvl="1" indent="-334327" algn="l" rtl="0">
              <a:lnSpc>
                <a:spcPct val="200000"/>
              </a:lnSpc>
              <a:spcBef>
                <a:spcPts val="0"/>
              </a:spcBef>
              <a:spcAft>
                <a:spcPts val="0"/>
              </a:spcAft>
              <a:buSzPct val="100000"/>
              <a:buAutoNum type="alphaLcPeriod"/>
            </a:pPr>
            <a:r>
              <a:rPr lang="en" sz="1800"/>
              <a:t>Has access to all application functions</a:t>
            </a:r>
            <a:endParaRPr sz="1800"/>
          </a:p>
          <a:p>
            <a:pPr marL="457200" lvl="0" indent="-334327" algn="l" rtl="0">
              <a:lnSpc>
                <a:spcPct val="200000"/>
              </a:lnSpc>
              <a:spcBef>
                <a:spcPts val="0"/>
              </a:spcBef>
              <a:spcAft>
                <a:spcPts val="0"/>
              </a:spcAft>
              <a:buSzPct val="100000"/>
              <a:buAutoNum type="arabicPeriod"/>
            </a:pPr>
            <a:r>
              <a:rPr lang="en" sz="1800"/>
              <a:t>Non-Account Holders</a:t>
            </a:r>
            <a:endParaRPr sz="1800"/>
          </a:p>
          <a:p>
            <a:pPr marL="914400" lvl="1" indent="-334327" algn="l" rtl="0">
              <a:lnSpc>
                <a:spcPct val="200000"/>
              </a:lnSpc>
              <a:spcBef>
                <a:spcPts val="0"/>
              </a:spcBef>
              <a:spcAft>
                <a:spcPts val="0"/>
              </a:spcAft>
              <a:buSzPct val="100000"/>
              <a:buAutoNum type="alphaLcPeriod"/>
            </a:pPr>
            <a:r>
              <a:rPr lang="en" sz="1800"/>
              <a:t>Has access to only account creation and login </a:t>
            </a:r>
            <a:endParaRPr sz="1800"/>
          </a:p>
          <a:p>
            <a:pPr marL="457200" lvl="0" indent="-334327" algn="l" rtl="0">
              <a:lnSpc>
                <a:spcPct val="200000"/>
              </a:lnSpc>
              <a:spcBef>
                <a:spcPts val="0"/>
              </a:spcBef>
              <a:spcAft>
                <a:spcPts val="0"/>
              </a:spcAft>
              <a:buSzPct val="100000"/>
              <a:buAutoNum type="arabicPeriod"/>
            </a:pPr>
            <a:r>
              <a:rPr lang="en" sz="1800"/>
              <a:t>Firebase Database</a:t>
            </a:r>
            <a:endParaRPr sz="1800"/>
          </a:p>
          <a:p>
            <a:pPr marL="914400" lvl="1" indent="-334327" algn="l" rtl="0">
              <a:lnSpc>
                <a:spcPct val="200000"/>
              </a:lnSpc>
              <a:spcBef>
                <a:spcPts val="0"/>
              </a:spcBef>
              <a:spcAft>
                <a:spcPts val="0"/>
              </a:spcAft>
              <a:buSzPct val="100000"/>
              <a:buAutoNum type="alphaLcPeriod"/>
            </a:pPr>
            <a:r>
              <a:rPr lang="en" sz="1800"/>
              <a:t>Stores user information, chatrooms, and messages</a:t>
            </a:r>
            <a:endParaRPr sz="1800"/>
          </a:p>
        </p:txBody>
      </p:sp>
      <p:pic>
        <p:nvPicPr>
          <p:cNvPr id="74" name="Google Shape;74;p15" descr="Students walk in university campus using tablets and phone | Impactivate |  The Impact Investing Exchange"/>
          <p:cNvPicPr preferRelativeResize="0"/>
          <p:nvPr/>
        </p:nvPicPr>
        <p:blipFill>
          <a:blip r:embed="rId3">
            <a:alphaModFix/>
          </a:blip>
          <a:stretch>
            <a:fillRect/>
          </a:stretch>
        </p:blipFill>
        <p:spPr>
          <a:xfrm>
            <a:off x="5553425" y="668650"/>
            <a:ext cx="2854624" cy="190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Overview</a:t>
            </a:r>
            <a:endParaRPr/>
          </a:p>
        </p:txBody>
      </p:sp>
      <p:pic>
        <p:nvPicPr>
          <p:cNvPr id="87" name="Google Shape;87;p17"/>
          <p:cNvPicPr preferRelativeResize="0"/>
          <p:nvPr/>
        </p:nvPicPr>
        <p:blipFill>
          <a:blip r:embed="rId3">
            <a:alphaModFix/>
          </a:blip>
          <a:stretch>
            <a:fillRect/>
          </a:stretch>
        </p:blipFill>
        <p:spPr>
          <a:xfrm>
            <a:off x="2334663" y="1017450"/>
            <a:ext cx="4474675" cy="395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SYSTEM OVERVIEW </a:t>
            </a:r>
            <a:endParaRPr/>
          </a:p>
        </p:txBody>
      </p:sp>
      <p:pic>
        <p:nvPicPr>
          <p:cNvPr id="80" name="Google Shape;80;p16"/>
          <p:cNvPicPr preferRelativeResize="0"/>
          <p:nvPr/>
        </p:nvPicPr>
        <p:blipFill rotWithShape="1">
          <a:blip r:embed="rId3">
            <a:alphaModFix/>
          </a:blip>
          <a:srcRect l="1152" t="6398" r="1201" b="4235"/>
          <a:stretch/>
        </p:blipFill>
        <p:spPr>
          <a:xfrm>
            <a:off x="1961950" y="2626200"/>
            <a:ext cx="5217750" cy="1796150"/>
          </a:xfrm>
          <a:prstGeom prst="rect">
            <a:avLst/>
          </a:prstGeom>
          <a:noFill/>
          <a:ln>
            <a:noFill/>
          </a:ln>
        </p:spPr>
      </p:pic>
      <p:sp>
        <p:nvSpPr>
          <p:cNvPr id="81" name="Google Shape;81;p16"/>
          <p:cNvSpPr txBox="1"/>
          <p:nvPr/>
        </p:nvSpPr>
        <p:spPr>
          <a:xfrm>
            <a:off x="1255500" y="1337025"/>
            <a:ext cx="5343600" cy="9696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sz="1700" u="sng">
                <a:solidFill>
                  <a:schemeClr val="dk2"/>
                </a:solidFill>
                <a:latin typeface="Lato"/>
                <a:ea typeface="Lato"/>
                <a:cs typeface="Lato"/>
                <a:sym typeface="Lato"/>
              </a:rPr>
              <a:t>Main System Components: </a:t>
            </a:r>
            <a:endParaRPr sz="1700">
              <a:solidFill>
                <a:schemeClr val="dk2"/>
              </a:solidFill>
              <a:latin typeface="Lato"/>
              <a:ea typeface="Lato"/>
              <a:cs typeface="Lato"/>
              <a:sym typeface="Lato"/>
            </a:endParaRPr>
          </a:p>
          <a:p>
            <a:pPr marL="457200" lvl="0" indent="-336550" algn="l" rtl="0">
              <a:lnSpc>
                <a:spcPct val="200000"/>
              </a:lnSpc>
              <a:spcBef>
                <a:spcPts val="0"/>
              </a:spcBef>
              <a:spcAft>
                <a:spcPts val="0"/>
              </a:spcAft>
              <a:buClr>
                <a:schemeClr val="dk2"/>
              </a:buClr>
              <a:buSzPts val="1700"/>
              <a:buFont typeface="Lato"/>
              <a:buChar char="●"/>
            </a:pPr>
            <a:r>
              <a:rPr lang="en" sz="1700">
                <a:solidFill>
                  <a:schemeClr val="dk2"/>
                </a:solidFill>
                <a:latin typeface="Lato"/>
                <a:ea typeface="Lato"/>
                <a:cs typeface="Lato"/>
                <a:sym typeface="Lato"/>
              </a:rPr>
              <a:t>Topic Selection  and Chatroom</a:t>
            </a:r>
            <a:endParaRPr sz="17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ARCHITECTURE STYLE</a:t>
            </a:r>
            <a:endParaRPr/>
          </a:p>
        </p:txBody>
      </p:sp>
      <p:sp>
        <p:nvSpPr>
          <p:cNvPr id="93" name="Google Shape;93;p18"/>
          <p:cNvSpPr txBox="1">
            <a:spLocks noGrp="1"/>
          </p:cNvSpPr>
          <p:nvPr>
            <p:ph type="body" idx="1"/>
          </p:nvPr>
        </p:nvSpPr>
        <p:spPr>
          <a:xfrm>
            <a:off x="311700" y="1282700"/>
            <a:ext cx="7038900" cy="300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u="sng"/>
              <a:t>Event-Driven Architecture </a:t>
            </a:r>
            <a:endParaRPr sz="1700" u="sng"/>
          </a:p>
          <a:p>
            <a:pPr marL="457200" lvl="0" indent="-336550" algn="l" rtl="0">
              <a:spcBef>
                <a:spcPts val="1200"/>
              </a:spcBef>
              <a:spcAft>
                <a:spcPts val="0"/>
              </a:spcAft>
              <a:buSzPts val="1700"/>
              <a:buChar char="●"/>
            </a:pPr>
            <a:r>
              <a:rPr lang="en" sz="1700"/>
              <a:t>Application acts accordingly to events caused by the user</a:t>
            </a:r>
            <a:endParaRPr sz="1700"/>
          </a:p>
          <a:p>
            <a:pPr marL="0" lvl="0" indent="0" algn="l" rtl="0">
              <a:spcBef>
                <a:spcPts val="1200"/>
              </a:spcBef>
              <a:spcAft>
                <a:spcPts val="0"/>
              </a:spcAft>
              <a:buNone/>
            </a:pPr>
            <a:endParaRPr sz="1700"/>
          </a:p>
          <a:p>
            <a:pPr marL="0" lvl="0" indent="0" algn="l" rtl="0">
              <a:spcBef>
                <a:spcPts val="1200"/>
              </a:spcBef>
              <a:spcAft>
                <a:spcPts val="0"/>
              </a:spcAft>
              <a:buNone/>
            </a:pPr>
            <a:r>
              <a:rPr lang="en" sz="1700" u="sng"/>
              <a:t>Model-View-Controller (MVC) Architecture</a:t>
            </a:r>
            <a:endParaRPr sz="1700" u="sng"/>
          </a:p>
          <a:p>
            <a:pPr marL="457200" lvl="0" indent="-336550" algn="l" rtl="0">
              <a:spcBef>
                <a:spcPts val="1200"/>
              </a:spcBef>
              <a:spcAft>
                <a:spcPts val="0"/>
              </a:spcAft>
              <a:buSzPts val="1700"/>
              <a:buChar char="●"/>
            </a:pPr>
            <a:r>
              <a:rPr lang="en" sz="1700"/>
              <a:t>Model: Firebase Database</a:t>
            </a:r>
            <a:endParaRPr sz="1700"/>
          </a:p>
          <a:p>
            <a:pPr marL="457200" lvl="0" indent="-336550" algn="l" rtl="0">
              <a:spcBef>
                <a:spcPts val="0"/>
              </a:spcBef>
              <a:spcAft>
                <a:spcPts val="0"/>
              </a:spcAft>
              <a:buSzPts val="1700"/>
              <a:buChar char="●"/>
            </a:pPr>
            <a:r>
              <a:rPr lang="en" sz="1700"/>
              <a:t>View:  Message Texts</a:t>
            </a:r>
            <a:endParaRPr sz="1700"/>
          </a:p>
        </p:txBody>
      </p:sp>
      <p:pic>
        <p:nvPicPr>
          <p:cNvPr id="94" name="Google Shape;94;p18"/>
          <p:cNvPicPr preferRelativeResize="0"/>
          <p:nvPr/>
        </p:nvPicPr>
        <p:blipFill>
          <a:blip r:embed="rId3">
            <a:alphaModFix/>
          </a:blip>
          <a:stretch>
            <a:fillRect/>
          </a:stretch>
        </p:blipFill>
        <p:spPr>
          <a:xfrm>
            <a:off x="5305125" y="2061525"/>
            <a:ext cx="3390900" cy="297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PATTERNS</a:t>
            </a:r>
            <a:endParaRPr/>
          </a:p>
        </p:txBody>
      </p:sp>
      <p:sp>
        <p:nvSpPr>
          <p:cNvPr id="100" name="Google Shape;100;p19"/>
          <p:cNvSpPr txBox="1">
            <a:spLocks noGrp="1"/>
          </p:cNvSpPr>
          <p:nvPr>
            <p:ph type="body" idx="1"/>
          </p:nvPr>
        </p:nvSpPr>
        <p:spPr>
          <a:xfrm>
            <a:off x="682025" y="1373125"/>
            <a:ext cx="5550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u="sng"/>
              <a:t>Mediator Pattern </a:t>
            </a:r>
            <a:endParaRPr sz="1700" u="sng"/>
          </a:p>
          <a:p>
            <a:pPr marL="457200" lvl="0" indent="-336550" algn="l" rtl="0">
              <a:spcBef>
                <a:spcPts val="1200"/>
              </a:spcBef>
              <a:spcAft>
                <a:spcPts val="0"/>
              </a:spcAft>
              <a:buSzPts val="1700"/>
              <a:buChar char="●"/>
            </a:pPr>
            <a:r>
              <a:rPr lang="en" sz="1700"/>
              <a:t>Encapsulates communication between Database object and User object with Mediator object</a:t>
            </a:r>
            <a:endParaRPr sz="1700"/>
          </a:p>
          <a:p>
            <a:pPr marL="0" lvl="0" indent="0" algn="l" rtl="0">
              <a:spcBef>
                <a:spcPts val="1200"/>
              </a:spcBef>
              <a:spcAft>
                <a:spcPts val="0"/>
              </a:spcAft>
              <a:buNone/>
            </a:pPr>
            <a:r>
              <a:rPr lang="en" sz="1700" u="sng"/>
              <a:t>Factory Method</a:t>
            </a:r>
            <a:endParaRPr sz="1700" u="sng"/>
          </a:p>
          <a:p>
            <a:pPr marL="457200" lvl="0" indent="-336550" algn="l" rtl="0">
              <a:spcBef>
                <a:spcPts val="1200"/>
              </a:spcBef>
              <a:spcAft>
                <a:spcPts val="0"/>
              </a:spcAft>
              <a:buSzPts val="1700"/>
              <a:buChar char="●"/>
            </a:pPr>
            <a:r>
              <a:rPr lang="en" sz="1700"/>
              <a:t>Implements Chatroom Selection Object superclass</a:t>
            </a:r>
            <a:endParaRPr sz="1700"/>
          </a:p>
          <a:p>
            <a:pPr marL="914400" lvl="1" indent="-336550" algn="l" rtl="0">
              <a:spcBef>
                <a:spcPts val="0"/>
              </a:spcBef>
              <a:spcAft>
                <a:spcPts val="0"/>
              </a:spcAft>
              <a:buSzPts val="1700"/>
              <a:buChar char="○"/>
            </a:pPr>
            <a:r>
              <a:rPr lang="en" sz="1700"/>
              <a:t>Depending on User input, different subclasses are instantiated</a:t>
            </a:r>
            <a:endParaRPr/>
          </a:p>
        </p:txBody>
      </p:sp>
      <p:pic>
        <p:nvPicPr>
          <p:cNvPr id="101" name="Google Shape;101;p19"/>
          <p:cNvPicPr preferRelativeResize="0"/>
          <p:nvPr/>
        </p:nvPicPr>
        <p:blipFill rotWithShape="1">
          <a:blip r:embed="rId3">
            <a:alphaModFix/>
          </a:blip>
          <a:srcRect l="5561" t="1884" r="4454" b="2467"/>
          <a:stretch/>
        </p:blipFill>
        <p:spPr>
          <a:xfrm>
            <a:off x="6681250" y="1325650"/>
            <a:ext cx="1251400" cy="265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FRAMEWORKS</a:t>
            </a:r>
            <a:endParaRPr/>
          </a:p>
        </p:txBody>
      </p:sp>
      <p:sp>
        <p:nvSpPr>
          <p:cNvPr id="107" name="Google Shape;107;p20"/>
          <p:cNvSpPr txBox="1">
            <a:spLocks noGrp="1"/>
          </p:cNvSpPr>
          <p:nvPr>
            <p:ph type="body" idx="1"/>
          </p:nvPr>
        </p:nvSpPr>
        <p:spPr>
          <a:xfrm>
            <a:off x="777125" y="15582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lnSpc>
                <a:spcPct val="200000"/>
              </a:lnSpc>
              <a:spcBef>
                <a:spcPts val="0"/>
              </a:spcBef>
              <a:spcAft>
                <a:spcPts val="0"/>
              </a:spcAft>
              <a:buNone/>
            </a:pPr>
            <a:r>
              <a:rPr lang="en" sz="1750"/>
              <a:t>Flutter UI toolkit, written with Dart programming language</a:t>
            </a:r>
            <a:endParaRPr sz="1750"/>
          </a:p>
          <a:p>
            <a:pPr marL="457200" lvl="0" indent="-331390" algn="l" rtl="0">
              <a:lnSpc>
                <a:spcPct val="200000"/>
              </a:lnSpc>
              <a:spcBef>
                <a:spcPts val="1200"/>
              </a:spcBef>
              <a:spcAft>
                <a:spcPts val="0"/>
              </a:spcAft>
              <a:buSzPct val="100000"/>
              <a:buChar char="●"/>
            </a:pPr>
            <a:r>
              <a:rPr lang="en" sz="1750"/>
              <a:t>Powerful UI toolkit by Google for creating applications</a:t>
            </a:r>
            <a:endParaRPr sz="1750"/>
          </a:p>
          <a:p>
            <a:pPr marL="0" lvl="0" indent="0" algn="l" rtl="0">
              <a:lnSpc>
                <a:spcPct val="200000"/>
              </a:lnSpc>
              <a:spcBef>
                <a:spcPts val="1200"/>
              </a:spcBef>
              <a:spcAft>
                <a:spcPts val="0"/>
              </a:spcAft>
              <a:buNone/>
            </a:pPr>
            <a:r>
              <a:rPr lang="en" sz="1750"/>
              <a:t>Firebase API</a:t>
            </a:r>
            <a:endParaRPr sz="1750"/>
          </a:p>
          <a:p>
            <a:pPr marL="457200" lvl="0" indent="-331390" algn="l" rtl="0">
              <a:lnSpc>
                <a:spcPct val="200000"/>
              </a:lnSpc>
              <a:spcBef>
                <a:spcPts val="1200"/>
              </a:spcBef>
              <a:spcAft>
                <a:spcPts val="0"/>
              </a:spcAft>
              <a:buSzPct val="100000"/>
              <a:buChar char="●"/>
            </a:pPr>
            <a:r>
              <a:rPr lang="en" sz="1750"/>
              <a:t>Allows easy storage of data in realtime</a:t>
            </a:r>
            <a:endParaRPr sz="1750"/>
          </a:p>
          <a:p>
            <a:pPr marL="0" lvl="0" indent="0" algn="l" rtl="0">
              <a:lnSpc>
                <a:spcPct val="200000"/>
              </a:lnSpc>
              <a:spcBef>
                <a:spcPts val="1200"/>
              </a:spcBef>
              <a:spcAft>
                <a:spcPts val="1200"/>
              </a:spcAft>
              <a:buNone/>
            </a:pPr>
            <a:endParaRPr sz="1750"/>
          </a:p>
        </p:txBody>
      </p:sp>
      <p:pic>
        <p:nvPicPr>
          <p:cNvPr id="108" name="Google Shape;108;p20"/>
          <p:cNvPicPr preferRelativeResize="0"/>
          <p:nvPr/>
        </p:nvPicPr>
        <p:blipFill rotWithShape="1">
          <a:blip r:embed="rId3">
            <a:alphaModFix/>
          </a:blip>
          <a:srcRect t="5385" r="5713" b="6321"/>
          <a:stretch/>
        </p:blipFill>
        <p:spPr>
          <a:xfrm>
            <a:off x="6372025" y="3043450"/>
            <a:ext cx="1918451" cy="1147275"/>
          </a:xfrm>
          <a:prstGeom prst="rect">
            <a:avLst/>
          </a:prstGeom>
          <a:noFill/>
          <a:ln>
            <a:noFill/>
          </a:ln>
        </p:spPr>
      </p:pic>
      <p:sp>
        <p:nvSpPr>
          <p:cNvPr id="109" name="Google Shape;109;p20"/>
          <p:cNvSpPr/>
          <p:nvPr/>
        </p:nvSpPr>
        <p:spPr>
          <a:xfrm>
            <a:off x="6827075" y="1764800"/>
            <a:ext cx="1463400" cy="821700"/>
          </a:xfrm>
          <a:prstGeom prst="rect">
            <a:avLst/>
          </a:pr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0" name="Google Shape;110;p20"/>
          <p:cNvPicPr preferRelativeResize="0"/>
          <p:nvPr/>
        </p:nvPicPr>
        <p:blipFill>
          <a:blip r:embed="rId4">
            <a:alphaModFix/>
          </a:blip>
          <a:stretch>
            <a:fillRect/>
          </a:stretch>
        </p:blipFill>
        <p:spPr>
          <a:xfrm>
            <a:off x="6827007" y="1764750"/>
            <a:ext cx="1463516" cy="821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DIAGRAM</a:t>
            </a:r>
            <a:endParaRPr/>
          </a:p>
        </p:txBody>
      </p:sp>
      <p:pic>
        <p:nvPicPr>
          <p:cNvPr id="116" name="Google Shape;116;p21"/>
          <p:cNvPicPr preferRelativeResize="0"/>
          <p:nvPr/>
        </p:nvPicPr>
        <p:blipFill>
          <a:blip r:embed="rId3">
            <a:alphaModFix/>
          </a:blip>
          <a:stretch>
            <a:fillRect/>
          </a:stretch>
        </p:blipFill>
        <p:spPr>
          <a:xfrm>
            <a:off x="1682625" y="923125"/>
            <a:ext cx="5778750" cy="4088150"/>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777</Words>
  <Application>Microsoft Macintosh PowerPoint</Application>
  <PresentationFormat>On-screen Show (16:9)</PresentationFormat>
  <Paragraphs>99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Roboto</vt:lpstr>
      <vt:lpstr>Playfair Display</vt:lpstr>
      <vt:lpstr>Lato</vt:lpstr>
      <vt:lpstr>Calibri</vt:lpstr>
      <vt:lpstr>Coral</vt:lpstr>
      <vt:lpstr>College Social App</vt:lpstr>
      <vt:lpstr>RECAP </vt:lpstr>
      <vt:lpstr>ACTORS </vt:lpstr>
      <vt:lpstr>System Overview</vt:lpstr>
      <vt:lpstr>SYSTEM OVERVIEW </vt:lpstr>
      <vt:lpstr>ARCHITECTURE STYLE</vt:lpstr>
      <vt:lpstr>DESIGN PATTERNS</vt:lpstr>
      <vt:lpstr>FRAMEWORKS</vt:lpstr>
      <vt:lpstr>CLASS DIAGRAM</vt:lpstr>
      <vt:lpstr>SEQUENCE DIAGRAM</vt:lpstr>
      <vt:lpstr>PROJECT MOCK-UP</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Social App</dc:title>
  <cp:lastModifiedBy>Schladant, Austin James</cp:lastModifiedBy>
  <cp:revision>1</cp:revision>
  <dcterms:modified xsi:type="dcterms:W3CDTF">2021-04-15T17:07:41Z</dcterms:modified>
</cp:coreProperties>
</file>