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71" r:id="rId10"/>
    <p:sldId id="262" r:id="rId11"/>
    <p:sldId id="272" r:id="rId12"/>
    <p:sldId id="274" r:id="rId13"/>
    <p:sldId id="275" r:id="rId14"/>
    <p:sldId id="276" r:id="rId15"/>
    <p:sldId id="264" r:id="rId16"/>
    <p:sldId id="266" r:id="rId17"/>
    <p:sldId id="267" r:id="rId18"/>
    <p:sldId id="269" r:id="rId19"/>
    <p:sldId id="268" r:id="rId20"/>
    <p:sldId id="270" r:id="rId21"/>
    <p:sldId id="282" r:id="rId22"/>
    <p:sldId id="293" r:id="rId23"/>
    <p:sldId id="290" r:id="rId24"/>
    <p:sldId id="291" r:id="rId25"/>
    <p:sldId id="292" r:id="rId26"/>
    <p:sldId id="273" r:id="rId27"/>
    <p:sldId id="277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9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9A5B4-492A-414E-A8D3-F2AC4888B3EE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60394-CEB6-4584-B897-1F4D4190A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52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60394-CEB6-4584-B897-1F4D4190A626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1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F82E-5A9D-40E1-AD99-3C9D92F05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8F1C1-1242-431B-8591-08566CD03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E7788-76C4-4138-9DC0-3F507C36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FA72-962D-426E-84CF-391D75CD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CA52-C177-45FE-9661-7ACF7E1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779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BF6D-E8E8-426A-83F7-1AC2CFD2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9A527-4656-47F7-8143-9C2079F11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53963-111D-40AE-A39A-5FD9B04D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D2F31-8079-4EBA-8A92-1835A337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C86B-8C37-4492-8D0B-DAA1AD4C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05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564D8-3A60-48E0-9D00-0BD4953D3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5E088-B05C-44F5-A89E-C29821C83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E4A29-9D1B-4E51-A5A0-5BCC9F1C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4E13-0C1F-47A4-91CE-32F69EF2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AB51D-4F4C-4D28-A0BD-9CCD318E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81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B75D-BFC9-42BB-835D-7BD76A9C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BCF87-10AE-4697-909E-2ACC021E8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A62E4-6885-467F-880F-DBE4D3172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3FF8-6733-485D-8D87-5BE27849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B5821-4B58-4CC0-BB45-E0C9DBC2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15E1-F974-41EC-935D-0DE7F25B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3901C-DB22-439B-85F9-45AA70907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DB6F-0B55-40E8-BA06-06E3106D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BE4B9-5030-4196-A21B-D16B2E00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1EC11-F8F3-405A-9B53-86B4D553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4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9A11-7F42-4851-9435-E5FCFB11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C8F9-CEBB-4C48-8696-C1F53406D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9B631-AE38-41C5-8F29-C7D6515AE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3260-A0AD-490A-A963-B26015FA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B2FED-1092-4A4F-BBA0-F488397D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F40A-FEA4-4019-AB8F-3D66F6CC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00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E563-18E7-4681-9B49-F3C472D6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5FDEB-0AE4-4AF1-A7DE-47BFD799E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7D1B-8931-4347-ADED-A548DEDDE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182C8-11FC-4284-B215-9BB0FA21A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4D9E9B-96F6-4942-8A62-2242E49B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E24529-3D7E-4771-B545-F184FDE0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348B0-3581-4640-A9DF-9C870B7EF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25E0D-0B35-4C1F-A3EF-22F1ABEC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39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0539-D803-4E66-BCF8-EBFA8ECE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BB4CC-2A6C-4E18-897A-DDEA9E1C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4196C-5D3C-4B3C-A7CE-CFB3D434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4D401-F43D-464F-A5CF-73288C29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566CB-6801-4F65-B1E1-0D1D132F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0B5F0-7116-4868-9240-9A87273B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D9B93-AB2C-44AD-A1DC-656E6F60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1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A86A-9FDC-404D-A165-1D2E51FE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CA9C-4373-4B11-A240-A859204A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6EA83-26B7-461E-AABB-888F5C669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E16D-5718-4466-BCD9-FCC72EA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C58F-6EF4-400C-8C2A-5779DB51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698B-A96B-4DDF-8E44-CF0E9D2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0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AC4C-3317-4E7F-A3C0-E0FF4594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5760-D579-48AE-8C1A-C6AB10EAD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0F068-18DB-44D9-91AA-D75F7E77C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E01F-F8CB-40E1-A692-1993F0CA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112AF-2EF1-498B-A4B7-CA5A7717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EC099-CFA4-4201-B192-3EEBFE29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678514-1AF3-447C-99F6-13349655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4A2F6-1C55-4AC1-A9D7-B178334C3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4244-D685-47F8-9CE6-8644EC571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118C-7011-4033-8899-EA7745B2B3DB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CBE6D-81CD-4A67-B783-8FDA06D68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BE9F4-B178-477A-9844-7689845C0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75CB-F723-4EAD-96A8-E8C2B6430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64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DD96-455A-4905-8CD8-C0F148835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- Introduction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9F689-BE91-4C15-9C20-B92D80BA9C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176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EB52-C5E2-4692-9720-C342BD1F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 fontScale="90000"/>
          </a:bodyPr>
          <a:lstStyle/>
          <a:p>
            <a:r>
              <a:rPr lang="en-IN" b="1" cap="all" dirty="0"/>
              <a:t>NO FEATURE EXTRACTION</a:t>
            </a:r>
            <a:br>
              <a:rPr lang="en-IN" b="1" cap="all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8E2FC6-2A24-4009-9A5F-18A120FDB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469773"/>
            <a:ext cx="6400800" cy="4479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2D2177-C78E-408A-9C0A-A9F0554BA36E}"/>
              </a:ext>
            </a:extLst>
          </p:cNvPr>
          <p:cNvSpPr txBox="1"/>
          <p:nvPr/>
        </p:nvSpPr>
        <p:spPr>
          <a:xfrm>
            <a:off x="5795682" y="908963"/>
            <a:ext cx="62797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to use a machine learning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determine if a particular image is showing a car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humans first need to </a:t>
            </a:r>
            <a:r>
              <a:rPr lang="en-US" dirty="0">
                <a:highlight>
                  <a:srgbClr val="FFFF00"/>
                </a:highlight>
              </a:rPr>
              <a:t>identify the unique features </a:t>
            </a:r>
            <a:r>
              <a:rPr lang="en-US" dirty="0"/>
              <a:t>of a car (shape, size, windows, wheels,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dirty="0">
                <a:highlight>
                  <a:srgbClr val="FFFF00"/>
                </a:highlight>
              </a:rPr>
              <a:t>extract the feature </a:t>
            </a:r>
            <a:r>
              <a:rPr lang="en-US" dirty="0"/>
              <a:t>and give it to the algorithm as input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this way, the algorithm would perform a classification of the images.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is, in machine learning, a programmer must intervene directly in the action for the model to come to a conclusion.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case of a </a:t>
            </a:r>
            <a:r>
              <a:rPr lang="en-US" dirty="0">
                <a:solidFill>
                  <a:srgbClr val="00B0F0"/>
                </a:solidFill>
              </a:rPr>
              <a:t>deep learning model</a:t>
            </a:r>
            <a:r>
              <a:rPr lang="en-US" dirty="0"/>
              <a:t>, the feature extraction step is </a:t>
            </a:r>
            <a:r>
              <a:rPr lang="en-US" dirty="0">
                <a:highlight>
                  <a:srgbClr val="FFFF00"/>
                </a:highlight>
              </a:rPr>
              <a:t>completely unnecessary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would recognize these unique characteristics of a car and make correct predictions without human intervention.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286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0214-732A-4C5C-BB10-A800C38E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Deep Learning Machine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FD01E0-B208-4FE6-ABE3-9400FA3F3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468" y="1895975"/>
            <a:ext cx="7621064" cy="421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705E0-E2E0-4D41-B280-34CE94F4BD82}"/>
              </a:ext>
            </a:extLst>
          </p:cNvPr>
          <p:cNvSpPr txBox="1"/>
          <p:nvPr/>
        </p:nvSpPr>
        <p:spPr>
          <a:xfrm>
            <a:off x="838200" y="6106613"/>
            <a:ext cx="1087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exchanges the need to handcraft features for an increase in data and computational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5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1B66-728E-4390-98B2-61947DB1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Deep Learning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B7E54-275F-407C-9D17-BB621B3B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need to execute successful deep learning shown in the previous diagram:</a:t>
            </a:r>
          </a:p>
          <a:p>
            <a:r>
              <a:rPr lang="en-US" dirty="0"/>
              <a:t>We need a way to ingest whatever data we have at hand.</a:t>
            </a:r>
          </a:p>
          <a:p>
            <a:r>
              <a:rPr lang="en-US" dirty="0"/>
              <a:t>We somehow need to define the deep learning machine.</a:t>
            </a:r>
          </a:p>
          <a:p>
            <a:r>
              <a:rPr lang="en-US" dirty="0"/>
              <a:t>We must have an automated way, </a:t>
            </a:r>
            <a:r>
              <a:rPr lang="en-US" dirty="0">
                <a:solidFill>
                  <a:srgbClr val="C00000"/>
                </a:solidFill>
              </a:rPr>
              <a:t>training</a:t>
            </a:r>
            <a:r>
              <a:rPr lang="en-US" dirty="0"/>
              <a:t>, to obtain useful representations and make the machine produce desired outputs.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652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F227-9D1D-46DE-8919-B02DAF95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Deep Learning Machine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8EFBD-BE03-4D4E-980D-8A088BE0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its core, the deep learning machine shown in figure is a </a:t>
            </a:r>
            <a:r>
              <a:rPr lang="en-US" dirty="0">
                <a:highlight>
                  <a:srgbClr val="FFFF00"/>
                </a:highlight>
              </a:rPr>
              <a:t>complex mathematical function mapping inputs to an output. </a:t>
            </a:r>
          </a:p>
          <a:p>
            <a:r>
              <a:rPr lang="en-US" dirty="0"/>
              <a:t>To facilitate expressing this function, </a:t>
            </a:r>
            <a:r>
              <a:rPr lang="en-US" dirty="0" err="1">
                <a:solidFill>
                  <a:srgbClr val="C00000"/>
                </a:solidFill>
              </a:rPr>
              <a:t>PyTorch</a:t>
            </a:r>
            <a:r>
              <a:rPr lang="en-US" dirty="0"/>
              <a:t> provides a core data structure, the </a:t>
            </a:r>
            <a:r>
              <a:rPr lang="en-US" dirty="0">
                <a:solidFill>
                  <a:srgbClr val="C00000"/>
                </a:solidFill>
              </a:rPr>
              <a:t>tensor</a:t>
            </a:r>
          </a:p>
          <a:p>
            <a:r>
              <a:rPr lang="en-US" dirty="0">
                <a:solidFill>
                  <a:srgbClr val="C00000"/>
                </a:solidFill>
              </a:rPr>
              <a:t>Tensor</a:t>
            </a:r>
            <a:r>
              <a:rPr lang="en-US" dirty="0"/>
              <a:t> is a multidimensional array that shares many similarities with NumPy arrays. </a:t>
            </a:r>
          </a:p>
          <a:p>
            <a:r>
              <a:rPr lang="en-US" dirty="0" err="1">
                <a:solidFill>
                  <a:srgbClr val="C00000"/>
                </a:solidFill>
              </a:rPr>
              <a:t>PyTorch</a:t>
            </a:r>
            <a:r>
              <a:rPr lang="en-US" dirty="0"/>
              <a:t> comes with features to perform accelerated mathematical operations on dedicated hardware</a:t>
            </a:r>
          </a:p>
          <a:p>
            <a:r>
              <a:rPr lang="en-US" dirty="0"/>
              <a:t>This makes it convenient to design neural network architectures and train them on individual machines or parallel computing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310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BA1A-22CE-4A35-B056-FE5B3E4F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14DC-4EEB-426C-BE1D-C5C69DAE4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is a high-performance library with optimization support for scientific computing in Python:</a:t>
            </a:r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highlight>
                  <a:srgbClr val="FFFF00"/>
                </a:highlight>
              </a:rPr>
              <a:t>provides accelerated computation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Graphical Processing Units </a:t>
            </a:r>
            <a:r>
              <a:rPr lang="en-US" dirty="0"/>
              <a:t>(GPUs), yielding speedups in the range of 50x over doing the same calculation on a CPU. </a:t>
            </a:r>
          </a:p>
          <a:p>
            <a:pPr marL="0" indent="0">
              <a:buNone/>
            </a:pPr>
            <a:r>
              <a:rPr lang="en-US" dirty="0"/>
              <a:t>2. provides </a:t>
            </a:r>
            <a:r>
              <a:rPr lang="en-US" dirty="0">
                <a:highlight>
                  <a:srgbClr val="FFFF00"/>
                </a:highlight>
              </a:rPr>
              <a:t>facilities that support numerical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optimization </a:t>
            </a:r>
            <a:r>
              <a:rPr lang="en-US" dirty="0"/>
              <a:t>on generic mathematical expressions, which deep learning uses for 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82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8CDF-974C-47CB-AD4A-5BDA6C29F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Advantage of deep learning over machine learning - THE ERA OF BIG DATA</a:t>
            </a:r>
            <a:br>
              <a:rPr lang="en-US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C9CA2-E448-4207-B727-401B42FBE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second huge advantage of deep learning is </a:t>
            </a:r>
            <a:r>
              <a:rPr lang="en-US" dirty="0">
                <a:highlight>
                  <a:srgbClr val="FFFF00"/>
                </a:highlight>
              </a:rPr>
              <a:t>that it is powered by massive amounts of data. </a:t>
            </a:r>
          </a:p>
          <a:p>
            <a:r>
              <a:rPr lang="en-US" dirty="0"/>
              <a:t>The era of big data will provide huge opportunities for new innovations in deep learning</a:t>
            </a:r>
          </a:p>
          <a:p>
            <a:r>
              <a:rPr lang="en-US" dirty="0">
                <a:solidFill>
                  <a:srgbClr val="C00000"/>
                </a:solidFill>
              </a:rPr>
              <a:t>Andrew Ng</a:t>
            </a:r>
            <a:r>
              <a:rPr lang="en-US" dirty="0"/>
              <a:t>, the chief scientist of China’s major search engine Baidu, co-founder of Coursera and one of the leaders of the Google Brain Project, puts it this way:</a:t>
            </a:r>
          </a:p>
          <a:p>
            <a:endParaRPr lang="en-US" dirty="0"/>
          </a:p>
          <a:p>
            <a:r>
              <a:rPr lang="en-US" i="1" dirty="0">
                <a:solidFill>
                  <a:srgbClr val="00B0F0"/>
                </a:solidFill>
              </a:rPr>
              <a:t>I think AI is akin to building a rocket ship. You need a huge engine and a lot of fuel. If you have a large engine and a tiny amount of fuel, you won’t make it to orbit. If you have a tiny engine and a ton of fuel, you can’t even lift off. To build a rocket you need a huge engine and a lot of fuel.</a:t>
            </a:r>
          </a:p>
          <a:p>
            <a:endParaRPr lang="en-US" dirty="0"/>
          </a:p>
          <a:p>
            <a:r>
              <a:rPr lang="en-US" dirty="0"/>
              <a:t>The analogy to deep learning is that the </a:t>
            </a:r>
            <a:r>
              <a:rPr lang="en-US" dirty="0">
                <a:solidFill>
                  <a:srgbClr val="C00000"/>
                </a:solidFill>
              </a:rPr>
              <a:t>rocket engine is the deep learning models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fuel is the huge amounts of data </a:t>
            </a:r>
            <a:r>
              <a:rPr lang="en-US" dirty="0"/>
              <a:t>we can feed to these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27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D5EE-0705-49B0-BD02-554601BE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Deep learning algorithms improve with increasing amounts of data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00F8F0-56D5-4A1B-91C8-5C819D16E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494" y="1798393"/>
            <a:ext cx="8538882" cy="40141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E553A-1F48-417F-9382-811FE11CA49A}"/>
              </a:ext>
            </a:extLst>
          </p:cNvPr>
          <p:cNvSpPr txBox="1"/>
          <p:nvPr/>
        </p:nvSpPr>
        <p:spPr>
          <a:xfrm>
            <a:off x="1201270" y="581251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models tend to increase their accuracy with the increasing amount of training data, whereas traditional machine learning models such as SVM and naive Bayes classifier stop improving after a saturation point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793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DD80-7DAB-4B7E-9596-6FEB85C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1511F-9F15-454F-8618-BECFB8A0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uses </a:t>
            </a:r>
            <a:r>
              <a:rPr lang="en-US" dirty="0">
                <a:highlight>
                  <a:srgbClr val="FFFF00"/>
                </a:highlight>
              </a:rPr>
              <a:t>large amounts of data to approximate complex functions </a:t>
            </a:r>
            <a:r>
              <a:rPr lang="en-US" dirty="0"/>
              <a:t>whose inputs and outputs are far apart</a:t>
            </a:r>
          </a:p>
          <a:p>
            <a:pPr lvl="1"/>
            <a:r>
              <a:rPr lang="en-US" dirty="0"/>
              <a:t>like an input image and, as output, a line of text describing the input;</a:t>
            </a:r>
          </a:p>
          <a:p>
            <a:pPr lvl="1"/>
            <a:r>
              <a:rPr lang="en-US" dirty="0"/>
              <a:t>or a written script as input and a natural-sounding voice reciting the script as output; </a:t>
            </a:r>
          </a:p>
          <a:p>
            <a:pPr lvl="1"/>
            <a:r>
              <a:rPr lang="en-US" dirty="0"/>
              <a:t>or, even more simply, associating an image of a golden retriever with a flag that tells us “Yes, a golden retriever is present.”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373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D8DE-4269-4855-819A-53C1D26D1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DL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B812-F1E4-4AC3-AA04-9400F5615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of neural networks and deep learning go back a long way.</a:t>
            </a:r>
          </a:p>
          <a:p>
            <a:r>
              <a:rPr lang="en-US" dirty="0"/>
              <a:t>The proof that such a network could function as a way of replacing any mathematical function in an approximate way,</a:t>
            </a:r>
          </a:p>
          <a:p>
            <a:r>
              <a:rPr lang="en-US" dirty="0"/>
              <a:t>which underpins the idea that neural networks can be trained for many different tasks, dates back to 1989</a:t>
            </a:r>
          </a:p>
          <a:p>
            <a:r>
              <a:rPr lang="en-US" dirty="0"/>
              <a:t>Convolutional Neural Networks (CNNs) were being used to recognize digits on check in the late ’90s.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87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A4B3-94F9-48C1-8C5F-F6FB7E8B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Reasons  for DL popularity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8CD1-EBDC-44C4-89B2-42D77270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Surge in </a:t>
            </a:r>
            <a:r>
              <a:rPr lang="en-US" dirty="0">
                <a:solidFill>
                  <a:srgbClr val="C00000"/>
                </a:solidFill>
              </a:rPr>
              <a:t>Graphical Processing Units (GPUs) </a:t>
            </a:r>
            <a:r>
              <a:rPr lang="en-US" dirty="0"/>
              <a:t>performance and their increasing affordability. </a:t>
            </a:r>
          </a:p>
          <a:p>
            <a:r>
              <a:rPr lang="en-US" dirty="0"/>
              <a:t>Designed originally for gaming, GPUs need to perform countless millions of matrix operations per second</a:t>
            </a:r>
          </a:p>
          <a:p>
            <a:r>
              <a:rPr lang="en-US" dirty="0"/>
              <a:t>graphics cards could be used to speed up training as well as make larger, deeper neural network architectures feasible for the first time. </a:t>
            </a:r>
          </a:p>
          <a:p>
            <a:r>
              <a:rPr lang="en-US" dirty="0"/>
              <a:t>Techniques such as </a:t>
            </a:r>
            <a:r>
              <a:rPr lang="en-US" dirty="0">
                <a:solidFill>
                  <a:srgbClr val="C00000"/>
                </a:solidFill>
              </a:rPr>
              <a:t>Dropout </a:t>
            </a:r>
            <a:r>
              <a:rPr lang="en-US" dirty="0"/>
              <a:t>not just speed up training but make training more generalized (so that the network does not just learn to recognize the training data, a problem called overfitting)</a:t>
            </a:r>
          </a:p>
          <a:p>
            <a:r>
              <a:rPr lang="en-US" dirty="0"/>
              <a:t>Companies have taken GPU-based approach to the next level, with Google creating </a:t>
            </a:r>
            <a:r>
              <a:rPr lang="en-US" dirty="0">
                <a:solidFill>
                  <a:srgbClr val="C00000"/>
                </a:solidFill>
              </a:rPr>
              <a:t>Tensor Processing Units (TPUs), </a:t>
            </a:r>
            <a:r>
              <a:rPr lang="en-US" dirty="0"/>
              <a:t>which are devices custom-built for performing deep learning as fast as possible, and are even available to the general public as part of their Google Cloud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47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44D3-4CA0-44F6-9CCF-81AFAE335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FBA4C-7D5B-46AD-B30D-418D6E12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How Google can translate entire paragraphs from one language into another in a matter of milliseconds; </a:t>
            </a:r>
          </a:p>
          <a:p>
            <a:r>
              <a:rPr lang="en-US" dirty="0"/>
              <a:t>How Netflix and YouTube can provide good recommendations; </a:t>
            </a:r>
          </a:p>
          <a:p>
            <a:r>
              <a:rPr lang="en-US" dirty="0"/>
              <a:t>How self-driving cars are possible?</a:t>
            </a:r>
          </a:p>
          <a:p>
            <a:r>
              <a:rPr lang="en-US" dirty="0"/>
              <a:t>All of these innovations are the product of </a:t>
            </a:r>
            <a:r>
              <a:rPr lang="en-US" dirty="0">
                <a:solidFill>
                  <a:srgbClr val="C00000"/>
                </a:solidFill>
              </a:rPr>
              <a:t>deep learning and artificial neural networks</a:t>
            </a:r>
            <a:r>
              <a:rPr lang="en-US" dirty="0"/>
              <a:t>.</a:t>
            </a:r>
          </a:p>
          <a:p>
            <a:r>
              <a:rPr lang="en-US" dirty="0"/>
              <a:t>All recent advances in artificial intelligence in recent years are due to deep learning. </a:t>
            </a:r>
          </a:p>
          <a:p>
            <a:r>
              <a:rPr lang="en-US" dirty="0"/>
              <a:t>Without deep learning, we would not have self-driving cars, chatbots or personal assistants like Alexa and Siri. </a:t>
            </a:r>
          </a:p>
          <a:p>
            <a:r>
              <a:rPr lang="en-US" dirty="0"/>
              <a:t>Google Translate would continue to be as primitive as it was 10 years ago before Google switched to neural networks and Netflix would have no idea which movies to suggest. </a:t>
            </a:r>
          </a:p>
          <a:p>
            <a:r>
              <a:rPr lang="en-US" dirty="0">
                <a:solidFill>
                  <a:srgbClr val="C00000"/>
                </a:solidFill>
              </a:rPr>
              <a:t>Neural networks are behind all these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55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ABF6-D0D4-4840-B952-24C98BB4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Learning </a:t>
            </a:r>
            <a:r>
              <a:rPr lang="en-IN"/>
              <a:t>-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78CC5-790B-4130-8DB1-AD6656BB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“Deep learning” - Synonyms for neural networks</a:t>
            </a:r>
          </a:p>
          <a:p>
            <a:r>
              <a:rPr lang="en-US" dirty="0"/>
              <a:t>Emphasizes that the algorithms often involve hierarchies with many stages of processing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6973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736-D813-425A-9729-5FC3412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nonlinear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51055-EA51-4A38-A914-B847B5D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already have learning algorithms like linear regression, logistic regression, decision trees and random forests</a:t>
            </a:r>
          </a:p>
          <a:p>
            <a:r>
              <a:rPr lang="en-US" dirty="0"/>
              <a:t>Linear regression </a:t>
            </a:r>
            <a:r>
              <a:rPr lang="en-US" dirty="0">
                <a:highlight>
                  <a:srgbClr val="FFFF00"/>
                </a:highlight>
              </a:rPr>
              <a:t>assumes a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linear relationship </a:t>
            </a:r>
            <a:r>
              <a:rPr lang="en-US" dirty="0">
                <a:highlight>
                  <a:srgbClr val="FFFF00"/>
                </a:highlight>
              </a:rPr>
              <a:t>between the independent variables and the target variable. </a:t>
            </a:r>
          </a:p>
          <a:p>
            <a:r>
              <a:rPr lang="en-US" dirty="0"/>
              <a:t>It seeks to fit a </a:t>
            </a:r>
            <a:r>
              <a:rPr lang="en-US" dirty="0">
                <a:solidFill>
                  <a:srgbClr val="C00000"/>
                </a:solidFill>
              </a:rPr>
              <a:t>straight line </a:t>
            </a:r>
            <a:r>
              <a:rPr lang="en-US" dirty="0"/>
              <a:t>or hyperplane that best represents the relationship between the variables. </a:t>
            </a:r>
          </a:p>
          <a:p>
            <a:r>
              <a:rPr lang="en-US" dirty="0"/>
              <a:t>However, many real-world phenomena </a:t>
            </a:r>
            <a:r>
              <a:rPr lang="en-US" dirty="0">
                <a:highlight>
                  <a:srgbClr val="FFFF00"/>
                </a:highlight>
              </a:rPr>
              <a:t>exhibit complex nonlinear patterns </a:t>
            </a:r>
            <a:r>
              <a:rPr lang="en-US" dirty="0"/>
              <a:t>and interactions that cannot be accurately modeled by a simple linear relationship.</a:t>
            </a:r>
          </a:p>
          <a:p>
            <a:r>
              <a:rPr lang="en-US" dirty="0"/>
              <a:t>This l</a:t>
            </a:r>
            <a:r>
              <a:rPr lang="en-US" dirty="0">
                <a:highlight>
                  <a:srgbClr val="FFFF00"/>
                </a:highlight>
              </a:rPr>
              <a:t>imitation</a:t>
            </a:r>
            <a:r>
              <a:rPr lang="en-US" dirty="0"/>
              <a:t> arises from the </a:t>
            </a:r>
            <a:r>
              <a:rPr lang="en-US" dirty="0">
                <a:highlight>
                  <a:srgbClr val="FFFF00"/>
                </a:highlight>
              </a:rPr>
              <a:t>underlying assumptions </a:t>
            </a:r>
            <a:r>
              <a:rPr lang="en-US" dirty="0"/>
              <a:t>and structure of linear regression models</a:t>
            </a:r>
          </a:p>
          <a:p>
            <a:r>
              <a:rPr lang="en-US" dirty="0"/>
              <a:t>Linear regression falls short in effectively </a:t>
            </a:r>
            <a:r>
              <a:rPr lang="en-US" dirty="0">
                <a:highlight>
                  <a:srgbClr val="FFFF00"/>
                </a:highlight>
              </a:rPr>
              <a:t>capturing complex nonlinear relationships, but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neural networks </a:t>
            </a:r>
            <a:r>
              <a:rPr lang="en-US" dirty="0">
                <a:highlight>
                  <a:srgbClr val="FFFF00"/>
                </a:highlight>
              </a:rPr>
              <a:t>excel in this aspect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0479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8839-4746-4F26-8BC1-422BCBF3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Equation plotted on a graph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084EFA-5AD0-4EDD-ADBB-4116C54F1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690688"/>
            <a:ext cx="8841548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0F20D4-FD19-42A5-8F76-3E857D10BE05}"/>
              </a:ext>
            </a:extLst>
          </p:cNvPr>
          <p:cNvSpPr txBox="1"/>
          <p:nvPr/>
        </p:nvSpPr>
        <p:spPr>
          <a:xfrm>
            <a:off x="8323729" y="1277405"/>
            <a:ext cx="36307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The Linear Regression Equation</a:t>
            </a:r>
          </a:p>
          <a:p>
            <a:endParaRPr lang="en-US" dirty="0"/>
          </a:p>
          <a:p>
            <a:r>
              <a:rPr lang="en-US" dirty="0"/>
              <a:t>A single neuron in the neural network works as a straight line which has the following equation:</a:t>
            </a:r>
          </a:p>
          <a:p>
            <a:endParaRPr lang="en-US" dirty="0"/>
          </a:p>
          <a:p>
            <a:r>
              <a:rPr lang="en-US" dirty="0"/>
              <a:t>This is the fundamental equation around which the whole concept of neural networks is based on</a:t>
            </a:r>
          </a:p>
          <a:p>
            <a:endParaRPr lang="en-US" dirty="0"/>
          </a:p>
          <a:p>
            <a:r>
              <a:rPr lang="en-US" dirty="0"/>
              <a:t>y: Dependent variable (Output of the neural network)</a:t>
            </a:r>
          </a:p>
          <a:p>
            <a:endParaRPr lang="en-US" dirty="0"/>
          </a:p>
          <a:p>
            <a:r>
              <a:rPr lang="en-US" dirty="0"/>
              <a:t>m: Slope of the line</a:t>
            </a:r>
          </a:p>
          <a:p>
            <a:endParaRPr lang="en-US" dirty="0"/>
          </a:p>
          <a:p>
            <a:r>
              <a:rPr lang="en-US" dirty="0"/>
              <a:t>x: Independent variable (Input features)</a:t>
            </a:r>
          </a:p>
          <a:p>
            <a:endParaRPr lang="en-US" dirty="0"/>
          </a:p>
          <a:p>
            <a:r>
              <a:rPr lang="en-US" dirty="0"/>
              <a:t>b: y-intercept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63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F191-F35A-42D1-82D2-93CC4D3C8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29" y="365126"/>
            <a:ext cx="10802471" cy="683746"/>
          </a:xfrm>
        </p:spPr>
        <p:txBody>
          <a:bodyPr>
            <a:noAutofit/>
          </a:bodyPr>
          <a:lstStyle/>
          <a:p>
            <a:r>
              <a:rPr lang="en-IN" sz="3200" dirty="0"/>
              <a:t>A complex, non-linear hypothesis – Plot of Cancer from  Wisconsin data set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10957D-B17D-40EC-A104-8E70CE5C2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8872"/>
            <a:ext cx="9717740" cy="5643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540DA-B40E-4CA3-8296-984EC466ADF6}"/>
              </a:ext>
            </a:extLst>
          </p:cNvPr>
          <p:cNvSpPr txBox="1"/>
          <p:nvPr/>
        </p:nvSpPr>
        <p:spPr>
          <a:xfrm>
            <a:off x="9897035" y="1048872"/>
            <a:ext cx="20305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Only 2 features taken out of 30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mean radius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 mean texture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gain information whether the tumor is Malignant (M) or Benign (B)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M, represented by blue dots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B, represented by an orange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98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6E74-9515-4AA3-A1F0-233064D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9DF2-A3EC-46CB-B2BA-5E92AA279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is a supervised learning classification problem. </a:t>
            </a:r>
          </a:p>
          <a:p>
            <a:r>
              <a:rPr lang="en-US" dirty="0"/>
              <a:t>If we are to apply logistic regression to this problem, the hypothesis would look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 is the sigmoid function. </a:t>
            </a:r>
          </a:p>
          <a:p>
            <a:r>
              <a:rPr lang="en-US" dirty="0"/>
              <a:t>If we perform logistic regression with such a hypothesis, then we might get a boundary — an extremely curvy one — separating the malignant and benign tumors</a:t>
            </a:r>
          </a:p>
          <a:p>
            <a:r>
              <a:rPr lang="en-US" dirty="0"/>
              <a:t>But this is effective only when we consider two features </a:t>
            </a:r>
          </a:p>
          <a:p>
            <a:r>
              <a:rPr lang="en-US" dirty="0"/>
              <a:t>But this data set contains 30 features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6CAFD-8499-4C3A-A065-B8E603D7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39" y="2891118"/>
            <a:ext cx="6239746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7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4CD-D451-4409-BD56-579744F1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Non-linear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A2FD-754D-4B7C-AC77-AE3C13B45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were to include only the quadratic terms in the hypothesis, we still have hundreds of non-linear features. </a:t>
            </a:r>
          </a:p>
          <a:p>
            <a:r>
              <a:rPr lang="en-US" dirty="0"/>
              <a:t>The number of quadratic features generated will be to the order of O(n²), where n is the number of features (30). </a:t>
            </a:r>
          </a:p>
          <a:p>
            <a:r>
              <a:rPr lang="en-US" dirty="0"/>
              <a:t>We end up overfitting the data set. </a:t>
            </a:r>
          </a:p>
          <a:p>
            <a:r>
              <a:rPr lang="en-US" dirty="0"/>
              <a:t>It is also computationally expensive to work with that many features.</a:t>
            </a:r>
          </a:p>
          <a:p>
            <a:r>
              <a:rPr lang="en-US" dirty="0"/>
              <a:t>This is if we are only using quadratic terms </a:t>
            </a:r>
          </a:p>
          <a:p>
            <a:r>
              <a:rPr lang="en-US" dirty="0"/>
              <a:t>But there are also cubic terms generated in a similar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079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736-D813-425A-9729-5FC3412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Neural Network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A9B06-1CDE-4032-8C0D-B3FA38A77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94" y="1384524"/>
            <a:ext cx="8715847" cy="537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3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736-D813-425A-9729-5FC3412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Neural Network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51055-EA51-4A38-A914-B847B5D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Circles are referred to as </a:t>
            </a:r>
            <a:r>
              <a:rPr lang="en-US" dirty="0">
                <a:solidFill>
                  <a:srgbClr val="C00000"/>
                </a:solidFill>
              </a:rPr>
              <a:t>neurons</a:t>
            </a:r>
          </a:p>
          <a:p>
            <a:r>
              <a:rPr lang="en-US" dirty="0"/>
              <a:t>These neurons are </a:t>
            </a:r>
            <a:r>
              <a:rPr lang="en-US" dirty="0">
                <a:solidFill>
                  <a:srgbClr val="C00000"/>
                </a:solidFill>
              </a:rPr>
              <a:t>mathematical functions </a:t>
            </a:r>
            <a:r>
              <a:rPr lang="en-US" dirty="0"/>
              <a:t>which, when given some input, generate an output. </a:t>
            </a:r>
          </a:p>
          <a:p>
            <a:r>
              <a:rPr lang="en-US" dirty="0">
                <a:highlight>
                  <a:srgbClr val="FFFF00"/>
                </a:highlight>
              </a:rPr>
              <a:t>The output of neurons depends on the input and the parameters of the neurons.</a:t>
            </a:r>
            <a:r>
              <a:rPr lang="en-US" dirty="0"/>
              <a:t> </a:t>
            </a:r>
          </a:p>
          <a:p>
            <a:r>
              <a:rPr lang="en-US" dirty="0"/>
              <a:t>We can update these parameters to get a desired value out of the network.</a:t>
            </a:r>
          </a:p>
          <a:p>
            <a:r>
              <a:rPr lang="en-US" dirty="0"/>
              <a:t>Each of these neurons can be defined using </a:t>
            </a:r>
            <a:r>
              <a:rPr lang="en-US" dirty="0">
                <a:solidFill>
                  <a:srgbClr val="C00000"/>
                </a:solidFill>
              </a:rPr>
              <a:t>activation function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sigmoid function </a:t>
            </a:r>
            <a:r>
              <a:rPr lang="en-US" dirty="0"/>
              <a:t>gives an output between zero to one for every input it gets. </a:t>
            </a:r>
          </a:p>
          <a:p>
            <a:r>
              <a:rPr lang="en-US" dirty="0"/>
              <a:t>These </a:t>
            </a:r>
            <a:r>
              <a:rPr lang="en-US" dirty="0">
                <a:highlight>
                  <a:srgbClr val="FFFF00"/>
                </a:highlight>
              </a:rPr>
              <a:t>sigmoid units are connected to each other to form a neural network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12998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736-D813-425A-9729-5FC34120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vs nonlinear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751055-EA51-4A38-A914-B847B5D31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Neural networks enhance linear regression in three significant ways: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Nonlinear Transformation: </a:t>
            </a:r>
            <a:r>
              <a:rPr lang="en-US" dirty="0"/>
              <a:t>Unlike linear regression, </a:t>
            </a:r>
            <a:r>
              <a:rPr lang="en-US" dirty="0">
                <a:highlight>
                  <a:srgbClr val="FFFF00"/>
                </a:highlight>
              </a:rPr>
              <a:t>neural networks apply nonlinear transformations on top of the linear transformation</a:t>
            </a:r>
            <a:r>
              <a:rPr lang="en-US" dirty="0"/>
              <a:t>. This enables them to model and capture intricate nonlinear patterns in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Multiple Layers: </a:t>
            </a:r>
            <a:r>
              <a:rPr lang="en-US" dirty="0"/>
              <a:t>Neural networks consist of multiple layers, allowing them to </a:t>
            </a:r>
            <a:r>
              <a:rPr lang="en-US" dirty="0">
                <a:highlight>
                  <a:srgbClr val="FFFF00"/>
                </a:highlight>
              </a:rPr>
              <a:t>capture interactions and dependencies between features</a:t>
            </a:r>
            <a:r>
              <a:rPr lang="en-US" dirty="0"/>
              <a:t>. Each layer contributes to extracting higher-level representations of the input data, enabling more sophisticated modeling.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Multiple Hidden Units: </a:t>
            </a:r>
            <a:r>
              <a:rPr lang="en-US" dirty="0"/>
              <a:t>Within each layer of a neural network, there are multiple hidden units. Each hidden unit </a:t>
            </a:r>
            <a:r>
              <a:rPr lang="en-US" dirty="0">
                <a:highlight>
                  <a:srgbClr val="FFFF00"/>
                </a:highlight>
              </a:rPr>
              <a:t>performs its unique combination of linear and nonlinear transformations</a:t>
            </a:r>
            <a:r>
              <a:rPr lang="en-US" dirty="0"/>
              <a:t>, providing flexibility in capturing complex relationships and enhancing the model’s ability to learn intricate patterns.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24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EB258-486A-4093-A8FD-24B24A4B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DEEP LEARNING AND HOW DOES IT WORK?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7C85-26A1-40A5-BA3B-C06F9656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is a type of machine learning, inspired by the structure of the human brain. </a:t>
            </a:r>
          </a:p>
          <a:p>
            <a:r>
              <a:rPr lang="en-US" dirty="0"/>
              <a:t>Deep learning algorithms attempt to draw similar conclusions as humans would by continually analyzing data with a given logical structure. </a:t>
            </a:r>
          </a:p>
          <a:p>
            <a:r>
              <a:rPr lang="en-US" dirty="0"/>
              <a:t>To achieve this, deep learning uses multi-layered structures of algorithms called </a:t>
            </a:r>
            <a:r>
              <a:rPr lang="en-US" dirty="0">
                <a:solidFill>
                  <a:srgbClr val="C00000"/>
                </a:solidFill>
              </a:rPr>
              <a:t>neural networks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755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6DAE1-0ED7-4E9C-AAA6-764CA4F9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69915"/>
            <a:ext cx="10515600" cy="1060263"/>
          </a:xfrm>
        </p:spPr>
        <p:txBody>
          <a:bodyPr/>
          <a:lstStyle/>
          <a:p>
            <a:r>
              <a:rPr lang="en-US" dirty="0"/>
              <a:t>AI vs. Machine Learning vs. Deep Learning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54EF38-012E-4776-913F-7B91C6F43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141" y="1116106"/>
            <a:ext cx="7140388" cy="557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3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FCFF-7366-4B0B-AA10-26B75EE5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vs. Machine Learning vs. Deep Learning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7C025-7A95-400E-A8A1-0F6766287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Artificial intelligence </a:t>
            </a:r>
            <a:r>
              <a:rPr lang="en-US" dirty="0"/>
              <a:t>is a general term that refers to techniques that enable computers to mimic human behavior </a:t>
            </a:r>
          </a:p>
          <a:p>
            <a:r>
              <a:rPr lang="en-US" dirty="0">
                <a:solidFill>
                  <a:srgbClr val="C00000"/>
                </a:solidFill>
              </a:rPr>
              <a:t>Machine learning </a:t>
            </a:r>
            <a:r>
              <a:rPr lang="en-US" dirty="0"/>
              <a:t>represents a set of algorithms trained on data that make all of this possible </a:t>
            </a:r>
          </a:p>
          <a:p>
            <a:r>
              <a:rPr lang="en-US" dirty="0">
                <a:solidFill>
                  <a:srgbClr val="C00000"/>
                </a:solidFill>
              </a:rPr>
              <a:t>Deep learning </a:t>
            </a:r>
            <a:r>
              <a:rPr lang="en-US" dirty="0"/>
              <a:t>is a subset of machine learning, which is a subset of artificial intelligence </a:t>
            </a:r>
          </a:p>
          <a:p>
            <a:r>
              <a:rPr lang="en-US" dirty="0">
                <a:solidFill>
                  <a:srgbClr val="FF0000"/>
                </a:solidFill>
              </a:rPr>
              <a:t>Deep learning </a:t>
            </a:r>
            <a:r>
              <a:rPr lang="en-US" dirty="0"/>
              <a:t>is a type of machine learning, inspired by the structure of the human brain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11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C09D-4A4A-4E88-8FE2-FFE7515A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AI vs. Machine Learning vs. Deep Learning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39E8-F621-425E-B7DC-682B670F4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design of the neural network is based on the structure of </a:t>
            </a:r>
            <a:r>
              <a:rPr lang="en-US" dirty="0">
                <a:solidFill>
                  <a:srgbClr val="C00000"/>
                </a:solidFill>
              </a:rPr>
              <a:t>the human brain</a:t>
            </a:r>
            <a:r>
              <a:rPr lang="en-US" dirty="0"/>
              <a:t> </a:t>
            </a:r>
          </a:p>
          <a:p>
            <a:r>
              <a:rPr lang="en-US" dirty="0"/>
              <a:t>Just as brains identify patterns and classify different types of information, we can teach neural networks to perform the same tasks on data</a:t>
            </a:r>
          </a:p>
          <a:p>
            <a:r>
              <a:rPr lang="en-US" dirty="0"/>
              <a:t>The individual layers of neural networks can also be thought of as a sort of filter that works from gross to subtle, which increases the likelihood of detecting and outputting a correct result </a:t>
            </a:r>
          </a:p>
          <a:p>
            <a:r>
              <a:rPr lang="en-US" dirty="0"/>
              <a:t>The human brain works similarly </a:t>
            </a:r>
          </a:p>
          <a:p>
            <a:r>
              <a:rPr lang="en-US" dirty="0"/>
              <a:t>Whenever we receive new information, the brain tries to compare it with known objects </a:t>
            </a:r>
          </a:p>
          <a:p>
            <a:r>
              <a:rPr lang="en-US" dirty="0"/>
              <a:t>The same concept is also used by deep neural networks</a:t>
            </a:r>
          </a:p>
          <a:p>
            <a:r>
              <a:rPr lang="en-US" dirty="0"/>
              <a:t>Neural networks enable us to perform many tasks, such as clustering, classification or regression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42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7FFA-A019-4639-ABE8-6F6F9E2A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Advantage of deep learning over machine learning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DFE2D-ECBE-44E5-8012-EE0B767F7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Advantage of deep learning over machine learning</a:t>
            </a:r>
          </a:p>
          <a:p>
            <a:pPr marL="514350" indent="-51435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No feature extraction</a:t>
            </a:r>
          </a:p>
          <a:p>
            <a:pPr marL="514350" indent="-514350"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Powered by massive amounts of data - Era of Big data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888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FBF9-9706-4A78-9BB9-721D6701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Advantage of deep learning over machine learning - </a:t>
            </a:r>
            <a:r>
              <a:rPr lang="en-IN" sz="3200" dirty="0"/>
              <a:t>NO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2DBA-D0C3-47B8-AA4B-BC2C596C3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52"/>
            <a:ext cx="10515600" cy="527124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The first advantage of deep learning over machine learning is the redundancy of the feature extraction.</a:t>
            </a:r>
          </a:p>
          <a:p>
            <a:r>
              <a:rPr lang="en-US" dirty="0"/>
              <a:t>Traditional machine learning methods including decision trees, SVM, naïve Bayes classifier and logistic regression algorithms are called </a:t>
            </a:r>
            <a:r>
              <a:rPr lang="en-US" dirty="0">
                <a:solidFill>
                  <a:srgbClr val="C00000"/>
                </a:solidFill>
              </a:rPr>
              <a:t>flat algorithms. </a:t>
            </a:r>
          </a:p>
          <a:p>
            <a:r>
              <a:rPr lang="en-US" dirty="0">
                <a:highlight>
                  <a:srgbClr val="FFFF00"/>
                </a:highlight>
              </a:rPr>
              <a:t>“Flat” refers to the fact these algorithms cannot normally be applied directly to the raw data </a:t>
            </a:r>
            <a:r>
              <a:rPr lang="en-US" dirty="0"/>
              <a:t>(such as .csv, images, text, etc.). We need a preprocessing step called feature extraction.</a:t>
            </a:r>
          </a:p>
          <a:p>
            <a:r>
              <a:rPr lang="en-US" dirty="0"/>
              <a:t>Deep learning’s artificial neural networks </a:t>
            </a:r>
            <a:r>
              <a:rPr lang="en-US" dirty="0">
                <a:highlight>
                  <a:srgbClr val="FFFF00"/>
                </a:highlight>
              </a:rPr>
              <a:t>do not need the feature extraction step</a:t>
            </a:r>
            <a:r>
              <a:rPr lang="en-US" dirty="0"/>
              <a:t>. </a:t>
            </a:r>
          </a:p>
          <a:p>
            <a:r>
              <a:rPr lang="en-US" dirty="0"/>
              <a:t>A more and more abstract and compressed representation of the raw data is produced over several layers of an artificial neural net. </a:t>
            </a:r>
          </a:p>
          <a:p>
            <a:r>
              <a:rPr lang="en-US" dirty="0"/>
              <a:t>We then use this compressed representation of the input data to produce the result.</a:t>
            </a:r>
          </a:p>
          <a:p>
            <a:r>
              <a:rPr lang="en-US" dirty="0"/>
              <a:t>We can say that the feature extraction step is already part of the process that takes place in an artificial neural network.</a:t>
            </a:r>
          </a:p>
          <a:p>
            <a:r>
              <a:rPr lang="en-US" dirty="0"/>
              <a:t>During the training process, this neural network optimizes this step to obtain the best possible abstract representation of the input data. </a:t>
            </a:r>
          </a:p>
          <a:p>
            <a:r>
              <a:rPr lang="en-US" dirty="0">
                <a:solidFill>
                  <a:srgbClr val="00B0F0"/>
                </a:solidFill>
              </a:rPr>
              <a:t>This means that deep learning models require little to no manual effort to perform and optimize the feature extraction process.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28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FE2F-FFAE-4884-97E5-7ED54A4E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D1BD-CDE8-49F7-8F45-59604AFD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Features are transformations on input data that facilitate a downstream algorithm, like a classifier, to produce correct outcomes on new data. </a:t>
            </a:r>
          </a:p>
          <a:p>
            <a:r>
              <a:rPr lang="en-US" dirty="0"/>
              <a:t>Feature engineering consists of coming up with the right transformations so that the downstream algorithm can solve a task. </a:t>
            </a:r>
          </a:p>
          <a:p>
            <a:r>
              <a:rPr lang="en-US" dirty="0"/>
              <a:t>For instance, in order to tell ones from zeros in images of handwritten digits, we would come up with a set of filters to estimate the direction of edges over the image, and then train a classifier to predict the correct digit given a distribution of edge directions. </a:t>
            </a:r>
          </a:p>
          <a:p>
            <a:r>
              <a:rPr lang="en-US" dirty="0"/>
              <a:t>Another useful feature could be the number of enclosed holes, as seen in a zero, an eight, and, particularly, loopy twos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312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7188</TotalTime>
  <Words>2294</Words>
  <Application>Microsoft Office PowerPoint</Application>
  <PresentationFormat>Widescreen</PresentationFormat>
  <Paragraphs>169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Deep Learning - Introduction</vt:lpstr>
      <vt:lpstr>Deep Learning</vt:lpstr>
      <vt:lpstr>WHAT IS DEEP LEARNING AND HOW DOES IT WORK? </vt:lpstr>
      <vt:lpstr>AI vs. Machine Learning vs. Deep Learning</vt:lpstr>
      <vt:lpstr>AI vs. Machine Learning vs. Deep Learning</vt:lpstr>
      <vt:lpstr>AI vs. Machine Learning vs. Deep Learning</vt:lpstr>
      <vt:lpstr>Advantage of deep learning over machine learning</vt:lpstr>
      <vt:lpstr>Advantage of deep learning over machine learning - NO FEATURE EXTRACTION</vt:lpstr>
      <vt:lpstr>Feature Engineering</vt:lpstr>
      <vt:lpstr>NO FEATURE EXTRACTION </vt:lpstr>
      <vt:lpstr>Deep Learning Machine</vt:lpstr>
      <vt:lpstr>Deep Learning Machine</vt:lpstr>
      <vt:lpstr>Deep Learning Machine</vt:lpstr>
      <vt:lpstr>PyTorch</vt:lpstr>
      <vt:lpstr>Advantage of deep learning over machine learning - THE ERA OF BIG DATA </vt:lpstr>
      <vt:lpstr>Deep learning algorithms improve with increasing amounts of data</vt:lpstr>
      <vt:lpstr>Deep Learning</vt:lpstr>
      <vt:lpstr>DL History</vt:lpstr>
      <vt:lpstr>Reasons  for DL popularity</vt:lpstr>
      <vt:lpstr>Deep Learning - Meaning</vt:lpstr>
      <vt:lpstr>Linear vs nonlinear </vt:lpstr>
      <vt:lpstr>Linear Equation plotted on a graph</vt:lpstr>
      <vt:lpstr>A complex, non-linear hypothesis – Plot of Cancer from  Wisconsin data set</vt:lpstr>
      <vt:lpstr>Non-linear hypothesis</vt:lpstr>
      <vt:lpstr>Non-linear hypothesis</vt:lpstr>
      <vt:lpstr>A Neural Network</vt:lpstr>
      <vt:lpstr>A Neural Network</vt:lpstr>
      <vt:lpstr>Linear vs nonlinear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- Introduction</dc:title>
  <dc:creator>Ashalatha Nayak [MAHE-MIT]</dc:creator>
  <cp:lastModifiedBy>Christie Mathews</cp:lastModifiedBy>
  <cp:revision>90</cp:revision>
  <dcterms:created xsi:type="dcterms:W3CDTF">2023-12-11T04:42:51Z</dcterms:created>
  <dcterms:modified xsi:type="dcterms:W3CDTF">2025-02-26T12:47:00Z</dcterms:modified>
</cp:coreProperties>
</file>