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8" r:id="rId3"/>
    <p:sldId id="320" r:id="rId4"/>
    <p:sldId id="321" r:id="rId5"/>
    <p:sldId id="324" r:id="rId6"/>
    <p:sldId id="315" r:id="rId7"/>
    <p:sldId id="357" r:id="rId8"/>
    <p:sldId id="346" r:id="rId9"/>
    <p:sldId id="322" r:id="rId10"/>
    <p:sldId id="323" r:id="rId11"/>
    <p:sldId id="316" r:id="rId12"/>
    <p:sldId id="317" r:id="rId13"/>
    <p:sldId id="335" r:id="rId14"/>
    <p:sldId id="258" r:id="rId15"/>
    <p:sldId id="257" r:id="rId16"/>
    <p:sldId id="325" r:id="rId17"/>
    <p:sldId id="327" r:id="rId18"/>
    <p:sldId id="329" r:id="rId19"/>
    <p:sldId id="330" r:id="rId20"/>
    <p:sldId id="331" r:id="rId21"/>
    <p:sldId id="342" r:id="rId22"/>
    <p:sldId id="332" r:id="rId23"/>
    <p:sldId id="334" r:id="rId24"/>
    <p:sldId id="343" r:id="rId25"/>
    <p:sldId id="358" r:id="rId26"/>
    <p:sldId id="347" r:id="rId27"/>
    <p:sldId id="348" r:id="rId28"/>
    <p:sldId id="319" r:id="rId29"/>
    <p:sldId id="350" r:id="rId30"/>
    <p:sldId id="349" r:id="rId31"/>
    <p:sldId id="352" r:id="rId32"/>
    <p:sldId id="351" r:id="rId33"/>
    <p:sldId id="353" r:id="rId34"/>
    <p:sldId id="354" r:id="rId35"/>
    <p:sldId id="390" r:id="rId36"/>
    <p:sldId id="336" r:id="rId37"/>
    <p:sldId id="375" r:id="rId38"/>
    <p:sldId id="337" r:id="rId39"/>
    <p:sldId id="338" r:id="rId40"/>
    <p:sldId id="376" r:id="rId41"/>
    <p:sldId id="381" r:id="rId42"/>
    <p:sldId id="377" r:id="rId43"/>
    <p:sldId id="380" r:id="rId44"/>
    <p:sldId id="379" r:id="rId45"/>
    <p:sldId id="384" r:id="rId46"/>
    <p:sldId id="383" r:id="rId47"/>
    <p:sldId id="382" r:id="rId48"/>
    <p:sldId id="385" r:id="rId49"/>
    <p:sldId id="386" r:id="rId50"/>
    <p:sldId id="373" r:id="rId51"/>
    <p:sldId id="388" r:id="rId52"/>
    <p:sldId id="387" r:id="rId53"/>
    <p:sldId id="38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791C-4B90-4B83-8AAD-0D92FA39C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EF1DB-0CFB-4D58-9E61-28A97FF6C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FDBD-8041-4BF3-A5E9-7228DEDA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55F3-B11E-410C-A02C-4609206B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E2CA-7BE2-431C-9882-60785FCF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62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8617-2ED2-4AA5-97E3-E8A543D2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E84E1-90E2-4C2A-9DE6-7CE37FD2D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7E042-91EE-4D61-845B-00670C27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EB5A4-12E6-4175-B9CE-7DD65CFA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0CED9-2452-49BC-8D3D-F9249B962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146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13A92-2B9B-455F-9319-D3BF3284B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777A4-8D79-4BAC-826D-8D00A8DD0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2546-04B6-4912-9EA7-801FF830C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0752F-CAA5-4273-926B-F82084188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009DE-93A3-4E33-93A1-F174BC2B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70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A987-F72C-4D81-910D-2169DA089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346AF-0726-4AB5-A04B-51EE46DDB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38DC0-0326-4716-A6A5-279FD371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C066-A651-4CCA-9F8D-56292AEFA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839E3-9C43-4C35-A52F-5E889FDD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28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C739-5C35-4221-AA06-C2C67D3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1F616-0E9D-4CA6-8337-C733EE798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FC72-9B49-4E36-B105-90A1B1EC1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8FDE-6C6B-47F8-837A-6540809B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4B5FB-16C0-4FDF-AB28-1CC4795A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6711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DDDDC-BDE5-45C1-A553-6354F8A9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6B1C5-E3BD-485F-8F3B-326ED3CBB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ADF2C-0CC0-4175-A453-C3827C61C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9DDD6-F1EC-4D8A-B675-25B48E0E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D3CB7-261A-4A29-83C8-5791FF596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DF898-6FD7-40E2-88C0-D99C6C70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746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62D5-A559-400E-BF0D-3013D29BF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0BA9A-2903-4948-99F3-491C01123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AD4ED-0703-4977-8A4D-145EAE39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BA20B-851D-49B9-868F-D076C306B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095FC6-441B-419A-810E-34E38CC6CF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965F51-AEA9-44F4-97AF-4A884209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9FC661-A2A2-42E1-86DE-13A14304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4A940-8800-4B41-B193-CD8CD74B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259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9718-DC4B-4E08-BEF8-4E5E7930C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6F6AA-358F-47DD-92F8-EF2270A37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B6BDB-1ED7-462F-990A-8D5435D38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9AA6F-4247-43AE-8D5F-AB381D5A5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88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D344FF-2D1E-4B59-A419-E65061AE6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A90914-0844-4479-A34F-2BC0AD7F8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653C7-1F82-4D83-82E7-D2A48561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01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4E48-12FD-4684-98A8-6C812D076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7C36-A17A-42EA-94BF-BDACAE0BC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CCC9-0CC5-4505-9865-A9E344F99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375AF-915C-41B3-8654-C0D972E0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5A6AF-3040-4A74-BDD7-FD971755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4D18B-D335-460C-BED6-B90761E09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0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6AF4E-D461-406D-A9AC-42E26F52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E897E3-A5FF-48C8-BAD5-0AA566C00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94338-2C94-48D4-906A-61532037E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0282-A374-4F36-86F6-A9B2DF6B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4FBF0-2119-450D-88E0-7CD1E6F5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E8BAE-D593-4201-85A6-2BF591C2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81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96AF2-2CA2-42DA-890B-DEDAB575D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B7790-777A-4BDD-BF5E-DECC71A26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ABBB7-B1AE-4C89-B7B4-4560F5A35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5340D-ABB1-4820-A681-84F5D5421A0C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7571C-52E2-41DB-986B-267C5ED58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E1D9-7760-45E5-B260-BE4525912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A048B-9AE9-4F76-8305-EDA42D8F38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70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445F-5F2A-463D-A1C0-E494A37599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L3 Tensor Operations and Gradients </a:t>
            </a:r>
          </a:p>
        </p:txBody>
      </p:sp>
    </p:spTree>
    <p:extLst>
      <p:ext uri="{BB962C8B-B14F-4D97-AF65-F5344CB8AC3E}">
        <p14:creationId xmlns:p14="http://schemas.microsoft.com/office/powerpoint/2010/main" val="282604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E703-2B96-4108-AFDE-502ADA4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derivative – Problem 1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D5E814-F665-4C58-AC71-357E0949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328" y="1770224"/>
            <a:ext cx="3181794" cy="381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82B37F-20AB-4CA7-AAFB-0C4947F1BD20}"/>
              </a:ext>
            </a:extLst>
          </p:cNvPr>
          <p:cNvSpPr txBox="1"/>
          <p:nvPr/>
        </p:nvSpPr>
        <p:spPr>
          <a:xfrm>
            <a:off x="0" y="2419972"/>
            <a:ext cx="6360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B0F0"/>
                </a:solidFill>
              </a:rPr>
              <a:t>Calculate the derivative </a:t>
            </a:r>
            <a:r>
              <a:rPr lang="en-IN" dirty="0" err="1">
                <a:solidFill>
                  <a:srgbClr val="00B0F0"/>
                </a:solidFill>
              </a:rPr>
              <a:t>dy</a:t>
            </a:r>
            <a:r>
              <a:rPr lang="en-IN" dirty="0">
                <a:solidFill>
                  <a:srgbClr val="00B0F0"/>
                </a:solidFill>
              </a:rPr>
              <a:t>/dx and write 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derivates of y w.r.t the input tensor, x is stored                        in the .grad property of x : </a:t>
            </a:r>
            <a:r>
              <a:rPr lang="en-US" dirty="0" err="1"/>
              <a:t>x.grad</a:t>
            </a:r>
            <a:endParaRPr lang="en-IN" dirty="0"/>
          </a:p>
          <a:p>
            <a:r>
              <a:rPr lang="en-IN" dirty="0"/>
              <a:t>​</a:t>
            </a:r>
          </a:p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6F2F8-A99A-4F8C-84CF-EA348E87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45" y="3727417"/>
            <a:ext cx="5033344" cy="12309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E1BC4D-A155-4808-9020-63D7A40450F8}"/>
              </a:ext>
            </a:extLst>
          </p:cNvPr>
          <p:cNvSpPr txBox="1"/>
          <p:nvPr/>
        </p:nvSpPr>
        <p:spPr>
          <a:xfrm>
            <a:off x="5925672" y="1502688"/>
            <a:ext cx="6096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 torch</a:t>
            </a:r>
          </a:p>
          <a:p>
            <a:endParaRPr lang="en-US" dirty="0"/>
          </a:p>
          <a:p>
            <a:r>
              <a:rPr lang="en-US" dirty="0"/>
              <a:t># Create a variable with </a:t>
            </a:r>
            <a:r>
              <a:rPr lang="en-US" dirty="0" err="1"/>
              <a:t>requires_grad</a:t>
            </a:r>
            <a:r>
              <a:rPr lang="en-US" dirty="0"/>
              <a:t>=True</a:t>
            </a:r>
          </a:p>
          <a:p>
            <a:r>
              <a:rPr lang="en-US" dirty="0"/>
              <a:t>x = </a:t>
            </a:r>
            <a:r>
              <a:rPr lang="en-US" dirty="0" err="1"/>
              <a:t>torch.tensor</a:t>
            </a:r>
            <a:r>
              <a:rPr lang="en-US" dirty="0"/>
              <a:t>([2.0], </a:t>
            </a:r>
            <a:r>
              <a:rPr lang="en-US" dirty="0" err="1"/>
              <a:t>requires_grad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# Define the function</a:t>
            </a:r>
          </a:p>
          <a:p>
            <a:r>
              <a:rPr lang="en-US" dirty="0"/>
              <a:t>y = 3 * x**2 + 2 * x + 1</a:t>
            </a:r>
          </a:p>
          <a:p>
            <a:endParaRPr lang="en-US" dirty="0"/>
          </a:p>
          <a:p>
            <a:r>
              <a:rPr lang="en-US" dirty="0"/>
              <a:t># Perform a backward pass to compute gradients</a:t>
            </a:r>
          </a:p>
          <a:p>
            <a:r>
              <a:rPr lang="en-US" dirty="0" err="1"/>
              <a:t>y.backward</a:t>
            </a:r>
            <a:r>
              <a:rPr lang="en-US" dirty="0"/>
              <a:t>() #</a:t>
            </a:r>
            <a:r>
              <a:rPr lang="en-IN" dirty="0"/>
              <a:t> differentiation of y</a:t>
            </a:r>
            <a:endParaRPr lang="en-US" dirty="0"/>
          </a:p>
          <a:p>
            <a:endParaRPr lang="en-US" dirty="0"/>
          </a:p>
          <a:p>
            <a:r>
              <a:rPr lang="en-US" dirty="0"/>
              <a:t># Access the gradient</a:t>
            </a:r>
          </a:p>
          <a:p>
            <a:r>
              <a:rPr lang="en-US" dirty="0"/>
              <a:t>gradient = </a:t>
            </a:r>
            <a:r>
              <a:rPr lang="en-US" dirty="0" err="1"/>
              <a:t>x.grad</a:t>
            </a:r>
            <a:r>
              <a:rPr lang="en-US" dirty="0"/>
              <a:t> #find the derivative </a:t>
            </a:r>
            <a:r>
              <a:rPr lang="en-US" dirty="0" err="1"/>
              <a:t>dy</a:t>
            </a:r>
            <a:r>
              <a:rPr lang="en-US" dirty="0"/>
              <a:t>/dx</a:t>
            </a:r>
          </a:p>
          <a:p>
            <a:endParaRPr lang="en-US" dirty="0"/>
          </a:p>
          <a:p>
            <a:r>
              <a:rPr lang="en-US" dirty="0"/>
              <a:t># .item() - Gets the Python number within a tensor - only #works with one-element tensors</a:t>
            </a:r>
          </a:p>
          <a:p>
            <a:r>
              <a:rPr lang="en-US" dirty="0"/>
              <a:t>print("Input variable (x):", </a:t>
            </a:r>
            <a:r>
              <a:rPr lang="en-US" dirty="0" err="1"/>
              <a:t>x.item</a:t>
            </a:r>
            <a:r>
              <a:rPr lang="en-US" dirty="0"/>
              <a:t>())</a:t>
            </a:r>
          </a:p>
          <a:p>
            <a:r>
              <a:rPr lang="en-US" dirty="0"/>
              <a:t>print("Result of the expression (y):", </a:t>
            </a:r>
            <a:r>
              <a:rPr lang="en-US" dirty="0" err="1"/>
              <a:t>y.item</a:t>
            </a:r>
            <a:r>
              <a:rPr lang="en-US" dirty="0"/>
              <a:t>())</a:t>
            </a:r>
          </a:p>
          <a:p>
            <a:r>
              <a:rPr lang="en-US" dirty="0"/>
              <a:t>print("Gradient of y with respect to x:", </a:t>
            </a:r>
            <a:r>
              <a:rPr lang="en-US" dirty="0" err="1"/>
              <a:t>gradient.item</a:t>
            </a:r>
            <a:r>
              <a:rPr lang="en-US" dirty="0"/>
              <a:t>())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C80D62-F733-4D5A-93A8-640DE1E54B9E}"/>
              </a:ext>
            </a:extLst>
          </p:cNvPr>
          <p:cNvSpPr/>
          <p:nvPr/>
        </p:nvSpPr>
        <p:spPr>
          <a:xfrm>
            <a:off x="838200" y="53606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Input variable (x): 2.0</a:t>
            </a:r>
          </a:p>
          <a:p>
            <a:r>
              <a:rPr lang="en-US" dirty="0"/>
              <a:t>Result of the expression (y): 17.0</a:t>
            </a:r>
          </a:p>
          <a:p>
            <a:r>
              <a:rPr lang="en-US" dirty="0"/>
              <a:t>Gradient of y with respect to x: 14.0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3678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337-AF2A-46BC-9B99-3E50D943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Graph in </a:t>
            </a:r>
            <a:r>
              <a:rPr lang="en-IN" dirty="0" err="1"/>
              <a:t>PyTorch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0049-4099-47B1-B46A-A60981F6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PyTorch</a:t>
            </a:r>
            <a:r>
              <a:rPr lang="en-US" dirty="0"/>
              <a:t> defines a </a:t>
            </a:r>
            <a:r>
              <a:rPr lang="en-US" dirty="0">
                <a:highlight>
                  <a:srgbClr val="FFFF00"/>
                </a:highlight>
              </a:rPr>
              <a:t>computational graph as a Directed Acyclic Graph (DAG) </a:t>
            </a:r>
            <a:r>
              <a:rPr lang="en-US" dirty="0"/>
              <a:t>where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nodes represent operations </a:t>
            </a:r>
            <a:r>
              <a:rPr lang="en-US" dirty="0"/>
              <a:t>(e.g., addition, multiplication, etc.) and 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edges represent the flow of data </a:t>
            </a:r>
            <a:r>
              <a:rPr lang="en-US" dirty="0"/>
              <a:t>between the operations. </a:t>
            </a:r>
          </a:p>
          <a:p>
            <a:r>
              <a:rPr lang="en-US" dirty="0"/>
              <a:t>In the context of deep learning (and </a:t>
            </a:r>
            <a:r>
              <a:rPr lang="en-US" dirty="0" err="1"/>
              <a:t>PyTorch</a:t>
            </a:r>
            <a:r>
              <a:rPr lang="en-US" dirty="0"/>
              <a:t>) it is helpful to think about neural networks as computation graphs</a:t>
            </a:r>
          </a:p>
          <a:p>
            <a:r>
              <a:rPr lang="en-US" dirty="0"/>
              <a:t>When defining a </a:t>
            </a:r>
            <a:r>
              <a:rPr lang="en-US" dirty="0" err="1"/>
              <a:t>PyTorch</a:t>
            </a:r>
            <a:r>
              <a:rPr lang="en-US" dirty="0"/>
              <a:t> model, the </a:t>
            </a:r>
            <a:r>
              <a:rPr lang="en-US" dirty="0">
                <a:highlight>
                  <a:srgbClr val="FFFF00"/>
                </a:highlight>
              </a:rPr>
              <a:t>computational graph is created by defining the forward function of the model. </a:t>
            </a:r>
          </a:p>
          <a:p>
            <a:r>
              <a:rPr lang="en-US" dirty="0"/>
              <a:t>This function takes inputs and applies a sequence of operations to produce the outputs. </a:t>
            </a:r>
          </a:p>
          <a:p>
            <a:r>
              <a:rPr lang="en-US" dirty="0"/>
              <a:t>During the </a:t>
            </a:r>
            <a:r>
              <a:rPr lang="en-US" dirty="0">
                <a:solidFill>
                  <a:srgbClr val="00B0F0"/>
                </a:solidFill>
              </a:rPr>
              <a:t>forward pass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creates the computational graph by keeping track of the operations and their inputs and outputs.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rgbClr val="00B0F0"/>
                </a:solidFill>
              </a:rPr>
              <a:t>backpropagation step</a:t>
            </a:r>
            <a:r>
              <a:rPr lang="en-US" dirty="0"/>
              <a:t>, the </a:t>
            </a:r>
            <a:r>
              <a:rPr lang="en-US" dirty="0">
                <a:highlight>
                  <a:srgbClr val="FFFF00"/>
                </a:highlight>
              </a:rPr>
              <a:t>graph is used to compute gradients and monitor the dependencies between computations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98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6337-AF2A-46BC-9B99-3E50D943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Computational Graph in </a:t>
            </a:r>
            <a:r>
              <a:rPr lang="en-IN" dirty="0" err="1"/>
              <a:t>PyTorch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50049-4099-47B1-B46A-A60981F6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computational graph is a graphical representation of a mathematical function or algorithm, where the </a:t>
            </a:r>
          </a:p>
          <a:p>
            <a:pPr lvl="1"/>
            <a:r>
              <a:rPr lang="en-US" dirty="0"/>
              <a:t>nodes of the graph represent mathematical operations, and the </a:t>
            </a:r>
          </a:p>
          <a:p>
            <a:pPr lvl="1"/>
            <a:r>
              <a:rPr lang="en-US" dirty="0"/>
              <a:t>edges represent the input/output relationships between the operations. </a:t>
            </a:r>
          </a:p>
          <a:p>
            <a:r>
              <a:rPr lang="en-US" dirty="0"/>
              <a:t>Computational graphs are widely used in deep learning</a:t>
            </a:r>
          </a:p>
          <a:p>
            <a:r>
              <a:rPr lang="en-US" dirty="0"/>
              <a:t>In a neural network, each </a:t>
            </a:r>
          </a:p>
          <a:p>
            <a:pPr lvl="1"/>
            <a:r>
              <a:rPr lang="en-US" dirty="0"/>
              <a:t>node in the computational graph represents a neuron, and the </a:t>
            </a:r>
          </a:p>
          <a:p>
            <a:pPr lvl="1"/>
            <a:r>
              <a:rPr lang="en-US" dirty="0"/>
              <a:t>edges represent the connections between neurons.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96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CECC-8A58-4801-8CEB-34638929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derivative –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198B3-6072-4CEA-929A-A52F374F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Solve for y=</a:t>
            </a:r>
            <a:r>
              <a:rPr lang="en-IN" dirty="0" err="1"/>
              <a:t>wx+b</a:t>
            </a:r>
            <a:r>
              <a:rPr lang="en-IN" dirty="0"/>
              <a:t>, at x=3,  w=4, b=5 and compute ∂</a:t>
            </a:r>
            <a:r>
              <a:rPr lang="en-US" dirty="0"/>
              <a:t>y/</a:t>
            </a:r>
            <a:r>
              <a:rPr lang="en-IN" dirty="0"/>
              <a:t>∂</a:t>
            </a:r>
            <a:r>
              <a:rPr lang="en-US" dirty="0"/>
              <a:t>w  and </a:t>
            </a:r>
            <a:r>
              <a:rPr lang="en-IN" dirty="0"/>
              <a:t>∂</a:t>
            </a:r>
            <a:r>
              <a:rPr lang="en-US" dirty="0"/>
              <a:t>y/</a:t>
            </a:r>
            <a:r>
              <a:rPr lang="en-IN" dirty="0"/>
              <a:t> ∂</a:t>
            </a:r>
            <a:r>
              <a:rPr lang="en-US" dirty="0"/>
              <a:t>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3805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2745E-91CD-47EF-955E-B18D40E6B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3746"/>
          </a:xfrm>
        </p:spPr>
        <p:txBody>
          <a:bodyPr>
            <a:normAutofit fontScale="90000"/>
          </a:bodyPr>
          <a:lstStyle/>
          <a:p>
            <a:r>
              <a:rPr lang="en-IN" dirty="0"/>
              <a:t>Computing derivative –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8873-E5A1-4A14-909C-4DC6FD83D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41"/>
            <a:ext cx="10515600" cy="4765022"/>
          </a:xfrm>
        </p:spPr>
        <p:txBody>
          <a:bodyPr>
            <a:normAutofit/>
          </a:bodyPr>
          <a:lstStyle/>
          <a:p>
            <a:r>
              <a:rPr lang="en-US" dirty="0"/>
              <a:t>Create 3 tensors x, w and b, with values 3, 4 and 5 </a:t>
            </a:r>
          </a:p>
          <a:p>
            <a:r>
              <a:rPr lang="en-US" dirty="0"/>
              <a:t>w and b to have an additional parameter </a:t>
            </a:r>
            <a:r>
              <a:rPr lang="en-US" dirty="0" err="1"/>
              <a:t>requires_grad</a:t>
            </a:r>
            <a:r>
              <a:rPr lang="en-US" dirty="0"/>
              <a:t> set to True. </a:t>
            </a:r>
          </a:p>
          <a:p>
            <a:r>
              <a:rPr lang="en-US" dirty="0"/>
              <a:t>Create a new tensor y : y=</a:t>
            </a:r>
            <a:r>
              <a:rPr lang="en-US" dirty="0" err="1"/>
              <a:t>wx+b</a:t>
            </a:r>
            <a:endParaRPr lang="en-US" dirty="0"/>
          </a:p>
          <a:p>
            <a:r>
              <a:rPr lang="en-US" dirty="0"/>
              <a:t>y is a tensor with the value 3 * 4 + 5 = 17. </a:t>
            </a:r>
          </a:p>
          <a:p>
            <a:r>
              <a:rPr lang="en-US" dirty="0"/>
              <a:t>To compute the derivatives, call the .backward method on result y.</a:t>
            </a:r>
          </a:p>
          <a:p>
            <a:r>
              <a:rPr lang="en-US" dirty="0"/>
              <a:t>The derivates of y w.r.t the input tensors, x, w and b are stored in the .grad property of the respective tensors, x, w and b: </a:t>
            </a:r>
            <a:r>
              <a:rPr lang="en-US" dirty="0" err="1"/>
              <a:t>x.grad</a:t>
            </a:r>
            <a:r>
              <a:rPr lang="en-US" dirty="0"/>
              <a:t>, </a:t>
            </a:r>
            <a:r>
              <a:rPr lang="en-US" dirty="0" err="1"/>
              <a:t>w.grad</a:t>
            </a:r>
            <a:r>
              <a:rPr lang="en-US" dirty="0"/>
              <a:t>, </a:t>
            </a:r>
            <a:r>
              <a:rPr lang="en-US" dirty="0" err="1"/>
              <a:t>b.grad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478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28019-AA02-4F53-A569-39D49093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derivative – Problem 2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20C75-0396-4564-9F4E-B107B8C34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4"/>
            <a:ext cx="5697071" cy="524435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# Create tensors</a:t>
            </a:r>
          </a:p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torch.tensor</a:t>
            </a:r>
            <a:r>
              <a:rPr lang="en-IN" dirty="0"/>
              <a:t>(3.)</a:t>
            </a:r>
          </a:p>
          <a:p>
            <a:pPr marL="0" indent="0">
              <a:buNone/>
            </a:pPr>
            <a:r>
              <a:rPr lang="en-IN" dirty="0"/>
              <a:t>w = </a:t>
            </a:r>
            <a:r>
              <a:rPr lang="en-IN" dirty="0" err="1"/>
              <a:t>torch.tensor</a:t>
            </a:r>
            <a:r>
              <a:rPr lang="en-IN" dirty="0"/>
              <a:t>(4.,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b = </a:t>
            </a:r>
            <a:r>
              <a:rPr lang="en-IN" dirty="0" err="1"/>
              <a:t>torch.tensor</a:t>
            </a:r>
            <a:r>
              <a:rPr lang="en-IN" dirty="0"/>
              <a:t>(5.,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print(x, w, b)</a:t>
            </a:r>
          </a:p>
          <a:p>
            <a:pPr marL="0" indent="0">
              <a:buNone/>
            </a:pPr>
            <a:r>
              <a:rPr lang="en-IN" dirty="0"/>
              <a:t># Arithmetic operations</a:t>
            </a:r>
          </a:p>
          <a:p>
            <a:pPr marL="0" indent="0">
              <a:buNone/>
            </a:pPr>
            <a:r>
              <a:rPr lang="en-IN" dirty="0"/>
              <a:t>y = w * x + b</a:t>
            </a:r>
          </a:p>
          <a:p>
            <a:pPr marL="0" indent="0">
              <a:buNone/>
            </a:pPr>
            <a:r>
              <a:rPr lang="en-IN" dirty="0"/>
              <a:t>print(y)</a:t>
            </a:r>
          </a:p>
          <a:p>
            <a:pPr marL="0" indent="0">
              <a:buNone/>
            </a:pPr>
            <a:r>
              <a:rPr lang="en-IN" dirty="0"/>
              <a:t># Compute derivatives</a:t>
            </a:r>
          </a:p>
          <a:p>
            <a:pPr marL="0" indent="0">
              <a:buNone/>
            </a:pPr>
            <a:r>
              <a:rPr lang="en-IN" dirty="0" err="1"/>
              <a:t>y.backward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# Display gradients</a:t>
            </a:r>
          </a:p>
          <a:p>
            <a:pPr marL="0" indent="0">
              <a:buNone/>
            </a:pPr>
            <a:r>
              <a:rPr lang="en-IN" dirty="0"/>
              <a:t>print('</a:t>
            </a:r>
            <a:r>
              <a:rPr lang="en-IN" dirty="0" err="1"/>
              <a:t>dy</a:t>
            </a:r>
            <a:r>
              <a:rPr lang="en-IN" dirty="0"/>
              <a:t>/dx:', </a:t>
            </a:r>
            <a:r>
              <a:rPr lang="en-IN" dirty="0" err="1"/>
              <a:t>x.grad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print('</a:t>
            </a:r>
            <a:r>
              <a:rPr lang="en-IN" dirty="0" err="1"/>
              <a:t>dy</a:t>
            </a:r>
            <a:r>
              <a:rPr lang="en-IN" dirty="0"/>
              <a:t>/</a:t>
            </a:r>
            <a:r>
              <a:rPr lang="en-IN" dirty="0" err="1"/>
              <a:t>dw</a:t>
            </a:r>
            <a:r>
              <a:rPr lang="en-IN" dirty="0"/>
              <a:t>:', </a:t>
            </a:r>
            <a:r>
              <a:rPr lang="en-IN" dirty="0" err="1"/>
              <a:t>w.grad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print('</a:t>
            </a:r>
            <a:r>
              <a:rPr lang="en-IN" dirty="0" err="1"/>
              <a:t>dy</a:t>
            </a:r>
            <a:r>
              <a:rPr lang="en-IN" dirty="0"/>
              <a:t>/</a:t>
            </a:r>
            <a:r>
              <a:rPr lang="en-IN" dirty="0" err="1"/>
              <a:t>db</a:t>
            </a:r>
            <a:r>
              <a:rPr lang="en-IN" dirty="0"/>
              <a:t>:', </a:t>
            </a:r>
            <a:r>
              <a:rPr lang="en-IN" dirty="0" err="1"/>
              <a:t>b.grad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112349-7E70-47E1-87C1-CF100F80A2A3}"/>
              </a:ext>
            </a:extLst>
          </p:cNvPr>
          <p:cNvSpPr txBox="1"/>
          <p:nvPr/>
        </p:nvSpPr>
        <p:spPr>
          <a:xfrm>
            <a:off x="7050742" y="2043953"/>
            <a:ext cx="4303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tensor(3.) tensor(4., </a:t>
            </a:r>
            <a:r>
              <a:rPr lang="en-IN" dirty="0" err="1"/>
              <a:t>requires_grad</a:t>
            </a:r>
            <a:r>
              <a:rPr lang="en-IN" dirty="0"/>
              <a:t>=True) tensor(5.,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r>
              <a:rPr lang="en-IN" dirty="0"/>
              <a:t>tensor(17., </a:t>
            </a:r>
            <a:r>
              <a:rPr lang="en-IN" dirty="0" err="1"/>
              <a:t>grad_fn</a:t>
            </a:r>
            <a:r>
              <a:rPr lang="en-IN" dirty="0"/>
              <a:t>=&lt;AddBackward0&gt;)</a:t>
            </a:r>
          </a:p>
          <a:p>
            <a:r>
              <a:rPr lang="en-IN" dirty="0" err="1"/>
              <a:t>dy</a:t>
            </a:r>
            <a:r>
              <a:rPr lang="en-IN" dirty="0"/>
              <a:t>/dx: None</a:t>
            </a:r>
          </a:p>
          <a:p>
            <a:r>
              <a:rPr lang="en-IN" dirty="0" err="1"/>
              <a:t>dy</a:t>
            </a:r>
            <a:r>
              <a:rPr lang="en-IN" dirty="0"/>
              <a:t>/</a:t>
            </a:r>
            <a:r>
              <a:rPr lang="en-IN" dirty="0" err="1"/>
              <a:t>dw</a:t>
            </a:r>
            <a:r>
              <a:rPr lang="en-IN" dirty="0"/>
              <a:t>: tensor(3.)</a:t>
            </a:r>
          </a:p>
          <a:p>
            <a:r>
              <a:rPr lang="en-IN" dirty="0" err="1"/>
              <a:t>dy</a:t>
            </a:r>
            <a:r>
              <a:rPr lang="en-IN" dirty="0"/>
              <a:t>/</a:t>
            </a:r>
            <a:r>
              <a:rPr lang="en-IN" dirty="0" err="1"/>
              <a:t>db</a:t>
            </a:r>
            <a:r>
              <a:rPr lang="en-IN" dirty="0"/>
              <a:t>: tensor(1.)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504345-F885-49CB-811C-D6C603DBBD96}"/>
              </a:ext>
            </a:extLst>
          </p:cNvPr>
          <p:cNvSpPr txBox="1"/>
          <p:nvPr/>
        </p:nvSpPr>
        <p:spPr>
          <a:xfrm>
            <a:off x="5419165" y="4585447"/>
            <a:ext cx="63604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dy</a:t>
            </a:r>
            <a:r>
              <a:rPr lang="en-US" dirty="0"/>
              <a:t>/</a:t>
            </a:r>
            <a:r>
              <a:rPr lang="en-US" dirty="0" err="1"/>
              <a:t>dw</a:t>
            </a:r>
            <a:r>
              <a:rPr lang="en-US" dirty="0"/>
              <a:t> has the same value as x i.e. 3, </a:t>
            </a:r>
          </a:p>
          <a:p>
            <a:r>
              <a:rPr lang="en-US" dirty="0" err="1"/>
              <a:t>dy</a:t>
            </a:r>
            <a:r>
              <a:rPr lang="en-US" dirty="0"/>
              <a:t>/</a:t>
            </a:r>
            <a:r>
              <a:rPr lang="en-US" dirty="0" err="1"/>
              <a:t>db</a:t>
            </a:r>
            <a:r>
              <a:rPr lang="en-US" dirty="0"/>
              <a:t> has the value 1. </a:t>
            </a:r>
          </a:p>
          <a:p>
            <a:r>
              <a:rPr lang="en-US" dirty="0" err="1">
                <a:highlight>
                  <a:srgbClr val="FFFF00"/>
                </a:highlight>
              </a:rPr>
              <a:t>x.grad</a:t>
            </a:r>
            <a:r>
              <a:rPr lang="en-US" dirty="0">
                <a:highlight>
                  <a:srgbClr val="FFFF00"/>
                </a:highlight>
              </a:rPr>
              <a:t> is None, because x does not have </a:t>
            </a:r>
            <a:r>
              <a:rPr lang="en-US" dirty="0" err="1">
                <a:highlight>
                  <a:srgbClr val="FFFF00"/>
                </a:highlight>
              </a:rPr>
              <a:t>requires_grad</a:t>
            </a:r>
            <a:r>
              <a:rPr lang="en-US" dirty="0">
                <a:highlight>
                  <a:srgbClr val="FFFF00"/>
                </a:highlight>
              </a:rPr>
              <a:t> set to True</a:t>
            </a:r>
          </a:p>
          <a:p>
            <a:r>
              <a:rPr lang="en-IN" dirty="0"/>
              <a:t>Note: </a:t>
            </a:r>
            <a:r>
              <a:rPr lang="en-IN" dirty="0" err="1"/>
              <a:t>grad_fn</a:t>
            </a:r>
            <a:r>
              <a:rPr lang="en-IN" dirty="0"/>
              <a:t>=&lt;AddBackward0&gt; means the last operation on the output was Add operation.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193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3EA1-0F21-4660-A368-D5262EA8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Graphs – Problem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2028F-3AF8-4745-A11B-4C4DBBCCC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530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Computational Graphs represent symbolic expressions</a:t>
            </a:r>
          </a:p>
          <a:p>
            <a:r>
              <a:rPr lang="en-US" dirty="0"/>
              <a:t>In the context of the Single layer Perceptron (SLP), the given equations for the forward- and backward-pass are symbolic expressions. </a:t>
            </a:r>
          </a:p>
          <a:p>
            <a:r>
              <a:rPr lang="en-US" dirty="0"/>
              <a:t>In general, any expression of this type can be represented by a graph.</a:t>
            </a:r>
          </a:p>
          <a:p>
            <a:r>
              <a:rPr lang="en-US" dirty="0"/>
              <a:t>Ex1: e=(</a:t>
            </a:r>
            <a:r>
              <a:rPr lang="en-US" dirty="0" err="1"/>
              <a:t>a+b</a:t>
            </a:r>
            <a:r>
              <a:rPr lang="en-US" dirty="0"/>
              <a:t>)*(b+1)</a:t>
            </a:r>
          </a:p>
          <a:p>
            <a:r>
              <a:rPr lang="en-US" dirty="0"/>
              <a:t>Breaking down to atomic operations yields: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computational graphs are very closely related to dependency graphs and call graphs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32CD3-6798-456E-BD4F-80071076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8199" y="3808403"/>
            <a:ext cx="2796987" cy="187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E85-59FD-49C0-A701-869AD2BD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Graphs – Problem 3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58CFD-F4B9-4AAE-BFE3-40F66DCC7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506" y="1690688"/>
            <a:ext cx="2792210" cy="18777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01864-C1DD-4DEB-86FF-BFD5015037B0}"/>
              </a:ext>
            </a:extLst>
          </p:cNvPr>
          <p:cNvSpPr txBox="1"/>
          <p:nvPr/>
        </p:nvSpPr>
        <p:spPr>
          <a:xfrm>
            <a:off x="134471" y="2057400"/>
            <a:ext cx="22456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Nodes</a:t>
            </a:r>
            <a:r>
              <a:rPr lang="en-US" dirty="0"/>
              <a:t> in the compute graph represent either input variables or basic operations (or functions)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Edges</a:t>
            </a:r>
            <a:r>
              <a:rPr lang="en-US" dirty="0"/>
              <a:t> indicate variables applied as operands in operation (arguments are applied for function)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BA9691-692A-45E5-ADDB-D09136FF1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16306" y="1973703"/>
            <a:ext cx="6508376" cy="381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297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E85-59FD-49C0-A701-869AD2BD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Computational Graphs -Evaluating Expressions- – Problem 3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3F44-E1AD-4DE8-8080-4FB3CB938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assigning values to the input variables the graph is evaluated and</a:t>
            </a:r>
          </a:p>
          <a:p>
            <a:r>
              <a:rPr lang="en-US" dirty="0"/>
              <a:t>Values are produced at the output nodes. </a:t>
            </a:r>
          </a:p>
          <a:p>
            <a:r>
              <a:rPr lang="en-US" dirty="0"/>
              <a:t>Ex: assigning the values a=2, b=1</a:t>
            </a:r>
          </a:p>
          <a:p>
            <a:r>
              <a:rPr lang="en-US" dirty="0"/>
              <a:t> Other variables in the graph are evaluated and the result of this evaluation is 6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2675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E85-59FD-49C0-A701-869AD2BD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Computational Graphs -Evaluating Expressions- – Problem 3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5B46F11-6842-4D86-8D4B-52589195C4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7024" y="1690688"/>
            <a:ext cx="6851573" cy="500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1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C82DB-E1B8-4EEC-9E08-85F936DC5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Calculating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E0CAF-DFFC-412D-8BE6-EC066E24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Derivatives are one of the most fundamental concepts in calculus.</a:t>
            </a:r>
          </a:p>
          <a:p>
            <a:r>
              <a:rPr lang="en-US" dirty="0"/>
              <a:t>They describe how changes in the variable inputs affect the function 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9290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E85-59FD-49C0-A701-869AD2BD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Partial derivatives in Computational Graphs </a:t>
            </a:r>
            <a:r>
              <a:rPr lang="en-US" sz="3200" dirty="0"/>
              <a:t>– Problem 3</a:t>
            </a:r>
            <a:endParaRPr lang="en-US" sz="32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950770-0FBC-427E-A4E4-D51F6D503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636" y="1422469"/>
            <a:ext cx="7758952" cy="519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248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AFF4-8CB5-4165-9B8B-2F7A5193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Evaluating the partial derivatives - </a:t>
            </a:r>
            <a:r>
              <a:rPr lang="en-US" sz="3200" dirty="0"/>
              <a:t>– Problem 3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477CA-DF2B-4B58-8444-27BE67C76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evaluate the partial derivatives in this graph, need the sum rule and the product rule: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BACF43-B689-4A88-84A9-1C0188FAB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73" y="3296928"/>
            <a:ext cx="3948074" cy="198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29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E85-59FD-49C0-A701-869AD2BD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8216"/>
          </a:xfrm>
        </p:spPr>
        <p:txBody>
          <a:bodyPr>
            <a:normAutofit/>
          </a:bodyPr>
          <a:lstStyle/>
          <a:p>
            <a:r>
              <a:rPr lang="en-US" sz="3200" b="1" dirty="0"/>
              <a:t>Partial derivatives in Computational Graphs - </a:t>
            </a:r>
            <a:r>
              <a:rPr lang="en-US" sz="3200" dirty="0"/>
              <a:t> Problem 3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3F44-E1AD-4DE8-8080-4FB3CB93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177" y="1253331"/>
            <a:ext cx="10515600" cy="4351338"/>
          </a:xfrm>
        </p:spPr>
        <p:txBody>
          <a:bodyPr/>
          <a:lstStyle/>
          <a:p>
            <a:r>
              <a:rPr lang="en-US" sz="1800" dirty="0"/>
              <a:t>The values for the partial derivatives for the assignment a=2, b=1</a:t>
            </a:r>
          </a:p>
          <a:p>
            <a:r>
              <a:rPr lang="en-US" sz="1800" dirty="0"/>
              <a:t>Partial derivative on each edge labeled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109213-7CBD-477D-93CC-E226808FB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088" y="1956981"/>
            <a:ext cx="7898019" cy="473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847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E85-59FD-49C0-A701-869AD2BD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Partial derivatives in Computational Graphs - </a:t>
            </a:r>
            <a:r>
              <a:rPr lang="en-US" sz="3200" dirty="0"/>
              <a:t> Problem 3</a:t>
            </a:r>
            <a:endParaRPr lang="en-US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3F44-E1AD-4DE8-8080-4FB3CB938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12" y="1825624"/>
            <a:ext cx="10995488" cy="5032375"/>
          </a:xfrm>
        </p:spPr>
        <p:txBody>
          <a:bodyPr/>
          <a:lstStyle/>
          <a:p>
            <a:r>
              <a:rPr lang="en-US" dirty="0"/>
              <a:t>With this representation we can easily calculate any partial derivation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AEBABD-D7EB-48D3-B6A1-02F58F0C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2757" y="2263919"/>
            <a:ext cx="4415843" cy="25077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B97B03-34DE-40B9-BFA2-FE41F161C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319274"/>
            <a:ext cx="7582690" cy="4549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FC1EC4-6EB2-49DD-8FC1-8AA33B45A430}"/>
              </a:ext>
            </a:extLst>
          </p:cNvPr>
          <p:cNvSpPr txBox="1"/>
          <p:nvPr/>
        </p:nvSpPr>
        <p:spPr>
          <a:xfrm>
            <a:off x="7547557" y="4594081"/>
            <a:ext cx="44158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calculating the partial derivatives, we just apply the well known chain rule.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if we have visualized our expression in a computational graphs, we can easily determine </a:t>
            </a:r>
            <a:r>
              <a:rPr lang="en-US" dirty="0">
                <a:highlight>
                  <a:srgbClr val="FFFF00"/>
                </a:highlight>
              </a:rPr>
              <a:t>which partial-derivative-factors must be multiplied and for which paths the products must be added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475BF-32EC-BF0C-D4B8-2B31828C9531}"/>
              </a:ext>
            </a:extLst>
          </p:cNvPr>
          <p:cNvSpPr txBox="1"/>
          <p:nvPr/>
        </p:nvSpPr>
        <p:spPr>
          <a:xfrm>
            <a:off x="9191569" y="2319274"/>
            <a:ext cx="2668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  <a:highlight>
                  <a:srgbClr val="FF0000"/>
                </a:highlight>
              </a:rPr>
              <a:t>Very Important</a:t>
            </a:r>
          </a:p>
        </p:txBody>
      </p:sp>
    </p:spTree>
    <p:extLst>
      <p:ext uri="{BB962C8B-B14F-4D97-AF65-F5344CB8AC3E}">
        <p14:creationId xmlns:p14="http://schemas.microsoft.com/office/powerpoint/2010/main" val="1628991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2900-6246-4BEE-8E01-F0FD8ABD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Partial derivatives in Computational Graphs - </a:t>
            </a:r>
            <a:r>
              <a:rPr lang="en-US" sz="3200" dirty="0"/>
              <a:t> Problem 3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5CC5-74D6-4F72-B6A6-FAF1764A5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general rule is to </a:t>
            </a:r>
            <a:r>
              <a:rPr lang="en-US" dirty="0">
                <a:highlight>
                  <a:srgbClr val="FFFF00"/>
                </a:highlight>
              </a:rPr>
              <a:t>sum over all possible paths from one node to the other, multiplying the derivatives on each edge of the path together</a:t>
            </a:r>
            <a:r>
              <a:rPr lang="en-US" dirty="0"/>
              <a:t>. </a:t>
            </a:r>
          </a:p>
          <a:p>
            <a:r>
              <a:rPr lang="en-US" dirty="0"/>
              <a:t>Ex: to get the derivative of e  with respect to 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accounts for how b affects e through c and also how b affects e through 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general “sum over paths” rule is the multivariate chain rule</a:t>
            </a:r>
          </a:p>
          <a:p>
            <a:r>
              <a:rPr lang="en-US" dirty="0"/>
              <a:t>Back propagation is same as chain rule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567A5-AA25-4A0F-BE57-27C280383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37" y="3041725"/>
            <a:ext cx="2838846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37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A688-CE15-49FF-A4FD-AEFFCAA4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Partial derivatives in Computational Graphs - </a:t>
            </a:r>
            <a:r>
              <a:rPr lang="en-US" sz="3200" dirty="0"/>
              <a:t> Problem 3- Complete the program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442E5-B1F0-40A8-93FA-E8C18AB05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42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 = </a:t>
            </a:r>
            <a:r>
              <a:rPr lang="en-US" sz="2000" dirty="0" err="1"/>
              <a:t>torch.tensor</a:t>
            </a:r>
            <a:r>
              <a:rPr lang="en-US" sz="2000" dirty="0"/>
              <a:t>(2.0, </a:t>
            </a:r>
            <a:r>
              <a:rPr lang="en-US" sz="2000" dirty="0" err="1"/>
              <a:t>requires_grad</a:t>
            </a:r>
            <a:r>
              <a:rPr lang="en-US" sz="2000" dirty="0"/>
              <a:t>=True) # we set </a:t>
            </a:r>
            <a:r>
              <a:rPr lang="en-US" sz="2000" dirty="0" err="1"/>
              <a:t>requires_grad</a:t>
            </a:r>
            <a:r>
              <a:rPr lang="en-US" sz="2000" dirty="0"/>
              <a:t>=True to let </a:t>
            </a:r>
            <a:r>
              <a:rPr lang="en-US" sz="2000" dirty="0" err="1"/>
              <a:t>PyTorch</a:t>
            </a:r>
            <a:r>
              <a:rPr lang="en-US" sz="2000" dirty="0"/>
              <a:t> know to keep the graph</a:t>
            </a:r>
          </a:p>
          <a:p>
            <a:pPr marL="0" indent="0">
              <a:buNone/>
            </a:pPr>
            <a:r>
              <a:rPr lang="en-US" sz="2000" dirty="0"/>
              <a:t>b = </a:t>
            </a:r>
            <a:r>
              <a:rPr lang="en-US" sz="2000" dirty="0" err="1"/>
              <a:t>torch.tensor</a:t>
            </a:r>
            <a:r>
              <a:rPr lang="en-US" sz="2000" dirty="0"/>
              <a:t>(1.0, </a:t>
            </a:r>
            <a:r>
              <a:rPr lang="en-US" sz="2000" dirty="0" err="1"/>
              <a:t>requires_grad</a:t>
            </a:r>
            <a:r>
              <a:rPr lang="en-US" sz="2000" dirty="0"/>
              <a:t>=True)</a:t>
            </a:r>
          </a:p>
          <a:p>
            <a:pPr marL="0" indent="0">
              <a:buNone/>
            </a:pPr>
            <a:r>
              <a:rPr lang="en-US" sz="2000" dirty="0"/>
              <a:t>c = a + b</a:t>
            </a:r>
          </a:p>
          <a:p>
            <a:pPr marL="0" indent="0">
              <a:buNone/>
            </a:pPr>
            <a:r>
              <a:rPr lang="en-US" sz="2000" dirty="0"/>
              <a:t>d = b + 1</a:t>
            </a:r>
          </a:p>
          <a:p>
            <a:pPr marL="0" indent="0">
              <a:buNone/>
            </a:pPr>
            <a:r>
              <a:rPr lang="en-US" sz="2000" dirty="0"/>
              <a:t>e = c * d</a:t>
            </a:r>
          </a:p>
          <a:p>
            <a:pPr marL="0" indent="0">
              <a:buNone/>
            </a:pPr>
            <a:r>
              <a:rPr lang="en-US" sz="2000" dirty="0"/>
              <a:t>print('c', c)</a:t>
            </a:r>
          </a:p>
          <a:p>
            <a:pPr marL="0" indent="0">
              <a:buNone/>
            </a:pPr>
            <a:r>
              <a:rPr lang="en-US" sz="2000" dirty="0"/>
              <a:t>print('d', d)</a:t>
            </a:r>
          </a:p>
          <a:p>
            <a:pPr marL="0" indent="0">
              <a:buNone/>
            </a:pPr>
            <a:r>
              <a:rPr lang="en-US" sz="2000" dirty="0"/>
              <a:t>print('e', e)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0D688F-1079-4156-88FE-FF08521A6A75}"/>
              </a:ext>
            </a:extLst>
          </p:cNvPr>
          <p:cNvSpPr txBox="1"/>
          <p:nvPr/>
        </p:nvSpPr>
        <p:spPr>
          <a:xfrm>
            <a:off x="7207624" y="1882588"/>
            <a:ext cx="4007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 tensor(3., </a:t>
            </a:r>
            <a:r>
              <a:rPr lang="en-IN" dirty="0" err="1"/>
              <a:t>grad_fn</a:t>
            </a:r>
            <a:r>
              <a:rPr lang="en-IN" dirty="0"/>
              <a:t>=&lt;AddBackward0&gt;)</a:t>
            </a:r>
          </a:p>
          <a:p>
            <a:r>
              <a:rPr lang="en-IN" dirty="0"/>
              <a:t>d tensor(2., </a:t>
            </a:r>
            <a:r>
              <a:rPr lang="en-IN" dirty="0" err="1"/>
              <a:t>grad_fn</a:t>
            </a:r>
            <a:r>
              <a:rPr lang="en-IN" dirty="0"/>
              <a:t>=&lt;AddBackward0&gt;)</a:t>
            </a:r>
          </a:p>
          <a:p>
            <a:r>
              <a:rPr lang="en-IN" dirty="0"/>
              <a:t>e tensor(6., </a:t>
            </a:r>
            <a:r>
              <a:rPr lang="en-IN" dirty="0" err="1"/>
              <a:t>grad_fn</a:t>
            </a:r>
            <a:r>
              <a:rPr lang="en-IN" dirty="0"/>
              <a:t>=&lt;MulBackward0&gt;)</a:t>
            </a:r>
          </a:p>
        </p:txBody>
      </p:sp>
    </p:spTree>
    <p:extLst>
      <p:ext uri="{BB962C8B-B14F-4D97-AF65-F5344CB8AC3E}">
        <p14:creationId xmlns:p14="http://schemas.microsoft.com/office/powerpoint/2010/main" val="33260189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880D8-DDF1-4E5F-BC3D-35B238E8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 – Problem 4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9359B4-1840-4C5F-844C-E51B5F14F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3785" y="2286554"/>
            <a:ext cx="5944430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09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F0822-E1E4-42EA-9E7F-9C0093B1E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 – Problem 4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AF691EE-8EDE-49B9-B2E3-E8FD2BD4E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6773" y="1825625"/>
            <a:ext cx="835845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812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C6A2-AE66-4D4F-895B-B6CF3B3E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 – Problem 4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A7627B-3538-4110-8015-8A52F4502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520" y="1825625"/>
            <a:ext cx="78509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48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8C4FE-B786-4A2E-BB90-68F1CC42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 – Problem 4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1A865B-49E2-4E7B-A710-86A7C1DDD4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388" y="2005528"/>
            <a:ext cx="8583223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155C-4714-412F-9505-67552D5D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Approaches for Computing Derivatives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7753-C214-4DBF-BD7F-E4846F516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153"/>
            <a:ext cx="10515600" cy="51347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>
                <a:solidFill>
                  <a:srgbClr val="00B0F0"/>
                </a:solidFill>
              </a:rPr>
              <a:t>Symbolic differentiation</a:t>
            </a:r>
            <a:r>
              <a:rPr lang="en-US" dirty="0"/>
              <a:t>: </a:t>
            </a:r>
            <a:r>
              <a:rPr lang="en-US" dirty="0">
                <a:highlight>
                  <a:srgbClr val="FFFF00"/>
                </a:highlight>
              </a:rPr>
              <a:t>automatic manipulation of mathematical expressions</a:t>
            </a:r>
            <a:r>
              <a:rPr lang="en-US" dirty="0"/>
              <a:t> to get derivatives</a:t>
            </a:r>
          </a:p>
          <a:p>
            <a:r>
              <a:rPr lang="en-US" dirty="0"/>
              <a:t>Takes a math expression and returns a math expression: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Used in Mathematica, Maple, </a:t>
            </a:r>
            <a:r>
              <a:rPr lang="en-US" dirty="0" err="1"/>
              <a:t>Sympy</a:t>
            </a:r>
            <a:r>
              <a:rPr lang="en-US" dirty="0"/>
              <a:t>, etc.</a:t>
            </a:r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>
                <a:solidFill>
                  <a:srgbClr val="00B0F0"/>
                </a:solidFill>
              </a:rPr>
              <a:t>Numeric differentiation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: </a:t>
            </a:r>
            <a:r>
              <a:rPr lang="en-US" dirty="0">
                <a:highlight>
                  <a:srgbClr val="FFFF00"/>
                </a:highlight>
              </a:rPr>
              <a:t>Approximating derivatives by finite differences</a:t>
            </a:r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dirty="0">
                <a:solidFill>
                  <a:srgbClr val="00B0F0"/>
                </a:solidFill>
              </a:rPr>
              <a:t>Automatic differentiation: </a:t>
            </a:r>
            <a:r>
              <a:rPr lang="en-US" dirty="0"/>
              <a:t>Takes code that </a:t>
            </a:r>
            <a:r>
              <a:rPr lang="en-US" dirty="0">
                <a:highlight>
                  <a:srgbClr val="FFFF00"/>
                </a:highlight>
              </a:rPr>
              <a:t>computes a function and returns code that computes the derivative of that function.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autograd</a:t>
            </a:r>
            <a:r>
              <a:rPr lang="en-US" dirty="0">
                <a:highlight>
                  <a:srgbClr val="FFFF00"/>
                </a:highlight>
              </a:rPr>
              <a:t> is a Python package </a:t>
            </a:r>
            <a:r>
              <a:rPr lang="en-US" dirty="0"/>
              <a:t>for automatic differentiation</a:t>
            </a:r>
          </a:p>
          <a:p>
            <a:pPr marL="0" indent="0">
              <a:buNone/>
            </a:pPr>
            <a:r>
              <a:rPr lang="en-US" dirty="0" err="1"/>
              <a:t>autograd</a:t>
            </a:r>
            <a:r>
              <a:rPr lang="en-US" dirty="0"/>
              <a:t> does not support GPUs, so we cannot use </a:t>
            </a:r>
            <a:r>
              <a:rPr lang="en-US" dirty="0" err="1"/>
              <a:t>autograd</a:t>
            </a:r>
            <a:r>
              <a:rPr lang="en-US" dirty="0"/>
              <a:t> for training big neural networks.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Pytorch</a:t>
            </a:r>
            <a:r>
              <a:rPr lang="en-US" dirty="0">
                <a:highlight>
                  <a:srgbClr val="FFFF00"/>
                </a:highlight>
              </a:rPr>
              <a:t> is a </a:t>
            </a:r>
            <a:r>
              <a:rPr lang="en-US" dirty="0" err="1">
                <a:highlight>
                  <a:srgbClr val="FFFF00"/>
                </a:highlight>
              </a:rPr>
              <a:t>gpu</a:t>
            </a:r>
            <a:r>
              <a:rPr lang="en-US" dirty="0">
                <a:highlight>
                  <a:srgbClr val="FFFF00"/>
                </a:highlight>
              </a:rPr>
              <a:t> friendly framework on top of </a:t>
            </a:r>
            <a:r>
              <a:rPr lang="en-US" dirty="0" err="1">
                <a:highlight>
                  <a:srgbClr val="FFFF00"/>
                </a:highlight>
              </a:rPr>
              <a:t>autograd</a:t>
            </a:r>
            <a:r>
              <a:rPr lang="en-US" dirty="0">
                <a:highlight>
                  <a:srgbClr val="FFFF00"/>
                </a:highlight>
              </a:rPr>
              <a:t>.</a:t>
            </a:r>
          </a:p>
          <a:p>
            <a:pPr marL="0" indent="0">
              <a:buNone/>
            </a:pPr>
            <a:r>
              <a:rPr lang="en-US" dirty="0" err="1"/>
              <a:t>PyTorch</a:t>
            </a:r>
            <a:r>
              <a:rPr lang="en-US" dirty="0"/>
              <a:t> allows to dynamically define computational graphs that can be computed efficiently on GPUs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2D3527-6491-49A7-90BD-12DFE3A3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686" y="2371278"/>
            <a:ext cx="2666879" cy="6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60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6771-B22C-4DB8-84D2-CFAE7A84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 – Problem 4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69EB8B-85F0-4D7C-8502-0B0B1A918F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950" y="2000437"/>
            <a:ext cx="7686544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300151-BC3C-48E3-877D-8A02F2E2C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096" y="1690688"/>
            <a:ext cx="372479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377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34B9-90B5-4C3C-B48E-BE9407F4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 – Problem 4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2947276-B3EC-496E-8A35-DD69EA5223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459" y="1879414"/>
            <a:ext cx="7752101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DFF94E-F4B5-4216-B247-9F1B0A7D6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560" y="1728069"/>
            <a:ext cx="3724979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54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599F-A557-412A-85AE-C56151F2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 – Problem 4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B3388B-C444-4DAF-B1D2-7F02B2588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483" y="1960095"/>
            <a:ext cx="743811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6FA45-64F1-4437-A86E-74B12EACF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599" y="1960095"/>
            <a:ext cx="3724979" cy="17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13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968D-1A8F-4DAA-9AFA-019AF792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 – Problem 4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4007B9E-436F-4BAA-9C29-080E39166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2792" y="1825625"/>
            <a:ext cx="818641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01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32CE-EE9A-4C15-8F1F-EDA8DFD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graphs – Problem 4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1B0D24-6B17-4419-A4EB-87ED20425E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9893" y="1825625"/>
            <a:ext cx="749221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16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38C-70A6-40BB-B4B7-58F153B6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derivative – 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8D01-9F22-4698-918D-6F75290C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z=log(3x2+5xy)- compute dz/dx and dz/dy</a:t>
            </a:r>
            <a:endParaRPr lang="en-IN" dirty="0"/>
          </a:p>
          <a:p>
            <a:r>
              <a:rPr lang="en-IN" dirty="0"/>
              <a:t>x=2, y=3</a:t>
            </a:r>
            <a:endParaRPr lang="pl-PL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3432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C4BF-406C-46A6-941C-825811E4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derivative – 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19FD-B408-4B96-A48D-6930AEB0B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1847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z=ln(3x</a:t>
            </a:r>
            <a:r>
              <a:rPr lang="en-IN" baseline="30000" dirty="0"/>
              <a:t>2</a:t>
            </a:r>
            <a:r>
              <a:rPr lang="en-IN" dirty="0"/>
              <a:t>+5xy) #compute </a:t>
            </a:r>
            <a:r>
              <a:rPr lang="en-IN" dirty="0" err="1"/>
              <a:t>dz</a:t>
            </a:r>
            <a:r>
              <a:rPr lang="en-IN" dirty="0"/>
              <a:t>/dx and </a:t>
            </a:r>
            <a:r>
              <a:rPr lang="en-IN" dirty="0" err="1"/>
              <a:t>dz</a:t>
            </a:r>
            <a:r>
              <a:rPr lang="en-IN" dirty="0"/>
              <a:t>/</a:t>
            </a:r>
            <a:r>
              <a:rPr lang="en-IN" dirty="0" err="1"/>
              <a:t>dy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import torch</a:t>
            </a:r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torch.tensor</a:t>
            </a:r>
            <a:r>
              <a:rPr lang="en-IN" dirty="0"/>
              <a:t>([2.0],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torch.tensor</a:t>
            </a:r>
            <a:r>
              <a:rPr lang="en-IN" dirty="0"/>
              <a:t>([3.0],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z = torch.log(3*x**2 + 5*x*y)</a:t>
            </a:r>
          </a:p>
          <a:p>
            <a:pPr marL="0" indent="0">
              <a:buNone/>
            </a:pPr>
            <a:r>
              <a:rPr lang="en-IN" dirty="0"/>
              <a:t>print("z = ", z)</a:t>
            </a:r>
          </a:p>
          <a:p>
            <a:pPr marL="0" indent="0">
              <a:buNone/>
            </a:pPr>
            <a:r>
              <a:rPr lang="en-IN" dirty="0" err="1"/>
              <a:t>z.backward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x.grad</a:t>
            </a:r>
            <a:r>
              <a:rPr lang="en-IN" dirty="0"/>
              <a:t> = ", </a:t>
            </a:r>
            <a:r>
              <a:rPr lang="en-IN" dirty="0" err="1"/>
              <a:t>x.grad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print("</a:t>
            </a:r>
            <a:r>
              <a:rPr lang="en-IN" dirty="0" err="1"/>
              <a:t>y.grad</a:t>
            </a:r>
            <a:r>
              <a:rPr lang="en-IN" dirty="0"/>
              <a:t> = ", </a:t>
            </a:r>
            <a:r>
              <a:rPr lang="en-IN" dirty="0" err="1"/>
              <a:t>y.grad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585BF4-32DE-4C0C-B58E-E67CB0EA4430}"/>
              </a:ext>
            </a:extLst>
          </p:cNvPr>
          <p:cNvSpPr txBox="1"/>
          <p:nvPr/>
        </p:nvSpPr>
        <p:spPr>
          <a:xfrm>
            <a:off x="7315201" y="1882588"/>
            <a:ext cx="4679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z =  tensor([3.7377],</a:t>
            </a:r>
            <a:r>
              <a:rPr lang="en-IN" dirty="0" err="1"/>
              <a:t>grad_fn</a:t>
            </a:r>
            <a:r>
              <a:rPr lang="en-IN" dirty="0"/>
              <a:t>=&lt;LogBackward0&gt;)</a:t>
            </a:r>
          </a:p>
          <a:p>
            <a:r>
              <a:rPr lang="en-IN" dirty="0" err="1"/>
              <a:t>x.grad</a:t>
            </a:r>
            <a:r>
              <a:rPr lang="en-IN" dirty="0"/>
              <a:t> =  tensor([0.6429])</a:t>
            </a:r>
          </a:p>
          <a:p>
            <a:r>
              <a:rPr lang="en-IN" dirty="0" err="1"/>
              <a:t>y.grad</a:t>
            </a:r>
            <a:r>
              <a:rPr lang="en-IN" dirty="0"/>
              <a:t> =  tensor([0.2381])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EB5363-F75F-4988-B2DD-6D8840423C50}"/>
              </a:ext>
            </a:extLst>
          </p:cNvPr>
          <p:cNvSpPr txBox="1"/>
          <p:nvPr/>
        </p:nvSpPr>
        <p:spPr>
          <a:xfrm>
            <a:off x="564776" y="6279776"/>
            <a:ext cx="8928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log here is ln or log e – natural log</a:t>
            </a:r>
          </a:p>
          <a:p>
            <a:r>
              <a:rPr lang="sv-SE" dirty="0"/>
              <a:t>d (ln x) /dx = 1/x * d(x)/dx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166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22A3-3355-4FCD-B61E-8E6EAF17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derivative – 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45FC2-DCFA-4FFA-A4BA-C046CDAF7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For the same problem, </a:t>
            </a:r>
            <a:r>
              <a:rPr lang="en-IN" dirty="0">
                <a:solidFill>
                  <a:srgbClr val="00B0F0"/>
                </a:solidFill>
              </a:rPr>
              <a:t>use intermediate variables </a:t>
            </a:r>
            <a:r>
              <a:rPr lang="en-IN" dirty="0"/>
              <a:t>and draw computation graph</a:t>
            </a:r>
          </a:p>
          <a:p>
            <a:r>
              <a:rPr lang="en-IN" dirty="0"/>
              <a:t>z=log(3x</a:t>
            </a:r>
            <a:r>
              <a:rPr lang="en-IN" baseline="30000" dirty="0"/>
              <a:t>2</a:t>
            </a:r>
            <a:r>
              <a:rPr lang="en-IN" dirty="0"/>
              <a:t>+5xy)</a:t>
            </a:r>
          </a:p>
          <a:p>
            <a:pPr marL="0" indent="0">
              <a:buNone/>
            </a:pPr>
            <a:r>
              <a:rPr lang="en-US" dirty="0"/>
              <a:t>a = x**2</a:t>
            </a:r>
          </a:p>
          <a:p>
            <a:pPr marL="0" indent="0">
              <a:buNone/>
            </a:pPr>
            <a:r>
              <a:rPr lang="en-US" dirty="0"/>
              <a:t>b = 3 * a</a:t>
            </a:r>
          </a:p>
          <a:p>
            <a:pPr marL="0" indent="0">
              <a:buNone/>
            </a:pPr>
            <a:r>
              <a:rPr lang="en-US" dirty="0"/>
              <a:t>c = x * y</a:t>
            </a:r>
          </a:p>
          <a:p>
            <a:pPr marL="0" indent="0">
              <a:buNone/>
            </a:pPr>
            <a:r>
              <a:rPr lang="en-US" dirty="0"/>
              <a:t>d = 5 * c</a:t>
            </a:r>
          </a:p>
          <a:p>
            <a:pPr marL="0" indent="0">
              <a:buNone/>
            </a:pPr>
            <a:r>
              <a:rPr lang="en-US" dirty="0"/>
              <a:t>e = b + d</a:t>
            </a:r>
          </a:p>
          <a:p>
            <a:pPr marL="0" indent="0">
              <a:buNone/>
            </a:pPr>
            <a:r>
              <a:rPr lang="en-US" dirty="0"/>
              <a:t>z = torch.log(e)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5961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82ED-188D-478E-86C0-74E2E00A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derivative – Problem 5– </a:t>
            </a:r>
            <a:r>
              <a:rPr lang="en-IN" dirty="0" err="1"/>
              <a:t>retain_grad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E8FF-7197-4F84-AE93-D66DDAD2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While we declare x and y with </a:t>
            </a:r>
            <a:r>
              <a:rPr lang="en-US" dirty="0" err="1"/>
              <a:t>requires_grad</a:t>
            </a:r>
            <a:r>
              <a:rPr lang="en-US" dirty="0"/>
              <a:t>=True, </a:t>
            </a:r>
            <a:r>
              <a:rPr lang="en-US" dirty="0" err="1"/>
              <a:t>x.grad</a:t>
            </a:r>
            <a:r>
              <a:rPr lang="en-US" dirty="0"/>
              <a:t> and </a:t>
            </a:r>
            <a:r>
              <a:rPr lang="en-US" dirty="0" err="1"/>
              <a:t>y.grad</a:t>
            </a:r>
            <a:r>
              <a:rPr lang="en-US" dirty="0"/>
              <a:t> computations are available.  </a:t>
            </a:r>
          </a:p>
          <a:p>
            <a:r>
              <a:rPr lang="en-US" dirty="0"/>
              <a:t>x = </a:t>
            </a:r>
            <a:r>
              <a:rPr lang="en-US" dirty="0" err="1"/>
              <a:t>torch.tensor</a:t>
            </a:r>
            <a:r>
              <a:rPr lang="en-US" dirty="0"/>
              <a:t>([2.0], </a:t>
            </a:r>
            <a:r>
              <a:rPr lang="en-US" dirty="0" err="1"/>
              <a:t>requires_grad</a:t>
            </a:r>
            <a:r>
              <a:rPr lang="en-US" dirty="0"/>
              <a:t>=True)</a:t>
            </a:r>
          </a:p>
          <a:p>
            <a:r>
              <a:rPr lang="en-US" dirty="0"/>
              <a:t>y = </a:t>
            </a:r>
            <a:r>
              <a:rPr lang="en-US" dirty="0" err="1"/>
              <a:t>torch.tensor</a:t>
            </a:r>
            <a:r>
              <a:rPr lang="en-US" dirty="0"/>
              <a:t>([3.0], </a:t>
            </a:r>
            <a:r>
              <a:rPr lang="en-US" dirty="0" err="1"/>
              <a:t>requires_grad</a:t>
            </a:r>
            <a:r>
              <a:rPr lang="en-US" dirty="0"/>
              <a:t>=True)</a:t>
            </a:r>
          </a:p>
          <a:p>
            <a:r>
              <a:rPr lang="en-US" dirty="0"/>
              <a:t>But </a:t>
            </a:r>
            <a:r>
              <a:rPr lang="en-US" dirty="0" err="1"/>
              <a:t>a.grad</a:t>
            </a:r>
            <a:r>
              <a:rPr lang="en-US" dirty="0"/>
              <a:t>, </a:t>
            </a:r>
            <a:r>
              <a:rPr lang="en-US" dirty="0" err="1"/>
              <a:t>b.grad</a:t>
            </a:r>
            <a:r>
              <a:rPr lang="en-US" dirty="0"/>
              <a:t>, </a:t>
            </a:r>
            <a:r>
              <a:rPr lang="en-US" dirty="0" err="1"/>
              <a:t>c.grad</a:t>
            </a:r>
            <a:r>
              <a:rPr lang="en-US" dirty="0"/>
              <a:t>, </a:t>
            </a:r>
            <a:r>
              <a:rPr lang="en-US" dirty="0" err="1"/>
              <a:t>d.grad</a:t>
            </a:r>
            <a:r>
              <a:rPr lang="en-US" dirty="0"/>
              <a:t>, </a:t>
            </a:r>
            <a:r>
              <a:rPr lang="en-US" dirty="0" err="1"/>
              <a:t>e.grad</a:t>
            </a:r>
            <a:r>
              <a:rPr lang="en-US" dirty="0"/>
              <a:t> are not stored by default.</a:t>
            </a:r>
          </a:p>
          <a:p>
            <a:r>
              <a:rPr lang="en-US" dirty="0" err="1">
                <a:solidFill>
                  <a:srgbClr val="00B0F0"/>
                </a:solidFill>
              </a:rPr>
              <a:t>a.requires_grad</a:t>
            </a:r>
            <a:r>
              <a:rPr lang="en-US" dirty="0">
                <a:solidFill>
                  <a:srgbClr val="00B0F0"/>
                </a:solidFill>
              </a:rPr>
              <a:t>=True # </a:t>
            </a:r>
            <a:r>
              <a:rPr lang="en-US" dirty="0" err="1">
                <a:solidFill>
                  <a:srgbClr val="00B0F0"/>
                </a:solidFill>
              </a:rPr>
              <a:t>RuntimeEror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  <a:p>
            <a:r>
              <a:rPr lang="en-US" dirty="0" err="1">
                <a:solidFill>
                  <a:srgbClr val="00B0F0"/>
                </a:solidFill>
              </a:rPr>
              <a:t>RuntimeError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you can only change </a:t>
            </a:r>
            <a:r>
              <a:rPr lang="en-US" dirty="0" err="1">
                <a:solidFill>
                  <a:srgbClr val="00B0F0"/>
                </a:solidFill>
                <a:highlight>
                  <a:srgbClr val="FFFF00"/>
                </a:highlight>
              </a:rPr>
              <a:t>requires_grad</a:t>
            </a:r>
            <a:r>
              <a:rPr lang="en-US" dirty="0">
                <a:solidFill>
                  <a:srgbClr val="00B0F0"/>
                </a:solidFill>
                <a:highlight>
                  <a:srgbClr val="FFFF00"/>
                </a:highlight>
              </a:rPr>
              <a:t> flags of leaf variables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/>
              <a:t>To store all intermediate values in the backward propagation, explicitly encode all intermediate steps to remember </a:t>
            </a:r>
            <a:r>
              <a:rPr lang="en-US" dirty="0">
                <a:highlight>
                  <a:srgbClr val="FFFF00"/>
                </a:highlight>
              </a:rPr>
              <a:t>(retain) their derivative values by using </a:t>
            </a:r>
            <a:r>
              <a:rPr lang="en-US" dirty="0" err="1">
                <a:highlight>
                  <a:srgbClr val="FFFF00"/>
                </a:highlight>
              </a:rPr>
              <a:t>retain_grad</a:t>
            </a:r>
            <a:r>
              <a:rPr lang="en-US" dirty="0">
                <a:highlight>
                  <a:srgbClr val="FFFF00"/>
                </a:highlight>
              </a:rPr>
              <a:t>()</a:t>
            </a:r>
          </a:p>
          <a:p>
            <a:r>
              <a:rPr lang="en-IN" dirty="0" err="1"/>
              <a:t>a.retain_grad</a:t>
            </a:r>
            <a:r>
              <a:rPr lang="en-IN" dirty="0"/>
              <a:t>() computes </a:t>
            </a:r>
            <a:r>
              <a:rPr lang="en-IN" dirty="0" err="1"/>
              <a:t>a.grad</a:t>
            </a:r>
            <a:r>
              <a:rPr lang="en-IN" dirty="0"/>
              <a:t> and the same way, all intermediate variables are to be set. </a:t>
            </a:r>
          </a:p>
          <a:p>
            <a:r>
              <a:rPr lang="en-US" dirty="0" err="1"/>
              <a:t>z.backward</a:t>
            </a:r>
            <a:r>
              <a:rPr lang="en-US" dirty="0"/>
              <a:t>() is same as </a:t>
            </a:r>
            <a:r>
              <a:rPr lang="en-US" dirty="0" err="1"/>
              <a:t>z.backward</a:t>
            </a:r>
            <a:r>
              <a:rPr lang="en-US" dirty="0"/>
              <a:t>(</a:t>
            </a:r>
            <a:r>
              <a:rPr lang="en-US" dirty="0" err="1"/>
              <a:t>retain_graph</a:t>
            </a:r>
            <a:r>
              <a:rPr lang="en-US" dirty="0"/>
              <a:t>=False)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0026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82ED-188D-478E-86C0-74E2E00AB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13"/>
          </a:xfrm>
        </p:spPr>
        <p:txBody>
          <a:bodyPr>
            <a:normAutofit fontScale="90000"/>
          </a:bodyPr>
          <a:lstStyle/>
          <a:p>
            <a:r>
              <a:rPr lang="en-IN" dirty="0"/>
              <a:t>Computing derivative – Problem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9E8FF-7197-4F84-AE93-D66DDAD2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07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x = </a:t>
            </a:r>
            <a:r>
              <a:rPr lang="en-IN" sz="2000" dirty="0" err="1"/>
              <a:t>torch.tensor</a:t>
            </a:r>
            <a:r>
              <a:rPr lang="en-IN" sz="2000" dirty="0"/>
              <a:t>([2.0], </a:t>
            </a:r>
            <a:r>
              <a:rPr lang="en-IN" sz="2000" dirty="0" err="1"/>
              <a:t>requires_grad</a:t>
            </a:r>
            <a:r>
              <a:rPr lang="en-IN" sz="2000" dirty="0"/>
              <a:t>=True)</a:t>
            </a:r>
          </a:p>
          <a:p>
            <a:pPr marL="0" indent="0">
              <a:buNone/>
            </a:pPr>
            <a:r>
              <a:rPr lang="en-IN" sz="2000" dirty="0"/>
              <a:t>y = </a:t>
            </a:r>
            <a:r>
              <a:rPr lang="en-IN" sz="2000" dirty="0" err="1"/>
              <a:t>torch.tensor</a:t>
            </a:r>
            <a:r>
              <a:rPr lang="en-IN" sz="2000" dirty="0"/>
              <a:t>([3.0], </a:t>
            </a:r>
            <a:r>
              <a:rPr lang="en-IN" sz="2000" dirty="0" err="1"/>
              <a:t>requires_grad</a:t>
            </a:r>
            <a:r>
              <a:rPr lang="en-IN" sz="2000" dirty="0"/>
              <a:t>=True)</a:t>
            </a:r>
          </a:p>
          <a:p>
            <a:pPr marL="0" indent="0">
              <a:buNone/>
            </a:pPr>
            <a:r>
              <a:rPr lang="en-IN" sz="2000" dirty="0"/>
              <a:t>a = x**2; </a:t>
            </a:r>
            <a:r>
              <a:rPr lang="en-IN" sz="2000" dirty="0" err="1"/>
              <a:t>a.retain_grad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b = 3 * a; </a:t>
            </a:r>
            <a:r>
              <a:rPr lang="en-IN" sz="2000" dirty="0" err="1"/>
              <a:t>b.retain_grad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c = x * y; </a:t>
            </a:r>
            <a:r>
              <a:rPr lang="en-IN" sz="2000" dirty="0" err="1"/>
              <a:t>c.retain_grad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d = 5 * c; </a:t>
            </a:r>
            <a:r>
              <a:rPr lang="en-IN" sz="2000" dirty="0" err="1"/>
              <a:t>d.retain_grad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e = b + d; </a:t>
            </a:r>
            <a:r>
              <a:rPr lang="en-IN" sz="2000" dirty="0" err="1"/>
              <a:t>e.retain_grad</a:t>
            </a:r>
            <a:r>
              <a:rPr lang="en-IN" sz="2000" dirty="0"/>
              <a:t>()</a:t>
            </a:r>
          </a:p>
          <a:p>
            <a:pPr marL="0" indent="0">
              <a:buNone/>
            </a:pPr>
            <a:r>
              <a:rPr lang="en-IN" sz="2000" dirty="0"/>
              <a:t>z = torch.log(e); </a:t>
            </a:r>
            <a:r>
              <a:rPr lang="en-IN" sz="2000" dirty="0" err="1"/>
              <a:t>z.retain_grad</a:t>
            </a:r>
            <a:r>
              <a:rPr lang="en-IN" sz="2000" dirty="0"/>
              <a:t>() #</a:t>
            </a:r>
            <a:r>
              <a:rPr lang="en-IN" sz="2000" dirty="0" err="1"/>
              <a:t>dz</a:t>
            </a:r>
            <a:r>
              <a:rPr lang="en-IN" sz="2000" dirty="0"/>
              <a:t>/</a:t>
            </a:r>
            <a:r>
              <a:rPr lang="en-IN" sz="2000" dirty="0" err="1"/>
              <a:t>dz</a:t>
            </a:r>
            <a:r>
              <a:rPr lang="en-IN" sz="2000" dirty="0"/>
              <a:t>=1</a:t>
            </a:r>
          </a:p>
          <a:p>
            <a:pPr marL="0" indent="0">
              <a:buNone/>
            </a:pPr>
            <a:r>
              <a:rPr lang="en-IN" sz="2000" dirty="0" err="1">
                <a:solidFill>
                  <a:srgbClr val="00B0F0"/>
                </a:solidFill>
              </a:rPr>
              <a:t>z.backward</a:t>
            </a:r>
            <a:r>
              <a:rPr lang="en-IN" sz="2000" dirty="0">
                <a:solidFill>
                  <a:srgbClr val="00B0F0"/>
                </a:solidFill>
              </a:rPr>
              <a:t>(</a:t>
            </a:r>
            <a:r>
              <a:rPr lang="en-IN" sz="2000" dirty="0" err="1">
                <a:solidFill>
                  <a:srgbClr val="00B0F0"/>
                </a:solidFill>
              </a:rPr>
              <a:t>retain_graph</a:t>
            </a:r>
            <a:r>
              <a:rPr lang="en-IN" sz="2000" dirty="0">
                <a:solidFill>
                  <a:srgbClr val="00B0F0"/>
                </a:solidFill>
              </a:rPr>
              <a:t>=False) #same as </a:t>
            </a:r>
            <a:r>
              <a:rPr lang="en-IN" sz="2000" dirty="0" err="1">
                <a:solidFill>
                  <a:srgbClr val="00B0F0"/>
                </a:solidFill>
              </a:rPr>
              <a:t>z.backward</a:t>
            </a:r>
            <a:r>
              <a:rPr lang="en-IN" sz="2000" dirty="0">
                <a:solidFill>
                  <a:srgbClr val="00B0F0"/>
                </a:solidFill>
              </a:rPr>
              <a:t>()</a:t>
            </a:r>
          </a:p>
          <a:p>
            <a:pPr marL="0" indent="0">
              <a:buNone/>
            </a:pPr>
            <a:endParaRPr lang="en-IN" sz="20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B5A45D-6857-4E33-A2E7-EC7F0315C915}"/>
              </a:ext>
            </a:extLst>
          </p:cNvPr>
          <p:cNvSpPr txBox="1"/>
          <p:nvPr/>
        </p:nvSpPr>
        <p:spPr>
          <a:xfrm>
            <a:off x="7758953" y="1219811"/>
            <a:ext cx="27297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print(z)</a:t>
            </a:r>
          </a:p>
          <a:p>
            <a:r>
              <a:rPr lang="en-IN" sz="2000" dirty="0"/>
              <a:t>print("x grad = ", </a:t>
            </a:r>
            <a:r>
              <a:rPr lang="en-IN" sz="2000" dirty="0" err="1"/>
              <a:t>x.grad</a:t>
            </a:r>
            <a:r>
              <a:rPr lang="en-IN" sz="2000" dirty="0"/>
              <a:t>)</a:t>
            </a:r>
          </a:p>
          <a:p>
            <a:r>
              <a:rPr lang="en-IN" sz="2000" dirty="0"/>
              <a:t>print("y grad = ", </a:t>
            </a:r>
            <a:r>
              <a:rPr lang="en-IN" sz="2000" dirty="0" err="1"/>
              <a:t>y.grad</a:t>
            </a:r>
            <a:r>
              <a:rPr lang="en-IN" sz="2000" dirty="0"/>
              <a:t>)</a:t>
            </a:r>
          </a:p>
          <a:p>
            <a:r>
              <a:rPr lang="en-IN" sz="2000" dirty="0"/>
              <a:t>print("a grad = ", </a:t>
            </a:r>
            <a:r>
              <a:rPr lang="en-IN" sz="2000" dirty="0" err="1"/>
              <a:t>a.grad</a:t>
            </a:r>
            <a:r>
              <a:rPr lang="en-IN" sz="2000" dirty="0"/>
              <a:t>)</a:t>
            </a:r>
          </a:p>
          <a:p>
            <a:r>
              <a:rPr lang="en-IN" sz="2000" dirty="0"/>
              <a:t>print("b grad = ", </a:t>
            </a:r>
            <a:r>
              <a:rPr lang="en-IN" sz="2000" dirty="0" err="1"/>
              <a:t>b.grad</a:t>
            </a:r>
            <a:r>
              <a:rPr lang="en-IN" sz="2000" dirty="0"/>
              <a:t>)</a:t>
            </a:r>
          </a:p>
          <a:p>
            <a:r>
              <a:rPr lang="en-IN" sz="2000" dirty="0"/>
              <a:t>print("c grad = ", </a:t>
            </a:r>
            <a:r>
              <a:rPr lang="en-IN" sz="2000" dirty="0" err="1"/>
              <a:t>c.grad</a:t>
            </a:r>
            <a:r>
              <a:rPr lang="en-IN" sz="2000" dirty="0"/>
              <a:t>)</a:t>
            </a:r>
          </a:p>
          <a:p>
            <a:r>
              <a:rPr lang="en-IN" sz="2000" dirty="0"/>
              <a:t>print("d grad = ", </a:t>
            </a:r>
            <a:r>
              <a:rPr lang="en-IN" sz="2000" dirty="0" err="1"/>
              <a:t>d.grad</a:t>
            </a:r>
            <a:r>
              <a:rPr lang="en-IN" sz="2000" dirty="0"/>
              <a:t>)</a:t>
            </a:r>
          </a:p>
          <a:p>
            <a:r>
              <a:rPr lang="en-IN" sz="2000" dirty="0"/>
              <a:t>print("e grad = ", </a:t>
            </a:r>
            <a:r>
              <a:rPr lang="en-IN" sz="2000" dirty="0" err="1"/>
              <a:t>e.grad</a:t>
            </a:r>
            <a:r>
              <a:rPr lang="en-IN" sz="2000" dirty="0"/>
              <a:t>)</a:t>
            </a:r>
          </a:p>
          <a:p>
            <a:r>
              <a:rPr lang="en-IN" sz="2000" dirty="0"/>
              <a:t>print("z grad = ", </a:t>
            </a:r>
            <a:r>
              <a:rPr lang="en-IN" sz="2000" dirty="0" err="1"/>
              <a:t>z.grad</a:t>
            </a:r>
            <a:r>
              <a:rPr lang="en-IN" sz="20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581763-7B02-439F-8052-C964E48DC7B4}"/>
              </a:ext>
            </a:extLst>
          </p:cNvPr>
          <p:cNvSpPr txBox="1"/>
          <p:nvPr/>
        </p:nvSpPr>
        <p:spPr>
          <a:xfrm>
            <a:off x="7758953" y="4082133"/>
            <a:ext cx="32407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tensor([3.7377], </a:t>
            </a:r>
            <a:r>
              <a:rPr lang="en-IN" dirty="0" err="1"/>
              <a:t>grad_fn</a:t>
            </a:r>
            <a:r>
              <a:rPr lang="en-IN" dirty="0"/>
              <a:t>=&lt;LogBackward0&gt;)</a:t>
            </a:r>
          </a:p>
          <a:p>
            <a:r>
              <a:rPr lang="en-IN" dirty="0"/>
              <a:t>x grad =  tensor([0.6429])</a:t>
            </a:r>
          </a:p>
          <a:p>
            <a:r>
              <a:rPr lang="en-IN" dirty="0"/>
              <a:t>y grad =  tensor([0.2381])</a:t>
            </a:r>
          </a:p>
          <a:p>
            <a:r>
              <a:rPr lang="en-IN" dirty="0"/>
              <a:t>a grad =  tensor([0.0714])</a:t>
            </a:r>
          </a:p>
          <a:p>
            <a:r>
              <a:rPr lang="en-IN" dirty="0"/>
              <a:t>b grad =  tensor([0.0238])</a:t>
            </a:r>
          </a:p>
          <a:p>
            <a:r>
              <a:rPr lang="en-IN" dirty="0"/>
              <a:t>c grad =  tensor([0.1190])</a:t>
            </a:r>
          </a:p>
          <a:p>
            <a:r>
              <a:rPr lang="en-IN" dirty="0"/>
              <a:t>d grad =  tensor([0.0238])</a:t>
            </a:r>
          </a:p>
          <a:p>
            <a:r>
              <a:rPr lang="en-IN" dirty="0"/>
              <a:t>e grad =  tensor([0.0238])</a:t>
            </a:r>
          </a:p>
          <a:p>
            <a:r>
              <a:rPr lang="en-IN" dirty="0"/>
              <a:t>z grad =  tensor([1.])</a:t>
            </a:r>
          </a:p>
        </p:txBody>
      </p:sp>
    </p:spTree>
    <p:extLst>
      <p:ext uri="{BB962C8B-B14F-4D97-AF65-F5344CB8AC3E}">
        <p14:creationId xmlns:p14="http://schemas.microsoft.com/office/powerpoint/2010/main" val="3087317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155C-4714-412F-9505-67552D5D4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Approaches for Computing Derivatives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47753-C214-4DBF-BD7F-E4846F516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autograd</a:t>
            </a:r>
            <a:r>
              <a:rPr lang="en-US" dirty="0"/>
              <a:t> is a Python package for automatic differentiation</a:t>
            </a:r>
          </a:p>
          <a:p>
            <a:r>
              <a:rPr lang="en-US" dirty="0" err="1"/>
              <a:t>autograd</a:t>
            </a:r>
            <a:r>
              <a:rPr lang="en-US" dirty="0"/>
              <a:t> does not support GPUs, so we cannot use </a:t>
            </a:r>
            <a:r>
              <a:rPr lang="en-US" dirty="0" err="1"/>
              <a:t>autograd</a:t>
            </a:r>
            <a:r>
              <a:rPr lang="en-US" dirty="0"/>
              <a:t> for training big neural networks.</a:t>
            </a:r>
          </a:p>
          <a:p>
            <a:r>
              <a:rPr lang="en-US" dirty="0" err="1">
                <a:solidFill>
                  <a:srgbClr val="00B0F0"/>
                </a:solidFill>
              </a:rPr>
              <a:t>Pytorch</a:t>
            </a:r>
            <a:r>
              <a:rPr lang="en-US" dirty="0">
                <a:solidFill>
                  <a:srgbClr val="00B0F0"/>
                </a:solidFill>
              </a:rPr>
              <a:t> is a GPU friendly framework on top of </a:t>
            </a:r>
            <a:r>
              <a:rPr lang="en-US" dirty="0" err="1">
                <a:solidFill>
                  <a:srgbClr val="00B0F0"/>
                </a:solidFill>
              </a:rPr>
              <a:t>autograd</a:t>
            </a:r>
            <a:r>
              <a:rPr lang="en-US" dirty="0">
                <a:solidFill>
                  <a:srgbClr val="00B0F0"/>
                </a:solidFill>
              </a:rPr>
              <a:t>.</a:t>
            </a:r>
          </a:p>
          <a:p>
            <a:r>
              <a:rPr lang="en-US" dirty="0" err="1"/>
              <a:t>PyTorch</a:t>
            </a:r>
            <a:r>
              <a:rPr lang="en-US" dirty="0"/>
              <a:t> allows to dynamically define computational graphs that can be computed efficiently on GPUs. </a:t>
            </a:r>
            <a:r>
              <a:rPr lang="en-US" dirty="0" err="1"/>
              <a:t>PyTorch</a:t>
            </a:r>
            <a:r>
              <a:rPr lang="en-US" dirty="0"/>
              <a:t> rebuilds the graph every time we iterate or change it and hence uses a dynamic graph</a:t>
            </a:r>
          </a:p>
          <a:p>
            <a:r>
              <a:rPr lang="en-US" dirty="0" err="1"/>
              <a:t>PyTorch</a:t>
            </a:r>
            <a:r>
              <a:rPr lang="en-US" dirty="0"/>
              <a:t> generates derivatives by building a backwards graph behind the scenes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4340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8DAD-6EB5-4013-909E-AFCB588AE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7" y="0"/>
            <a:ext cx="10515600" cy="1325563"/>
          </a:xfrm>
        </p:spPr>
        <p:txBody>
          <a:bodyPr/>
          <a:lstStyle/>
          <a:p>
            <a:r>
              <a:rPr lang="en-IN" dirty="0"/>
              <a:t>backward() in detail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9A065-B625-450E-B082-17ED6FC3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623" y="1223682"/>
            <a:ext cx="10515600" cy="544605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tensor.backward</a:t>
            </a:r>
            <a:r>
              <a:rPr lang="en-US" dirty="0">
                <a:solidFill>
                  <a:srgbClr val="00B0F0"/>
                </a:solidFill>
              </a:rPr>
              <a:t>()- parameters:</a:t>
            </a:r>
          </a:p>
          <a:p>
            <a:r>
              <a:rPr lang="en-US" dirty="0"/>
              <a:t>backward(</a:t>
            </a:r>
            <a:r>
              <a:rPr lang="en-US" dirty="0">
                <a:solidFill>
                  <a:srgbClr val="00B0F0"/>
                </a:solidFill>
              </a:rPr>
              <a:t>gradient</a:t>
            </a:r>
            <a:r>
              <a:rPr lang="en-US" dirty="0"/>
              <a:t>=None, </a:t>
            </a:r>
            <a:r>
              <a:rPr lang="en-US" dirty="0" err="1">
                <a:solidFill>
                  <a:srgbClr val="00B0F0"/>
                </a:solidFill>
              </a:rPr>
              <a:t>retain_graph</a:t>
            </a:r>
            <a:r>
              <a:rPr lang="en-US" dirty="0"/>
              <a:t>=None, </a:t>
            </a:r>
            <a:r>
              <a:rPr lang="en-US" dirty="0" err="1">
                <a:solidFill>
                  <a:srgbClr val="00B0F0"/>
                </a:solidFill>
              </a:rPr>
              <a:t>create_graph</a:t>
            </a:r>
            <a:r>
              <a:rPr lang="en-US" dirty="0"/>
              <a:t>=False) : </a:t>
            </a:r>
            <a:r>
              <a:rPr lang="en-US" dirty="0">
                <a:highlight>
                  <a:srgbClr val="FFFF00"/>
                </a:highlight>
              </a:rPr>
              <a:t>Computes the gradient of current tensor </a:t>
            </a:r>
            <a:r>
              <a:rPr lang="en-US" dirty="0" err="1">
                <a:highlight>
                  <a:srgbClr val="FFFF00"/>
                </a:highlight>
              </a:rPr>
              <a:t>w.r.t.</a:t>
            </a:r>
            <a:r>
              <a:rPr lang="en-US" dirty="0">
                <a:highlight>
                  <a:srgbClr val="FFFF00"/>
                </a:highlight>
              </a:rPr>
              <a:t> graph leaves.</a:t>
            </a:r>
          </a:p>
          <a:p>
            <a:r>
              <a:rPr lang="en-US" dirty="0"/>
              <a:t>The graph is differentiated using the chain rule. </a:t>
            </a:r>
          </a:p>
          <a:p>
            <a:r>
              <a:rPr lang="en-US" dirty="0"/>
              <a:t>If the tensor is non-scalar (i.e. its data has more than one element) and requires gradient, the function additionally requires specifying </a:t>
            </a:r>
            <a:r>
              <a:rPr lang="en-US" dirty="0">
                <a:solidFill>
                  <a:srgbClr val="00B0F0"/>
                </a:solidFill>
              </a:rPr>
              <a:t>gradient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It should be a tensor of matching type and location, that contains the gradient of the differentiated function </a:t>
            </a:r>
            <a:r>
              <a:rPr lang="en-US" dirty="0" err="1"/>
              <a:t>w.r.t.</a:t>
            </a:r>
            <a:r>
              <a:rPr lang="en-US" dirty="0"/>
              <a:t> self.</a:t>
            </a:r>
          </a:p>
          <a:p>
            <a:r>
              <a:rPr lang="en-US" dirty="0"/>
              <a:t>This function accumulates gradients in the leaves</a:t>
            </a:r>
          </a:p>
          <a:p>
            <a:r>
              <a:rPr lang="en-US" dirty="0" err="1">
                <a:solidFill>
                  <a:srgbClr val="00B0F0"/>
                </a:solidFill>
              </a:rPr>
              <a:t>retain_graph</a:t>
            </a:r>
            <a:r>
              <a:rPr lang="en-US" dirty="0">
                <a:solidFill>
                  <a:srgbClr val="00B0F0"/>
                </a:solidFill>
              </a:rPr>
              <a:t> (bool, optional) </a:t>
            </a:r>
            <a:r>
              <a:rPr lang="en-US" dirty="0"/>
              <a:t>– If False, the graph used to compute the grads will be freed</a:t>
            </a:r>
          </a:p>
          <a:p>
            <a:r>
              <a:rPr lang="en-US" dirty="0" err="1">
                <a:solidFill>
                  <a:srgbClr val="00B0F0"/>
                </a:solidFill>
              </a:rPr>
              <a:t>create_graph</a:t>
            </a:r>
            <a:r>
              <a:rPr lang="en-US" dirty="0">
                <a:solidFill>
                  <a:srgbClr val="00B0F0"/>
                </a:solidFill>
              </a:rPr>
              <a:t> (bool, optional) – </a:t>
            </a:r>
            <a:r>
              <a:rPr lang="en-US" dirty="0"/>
              <a:t>If True, graph of the derivative will be constructed, allowing to compute higher order derivative products. Defaults to False</a:t>
            </a:r>
          </a:p>
          <a:p>
            <a:r>
              <a:rPr lang="en-US" dirty="0"/>
              <a:t>Note: By default, </a:t>
            </a:r>
            <a:r>
              <a:rPr lang="en-US" dirty="0" err="1"/>
              <a:t>pytorch</a:t>
            </a:r>
            <a:r>
              <a:rPr lang="en-US" dirty="0"/>
              <a:t> expects backward() to be called for the last output of the network - the loss function. </a:t>
            </a:r>
          </a:p>
          <a:p>
            <a:r>
              <a:rPr lang="en-US" dirty="0"/>
              <a:t>The loss function always outputs a scalar and therefore, the gradients of the scalar loss w.r.t all other variables/parameters is well defined (using the chain rule)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536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0DD0E-F067-4534-9EC1-5E09CDE0D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derivative – </a:t>
            </a:r>
            <a:r>
              <a:rPr lang="en-IN" dirty="0" err="1"/>
              <a:t>retain_graph</a:t>
            </a:r>
            <a:r>
              <a:rPr lang="en-IN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BC7D8-6A9B-40B9-9E04-103D5F39F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reduce memory usage, during the .backward() call, all the intermediary results are deleted when they are not needed anymore.</a:t>
            </a:r>
          </a:p>
          <a:p>
            <a:r>
              <a:rPr lang="en-US" dirty="0"/>
              <a:t>the part of graph will be freed by default to save memory. </a:t>
            </a:r>
          </a:p>
          <a:p>
            <a:r>
              <a:rPr lang="en-US" dirty="0"/>
              <a:t>Hence if we try to call .backward() again, the intermediary results do not exist and the backward pass cannot be performed (and we get the error).</a:t>
            </a:r>
          </a:p>
          <a:p>
            <a:r>
              <a:rPr lang="en-US" dirty="0"/>
              <a:t>We can call .backward(</a:t>
            </a:r>
            <a:r>
              <a:rPr lang="en-US" dirty="0" err="1"/>
              <a:t>retain_graph</a:t>
            </a:r>
            <a:r>
              <a:rPr lang="en-US" dirty="0"/>
              <a:t>=True) to make a backward pass that will not delete intermediary results, and so we will be able to call .backward() again.</a:t>
            </a:r>
          </a:p>
          <a:p>
            <a:r>
              <a:rPr lang="en-US" dirty="0"/>
              <a:t>Illustrated in 3 different variations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549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9B05-7065-4CE7-9D8B-34C6E25A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24" y="365125"/>
            <a:ext cx="10775576" cy="1325563"/>
          </a:xfrm>
        </p:spPr>
        <p:txBody>
          <a:bodyPr/>
          <a:lstStyle/>
          <a:p>
            <a:r>
              <a:rPr lang="en-IN" dirty="0"/>
              <a:t>Computing derivative – Problem 5– Variation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25A5-8B8C-4A35-AC85-C4CEB7FC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812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torch.tensor</a:t>
            </a:r>
            <a:r>
              <a:rPr lang="en-IN" dirty="0"/>
              <a:t>([2.0],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torch.tensor</a:t>
            </a:r>
            <a:r>
              <a:rPr lang="en-IN" dirty="0"/>
              <a:t>([3.0],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a = x**2; </a:t>
            </a:r>
            <a:r>
              <a:rPr lang="en-IN" dirty="0" err="1"/>
              <a:t>a.retain_grad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b = 3 * a; </a:t>
            </a:r>
            <a:r>
              <a:rPr lang="en-IN" dirty="0" err="1"/>
              <a:t>b.retain_grad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c = x * y; </a:t>
            </a:r>
            <a:r>
              <a:rPr lang="en-IN" dirty="0" err="1"/>
              <a:t>c.retain_grad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d = 5 * c; </a:t>
            </a:r>
            <a:r>
              <a:rPr lang="en-IN" dirty="0" err="1"/>
              <a:t>d.retain_grad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e = b + d; </a:t>
            </a:r>
            <a:r>
              <a:rPr lang="en-IN" dirty="0" err="1"/>
              <a:t>e.retain_grad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z = torch.log(e); </a:t>
            </a:r>
            <a:r>
              <a:rPr lang="en-IN" dirty="0" err="1"/>
              <a:t>z.retain_grad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z.backward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retain_graph</a:t>
            </a:r>
            <a:r>
              <a:rPr lang="en-IN" dirty="0">
                <a:solidFill>
                  <a:srgbClr val="00B0F0"/>
                </a:solidFill>
              </a:rPr>
              <a:t>=True)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z.backward</a:t>
            </a:r>
            <a:r>
              <a:rPr lang="en-IN" dirty="0"/>
              <a:t>(</a:t>
            </a:r>
            <a:r>
              <a:rPr lang="en-IN" dirty="0" err="1"/>
              <a:t>retain_graph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z.backward</a:t>
            </a:r>
            <a:r>
              <a:rPr lang="en-IN" dirty="0"/>
              <a:t>(</a:t>
            </a:r>
            <a:r>
              <a:rPr lang="en-IN" dirty="0" err="1"/>
              <a:t>retain_graph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z.backward</a:t>
            </a:r>
            <a:r>
              <a:rPr lang="en-IN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35DD9-92B8-4E8B-9585-98852D04DEE6}"/>
              </a:ext>
            </a:extLst>
          </p:cNvPr>
          <p:cNvSpPr txBox="1"/>
          <p:nvPr/>
        </p:nvSpPr>
        <p:spPr>
          <a:xfrm>
            <a:off x="6441141" y="1839072"/>
            <a:ext cx="3765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print(z)</a:t>
            </a:r>
          </a:p>
          <a:p>
            <a:r>
              <a:rPr lang="en-IN" dirty="0"/>
              <a:t>print("x grad = ", </a:t>
            </a:r>
            <a:r>
              <a:rPr lang="en-IN" dirty="0" err="1"/>
              <a:t>x.grad</a:t>
            </a:r>
            <a:r>
              <a:rPr lang="en-IN" dirty="0"/>
              <a:t>)</a:t>
            </a:r>
          </a:p>
          <a:p>
            <a:r>
              <a:rPr lang="en-IN" dirty="0"/>
              <a:t>print("y grad = ", </a:t>
            </a:r>
            <a:r>
              <a:rPr lang="en-IN" dirty="0" err="1"/>
              <a:t>y.grad</a:t>
            </a:r>
            <a:r>
              <a:rPr lang="en-IN" dirty="0"/>
              <a:t>)</a:t>
            </a:r>
          </a:p>
          <a:p>
            <a:r>
              <a:rPr lang="en-IN" dirty="0"/>
              <a:t>print("a grad = ", </a:t>
            </a:r>
            <a:r>
              <a:rPr lang="en-IN" dirty="0" err="1"/>
              <a:t>a.grad</a:t>
            </a:r>
            <a:r>
              <a:rPr lang="en-IN" dirty="0"/>
              <a:t>)</a:t>
            </a:r>
          </a:p>
          <a:p>
            <a:r>
              <a:rPr lang="en-IN" dirty="0"/>
              <a:t>print("b grad = ", </a:t>
            </a:r>
            <a:r>
              <a:rPr lang="en-IN" dirty="0" err="1"/>
              <a:t>b.grad</a:t>
            </a:r>
            <a:r>
              <a:rPr lang="en-IN" dirty="0"/>
              <a:t>)</a:t>
            </a:r>
          </a:p>
          <a:p>
            <a:r>
              <a:rPr lang="en-IN" dirty="0"/>
              <a:t>print("c grad = ", </a:t>
            </a:r>
            <a:r>
              <a:rPr lang="en-IN" dirty="0" err="1"/>
              <a:t>c.grad</a:t>
            </a:r>
            <a:r>
              <a:rPr lang="en-IN" dirty="0"/>
              <a:t>)</a:t>
            </a:r>
          </a:p>
          <a:p>
            <a:r>
              <a:rPr lang="en-IN" dirty="0"/>
              <a:t>print("d grad = ", </a:t>
            </a:r>
            <a:r>
              <a:rPr lang="en-IN" dirty="0" err="1"/>
              <a:t>d.grad</a:t>
            </a:r>
            <a:r>
              <a:rPr lang="en-IN" dirty="0"/>
              <a:t>)</a:t>
            </a:r>
          </a:p>
          <a:p>
            <a:r>
              <a:rPr lang="en-IN" dirty="0"/>
              <a:t>print("e grad = ", </a:t>
            </a:r>
            <a:r>
              <a:rPr lang="en-IN" dirty="0" err="1"/>
              <a:t>e.grad</a:t>
            </a:r>
            <a:r>
              <a:rPr lang="en-IN" dirty="0"/>
              <a:t>)</a:t>
            </a:r>
          </a:p>
          <a:p>
            <a:r>
              <a:rPr lang="en-IN" dirty="0"/>
              <a:t>print("z grad = ", </a:t>
            </a:r>
            <a:r>
              <a:rPr lang="en-IN" dirty="0" err="1"/>
              <a:t>z.grad</a:t>
            </a:r>
            <a:r>
              <a:rPr lang="en-IN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17EE8-BD15-4A8F-87E0-4FBB581E549D}"/>
              </a:ext>
            </a:extLst>
          </p:cNvPr>
          <p:cNvSpPr txBox="1"/>
          <p:nvPr/>
        </p:nvSpPr>
        <p:spPr>
          <a:xfrm>
            <a:off x="6441141" y="4424395"/>
            <a:ext cx="42223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tensor([3.7377], </a:t>
            </a:r>
            <a:r>
              <a:rPr lang="en-IN" dirty="0" err="1"/>
              <a:t>grad_fn</a:t>
            </a:r>
            <a:r>
              <a:rPr lang="en-IN" dirty="0"/>
              <a:t>=&lt;LogBackward0&gt;)</a:t>
            </a:r>
          </a:p>
          <a:p>
            <a:r>
              <a:rPr lang="en-IN" dirty="0"/>
              <a:t>x grad =  tensor([0.6429])</a:t>
            </a:r>
          </a:p>
          <a:p>
            <a:r>
              <a:rPr lang="en-IN" dirty="0"/>
              <a:t>y grad =  tensor([0.2381])</a:t>
            </a:r>
          </a:p>
          <a:p>
            <a:r>
              <a:rPr lang="en-IN" dirty="0"/>
              <a:t>a grad =  tensor([0.0714])</a:t>
            </a:r>
          </a:p>
          <a:p>
            <a:r>
              <a:rPr lang="en-IN" dirty="0"/>
              <a:t>b grad =  tensor([0.0238])</a:t>
            </a:r>
          </a:p>
          <a:p>
            <a:r>
              <a:rPr lang="en-IN" dirty="0"/>
              <a:t>c grad =  tensor([0.1190])</a:t>
            </a:r>
          </a:p>
          <a:p>
            <a:r>
              <a:rPr lang="en-IN" dirty="0"/>
              <a:t>d grad =  tensor([0.0238])</a:t>
            </a:r>
          </a:p>
          <a:p>
            <a:r>
              <a:rPr lang="en-IN" dirty="0"/>
              <a:t>e grad =  tensor([0.0238])</a:t>
            </a:r>
          </a:p>
          <a:p>
            <a:r>
              <a:rPr lang="en-IN" dirty="0"/>
              <a:t>z grad =  tensor([1.])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75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9B05-7065-4CE7-9D8B-34C6E25A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094" y="365125"/>
            <a:ext cx="10869706" cy="1325563"/>
          </a:xfrm>
        </p:spPr>
        <p:txBody>
          <a:bodyPr/>
          <a:lstStyle/>
          <a:p>
            <a:r>
              <a:rPr lang="da-DK" dirty="0"/>
              <a:t>Computing derivative – Problem 5 – Variation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25A5-8B8C-4A35-AC85-C4CEB7FC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437245"/>
            <a:ext cx="542812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torch.tensor</a:t>
            </a:r>
            <a:r>
              <a:rPr lang="en-IN" dirty="0"/>
              <a:t>([2.0],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torch.tensor</a:t>
            </a:r>
            <a:r>
              <a:rPr lang="en-IN" dirty="0"/>
              <a:t>([3.0],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a = x**2; </a:t>
            </a:r>
            <a:r>
              <a:rPr lang="en-IN" dirty="0" err="1"/>
              <a:t>a.retain_grad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b = 3 * a; </a:t>
            </a:r>
            <a:r>
              <a:rPr lang="en-IN" dirty="0" err="1"/>
              <a:t>b.retain_grad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c = x * y; </a:t>
            </a:r>
            <a:r>
              <a:rPr lang="en-IN" dirty="0" err="1"/>
              <a:t>c.retain_grad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d = 5 * c; </a:t>
            </a:r>
            <a:r>
              <a:rPr lang="en-IN" dirty="0" err="1"/>
              <a:t>d.retain_grad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e = b + d; </a:t>
            </a:r>
            <a:r>
              <a:rPr lang="en-IN" dirty="0" err="1"/>
              <a:t>e.retain_grad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z = torch.log(e); </a:t>
            </a:r>
            <a:r>
              <a:rPr lang="en-IN" dirty="0" err="1"/>
              <a:t>z.retain_grad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z.backward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retain_graph</a:t>
            </a:r>
            <a:r>
              <a:rPr lang="en-IN" dirty="0">
                <a:solidFill>
                  <a:srgbClr val="00B0F0"/>
                </a:solidFill>
              </a:rPr>
              <a:t>=True)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z.backward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retain_graph</a:t>
            </a:r>
            <a:r>
              <a:rPr lang="en-IN" dirty="0">
                <a:solidFill>
                  <a:srgbClr val="00B0F0"/>
                </a:solidFill>
              </a:rPr>
              <a:t>=True)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z.backward</a:t>
            </a:r>
            <a:r>
              <a:rPr lang="en-IN" dirty="0"/>
              <a:t>(</a:t>
            </a:r>
            <a:r>
              <a:rPr lang="en-IN" dirty="0" err="1"/>
              <a:t>retain_graph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z.backward</a:t>
            </a:r>
            <a:r>
              <a:rPr lang="en-IN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35DD9-92B8-4E8B-9585-98852D04DEE6}"/>
              </a:ext>
            </a:extLst>
          </p:cNvPr>
          <p:cNvSpPr txBox="1"/>
          <p:nvPr/>
        </p:nvSpPr>
        <p:spPr>
          <a:xfrm>
            <a:off x="7942729" y="1437245"/>
            <a:ext cx="3765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print(z)</a:t>
            </a:r>
          </a:p>
          <a:p>
            <a:r>
              <a:rPr lang="en-IN" dirty="0"/>
              <a:t>print("x grad = ", </a:t>
            </a:r>
            <a:r>
              <a:rPr lang="en-IN" dirty="0" err="1"/>
              <a:t>x.grad</a:t>
            </a:r>
            <a:r>
              <a:rPr lang="en-IN" dirty="0"/>
              <a:t>)</a:t>
            </a:r>
          </a:p>
          <a:p>
            <a:r>
              <a:rPr lang="en-IN" dirty="0"/>
              <a:t>print("y grad = ", </a:t>
            </a:r>
            <a:r>
              <a:rPr lang="en-IN" dirty="0" err="1"/>
              <a:t>y.grad</a:t>
            </a:r>
            <a:r>
              <a:rPr lang="en-IN" dirty="0"/>
              <a:t>)</a:t>
            </a:r>
          </a:p>
          <a:p>
            <a:r>
              <a:rPr lang="en-IN" dirty="0"/>
              <a:t>print("a grad = ", </a:t>
            </a:r>
            <a:r>
              <a:rPr lang="en-IN" dirty="0" err="1"/>
              <a:t>a.grad</a:t>
            </a:r>
            <a:r>
              <a:rPr lang="en-IN" dirty="0"/>
              <a:t>)</a:t>
            </a:r>
          </a:p>
          <a:p>
            <a:r>
              <a:rPr lang="en-IN" dirty="0"/>
              <a:t>print("b grad = ", </a:t>
            </a:r>
            <a:r>
              <a:rPr lang="en-IN" dirty="0" err="1"/>
              <a:t>b.grad</a:t>
            </a:r>
            <a:r>
              <a:rPr lang="en-IN" dirty="0"/>
              <a:t>)</a:t>
            </a:r>
          </a:p>
          <a:p>
            <a:r>
              <a:rPr lang="en-IN" dirty="0"/>
              <a:t>print("c grad = ", </a:t>
            </a:r>
            <a:r>
              <a:rPr lang="en-IN" dirty="0" err="1"/>
              <a:t>c.grad</a:t>
            </a:r>
            <a:r>
              <a:rPr lang="en-IN" dirty="0"/>
              <a:t>)</a:t>
            </a:r>
          </a:p>
          <a:p>
            <a:r>
              <a:rPr lang="en-IN" dirty="0"/>
              <a:t>print("d grad = ", </a:t>
            </a:r>
            <a:r>
              <a:rPr lang="en-IN" dirty="0" err="1"/>
              <a:t>d.grad</a:t>
            </a:r>
            <a:r>
              <a:rPr lang="en-IN" dirty="0"/>
              <a:t>)</a:t>
            </a:r>
          </a:p>
          <a:p>
            <a:r>
              <a:rPr lang="en-IN" dirty="0"/>
              <a:t>print("e grad = ", </a:t>
            </a:r>
            <a:r>
              <a:rPr lang="en-IN" dirty="0" err="1"/>
              <a:t>e.grad</a:t>
            </a:r>
            <a:r>
              <a:rPr lang="en-IN" dirty="0"/>
              <a:t>)</a:t>
            </a:r>
          </a:p>
          <a:p>
            <a:r>
              <a:rPr lang="en-IN" dirty="0"/>
              <a:t>print("z grad = ", </a:t>
            </a:r>
            <a:r>
              <a:rPr lang="en-IN" dirty="0" err="1"/>
              <a:t>z.grad</a:t>
            </a:r>
            <a:r>
              <a:rPr lang="en-IN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17EE8-BD15-4A8F-87E0-4FBB581E549D}"/>
              </a:ext>
            </a:extLst>
          </p:cNvPr>
          <p:cNvSpPr txBox="1"/>
          <p:nvPr/>
        </p:nvSpPr>
        <p:spPr>
          <a:xfrm>
            <a:off x="7942729" y="3907552"/>
            <a:ext cx="4222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tensor([3.7377], </a:t>
            </a:r>
            <a:r>
              <a:rPr lang="en-IN" dirty="0" err="1"/>
              <a:t>grad_fn</a:t>
            </a:r>
            <a:r>
              <a:rPr lang="en-IN" dirty="0"/>
              <a:t>=&lt;LogBackward0&gt;)</a:t>
            </a:r>
          </a:p>
          <a:p>
            <a:r>
              <a:rPr lang="en-IN" dirty="0"/>
              <a:t>x grad =  tensor([1.2857])</a:t>
            </a:r>
          </a:p>
          <a:p>
            <a:r>
              <a:rPr lang="en-IN" dirty="0"/>
              <a:t>y grad =  tensor([0.4762])</a:t>
            </a:r>
          </a:p>
          <a:p>
            <a:r>
              <a:rPr lang="en-IN" dirty="0"/>
              <a:t>a grad =  tensor([0.1429])</a:t>
            </a:r>
          </a:p>
          <a:p>
            <a:r>
              <a:rPr lang="en-IN" dirty="0"/>
              <a:t>b grad =  tensor([0.0476])</a:t>
            </a:r>
          </a:p>
          <a:p>
            <a:r>
              <a:rPr lang="en-IN" dirty="0"/>
              <a:t>c grad =  tensor([0.2381])</a:t>
            </a:r>
          </a:p>
          <a:p>
            <a:r>
              <a:rPr lang="en-IN" dirty="0"/>
              <a:t>d grad =  tensor([0.0476])</a:t>
            </a:r>
          </a:p>
          <a:p>
            <a:r>
              <a:rPr lang="en-IN" dirty="0"/>
              <a:t>e grad =  tensor([0.0476])</a:t>
            </a:r>
          </a:p>
          <a:p>
            <a:r>
              <a:rPr lang="en-IN" dirty="0"/>
              <a:t>z grad =  tensor([2.])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BBF25-8982-4453-BB51-3DCCBDC149BA}"/>
              </a:ext>
            </a:extLst>
          </p:cNvPr>
          <p:cNvSpPr txBox="1"/>
          <p:nvPr/>
        </p:nvSpPr>
        <p:spPr>
          <a:xfrm>
            <a:off x="121024" y="5788583"/>
            <a:ext cx="7301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subsequent “.backward(</a:t>
            </a:r>
            <a:r>
              <a:rPr lang="en-US" dirty="0" err="1"/>
              <a:t>retain_graph</a:t>
            </a:r>
            <a:r>
              <a:rPr lang="en-US" dirty="0"/>
              <a:t>=True)” call,  as the previous grad results are not freed up in memory, x. grad =  tensor([0.6429]) value is accumulated again, due to which </a:t>
            </a:r>
            <a:r>
              <a:rPr lang="en-US" dirty="0" err="1"/>
              <a:t>x.grad+x.grad</a:t>
            </a:r>
            <a:r>
              <a:rPr lang="en-US" dirty="0"/>
              <a:t> is summed up as shown for all intermediate variables. </a:t>
            </a:r>
          </a:p>
        </p:txBody>
      </p:sp>
    </p:spTree>
    <p:extLst>
      <p:ext uri="{BB962C8B-B14F-4D97-AF65-F5344CB8AC3E}">
        <p14:creationId xmlns:p14="http://schemas.microsoft.com/office/powerpoint/2010/main" val="39409482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9B05-7065-4CE7-9D8B-34C6E25A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365125"/>
            <a:ext cx="10856259" cy="858557"/>
          </a:xfrm>
        </p:spPr>
        <p:txBody>
          <a:bodyPr/>
          <a:lstStyle/>
          <a:p>
            <a:r>
              <a:rPr lang="en-IN" dirty="0"/>
              <a:t>Computing derivative – Problem 5– Variation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C25A5-8B8C-4A35-AC85-C4CEB7FC1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402884"/>
            <a:ext cx="5428129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torch.tensor</a:t>
            </a:r>
            <a:r>
              <a:rPr lang="en-IN" dirty="0"/>
              <a:t>([2.0],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y = </a:t>
            </a:r>
            <a:r>
              <a:rPr lang="en-IN" dirty="0" err="1"/>
              <a:t>torch.tensor</a:t>
            </a:r>
            <a:r>
              <a:rPr lang="en-IN" dirty="0"/>
              <a:t>([3.0],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a = x**2; </a:t>
            </a:r>
            <a:r>
              <a:rPr lang="en-IN" dirty="0" err="1"/>
              <a:t>a.retain_grad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b = 3 * a; </a:t>
            </a:r>
            <a:r>
              <a:rPr lang="en-IN" dirty="0" err="1"/>
              <a:t>b.retain_grad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c = x * y; </a:t>
            </a:r>
            <a:r>
              <a:rPr lang="en-IN" dirty="0" err="1"/>
              <a:t>c.retain_grad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d = 5 * c; </a:t>
            </a:r>
            <a:r>
              <a:rPr lang="en-IN" dirty="0" err="1"/>
              <a:t>d.retain_grad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e = b + d; </a:t>
            </a:r>
            <a:r>
              <a:rPr lang="en-IN" dirty="0" err="1"/>
              <a:t>e.retain_grad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z = torch.log(e); </a:t>
            </a:r>
            <a:r>
              <a:rPr lang="en-IN" dirty="0" err="1"/>
              <a:t>z.retain_grad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z.backward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retain_graph</a:t>
            </a:r>
            <a:r>
              <a:rPr lang="en-IN" dirty="0">
                <a:solidFill>
                  <a:srgbClr val="00B0F0"/>
                </a:solidFill>
              </a:rPr>
              <a:t>=True)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z.backward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retain_graph</a:t>
            </a:r>
            <a:r>
              <a:rPr lang="en-IN" dirty="0">
                <a:solidFill>
                  <a:srgbClr val="00B0F0"/>
                </a:solidFill>
              </a:rPr>
              <a:t>=True)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B0F0"/>
                </a:solidFill>
              </a:rPr>
              <a:t>z.backward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 err="1">
                <a:solidFill>
                  <a:srgbClr val="00B0F0"/>
                </a:solidFill>
              </a:rPr>
              <a:t>retain_graph</a:t>
            </a:r>
            <a:r>
              <a:rPr lang="en-IN" dirty="0">
                <a:solidFill>
                  <a:srgbClr val="00B0F0"/>
                </a:solidFill>
              </a:rPr>
              <a:t>=True)</a:t>
            </a:r>
          </a:p>
          <a:p>
            <a:pPr marL="0" indent="0">
              <a:buNone/>
            </a:pPr>
            <a:r>
              <a:rPr lang="en-IN" dirty="0"/>
              <a:t>#</a:t>
            </a:r>
            <a:r>
              <a:rPr lang="en-IN" dirty="0" err="1"/>
              <a:t>z.backward</a:t>
            </a:r>
            <a:r>
              <a:rPr lang="en-IN" dirty="0"/>
              <a:t>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335DD9-92B8-4E8B-9585-98852D04DEE6}"/>
              </a:ext>
            </a:extLst>
          </p:cNvPr>
          <p:cNvSpPr txBox="1"/>
          <p:nvPr/>
        </p:nvSpPr>
        <p:spPr>
          <a:xfrm>
            <a:off x="7866529" y="1568074"/>
            <a:ext cx="37651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print(z)</a:t>
            </a:r>
          </a:p>
          <a:p>
            <a:r>
              <a:rPr lang="en-IN" dirty="0"/>
              <a:t>print("x grad = ", </a:t>
            </a:r>
            <a:r>
              <a:rPr lang="en-IN" dirty="0" err="1"/>
              <a:t>x.grad</a:t>
            </a:r>
            <a:r>
              <a:rPr lang="en-IN" dirty="0"/>
              <a:t>)</a:t>
            </a:r>
          </a:p>
          <a:p>
            <a:r>
              <a:rPr lang="en-IN" dirty="0"/>
              <a:t>print("y grad = ", </a:t>
            </a:r>
            <a:r>
              <a:rPr lang="en-IN" dirty="0" err="1"/>
              <a:t>y.grad</a:t>
            </a:r>
            <a:r>
              <a:rPr lang="en-IN" dirty="0"/>
              <a:t>)</a:t>
            </a:r>
          </a:p>
          <a:p>
            <a:r>
              <a:rPr lang="en-IN" dirty="0"/>
              <a:t>print("a grad = ", </a:t>
            </a:r>
            <a:r>
              <a:rPr lang="en-IN" dirty="0" err="1"/>
              <a:t>a.grad</a:t>
            </a:r>
            <a:r>
              <a:rPr lang="en-IN" dirty="0"/>
              <a:t>)</a:t>
            </a:r>
          </a:p>
          <a:p>
            <a:r>
              <a:rPr lang="en-IN" dirty="0"/>
              <a:t>print("b grad = ", </a:t>
            </a:r>
            <a:r>
              <a:rPr lang="en-IN" dirty="0" err="1"/>
              <a:t>b.grad</a:t>
            </a:r>
            <a:r>
              <a:rPr lang="en-IN" dirty="0"/>
              <a:t>)</a:t>
            </a:r>
          </a:p>
          <a:p>
            <a:r>
              <a:rPr lang="en-IN" dirty="0"/>
              <a:t>print("c grad = ", </a:t>
            </a:r>
            <a:r>
              <a:rPr lang="en-IN" dirty="0" err="1"/>
              <a:t>c.grad</a:t>
            </a:r>
            <a:r>
              <a:rPr lang="en-IN" dirty="0"/>
              <a:t>)</a:t>
            </a:r>
          </a:p>
          <a:p>
            <a:r>
              <a:rPr lang="en-IN" dirty="0"/>
              <a:t>print("d grad = ", </a:t>
            </a:r>
            <a:r>
              <a:rPr lang="en-IN" dirty="0" err="1"/>
              <a:t>d.grad</a:t>
            </a:r>
            <a:r>
              <a:rPr lang="en-IN" dirty="0"/>
              <a:t>)</a:t>
            </a:r>
          </a:p>
          <a:p>
            <a:r>
              <a:rPr lang="en-IN" dirty="0"/>
              <a:t>print("e grad = ", </a:t>
            </a:r>
            <a:r>
              <a:rPr lang="en-IN" dirty="0" err="1"/>
              <a:t>e.grad</a:t>
            </a:r>
            <a:r>
              <a:rPr lang="en-IN" dirty="0"/>
              <a:t>)</a:t>
            </a:r>
          </a:p>
          <a:p>
            <a:r>
              <a:rPr lang="en-IN" dirty="0"/>
              <a:t>print("z grad = ", </a:t>
            </a:r>
            <a:r>
              <a:rPr lang="en-IN" dirty="0" err="1"/>
              <a:t>z.grad</a:t>
            </a:r>
            <a:r>
              <a:rPr lang="en-IN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317EE8-BD15-4A8F-87E0-4FBB581E549D}"/>
              </a:ext>
            </a:extLst>
          </p:cNvPr>
          <p:cNvSpPr txBox="1"/>
          <p:nvPr/>
        </p:nvSpPr>
        <p:spPr>
          <a:xfrm>
            <a:off x="7866529" y="4124759"/>
            <a:ext cx="42223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tensor([3.7377], </a:t>
            </a:r>
            <a:r>
              <a:rPr lang="en-IN" dirty="0" err="1"/>
              <a:t>grad_fn</a:t>
            </a:r>
            <a:r>
              <a:rPr lang="en-IN" dirty="0"/>
              <a:t>=&lt;LogBackward0&gt;)</a:t>
            </a:r>
          </a:p>
          <a:p>
            <a:r>
              <a:rPr lang="en-IN" dirty="0"/>
              <a:t>x grad =  tensor([1.9286])</a:t>
            </a:r>
          </a:p>
          <a:p>
            <a:r>
              <a:rPr lang="en-IN" dirty="0"/>
              <a:t>y grad =  tensor([0.7143])</a:t>
            </a:r>
          </a:p>
          <a:p>
            <a:r>
              <a:rPr lang="en-IN" dirty="0"/>
              <a:t>a grad =  tensor([0.2143])</a:t>
            </a:r>
          </a:p>
          <a:p>
            <a:r>
              <a:rPr lang="en-IN" dirty="0"/>
              <a:t>b grad =  tensor([0.0714])</a:t>
            </a:r>
          </a:p>
          <a:p>
            <a:r>
              <a:rPr lang="en-IN" dirty="0"/>
              <a:t>c grad =  tensor([0.3571])</a:t>
            </a:r>
          </a:p>
          <a:p>
            <a:r>
              <a:rPr lang="en-IN" dirty="0"/>
              <a:t>d grad =  tensor([0.0714])</a:t>
            </a:r>
          </a:p>
          <a:p>
            <a:r>
              <a:rPr lang="en-IN" dirty="0"/>
              <a:t>e grad =  tensor([0.0714])</a:t>
            </a:r>
          </a:p>
          <a:p>
            <a:r>
              <a:rPr lang="en-IN" dirty="0"/>
              <a:t>z grad =  tensor([3.])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DE22F3-93AD-40B4-9F78-1AB14E7D6EE3}"/>
              </a:ext>
            </a:extLst>
          </p:cNvPr>
          <p:cNvSpPr txBox="1"/>
          <p:nvPr/>
        </p:nvSpPr>
        <p:spPr>
          <a:xfrm>
            <a:off x="-1" y="5754211"/>
            <a:ext cx="7611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For subsequent “.backward(</a:t>
            </a:r>
            <a:r>
              <a:rPr lang="en-US" dirty="0" err="1"/>
              <a:t>retain_graph</a:t>
            </a:r>
            <a:r>
              <a:rPr lang="en-US" dirty="0"/>
              <a:t>=True)” call,  as the previous grad results are not freed up in memory, x. grad =  tensor([0.6429]) value is accumulated again, due to which </a:t>
            </a:r>
            <a:r>
              <a:rPr lang="en-US" dirty="0" err="1"/>
              <a:t>x.grad+x.grad+x.grad</a:t>
            </a:r>
            <a:r>
              <a:rPr lang="en-US" dirty="0"/>
              <a:t> is summed up as shown for all intermediate variables. </a:t>
            </a:r>
          </a:p>
        </p:txBody>
      </p:sp>
    </p:spTree>
    <p:extLst>
      <p:ext uri="{BB962C8B-B14F-4D97-AF65-F5344CB8AC3E}">
        <p14:creationId xmlns:p14="http://schemas.microsoft.com/office/powerpoint/2010/main" val="88467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3661-20F7-4BBA-B5E9-FDBD51225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for non-scalar input – Problem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574B-6658-4DED-81E0-829ED952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Compute gradient </a:t>
            </a:r>
            <a:r>
              <a:rPr lang="en-IN" dirty="0" err="1"/>
              <a:t>dr</a:t>
            </a:r>
            <a:r>
              <a:rPr lang="en-IN" dirty="0"/>
              <a:t>/dx and draw computation graph. Implement the same and compare the results with analytical gradient.</a:t>
            </a:r>
          </a:p>
          <a:p>
            <a:r>
              <a:rPr lang="en-IN" dirty="0"/>
              <a:t>x=[1., 1., 1.]</a:t>
            </a:r>
          </a:p>
          <a:p>
            <a:r>
              <a:rPr lang="en-IN" dirty="0"/>
              <a:t>y=x^2</a:t>
            </a:r>
          </a:p>
          <a:p>
            <a:r>
              <a:rPr lang="en-IN" dirty="0"/>
              <a:t>z=x^3</a:t>
            </a:r>
          </a:p>
          <a:p>
            <a:r>
              <a:rPr lang="en-IN" dirty="0"/>
              <a:t>r=</a:t>
            </a:r>
            <a:r>
              <a:rPr lang="en-IN" dirty="0" err="1"/>
              <a:t>y+z</a:t>
            </a:r>
            <a:r>
              <a:rPr lang="en-IN" dirty="0"/>
              <a:t> </a:t>
            </a:r>
            <a:r>
              <a:rPr lang="en-IN" dirty="0">
                <a:solidFill>
                  <a:srgbClr val="00B0F0"/>
                </a:solidFill>
              </a:rPr>
              <a:t>#does not work </a:t>
            </a:r>
            <a:r>
              <a:rPr lang="en-IN" dirty="0"/>
              <a:t>- </a:t>
            </a:r>
            <a:r>
              <a:rPr lang="en-US" dirty="0">
                <a:solidFill>
                  <a:srgbClr val="00B0F0"/>
                </a:solidFill>
              </a:rPr>
              <a:t>grad can be implicitly created only for scalar outputs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2000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3ACD6-F836-4AA7-BF40-5A1028901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Gradient for non-scalar input – Problem 6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0536-8A77-466E-AA06-0CCAE7C0C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459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x=</a:t>
            </a:r>
            <a:r>
              <a:rPr lang="en-IN" dirty="0" err="1"/>
              <a:t>torch.ones</a:t>
            </a:r>
            <a:r>
              <a:rPr lang="en-IN" dirty="0"/>
              <a:t>(3,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print("x=", x)</a:t>
            </a:r>
          </a:p>
          <a:p>
            <a:pPr marL="0" indent="0">
              <a:buNone/>
            </a:pPr>
            <a:r>
              <a:rPr lang="en-IN" dirty="0"/>
              <a:t>y=x**2</a:t>
            </a:r>
          </a:p>
          <a:p>
            <a:pPr marL="0" indent="0">
              <a:buNone/>
            </a:pPr>
            <a:r>
              <a:rPr lang="en-IN" dirty="0"/>
              <a:t>z=x**3</a:t>
            </a:r>
          </a:p>
          <a:p>
            <a:pPr marL="0" indent="0">
              <a:buNone/>
            </a:pPr>
            <a:r>
              <a:rPr lang="en-IN" dirty="0"/>
              <a:t>print("y=", y)</a:t>
            </a:r>
          </a:p>
          <a:p>
            <a:pPr marL="0" indent="0">
              <a:buNone/>
            </a:pPr>
            <a:r>
              <a:rPr lang="en-IN" dirty="0"/>
              <a:t>print("z=", z)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#r=(</a:t>
            </a:r>
            <a:r>
              <a:rPr lang="en-IN" dirty="0" err="1">
                <a:solidFill>
                  <a:srgbClr val="00B0F0"/>
                </a:solidFill>
              </a:rPr>
              <a:t>y+z</a:t>
            </a:r>
            <a:r>
              <a:rPr lang="en-IN" dirty="0">
                <a:solidFill>
                  <a:srgbClr val="00B0F0"/>
                </a:solidFill>
              </a:rPr>
              <a:t>).sum()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r=(</a:t>
            </a:r>
            <a:r>
              <a:rPr lang="en-IN" dirty="0" err="1">
                <a:solidFill>
                  <a:srgbClr val="00B0F0"/>
                </a:solidFill>
              </a:rPr>
              <a:t>y+z</a:t>
            </a:r>
            <a:r>
              <a:rPr lang="en-IN" dirty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r>
              <a:rPr lang="en-IN" dirty="0"/>
              <a:t>print("r=", r)</a:t>
            </a:r>
          </a:p>
          <a:p>
            <a:pPr marL="0" indent="0">
              <a:buNone/>
            </a:pPr>
            <a:r>
              <a:rPr lang="en-IN" dirty="0" err="1"/>
              <a:t>r.backward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x.grad</a:t>
            </a:r>
            <a:r>
              <a:rPr lang="en-IN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94653-B0E3-45C6-9469-9F5C9B7A56EB}"/>
              </a:ext>
            </a:extLst>
          </p:cNvPr>
          <p:cNvSpPr txBox="1"/>
          <p:nvPr/>
        </p:nvSpPr>
        <p:spPr>
          <a:xfrm>
            <a:off x="7368987" y="1573306"/>
            <a:ext cx="36172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x= tensor([1., 1., 1.],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r>
              <a:rPr lang="en-IN" dirty="0"/>
              <a:t>y= tensor([1., 1., 1.], </a:t>
            </a:r>
            <a:r>
              <a:rPr lang="en-IN" dirty="0" err="1"/>
              <a:t>grad_fn</a:t>
            </a:r>
            <a:r>
              <a:rPr lang="en-IN" dirty="0"/>
              <a:t>=&lt;PowBackward0&gt;)</a:t>
            </a:r>
          </a:p>
          <a:p>
            <a:r>
              <a:rPr lang="en-IN" dirty="0"/>
              <a:t>z= tensor([1., 1., 1.], </a:t>
            </a:r>
            <a:r>
              <a:rPr lang="en-IN" dirty="0" err="1"/>
              <a:t>grad_fn</a:t>
            </a:r>
            <a:r>
              <a:rPr lang="en-IN" dirty="0"/>
              <a:t>=&lt;PowBackward0&gt;)</a:t>
            </a:r>
          </a:p>
          <a:p>
            <a:r>
              <a:rPr lang="en-IN" dirty="0"/>
              <a:t>r= tensor([2., 2., 2.], </a:t>
            </a:r>
            <a:r>
              <a:rPr lang="en-IN" dirty="0" err="1"/>
              <a:t>grad_fn</a:t>
            </a:r>
            <a:r>
              <a:rPr lang="en-IN" dirty="0"/>
              <a:t>=&lt;AddBackward0&gt;)</a:t>
            </a:r>
          </a:p>
          <a:p>
            <a:endParaRPr lang="en-IN" dirty="0"/>
          </a:p>
          <a:p>
            <a:r>
              <a:rPr lang="en-US" dirty="0" err="1">
                <a:solidFill>
                  <a:srgbClr val="00B0F0"/>
                </a:solidFill>
              </a:rPr>
              <a:t>RuntimeError</a:t>
            </a:r>
            <a:r>
              <a:rPr lang="en-US" dirty="0">
                <a:solidFill>
                  <a:srgbClr val="00B0F0"/>
                </a:solidFill>
              </a:rPr>
              <a:t>: grad can be implicitly created only for scalar outputs</a:t>
            </a:r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CCCA7A-FDA5-4266-B091-AA7C8FC00DEA}"/>
              </a:ext>
            </a:extLst>
          </p:cNvPr>
          <p:cNvSpPr txBox="1"/>
          <p:nvPr/>
        </p:nvSpPr>
        <p:spPr>
          <a:xfrm>
            <a:off x="6212540" y="4826675"/>
            <a:ext cx="53250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Re-write with r=(</a:t>
            </a:r>
            <a:r>
              <a:rPr lang="en-IN" dirty="0" err="1">
                <a:solidFill>
                  <a:srgbClr val="00B0F0"/>
                </a:solidFill>
              </a:rPr>
              <a:t>y+z</a:t>
            </a:r>
            <a:r>
              <a:rPr lang="en-IN" dirty="0">
                <a:solidFill>
                  <a:srgbClr val="00B0F0"/>
                </a:solidFill>
              </a:rPr>
              <a:t>).sum()</a:t>
            </a:r>
          </a:p>
          <a:p>
            <a:r>
              <a:rPr lang="en-IN" dirty="0"/>
              <a:t>x= tensor([1., 1., 1.],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r>
              <a:rPr lang="en-IN" dirty="0"/>
              <a:t>y= tensor([1., 1., 1.], </a:t>
            </a:r>
            <a:r>
              <a:rPr lang="en-IN" dirty="0" err="1"/>
              <a:t>grad_fn</a:t>
            </a:r>
            <a:r>
              <a:rPr lang="en-IN" dirty="0"/>
              <a:t>=&lt;PowBackward0&gt;)</a:t>
            </a:r>
          </a:p>
          <a:p>
            <a:r>
              <a:rPr lang="en-IN" dirty="0"/>
              <a:t>z= tensor([1., 1., 1.], </a:t>
            </a:r>
            <a:r>
              <a:rPr lang="en-IN" dirty="0" err="1"/>
              <a:t>grad_fn</a:t>
            </a:r>
            <a:r>
              <a:rPr lang="en-IN" dirty="0"/>
              <a:t>=&lt;PowBackward0&gt;)</a:t>
            </a:r>
          </a:p>
          <a:p>
            <a:r>
              <a:rPr lang="en-IN" dirty="0"/>
              <a:t>r= tensor(6., </a:t>
            </a:r>
            <a:r>
              <a:rPr lang="en-IN" dirty="0" err="1"/>
              <a:t>grad_fn</a:t>
            </a:r>
            <a:r>
              <a:rPr lang="en-IN" dirty="0"/>
              <a:t>=&lt;SumBackward0&gt;)</a:t>
            </a:r>
          </a:p>
          <a:p>
            <a:r>
              <a:rPr lang="en-IN" dirty="0"/>
              <a:t>tensor([5., 5., 5.])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454396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06F8-6A03-42AE-91E8-CB09711D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</a:t>
            </a:r>
            <a:r>
              <a:rPr lang="en-IN" dirty="0" err="1"/>
              <a:t>torch.no_grad</a:t>
            </a:r>
            <a:r>
              <a:rPr lang="en-IN" dirty="0"/>
              <a:t>():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BE07E-B190-42C9-8044-BB57DB66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stop </a:t>
            </a:r>
            <a:r>
              <a:rPr lang="en-US" dirty="0" err="1"/>
              <a:t>PyTorch</a:t>
            </a:r>
            <a:r>
              <a:rPr lang="en-US" dirty="0"/>
              <a:t> from tracking the history and forming the backward graph, the code can be wrapped inside </a:t>
            </a:r>
            <a:r>
              <a:rPr lang="en-US" dirty="0">
                <a:solidFill>
                  <a:srgbClr val="00B0F0"/>
                </a:solidFill>
              </a:rPr>
              <a:t>with </a:t>
            </a:r>
            <a:r>
              <a:rPr lang="en-US" dirty="0" err="1">
                <a:solidFill>
                  <a:srgbClr val="00B0F0"/>
                </a:solidFill>
              </a:rPr>
              <a:t>torch.no_grad</a:t>
            </a:r>
            <a:r>
              <a:rPr lang="en-US" dirty="0">
                <a:solidFill>
                  <a:srgbClr val="00B0F0"/>
                </a:solidFill>
              </a:rPr>
              <a:t>(): </a:t>
            </a:r>
          </a:p>
          <a:p>
            <a:r>
              <a:rPr lang="en-US" dirty="0"/>
              <a:t>It will make the code run faster whenever gradient tracking is not needed.</a:t>
            </a:r>
          </a:p>
          <a:p>
            <a:r>
              <a:rPr lang="en-US" dirty="0"/>
              <a:t>We use </a:t>
            </a:r>
            <a:r>
              <a:rPr lang="en-US" dirty="0" err="1"/>
              <a:t>torch.no_grad</a:t>
            </a:r>
            <a:r>
              <a:rPr lang="en-US" dirty="0"/>
              <a:t>() so that the optimizer does not calculate gradients for the lines of code that follow. This reduces memory usage and speeds up computation.</a:t>
            </a:r>
          </a:p>
          <a:p>
            <a:r>
              <a:rPr lang="en-US" dirty="0"/>
              <a:t>We are able to use </a:t>
            </a:r>
            <a:r>
              <a:rPr lang="en-US" dirty="0" err="1"/>
              <a:t>w.grad</a:t>
            </a:r>
            <a:r>
              <a:rPr lang="en-US" dirty="0"/>
              <a:t> ( w is tensor enabled input with </a:t>
            </a:r>
            <a:r>
              <a:rPr lang="en-US" dirty="0" err="1"/>
              <a:t>requires_grad</a:t>
            </a:r>
            <a:r>
              <a:rPr lang="en-US" dirty="0"/>
              <a:t>=True) because the gradients were calculated before when we called </a:t>
            </a:r>
            <a:r>
              <a:rPr lang="en-US" dirty="0" err="1"/>
              <a:t>loss.backward</a:t>
            </a:r>
            <a:r>
              <a:rPr lang="en-US" dirty="0"/>
              <a:t>() (where loss is the output).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2633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2FD2-C191-488D-A9A2-248E1CD5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with </a:t>
            </a:r>
            <a:r>
              <a:rPr lang="en-IN" dirty="0" err="1"/>
              <a:t>torch.no_grad</a:t>
            </a:r>
            <a:r>
              <a:rPr lang="en-IN" dirty="0"/>
              <a:t>():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0282-7E47-47D2-A3FF-F424D3E0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Disabling gradient calculation is useful for inference, when we are sure that there will not be call </a:t>
            </a:r>
            <a:r>
              <a:rPr lang="en-US" dirty="0" err="1"/>
              <a:t>Tensor.backward</a:t>
            </a:r>
            <a:r>
              <a:rPr lang="en-US" dirty="0"/>
              <a:t>(). </a:t>
            </a:r>
          </a:p>
          <a:p>
            <a:r>
              <a:rPr lang="en-US" dirty="0"/>
              <a:t>It will reduce memory consumption for computations that would otherwise have </a:t>
            </a:r>
            <a:r>
              <a:rPr lang="en-US" dirty="0" err="1"/>
              <a:t>requires_grad</a:t>
            </a:r>
            <a:r>
              <a:rPr lang="en-US" dirty="0"/>
              <a:t>=True.</a:t>
            </a:r>
          </a:p>
          <a:p>
            <a:r>
              <a:rPr lang="en-US" dirty="0"/>
              <a:t>In this mode, the result of every computation will have </a:t>
            </a:r>
            <a:r>
              <a:rPr lang="en-US" dirty="0" err="1"/>
              <a:t>requires_grad</a:t>
            </a:r>
            <a:r>
              <a:rPr lang="en-US" dirty="0"/>
              <a:t>=False, even when the inputs have </a:t>
            </a:r>
            <a:r>
              <a:rPr lang="en-US" dirty="0" err="1"/>
              <a:t>requires_grad</a:t>
            </a:r>
            <a:r>
              <a:rPr lang="en-US" dirty="0"/>
              <a:t>=True.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56717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2FD2-C191-488D-A9A2-248E1CD5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8934"/>
          </a:xfrm>
        </p:spPr>
        <p:txBody>
          <a:bodyPr>
            <a:normAutofit fontScale="90000"/>
          </a:bodyPr>
          <a:lstStyle/>
          <a:p>
            <a:r>
              <a:rPr lang="en-IN" dirty="0"/>
              <a:t>with </a:t>
            </a:r>
            <a:r>
              <a:rPr lang="en-IN" dirty="0" err="1"/>
              <a:t>torch.no_grad</a:t>
            </a:r>
            <a:r>
              <a:rPr lang="en-IN" dirty="0"/>
              <a:t>():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0282-7E47-47D2-A3FF-F424D3E0F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424"/>
            <a:ext cx="6584576" cy="54574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#without using </a:t>
            </a:r>
            <a:r>
              <a:rPr lang="en-IN" dirty="0" err="1"/>
              <a:t>no_grad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torch.ones</a:t>
            </a:r>
            <a:r>
              <a:rPr lang="en-IN" dirty="0"/>
              <a:t>(3,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y = x**2</a:t>
            </a:r>
          </a:p>
          <a:p>
            <a:pPr marL="0" indent="0">
              <a:buNone/>
            </a:pPr>
            <a:r>
              <a:rPr lang="en-IN" dirty="0"/>
              <a:t>z = x**3</a:t>
            </a:r>
          </a:p>
          <a:p>
            <a:pPr marL="0" indent="0">
              <a:buNone/>
            </a:pPr>
            <a:r>
              <a:rPr lang="en-IN" dirty="0"/>
              <a:t>r = (</a:t>
            </a:r>
            <a:r>
              <a:rPr lang="en-IN" dirty="0" err="1"/>
              <a:t>y+z</a:t>
            </a:r>
            <a:r>
              <a:rPr lang="en-IN" dirty="0"/>
              <a:t>).sum()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r.requires_grad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True</a:t>
            </a:r>
          </a:p>
          <a:p>
            <a:pPr marL="0" indent="0">
              <a:buNone/>
            </a:pPr>
            <a:r>
              <a:rPr lang="en-IN" dirty="0"/>
              <a:t>#when using </a:t>
            </a:r>
            <a:r>
              <a:rPr lang="en-IN" dirty="0" err="1"/>
              <a:t>no_grad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x = </a:t>
            </a:r>
            <a:r>
              <a:rPr lang="en-IN" dirty="0" err="1"/>
              <a:t>torch.ones</a:t>
            </a:r>
            <a:r>
              <a:rPr lang="en-IN" dirty="0"/>
              <a:t>(3,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pPr marL="0" indent="0">
              <a:buNone/>
            </a:pPr>
            <a:r>
              <a:rPr lang="en-IN" dirty="0"/>
              <a:t>with </a:t>
            </a:r>
            <a:r>
              <a:rPr lang="en-IN" dirty="0" err="1"/>
              <a:t>torch.no_grad</a:t>
            </a:r>
            <a:r>
              <a:rPr lang="en-IN" dirty="0"/>
              <a:t>():</a:t>
            </a:r>
          </a:p>
          <a:p>
            <a:pPr marL="0" indent="0">
              <a:buNone/>
            </a:pPr>
            <a:r>
              <a:rPr lang="en-IN" dirty="0"/>
              <a:t>    y = x**2</a:t>
            </a:r>
          </a:p>
          <a:p>
            <a:pPr marL="0" indent="0">
              <a:buNone/>
            </a:pPr>
            <a:r>
              <a:rPr lang="en-IN" dirty="0"/>
              <a:t>    z = x**3</a:t>
            </a:r>
          </a:p>
          <a:p>
            <a:pPr marL="0" indent="0">
              <a:buNone/>
            </a:pPr>
            <a:r>
              <a:rPr lang="en-IN" dirty="0"/>
              <a:t>    r = (</a:t>
            </a:r>
            <a:r>
              <a:rPr lang="en-IN" dirty="0" err="1"/>
              <a:t>y+z</a:t>
            </a:r>
            <a:r>
              <a:rPr lang="en-IN" dirty="0"/>
              <a:t>).sum()</a:t>
            </a:r>
          </a:p>
          <a:p>
            <a:pPr marL="0" indent="0">
              <a:buNone/>
            </a:pPr>
            <a:r>
              <a:rPr lang="en-IN" dirty="0"/>
              <a:t>print(</a:t>
            </a:r>
            <a:r>
              <a:rPr lang="en-IN" dirty="0" err="1"/>
              <a:t>r.requires_grad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False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2EFE5-B608-4256-A1F6-D8A9CF52589F}"/>
              </a:ext>
            </a:extLst>
          </p:cNvPr>
          <p:cNvSpPr txBox="1"/>
          <p:nvPr/>
        </p:nvSpPr>
        <p:spPr>
          <a:xfrm>
            <a:off x="6096000" y="1021976"/>
            <a:ext cx="525779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the above example, "with </a:t>
            </a:r>
            <a:r>
              <a:rPr lang="en-IN" dirty="0" err="1"/>
              <a:t>torch.no_grad</a:t>
            </a:r>
            <a:r>
              <a:rPr lang="en-IN" dirty="0"/>
              <a:t>():" will make all the operations in the block have no gradients. Hence, we cannot use backward() on the computed variable.</a:t>
            </a:r>
          </a:p>
          <a:p>
            <a:endParaRPr lang="en-IN" dirty="0"/>
          </a:p>
          <a:p>
            <a:r>
              <a:rPr lang="en-IN" dirty="0"/>
              <a:t>x = </a:t>
            </a:r>
            <a:r>
              <a:rPr lang="en-IN" dirty="0" err="1"/>
              <a:t>torch.ones</a:t>
            </a:r>
            <a:r>
              <a:rPr lang="en-IN" dirty="0"/>
              <a:t>(3, </a:t>
            </a:r>
            <a:r>
              <a:rPr lang="en-IN" dirty="0" err="1"/>
              <a:t>requires_grad</a:t>
            </a:r>
            <a:r>
              <a:rPr lang="en-IN" dirty="0"/>
              <a:t>=True)</a:t>
            </a:r>
          </a:p>
          <a:p>
            <a:r>
              <a:rPr lang="en-IN" dirty="0">
                <a:solidFill>
                  <a:srgbClr val="00B0F0"/>
                </a:solidFill>
              </a:rPr>
              <a:t>with </a:t>
            </a:r>
            <a:r>
              <a:rPr lang="en-IN" dirty="0" err="1">
                <a:solidFill>
                  <a:srgbClr val="00B0F0"/>
                </a:solidFill>
              </a:rPr>
              <a:t>torch.no_grad</a:t>
            </a:r>
            <a:r>
              <a:rPr lang="en-IN" dirty="0">
                <a:solidFill>
                  <a:srgbClr val="00B0F0"/>
                </a:solidFill>
              </a:rPr>
              <a:t>():</a:t>
            </a:r>
          </a:p>
          <a:p>
            <a:r>
              <a:rPr lang="en-IN" dirty="0"/>
              <a:t>    y = x**2</a:t>
            </a:r>
          </a:p>
          <a:p>
            <a:r>
              <a:rPr lang="en-IN" dirty="0"/>
              <a:t>    z = x**3</a:t>
            </a:r>
          </a:p>
          <a:p>
            <a:r>
              <a:rPr lang="en-IN" dirty="0"/>
              <a:t>    r = (</a:t>
            </a:r>
            <a:r>
              <a:rPr lang="en-IN" dirty="0" err="1"/>
              <a:t>y+z</a:t>
            </a:r>
            <a:r>
              <a:rPr lang="en-IN" dirty="0"/>
              <a:t>).sum()</a:t>
            </a:r>
          </a:p>
          <a:p>
            <a:r>
              <a:rPr lang="en-IN" dirty="0"/>
              <a:t>    </a:t>
            </a:r>
            <a:r>
              <a:rPr lang="en-IN" dirty="0" err="1">
                <a:solidFill>
                  <a:srgbClr val="00B0F0"/>
                </a:solidFill>
              </a:rPr>
              <a:t>r.backward</a:t>
            </a:r>
            <a:r>
              <a:rPr lang="en-IN" dirty="0">
                <a:solidFill>
                  <a:srgbClr val="00B0F0"/>
                </a:solidFill>
              </a:rPr>
              <a:t>()</a:t>
            </a:r>
          </a:p>
          <a:p>
            <a:r>
              <a:rPr lang="en-IN" dirty="0"/>
              <a:t>print(</a:t>
            </a:r>
            <a:r>
              <a:rPr lang="en-IN" dirty="0" err="1"/>
              <a:t>r.requires_grad</a:t>
            </a:r>
            <a:r>
              <a:rPr lang="en-IN" dirty="0"/>
              <a:t>)</a:t>
            </a:r>
          </a:p>
          <a:p>
            <a:r>
              <a:rPr lang="en-US" dirty="0" err="1">
                <a:solidFill>
                  <a:srgbClr val="00B0F0"/>
                </a:solidFill>
              </a:rPr>
              <a:t>RuntimeError</a:t>
            </a:r>
            <a:r>
              <a:rPr lang="en-US" dirty="0">
                <a:solidFill>
                  <a:srgbClr val="00B0F0"/>
                </a:solidFill>
              </a:rPr>
              <a:t>: element 0 of tensors does not require grad and does not have a </a:t>
            </a:r>
            <a:r>
              <a:rPr lang="en-US" dirty="0" err="1">
                <a:solidFill>
                  <a:srgbClr val="00B0F0"/>
                </a:solidFill>
              </a:rPr>
              <a:t>grad_fn</a:t>
            </a:r>
            <a:endParaRPr lang="en-IN" dirty="0">
              <a:solidFill>
                <a:srgbClr val="00B0F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8219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9E5D-F498-4CD4-B894-7A21BBAD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Methods and attributes for computing derivatives in </a:t>
            </a:r>
            <a:r>
              <a:rPr lang="en-IN" dirty="0" err="1"/>
              <a:t>PyTorch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53EB-DDD2-4522-B8B4-2FBD23C15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requires_grad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: to automatically compute the </a:t>
            </a:r>
            <a:r>
              <a:rPr lang="en-US" dirty="0">
                <a:highlight>
                  <a:srgbClr val="FFFF00"/>
                </a:highlight>
              </a:rPr>
              <a:t>derivative of y </a:t>
            </a:r>
            <a:r>
              <a:rPr lang="en-US" dirty="0" err="1">
                <a:highlight>
                  <a:srgbClr val="FFFF00"/>
                </a:highlight>
              </a:rPr>
              <a:t>w.r.t.</a:t>
            </a:r>
            <a:r>
              <a:rPr lang="en-US" dirty="0">
                <a:highlight>
                  <a:srgbClr val="FFFF00"/>
                </a:highlight>
              </a:rPr>
              <a:t> the tensors that have </a:t>
            </a:r>
            <a:r>
              <a:rPr lang="en-US" dirty="0" err="1">
                <a:highlight>
                  <a:srgbClr val="FFFF00"/>
                </a:highlight>
              </a:rPr>
              <a:t>requires_grad</a:t>
            </a:r>
            <a:r>
              <a:rPr lang="en-US" dirty="0">
                <a:highlight>
                  <a:srgbClr val="FFFF00"/>
                </a:highlight>
              </a:rPr>
              <a:t> set to True</a:t>
            </a:r>
          </a:p>
          <a:p>
            <a:r>
              <a:rPr lang="en-US" dirty="0" err="1"/>
              <a:t>requires_grad</a:t>
            </a:r>
            <a:r>
              <a:rPr lang="en-US" dirty="0"/>
              <a:t>=True : ensures that any expression involving tensors with that </a:t>
            </a:r>
            <a:r>
              <a:rPr lang="en-US" dirty="0">
                <a:highlight>
                  <a:srgbClr val="FFFF00"/>
                </a:highlight>
              </a:rPr>
              <a:t>attribute are differentiable with respect to these tensors</a:t>
            </a:r>
          </a:p>
          <a:p>
            <a:r>
              <a:rPr lang="en-US" dirty="0">
                <a:solidFill>
                  <a:srgbClr val="00B0F0"/>
                </a:solidFill>
              </a:rPr>
              <a:t>.backward(): </a:t>
            </a:r>
            <a:r>
              <a:rPr lang="en-US" dirty="0"/>
              <a:t>Perform a backward pass to compute gradients</a:t>
            </a:r>
          </a:p>
          <a:p>
            <a:r>
              <a:rPr lang="en-US" dirty="0">
                <a:solidFill>
                  <a:srgbClr val="00B0F0"/>
                </a:solidFill>
              </a:rPr>
              <a:t>.grad: </a:t>
            </a:r>
            <a:r>
              <a:rPr lang="en-US" dirty="0"/>
              <a:t>access the gradient - to track operations for gradient computation. The "grad" stands for gradient, which is another term for derivative</a:t>
            </a:r>
          </a:p>
          <a:p>
            <a:r>
              <a:rPr lang="en-US" dirty="0"/>
              <a:t>gradients can only be calculated for floating point tensors so create a float type array before making it a gradient enabled </a:t>
            </a:r>
            <a:r>
              <a:rPr lang="en-US" dirty="0" err="1"/>
              <a:t>PyTorch</a:t>
            </a:r>
            <a:r>
              <a:rPr lang="en-US" dirty="0"/>
              <a:t> tensor</a:t>
            </a:r>
          </a:p>
          <a:p>
            <a:r>
              <a:rPr lang="en-US" dirty="0"/>
              <a:t> In default case, the backward() is applied to scalar-valued function</a:t>
            </a:r>
          </a:p>
          <a:p>
            <a:r>
              <a:rPr lang="en-US" dirty="0"/>
              <a:t>Gradients are calculated by tracing the </a:t>
            </a:r>
            <a:r>
              <a:rPr lang="en-US" dirty="0">
                <a:highlight>
                  <a:srgbClr val="FFFF00"/>
                </a:highlight>
              </a:rPr>
              <a:t>graph from the root to the leaf and multiplying every gradient </a:t>
            </a:r>
            <a:r>
              <a:rPr lang="en-US" dirty="0"/>
              <a:t>in the way using the chain rule.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69339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200F-38BE-4C9C-8116-A5673EFC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a neural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DC725-9314-4F89-940B-78548940A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Creating and training a neural network involves the following essential steps: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Define the architecture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Forward propagate on the architecture using input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loss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00B0F0"/>
                </a:solidFill>
              </a:rPr>
              <a:t>Backpropagate to calculate the gradient for each weight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the weights using a learning rate</a:t>
            </a:r>
          </a:p>
          <a:p>
            <a:pPr marL="0" indent="0">
              <a:buNone/>
            </a:pPr>
            <a:r>
              <a:rPr lang="en-US" dirty="0"/>
              <a:t>The change in the loss for a small change in an input weight is called the gradient of that weight and is calculated using backpropagation. </a:t>
            </a:r>
          </a:p>
          <a:p>
            <a:pPr marL="0" indent="0">
              <a:buNone/>
            </a:pPr>
            <a:r>
              <a:rPr lang="en-US" dirty="0"/>
              <a:t>The gradient is then used to update the weight using a learning rate to overall reduce the loss and train the neural net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58579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CBA8-CA0A-4D16-8825-8612A0D01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 – Problem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C2C9A-698B-446F-9050-BA7872534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gradient d(loss)/</a:t>
            </a:r>
            <a:r>
              <a:rPr lang="en-US" dirty="0" err="1"/>
              <a:t>dw</a:t>
            </a:r>
            <a:r>
              <a:rPr lang="en-US" dirty="0"/>
              <a:t> and draw computation graph. Implement the same and compare the results with analytical gradient.</a:t>
            </a:r>
          </a:p>
          <a:p>
            <a:endParaRPr lang="en-IN" dirty="0"/>
          </a:p>
          <a:p>
            <a:r>
              <a:rPr lang="en-IN" dirty="0"/>
              <a:t>y</a:t>
            </a:r>
            <a:r>
              <a:rPr lang="en-IN" baseline="30000" dirty="0"/>
              <a:t>^</a:t>
            </a:r>
            <a:r>
              <a:rPr lang="en-IN" dirty="0"/>
              <a:t>=</a:t>
            </a:r>
            <a:r>
              <a:rPr lang="en-IN" dirty="0" err="1"/>
              <a:t>wx</a:t>
            </a:r>
            <a:endParaRPr lang="en-IN" dirty="0"/>
          </a:p>
          <a:p>
            <a:r>
              <a:rPr lang="en-IN" dirty="0"/>
              <a:t>loss=(y^-y)**2</a:t>
            </a:r>
          </a:p>
          <a:p>
            <a:r>
              <a:rPr lang="en-IN" dirty="0"/>
              <a:t>x and w are input tensors with x=1, w=1</a:t>
            </a:r>
          </a:p>
          <a:p>
            <a:r>
              <a:rPr lang="en-IN" dirty="0"/>
              <a:t>y is initialized with 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6087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42E5-CD18-4BEC-AEBE-88B561040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169"/>
          </a:xfrm>
        </p:spPr>
        <p:txBody>
          <a:bodyPr>
            <a:normAutofit fontScale="90000"/>
          </a:bodyPr>
          <a:lstStyle/>
          <a:p>
            <a:r>
              <a:rPr lang="en-IN" dirty="0"/>
              <a:t>Loss function - Problem 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FCE32-9B5C-419D-92EB-BB262D3AA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65" y="1143000"/>
            <a:ext cx="5966012" cy="5540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import torch</a:t>
            </a:r>
          </a:p>
          <a:p>
            <a:pPr marL="0" indent="0">
              <a:buNone/>
            </a:pPr>
            <a:r>
              <a:rPr lang="en-IN" sz="2400" dirty="0"/>
              <a:t>x = </a:t>
            </a:r>
            <a:r>
              <a:rPr lang="en-IN" sz="2400" dirty="0" err="1"/>
              <a:t>torch.tensor</a:t>
            </a:r>
            <a:r>
              <a:rPr lang="en-IN" sz="2400" dirty="0"/>
              <a:t>(1.0)</a:t>
            </a:r>
          </a:p>
          <a:p>
            <a:pPr marL="0" indent="0">
              <a:buNone/>
            </a:pPr>
            <a:r>
              <a:rPr lang="en-IN" sz="2400" dirty="0"/>
              <a:t>y = </a:t>
            </a:r>
            <a:r>
              <a:rPr lang="en-IN" sz="2400" dirty="0" err="1"/>
              <a:t>torch.tensor</a:t>
            </a:r>
            <a:r>
              <a:rPr lang="en-IN" sz="2400" dirty="0"/>
              <a:t>(2.0)</a:t>
            </a:r>
          </a:p>
          <a:p>
            <a:pPr marL="0" indent="0">
              <a:buNone/>
            </a:pPr>
            <a:r>
              <a:rPr lang="en-IN" sz="2400" dirty="0"/>
              <a:t># This is the parameter we want to optimize -&gt; #</a:t>
            </a:r>
            <a:r>
              <a:rPr lang="en-IN" sz="2400" dirty="0" err="1"/>
              <a:t>requires_grad</a:t>
            </a:r>
            <a:r>
              <a:rPr lang="en-IN" sz="2400" dirty="0"/>
              <a:t>=True</a:t>
            </a:r>
          </a:p>
          <a:p>
            <a:pPr marL="0" indent="0">
              <a:buNone/>
            </a:pPr>
            <a:r>
              <a:rPr lang="en-IN" sz="2400" dirty="0"/>
              <a:t>w = </a:t>
            </a:r>
            <a:r>
              <a:rPr lang="en-IN" sz="2400" dirty="0" err="1"/>
              <a:t>torch.tensor</a:t>
            </a:r>
            <a:r>
              <a:rPr lang="en-IN" sz="2400" dirty="0"/>
              <a:t>(1.0, </a:t>
            </a:r>
            <a:r>
              <a:rPr lang="en-IN" sz="2400" dirty="0" err="1"/>
              <a:t>requires_grad</a:t>
            </a:r>
            <a:r>
              <a:rPr lang="en-IN" sz="2400" dirty="0"/>
              <a:t>=True)</a:t>
            </a:r>
          </a:p>
          <a:p>
            <a:pPr marL="0" indent="0">
              <a:buNone/>
            </a:pPr>
            <a:r>
              <a:rPr lang="en-IN" sz="2400" dirty="0"/>
              <a:t># forward pass to compute loss</a:t>
            </a:r>
          </a:p>
          <a:p>
            <a:pPr marL="0" indent="0">
              <a:buNone/>
            </a:pPr>
            <a:r>
              <a:rPr lang="en-IN" sz="2400" dirty="0" err="1"/>
              <a:t>y_predicted</a:t>
            </a:r>
            <a:r>
              <a:rPr lang="en-IN" sz="2400" dirty="0"/>
              <a:t> = w * x</a:t>
            </a:r>
          </a:p>
          <a:p>
            <a:pPr marL="0" indent="0">
              <a:buNone/>
            </a:pPr>
            <a:r>
              <a:rPr lang="en-IN" sz="2400" dirty="0"/>
              <a:t>loss = (</a:t>
            </a:r>
            <a:r>
              <a:rPr lang="en-IN" sz="2400" dirty="0" err="1"/>
              <a:t>y_predicted</a:t>
            </a:r>
            <a:r>
              <a:rPr lang="en-IN" sz="2400" dirty="0"/>
              <a:t> - y)**2</a:t>
            </a:r>
          </a:p>
          <a:p>
            <a:pPr marL="0" indent="0">
              <a:buNone/>
            </a:pPr>
            <a:r>
              <a:rPr lang="en-IN" sz="2400" dirty="0"/>
              <a:t>print("loss=", loss)</a:t>
            </a:r>
          </a:p>
          <a:p>
            <a:pPr marL="0" indent="0">
              <a:buNone/>
            </a:pPr>
            <a:r>
              <a:rPr lang="en-IN" sz="2400" dirty="0"/>
              <a:t># backward pass to compute gradient #</a:t>
            </a:r>
            <a:r>
              <a:rPr lang="en-IN" sz="2400" dirty="0" err="1"/>
              <a:t>dLoss</a:t>
            </a:r>
            <a:r>
              <a:rPr lang="en-IN" sz="2400" dirty="0"/>
              <a:t>/</a:t>
            </a:r>
            <a:r>
              <a:rPr lang="en-IN" sz="2400" dirty="0" err="1"/>
              <a:t>dw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07999-8BA1-478D-AF66-F28FE58CABB6}"/>
              </a:ext>
            </a:extLst>
          </p:cNvPr>
          <p:cNvSpPr txBox="1"/>
          <p:nvPr/>
        </p:nvSpPr>
        <p:spPr>
          <a:xfrm>
            <a:off x="6777318" y="1143000"/>
            <a:ext cx="45764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err="1"/>
              <a:t>loss.backward</a:t>
            </a:r>
            <a:r>
              <a:rPr lang="en-IN" sz="2400" dirty="0"/>
              <a:t>()</a:t>
            </a:r>
          </a:p>
          <a:p>
            <a:r>
              <a:rPr lang="en-IN" sz="2400" dirty="0"/>
              <a:t>print("</a:t>
            </a:r>
            <a:r>
              <a:rPr lang="en-IN" sz="2400" dirty="0" err="1"/>
              <a:t>w.grad</a:t>
            </a:r>
            <a:r>
              <a:rPr lang="en-IN" sz="2400" dirty="0"/>
              <a:t>=", </a:t>
            </a:r>
            <a:r>
              <a:rPr lang="en-IN" sz="2400" dirty="0" err="1"/>
              <a:t>w.grad</a:t>
            </a:r>
            <a:r>
              <a:rPr lang="en-IN" sz="2400" dirty="0"/>
              <a:t>)</a:t>
            </a:r>
          </a:p>
          <a:p>
            <a:r>
              <a:rPr lang="en-IN" sz="2400" dirty="0"/>
              <a:t># update weights, this operation should not be part of the computational graph</a:t>
            </a:r>
          </a:p>
          <a:p>
            <a:r>
              <a:rPr lang="en-IN" sz="2400" dirty="0"/>
              <a:t>with </a:t>
            </a:r>
            <a:r>
              <a:rPr lang="en-IN" sz="2400" dirty="0" err="1"/>
              <a:t>torch.no_grad</a:t>
            </a:r>
            <a:r>
              <a:rPr lang="en-IN" sz="2400" dirty="0"/>
              <a:t>():</a:t>
            </a:r>
          </a:p>
          <a:p>
            <a:r>
              <a:rPr lang="en-IN" sz="2400" dirty="0"/>
              <a:t>    w -= 0.01 * </a:t>
            </a:r>
            <a:r>
              <a:rPr lang="en-IN" sz="2400" dirty="0" err="1"/>
              <a:t>w.grad</a:t>
            </a:r>
            <a:endParaRPr lang="en-IN" sz="2400" dirty="0"/>
          </a:p>
          <a:p>
            <a:r>
              <a:rPr lang="en-IN" sz="2400" dirty="0"/>
              <a:t>    print("w=", w, "</a:t>
            </a:r>
            <a:r>
              <a:rPr lang="en-IN" sz="2400" dirty="0" err="1"/>
              <a:t>w.grad</a:t>
            </a:r>
            <a:r>
              <a:rPr lang="en-IN" sz="2400" dirty="0"/>
              <a:t>=", </a:t>
            </a:r>
            <a:r>
              <a:rPr lang="en-IN" sz="2400" dirty="0" err="1"/>
              <a:t>w.grad</a:t>
            </a:r>
            <a:r>
              <a:rPr lang="en-IN" sz="2400" dirty="0"/>
              <a:t>)</a:t>
            </a:r>
          </a:p>
          <a:p>
            <a:r>
              <a:rPr lang="en-IN" sz="2400" dirty="0"/>
              <a:t># zero the gradients</a:t>
            </a:r>
          </a:p>
          <a:p>
            <a:r>
              <a:rPr lang="en-IN" sz="2400" dirty="0" err="1"/>
              <a:t>w.grad.zero</a:t>
            </a:r>
            <a:r>
              <a:rPr lang="en-IN" sz="2400" dirty="0"/>
              <a:t>_()</a:t>
            </a:r>
          </a:p>
          <a:p>
            <a:r>
              <a:rPr lang="en-IN" sz="2400" dirty="0"/>
              <a:t>print("</a:t>
            </a:r>
            <a:r>
              <a:rPr lang="en-IN" sz="2400" dirty="0" err="1"/>
              <a:t>w.grad</a:t>
            </a:r>
            <a:r>
              <a:rPr lang="en-IN" sz="2400" dirty="0"/>
              <a:t>=", </a:t>
            </a:r>
            <a:r>
              <a:rPr lang="en-IN" sz="2400" dirty="0" err="1"/>
              <a:t>w.grad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9781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AB09-BF30-41AF-A995-B0F801A4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Loss function – Problem 7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66BF2-3AF0-4B97-AD00-65E943708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loss= tensor(1., </a:t>
            </a:r>
            <a:r>
              <a:rPr lang="en-IN" dirty="0" err="1"/>
              <a:t>grad_fn</a:t>
            </a:r>
            <a:r>
              <a:rPr lang="en-IN" dirty="0"/>
              <a:t>=&lt;PowBackward0&gt;)</a:t>
            </a:r>
          </a:p>
          <a:p>
            <a:pPr marL="0" indent="0">
              <a:buNone/>
            </a:pPr>
            <a:r>
              <a:rPr lang="en-IN" dirty="0" err="1"/>
              <a:t>w.grad</a:t>
            </a:r>
            <a:r>
              <a:rPr lang="en-IN" dirty="0"/>
              <a:t>= tensor(-2.)</a:t>
            </a:r>
          </a:p>
          <a:p>
            <a:pPr marL="0" indent="0">
              <a:buNone/>
            </a:pPr>
            <a:r>
              <a:rPr lang="en-IN" dirty="0"/>
              <a:t>w= tensor(1.0200, </a:t>
            </a:r>
            <a:r>
              <a:rPr lang="en-IN" dirty="0" err="1"/>
              <a:t>requires_grad</a:t>
            </a:r>
            <a:r>
              <a:rPr lang="en-IN" dirty="0"/>
              <a:t>=True) </a:t>
            </a:r>
            <a:r>
              <a:rPr lang="en-IN" dirty="0" err="1"/>
              <a:t>w.grad</a:t>
            </a:r>
            <a:r>
              <a:rPr lang="en-IN" dirty="0"/>
              <a:t>= tensor(-2.)</a:t>
            </a:r>
          </a:p>
          <a:p>
            <a:pPr marL="0" indent="0">
              <a:buNone/>
            </a:pPr>
            <a:r>
              <a:rPr lang="en-IN" dirty="0" err="1"/>
              <a:t>w.grad</a:t>
            </a:r>
            <a:r>
              <a:rPr lang="en-IN" dirty="0"/>
              <a:t>= tensor(0.)</a:t>
            </a:r>
          </a:p>
        </p:txBody>
      </p:sp>
    </p:spTree>
    <p:extLst>
      <p:ext uri="{BB962C8B-B14F-4D97-AF65-F5344CB8AC3E}">
        <p14:creationId xmlns:p14="http://schemas.microsoft.com/office/powerpoint/2010/main" val="142628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4014-4B8D-4391-A634-703A1779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attributes for computing derivatives in </a:t>
            </a:r>
            <a:r>
              <a:rPr lang="en-US" dirty="0" err="1"/>
              <a:t>PyTorch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77E66-16A0-4632-9675-654D98EC1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1825625"/>
            <a:ext cx="1101314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Multiple ways to initialize </a:t>
            </a:r>
          </a:p>
          <a:p>
            <a:r>
              <a:rPr lang="en-US" sz="2400" dirty="0"/>
              <a:t>Define the </a:t>
            </a:r>
            <a:r>
              <a:rPr lang="en-US" sz="2400" dirty="0" err="1"/>
              <a:t>requires_grad</a:t>
            </a:r>
            <a:r>
              <a:rPr lang="en-US" sz="2400" dirty="0"/>
              <a:t> in the constructor</a:t>
            </a:r>
          </a:p>
          <a:p>
            <a:pPr lvl="1"/>
            <a:r>
              <a:rPr lang="en-US" sz="2000" dirty="0"/>
              <a:t>t1 = </a:t>
            </a:r>
            <a:r>
              <a:rPr lang="en-US" sz="2000" dirty="0" err="1"/>
              <a:t>torch.randn</a:t>
            </a:r>
            <a:r>
              <a:rPr lang="en-US" sz="2000" dirty="0"/>
              <a:t>((3,3), </a:t>
            </a:r>
            <a:r>
              <a:rPr lang="en-US" sz="2000" dirty="0" err="1"/>
              <a:t>requires_grad</a:t>
            </a:r>
            <a:r>
              <a:rPr lang="en-US" sz="2000" dirty="0"/>
              <a:t> = True) </a:t>
            </a:r>
          </a:p>
          <a:p>
            <a:r>
              <a:rPr lang="en-US" sz="2400" dirty="0"/>
              <a:t>some require to set manually after creation of the Tensor</a:t>
            </a:r>
          </a:p>
          <a:p>
            <a:pPr lvl="1"/>
            <a:r>
              <a:rPr lang="en-US" sz="2000" dirty="0"/>
              <a:t>t2 = </a:t>
            </a:r>
            <a:r>
              <a:rPr lang="en-US" sz="2000" dirty="0" err="1"/>
              <a:t>torch.FloatTensor</a:t>
            </a:r>
            <a:r>
              <a:rPr lang="en-US" sz="2000" dirty="0"/>
              <a:t>(3,3) # No way to specify </a:t>
            </a:r>
            <a:r>
              <a:rPr lang="en-US" sz="2000" dirty="0" err="1"/>
              <a:t>requires_grad</a:t>
            </a:r>
            <a:r>
              <a:rPr lang="en-US" sz="2000" dirty="0"/>
              <a:t> while initiating </a:t>
            </a:r>
          </a:p>
          <a:p>
            <a:pPr lvl="1"/>
            <a:r>
              <a:rPr lang="en-US" sz="2000" dirty="0"/>
              <a:t>t2.requires_grad = True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843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6F1B7-4B1F-434B-BCC8-2226C786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Library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60ED1C5-A4D4-4BAE-A61E-E8628C90D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613" y="1825625"/>
            <a:ext cx="83747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1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4014-4B8D-4391-A634-703A1779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Library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53BAC-DCC4-4712-9F66-CE94381F0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711" y="1648290"/>
            <a:ext cx="810690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8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8E703-2B96-4108-AFDE-502ADA401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Computing derivative – Problem 1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D5E814-F665-4C58-AC71-357E09495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656" y="2183673"/>
            <a:ext cx="3181794" cy="38105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82B37F-20AB-4CA7-AAFB-0C4947F1BD20}"/>
              </a:ext>
            </a:extLst>
          </p:cNvPr>
          <p:cNvSpPr txBox="1"/>
          <p:nvPr/>
        </p:nvSpPr>
        <p:spPr>
          <a:xfrm>
            <a:off x="981635" y="2783541"/>
            <a:ext cx="8767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Calculate the derivative </a:t>
            </a:r>
            <a:r>
              <a:rPr lang="en-IN" dirty="0" err="1">
                <a:solidFill>
                  <a:srgbClr val="00B0F0"/>
                </a:solidFill>
              </a:rPr>
              <a:t>dy</a:t>
            </a:r>
            <a:r>
              <a:rPr lang="en-IN" dirty="0">
                <a:solidFill>
                  <a:srgbClr val="00B0F0"/>
                </a:solidFill>
              </a:rPr>
              <a:t>/dx and write Python code for the same </a:t>
            </a:r>
          </a:p>
          <a:p>
            <a:r>
              <a:rPr lang="en-IN" dirty="0"/>
              <a:t>​</a:t>
            </a:r>
          </a:p>
          <a:p>
            <a:r>
              <a:rPr lang="en-IN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C6F2F8-A99A-4F8C-84CF-EA348E870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656" y="3845741"/>
            <a:ext cx="5033344" cy="1230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69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8249</TotalTime>
  <Words>4992</Words>
  <Application>Microsoft Office PowerPoint</Application>
  <PresentationFormat>Widescreen</PresentationFormat>
  <Paragraphs>466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L3 Tensor Operations and Gradients </vt:lpstr>
      <vt:lpstr>Calculating Derivatives</vt:lpstr>
      <vt:lpstr>Approaches for Computing Derivatives </vt:lpstr>
      <vt:lpstr>Approaches for Computing Derivatives </vt:lpstr>
      <vt:lpstr>Methods and attributes for computing derivatives in PyTorch</vt:lpstr>
      <vt:lpstr>Methods and attributes for computing derivatives in PyTorch</vt:lpstr>
      <vt:lpstr>PyTorch Library</vt:lpstr>
      <vt:lpstr>PyTorch Library</vt:lpstr>
      <vt:lpstr>Computing derivative – Problem 1 </vt:lpstr>
      <vt:lpstr>Computing derivative – Problem 1 </vt:lpstr>
      <vt:lpstr>Computational Graph in PyTorch</vt:lpstr>
      <vt:lpstr>Computational Graph in PyTorch</vt:lpstr>
      <vt:lpstr>Computing derivative – Problem 2</vt:lpstr>
      <vt:lpstr>Computing derivative – Problem 2</vt:lpstr>
      <vt:lpstr>Computing derivative – Problem 2 </vt:lpstr>
      <vt:lpstr>Computational Graphs – Problem 3</vt:lpstr>
      <vt:lpstr>Computational Graphs – Problem 3</vt:lpstr>
      <vt:lpstr>Computational Graphs -Evaluating Expressions- – Problem 3</vt:lpstr>
      <vt:lpstr>Computational Graphs -Evaluating Expressions- – Problem 3</vt:lpstr>
      <vt:lpstr>Partial derivatives in Computational Graphs – Problem 3</vt:lpstr>
      <vt:lpstr>Evaluating the partial derivatives - – Problem 3</vt:lpstr>
      <vt:lpstr>Partial derivatives in Computational Graphs -  Problem 3</vt:lpstr>
      <vt:lpstr>Partial derivatives in Computational Graphs -  Problem 3</vt:lpstr>
      <vt:lpstr>Partial derivatives in Computational Graphs -  Problem 3</vt:lpstr>
      <vt:lpstr>Partial derivatives in Computational Graphs -  Problem 3- Complete the program</vt:lpstr>
      <vt:lpstr>Computation graphs – Problem 4</vt:lpstr>
      <vt:lpstr>Computation graphs – Problem 4</vt:lpstr>
      <vt:lpstr>Computation graphs – Problem 4</vt:lpstr>
      <vt:lpstr>Computation graphs – Problem 4</vt:lpstr>
      <vt:lpstr>Computation graphs – Problem 4</vt:lpstr>
      <vt:lpstr>Computation graphs – Problem 4</vt:lpstr>
      <vt:lpstr>Computation graphs – Problem 4</vt:lpstr>
      <vt:lpstr>Computation graphs – Problem 4</vt:lpstr>
      <vt:lpstr>Computation graphs – Problem 4</vt:lpstr>
      <vt:lpstr>Computing derivative – Problem 5</vt:lpstr>
      <vt:lpstr>Computing derivative – Problem 5</vt:lpstr>
      <vt:lpstr>Computing derivative – Problem 5</vt:lpstr>
      <vt:lpstr>Computing derivative – Problem 5– retain_grad()</vt:lpstr>
      <vt:lpstr>Computing derivative – Problem 5</vt:lpstr>
      <vt:lpstr>backward() in detail</vt:lpstr>
      <vt:lpstr>Computing derivative – retain_graph()</vt:lpstr>
      <vt:lpstr>Computing derivative – Problem 5– Variation 1</vt:lpstr>
      <vt:lpstr>Computing derivative – Problem 5 – Variation 2</vt:lpstr>
      <vt:lpstr>Computing derivative – Problem 5– Variation 3</vt:lpstr>
      <vt:lpstr>Gradient for non-scalar input – Problem 6 </vt:lpstr>
      <vt:lpstr>Gradient for non-scalar input – Problem 6 </vt:lpstr>
      <vt:lpstr>with torch.no_grad(): </vt:lpstr>
      <vt:lpstr>with torch.no_grad(): </vt:lpstr>
      <vt:lpstr>with torch.no_grad(): </vt:lpstr>
      <vt:lpstr>Training a neural network </vt:lpstr>
      <vt:lpstr>Loss function – Problem 7 </vt:lpstr>
      <vt:lpstr>Loss function - Problem 7</vt:lpstr>
      <vt:lpstr>Loss function – Problem 7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L3 Tensor Operations and Gradients</dc:title>
  <dc:creator>Ashalatha Nayak [MAHE-MIT]</dc:creator>
  <cp:lastModifiedBy>Christie Mathews</cp:lastModifiedBy>
  <cp:revision>189</cp:revision>
  <dcterms:created xsi:type="dcterms:W3CDTF">2024-01-03T15:34:05Z</dcterms:created>
  <dcterms:modified xsi:type="dcterms:W3CDTF">2025-02-26T14:28:37Z</dcterms:modified>
</cp:coreProperties>
</file>