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56" r:id="rId3"/>
    <p:sldId id="257" r:id="rId4"/>
    <p:sldId id="258" r:id="rId5"/>
    <p:sldId id="259" r:id="rId6"/>
    <p:sldId id="264" r:id="rId7"/>
    <p:sldId id="265" r:id="rId8"/>
    <p:sldId id="267" r:id="rId9"/>
    <p:sldId id="261" r:id="rId10"/>
    <p:sldId id="260" r:id="rId11"/>
    <p:sldId id="262" r:id="rId12"/>
    <p:sldId id="263" r:id="rId13"/>
    <p:sldId id="268" r:id="rId14"/>
    <p:sldId id="277" r:id="rId15"/>
    <p:sldId id="269" r:id="rId16"/>
    <p:sldId id="270" r:id="rId17"/>
    <p:sldId id="271" r:id="rId18"/>
    <p:sldId id="284" r:id="rId19"/>
    <p:sldId id="272" r:id="rId20"/>
    <p:sldId id="283" r:id="rId21"/>
    <p:sldId id="273" r:id="rId22"/>
    <p:sldId id="274" r:id="rId23"/>
    <p:sldId id="275" r:id="rId24"/>
    <p:sldId id="278" r:id="rId25"/>
    <p:sldId id="276" r:id="rId26"/>
    <p:sldId id="279" r:id="rId27"/>
    <p:sldId id="280" r:id="rId28"/>
    <p:sldId id="282" r:id="rId29"/>
    <p:sldId id="281" r:id="rId30"/>
    <p:sldId id="287" r:id="rId31"/>
    <p:sldId id="288" r:id="rId32"/>
    <p:sldId id="289" r:id="rId33"/>
    <p:sldId id="290" r:id="rId34"/>
    <p:sldId id="285" r:id="rId35"/>
    <p:sldId id="291" r:id="rId36"/>
    <p:sldId id="292" r:id="rId37"/>
    <p:sldId id="293" r:id="rId38"/>
    <p:sldId id="303" r:id="rId39"/>
    <p:sldId id="296" r:id="rId40"/>
    <p:sldId id="300" r:id="rId41"/>
    <p:sldId id="297" r:id="rId42"/>
    <p:sldId id="294" r:id="rId43"/>
    <p:sldId id="301" r:id="rId44"/>
    <p:sldId id="304" r:id="rId45"/>
    <p:sldId id="298" r:id="rId46"/>
    <p:sldId id="299" r:id="rId47"/>
    <p:sldId id="305" r:id="rId48"/>
    <p:sldId id="306" r:id="rId49"/>
    <p:sldId id="307" r:id="rId50"/>
    <p:sldId id="308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19AEF-BD54-4DA7-8666-AAD20651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820D9-51A5-4899-8CD5-9A67DDDD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F2E44-C8C8-4729-B487-1554A875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891AF-36DE-4DFA-9992-1388DC88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CE4C0-60F7-46DE-BDBD-F097B23E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42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9FB8-88B2-4243-829F-F1BA234D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FA393-174A-4608-9276-FCD6B61D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0E596-A917-44AB-A9AD-FF72E54CD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17BEF-C7AD-4196-BA89-A05D156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73FB0-28D5-43D1-B78E-4A0F421C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7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BED8B-621E-41D3-938B-BAE7915AA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059B1-2E91-477B-A2A2-19ADD64D2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C68BE-E2FE-4A54-9C7F-C41EA6849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8AB9-5694-40B8-98B1-09F49FC2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C737-4150-4AD8-9E0A-EA192A30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558-4AF2-4604-BE37-A2D89A92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1731-3867-406E-A13A-702423AD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C4D7-0B11-4DC6-A0D7-10C3F73E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6B5F6-860B-4DED-A37C-567C2757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B51F-9D1D-4D8B-93DB-8AF82554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25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EABB-4D54-47B0-9DA3-93838EC0D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FF4F-FD61-4C84-8B81-8350A7F5D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741B-0BE0-4F7C-912D-6CD212A18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01C6D-D487-495E-A8C8-384609DB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35A64-5680-4614-87CC-1B403C4F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45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EE26-8355-4E6A-A962-A15A146A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F45-113B-47A5-95E6-775B440C7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4EB78-7A0A-4644-89B6-59335172B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91A75-E30A-428C-9E6E-5CE26CD6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53A6C-017A-47B7-9810-DEEC84CE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57E60-AA1B-4A2E-B292-AF09F26B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0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55A7-CA1B-4924-92A9-979864581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105E-28C6-45FF-960C-5F64DE6C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AD8B2-8B51-4AB6-85F1-74AA41CFF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42AC-069C-44B8-B122-F46572300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00ECB-543E-44CE-9619-4E83B5187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BAEBD5-6258-40A9-9252-6F58FB19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17A4B-FF7D-4779-B3AE-0133FA992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84AD4-3A2D-469E-BCBB-65FDE2169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89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10CA-EDE0-4E88-9B00-12558E40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1568A-6917-4DF6-90CB-EC9947A8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BF147-43BB-408A-8B8F-79C6BAFB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A24A4-55DE-4F95-8408-A7FC5561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6D743-BC21-47D1-84D5-97429D40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2FDFB-D3E4-412E-83BD-94CE16B6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E6B90-4DAD-41AF-93CC-B074990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66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C741-7BC5-4068-B069-20FACF0D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21D6-8848-44E5-BF9B-C106EF069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CD9EE-2AAF-4865-87C8-80C128BB8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C2EA-4685-46C3-8C72-4FA5F353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EC89-7DE8-4990-8BB7-7417EE9A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1D238-6445-4497-9440-962AE565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28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DFD5-EAA1-4C03-BC63-078C649E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4F20EE-8615-4492-9A51-8F0CB22A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7CD30-1641-4AE2-8203-720C34BDE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0FA86-ED7F-4FEA-A1D0-A932442A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015C7-C85B-40FD-8EA6-79DDB96E8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2A3A-2F3A-4418-B1B5-9A98826B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0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BF57F-0AC0-4A8F-8700-056A7A24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678C9-BA2B-46EF-8D23-565DB4516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EE4-60EC-488A-99A1-3F9F6F00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27A0-04B5-4C8C-82DC-51F73CA87591}" type="datetimeFigureOut">
              <a:rPr lang="en-IN" smtClean="0"/>
              <a:t>03-02-2024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ACE8-EE33-443F-8DA7-A5ACD4A8E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5C83-EC72-429C-A014-67723BC90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0325A-6011-47BD-A2D7-D45298B17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79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7E9-82F2-44AB-AA64-8AB5E154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Multi-Layer Feed Forward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A5179-0E99-420A-AD04-230CC6A5B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Develop a Feedforward neural for XOR Problem </a:t>
            </a:r>
            <a:r>
              <a:rPr lang="en-US" dirty="0"/>
              <a:t>that takes two binary inputs, and simulate the logical operation of XOR</a:t>
            </a:r>
            <a:endParaRPr lang="en-IN" dirty="0"/>
          </a:p>
          <a:p>
            <a:pPr marL="514350" indent="-514350">
              <a:buAutoNum type="arabicPeriod"/>
            </a:pPr>
            <a:r>
              <a:rPr lang="en-IN" dirty="0"/>
              <a:t>Develop a feedforward neural model for MNIST Digit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6759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C17F0F-EA09-4F4A-84B5-E60E3DCFE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375" y="151199"/>
            <a:ext cx="9291919" cy="6671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895FD-E5FC-477E-84B5-9DE9731311E4}"/>
              </a:ext>
            </a:extLst>
          </p:cNvPr>
          <p:cNvSpPr txBox="1"/>
          <p:nvPr/>
        </p:nvSpPr>
        <p:spPr>
          <a:xfrm>
            <a:off x="9762565" y="393774"/>
            <a:ext cx="18422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Find the total number of learnable parameters</a:t>
            </a:r>
          </a:p>
          <a:p>
            <a:endParaRPr lang="en-US" dirty="0"/>
          </a:p>
          <a:p>
            <a:r>
              <a:rPr lang="en-US" dirty="0"/>
              <a:t>The total number of weights is ( 13 * 5 ) + ( 5 * 4 ) + ( 4 * 3 ) = 97. </a:t>
            </a:r>
          </a:p>
          <a:p>
            <a:endParaRPr lang="en-US" dirty="0"/>
          </a:p>
          <a:p>
            <a:r>
              <a:rPr lang="en-US" dirty="0"/>
              <a:t>The total number of biases is 5 + 4 + 3 = 12. </a:t>
            </a:r>
          </a:p>
          <a:p>
            <a:endParaRPr lang="en-US" dirty="0"/>
          </a:p>
          <a:p>
            <a:r>
              <a:rPr lang="en-US" dirty="0"/>
              <a:t>Total number of parameters 97 + 12 = 109.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83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1A9D-067F-47AA-B5E7-C912D9A2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D32A6-3C42-49D8-842C-31815468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activation functions are non-linear functions (except for “identity”) which allow the neural network to learn non-linear relationships between the input and output data. </a:t>
            </a:r>
          </a:p>
          <a:p>
            <a:r>
              <a:rPr lang="en-US" dirty="0"/>
              <a:t>Each of the activation functions transform values in different ways and will create different training processes, learned mappings, and output predictions in a neural network</a:t>
            </a:r>
          </a:p>
          <a:p>
            <a:r>
              <a:rPr lang="en-US" dirty="0"/>
              <a:t>So, training to see what creates the best result by changing activation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757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E50AC-D253-4667-AC2B-C5582933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Sigmoid and </a:t>
            </a:r>
            <a:r>
              <a:rPr lang="en-IN" dirty="0" err="1"/>
              <a:t>ReLU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AA3A-6218-495F-A382-F172A68E7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“Sigmoid” : uses the logistic sigmoid function, f(x) = 1 / (1 + exp(-x)) (the output will always range be greater than 0 and less than 1)</a:t>
            </a:r>
          </a:p>
          <a:p>
            <a:r>
              <a:rPr lang="en-US" dirty="0"/>
              <a:t> “</a:t>
            </a:r>
            <a:r>
              <a:rPr lang="en-US" dirty="0" err="1"/>
              <a:t>ReLU</a:t>
            </a:r>
            <a:r>
              <a:rPr lang="en-US" dirty="0"/>
              <a:t>” :  uses the rectified linear unit function, f(x) = max(x,0) (the output will always be greater than or equal to 0)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23C66-33AF-4086-873E-72DEDD4DE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196" y="3823960"/>
            <a:ext cx="3467584" cy="2353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E78265-D15C-4BBA-8B0D-6826FB84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191" y="3757275"/>
            <a:ext cx="343900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E013-9C30-4A2C-937B-D4929EF6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B0B8-3CAD-4E47-8CFF-D58B7CFC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 information of a neural network is stored in the interconnections between the neurons i.e. the weights. </a:t>
            </a:r>
          </a:p>
          <a:p>
            <a:r>
              <a:rPr lang="en-US" dirty="0"/>
              <a:t>A neural network learns by updating its weights according to a learning algorithm that helps it converge to the expected output. </a:t>
            </a:r>
          </a:p>
          <a:p>
            <a:r>
              <a:rPr lang="en-US" dirty="0"/>
              <a:t>The learning algorithm is a principled way of changing the weights and biases based on the loss function.</a:t>
            </a:r>
          </a:p>
          <a:p>
            <a:pPr marL="0" indent="0">
              <a:buNone/>
            </a:pPr>
            <a:r>
              <a:rPr lang="en-US" dirty="0"/>
              <a:t>1. Initialize the weights and biases randomly.</a:t>
            </a:r>
          </a:p>
          <a:p>
            <a:pPr marL="0" indent="0">
              <a:buNone/>
            </a:pPr>
            <a:r>
              <a:rPr lang="en-US" dirty="0"/>
              <a:t>2. Iterate over the data</a:t>
            </a:r>
          </a:p>
          <a:p>
            <a:r>
              <a:rPr lang="en-US" dirty="0" err="1"/>
              <a:t>i</a:t>
            </a:r>
            <a:r>
              <a:rPr lang="en-US" dirty="0"/>
              <a:t>. Compute the predicted output using the sigmoid function</a:t>
            </a:r>
          </a:p>
          <a:p>
            <a:r>
              <a:rPr lang="en-US" dirty="0"/>
              <a:t>ii. Compute the loss using the square error loss function</a:t>
            </a:r>
          </a:p>
          <a:p>
            <a:r>
              <a:rPr lang="en-US" dirty="0"/>
              <a:t>iii. W(new) = W(old) — α ∆W</a:t>
            </a:r>
          </a:p>
          <a:p>
            <a:r>
              <a:rPr lang="en-US" dirty="0"/>
              <a:t>iv. B(new) = B(old) — α ∆B</a:t>
            </a:r>
          </a:p>
          <a:p>
            <a:pPr marL="0" indent="0">
              <a:buNone/>
            </a:pPr>
            <a:r>
              <a:rPr lang="en-US" dirty="0"/>
              <a:t>3. Repeat until the error is minimal</a:t>
            </a:r>
          </a:p>
          <a:p>
            <a:pPr marL="0" indent="0">
              <a:buNone/>
            </a:pPr>
            <a:r>
              <a:rPr lang="en-US" dirty="0"/>
              <a:t>The algorithm divided into two parts: the forward pass and the backward pass also known as “backpropagation.”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20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F97B-EEF4-4951-A790-6CB26103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Importing necessary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FEB2-E154-40E7-89FB-658630F4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from matplotlib import </a:t>
            </a:r>
            <a:r>
              <a:rPr lang="en-IN" dirty="0" err="1"/>
              <a:t>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torch.utils.data</a:t>
            </a:r>
            <a:r>
              <a:rPr lang="en-IN" dirty="0"/>
              <a:t> import Dataset, </a:t>
            </a:r>
            <a:r>
              <a:rPr lang="en-IN" dirty="0" err="1"/>
              <a:t>DataLoader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torch.nn</a:t>
            </a:r>
            <a:r>
              <a:rPr lang="en-IN" dirty="0"/>
              <a:t> as </a:t>
            </a:r>
            <a:r>
              <a:rPr lang="en-IN" dirty="0" err="1"/>
              <a:t>nn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loss_list</a:t>
            </a:r>
            <a:r>
              <a:rPr lang="en-IN" dirty="0"/>
              <a:t> = []</a:t>
            </a:r>
          </a:p>
          <a:p>
            <a:pPr marL="0" indent="0">
              <a:buNone/>
            </a:pPr>
            <a:r>
              <a:rPr lang="en-IN" dirty="0" err="1"/>
              <a:t>torch.manual_seed</a:t>
            </a:r>
            <a:r>
              <a:rPr lang="en-IN" dirty="0"/>
              <a:t>(42)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45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0217-D840-4342-A1F3-973D5ED5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inputs and expected outputs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18390-EE81-462F-9B9D-DA30EF9C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Initialize inputs and expected outputs as per the truth table of XOR</a:t>
            </a:r>
          </a:p>
          <a:p>
            <a:r>
              <a:rPr lang="en-US" dirty="0"/>
              <a:t>Create the tensors x1,x2 and y. </a:t>
            </a:r>
          </a:p>
          <a:p>
            <a:r>
              <a:rPr lang="en-US" dirty="0"/>
              <a:t>They are the training examples in the dataset for the XOR</a:t>
            </a:r>
          </a:p>
          <a:p>
            <a:r>
              <a:rPr lang="en-US" dirty="0"/>
              <a:t>X = </a:t>
            </a:r>
            <a:r>
              <a:rPr lang="en-US" dirty="0" err="1"/>
              <a:t>torch.tensor</a:t>
            </a:r>
            <a:r>
              <a:rPr lang="en-US" dirty="0"/>
              <a:t>([[0,0],[0,1],[1,0],[1,1]], </a:t>
            </a:r>
            <a:r>
              <a:rPr lang="en-US" dirty="0" err="1"/>
              <a:t>dtype</a:t>
            </a:r>
            <a:r>
              <a:rPr lang="en-US" dirty="0"/>
              <a:t>=torch.float32)</a:t>
            </a:r>
          </a:p>
          <a:p>
            <a:r>
              <a:rPr lang="en-US" dirty="0"/>
              <a:t>Y = </a:t>
            </a:r>
            <a:r>
              <a:rPr lang="en-US" dirty="0" err="1"/>
              <a:t>torch.tensor</a:t>
            </a:r>
            <a:r>
              <a:rPr lang="en-US" dirty="0"/>
              <a:t>([0,1,1,0], </a:t>
            </a:r>
            <a:r>
              <a:rPr lang="en-US" dirty="0" err="1"/>
              <a:t>dtype</a:t>
            </a:r>
            <a:r>
              <a:rPr lang="en-US" dirty="0"/>
              <a:t>=torch.float32)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40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B7F-C99D-486B-AB4D-BD4C153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err="1"/>
              <a:t>XORModel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ECB5-4A4A-4773-B8C6-DBA82DCC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Define </a:t>
            </a:r>
            <a:r>
              <a:rPr lang="en-IN" dirty="0" err="1"/>
              <a:t>XORModel</a:t>
            </a:r>
            <a:r>
              <a:rPr lang="en-IN" dirty="0"/>
              <a:t> class  - write constructor and forward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1EBF6-F6BE-4D6B-BDF9-3FBB753F9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268" y="2332819"/>
            <a:ext cx="4182218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5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1CB7F-C99D-486B-AB4D-BD4C153C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err="1"/>
              <a:t>XORModel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ECB5-4A4A-4773-B8C6-DBA82DCCA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 2: Define </a:t>
            </a:r>
            <a:r>
              <a:rPr lang="en-IN" dirty="0" err="1"/>
              <a:t>XORModel</a:t>
            </a:r>
            <a:r>
              <a:rPr lang="en-IN" dirty="0"/>
              <a:t> as class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B6FA5-9EBA-4D96-B6C9-4281AC09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305" y="2205866"/>
            <a:ext cx="5003452" cy="3846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A6D72-6F2E-410C-837C-BB57C1B76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715" y="2205866"/>
            <a:ext cx="4182218" cy="35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26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EB14-8FB0-4FBA-9FC1-823C2D24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Define </a:t>
            </a:r>
            <a:r>
              <a:rPr lang="en-IN" dirty="0" err="1"/>
              <a:t>XORModel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8EC3-822A-4303-92DD-3835E218B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, neural networks are created by using Object Oriented Programming. </a:t>
            </a:r>
          </a:p>
          <a:p>
            <a:r>
              <a:rPr lang="en-US" dirty="0"/>
              <a:t>The layers are defined in the </a:t>
            </a:r>
            <a:r>
              <a:rPr lang="en-US" dirty="0" err="1"/>
              <a:t>init</a:t>
            </a:r>
            <a:r>
              <a:rPr lang="en-US" dirty="0"/>
              <a:t> function </a:t>
            </a:r>
          </a:p>
          <a:p>
            <a:r>
              <a:rPr lang="en-US" dirty="0"/>
              <a:t>Forward pass is defined in the forward function, which is invoked automatically when the class is called.</a:t>
            </a:r>
          </a:p>
          <a:p>
            <a:r>
              <a:rPr lang="en-US" dirty="0"/>
              <a:t>These Functions are possible because of the class </a:t>
            </a:r>
            <a:r>
              <a:rPr lang="en-US" dirty="0" err="1"/>
              <a:t>nn.Module</a:t>
            </a:r>
            <a:r>
              <a:rPr lang="en-US" dirty="0"/>
              <a:t> from torch which was inherited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67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6B6-A115-4EE1-9381-FA36A295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write Dataset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EEE4A-FF26-48D2-97FD-3A5F52C90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Step 3: Create </a:t>
            </a:r>
            <a:r>
              <a:rPr lang="en-IN" dirty="0" err="1"/>
              <a:t>DataLoader</a:t>
            </a:r>
            <a:r>
              <a:rPr lang="en-IN" dirty="0"/>
              <a:t>. Write Dataset class with necessary constructors and methods – </a:t>
            </a:r>
            <a:r>
              <a:rPr lang="en-IN" dirty="0" err="1"/>
              <a:t>len</a:t>
            </a:r>
            <a:r>
              <a:rPr lang="en-IN" dirty="0"/>
              <a:t>() and </a:t>
            </a:r>
            <a:r>
              <a:rPr lang="en-IN" dirty="0" err="1"/>
              <a:t>getitem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Create the dataset</a:t>
            </a:r>
          </a:p>
          <a:p>
            <a:r>
              <a:rPr lang="en-US" dirty="0" err="1"/>
              <a:t>full_dataset</a:t>
            </a:r>
            <a:r>
              <a:rPr lang="en-US" dirty="0"/>
              <a:t> = </a:t>
            </a:r>
            <a:r>
              <a:rPr lang="en-US" dirty="0" err="1"/>
              <a:t>MyDataset</a:t>
            </a:r>
            <a:r>
              <a:rPr lang="en-US" dirty="0"/>
              <a:t>(X, Y)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146E1-722D-44D8-A391-90D1B178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1" y="2627623"/>
            <a:ext cx="6628955" cy="249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15BF-8812-4C0B-A97D-C46499315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XOR Problem using </a:t>
            </a:r>
            <a:r>
              <a:rPr lang="en-US" dirty="0" err="1"/>
              <a:t>FeedForward</a:t>
            </a:r>
            <a:r>
              <a:rPr lang="en-US" dirty="0"/>
              <a:t> network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51DD0-B8CB-433F-89D1-FBF83525E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14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7DEC-6C46-458D-AC42-E268CD92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 and </a:t>
            </a:r>
            <a:r>
              <a:rPr lang="en-IN" b="1" dirty="0" err="1"/>
              <a:t>DataLoader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A3DB8-0EB5-47A0-917C-7DAA7B8D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class in </a:t>
            </a:r>
            <a:r>
              <a:rPr lang="en-US" dirty="0" err="1"/>
              <a:t>pytorch</a:t>
            </a:r>
            <a:r>
              <a:rPr lang="en-US" dirty="0"/>
              <a:t> covers the data in a tuple </a:t>
            </a:r>
          </a:p>
          <a:p>
            <a:r>
              <a:rPr lang="en-US" dirty="0"/>
              <a:t>Enables us to access the index of each data. </a:t>
            </a:r>
          </a:p>
          <a:p>
            <a:r>
              <a:rPr lang="en-US" dirty="0"/>
              <a:t>This is necessary to create </a:t>
            </a:r>
            <a:r>
              <a:rPr lang="en-US" dirty="0" err="1"/>
              <a:t>dataloader</a:t>
            </a:r>
            <a:r>
              <a:rPr lang="en-US" dirty="0"/>
              <a:t> class which can be used to shuffle, apply Mini-Batch Gradient Descent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init</a:t>
            </a:r>
            <a:r>
              <a:rPr lang="en-US" dirty="0"/>
              <a:t> function is used to </a:t>
            </a:r>
            <a:r>
              <a:rPr lang="en-US" dirty="0" err="1"/>
              <a:t>initialise</a:t>
            </a:r>
            <a:r>
              <a:rPr lang="en-US" dirty="0"/>
              <a:t> the x and y of our dataset</a:t>
            </a:r>
          </a:p>
          <a:p>
            <a:pPr lvl="1"/>
            <a:r>
              <a:rPr lang="en-US" dirty="0" err="1"/>
              <a:t>getitem</a:t>
            </a:r>
            <a:r>
              <a:rPr lang="en-US" dirty="0"/>
              <a:t> function is used to return a particular index in the dataset. It returns both the x and y value.</a:t>
            </a:r>
          </a:p>
          <a:p>
            <a:pPr lvl="1"/>
            <a:r>
              <a:rPr lang="en-US" dirty="0" err="1"/>
              <a:t>len</a:t>
            </a:r>
            <a:r>
              <a:rPr lang="en-US" dirty="0"/>
              <a:t> function returns the size of the dataset</a:t>
            </a:r>
            <a:endParaRPr lang="en-IN" dirty="0"/>
          </a:p>
          <a:p>
            <a:r>
              <a:rPr lang="en-US" dirty="0" err="1"/>
              <a:t>DataLoader</a:t>
            </a:r>
            <a:r>
              <a:rPr lang="en-US" dirty="0"/>
              <a:t> is used to perform mini batch or stochastic gradient descent by acting as an </a:t>
            </a:r>
            <a:r>
              <a:rPr lang="en-US" dirty="0" err="1"/>
              <a:t>iterable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E6FF-817E-41C2-BBDE-76A17F39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dataLoader</a:t>
            </a:r>
            <a:r>
              <a:rPr lang="en-IN" dirty="0"/>
              <a:t> and GPU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46CD-7282-41EC-A83B-F206EFCB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batch_size</a:t>
            </a:r>
            <a:r>
              <a:rPr lang="en-IN" dirty="0">
                <a:solidFill>
                  <a:srgbClr val="00B0F0"/>
                </a:solidFill>
              </a:rPr>
              <a:t> = 1</a:t>
            </a:r>
          </a:p>
          <a:p>
            <a:pPr marL="0" indent="0">
              <a:buNone/>
            </a:pPr>
            <a:r>
              <a:rPr lang="en-IN" dirty="0"/>
              <a:t> Create the </a:t>
            </a:r>
            <a:r>
              <a:rPr lang="en-IN" dirty="0" err="1"/>
              <a:t>dataloaders</a:t>
            </a:r>
            <a:r>
              <a:rPr lang="en-IN" dirty="0"/>
              <a:t> for reading data - # This provides a way to read the dataset in batches, also shuffle the data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train_data_loader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DataLoader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full_dataset</a:t>
            </a:r>
            <a:r>
              <a:rPr lang="en-IN" dirty="0">
                <a:solidFill>
                  <a:srgbClr val="00B0F0"/>
                </a:solidFill>
              </a:rPr>
              <a:t>, </a:t>
            </a:r>
            <a:r>
              <a:rPr lang="en-IN" dirty="0" err="1">
                <a:solidFill>
                  <a:srgbClr val="00B0F0"/>
                </a:solidFill>
              </a:rPr>
              <a:t>batch_size</a:t>
            </a:r>
            <a:r>
              <a:rPr lang="en-IN" dirty="0">
                <a:solidFill>
                  <a:srgbClr val="00B0F0"/>
                </a:solidFill>
              </a:rPr>
              <a:t>=</a:t>
            </a:r>
            <a:r>
              <a:rPr lang="en-IN" dirty="0" err="1">
                <a:solidFill>
                  <a:srgbClr val="00B0F0"/>
                </a:solidFill>
              </a:rPr>
              <a:t>batch_size</a:t>
            </a:r>
            <a:r>
              <a:rPr lang="en-IN" dirty="0">
                <a:solidFill>
                  <a:srgbClr val="00B0F0"/>
                </a:solidFill>
              </a:rPr>
              <a:t>, shuffle=True)</a:t>
            </a:r>
          </a:p>
          <a:p>
            <a:pPr marL="0" indent="0">
              <a:buNone/>
            </a:pPr>
            <a:r>
              <a:rPr lang="en-IN" dirty="0"/>
              <a:t>Find if CUDA is available to load the model and device  on to the available device CPU/GPU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device = </a:t>
            </a:r>
            <a:r>
              <a:rPr lang="en-IN" dirty="0" err="1">
                <a:solidFill>
                  <a:srgbClr val="00B0F0"/>
                </a:solidFill>
              </a:rPr>
              <a:t>torch.device</a:t>
            </a:r>
            <a:r>
              <a:rPr lang="en-IN" dirty="0">
                <a:solidFill>
                  <a:srgbClr val="00B0F0"/>
                </a:solidFill>
              </a:rPr>
              <a:t>("</a:t>
            </a:r>
            <a:r>
              <a:rPr lang="en-IN" dirty="0" err="1">
                <a:solidFill>
                  <a:srgbClr val="00B0F0"/>
                </a:solidFill>
              </a:rPr>
              <a:t>cuda</a:t>
            </a:r>
            <a:r>
              <a:rPr lang="en-IN" dirty="0">
                <a:solidFill>
                  <a:srgbClr val="00B0F0"/>
                </a:solidFill>
              </a:rPr>
              <a:t>" if </a:t>
            </a:r>
            <a:r>
              <a:rPr lang="en-IN" dirty="0" err="1">
                <a:solidFill>
                  <a:srgbClr val="00B0F0"/>
                </a:solidFill>
              </a:rPr>
              <a:t>torch.cuda.is_available</a:t>
            </a:r>
            <a:r>
              <a:rPr lang="en-IN" dirty="0">
                <a:solidFill>
                  <a:srgbClr val="00B0F0"/>
                </a:solidFill>
              </a:rPr>
              <a:t>() else "</a:t>
            </a:r>
            <a:r>
              <a:rPr lang="en-IN" dirty="0" err="1">
                <a:solidFill>
                  <a:srgbClr val="00B0F0"/>
                </a:solidFill>
              </a:rPr>
              <a:t>cpu</a:t>
            </a:r>
            <a:r>
              <a:rPr lang="en-IN" dirty="0">
                <a:solidFill>
                  <a:srgbClr val="00B0F0"/>
                </a:solidFill>
              </a:rPr>
              <a:t>")</a:t>
            </a:r>
          </a:p>
          <a:p>
            <a:pPr marL="0" indent="0">
              <a:buNone/>
            </a:pPr>
            <a:r>
              <a:rPr lang="en-IN" dirty="0"/>
              <a:t>Load the model to GPU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= </a:t>
            </a:r>
            <a:r>
              <a:rPr lang="en-IN" dirty="0" err="1">
                <a:solidFill>
                  <a:srgbClr val="00B0F0"/>
                </a:solidFill>
              </a:rPr>
              <a:t>XORModel</a:t>
            </a:r>
            <a:r>
              <a:rPr lang="en-IN" dirty="0">
                <a:solidFill>
                  <a:srgbClr val="00B0F0"/>
                </a:solidFill>
              </a:rPr>
              <a:t>().to(device)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print(model)</a:t>
            </a:r>
          </a:p>
        </p:txBody>
      </p:sp>
    </p:spTree>
    <p:extLst>
      <p:ext uri="{BB962C8B-B14F-4D97-AF65-F5344CB8AC3E}">
        <p14:creationId xmlns:p14="http://schemas.microsoft.com/office/powerpoint/2010/main" val="42663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E6FF-817E-41C2-BBDE-76A17F39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MSELoss</a:t>
            </a:r>
            <a:r>
              <a:rPr lang="en-IN" dirty="0"/>
              <a:t> Criterion and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46CD-7282-41EC-A83B-F206EFCB1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Add the criterion which is the </a:t>
            </a:r>
            <a:r>
              <a:rPr lang="en-IN" dirty="0" err="1"/>
              <a:t>MSELoss</a:t>
            </a:r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loss_fn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torch.nn.MSELoss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IN" dirty="0"/>
              <a:t>Optimizers specified in the </a:t>
            </a:r>
            <a:r>
              <a:rPr lang="en-IN" dirty="0" err="1"/>
              <a:t>torch.optim</a:t>
            </a:r>
            <a:r>
              <a:rPr lang="en-IN" dirty="0"/>
              <a:t> package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optimizer = </a:t>
            </a:r>
            <a:r>
              <a:rPr lang="en-IN" dirty="0" err="1">
                <a:solidFill>
                  <a:srgbClr val="00B0F0"/>
                </a:solidFill>
              </a:rPr>
              <a:t>torch.optim.SGD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model.parameters</a:t>
            </a:r>
            <a:r>
              <a:rPr lang="en-IN" dirty="0">
                <a:solidFill>
                  <a:srgbClr val="00B0F0"/>
                </a:solidFill>
              </a:rPr>
              <a:t>(), </a:t>
            </a:r>
            <a:r>
              <a:rPr lang="en-IN" dirty="0" err="1">
                <a:solidFill>
                  <a:srgbClr val="00B0F0"/>
                </a:solidFill>
              </a:rPr>
              <a:t>lr</a:t>
            </a:r>
            <a:r>
              <a:rPr lang="en-IN" dirty="0">
                <a:solidFill>
                  <a:srgbClr val="00B0F0"/>
                </a:solidFill>
              </a:rPr>
              <a:t>=0.03)</a:t>
            </a:r>
          </a:p>
        </p:txBody>
      </p:sp>
    </p:spTree>
    <p:extLst>
      <p:ext uri="{BB962C8B-B14F-4D97-AF65-F5344CB8AC3E}">
        <p14:creationId xmlns:p14="http://schemas.microsoft.com/office/powerpoint/2010/main" val="66481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4A8D8-B65F-43CC-B544-B8F8CEC5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083D-1919-49C4-9E61-0ED4D6B4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29" y="1798731"/>
            <a:ext cx="4903695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EPOCHS = 5000</a:t>
            </a:r>
          </a:p>
          <a:p>
            <a:pPr marL="0" indent="0">
              <a:buNone/>
            </a:pPr>
            <a:r>
              <a:rPr lang="en-IN" dirty="0"/>
              <a:t>for epoch in range(EPOCHS):</a:t>
            </a:r>
          </a:p>
          <a:p>
            <a:pPr marL="0" indent="0">
              <a:buNone/>
            </a:pPr>
            <a:r>
              <a:rPr lang="en-IN" dirty="0"/>
              <a:t>    print('EPOCH {}:'.format(epoch + 1))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# Make sure gradient tracking is on, and do a pass over the data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model.train</a:t>
            </a:r>
            <a:r>
              <a:rPr lang="en-IN" dirty="0"/>
              <a:t>(True)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>
                <a:solidFill>
                  <a:srgbClr val="00B0F0"/>
                </a:solidFill>
              </a:rPr>
              <a:t>avg_loss</a:t>
            </a:r>
            <a:r>
              <a:rPr lang="en-IN" dirty="0">
                <a:solidFill>
                  <a:srgbClr val="00B0F0"/>
                </a:solidFill>
              </a:rPr>
              <a:t> = </a:t>
            </a:r>
            <a:r>
              <a:rPr lang="en-IN" dirty="0" err="1">
                <a:solidFill>
                  <a:srgbClr val="00B0F0"/>
                </a:solidFill>
              </a:rPr>
              <a:t>train_one_epoch</a:t>
            </a:r>
            <a:r>
              <a:rPr lang="en-IN" dirty="0">
                <a:solidFill>
                  <a:srgbClr val="00B0F0"/>
                </a:solidFill>
              </a:rPr>
              <a:t>(epoch)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loss_list.append</a:t>
            </a:r>
            <a:r>
              <a:rPr lang="en-IN" dirty="0"/>
              <a:t>(</a:t>
            </a:r>
            <a:r>
              <a:rPr lang="en-IN" dirty="0" err="1"/>
              <a:t>avg_loss.detach</a:t>
            </a:r>
            <a:r>
              <a:rPr lang="en-IN" dirty="0"/>
              <a:t>().</a:t>
            </a:r>
            <a:r>
              <a:rPr lang="en-IN" dirty="0" err="1"/>
              <a:t>cpu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print('LOSS train {}'.format(</a:t>
            </a:r>
            <a:r>
              <a:rPr lang="en-IN" dirty="0" err="1"/>
              <a:t>avg_loss</a:t>
            </a:r>
            <a:r>
              <a:rPr lang="en-IN" dirty="0"/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297069-45F5-4AE9-86C9-25B650F52345}"/>
              </a:ext>
            </a:extLst>
          </p:cNvPr>
          <p:cNvSpPr txBox="1"/>
          <p:nvPr/>
        </p:nvSpPr>
        <p:spPr>
          <a:xfrm>
            <a:off x="6096000" y="1788459"/>
            <a:ext cx="4796118" cy="4397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E7FCF-3A20-438F-8134-00EF2EBC1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76" y="2014923"/>
            <a:ext cx="6023804" cy="34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9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12A3E-E44B-4510-9012-A2A997D7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35" y="107576"/>
            <a:ext cx="10515600" cy="1325563"/>
          </a:xfrm>
        </p:spPr>
        <p:txBody>
          <a:bodyPr/>
          <a:lstStyle/>
          <a:p>
            <a:r>
              <a:rPr lang="en-IN" dirty="0"/>
              <a:t>Training an epoch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241333-4206-4B8B-8496-C1F6437A4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965" y="1330359"/>
            <a:ext cx="6400799" cy="530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17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4C8D-79AC-479D-9699-81D377C4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Inference step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3E04-F774-469E-B0A8-7DED67B3F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for param in </a:t>
            </a:r>
            <a:r>
              <a:rPr lang="en-IN" dirty="0" err="1">
                <a:solidFill>
                  <a:srgbClr val="00B0F0"/>
                </a:solidFill>
              </a:rPr>
              <a:t>model.named_parameters</a:t>
            </a:r>
            <a:r>
              <a:rPr lang="en-IN" dirty="0">
                <a:solidFill>
                  <a:srgbClr val="00B0F0"/>
                </a:solidFill>
              </a:rPr>
              <a:t>():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print(param)</a:t>
            </a:r>
          </a:p>
          <a:p>
            <a:pPr marL="0" indent="0">
              <a:buNone/>
            </a:pPr>
            <a:r>
              <a:rPr lang="en-IN" dirty="0"/>
              <a:t>Model inference – similar to prediction in ML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input 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([0, 1], </a:t>
            </a:r>
            <a:r>
              <a:rPr lang="en-IN" dirty="0" err="1">
                <a:solidFill>
                  <a:srgbClr val="00B0F0"/>
                </a:solidFill>
              </a:rPr>
              <a:t>dtype</a:t>
            </a:r>
            <a:r>
              <a:rPr lang="en-IN" dirty="0">
                <a:solidFill>
                  <a:srgbClr val="00B0F0"/>
                </a:solidFill>
              </a:rPr>
              <a:t>=torch.float32).to(device)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model.eval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print("The input is = {}".format(input))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print("Output y predicted ={}".format(model(input)))</a:t>
            </a:r>
          </a:p>
          <a:p>
            <a:pPr marL="0" indent="0">
              <a:buNone/>
            </a:pPr>
            <a:r>
              <a:rPr lang="en-IN" dirty="0"/>
              <a:t>#Display the plot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plt.plot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loss_list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plt.show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3078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2237-8C52-46ED-9FF3-7CF79DCA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– Model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7C2A-DB1F-4DA2-BF38-2DAE824C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('linear1.weight', Parameter containing:</a:t>
            </a:r>
          </a:p>
          <a:p>
            <a:pPr marL="0" indent="0">
              <a:buNone/>
            </a:pPr>
            <a:r>
              <a:rPr lang="en-IN" dirty="0"/>
              <a:t>tensor([[ 0.5413,  0.5890],</a:t>
            </a:r>
          </a:p>
          <a:p>
            <a:pPr marL="0" indent="0">
              <a:buNone/>
            </a:pPr>
            <a:r>
              <a:rPr lang="en-IN" dirty="0"/>
              <a:t>        [-0.1679,  0.6455]],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('linear1.bias', Parameter containing:</a:t>
            </a:r>
          </a:p>
          <a:p>
            <a:pPr marL="0" indent="0">
              <a:buNone/>
            </a:pPr>
            <a:r>
              <a:rPr lang="en-IN" dirty="0"/>
              <a:t>tensor([-0.1505,  0.1357],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('linear2.weight', Parameter containing:</a:t>
            </a:r>
          </a:p>
          <a:p>
            <a:pPr marL="0" indent="0">
              <a:buNone/>
            </a:pPr>
            <a:r>
              <a:rPr lang="en-IN" dirty="0"/>
              <a:t>tensor([[-0.3832,  0.3738]],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Model parameters= ('linear2.bias', Parameter containing:</a:t>
            </a:r>
          </a:p>
          <a:p>
            <a:pPr marL="0" indent="0">
              <a:buNone/>
            </a:pPr>
            <a:r>
              <a:rPr lang="en-IN" dirty="0"/>
              <a:t>tensor([0.5562], </a:t>
            </a:r>
            <a:r>
              <a:rPr lang="en-IN" dirty="0" err="1"/>
              <a:t>requires_grad</a:t>
            </a:r>
            <a:r>
              <a:rPr lang="en-IN" dirty="0"/>
              <a:t>=True))</a:t>
            </a:r>
          </a:p>
        </p:txBody>
      </p:sp>
    </p:spTree>
    <p:extLst>
      <p:ext uri="{BB962C8B-B14F-4D97-AF65-F5344CB8AC3E}">
        <p14:creationId xmlns:p14="http://schemas.microsoft.com/office/powerpoint/2010/main" val="785974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025D-DE72-4868-BE4B-80600F7C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Output- XOR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8D33-8AF9-4002-B4B5-E2058103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XOR Model= </a:t>
            </a:r>
            <a:r>
              <a:rPr lang="en-US" dirty="0" err="1"/>
              <a:t>XORModel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(linear1): Linear(</a:t>
            </a:r>
            <a:r>
              <a:rPr lang="en-US" dirty="0" err="1"/>
              <a:t>in_features</a:t>
            </a:r>
            <a:r>
              <a:rPr lang="en-US" dirty="0"/>
              <a:t>=2, </a:t>
            </a:r>
            <a:r>
              <a:rPr lang="en-US" dirty="0" err="1"/>
              <a:t>out_features</a:t>
            </a:r>
            <a:r>
              <a:rPr lang="en-US" dirty="0"/>
              <a:t>=2, bias=True)</a:t>
            </a:r>
          </a:p>
          <a:p>
            <a:pPr marL="0" indent="0">
              <a:buNone/>
            </a:pPr>
            <a:r>
              <a:rPr lang="en-US" dirty="0"/>
              <a:t>  (activation1): Sigmoid()</a:t>
            </a:r>
          </a:p>
          <a:p>
            <a:pPr marL="0" indent="0">
              <a:buNone/>
            </a:pPr>
            <a:r>
              <a:rPr lang="en-US" dirty="0"/>
              <a:t>  (linear2): Linear(</a:t>
            </a:r>
            <a:r>
              <a:rPr lang="en-US" dirty="0" err="1"/>
              <a:t>in_features</a:t>
            </a:r>
            <a:r>
              <a:rPr lang="en-US" dirty="0"/>
              <a:t>=2, </a:t>
            </a:r>
            <a:r>
              <a:rPr lang="en-US" dirty="0" err="1"/>
              <a:t>out_features</a:t>
            </a:r>
            <a:r>
              <a:rPr lang="en-US" dirty="0"/>
              <a:t>=1, bias=True)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The input is = tensor([0., 1.])</a:t>
            </a:r>
          </a:p>
          <a:p>
            <a:pPr marL="0" indent="0">
              <a:buNone/>
            </a:pPr>
            <a:r>
              <a:rPr lang="en-US" dirty="0"/>
              <a:t>Output y predicted =tensor([1.0000], </a:t>
            </a:r>
            <a:r>
              <a:rPr lang="en-US" dirty="0" err="1"/>
              <a:t>grad_fn</a:t>
            </a:r>
            <a:r>
              <a:rPr lang="en-US" dirty="0"/>
              <a:t>=&lt;ViewBackward0&gt;)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22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05F8-EB65-4E04-9540-70506A3F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after applying 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6A012-724F-486D-907C-433D5348E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#Model Inference</a:t>
            </a:r>
          </a:p>
          <a:p>
            <a:pPr marL="0" indent="0">
              <a:buNone/>
            </a:pPr>
            <a:r>
              <a:rPr lang="en-IN" dirty="0"/>
              <a:t>input = </a:t>
            </a:r>
            <a:r>
              <a:rPr lang="en-IN" dirty="0" err="1"/>
              <a:t>torch.tensor</a:t>
            </a:r>
            <a:r>
              <a:rPr lang="en-IN" dirty="0"/>
              <a:t>([0, 1], </a:t>
            </a:r>
            <a:r>
              <a:rPr lang="en-IN" dirty="0" err="1"/>
              <a:t>dtype</a:t>
            </a:r>
            <a:r>
              <a:rPr lang="en-IN" dirty="0"/>
              <a:t>=torch.float32).to(device)</a:t>
            </a:r>
          </a:p>
          <a:p>
            <a:pPr marL="0" indent="0">
              <a:buNone/>
            </a:pPr>
            <a:r>
              <a:rPr lang="en-IN" dirty="0" err="1"/>
              <a:t>model.eval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print("The input is = {}".format(input))</a:t>
            </a:r>
          </a:p>
          <a:p>
            <a:pPr marL="0" indent="0">
              <a:buNone/>
            </a:pPr>
            <a:r>
              <a:rPr lang="en-IN" dirty="0"/>
              <a:t>print("Output y predicted ={}".format(model(input)))</a:t>
            </a:r>
          </a:p>
          <a:p>
            <a:pPr marL="0" indent="0">
              <a:buNone/>
            </a:pPr>
            <a:r>
              <a:rPr lang="en-IN" dirty="0" err="1"/>
              <a:t>inference_binary</a:t>
            </a:r>
            <a:r>
              <a:rPr lang="en-IN" dirty="0"/>
              <a:t> = </a:t>
            </a:r>
            <a:r>
              <a:rPr lang="en-IN" dirty="0" err="1"/>
              <a:t>torch.round</a:t>
            </a:r>
            <a:r>
              <a:rPr lang="en-IN" dirty="0"/>
              <a:t>(model(input))</a:t>
            </a:r>
          </a:p>
          <a:p>
            <a:pPr marL="0" indent="0">
              <a:buNone/>
            </a:pPr>
            <a:r>
              <a:rPr lang="en-IN" dirty="0"/>
              <a:t>print("inference-binary=", </a:t>
            </a:r>
            <a:r>
              <a:rPr lang="en-IN" dirty="0" err="1"/>
              <a:t>inference_binary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test_inputs</a:t>
            </a:r>
            <a:r>
              <a:rPr lang="en-IN" dirty="0"/>
              <a:t> = </a:t>
            </a:r>
            <a:r>
              <a:rPr lang="en-IN" dirty="0" err="1"/>
              <a:t>torch.tensor</a:t>
            </a:r>
            <a:r>
              <a:rPr lang="en-IN" dirty="0"/>
              <a:t>([[0, 0], [0, 1], [1, 0], [1, 1]],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 err="1"/>
              <a:t>inference_binary_inputs</a:t>
            </a:r>
            <a:r>
              <a:rPr lang="en-IN" dirty="0"/>
              <a:t> = </a:t>
            </a:r>
            <a:r>
              <a:rPr lang="en-IN" dirty="0" err="1"/>
              <a:t>torch.round</a:t>
            </a:r>
            <a:r>
              <a:rPr lang="en-IN" dirty="0"/>
              <a:t>(model(</a:t>
            </a:r>
            <a:r>
              <a:rPr lang="en-IN" dirty="0" err="1"/>
              <a:t>test_inputs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nInference</a:t>
            </a:r>
            <a:r>
              <a:rPr lang="en-IN" dirty="0"/>
              <a:t> for test inputs:", model(</a:t>
            </a:r>
            <a:r>
              <a:rPr lang="en-IN" dirty="0" err="1"/>
              <a:t>test_inputs</a:t>
            </a:r>
            <a:r>
              <a:rPr lang="en-IN" dirty="0"/>
              <a:t>))</a:t>
            </a:r>
          </a:p>
          <a:p>
            <a:pPr marL="0" indent="0">
              <a:buNone/>
            </a:pPr>
            <a:r>
              <a:rPr lang="en-IN" dirty="0"/>
              <a:t>print("\</a:t>
            </a:r>
            <a:r>
              <a:rPr lang="en-IN" dirty="0" err="1"/>
              <a:t>nInference</a:t>
            </a:r>
            <a:r>
              <a:rPr lang="en-IN" dirty="0"/>
              <a:t> Binary for test inputs:",</a:t>
            </a:r>
            <a:r>
              <a:rPr lang="en-IN" dirty="0" err="1"/>
              <a:t>inference_binary_inputs</a:t>
            </a:r>
            <a:r>
              <a:rPr lang="en-IN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816207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FA3F1-36D9-49E6-91F9-BD63956D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 after applying 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25C0-45E8-4099-B6F2-ECA9ABA3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Inference for test inputs: tensor([[5.9605e-07],</a:t>
            </a:r>
          </a:p>
          <a:p>
            <a:pPr marL="0" indent="0">
              <a:buNone/>
            </a:pPr>
            <a:r>
              <a:rPr lang="en-IN" dirty="0"/>
              <a:t>        [1.0000e+00],</a:t>
            </a:r>
          </a:p>
          <a:p>
            <a:pPr marL="0" indent="0">
              <a:buNone/>
            </a:pPr>
            <a:r>
              <a:rPr lang="en-IN" dirty="0"/>
              <a:t>        [1.0000e+00],</a:t>
            </a:r>
          </a:p>
          <a:p>
            <a:pPr marL="0" indent="0">
              <a:buNone/>
            </a:pPr>
            <a:r>
              <a:rPr lang="en-IN" dirty="0"/>
              <a:t>        [1.9073e-06]], </a:t>
            </a:r>
            <a:r>
              <a:rPr lang="en-IN" dirty="0" err="1"/>
              <a:t>grad_fn</a:t>
            </a:r>
            <a:r>
              <a:rPr lang="en-IN" dirty="0"/>
              <a:t>=&lt;AddmmBackward0&gt;)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Inference Binary for test inputs: tensor([[0.],</a:t>
            </a:r>
          </a:p>
          <a:p>
            <a:pPr marL="0" indent="0">
              <a:buNone/>
            </a:pPr>
            <a:r>
              <a:rPr lang="en-IN" dirty="0"/>
              <a:t>        [1.],</a:t>
            </a:r>
          </a:p>
          <a:p>
            <a:pPr marL="0" indent="0">
              <a:buNone/>
            </a:pPr>
            <a:r>
              <a:rPr lang="en-IN" dirty="0"/>
              <a:t>        [1.],</a:t>
            </a:r>
          </a:p>
          <a:p>
            <a:pPr marL="0" indent="0">
              <a:buNone/>
            </a:pPr>
            <a:r>
              <a:rPr lang="en-IN" dirty="0"/>
              <a:t>        [0.]], </a:t>
            </a:r>
            <a:r>
              <a:rPr lang="en-IN" dirty="0" err="1"/>
              <a:t>grad_fn</a:t>
            </a:r>
            <a:r>
              <a:rPr lang="en-IN" dirty="0"/>
              <a:t>=&lt;RoundBackward0&gt;)</a:t>
            </a:r>
          </a:p>
        </p:txBody>
      </p:sp>
    </p:spTree>
    <p:extLst>
      <p:ext uri="{BB962C8B-B14F-4D97-AF65-F5344CB8AC3E}">
        <p14:creationId xmlns:p14="http://schemas.microsoft.com/office/powerpoint/2010/main" val="2313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714F-355E-4A41-82D4-30370622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 separability of points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D2331-E600-48B0-92E3-D33665AB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separability of points is the ability to classify the data points in the hyperplane by avoiding the overlapping of the classes in the planes. </a:t>
            </a:r>
          </a:p>
          <a:p>
            <a:r>
              <a:rPr lang="en-US" dirty="0"/>
              <a:t>Each of the classes should fall above or below the separating line and then they are termed as linearly separable data points</a:t>
            </a:r>
          </a:p>
          <a:p>
            <a:r>
              <a:rPr lang="en-US" dirty="0"/>
              <a:t>data points have to be linearly separable to eradicate the issues with wrong weight </a:t>
            </a:r>
            <a:r>
              <a:rPr lang="en-US" dirty="0" err="1"/>
              <a:t>updation</a:t>
            </a:r>
            <a:r>
              <a:rPr lang="en-US" dirty="0"/>
              <a:t> and wrong classifications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24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3FAC-3A7E-47F3-8184-D052E1CDA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193"/>
          </a:xfrm>
        </p:spPr>
        <p:txBody>
          <a:bodyPr>
            <a:normAutofit fontScale="90000"/>
          </a:bodyPr>
          <a:lstStyle/>
          <a:p>
            <a:r>
              <a:rPr lang="en-IN" dirty="0"/>
              <a:t>Final Result – Note the parameters for verification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FA8EF-AC0A-48F2-98E9-5B453493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88"/>
            <a:ext cx="7095565" cy="52960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XOR Model= </a:t>
            </a:r>
            <a:r>
              <a:rPr lang="en-IN" dirty="0" err="1"/>
              <a:t>XORModel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(linear1): Linear(</a:t>
            </a:r>
            <a:r>
              <a:rPr lang="en-IN" dirty="0" err="1"/>
              <a:t>in_features</a:t>
            </a:r>
            <a:r>
              <a:rPr lang="en-IN" dirty="0"/>
              <a:t>=2, </a:t>
            </a:r>
            <a:r>
              <a:rPr lang="en-IN" dirty="0" err="1"/>
              <a:t>out_features</a:t>
            </a:r>
            <a:r>
              <a:rPr lang="en-IN" dirty="0"/>
              <a:t>=2, bias=True)</a:t>
            </a:r>
          </a:p>
          <a:p>
            <a:pPr marL="0" indent="0">
              <a:buNone/>
            </a:pPr>
            <a:r>
              <a:rPr lang="en-IN" dirty="0"/>
              <a:t>  (activation1): Sigmoid()</a:t>
            </a:r>
          </a:p>
          <a:p>
            <a:pPr marL="0" indent="0">
              <a:buNone/>
            </a:pPr>
            <a:r>
              <a:rPr lang="en-IN" dirty="0"/>
              <a:t>  (linear2): Linear(</a:t>
            </a:r>
            <a:r>
              <a:rPr lang="en-IN" dirty="0" err="1"/>
              <a:t>in_features</a:t>
            </a:r>
            <a:r>
              <a:rPr lang="en-IN" dirty="0"/>
              <a:t>=2, </a:t>
            </a:r>
            <a:r>
              <a:rPr lang="en-IN" dirty="0" err="1"/>
              <a:t>out_features</a:t>
            </a:r>
            <a:r>
              <a:rPr lang="en-IN" dirty="0"/>
              <a:t>=1, bias=True)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Epoch 0/10000, Loss: 0.3011328335851431</a:t>
            </a:r>
          </a:p>
          <a:p>
            <a:pPr marL="0" indent="0">
              <a:buNone/>
            </a:pPr>
            <a:r>
              <a:rPr lang="en-IN" dirty="0"/>
              <a:t>Epoch 1000/10000, Loss: 0.27038102224469185</a:t>
            </a:r>
          </a:p>
          <a:p>
            <a:pPr marL="0" indent="0">
              <a:buNone/>
            </a:pPr>
            <a:r>
              <a:rPr lang="en-IN" dirty="0"/>
              <a:t>Epoch 2000/10000, Loss: 0.27022556215524673</a:t>
            </a:r>
          </a:p>
          <a:p>
            <a:pPr marL="0" indent="0">
              <a:buNone/>
            </a:pPr>
            <a:r>
              <a:rPr lang="en-IN" dirty="0"/>
              <a:t>Epoch 3000/10000, Loss: 0.26847539842128754</a:t>
            </a:r>
          </a:p>
          <a:p>
            <a:pPr marL="0" indent="0">
              <a:buNone/>
            </a:pPr>
            <a:r>
              <a:rPr lang="en-IN" dirty="0"/>
              <a:t>Epoch 4000/10000, Loss: 0.26516808941960335</a:t>
            </a:r>
          </a:p>
          <a:p>
            <a:pPr marL="0" indent="0">
              <a:buNone/>
            </a:pPr>
            <a:r>
              <a:rPr lang="en-IN" dirty="0"/>
              <a:t>Epoch 5000/10000, Loss: 0.22409666888415813</a:t>
            </a:r>
          </a:p>
          <a:p>
            <a:pPr marL="0" indent="0">
              <a:buNone/>
            </a:pPr>
            <a:r>
              <a:rPr lang="en-IN" dirty="0"/>
              <a:t>Epoch 6000/10000, Loss: 0.00014026711960468674</a:t>
            </a:r>
          </a:p>
          <a:p>
            <a:pPr marL="0" indent="0">
              <a:buNone/>
            </a:pPr>
            <a:r>
              <a:rPr lang="en-IN" dirty="0"/>
              <a:t>Epoch 7000/10000, Loss: 1.1688428003253648e-11</a:t>
            </a:r>
          </a:p>
          <a:p>
            <a:pPr marL="0" indent="0">
              <a:buNone/>
            </a:pPr>
            <a:r>
              <a:rPr lang="en-IN" dirty="0"/>
              <a:t>Epoch 8000/10000, Loss: 3.240074875066057e-12</a:t>
            </a:r>
          </a:p>
          <a:p>
            <a:pPr marL="0" indent="0">
              <a:buNone/>
            </a:pPr>
            <a:r>
              <a:rPr lang="en-IN" dirty="0"/>
              <a:t>Epoch 9000/10000, Loss: 3.0810909379397344e-12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E9D11-5C8A-4DFC-8645-65013DBC6990}"/>
              </a:ext>
            </a:extLst>
          </p:cNvPr>
          <p:cNvSpPr txBox="1"/>
          <p:nvPr/>
        </p:nvSpPr>
        <p:spPr>
          <a:xfrm>
            <a:off x="7476565" y="1062318"/>
            <a:ext cx="43568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Model parameters= ('linear1.weight',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tensor([[-1.9767,  2.0750],</a:t>
            </a:r>
          </a:p>
          <a:p>
            <a:r>
              <a:rPr lang="en-IN" dirty="0">
                <a:solidFill>
                  <a:srgbClr val="00B0F0"/>
                </a:solidFill>
              </a:rPr>
              <a:t>        [-3.0809,  3.3435]],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>
                <a:solidFill>
                  <a:srgbClr val="00B0F0"/>
                </a:solidFill>
              </a:rPr>
              <a:t>Model parameters= ('linear1.bias',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tensor([ 0.7012, -2.5002],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>
                <a:solidFill>
                  <a:srgbClr val="00B0F0"/>
                </a:solidFill>
              </a:rPr>
              <a:t>Model parameters= ('linear2.weight',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tensor([[-2.6653,  2.7713]],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>
                <a:solidFill>
                  <a:srgbClr val="00B0F0"/>
                </a:solidFill>
              </a:rPr>
              <a:t>Model parameters= ('linear2.bias', Parameter containing:</a:t>
            </a:r>
          </a:p>
          <a:p>
            <a:r>
              <a:rPr lang="en-IN" dirty="0">
                <a:solidFill>
                  <a:srgbClr val="00B0F0"/>
                </a:solidFill>
              </a:rPr>
              <a:t>tensor([1.5715], </a:t>
            </a:r>
            <a:r>
              <a:rPr lang="en-IN" dirty="0" err="1">
                <a:solidFill>
                  <a:srgbClr val="00B0F0"/>
                </a:solidFill>
              </a:rPr>
              <a:t>requires_grad</a:t>
            </a:r>
            <a:r>
              <a:rPr lang="en-IN" dirty="0">
                <a:solidFill>
                  <a:srgbClr val="00B0F0"/>
                </a:solidFill>
              </a:rPr>
              <a:t>=True))</a:t>
            </a:r>
          </a:p>
          <a:p>
            <a:r>
              <a:rPr lang="en-IN" dirty="0"/>
              <a:t>The input is = tensor([0., 1.])</a:t>
            </a:r>
          </a:p>
          <a:p>
            <a:r>
              <a:rPr lang="en-IN" dirty="0"/>
              <a:t>Output y predicted =tensor([1.0000], </a:t>
            </a:r>
            <a:r>
              <a:rPr lang="en-IN" dirty="0" err="1"/>
              <a:t>grad_fn</a:t>
            </a:r>
            <a:r>
              <a:rPr lang="en-IN" dirty="0"/>
              <a:t>=&lt;ViewBackward0&gt;)</a:t>
            </a:r>
          </a:p>
        </p:txBody>
      </p:sp>
    </p:spTree>
    <p:extLst>
      <p:ext uri="{BB962C8B-B14F-4D97-AF65-F5344CB8AC3E}">
        <p14:creationId xmlns:p14="http://schemas.microsoft.com/office/powerpoint/2010/main" val="166694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283E-6065-4D5D-91D0-A977EE3F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F37BF6-AB9E-4F65-959B-CE0852EDA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8995" y="1876922"/>
            <a:ext cx="6154009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0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6601-D25A-4303-B80D-97A75F7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–Same parameter values taken from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4577-6DA5-45C3-AE66-B0913D79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([[-1.9767,  2.0750],[-3.0809,  3.3435]])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([ 0.7012, -2.5002])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weight2 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([[-2.6653,  2.7713]])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bias2=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([1.5715])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([[0,0],[0,1],[1,0],[1,1]],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([0,1,1,0],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result= torch.mm(X, weight1.t())+bias1</a:t>
            </a:r>
          </a:p>
          <a:p>
            <a:pPr marL="0" indent="0">
              <a:buNone/>
            </a:pPr>
            <a:r>
              <a:rPr lang="en-IN" dirty="0" err="1"/>
              <a:t>Sigm</a:t>
            </a:r>
            <a:r>
              <a:rPr lang="en-IN" dirty="0"/>
              <a:t> = </a:t>
            </a:r>
            <a:r>
              <a:rPr lang="en-IN" dirty="0" err="1"/>
              <a:t>torch.nn.Sigmoid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sg_result</a:t>
            </a:r>
            <a:r>
              <a:rPr lang="en-IN" dirty="0"/>
              <a:t> = </a:t>
            </a:r>
            <a:r>
              <a:rPr lang="en-IN" dirty="0" err="1"/>
              <a:t>Sigm</a:t>
            </a:r>
            <a:r>
              <a:rPr lang="en-IN" dirty="0"/>
              <a:t>(result)</a:t>
            </a:r>
          </a:p>
          <a:p>
            <a:pPr marL="0" indent="0">
              <a:buNone/>
            </a:pPr>
            <a:r>
              <a:rPr lang="en-IN" dirty="0" err="1"/>
              <a:t>final_result</a:t>
            </a:r>
            <a:r>
              <a:rPr lang="en-IN" dirty="0"/>
              <a:t>= torch.mm(</a:t>
            </a:r>
            <a:r>
              <a:rPr lang="en-IN" dirty="0" err="1"/>
              <a:t>sg_result</a:t>
            </a:r>
            <a:r>
              <a:rPr lang="en-IN" dirty="0"/>
              <a:t>, weight2.t())+bias2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final_result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EB4BC-3C36-47E8-B311-BA6CF5A61277}"/>
              </a:ext>
            </a:extLst>
          </p:cNvPr>
          <p:cNvSpPr txBox="1"/>
          <p:nvPr/>
        </p:nvSpPr>
        <p:spPr>
          <a:xfrm>
            <a:off x="981635" y="6347012"/>
            <a:ext cx="92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 directly model.linear1.weight, model.linear1.bias, model.linear2.weight, model.linear2. bias </a:t>
            </a:r>
          </a:p>
        </p:txBody>
      </p:sp>
    </p:spTree>
    <p:extLst>
      <p:ext uri="{BB962C8B-B14F-4D97-AF65-F5344CB8AC3E}">
        <p14:creationId xmlns:p14="http://schemas.microsoft.com/office/powerpoint/2010/main" val="3562878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6601-D25A-4303-B80D-97A75F7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Verification –Same parameter values taken from 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4577-6DA5-45C3-AE66-B0913D79A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3788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([[-1.9767,  2.0750],[-3.0809,  3.3435]])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bias1=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([ 0.7012, -2.5002])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weight2 = 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([[-2.6653,  2.7713]])    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bias2=</a:t>
            </a:r>
            <a:r>
              <a:rPr lang="en-IN" dirty="0" err="1">
                <a:solidFill>
                  <a:srgbClr val="00B0F0"/>
                </a:solidFill>
              </a:rPr>
              <a:t>torch.tensor</a:t>
            </a:r>
            <a:r>
              <a:rPr lang="en-IN" dirty="0">
                <a:solidFill>
                  <a:srgbClr val="00B0F0"/>
                </a:solidFill>
              </a:rPr>
              <a:t>([1.5715])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([[0,0],[0,1],[1,0],[1,1]],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([0,1,1,0], </a:t>
            </a:r>
            <a:r>
              <a:rPr lang="en-IN" dirty="0" err="1"/>
              <a:t>dtype</a:t>
            </a:r>
            <a:r>
              <a:rPr lang="en-IN" dirty="0"/>
              <a:t>=torch.float32)</a:t>
            </a:r>
          </a:p>
          <a:p>
            <a:pPr marL="0" indent="0">
              <a:buNone/>
            </a:pPr>
            <a:r>
              <a:rPr lang="en-IN" dirty="0"/>
              <a:t>result= torch.mm(X, weight1.t())+bias1</a:t>
            </a:r>
          </a:p>
          <a:p>
            <a:pPr marL="0" indent="0">
              <a:buNone/>
            </a:pPr>
            <a:r>
              <a:rPr lang="en-IN" dirty="0" err="1"/>
              <a:t>Sigm</a:t>
            </a:r>
            <a:r>
              <a:rPr lang="en-IN" dirty="0"/>
              <a:t> = </a:t>
            </a:r>
            <a:r>
              <a:rPr lang="en-IN" dirty="0" err="1"/>
              <a:t>torch.nn.Sigmoid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/>
              <a:t>sg_result</a:t>
            </a:r>
            <a:r>
              <a:rPr lang="en-IN" dirty="0"/>
              <a:t> = </a:t>
            </a:r>
            <a:r>
              <a:rPr lang="en-IN" dirty="0" err="1"/>
              <a:t>Sigm</a:t>
            </a:r>
            <a:r>
              <a:rPr lang="en-IN" dirty="0"/>
              <a:t>(result)</a:t>
            </a:r>
          </a:p>
          <a:p>
            <a:pPr marL="0" indent="0">
              <a:buNone/>
            </a:pPr>
            <a:r>
              <a:rPr lang="en-IN" dirty="0" err="1"/>
              <a:t>final_result</a:t>
            </a:r>
            <a:r>
              <a:rPr lang="en-IN" dirty="0"/>
              <a:t>= torch.mm(</a:t>
            </a:r>
            <a:r>
              <a:rPr lang="en-IN" dirty="0" err="1"/>
              <a:t>sg_result</a:t>
            </a:r>
            <a:r>
              <a:rPr lang="en-IN" dirty="0"/>
              <a:t>, weight2.t())+bias2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final_result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1A269-001A-4C35-9152-2B9932F3462C}"/>
              </a:ext>
            </a:extLst>
          </p:cNvPr>
          <p:cNvSpPr txBox="1"/>
          <p:nvPr/>
        </p:nvSpPr>
        <p:spPr>
          <a:xfrm>
            <a:off x="8996082" y="1788459"/>
            <a:ext cx="2528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tensor([[5.7220e-05],</a:t>
            </a:r>
          </a:p>
          <a:p>
            <a:r>
              <a:rPr lang="en-IN"/>
              <a:t>        [1.0000e+00],</a:t>
            </a:r>
          </a:p>
          <a:p>
            <a:r>
              <a:rPr lang="en-IN"/>
              <a:t>        [1.0000e+00],</a:t>
            </a:r>
          </a:p>
          <a:p>
            <a:r>
              <a:rPr lang="en-IN"/>
              <a:t>        [1.7166e-05]])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63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85FE9-564D-4CB9-A6D8-07E67BBF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2 -  F</a:t>
            </a:r>
            <a:r>
              <a:rPr lang="en-US" dirty="0" err="1"/>
              <a:t>eedforward</a:t>
            </a:r>
            <a:r>
              <a:rPr lang="en-US" dirty="0"/>
              <a:t> neural model for MNIST Digit classification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7E715D-4EF0-4F35-B206-EDB2C55C3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801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76"/>
            <a:ext cx="10515600" cy="5351929"/>
          </a:xfrm>
        </p:spPr>
        <p:txBody>
          <a:bodyPr>
            <a:noAutofit/>
          </a:bodyPr>
          <a:lstStyle/>
          <a:p>
            <a:r>
              <a:rPr lang="en-US" sz="2400" dirty="0"/>
              <a:t>A popular demonstration of the capability of deep learning techniques is object recognition in image data. </a:t>
            </a:r>
          </a:p>
          <a:p>
            <a:r>
              <a:rPr lang="en-US" sz="2400" dirty="0">
                <a:solidFill>
                  <a:srgbClr val="00B0F0"/>
                </a:solidFill>
              </a:rPr>
              <a:t>The MNIST Handwritten Digit Recognition Problem</a:t>
            </a:r>
          </a:p>
          <a:p>
            <a:r>
              <a:rPr lang="en-US" sz="2400" dirty="0"/>
              <a:t>The MNIST dataset was developed by Yann </a:t>
            </a:r>
            <a:r>
              <a:rPr lang="en-US" sz="2400" dirty="0" err="1"/>
              <a:t>LeCun</a:t>
            </a:r>
            <a:r>
              <a:rPr lang="en-US" sz="2400" dirty="0"/>
              <a:t>, Corinna Cortes, and Christopher Burges for evaluating machine learning models on the handwritten digit classification problem. </a:t>
            </a:r>
          </a:p>
          <a:p>
            <a:r>
              <a:rPr lang="en-US" sz="2400" dirty="0"/>
              <a:t>The dataset was constructed from a number of scanned document datasets available from the National Institute of Standards and Technology (NIST). </a:t>
            </a:r>
          </a:p>
          <a:p>
            <a:r>
              <a:rPr lang="en-US" sz="2400" dirty="0"/>
              <a:t>This is where the name for the dataset comes from, the Modified NIST or MNIST dataset.</a:t>
            </a:r>
          </a:p>
          <a:p>
            <a:r>
              <a:rPr lang="en-US" sz="2400" dirty="0"/>
              <a:t>Images of digits were taken from a variety of scanned documents, normalized in size, and centered. </a:t>
            </a:r>
          </a:p>
          <a:p>
            <a:r>
              <a:rPr lang="en-US" sz="2400" dirty="0"/>
              <a:t>This makes it an excellent dataset for evaluating models, to focus on minimal data cleaning or preparation</a:t>
            </a:r>
          </a:p>
        </p:txBody>
      </p:sp>
    </p:spTree>
    <p:extLst>
      <p:ext uri="{BB962C8B-B14F-4D97-AF65-F5344CB8AC3E}">
        <p14:creationId xmlns:p14="http://schemas.microsoft.com/office/powerpoint/2010/main" val="535221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41" y="25549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Baseline Model with feed-forward networks</a:t>
            </a:r>
          </a:p>
          <a:p>
            <a:r>
              <a:rPr lang="en-US" dirty="0"/>
              <a:t>We can use a complex model like a convolutional neural network to get the best results with MNIST</a:t>
            </a:r>
          </a:p>
          <a:p>
            <a:r>
              <a:rPr lang="en-US" dirty="0"/>
              <a:t>The MNIST dataset, also known as the Modified National Institute of Standards and Technology dataset, consists of a total of 70,000 images, the training set having 60,000 and the test set has 10,000. </a:t>
            </a:r>
          </a:p>
          <a:p>
            <a:r>
              <a:rPr lang="en-US" dirty="0"/>
              <a:t>This means that there are 10 classes of digits, which includes the labels for the numbers 0 to 9.</a:t>
            </a:r>
          </a:p>
          <a:p>
            <a:r>
              <a:rPr lang="en-US" dirty="0"/>
              <a:t>This dataset is mainly used for text classification using deep learning models.</a:t>
            </a:r>
          </a:p>
          <a:p>
            <a:r>
              <a:rPr lang="en-US" dirty="0"/>
              <a:t>Each image is a 28×28-pixel square (flattening this into a one-dimensional array results in 784 pixels total) in </a:t>
            </a:r>
            <a:r>
              <a:rPr lang="en-US" dirty="0">
                <a:solidFill>
                  <a:srgbClr val="00B0F0"/>
                </a:solidFill>
              </a:rPr>
              <a:t>grayscale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2938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/>
          </a:bodyPr>
          <a:lstStyle/>
          <a:p>
            <a:r>
              <a:rPr lang="en-US" dirty="0"/>
              <a:t>The output targets are labels in the form of integers from 0 to 9. </a:t>
            </a:r>
          </a:p>
          <a:p>
            <a:r>
              <a:rPr lang="en-US" dirty="0"/>
              <a:t>This is a </a:t>
            </a:r>
            <a:r>
              <a:rPr lang="en-US" dirty="0">
                <a:solidFill>
                  <a:srgbClr val="00B0F0"/>
                </a:solidFill>
              </a:rPr>
              <a:t>multiclass classification problem</a:t>
            </a:r>
            <a:r>
              <a:rPr lang="en-US" dirty="0"/>
              <a:t>. </a:t>
            </a:r>
          </a:p>
          <a:p>
            <a:r>
              <a:rPr lang="en-US" dirty="0"/>
              <a:t>So use the </a:t>
            </a:r>
            <a:r>
              <a:rPr lang="en-US" dirty="0">
                <a:solidFill>
                  <a:srgbClr val="00B0F0"/>
                </a:solidFill>
              </a:rPr>
              <a:t>cross entropy function </a:t>
            </a:r>
            <a:r>
              <a:rPr lang="en-US" dirty="0"/>
              <a:t>to evaluate the model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676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D8D4C-D082-45DB-B264-F267A9C6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5362D-0007-484E-9AF6-4FED4AE7F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Step 1- Importing necessary libraries</a:t>
            </a:r>
          </a:p>
          <a:p>
            <a:r>
              <a:rPr lang="en-US" dirty="0"/>
              <a:t>The </a:t>
            </a:r>
            <a:r>
              <a:rPr lang="en-US" dirty="0" err="1"/>
              <a:t>torchvision</a:t>
            </a:r>
            <a:r>
              <a:rPr lang="en-US" dirty="0"/>
              <a:t> library provides specialized functions for computer vision tasks. </a:t>
            </a:r>
          </a:p>
          <a:p>
            <a:r>
              <a:rPr lang="en-US" dirty="0"/>
              <a:t>The dataset is downloaded the first time this function is called and stored locally, so no need to download again in the future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torch.utils.data</a:t>
            </a:r>
            <a:r>
              <a:rPr lang="en-IN" dirty="0"/>
              <a:t> import Dataset, </a:t>
            </a:r>
            <a:r>
              <a:rPr lang="en-IN" dirty="0" err="1"/>
              <a:t>DataLoader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torch.nn</a:t>
            </a:r>
            <a:r>
              <a:rPr lang="en-IN" dirty="0"/>
              <a:t> as </a:t>
            </a:r>
            <a:r>
              <a:rPr lang="en-IN" dirty="0" err="1"/>
              <a:t>nn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import </a:t>
            </a:r>
            <a:r>
              <a:rPr lang="en-IN" dirty="0" err="1">
                <a:solidFill>
                  <a:srgbClr val="00B0F0"/>
                </a:solidFill>
              </a:rPr>
              <a:t>torchvision.datasets</a:t>
            </a:r>
            <a:r>
              <a:rPr lang="en-IN" dirty="0">
                <a:solidFill>
                  <a:srgbClr val="00B0F0"/>
                </a:solidFill>
              </a:rPr>
              <a:t> as datasets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torchvision.transforms</a:t>
            </a:r>
            <a:r>
              <a:rPr lang="en-IN" dirty="0"/>
              <a:t> import </a:t>
            </a:r>
            <a:r>
              <a:rPr lang="en-IN" dirty="0" err="1"/>
              <a:t>ToTensor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212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8887-0903-416A-B85B-E9AE3C25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Step 2 - Loading the MNIST Dataset in </a:t>
            </a:r>
            <a:r>
              <a:rPr lang="en-US" dirty="0" err="1">
                <a:solidFill>
                  <a:srgbClr val="00B0F0"/>
                </a:solidFill>
              </a:rPr>
              <a:t>PyTorch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dirty="0"/>
              <a:t>#Create the dataset</a:t>
            </a:r>
          </a:p>
          <a:p>
            <a:pPr marL="0" indent="0">
              <a:buNone/>
            </a:pPr>
            <a:r>
              <a:rPr lang="en-IN" dirty="0" err="1"/>
              <a:t>mnist_trainset</a:t>
            </a:r>
            <a:r>
              <a:rPr lang="en-IN" dirty="0"/>
              <a:t> = </a:t>
            </a:r>
            <a:r>
              <a:rPr lang="en-IN" dirty="0" err="1"/>
              <a:t>datasets.MNIST</a:t>
            </a:r>
            <a:r>
              <a:rPr lang="en-IN" dirty="0"/>
              <a:t>(root='./data', train=True, download=True, transform = </a:t>
            </a:r>
            <a:r>
              <a:rPr lang="en-IN" dirty="0" err="1">
                <a:solidFill>
                  <a:srgbClr val="00B0F0"/>
                </a:solidFill>
              </a:rPr>
              <a:t>ToTensor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mnist_testset</a:t>
            </a:r>
            <a:r>
              <a:rPr lang="en-IN" dirty="0"/>
              <a:t> = </a:t>
            </a:r>
            <a:r>
              <a:rPr lang="en-IN" dirty="0" err="1"/>
              <a:t>datasets.MNIST</a:t>
            </a:r>
            <a:r>
              <a:rPr lang="en-IN" dirty="0"/>
              <a:t>(root='./data', train=False, download=True, transform = </a:t>
            </a:r>
            <a:r>
              <a:rPr lang="en-IN" dirty="0" err="1">
                <a:solidFill>
                  <a:srgbClr val="00B0F0"/>
                </a:solidFill>
              </a:rPr>
              <a:t>ToTensor</a:t>
            </a:r>
            <a:r>
              <a:rPr lang="en-IN" dirty="0"/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Check the folder titled “data” under the current working directory for the downloaded dataset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371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5AE4-DE4C-40D6-927B-A2A420F9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XOR Logic – truth table for XOR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2F12F-0720-434C-8869-6CE8A112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1242" y="1825625"/>
            <a:ext cx="4873365" cy="3620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2B5DC-0606-442E-9E1C-06E8BDF30860}"/>
              </a:ext>
            </a:extLst>
          </p:cNvPr>
          <p:cNvSpPr txBox="1"/>
          <p:nvPr/>
        </p:nvSpPr>
        <p:spPr>
          <a:xfrm>
            <a:off x="309283" y="5930153"/>
            <a:ext cx="11161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linear separability of data points is not possible using the XOR logic.</a:t>
            </a:r>
          </a:p>
          <a:p>
            <a:r>
              <a:rPr lang="en-US" dirty="0"/>
              <a:t>In the above figure, we can see that above the linear separable line the red triangle is overlapping with the pink dot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B51BE3-145A-4071-8098-20118BAC2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72213"/>
            <a:ext cx="2402541" cy="17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78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9138-4769-493A-8BE3-DFAD1B132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- </a:t>
            </a:r>
            <a:r>
              <a:rPr lang="en-IN" dirty="0" err="1"/>
              <a:t>ToTensor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390E-5838-464E-8FEB-9F6DC9DD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transforms.ToTensor</a:t>
            </a:r>
            <a:r>
              <a:rPr lang="en-US" dirty="0">
                <a:solidFill>
                  <a:srgbClr val="00B0F0"/>
                </a:solidFill>
              </a:rPr>
              <a:t>() </a:t>
            </a:r>
          </a:p>
          <a:p>
            <a:r>
              <a:rPr lang="en-US" dirty="0"/>
              <a:t>converts the image into numbers, that are understandable by the system. </a:t>
            </a:r>
          </a:p>
          <a:p>
            <a:r>
              <a:rPr lang="en-US" dirty="0"/>
              <a:t>It separates the image into three color channels (separate images): red, green &amp; blue (note: MNIST data set is grayscale image) </a:t>
            </a:r>
          </a:p>
          <a:p>
            <a:r>
              <a:rPr lang="en-US" dirty="0"/>
              <a:t>Then it converts the pixels of each image to the brightness of their color between 0 and 255. </a:t>
            </a:r>
          </a:p>
          <a:p>
            <a:r>
              <a:rPr lang="en-US" dirty="0"/>
              <a:t>These values are then scaled down to a range between 0 and 1 </a:t>
            </a:r>
          </a:p>
          <a:p>
            <a:r>
              <a:rPr lang="en-US" dirty="0"/>
              <a:t>The image is now a Torch Tensor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6263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028"/>
          </a:xfrm>
        </p:spPr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0AF22E-8228-470C-82E2-5C6C13F3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988" y="1764250"/>
            <a:ext cx="7742777" cy="4728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28B2C5-01D9-4B1F-B601-30829E3FAA69}"/>
              </a:ext>
            </a:extLst>
          </p:cNvPr>
          <p:cNvSpPr txBox="1"/>
          <p:nvPr/>
        </p:nvSpPr>
        <p:spPr>
          <a:xfrm>
            <a:off x="838200" y="1376536"/>
            <a:ext cx="915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3 - Define Network model</a:t>
            </a:r>
          </a:p>
        </p:txBody>
      </p:sp>
    </p:spTree>
    <p:extLst>
      <p:ext uri="{BB962C8B-B14F-4D97-AF65-F5344CB8AC3E}">
        <p14:creationId xmlns:p14="http://schemas.microsoft.com/office/powerpoint/2010/main" val="1545571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945365-7110-4832-8839-47B75D3AE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9782"/>
            <a:ext cx="11040715" cy="36472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9381D-9919-486D-A806-B370F5E75E44}"/>
              </a:ext>
            </a:extLst>
          </p:cNvPr>
          <p:cNvSpPr txBox="1"/>
          <p:nvPr/>
        </p:nvSpPr>
        <p:spPr>
          <a:xfrm>
            <a:off x="703995" y="1690688"/>
            <a:ext cx="930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Step 4 - Create dataset and </a:t>
            </a:r>
            <a:r>
              <a:rPr lang="en-IN" sz="2400" dirty="0" err="1">
                <a:solidFill>
                  <a:srgbClr val="00B0F0"/>
                </a:solidFill>
              </a:rPr>
              <a:t>dataloader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008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9B6E-9B7C-4DA5-AFC7-0CB625BE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Feedforward neural model for MNIST Digit classification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DBD73-6032-4819-9ADD-497C3B967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dataset is downloaded, shuffled and transformed to tensors</a:t>
            </a:r>
          </a:p>
          <a:p>
            <a:r>
              <a:rPr lang="en-US" dirty="0"/>
              <a:t>Now, load them to </a:t>
            </a:r>
            <a:r>
              <a:rPr lang="en-US" dirty="0" err="1"/>
              <a:t>DataLoader</a:t>
            </a:r>
            <a:r>
              <a:rPr lang="en-US" dirty="0"/>
              <a:t>, which combines the data-set and a sampler and provides single or multi-process iterators over the data-set</a:t>
            </a:r>
          </a:p>
          <a:p>
            <a:r>
              <a:rPr lang="en-US" dirty="0"/>
              <a:t>batch size is the number of images to read in one go</a:t>
            </a:r>
          </a:p>
          <a:p>
            <a:r>
              <a:rPr lang="en-US" dirty="0"/>
              <a:t>Here </a:t>
            </a:r>
            <a:r>
              <a:rPr lang="en-US" dirty="0" err="1"/>
              <a:t>batch_size</a:t>
            </a:r>
            <a:r>
              <a:rPr lang="en-US" dirty="0"/>
              <a:t> = 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249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81BC1-9A3D-4D26-95B3-DB2851B0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N" dirty="0"/>
              <a:t>Training within an epoch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A5DD4E-7488-4FAE-AE58-C08F9222B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459" y="1186833"/>
            <a:ext cx="6117116" cy="5306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CF076-C55C-4E82-8E11-64A0AA6E5D82}"/>
              </a:ext>
            </a:extLst>
          </p:cNvPr>
          <p:cNvSpPr txBox="1"/>
          <p:nvPr/>
        </p:nvSpPr>
        <p:spPr>
          <a:xfrm>
            <a:off x="6762575" y="1573306"/>
            <a:ext cx="5043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5- Training within an epoch</a:t>
            </a:r>
          </a:p>
          <a:p>
            <a:r>
              <a:rPr lang="en-US" dirty="0"/>
              <a:t>l</a:t>
            </a:r>
            <a:r>
              <a:rPr lang="en-IN" dirty="0" err="1"/>
              <a:t>en</a:t>
            </a:r>
            <a:r>
              <a:rPr lang="en-IN" dirty="0"/>
              <a:t>(</a:t>
            </a:r>
            <a:r>
              <a:rPr lang="en-IN" dirty="0" err="1"/>
              <a:t>train_data_loader</a:t>
            </a:r>
            <a:r>
              <a:rPr lang="en-IN" dirty="0"/>
              <a:t>)=60,000/4=15,000</a:t>
            </a:r>
          </a:p>
          <a:p>
            <a:r>
              <a:rPr lang="en-US" dirty="0"/>
              <a:t>b</a:t>
            </a:r>
            <a:r>
              <a:rPr lang="en-IN" dirty="0" err="1"/>
              <a:t>atch_size</a:t>
            </a:r>
            <a:r>
              <a:rPr lang="en-IN" dirty="0"/>
              <a:t>=4</a:t>
            </a:r>
          </a:p>
          <a:p>
            <a:r>
              <a:rPr lang="en-US" dirty="0"/>
              <a:t>l</a:t>
            </a:r>
            <a:r>
              <a:rPr lang="en-IN" dirty="0" err="1"/>
              <a:t>en</a:t>
            </a:r>
            <a:r>
              <a:rPr lang="en-IN" dirty="0"/>
              <a:t>(</a:t>
            </a:r>
            <a:r>
              <a:rPr lang="en-IN" dirty="0" err="1"/>
              <a:t>train_data_loader</a:t>
            </a:r>
            <a:r>
              <a:rPr lang="en-IN" dirty="0"/>
              <a:t>) * </a:t>
            </a:r>
            <a:r>
              <a:rPr lang="en-IN" dirty="0" err="1"/>
              <a:t>batch_size</a:t>
            </a:r>
            <a:r>
              <a:rPr lang="en-IN" dirty="0"/>
              <a:t> = 15,000*4=60,000</a:t>
            </a:r>
          </a:p>
        </p:txBody>
      </p:sp>
    </p:spTree>
    <p:extLst>
      <p:ext uri="{BB962C8B-B14F-4D97-AF65-F5344CB8AC3E}">
        <p14:creationId xmlns:p14="http://schemas.microsoft.com/office/powerpoint/2010/main" val="2824873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</a:t>
            </a:r>
            <a:r>
              <a:rPr lang="en-US" sz="3200" dirty="0" err="1"/>
              <a:t>eedforward</a:t>
            </a:r>
            <a:r>
              <a:rPr lang="en-US" sz="3200" dirty="0"/>
              <a:t> neural model for MNIST Digit classification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C19C18-BAEF-445D-9D16-41AC2722A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871" y="2339788"/>
            <a:ext cx="9856694" cy="4249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9D3FB-7E54-4F77-B83A-9862F63F74AE}"/>
              </a:ext>
            </a:extLst>
          </p:cNvPr>
          <p:cNvSpPr txBox="1"/>
          <p:nvPr/>
        </p:nvSpPr>
        <p:spPr>
          <a:xfrm>
            <a:off x="1048871" y="1690688"/>
            <a:ext cx="821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Step 6 - Find the total number of parameters</a:t>
            </a:r>
          </a:p>
        </p:txBody>
      </p:sp>
    </p:spTree>
    <p:extLst>
      <p:ext uri="{BB962C8B-B14F-4D97-AF65-F5344CB8AC3E}">
        <p14:creationId xmlns:p14="http://schemas.microsoft.com/office/powerpoint/2010/main" val="1666328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DBAF-420A-4385-B734-CED82BB9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F</a:t>
            </a:r>
            <a:r>
              <a:rPr lang="en-US" sz="2800" dirty="0" err="1"/>
              <a:t>eedforward</a:t>
            </a:r>
            <a:r>
              <a:rPr lang="en-US" sz="2800" dirty="0"/>
              <a:t> neural model for MNIST Digit classification - Output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CDE04-DFAF-40D2-B7E0-0ECAC9550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DeepFFClassifier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(net): Sequential(</a:t>
            </a:r>
          </a:p>
          <a:p>
            <a:pPr marL="0" indent="0">
              <a:buNone/>
            </a:pPr>
            <a:r>
              <a:rPr lang="en-US" dirty="0"/>
              <a:t>    (0): Linear(</a:t>
            </a:r>
            <a:r>
              <a:rPr lang="en-US" dirty="0" err="1"/>
              <a:t>in_features</a:t>
            </a:r>
            <a:r>
              <a:rPr lang="en-US" dirty="0"/>
              <a:t>=784, </a:t>
            </a:r>
            <a:r>
              <a:rPr lang="en-US" dirty="0" err="1"/>
              <a:t>out_features</a:t>
            </a:r>
            <a:r>
              <a:rPr lang="en-US" dirty="0"/>
              <a:t>=100, bias=True)</a:t>
            </a:r>
          </a:p>
          <a:p>
            <a:pPr marL="0" indent="0">
              <a:buNone/>
            </a:pPr>
            <a:r>
              <a:rPr lang="en-US" dirty="0"/>
              <a:t>    (1): </a:t>
            </a:r>
            <a:r>
              <a:rPr lang="en-US" dirty="0" err="1"/>
              <a:t>ReLU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(2): Linear(</a:t>
            </a:r>
            <a:r>
              <a:rPr lang="en-US" dirty="0" err="1"/>
              <a:t>in_features</a:t>
            </a:r>
            <a:r>
              <a:rPr lang="en-US" dirty="0"/>
              <a:t>=100, </a:t>
            </a:r>
            <a:r>
              <a:rPr lang="en-US" dirty="0" err="1"/>
              <a:t>out_features</a:t>
            </a:r>
            <a:r>
              <a:rPr lang="en-US" dirty="0"/>
              <a:t>=100, bias=True)</a:t>
            </a:r>
          </a:p>
          <a:p>
            <a:pPr marL="0" indent="0">
              <a:buNone/>
            </a:pPr>
            <a:r>
              <a:rPr lang="en-US" dirty="0"/>
              <a:t>    (3): </a:t>
            </a:r>
            <a:r>
              <a:rPr lang="en-US" dirty="0" err="1"/>
              <a:t>ReLU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(4): Linear(</a:t>
            </a:r>
            <a:r>
              <a:rPr lang="en-US" dirty="0" err="1"/>
              <a:t>in_features</a:t>
            </a:r>
            <a:r>
              <a:rPr lang="en-US" dirty="0"/>
              <a:t>=100, </a:t>
            </a:r>
            <a:r>
              <a:rPr lang="en-US" dirty="0" err="1"/>
              <a:t>out_features</a:t>
            </a:r>
            <a:r>
              <a:rPr lang="en-US" dirty="0"/>
              <a:t>=10, bias=True)</a:t>
            </a:r>
          </a:p>
          <a:p>
            <a:pPr marL="0" indent="0">
              <a:buNone/>
            </a:pPr>
            <a:r>
              <a:rPr lang="en-US" dirty="0"/>
              <a:t>  )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Total Parameters:89610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73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EBC-0391-451F-B2D0-B146457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Feedforward neural model for MNIST Digit classification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08F9B-C578-47A4-B2EA-E25A202BD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24" y="2393577"/>
            <a:ext cx="7243531" cy="26768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B38DA7-85F6-4DDC-A23A-250730B89E8A}"/>
              </a:ext>
            </a:extLst>
          </p:cNvPr>
          <p:cNvSpPr txBox="1"/>
          <p:nvPr/>
        </p:nvSpPr>
        <p:spPr>
          <a:xfrm>
            <a:off x="995082" y="1896035"/>
            <a:ext cx="931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00B0F0"/>
                </a:solidFill>
              </a:rPr>
              <a:t>Step 7 – Cross entropy loss as criterion and SGD Optimizer</a:t>
            </a:r>
          </a:p>
        </p:txBody>
      </p:sp>
    </p:spTree>
    <p:extLst>
      <p:ext uri="{BB962C8B-B14F-4D97-AF65-F5344CB8AC3E}">
        <p14:creationId xmlns:p14="http://schemas.microsoft.com/office/powerpoint/2010/main" val="12329835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29C2-3590-49B9-A924-B4F99565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2359A3-555C-4AD8-B6F1-0AFAA5610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61" y="2166230"/>
            <a:ext cx="9786680" cy="4552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A2A6C-EE1D-4A6B-8633-AE17FF3DA551}"/>
              </a:ext>
            </a:extLst>
          </p:cNvPr>
          <p:cNvSpPr txBox="1"/>
          <p:nvPr/>
        </p:nvSpPr>
        <p:spPr>
          <a:xfrm>
            <a:off x="838200" y="1690688"/>
            <a:ext cx="6450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Step 8 – Training loop</a:t>
            </a:r>
          </a:p>
        </p:txBody>
      </p:sp>
    </p:spTree>
    <p:extLst>
      <p:ext uri="{BB962C8B-B14F-4D97-AF65-F5344CB8AC3E}">
        <p14:creationId xmlns:p14="http://schemas.microsoft.com/office/powerpoint/2010/main" val="1456593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0D51-AE74-4B66-B134-5791E8F3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Display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DDF08-011A-4E3B-83F9-B554C7CF7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135" y="3429000"/>
            <a:ext cx="7752689" cy="2272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5170C-8E56-49E5-BFBF-639EA2C9E355}"/>
              </a:ext>
            </a:extLst>
          </p:cNvPr>
          <p:cNvSpPr txBox="1"/>
          <p:nvPr/>
        </p:nvSpPr>
        <p:spPr>
          <a:xfrm>
            <a:off x="1055135" y="2084294"/>
            <a:ext cx="62125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B0F0"/>
                </a:solidFill>
              </a:rPr>
              <a:t>Step 9 – display an image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318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E390-0C54-4AEF-99A0-75F8DAB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B570-18C9-4E26-AD9C-43AE867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neural network needs to produce two different decision planes to linearly separate the input data based on the output patterns. </a:t>
            </a:r>
          </a:p>
          <a:p>
            <a:r>
              <a:rPr lang="en-US" dirty="0"/>
              <a:t>This is achieved by using the concept of hidden layers </a:t>
            </a:r>
          </a:p>
          <a:p>
            <a:pPr lvl="1"/>
            <a:r>
              <a:rPr lang="en-US" dirty="0"/>
              <a:t>The neural network will consist of one input layer with two nodes (X1,X2); </a:t>
            </a:r>
          </a:p>
          <a:p>
            <a:pPr lvl="1"/>
            <a:r>
              <a:rPr lang="en-US" dirty="0"/>
              <a:t>one hidden layer with two nodes (since two decision planes are needed);</a:t>
            </a:r>
          </a:p>
          <a:p>
            <a:pPr lvl="1"/>
            <a:r>
              <a:rPr lang="en-US" dirty="0"/>
              <a:t> and one output layer with one node (Y). </a:t>
            </a:r>
          </a:p>
          <a:p>
            <a:r>
              <a:rPr lang="en-US" dirty="0"/>
              <a:t>Hence, the XOR problem with neural networks can be solved using a neural network architecture with an input layer having two nodes, hidden layer with two nodes, and one output layer with one node. </a:t>
            </a:r>
          </a:p>
        </p:txBody>
      </p:sp>
    </p:spTree>
    <p:extLst>
      <p:ext uri="{BB962C8B-B14F-4D97-AF65-F5344CB8AC3E}">
        <p14:creationId xmlns:p14="http://schemas.microsoft.com/office/powerpoint/2010/main" val="30506813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4ADB-EA92-4CFC-B271-29EAD721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4769"/>
          </a:xfrm>
        </p:spPr>
        <p:txBody>
          <a:bodyPr/>
          <a:lstStyle/>
          <a:p>
            <a:r>
              <a:rPr lang="en-IN" dirty="0"/>
              <a:t>Compute Accuracy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4ADFD2-76C1-49AD-BDCF-FD38BD226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07" y="1683516"/>
            <a:ext cx="6844552" cy="4809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3CAFD9-6C9B-4EBC-8B6E-D71F47BB0129}"/>
              </a:ext>
            </a:extLst>
          </p:cNvPr>
          <p:cNvSpPr txBox="1"/>
          <p:nvPr/>
        </p:nvSpPr>
        <p:spPr>
          <a:xfrm>
            <a:off x="1116107" y="1282956"/>
            <a:ext cx="602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Step 10 – Accuracy</a:t>
            </a:r>
          </a:p>
        </p:txBody>
      </p:sp>
    </p:spTree>
    <p:extLst>
      <p:ext uri="{BB962C8B-B14F-4D97-AF65-F5344CB8AC3E}">
        <p14:creationId xmlns:p14="http://schemas.microsoft.com/office/powerpoint/2010/main" val="3352528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41D1-B65D-43E1-B3EF-97C2A3CD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15F768-F2F1-40AB-B42E-67F43F15D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387" y="2514116"/>
            <a:ext cx="4806882" cy="2864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2B9C0-CDD0-4E8A-87CE-935DE373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97765"/>
            <a:ext cx="4258269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733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3633-71D5-409D-87F5-2AE7771F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F68DB5-8D41-4132-BF77-402A1E6A5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365" y="1615066"/>
            <a:ext cx="5730139" cy="49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8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480-3EE0-4625-8D80-6ECA5045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7C86-2FB0-42F2-9023-CD2D23B6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the neural network model</a:t>
            </a:r>
          </a:p>
          <a:p>
            <a:r>
              <a:rPr lang="en-IN" dirty="0"/>
              <a:t>Find the total number of learnable parameters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2BB9C-F7CE-41ED-B859-195BF0909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05" y="2903373"/>
            <a:ext cx="4181081" cy="358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3480-3EE0-4625-8D80-6ECA5045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 Model for XOR Logic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07C86-2FB0-42F2-9023-CD2D23B6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Define the neural network model</a:t>
            </a:r>
          </a:p>
          <a:p>
            <a:endParaRPr lang="en-IN" dirty="0"/>
          </a:p>
          <a:p>
            <a:r>
              <a:rPr lang="en-IN" dirty="0"/>
              <a:t>Find the total number of learnable parameters =  6 weights + 3 biases= 9 parameters</a:t>
            </a:r>
          </a:p>
        </p:txBody>
      </p:sp>
    </p:spTree>
    <p:extLst>
      <p:ext uri="{BB962C8B-B14F-4D97-AF65-F5344CB8AC3E}">
        <p14:creationId xmlns:p14="http://schemas.microsoft.com/office/powerpoint/2010/main" val="10724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9FFA-9121-443B-BEDD-E6CFEA26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IN" dirty="0"/>
              <a:t>Problem - Find the total number of learnable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BE2F8-0B25-4449-B956-45CDDF00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with 13 input neurons, two hidden layers of 5 and 4 neurons, and an output layer of 3 neurons.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06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3228</Words>
  <Application>Microsoft Office PowerPoint</Application>
  <PresentationFormat>Widescreen</PresentationFormat>
  <Paragraphs>317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Multi-Layer Feed Forward Networks</vt:lpstr>
      <vt:lpstr>XOR Problem using FeedForward network</vt:lpstr>
      <vt:lpstr>The linear separability of points </vt:lpstr>
      <vt:lpstr>XOR Logic – truth table for XOR</vt:lpstr>
      <vt:lpstr>The Neural Network Model for XOR Logic </vt:lpstr>
      <vt:lpstr>The Neural Network Model for XOR Logic</vt:lpstr>
      <vt:lpstr>The Neural Network Model for XOR Logic</vt:lpstr>
      <vt:lpstr>The Neural Network Model for XOR Logic</vt:lpstr>
      <vt:lpstr>Problem - Find the total number of learnable parameters</vt:lpstr>
      <vt:lpstr>PowerPoint Presentation</vt:lpstr>
      <vt:lpstr>Activation functions</vt:lpstr>
      <vt:lpstr>Sigmoid and ReLU</vt:lpstr>
      <vt:lpstr>THE LEARNING ALGORITHM </vt:lpstr>
      <vt:lpstr>Importing necessary Libraries</vt:lpstr>
      <vt:lpstr>Initialize inputs and expected outputs</vt:lpstr>
      <vt:lpstr>Define XORModel class</vt:lpstr>
      <vt:lpstr>Define XORModel class</vt:lpstr>
      <vt:lpstr>Define XORModel class</vt:lpstr>
      <vt:lpstr>write Dataset class</vt:lpstr>
      <vt:lpstr>Dataset and DataLoader</vt:lpstr>
      <vt:lpstr>dataLoader and GPU loading</vt:lpstr>
      <vt:lpstr>MSELoss Criterion and Optimizer</vt:lpstr>
      <vt:lpstr>Training Loop</vt:lpstr>
      <vt:lpstr>Training an epoch</vt:lpstr>
      <vt:lpstr>Model Inference step </vt:lpstr>
      <vt:lpstr>Output – Model parameters</vt:lpstr>
      <vt:lpstr>Output- XOR model</vt:lpstr>
      <vt:lpstr>Outputs after applying round </vt:lpstr>
      <vt:lpstr>Outputs after applying round </vt:lpstr>
      <vt:lpstr>Final Result – Note the parameters for verification </vt:lpstr>
      <vt:lpstr>Final Result </vt:lpstr>
      <vt:lpstr>Verification –Same parameter values taken from the output</vt:lpstr>
      <vt:lpstr>Verification –Same parameter values taken from the output</vt:lpstr>
      <vt:lpstr>Problem 2 -  Feedforward neural model for MNIST Digit classification</vt:lpstr>
      <vt:lpstr>Feedforward neural model for MNIST Digit classification</vt:lpstr>
      <vt:lpstr>Feedforward neural model for MNIST Digit classification</vt:lpstr>
      <vt:lpstr>Feedforward neural model for MNIST Digit classification</vt:lpstr>
      <vt:lpstr>Feedforward neural model for MNIST Digit classification</vt:lpstr>
      <vt:lpstr>Feedforward neural model for MNIST Digit classification</vt:lpstr>
      <vt:lpstr>Transform - ToTensor</vt:lpstr>
      <vt:lpstr>Feedforward neural model for MNIST Digit classification</vt:lpstr>
      <vt:lpstr>Feedforward neural model for MNIST Digit classification</vt:lpstr>
      <vt:lpstr>Feedforward neural model for MNIST Digit classification</vt:lpstr>
      <vt:lpstr>Training within an epoch</vt:lpstr>
      <vt:lpstr>Feedforward neural model for MNIST Digit classification</vt:lpstr>
      <vt:lpstr>Feedforward neural model for MNIST Digit classification - Output</vt:lpstr>
      <vt:lpstr>Feedforward neural model for MNIST Digit classification</vt:lpstr>
      <vt:lpstr>Training Loop</vt:lpstr>
      <vt:lpstr>Display</vt:lpstr>
      <vt:lpstr>Compute Accuracy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XOR Problem using FeedForward network</dc:title>
  <dc:creator>Ashalatha Nayak [MAHE-MIT]</dc:creator>
  <cp:lastModifiedBy>Ashalatha Nayak [MAHE-MIT]</cp:lastModifiedBy>
  <cp:revision>100</cp:revision>
  <dcterms:created xsi:type="dcterms:W3CDTF">2024-01-24T17:06:06Z</dcterms:created>
  <dcterms:modified xsi:type="dcterms:W3CDTF">2024-02-03T05:33:24Z</dcterms:modified>
</cp:coreProperties>
</file>