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1" r:id="rId5"/>
    <p:sldId id="257" r:id="rId6"/>
    <p:sldId id="305" r:id="rId7"/>
    <p:sldId id="306" r:id="rId8"/>
    <p:sldId id="264" r:id="rId9"/>
    <p:sldId id="265" r:id="rId10"/>
    <p:sldId id="262" r:id="rId11"/>
    <p:sldId id="263" r:id="rId12"/>
    <p:sldId id="268" r:id="rId13"/>
    <p:sldId id="267" r:id="rId14"/>
    <p:sldId id="269" r:id="rId15"/>
    <p:sldId id="266" r:id="rId16"/>
    <p:sldId id="270" r:id="rId17"/>
    <p:sldId id="271" r:id="rId18"/>
    <p:sldId id="272" r:id="rId19"/>
    <p:sldId id="273" r:id="rId20"/>
    <p:sldId id="274" r:id="rId21"/>
    <p:sldId id="275" r:id="rId22"/>
    <p:sldId id="276" r:id="rId23"/>
    <p:sldId id="277" r:id="rId24"/>
    <p:sldId id="282" r:id="rId25"/>
    <p:sldId id="280" r:id="rId26"/>
    <p:sldId id="279" r:id="rId27"/>
    <p:sldId id="278" r:id="rId28"/>
    <p:sldId id="283" r:id="rId29"/>
    <p:sldId id="284" r:id="rId30"/>
    <p:sldId id="327" r:id="rId31"/>
    <p:sldId id="328" r:id="rId32"/>
    <p:sldId id="285" r:id="rId33"/>
    <p:sldId id="286" r:id="rId34"/>
    <p:sldId id="287" r:id="rId35"/>
    <p:sldId id="288" r:id="rId36"/>
    <p:sldId id="293" r:id="rId37"/>
    <p:sldId id="292" r:id="rId38"/>
    <p:sldId id="290" r:id="rId39"/>
    <p:sldId id="291" r:id="rId40"/>
    <p:sldId id="297" r:id="rId41"/>
    <p:sldId id="296" r:id="rId42"/>
    <p:sldId id="295" r:id="rId43"/>
    <p:sldId id="294" r:id="rId44"/>
    <p:sldId id="299" r:id="rId45"/>
    <p:sldId id="344" r:id="rId46"/>
    <p:sldId id="342" r:id="rId47"/>
    <p:sldId id="343" r:id="rId48"/>
    <p:sldId id="345" r:id="rId49"/>
    <p:sldId id="346" r:id="rId50"/>
    <p:sldId id="300" r:id="rId51"/>
    <p:sldId id="310" r:id="rId52"/>
    <p:sldId id="307" r:id="rId53"/>
    <p:sldId id="326" r:id="rId54"/>
    <p:sldId id="304" r:id="rId55"/>
    <p:sldId id="302" r:id="rId56"/>
    <p:sldId id="329" r:id="rId57"/>
    <p:sldId id="332" r:id="rId58"/>
    <p:sldId id="336" r:id="rId59"/>
    <p:sldId id="334" r:id="rId60"/>
    <p:sldId id="333" r:id="rId61"/>
    <p:sldId id="337" r:id="rId62"/>
    <p:sldId id="335" r:id="rId63"/>
    <p:sldId id="338" r:id="rId64"/>
    <p:sldId id="339" r:id="rId65"/>
    <p:sldId id="340" r:id="rId66"/>
    <p:sldId id="308" r:id="rId67"/>
    <p:sldId id="325" r:id="rId68"/>
    <p:sldId id="341" r:id="rId69"/>
    <p:sldId id="323" r:id="rId70"/>
    <p:sldId id="347" r:id="rId71"/>
    <p:sldId id="324" r:id="rId72"/>
    <p:sldId id="313" r:id="rId73"/>
    <p:sldId id="316" r:id="rId74"/>
    <p:sldId id="318" r:id="rId75"/>
    <p:sldId id="317" r:id="rId76"/>
    <p:sldId id="315" r:id="rId77"/>
    <p:sldId id="321" r:id="rId78"/>
    <p:sldId id="314" r:id="rId79"/>
    <p:sldId id="320" r:id="rId80"/>
    <p:sldId id="322" r:id="rId81"/>
    <p:sldId id="319" r:id="rId82"/>
    <p:sldId id="309"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09DE-D9C3-4E62-A5A8-07D602649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4B0094-7921-4E86-B2C2-A2EB595D4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79E50E-500F-40A2-B31A-25F75DCF30BF}"/>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D2DAFA3F-29DA-44E7-9B25-EA9D2AB4FC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51DE8-748A-40F3-8774-5D86D191BF0B}"/>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52451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D1043-75A9-4ED4-964E-806CF9814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A71A94-9737-4C0D-8718-27FCFE9EFE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B3537-4BAD-4C0B-A843-047559FA033D}"/>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5AB80D07-A611-4322-90DA-4EC62E165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566ED-2FE5-4075-9A68-2E0BE7F91124}"/>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221483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FBEE3-EC24-4D39-A74D-7372C34B65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25BC4-4856-4A02-8F2E-589C8A139C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A6240-763D-4491-BC7E-46BD87B25FC3}"/>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C2E2BE8E-4E44-49CE-B0DF-13760AE83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038DB-D677-4D39-A204-AC72F1912940}"/>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252385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0D64-B85B-49D7-AF58-E256FD633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FCAF82-30A3-48DA-9271-D11445A6D9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82C26-5C21-439F-ABF4-CAB829740CA3}"/>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CB94D4AB-FE00-4067-B633-AAF2433E1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000A3-8D74-45C9-9AA7-138DCBE62DB0}"/>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3580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A2EE-7FD0-415A-8305-A67F0406B7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A5ACD5-BBC0-476A-8284-46517B1B0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8BD74B4-A992-4785-BD18-D5D89B7934F6}"/>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407A23A6-180E-4B77-AA28-26745FC39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309AD-E02D-4A36-989C-38ACAFAEB8D4}"/>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85498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E2B7-A260-424B-8072-C6FD5571E0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5A5A7-E284-4D36-86E7-DEDAE5AA60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6227F9-D256-4802-AE38-111B0F89CA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D8F100-0539-454F-BBAB-9F3FEC666A7F}"/>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6" name="Footer Placeholder 5">
            <a:extLst>
              <a:ext uri="{FF2B5EF4-FFF2-40B4-BE49-F238E27FC236}">
                <a16:creationId xmlns:a16="http://schemas.microsoft.com/office/drawing/2014/main" id="{EEA6AF25-2EC3-4E00-B216-9766A8439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0ABF9C-6712-497E-AB48-FCB54CDA551A}"/>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416698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2078-9BC0-497A-A88A-F22B8595C5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CB72A9-6EDD-4C0C-91F3-22CB9DF9F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05C739-6ADD-417F-A9A6-1D91B8128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08DDC9-1B77-426C-A6E4-8464CB1AB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15A46B5-3767-4F3D-81BF-B4B7A109BB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05869D-1ED8-4876-87D0-FD1786F2868A}"/>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8" name="Footer Placeholder 7">
            <a:extLst>
              <a:ext uri="{FF2B5EF4-FFF2-40B4-BE49-F238E27FC236}">
                <a16:creationId xmlns:a16="http://schemas.microsoft.com/office/drawing/2014/main" id="{00262DFF-209E-48C4-A2EB-3C0BD3198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FED7C7-0BC9-4DB8-B51C-C1E51FBA6A93}"/>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9586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93F02-DD36-4AC7-84ED-C5B8F57049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633606-D14B-4E9F-B6BA-D0F2E26E11CA}"/>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4" name="Footer Placeholder 3">
            <a:extLst>
              <a:ext uri="{FF2B5EF4-FFF2-40B4-BE49-F238E27FC236}">
                <a16:creationId xmlns:a16="http://schemas.microsoft.com/office/drawing/2014/main" id="{290027B2-FB5B-4DE6-96C5-20DC89D6E5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2901F56-64FF-420B-A769-19F8DD25291F}"/>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117034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73D4B-46B2-4CA1-943D-06F048B8725B}"/>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3" name="Footer Placeholder 2">
            <a:extLst>
              <a:ext uri="{FF2B5EF4-FFF2-40B4-BE49-F238E27FC236}">
                <a16:creationId xmlns:a16="http://schemas.microsoft.com/office/drawing/2014/main" id="{781551A1-734D-4D05-97CD-1AAD995473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77582-FC95-4396-8CEC-6C1F810BA417}"/>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84929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8682-FEA0-45EF-97AD-7669D3A7E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E9E016-3730-4AD1-A9E5-FEDA00990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8A5644-E2B1-4131-B4B4-65DA36198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4AD114-8BA3-42F5-8E39-2424C1B3EF0F}"/>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6" name="Footer Placeholder 5">
            <a:extLst>
              <a:ext uri="{FF2B5EF4-FFF2-40B4-BE49-F238E27FC236}">
                <a16:creationId xmlns:a16="http://schemas.microsoft.com/office/drawing/2014/main" id="{564E8D96-648D-45FE-BF2B-08E651D08C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F96F9-ED0B-49DF-86C4-F7CE5C7AFC8E}"/>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347597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8089-5FD1-498F-903C-C28D9639C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94B078-397D-4B2E-8F2E-5A261E843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91DAA9-2EAD-462F-93A2-4482087AD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850C74-5543-458B-8218-FBF9D2BC7667}"/>
              </a:ext>
            </a:extLst>
          </p:cNvPr>
          <p:cNvSpPr>
            <a:spLocks noGrp="1"/>
          </p:cNvSpPr>
          <p:nvPr>
            <p:ph type="dt" sz="half" idx="10"/>
          </p:nvPr>
        </p:nvSpPr>
        <p:spPr/>
        <p:txBody>
          <a:bodyPr/>
          <a:lstStyle/>
          <a:p>
            <a:fld id="{38471555-9102-4ADE-BF1B-2C1CF501483B}" type="datetimeFigureOut">
              <a:rPr lang="en-IN" smtClean="0"/>
              <a:t>19-02-2024</a:t>
            </a:fld>
            <a:endParaRPr lang="en-IN"/>
          </a:p>
        </p:txBody>
      </p:sp>
      <p:sp>
        <p:nvSpPr>
          <p:cNvPr id="6" name="Footer Placeholder 5">
            <a:extLst>
              <a:ext uri="{FF2B5EF4-FFF2-40B4-BE49-F238E27FC236}">
                <a16:creationId xmlns:a16="http://schemas.microsoft.com/office/drawing/2014/main" id="{81A6EC69-A388-482A-B187-9D347B373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AB0270-53D3-46CC-8268-D252FACFFCA7}"/>
              </a:ext>
            </a:extLst>
          </p:cNvPr>
          <p:cNvSpPr>
            <a:spLocks noGrp="1"/>
          </p:cNvSpPr>
          <p:nvPr>
            <p:ph type="sldNum" sz="quarter" idx="12"/>
          </p:nvPr>
        </p:nvSpPr>
        <p:spPr/>
        <p:txBody>
          <a:bodyPr/>
          <a:lstStyle/>
          <a:p>
            <a:fld id="{051F0C10-1A26-4907-BDA3-83D7BADDA94A}" type="slidenum">
              <a:rPr lang="en-IN" smtClean="0"/>
              <a:t>‹#›</a:t>
            </a:fld>
            <a:endParaRPr lang="en-IN"/>
          </a:p>
        </p:txBody>
      </p:sp>
    </p:spTree>
    <p:extLst>
      <p:ext uri="{BB962C8B-B14F-4D97-AF65-F5344CB8AC3E}">
        <p14:creationId xmlns:p14="http://schemas.microsoft.com/office/powerpoint/2010/main" val="419609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2976E-90EC-488F-8B25-9F8B4B843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79A098-FAC1-489F-B547-11A6E247D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9ECF9-548D-410A-8C60-A8C104CE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71555-9102-4ADE-BF1B-2C1CF501483B}" type="datetimeFigureOut">
              <a:rPr lang="en-IN" smtClean="0"/>
              <a:t>19-02-2024</a:t>
            </a:fld>
            <a:endParaRPr lang="en-IN"/>
          </a:p>
        </p:txBody>
      </p:sp>
      <p:sp>
        <p:nvSpPr>
          <p:cNvPr id="5" name="Footer Placeholder 4">
            <a:extLst>
              <a:ext uri="{FF2B5EF4-FFF2-40B4-BE49-F238E27FC236}">
                <a16:creationId xmlns:a16="http://schemas.microsoft.com/office/drawing/2014/main" id="{4BD06016-170F-4168-957B-1DFA20A2E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1BE48B-3A22-40B4-AB62-F5793DC41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F0C10-1A26-4907-BDA3-83D7BADDA94A}" type="slidenum">
              <a:rPr lang="en-IN" smtClean="0"/>
              <a:t>‹#›</a:t>
            </a:fld>
            <a:endParaRPr lang="en-IN"/>
          </a:p>
        </p:txBody>
      </p:sp>
    </p:spTree>
    <p:extLst>
      <p:ext uri="{BB962C8B-B14F-4D97-AF65-F5344CB8AC3E}">
        <p14:creationId xmlns:p14="http://schemas.microsoft.com/office/powerpoint/2010/main" val="1473704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4EFE-45FD-4326-85DE-EFCF8B6156DE}"/>
              </a:ext>
            </a:extLst>
          </p:cNvPr>
          <p:cNvSpPr>
            <a:spLocks noGrp="1"/>
          </p:cNvSpPr>
          <p:nvPr>
            <p:ph type="ctrTitle"/>
          </p:nvPr>
        </p:nvSpPr>
        <p:spPr/>
        <p:txBody>
          <a:bodyPr/>
          <a:lstStyle/>
          <a:p>
            <a:r>
              <a:rPr lang="en-IN" dirty="0"/>
              <a:t>L7 Convolutional Neural Networks</a:t>
            </a:r>
          </a:p>
        </p:txBody>
      </p:sp>
      <p:sp>
        <p:nvSpPr>
          <p:cNvPr id="3" name="Subtitle 2">
            <a:extLst>
              <a:ext uri="{FF2B5EF4-FFF2-40B4-BE49-F238E27FC236}">
                <a16:creationId xmlns:a16="http://schemas.microsoft.com/office/drawing/2014/main" id="{F7AB313C-6048-4CAA-B4E3-909C2E8DF42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90715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23A1-9047-4DE6-99C1-955ECC8D1559}"/>
              </a:ext>
            </a:extLst>
          </p:cNvPr>
          <p:cNvSpPr>
            <a:spLocks noGrp="1"/>
          </p:cNvSpPr>
          <p:nvPr>
            <p:ph type="title"/>
          </p:nvPr>
        </p:nvSpPr>
        <p:spPr/>
        <p:txBody>
          <a:bodyPr/>
          <a:lstStyle/>
          <a:p>
            <a:r>
              <a:rPr lang="en-IN" dirty="0"/>
              <a:t>Input to feed-forward network</a:t>
            </a:r>
          </a:p>
        </p:txBody>
      </p:sp>
      <p:pic>
        <p:nvPicPr>
          <p:cNvPr id="4" name="Content Placeholder 3">
            <a:extLst>
              <a:ext uri="{FF2B5EF4-FFF2-40B4-BE49-F238E27FC236}">
                <a16:creationId xmlns:a16="http://schemas.microsoft.com/office/drawing/2014/main" id="{0F91BF28-EF27-4778-9AB6-3235CBCEDC5E}"/>
              </a:ext>
            </a:extLst>
          </p:cNvPr>
          <p:cNvPicPr>
            <a:picLocks noGrp="1" noChangeAspect="1"/>
          </p:cNvPicPr>
          <p:nvPr>
            <p:ph idx="1"/>
          </p:nvPr>
        </p:nvPicPr>
        <p:blipFill>
          <a:blip r:embed="rId2"/>
          <a:stretch>
            <a:fillRect/>
          </a:stretch>
        </p:blipFill>
        <p:spPr>
          <a:xfrm>
            <a:off x="1728178" y="1857870"/>
            <a:ext cx="8735644" cy="4286848"/>
          </a:xfrm>
          <a:prstGeom prst="rect">
            <a:avLst/>
          </a:prstGeom>
        </p:spPr>
      </p:pic>
    </p:spTree>
    <p:extLst>
      <p:ext uri="{BB962C8B-B14F-4D97-AF65-F5344CB8AC3E}">
        <p14:creationId xmlns:p14="http://schemas.microsoft.com/office/powerpoint/2010/main" val="130647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C281-C0E3-4492-89A9-F2D6C1A2949C}"/>
              </a:ext>
            </a:extLst>
          </p:cNvPr>
          <p:cNvSpPr>
            <a:spLocks noGrp="1"/>
          </p:cNvSpPr>
          <p:nvPr>
            <p:ph type="title"/>
          </p:nvPr>
        </p:nvSpPr>
        <p:spPr/>
        <p:txBody>
          <a:bodyPr/>
          <a:lstStyle/>
          <a:p>
            <a:r>
              <a:rPr lang="en-IN" dirty="0"/>
              <a:t>Input to feed-forward network</a:t>
            </a:r>
          </a:p>
        </p:txBody>
      </p:sp>
      <p:sp>
        <p:nvSpPr>
          <p:cNvPr id="3" name="Content Placeholder 2">
            <a:extLst>
              <a:ext uri="{FF2B5EF4-FFF2-40B4-BE49-F238E27FC236}">
                <a16:creationId xmlns:a16="http://schemas.microsoft.com/office/drawing/2014/main" id="{E4E00A41-F663-4650-90A9-B424CA007114}"/>
              </a:ext>
            </a:extLst>
          </p:cNvPr>
          <p:cNvSpPr>
            <a:spLocks noGrp="1"/>
          </p:cNvSpPr>
          <p:nvPr>
            <p:ph idx="1"/>
          </p:nvPr>
        </p:nvSpPr>
        <p:spPr/>
        <p:txBody>
          <a:bodyPr/>
          <a:lstStyle/>
          <a:p>
            <a:r>
              <a:rPr lang="en-US" dirty="0"/>
              <a:t>Now, we can treat each individual pixel value as a feature and feed it into the neural network.</a:t>
            </a:r>
          </a:p>
          <a:p>
            <a:endParaRPr lang="en-IN" dirty="0"/>
          </a:p>
        </p:txBody>
      </p:sp>
      <p:pic>
        <p:nvPicPr>
          <p:cNvPr id="4" name="Picture 3">
            <a:extLst>
              <a:ext uri="{FF2B5EF4-FFF2-40B4-BE49-F238E27FC236}">
                <a16:creationId xmlns:a16="http://schemas.microsoft.com/office/drawing/2014/main" id="{160FAC88-55E6-4B0A-BC45-82BFD0451A84}"/>
              </a:ext>
            </a:extLst>
          </p:cNvPr>
          <p:cNvPicPr>
            <a:picLocks noChangeAspect="1"/>
          </p:cNvPicPr>
          <p:nvPr/>
        </p:nvPicPr>
        <p:blipFill>
          <a:blip r:embed="rId2"/>
          <a:stretch>
            <a:fillRect/>
          </a:stretch>
        </p:blipFill>
        <p:spPr>
          <a:xfrm>
            <a:off x="1719977" y="2908781"/>
            <a:ext cx="5820587" cy="3810532"/>
          </a:xfrm>
          <a:prstGeom prst="rect">
            <a:avLst/>
          </a:prstGeom>
        </p:spPr>
      </p:pic>
    </p:spTree>
    <p:extLst>
      <p:ext uri="{BB962C8B-B14F-4D97-AF65-F5344CB8AC3E}">
        <p14:creationId xmlns:p14="http://schemas.microsoft.com/office/powerpoint/2010/main" val="157240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475F-30D0-46ED-80B2-052767574222}"/>
              </a:ext>
            </a:extLst>
          </p:cNvPr>
          <p:cNvSpPr>
            <a:spLocks noGrp="1"/>
          </p:cNvSpPr>
          <p:nvPr>
            <p:ph type="title"/>
          </p:nvPr>
        </p:nvSpPr>
        <p:spPr/>
        <p:txBody>
          <a:bodyPr/>
          <a:lstStyle/>
          <a:p>
            <a:r>
              <a:rPr lang="en-IN" b="1" dirty="0"/>
              <a:t>Convolution layers</a:t>
            </a:r>
            <a:br>
              <a:rPr lang="en-IN" b="1" dirty="0"/>
            </a:br>
            <a:endParaRPr lang="en-IN" dirty="0"/>
          </a:p>
        </p:txBody>
      </p:sp>
      <p:sp>
        <p:nvSpPr>
          <p:cNvPr id="3" name="Content Placeholder 2">
            <a:extLst>
              <a:ext uri="{FF2B5EF4-FFF2-40B4-BE49-F238E27FC236}">
                <a16:creationId xmlns:a16="http://schemas.microsoft.com/office/drawing/2014/main" id="{BF5B0403-551C-45F6-92A4-F406C12E3EA5}"/>
              </a:ext>
            </a:extLst>
          </p:cNvPr>
          <p:cNvSpPr>
            <a:spLocks noGrp="1"/>
          </p:cNvSpPr>
          <p:nvPr>
            <p:ph idx="1"/>
          </p:nvPr>
        </p:nvSpPr>
        <p:spPr/>
        <p:txBody>
          <a:bodyPr>
            <a:normAutofit fontScale="92500" lnSpcReduction="10000"/>
          </a:bodyPr>
          <a:lstStyle/>
          <a:p>
            <a:r>
              <a:rPr lang="en-US" dirty="0">
                <a:solidFill>
                  <a:srgbClr val="00B0F0"/>
                </a:solidFill>
              </a:rPr>
              <a:t>A convolution layer defines a window </a:t>
            </a:r>
          </a:p>
          <a:p>
            <a:r>
              <a:rPr lang="en-US" dirty="0"/>
              <a:t>By which we examine a subset of the image, and </a:t>
            </a:r>
          </a:p>
          <a:p>
            <a:r>
              <a:rPr lang="en-US" dirty="0"/>
              <a:t>Subsequently scans the entire image looking through this window. </a:t>
            </a:r>
          </a:p>
          <a:p>
            <a:r>
              <a:rPr lang="en-US" dirty="0"/>
              <a:t>We can parameterize the window to look for specific features (e.g. edges) within an image. </a:t>
            </a:r>
          </a:p>
          <a:p>
            <a:r>
              <a:rPr lang="en-US" dirty="0"/>
              <a:t>This window is also called a </a:t>
            </a:r>
            <a:r>
              <a:rPr lang="en-US" dirty="0">
                <a:solidFill>
                  <a:srgbClr val="00B0F0"/>
                </a:solidFill>
              </a:rPr>
              <a:t>filter</a:t>
            </a:r>
            <a:r>
              <a:rPr lang="en-US" dirty="0"/>
              <a:t>, since it produces an output image which focuses solely on the regions of the image which exhibited the feature it was searching for. </a:t>
            </a:r>
          </a:p>
          <a:p>
            <a:r>
              <a:rPr lang="en-US" dirty="0"/>
              <a:t>The output of a convolution is referred to as a </a:t>
            </a:r>
            <a:r>
              <a:rPr lang="en-US" dirty="0">
                <a:solidFill>
                  <a:srgbClr val="00B0F0"/>
                </a:solidFill>
              </a:rPr>
              <a:t>feature map</a:t>
            </a:r>
          </a:p>
          <a:p>
            <a:r>
              <a:rPr lang="en-US" dirty="0"/>
              <a:t>Note: Windows, filters, and kernels all used interchangeably with respect to convolutional neural networks</a:t>
            </a:r>
            <a:endParaRPr lang="en-IN" dirty="0"/>
          </a:p>
        </p:txBody>
      </p:sp>
    </p:spTree>
    <p:extLst>
      <p:ext uri="{BB962C8B-B14F-4D97-AF65-F5344CB8AC3E}">
        <p14:creationId xmlns:p14="http://schemas.microsoft.com/office/powerpoint/2010/main" val="146190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6CDE-9F31-462A-A76F-A2F97BA79A60}"/>
              </a:ext>
            </a:extLst>
          </p:cNvPr>
          <p:cNvSpPr>
            <a:spLocks noGrp="1"/>
          </p:cNvSpPr>
          <p:nvPr>
            <p:ph type="title"/>
          </p:nvPr>
        </p:nvSpPr>
        <p:spPr/>
        <p:txBody>
          <a:bodyPr/>
          <a:lstStyle/>
          <a:p>
            <a:r>
              <a:rPr lang="en-IN" b="1" dirty="0"/>
              <a:t>Convolution layers</a:t>
            </a:r>
            <a:br>
              <a:rPr lang="en-IN" b="1" dirty="0"/>
            </a:br>
            <a:endParaRPr lang="en-IN" dirty="0"/>
          </a:p>
        </p:txBody>
      </p:sp>
      <p:pic>
        <p:nvPicPr>
          <p:cNvPr id="4" name="Content Placeholder 3">
            <a:extLst>
              <a:ext uri="{FF2B5EF4-FFF2-40B4-BE49-F238E27FC236}">
                <a16:creationId xmlns:a16="http://schemas.microsoft.com/office/drawing/2014/main" id="{F70E0DDC-8657-40AC-8DAF-9BB07BD5566B}"/>
              </a:ext>
            </a:extLst>
          </p:cNvPr>
          <p:cNvPicPr>
            <a:picLocks noGrp="1" noChangeAspect="1"/>
          </p:cNvPicPr>
          <p:nvPr>
            <p:ph idx="1"/>
          </p:nvPr>
        </p:nvPicPr>
        <p:blipFill>
          <a:blip r:embed="rId2"/>
          <a:stretch>
            <a:fillRect/>
          </a:stretch>
        </p:blipFill>
        <p:spPr>
          <a:xfrm>
            <a:off x="2071126" y="1862633"/>
            <a:ext cx="8049748" cy="4277322"/>
          </a:xfrm>
          <a:prstGeom prst="rect">
            <a:avLst/>
          </a:prstGeom>
        </p:spPr>
      </p:pic>
      <p:sp>
        <p:nvSpPr>
          <p:cNvPr id="5" name="TextBox 4">
            <a:extLst>
              <a:ext uri="{FF2B5EF4-FFF2-40B4-BE49-F238E27FC236}">
                <a16:creationId xmlns:a16="http://schemas.microsoft.com/office/drawing/2014/main" id="{B27E6690-2433-4234-9781-4859B51131E2}"/>
              </a:ext>
            </a:extLst>
          </p:cNvPr>
          <p:cNvSpPr txBox="1"/>
          <p:nvPr/>
        </p:nvSpPr>
        <p:spPr>
          <a:xfrm>
            <a:off x="838200" y="1439174"/>
            <a:ext cx="10004612" cy="369332"/>
          </a:xfrm>
          <a:prstGeom prst="rect">
            <a:avLst/>
          </a:prstGeom>
          <a:noFill/>
        </p:spPr>
        <p:txBody>
          <a:bodyPr wrap="square" rtlCol="0">
            <a:spAutoFit/>
          </a:bodyPr>
          <a:lstStyle/>
          <a:p>
            <a:r>
              <a:rPr lang="en-US" dirty="0"/>
              <a:t>Ex: the following window searches for vertical lines in the image</a:t>
            </a:r>
            <a:endParaRPr lang="en-IN" dirty="0"/>
          </a:p>
        </p:txBody>
      </p:sp>
    </p:spTree>
    <p:extLst>
      <p:ext uri="{BB962C8B-B14F-4D97-AF65-F5344CB8AC3E}">
        <p14:creationId xmlns:p14="http://schemas.microsoft.com/office/powerpoint/2010/main" val="285703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B3FF-BCDC-480B-A2C2-408F7B693F8A}"/>
              </a:ext>
            </a:extLst>
          </p:cNvPr>
          <p:cNvSpPr>
            <a:spLocks noGrp="1"/>
          </p:cNvSpPr>
          <p:nvPr>
            <p:ph type="title"/>
          </p:nvPr>
        </p:nvSpPr>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6B811D64-9B2A-40A0-A702-F5737CF28F5B}"/>
              </a:ext>
            </a:extLst>
          </p:cNvPr>
          <p:cNvSpPr>
            <a:spLocks noGrp="1"/>
          </p:cNvSpPr>
          <p:nvPr>
            <p:ph idx="1"/>
          </p:nvPr>
        </p:nvSpPr>
        <p:spPr/>
        <p:txBody>
          <a:bodyPr>
            <a:normAutofit/>
          </a:bodyPr>
          <a:lstStyle/>
          <a:p>
            <a:r>
              <a:rPr lang="en-US" sz="2000" dirty="0"/>
              <a:t>Overlay this filter onto the image and linearly combine the pixel and filter values. </a:t>
            </a:r>
          </a:p>
          <a:p>
            <a:r>
              <a:rPr lang="en-US" sz="2000" dirty="0"/>
              <a:t>Ex: (0*0)+(1*1)+(0*0)+(0*0)+(1*1)+(0*0)+(0*0)+(1*1)+(0*1) =3</a:t>
            </a:r>
          </a:p>
          <a:p>
            <a:r>
              <a:rPr lang="en-US" sz="2000" dirty="0"/>
              <a:t>The output, shown on the right, identifies regions of the image in which a vertical line was present. </a:t>
            </a:r>
          </a:p>
          <a:p>
            <a:r>
              <a:rPr lang="en-US" sz="2000" dirty="0"/>
              <a:t>We could do a similar process using a filter designed to find horizontal edges to properly characterize all of the features of a "4"</a:t>
            </a:r>
            <a:endParaRPr lang="en-IN" sz="2000" dirty="0"/>
          </a:p>
        </p:txBody>
      </p:sp>
      <p:pic>
        <p:nvPicPr>
          <p:cNvPr id="4" name="Picture 3">
            <a:extLst>
              <a:ext uri="{FF2B5EF4-FFF2-40B4-BE49-F238E27FC236}">
                <a16:creationId xmlns:a16="http://schemas.microsoft.com/office/drawing/2014/main" id="{C0C8EF7A-102A-4A54-8225-933D9B595085}"/>
              </a:ext>
            </a:extLst>
          </p:cNvPr>
          <p:cNvPicPr>
            <a:picLocks noChangeAspect="1"/>
          </p:cNvPicPr>
          <p:nvPr/>
        </p:nvPicPr>
        <p:blipFill>
          <a:blip r:embed="rId2"/>
          <a:stretch>
            <a:fillRect/>
          </a:stretch>
        </p:blipFill>
        <p:spPr>
          <a:xfrm>
            <a:off x="1021892" y="3830085"/>
            <a:ext cx="5701637" cy="3027915"/>
          </a:xfrm>
          <a:prstGeom prst="rect">
            <a:avLst/>
          </a:prstGeom>
        </p:spPr>
      </p:pic>
    </p:spTree>
    <p:extLst>
      <p:ext uri="{BB962C8B-B14F-4D97-AF65-F5344CB8AC3E}">
        <p14:creationId xmlns:p14="http://schemas.microsoft.com/office/powerpoint/2010/main" val="2365925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17C0-8652-4577-BC5B-0DA2622FFEB7}"/>
              </a:ext>
            </a:extLst>
          </p:cNvPr>
          <p:cNvSpPr>
            <a:spLocks noGrp="1"/>
          </p:cNvSpPr>
          <p:nvPr>
            <p:ph type="title"/>
          </p:nvPr>
        </p:nvSpPr>
        <p:spPr/>
        <p:txBody>
          <a:bodyPr/>
          <a:lstStyle/>
          <a:p>
            <a:r>
              <a:rPr lang="en-IN" b="1" dirty="0"/>
              <a:t>Convolution layers</a:t>
            </a:r>
            <a:br>
              <a:rPr lang="en-IN" b="1" dirty="0"/>
            </a:br>
            <a:endParaRPr lang="en-IN" dirty="0"/>
          </a:p>
        </p:txBody>
      </p:sp>
      <p:pic>
        <p:nvPicPr>
          <p:cNvPr id="4" name="Content Placeholder 3">
            <a:extLst>
              <a:ext uri="{FF2B5EF4-FFF2-40B4-BE49-F238E27FC236}">
                <a16:creationId xmlns:a16="http://schemas.microsoft.com/office/drawing/2014/main" id="{12B04E5D-A6AF-4180-A531-0E5FC5ADF390}"/>
              </a:ext>
            </a:extLst>
          </p:cNvPr>
          <p:cNvPicPr>
            <a:picLocks noGrp="1" noChangeAspect="1"/>
          </p:cNvPicPr>
          <p:nvPr>
            <p:ph idx="1"/>
          </p:nvPr>
        </p:nvPicPr>
        <p:blipFill>
          <a:blip r:embed="rId2"/>
          <a:stretch>
            <a:fillRect/>
          </a:stretch>
        </p:blipFill>
        <p:spPr>
          <a:xfrm>
            <a:off x="1045864" y="1246769"/>
            <a:ext cx="10515600" cy="4930194"/>
          </a:xfrm>
          <a:prstGeom prst="rect">
            <a:avLst/>
          </a:prstGeom>
        </p:spPr>
      </p:pic>
      <p:sp>
        <p:nvSpPr>
          <p:cNvPr id="5" name="TextBox 4">
            <a:extLst>
              <a:ext uri="{FF2B5EF4-FFF2-40B4-BE49-F238E27FC236}">
                <a16:creationId xmlns:a16="http://schemas.microsoft.com/office/drawing/2014/main" id="{B5D41EDC-1BA8-4083-9B38-479E0A19E455}"/>
              </a:ext>
            </a:extLst>
          </p:cNvPr>
          <p:cNvSpPr txBox="1"/>
          <p:nvPr/>
        </p:nvSpPr>
        <p:spPr>
          <a:xfrm>
            <a:off x="363071" y="6360459"/>
            <a:ext cx="10219764" cy="923330"/>
          </a:xfrm>
          <a:prstGeom prst="rect">
            <a:avLst/>
          </a:prstGeom>
          <a:noFill/>
        </p:spPr>
        <p:txBody>
          <a:bodyPr wrap="square" rtlCol="0">
            <a:spAutoFit/>
          </a:bodyPr>
          <a:lstStyle/>
          <a:p>
            <a:r>
              <a:rPr lang="en-IN" dirty="0"/>
              <a:t>(0*0)+(1*1)+(0*0)+(0*0)+(1*1)+(0*0)+(0*0)+(1*1)+(0*1) =3</a:t>
            </a:r>
          </a:p>
          <a:p>
            <a:endParaRPr lang="en-IN" dirty="0"/>
          </a:p>
          <a:p>
            <a:endParaRPr lang="en-IN" dirty="0"/>
          </a:p>
        </p:txBody>
      </p:sp>
    </p:spTree>
    <p:extLst>
      <p:ext uri="{BB962C8B-B14F-4D97-AF65-F5344CB8AC3E}">
        <p14:creationId xmlns:p14="http://schemas.microsoft.com/office/powerpoint/2010/main" val="410418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AFAA-969A-46DF-8391-E12B12F123B3}"/>
              </a:ext>
            </a:extLst>
          </p:cNvPr>
          <p:cNvSpPr>
            <a:spLocks noGrp="1"/>
          </p:cNvSpPr>
          <p:nvPr>
            <p:ph type="title"/>
          </p:nvPr>
        </p:nvSpPr>
        <p:spPr>
          <a:xfrm>
            <a:off x="838200" y="365125"/>
            <a:ext cx="10515600" cy="804769"/>
          </a:xfrm>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C46E568E-9651-43D4-936B-A8711032AED1}"/>
              </a:ext>
            </a:extLst>
          </p:cNvPr>
          <p:cNvSpPr>
            <a:spLocks noGrp="1"/>
          </p:cNvSpPr>
          <p:nvPr>
            <p:ph idx="1"/>
          </p:nvPr>
        </p:nvSpPr>
        <p:spPr>
          <a:xfrm>
            <a:off x="838200" y="1385047"/>
            <a:ext cx="10515600" cy="5107828"/>
          </a:xfrm>
        </p:spPr>
        <p:txBody>
          <a:bodyPr/>
          <a:lstStyle/>
          <a:p>
            <a:r>
              <a:rPr lang="en-US" sz="2400" dirty="0"/>
              <a:t>Scan each filter across the image calculating the linear combination at each step. </a:t>
            </a:r>
          </a:p>
          <a:p>
            <a:r>
              <a:rPr lang="en-US" sz="2400" dirty="0"/>
              <a:t>In the figure, an input image is represented in blue and the convolved image is represented in green.</a:t>
            </a:r>
          </a:p>
          <a:p>
            <a:r>
              <a:rPr lang="en-US" sz="2400" dirty="0"/>
              <a:t> We can imagine each pixel in the convolved layer as a neuron which takes all of the pixel values currently in the window as inputs, linearly combined with the corresponding weights in our filter.</a:t>
            </a:r>
          </a:p>
          <a:p>
            <a:endParaRPr lang="en-IN" dirty="0"/>
          </a:p>
        </p:txBody>
      </p:sp>
      <p:pic>
        <p:nvPicPr>
          <p:cNvPr id="4" name="Picture 3">
            <a:extLst>
              <a:ext uri="{FF2B5EF4-FFF2-40B4-BE49-F238E27FC236}">
                <a16:creationId xmlns:a16="http://schemas.microsoft.com/office/drawing/2014/main" id="{18226F3F-B99A-4E91-8FC4-2FE3AB9E605E}"/>
              </a:ext>
            </a:extLst>
          </p:cNvPr>
          <p:cNvPicPr>
            <a:picLocks noChangeAspect="1"/>
          </p:cNvPicPr>
          <p:nvPr/>
        </p:nvPicPr>
        <p:blipFill>
          <a:blip r:embed="rId2"/>
          <a:stretch>
            <a:fillRect/>
          </a:stretch>
        </p:blipFill>
        <p:spPr>
          <a:xfrm>
            <a:off x="1999509" y="3713536"/>
            <a:ext cx="2572109" cy="2953162"/>
          </a:xfrm>
          <a:prstGeom prst="rect">
            <a:avLst/>
          </a:prstGeom>
        </p:spPr>
      </p:pic>
    </p:spTree>
    <p:extLst>
      <p:ext uri="{BB962C8B-B14F-4D97-AF65-F5344CB8AC3E}">
        <p14:creationId xmlns:p14="http://schemas.microsoft.com/office/powerpoint/2010/main" val="41048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D900-348D-41D4-9E17-9BCEB050C47C}"/>
              </a:ext>
            </a:extLst>
          </p:cNvPr>
          <p:cNvSpPr>
            <a:spLocks noGrp="1"/>
          </p:cNvSpPr>
          <p:nvPr>
            <p:ph type="title"/>
          </p:nvPr>
        </p:nvSpPr>
        <p:spPr/>
        <p:txBody>
          <a:bodyPr/>
          <a:lstStyle/>
          <a:p>
            <a:r>
              <a:rPr lang="en-IN" b="1" dirty="0"/>
              <a:t>Convolution layers</a:t>
            </a:r>
            <a:endParaRPr lang="en-IN" dirty="0"/>
          </a:p>
        </p:txBody>
      </p:sp>
      <p:sp>
        <p:nvSpPr>
          <p:cNvPr id="3" name="Content Placeholder 2">
            <a:extLst>
              <a:ext uri="{FF2B5EF4-FFF2-40B4-BE49-F238E27FC236}">
                <a16:creationId xmlns:a16="http://schemas.microsoft.com/office/drawing/2014/main" id="{D605795F-AD1A-4831-9698-8CA33C196B1F}"/>
              </a:ext>
            </a:extLst>
          </p:cNvPr>
          <p:cNvSpPr>
            <a:spLocks noGrp="1"/>
          </p:cNvSpPr>
          <p:nvPr>
            <p:ph idx="1"/>
          </p:nvPr>
        </p:nvSpPr>
        <p:spPr/>
        <p:txBody>
          <a:bodyPr>
            <a:normAutofit/>
          </a:bodyPr>
          <a:lstStyle/>
          <a:p>
            <a:r>
              <a:rPr lang="en-US" sz="2400" dirty="0"/>
              <a:t>We can also </a:t>
            </a:r>
            <a:r>
              <a:rPr lang="en-US" sz="2400" dirty="0">
                <a:solidFill>
                  <a:srgbClr val="00B0F0"/>
                </a:solidFill>
              </a:rPr>
              <a:t>pad </a:t>
            </a:r>
            <a:r>
              <a:rPr lang="en-US" sz="2400" dirty="0"/>
              <a:t>the edges of your images with 0-valued pixels as to fully scan the original image and preserve its complete dimensions</a:t>
            </a:r>
          </a:p>
          <a:p>
            <a:endParaRPr lang="en-IN" sz="2400" dirty="0"/>
          </a:p>
        </p:txBody>
      </p:sp>
      <p:pic>
        <p:nvPicPr>
          <p:cNvPr id="4" name="Picture 3">
            <a:extLst>
              <a:ext uri="{FF2B5EF4-FFF2-40B4-BE49-F238E27FC236}">
                <a16:creationId xmlns:a16="http://schemas.microsoft.com/office/drawing/2014/main" id="{C3A58BD0-49A3-45ED-A5A9-C98722003D2C}"/>
              </a:ext>
            </a:extLst>
          </p:cNvPr>
          <p:cNvPicPr>
            <a:picLocks noChangeAspect="1"/>
          </p:cNvPicPr>
          <p:nvPr/>
        </p:nvPicPr>
        <p:blipFill>
          <a:blip r:embed="rId2"/>
          <a:stretch>
            <a:fillRect/>
          </a:stretch>
        </p:blipFill>
        <p:spPr>
          <a:xfrm>
            <a:off x="1513645" y="2997129"/>
            <a:ext cx="3251966" cy="3314771"/>
          </a:xfrm>
          <a:prstGeom prst="rect">
            <a:avLst/>
          </a:prstGeom>
        </p:spPr>
      </p:pic>
    </p:spTree>
    <p:extLst>
      <p:ext uri="{BB962C8B-B14F-4D97-AF65-F5344CB8AC3E}">
        <p14:creationId xmlns:p14="http://schemas.microsoft.com/office/powerpoint/2010/main" val="91534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CE10-D156-4387-A04B-C8E5D3CE7490}"/>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8CD853CB-55E6-42C9-825E-4E26D80CBBFB}"/>
              </a:ext>
            </a:extLst>
          </p:cNvPr>
          <p:cNvSpPr>
            <a:spLocks noGrp="1"/>
          </p:cNvSpPr>
          <p:nvPr>
            <p:ph idx="1"/>
          </p:nvPr>
        </p:nvSpPr>
        <p:spPr/>
        <p:txBody>
          <a:bodyPr/>
          <a:lstStyle/>
          <a:p>
            <a:r>
              <a:rPr lang="en-IN" dirty="0"/>
              <a:t>Note: </a:t>
            </a:r>
            <a:r>
              <a:rPr lang="en-US" dirty="0"/>
              <a:t>Although we have hard-coded the filter values for this example, the filter values in a convolutional layer are learned</a:t>
            </a:r>
          </a:p>
          <a:p>
            <a:r>
              <a:rPr lang="en-US" dirty="0"/>
              <a:t>A typical convolutional layer will apply multiple filters, each of which output a feature mapping of the input signifying the (spatial) locations where a feature is present. </a:t>
            </a:r>
          </a:p>
          <a:p>
            <a:r>
              <a:rPr lang="en-US" dirty="0"/>
              <a:t>Notice how some feature mappings are more useful than others </a:t>
            </a:r>
          </a:p>
          <a:p>
            <a:r>
              <a:rPr lang="en-US" dirty="0"/>
              <a:t>in the example next, the "right diagonal" feature mapping, which searches for right diagonals in the image, is essentially a dark image which signifies that the feature is not present</a:t>
            </a:r>
            <a:endParaRPr lang="en-IN" dirty="0"/>
          </a:p>
        </p:txBody>
      </p:sp>
    </p:spTree>
    <p:extLst>
      <p:ext uri="{BB962C8B-B14F-4D97-AF65-F5344CB8AC3E}">
        <p14:creationId xmlns:p14="http://schemas.microsoft.com/office/powerpoint/2010/main" val="3612219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5EF8-FB44-45A9-ADC4-7C0580B98956}"/>
              </a:ext>
            </a:extLst>
          </p:cNvPr>
          <p:cNvSpPr>
            <a:spLocks noGrp="1"/>
          </p:cNvSpPr>
          <p:nvPr>
            <p:ph type="title"/>
          </p:nvPr>
        </p:nvSpPr>
        <p:spPr/>
        <p:txBody>
          <a:bodyPr/>
          <a:lstStyle/>
          <a:p>
            <a:r>
              <a:rPr lang="en-IN" dirty="0"/>
              <a:t>Multiple filters</a:t>
            </a:r>
          </a:p>
        </p:txBody>
      </p:sp>
      <p:pic>
        <p:nvPicPr>
          <p:cNvPr id="4" name="Content Placeholder 3">
            <a:extLst>
              <a:ext uri="{FF2B5EF4-FFF2-40B4-BE49-F238E27FC236}">
                <a16:creationId xmlns:a16="http://schemas.microsoft.com/office/drawing/2014/main" id="{6846A8FD-5A29-411D-A528-E2D8BA9608AF}"/>
              </a:ext>
            </a:extLst>
          </p:cNvPr>
          <p:cNvPicPr>
            <a:picLocks noGrp="1" noChangeAspect="1"/>
          </p:cNvPicPr>
          <p:nvPr>
            <p:ph idx="1"/>
          </p:nvPr>
        </p:nvPicPr>
        <p:blipFill>
          <a:blip r:embed="rId2"/>
          <a:stretch>
            <a:fillRect/>
          </a:stretch>
        </p:blipFill>
        <p:spPr>
          <a:xfrm>
            <a:off x="2944906" y="1825624"/>
            <a:ext cx="6656294" cy="4952218"/>
          </a:xfrm>
          <a:prstGeom prst="rect">
            <a:avLst/>
          </a:prstGeom>
        </p:spPr>
      </p:pic>
    </p:spTree>
    <p:extLst>
      <p:ext uri="{BB962C8B-B14F-4D97-AF65-F5344CB8AC3E}">
        <p14:creationId xmlns:p14="http://schemas.microsoft.com/office/powerpoint/2010/main" val="46813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541A-C8C0-46BC-8865-979193FC8D99}"/>
              </a:ext>
            </a:extLst>
          </p:cNvPr>
          <p:cNvSpPr>
            <a:spLocks noGrp="1"/>
          </p:cNvSpPr>
          <p:nvPr>
            <p:ph type="title"/>
          </p:nvPr>
        </p:nvSpPr>
        <p:spPr/>
        <p:txBody>
          <a:bodyPr/>
          <a:lstStyle/>
          <a:p>
            <a:r>
              <a:rPr lang="en-IN" dirty="0"/>
              <a:t>Neural network architectures</a:t>
            </a:r>
          </a:p>
        </p:txBody>
      </p:sp>
      <p:sp>
        <p:nvSpPr>
          <p:cNvPr id="3" name="Content Placeholder 2">
            <a:extLst>
              <a:ext uri="{FF2B5EF4-FFF2-40B4-BE49-F238E27FC236}">
                <a16:creationId xmlns:a16="http://schemas.microsoft.com/office/drawing/2014/main" id="{2C50E40E-E58B-4881-B31C-1A775641947F}"/>
              </a:ext>
            </a:extLst>
          </p:cNvPr>
          <p:cNvSpPr>
            <a:spLocks noGrp="1"/>
          </p:cNvSpPr>
          <p:nvPr>
            <p:ph idx="1"/>
          </p:nvPr>
        </p:nvSpPr>
        <p:spPr/>
        <p:txBody>
          <a:bodyPr/>
          <a:lstStyle/>
          <a:p>
            <a:r>
              <a:rPr lang="en-US" dirty="0"/>
              <a:t>There are many different </a:t>
            </a:r>
            <a:r>
              <a:rPr lang="en-US" dirty="0">
                <a:solidFill>
                  <a:srgbClr val="00B0F0"/>
                </a:solidFill>
              </a:rPr>
              <a:t>neural network architectures</a:t>
            </a:r>
          </a:p>
          <a:p>
            <a:r>
              <a:rPr lang="en-US" dirty="0"/>
              <a:t>The architecture is defined by the type of layers we implement and how layers are connected together. </a:t>
            </a:r>
          </a:p>
          <a:p>
            <a:r>
              <a:rPr lang="en-US" dirty="0"/>
              <a:t>The neural network shown is known as a feed-forward network (also known as a multilayer perceptron) </a:t>
            </a:r>
          </a:p>
          <a:p>
            <a:r>
              <a:rPr lang="en-US" dirty="0"/>
              <a:t>Here we have a series of fully-connected layers</a:t>
            </a:r>
            <a:endParaRPr lang="en-IN" dirty="0"/>
          </a:p>
        </p:txBody>
      </p:sp>
    </p:spTree>
    <p:extLst>
      <p:ext uri="{BB962C8B-B14F-4D97-AF65-F5344CB8AC3E}">
        <p14:creationId xmlns:p14="http://schemas.microsoft.com/office/powerpoint/2010/main" val="180566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88A2-EFDD-4F0D-A712-7D9866CC9EF4}"/>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1948590D-2331-4BCF-8B55-197A095E4AEF}"/>
              </a:ext>
            </a:extLst>
          </p:cNvPr>
          <p:cNvSpPr>
            <a:spLocks noGrp="1"/>
          </p:cNvSpPr>
          <p:nvPr>
            <p:ph idx="1"/>
          </p:nvPr>
        </p:nvSpPr>
        <p:spPr/>
        <p:txBody>
          <a:bodyPr>
            <a:normAutofit/>
          </a:bodyPr>
          <a:lstStyle/>
          <a:p>
            <a:r>
              <a:rPr lang="en-US" sz="2000" dirty="0"/>
              <a:t>In practice, we do not explicitly define the filters that our convolutional layer will use; </a:t>
            </a:r>
          </a:p>
          <a:p>
            <a:r>
              <a:rPr lang="en-US" sz="2000" dirty="0"/>
              <a:t>we instead parameterize the filters and let the network learn the best filters to use during training. </a:t>
            </a:r>
          </a:p>
          <a:p>
            <a:r>
              <a:rPr lang="en-US" sz="2000" dirty="0"/>
              <a:t>We do define how many filters we will use at each layer</a:t>
            </a:r>
            <a:endParaRPr lang="en-IN" sz="2000" dirty="0"/>
          </a:p>
        </p:txBody>
      </p:sp>
      <p:pic>
        <p:nvPicPr>
          <p:cNvPr id="4" name="Picture 3">
            <a:extLst>
              <a:ext uri="{FF2B5EF4-FFF2-40B4-BE49-F238E27FC236}">
                <a16:creationId xmlns:a16="http://schemas.microsoft.com/office/drawing/2014/main" id="{847139F0-D0A0-4622-95EC-B373680DE04D}"/>
              </a:ext>
            </a:extLst>
          </p:cNvPr>
          <p:cNvPicPr>
            <a:picLocks noChangeAspect="1"/>
          </p:cNvPicPr>
          <p:nvPr/>
        </p:nvPicPr>
        <p:blipFill>
          <a:blip r:embed="rId2"/>
          <a:stretch>
            <a:fillRect/>
          </a:stretch>
        </p:blipFill>
        <p:spPr>
          <a:xfrm>
            <a:off x="7209112" y="2610387"/>
            <a:ext cx="3875409" cy="3001800"/>
          </a:xfrm>
          <a:prstGeom prst="rect">
            <a:avLst/>
          </a:prstGeom>
        </p:spPr>
      </p:pic>
    </p:spTree>
    <p:extLst>
      <p:ext uri="{BB962C8B-B14F-4D97-AF65-F5344CB8AC3E}">
        <p14:creationId xmlns:p14="http://schemas.microsoft.com/office/powerpoint/2010/main" val="373705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3C90-0C91-4A7F-AC98-FEA89A7324D8}"/>
              </a:ext>
            </a:extLst>
          </p:cNvPr>
          <p:cNvSpPr>
            <a:spLocks noGrp="1"/>
          </p:cNvSpPr>
          <p:nvPr>
            <p:ph type="title"/>
          </p:nvPr>
        </p:nvSpPr>
        <p:spPr/>
        <p:txBody>
          <a:bodyPr/>
          <a:lstStyle/>
          <a:p>
            <a:r>
              <a:rPr lang="en-IN" dirty="0"/>
              <a:t>Multiple Filters</a:t>
            </a:r>
          </a:p>
        </p:txBody>
      </p:sp>
      <p:sp>
        <p:nvSpPr>
          <p:cNvPr id="3" name="Content Placeholder 2">
            <a:extLst>
              <a:ext uri="{FF2B5EF4-FFF2-40B4-BE49-F238E27FC236}">
                <a16:creationId xmlns:a16="http://schemas.microsoft.com/office/drawing/2014/main" id="{79B073BB-580A-4151-BF8A-D1FBF76F43D4}"/>
              </a:ext>
            </a:extLst>
          </p:cNvPr>
          <p:cNvSpPr>
            <a:spLocks noGrp="1"/>
          </p:cNvSpPr>
          <p:nvPr>
            <p:ph idx="1"/>
          </p:nvPr>
        </p:nvSpPr>
        <p:spPr/>
        <p:txBody>
          <a:bodyPr/>
          <a:lstStyle/>
          <a:p>
            <a:r>
              <a:rPr lang="en-US" dirty="0"/>
              <a:t>We can stack layers of convolutions together (</a:t>
            </a:r>
            <a:r>
              <a:rPr lang="en-US" dirty="0" err="1"/>
              <a:t>ie</a:t>
            </a:r>
            <a:r>
              <a:rPr lang="en-US" dirty="0"/>
              <a:t>. perform convolutions on convolutions) to learn more intricate patterns within the features mapped in the previous layer. </a:t>
            </a:r>
          </a:p>
          <a:p>
            <a:r>
              <a:rPr lang="en-US" dirty="0"/>
              <a:t>This allows our neural network to identify general patterns in early layers, then focus on the patterns within patterns in later layers.</a:t>
            </a:r>
            <a:endParaRPr lang="en-IN" dirty="0"/>
          </a:p>
        </p:txBody>
      </p:sp>
    </p:spTree>
    <p:extLst>
      <p:ext uri="{BB962C8B-B14F-4D97-AF65-F5344CB8AC3E}">
        <p14:creationId xmlns:p14="http://schemas.microsoft.com/office/powerpoint/2010/main" val="3017193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3AF9-96FA-40A3-989A-55AC1D119E41}"/>
              </a:ext>
            </a:extLst>
          </p:cNvPr>
          <p:cNvSpPr>
            <a:spLocks noGrp="1"/>
          </p:cNvSpPr>
          <p:nvPr>
            <p:ph type="title"/>
          </p:nvPr>
        </p:nvSpPr>
        <p:spPr/>
        <p:txBody>
          <a:bodyPr/>
          <a:lstStyle/>
          <a:p>
            <a:r>
              <a:rPr lang="en-US" dirty="0"/>
              <a:t>Pooling layers</a:t>
            </a:r>
            <a:br>
              <a:rPr lang="en-US" dirty="0"/>
            </a:br>
            <a:endParaRPr lang="en-IN" dirty="0"/>
          </a:p>
        </p:txBody>
      </p:sp>
      <p:sp>
        <p:nvSpPr>
          <p:cNvPr id="3" name="Content Placeholder 2">
            <a:extLst>
              <a:ext uri="{FF2B5EF4-FFF2-40B4-BE49-F238E27FC236}">
                <a16:creationId xmlns:a16="http://schemas.microsoft.com/office/drawing/2014/main" id="{295918F5-9D8D-4594-A8C8-8309FF2ECB6B}"/>
              </a:ext>
            </a:extLst>
          </p:cNvPr>
          <p:cNvSpPr>
            <a:spLocks noGrp="1"/>
          </p:cNvSpPr>
          <p:nvPr>
            <p:ph idx="1"/>
          </p:nvPr>
        </p:nvSpPr>
        <p:spPr/>
        <p:txBody>
          <a:bodyPr/>
          <a:lstStyle/>
          <a:p>
            <a:r>
              <a:rPr lang="en-US" dirty="0"/>
              <a:t>A pooling layer can be used to compress spatial information of our feature mappings. </a:t>
            </a:r>
          </a:p>
          <a:p>
            <a:r>
              <a:rPr lang="en-US" dirty="0"/>
              <a:t>Here, we still scan across the image using a window, but our goal is to </a:t>
            </a:r>
            <a:r>
              <a:rPr lang="en-US" dirty="0">
                <a:solidFill>
                  <a:srgbClr val="00B0F0"/>
                </a:solidFill>
              </a:rPr>
              <a:t>compress information </a:t>
            </a:r>
            <a:r>
              <a:rPr lang="en-US" dirty="0"/>
              <a:t>rather than extract certain features.</a:t>
            </a:r>
          </a:p>
          <a:p>
            <a:r>
              <a:rPr lang="en-US" dirty="0"/>
              <a:t> Similar to convolutional layers, we define the window size, and stride. </a:t>
            </a:r>
          </a:p>
          <a:p>
            <a:r>
              <a:rPr lang="en-US" dirty="0"/>
              <a:t>Padding is not commonly used for pooling layers.</a:t>
            </a:r>
            <a:endParaRPr lang="en-IN" dirty="0"/>
          </a:p>
        </p:txBody>
      </p:sp>
    </p:spTree>
    <p:extLst>
      <p:ext uri="{BB962C8B-B14F-4D97-AF65-F5344CB8AC3E}">
        <p14:creationId xmlns:p14="http://schemas.microsoft.com/office/powerpoint/2010/main" val="1993287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93A7-1EA2-49E6-8A74-D5048AC0E598}"/>
              </a:ext>
            </a:extLst>
          </p:cNvPr>
          <p:cNvSpPr>
            <a:spLocks noGrp="1"/>
          </p:cNvSpPr>
          <p:nvPr>
            <p:ph type="title"/>
          </p:nvPr>
        </p:nvSpPr>
        <p:spPr/>
        <p:txBody>
          <a:bodyPr/>
          <a:lstStyle/>
          <a:p>
            <a:r>
              <a:rPr lang="en-US" dirty="0"/>
              <a:t>How Max Pooling Works</a:t>
            </a:r>
            <a:br>
              <a:rPr lang="en-US" dirty="0"/>
            </a:br>
            <a:endParaRPr lang="en-IN" dirty="0"/>
          </a:p>
        </p:txBody>
      </p:sp>
      <p:sp>
        <p:nvSpPr>
          <p:cNvPr id="3" name="Content Placeholder 2">
            <a:extLst>
              <a:ext uri="{FF2B5EF4-FFF2-40B4-BE49-F238E27FC236}">
                <a16:creationId xmlns:a16="http://schemas.microsoft.com/office/drawing/2014/main" id="{4EFB8D72-7445-4C27-BCB0-CFB903D9C8C9}"/>
              </a:ext>
            </a:extLst>
          </p:cNvPr>
          <p:cNvSpPr>
            <a:spLocks noGrp="1"/>
          </p:cNvSpPr>
          <p:nvPr>
            <p:ph idx="1"/>
          </p:nvPr>
        </p:nvSpPr>
        <p:spPr/>
        <p:txBody>
          <a:bodyPr>
            <a:normAutofit fontScale="77500" lnSpcReduction="20000"/>
          </a:bodyPr>
          <a:lstStyle/>
          <a:p>
            <a:r>
              <a:rPr lang="en-US" dirty="0"/>
              <a:t>Max pooling is performed on the convolutional layers of a CNN. </a:t>
            </a:r>
          </a:p>
          <a:p>
            <a:r>
              <a:rPr lang="en-US" dirty="0"/>
              <a:t>It involves sliding a window (a filter or kernel) across the input data</a:t>
            </a:r>
          </a:p>
          <a:p>
            <a:r>
              <a:rPr lang="en-US" dirty="0"/>
              <a:t>Similar to the convolution step, but </a:t>
            </a:r>
            <a:r>
              <a:rPr lang="en-US" dirty="0">
                <a:solidFill>
                  <a:srgbClr val="00B0F0"/>
                </a:solidFill>
              </a:rPr>
              <a:t>instead of performing a matrix multiplication, max pooling takes the maximum value within the window</a:t>
            </a:r>
            <a:r>
              <a:rPr lang="en-US" dirty="0"/>
              <a:t>.</a:t>
            </a:r>
          </a:p>
          <a:p>
            <a:r>
              <a:rPr lang="en-US" dirty="0"/>
              <a:t>This maximum value becomes a single pixel in the new, pooled output. </a:t>
            </a:r>
          </a:p>
          <a:p>
            <a:r>
              <a:rPr lang="en-US" dirty="0"/>
              <a:t>The window is then slid across the input data by a </a:t>
            </a:r>
            <a:r>
              <a:rPr lang="en-US" dirty="0">
                <a:solidFill>
                  <a:srgbClr val="00B0F0"/>
                </a:solidFill>
              </a:rPr>
              <a:t>stride </a:t>
            </a:r>
            <a:r>
              <a:rPr lang="en-US" dirty="0"/>
              <a:t>of a certain number of pixels, and the process is repeated until the entire input image has been processed.</a:t>
            </a:r>
          </a:p>
          <a:p>
            <a:endParaRPr lang="en-US" dirty="0"/>
          </a:p>
          <a:p>
            <a:r>
              <a:rPr lang="en-US" dirty="0"/>
              <a:t>Typically, the size of the pooling window is 2x2</a:t>
            </a:r>
          </a:p>
          <a:p>
            <a:r>
              <a:rPr lang="en-US" dirty="0"/>
              <a:t>The stride with which the window is moved is also 2 pixels. </a:t>
            </a:r>
          </a:p>
          <a:p>
            <a:r>
              <a:rPr lang="en-US" dirty="0"/>
              <a:t>This setup reduces the size of the input by half, both in height and width, effectively reducing the total number of pixels by 50% with a slide of 2.</a:t>
            </a:r>
          </a:p>
          <a:p>
            <a:r>
              <a:rPr lang="en-US" dirty="0">
                <a:solidFill>
                  <a:srgbClr val="00B0F0"/>
                </a:solidFill>
              </a:rPr>
              <a:t>Ex: Stride=1:</a:t>
            </a:r>
            <a:r>
              <a:rPr lang="en-US" dirty="0"/>
              <a:t> means that the filter will move 1 pixel at a time as we slide around</a:t>
            </a:r>
            <a:endParaRPr lang="en-IN" dirty="0"/>
          </a:p>
        </p:txBody>
      </p:sp>
    </p:spTree>
    <p:extLst>
      <p:ext uri="{BB962C8B-B14F-4D97-AF65-F5344CB8AC3E}">
        <p14:creationId xmlns:p14="http://schemas.microsoft.com/office/powerpoint/2010/main" val="2819129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FB70-90A1-43BC-95F4-881534A4F1C9}"/>
              </a:ext>
            </a:extLst>
          </p:cNvPr>
          <p:cNvSpPr>
            <a:spLocks noGrp="1"/>
          </p:cNvSpPr>
          <p:nvPr>
            <p:ph type="title"/>
          </p:nvPr>
        </p:nvSpPr>
        <p:spPr/>
        <p:txBody>
          <a:bodyPr/>
          <a:lstStyle/>
          <a:p>
            <a:r>
              <a:rPr lang="en-US" dirty="0"/>
              <a:t>How Max Pooling Works</a:t>
            </a:r>
            <a:endParaRPr lang="en-IN" dirty="0"/>
          </a:p>
        </p:txBody>
      </p:sp>
      <p:pic>
        <p:nvPicPr>
          <p:cNvPr id="7" name="Content Placeholder 6">
            <a:extLst>
              <a:ext uri="{FF2B5EF4-FFF2-40B4-BE49-F238E27FC236}">
                <a16:creationId xmlns:a16="http://schemas.microsoft.com/office/drawing/2014/main" id="{0D7861F5-0BFF-4A45-A221-34688E58FFF8}"/>
              </a:ext>
            </a:extLst>
          </p:cNvPr>
          <p:cNvPicPr>
            <a:picLocks noGrp="1" noChangeAspect="1"/>
          </p:cNvPicPr>
          <p:nvPr>
            <p:ph idx="1"/>
          </p:nvPr>
        </p:nvPicPr>
        <p:blipFill>
          <a:blip r:embed="rId2"/>
          <a:stretch>
            <a:fillRect/>
          </a:stretch>
        </p:blipFill>
        <p:spPr>
          <a:xfrm>
            <a:off x="1896036" y="1978838"/>
            <a:ext cx="7167416" cy="3451405"/>
          </a:xfrm>
          <a:prstGeom prst="rect">
            <a:avLst/>
          </a:prstGeom>
        </p:spPr>
      </p:pic>
      <p:sp>
        <p:nvSpPr>
          <p:cNvPr id="8" name="TextBox 7">
            <a:extLst>
              <a:ext uri="{FF2B5EF4-FFF2-40B4-BE49-F238E27FC236}">
                <a16:creationId xmlns:a16="http://schemas.microsoft.com/office/drawing/2014/main" id="{1E979F46-1E15-48DC-ACF2-9E257FB7B479}"/>
              </a:ext>
            </a:extLst>
          </p:cNvPr>
          <p:cNvSpPr txBox="1"/>
          <p:nvPr/>
        </p:nvSpPr>
        <p:spPr>
          <a:xfrm>
            <a:off x="838200" y="5567082"/>
            <a:ext cx="9946341" cy="923330"/>
          </a:xfrm>
          <a:prstGeom prst="rect">
            <a:avLst/>
          </a:prstGeom>
          <a:noFill/>
        </p:spPr>
        <p:txBody>
          <a:bodyPr wrap="square" rtlCol="0">
            <a:spAutoFit/>
          </a:bodyPr>
          <a:lstStyle/>
          <a:p>
            <a:r>
              <a:rPr lang="en-US" dirty="0"/>
              <a:t>Here, the input image is 4×4 and the Max-pooling operation is performed using a 2×2 pooling kernel and with stride 2X2. </a:t>
            </a:r>
          </a:p>
          <a:p>
            <a:r>
              <a:rPr lang="en-US" dirty="0"/>
              <a:t>Stride defines how many numbers of pixels will shift over the input image.</a:t>
            </a:r>
            <a:endParaRPr lang="en-IN" dirty="0"/>
          </a:p>
        </p:txBody>
      </p:sp>
    </p:spTree>
    <p:extLst>
      <p:ext uri="{BB962C8B-B14F-4D97-AF65-F5344CB8AC3E}">
        <p14:creationId xmlns:p14="http://schemas.microsoft.com/office/powerpoint/2010/main" val="407743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211C-5C9B-4B5C-98EF-8D7580A3D48A}"/>
              </a:ext>
            </a:extLst>
          </p:cNvPr>
          <p:cNvSpPr>
            <a:spLocks noGrp="1"/>
          </p:cNvSpPr>
          <p:nvPr>
            <p:ph type="title"/>
          </p:nvPr>
        </p:nvSpPr>
        <p:spPr/>
        <p:txBody>
          <a:bodyPr/>
          <a:lstStyle/>
          <a:p>
            <a:r>
              <a:rPr lang="en-US" dirty="0"/>
              <a:t>How Max Pooling Works</a:t>
            </a:r>
            <a:endParaRPr lang="en-IN" dirty="0"/>
          </a:p>
        </p:txBody>
      </p:sp>
      <p:sp>
        <p:nvSpPr>
          <p:cNvPr id="3" name="Content Placeholder 2">
            <a:extLst>
              <a:ext uri="{FF2B5EF4-FFF2-40B4-BE49-F238E27FC236}">
                <a16:creationId xmlns:a16="http://schemas.microsoft.com/office/drawing/2014/main" id="{B8C4AE88-8F90-47C3-AACD-3143A0BD4FA3}"/>
              </a:ext>
            </a:extLst>
          </p:cNvPr>
          <p:cNvSpPr>
            <a:spLocks noGrp="1"/>
          </p:cNvSpPr>
          <p:nvPr>
            <p:ph idx="1"/>
          </p:nvPr>
        </p:nvSpPr>
        <p:spPr/>
        <p:txBody>
          <a:bodyPr>
            <a:normAutofit/>
          </a:bodyPr>
          <a:lstStyle/>
          <a:p>
            <a:r>
              <a:rPr lang="en-US" dirty="0"/>
              <a:t>Max pooling is a </a:t>
            </a:r>
            <a:r>
              <a:rPr lang="en-US" dirty="0" err="1"/>
              <a:t>downsampling</a:t>
            </a:r>
            <a:r>
              <a:rPr lang="en-US" dirty="0"/>
              <a:t> technique to reduce the spatial dimensions of an input volume. </a:t>
            </a:r>
          </a:p>
          <a:p>
            <a:r>
              <a:rPr lang="en-US" dirty="0"/>
              <a:t>It is a form of non-linear down-sampling to reduce the number of parameters and computation in the network. </a:t>
            </a:r>
          </a:p>
          <a:p>
            <a:r>
              <a:rPr lang="en-US" dirty="0"/>
              <a:t>The pooling layer is used to reduce the spatial dimensions (i.e., the width and height) of the feature maps, while preserving the depth (i.e., the number of channels)</a:t>
            </a:r>
          </a:p>
        </p:txBody>
      </p:sp>
    </p:spTree>
    <p:extLst>
      <p:ext uri="{BB962C8B-B14F-4D97-AF65-F5344CB8AC3E}">
        <p14:creationId xmlns:p14="http://schemas.microsoft.com/office/powerpoint/2010/main" val="279006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B952-716A-4E11-8217-548AB734BE75}"/>
              </a:ext>
            </a:extLst>
          </p:cNvPr>
          <p:cNvSpPr>
            <a:spLocks noGrp="1"/>
          </p:cNvSpPr>
          <p:nvPr>
            <p:ph type="title"/>
          </p:nvPr>
        </p:nvSpPr>
        <p:spPr/>
        <p:txBody>
          <a:bodyPr/>
          <a:lstStyle/>
          <a:p>
            <a:r>
              <a:rPr lang="en-US" dirty="0"/>
              <a:t>Advantages of Max Pooling</a:t>
            </a:r>
            <a:br>
              <a:rPr lang="en-US" dirty="0"/>
            </a:br>
            <a:endParaRPr lang="en-IN" dirty="0"/>
          </a:p>
        </p:txBody>
      </p:sp>
      <p:sp>
        <p:nvSpPr>
          <p:cNvPr id="3" name="Content Placeholder 2">
            <a:extLst>
              <a:ext uri="{FF2B5EF4-FFF2-40B4-BE49-F238E27FC236}">
                <a16:creationId xmlns:a16="http://schemas.microsoft.com/office/drawing/2014/main" id="{C6F03DDD-D9BD-43C8-89C6-674191553FF1}"/>
              </a:ext>
            </a:extLst>
          </p:cNvPr>
          <p:cNvSpPr>
            <a:spLocks noGrp="1"/>
          </p:cNvSpPr>
          <p:nvPr>
            <p:ph idx="1"/>
          </p:nvPr>
        </p:nvSpPr>
        <p:spPr/>
        <p:txBody>
          <a:bodyPr>
            <a:normAutofit fontScale="92500" lnSpcReduction="20000"/>
          </a:bodyPr>
          <a:lstStyle/>
          <a:p>
            <a:r>
              <a:rPr lang="en-US" dirty="0">
                <a:solidFill>
                  <a:srgbClr val="00B0F0"/>
                </a:solidFill>
              </a:rPr>
              <a:t>Feature Invariance or Local Translation invariance: </a:t>
            </a:r>
            <a:r>
              <a:rPr lang="en-US" dirty="0"/>
              <a:t>This means that the position of an object in the image does not affect the classification result, as the same features are detected regardless of the position of the object.</a:t>
            </a:r>
          </a:p>
          <a:p>
            <a:r>
              <a:rPr lang="en-US" dirty="0"/>
              <a:t>Max pooling helps the model to become invariant to the location and orientation of features. This means that the network can recognize an object in an image no matter where it is located.</a:t>
            </a:r>
          </a:p>
          <a:p>
            <a:r>
              <a:rPr lang="en-US" dirty="0">
                <a:solidFill>
                  <a:srgbClr val="00B0F0"/>
                </a:solidFill>
              </a:rPr>
              <a:t>Dimensionality Reduction: </a:t>
            </a:r>
            <a:r>
              <a:rPr lang="en-US" dirty="0"/>
              <a:t>By </a:t>
            </a:r>
            <a:r>
              <a:rPr lang="en-US" dirty="0" err="1"/>
              <a:t>downsampling</a:t>
            </a:r>
            <a:r>
              <a:rPr lang="en-US" dirty="0"/>
              <a:t> the input, max pooling significantly reduces the number of parameters and computations in the network, thus speeding up the learning process and reducing the risk of overfitting.</a:t>
            </a:r>
          </a:p>
          <a:p>
            <a:r>
              <a:rPr lang="en-US" dirty="0">
                <a:solidFill>
                  <a:srgbClr val="00B0F0"/>
                </a:solidFill>
              </a:rPr>
              <a:t>Noise Suppression: </a:t>
            </a:r>
            <a:r>
              <a:rPr lang="en-US" dirty="0"/>
              <a:t>Max pooling helps to suppress noise in the input data. By taking the maximum value within the window, it emphasizes the presence of strong features and diminishes the weaker ones.</a:t>
            </a:r>
            <a:endParaRPr lang="en-IN" dirty="0"/>
          </a:p>
        </p:txBody>
      </p:sp>
    </p:spTree>
    <p:extLst>
      <p:ext uri="{BB962C8B-B14F-4D97-AF65-F5344CB8AC3E}">
        <p14:creationId xmlns:p14="http://schemas.microsoft.com/office/powerpoint/2010/main" val="266706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563C-534B-456C-89C9-C0FB9D3F37C2}"/>
              </a:ext>
            </a:extLst>
          </p:cNvPr>
          <p:cNvSpPr>
            <a:spLocks noGrp="1"/>
          </p:cNvSpPr>
          <p:nvPr>
            <p:ph type="title"/>
          </p:nvPr>
        </p:nvSpPr>
        <p:spPr/>
        <p:txBody>
          <a:bodyPr/>
          <a:lstStyle/>
          <a:p>
            <a:r>
              <a:rPr lang="en-US" dirty="0"/>
              <a:t>Challenges with Max Pooling</a:t>
            </a:r>
            <a:br>
              <a:rPr lang="en-US" dirty="0"/>
            </a:br>
            <a:endParaRPr lang="en-IN" dirty="0"/>
          </a:p>
        </p:txBody>
      </p:sp>
      <p:sp>
        <p:nvSpPr>
          <p:cNvPr id="3" name="Content Placeholder 2">
            <a:extLst>
              <a:ext uri="{FF2B5EF4-FFF2-40B4-BE49-F238E27FC236}">
                <a16:creationId xmlns:a16="http://schemas.microsoft.com/office/drawing/2014/main" id="{301C38D2-DE01-47D1-8D55-2DA738471BA0}"/>
              </a:ext>
            </a:extLst>
          </p:cNvPr>
          <p:cNvSpPr>
            <a:spLocks noGrp="1"/>
          </p:cNvSpPr>
          <p:nvPr>
            <p:ph idx="1"/>
          </p:nvPr>
        </p:nvSpPr>
        <p:spPr/>
        <p:txBody>
          <a:bodyPr>
            <a:normAutofit fontScale="77500" lnSpcReduction="20000"/>
          </a:bodyPr>
          <a:lstStyle/>
          <a:p>
            <a:r>
              <a:rPr lang="en-US" dirty="0">
                <a:solidFill>
                  <a:srgbClr val="00B0F0"/>
                </a:solidFill>
              </a:rPr>
              <a:t>Information loss: </a:t>
            </a:r>
            <a:r>
              <a:rPr lang="en-US" dirty="0"/>
              <a:t>One of the main disadvantages of pooling layers is that they discard some information from the input feature maps, which can be important for the final classification or regression task.</a:t>
            </a:r>
          </a:p>
          <a:p>
            <a:r>
              <a:rPr lang="en-US" dirty="0">
                <a:solidFill>
                  <a:srgbClr val="00B0F0"/>
                </a:solidFill>
              </a:rPr>
              <a:t>Over-smoothing:</a:t>
            </a:r>
            <a:r>
              <a:rPr lang="en-US" dirty="0"/>
              <a:t> Pooling layers can also cause over-smoothing of the feature maps, which can result in the loss of some fine-grained details that are important for the final classification or regression task.</a:t>
            </a:r>
          </a:p>
          <a:p>
            <a:r>
              <a:rPr lang="en-US" dirty="0">
                <a:solidFill>
                  <a:srgbClr val="00B0F0"/>
                </a:solidFill>
              </a:rPr>
              <a:t>Hyperparameter tuning: </a:t>
            </a:r>
            <a:r>
              <a:rPr lang="en-US" dirty="0"/>
              <a:t>Pooling layers also introduce hyperparameters such as the size of the pooling regions and the stride, which need to be tuned in order to achieve optimal performance. This can be time-consuming and requires some expertise in model building.</a:t>
            </a:r>
          </a:p>
          <a:p>
            <a:r>
              <a:rPr lang="en-US" dirty="0"/>
              <a:t>Max pooling is a fixed operation and </a:t>
            </a:r>
            <a:r>
              <a:rPr lang="en-US" dirty="0">
                <a:solidFill>
                  <a:srgbClr val="00B0F0"/>
                </a:solidFill>
              </a:rPr>
              <a:t>does not learn from the data</a:t>
            </a:r>
            <a:r>
              <a:rPr lang="en-US" dirty="0"/>
              <a:t>, unlike convolutional layers that have learnable parameters.</a:t>
            </a:r>
          </a:p>
          <a:p>
            <a:r>
              <a:rPr lang="en-US" dirty="0"/>
              <a:t>Note: Modern CNN architectures have started to move away from traditional max pooling layers, using alternatives like </a:t>
            </a:r>
            <a:r>
              <a:rPr lang="en-US" dirty="0" err="1"/>
              <a:t>strided</a:t>
            </a:r>
            <a:r>
              <a:rPr lang="en-US" dirty="0"/>
              <a:t> convolutions for </a:t>
            </a:r>
            <a:r>
              <a:rPr lang="en-US" dirty="0" err="1"/>
              <a:t>downsampling</a:t>
            </a:r>
            <a:r>
              <a:rPr lang="en-US" dirty="0"/>
              <a:t> or incorporating learnable pooling operations that can adapt to the data</a:t>
            </a:r>
            <a:endParaRPr lang="en-IN" dirty="0"/>
          </a:p>
        </p:txBody>
      </p:sp>
    </p:spTree>
    <p:extLst>
      <p:ext uri="{BB962C8B-B14F-4D97-AF65-F5344CB8AC3E}">
        <p14:creationId xmlns:p14="http://schemas.microsoft.com/office/powerpoint/2010/main" val="76054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8E47-4440-4C55-A8CA-ABF26FD2E07D}"/>
              </a:ext>
            </a:extLst>
          </p:cNvPr>
          <p:cNvSpPr>
            <a:spLocks noGrp="1"/>
          </p:cNvSpPr>
          <p:nvPr>
            <p:ph type="title"/>
          </p:nvPr>
        </p:nvSpPr>
        <p:spPr/>
        <p:txBody>
          <a:bodyPr/>
          <a:lstStyle/>
          <a:p>
            <a:r>
              <a:rPr lang="en-US" dirty="0"/>
              <a:t>CNN Tensor Input Shape And Feature Maps</a:t>
            </a:r>
            <a:endParaRPr lang="en-IN" dirty="0"/>
          </a:p>
        </p:txBody>
      </p:sp>
      <p:sp>
        <p:nvSpPr>
          <p:cNvPr id="3" name="Content Placeholder 2">
            <a:extLst>
              <a:ext uri="{FF2B5EF4-FFF2-40B4-BE49-F238E27FC236}">
                <a16:creationId xmlns:a16="http://schemas.microsoft.com/office/drawing/2014/main" id="{75E483BA-C15D-44EC-A8ED-6481B1ACD270}"/>
              </a:ext>
            </a:extLst>
          </p:cNvPr>
          <p:cNvSpPr>
            <a:spLocks noGrp="1"/>
          </p:cNvSpPr>
          <p:nvPr>
            <p:ph idx="1"/>
          </p:nvPr>
        </p:nvSpPr>
        <p:spPr/>
        <p:txBody>
          <a:bodyPr>
            <a:normAutofit fontScale="92500" lnSpcReduction="10000"/>
          </a:bodyPr>
          <a:lstStyle/>
          <a:p>
            <a:r>
              <a:rPr lang="en-US" dirty="0"/>
              <a:t>To build a convolutional neural network (CNN), look at a tensor input for a CNN</a:t>
            </a:r>
          </a:p>
          <a:p>
            <a:r>
              <a:rPr lang="en-US" dirty="0"/>
              <a:t>Consider an image input as a tensor to a CNN.</a:t>
            </a:r>
          </a:p>
          <a:p>
            <a:r>
              <a:rPr lang="en-US" dirty="0"/>
              <a:t>Shape of A CNN Input - The shape of a CNN input typically has a length of four. </a:t>
            </a:r>
          </a:p>
          <a:p>
            <a:r>
              <a:rPr lang="en-US" dirty="0"/>
              <a:t>This means that we have a rank-4 tensor with four axes</a:t>
            </a:r>
          </a:p>
          <a:p>
            <a:r>
              <a:rPr lang="en-US" dirty="0"/>
              <a:t>[Batch, Channels, Height, Width]</a:t>
            </a:r>
          </a:p>
          <a:p>
            <a:r>
              <a:rPr lang="en-US" dirty="0"/>
              <a:t>It is common to see the B replaced by an N - N standing for number of samples in a batch</a:t>
            </a:r>
          </a:p>
          <a:p>
            <a:r>
              <a:rPr lang="en-IN" dirty="0" err="1"/>
              <a:t>PyTorch</a:t>
            </a:r>
            <a:r>
              <a:rPr lang="en-IN" dirty="0"/>
              <a:t> uses </a:t>
            </a:r>
            <a:r>
              <a:rPr lang="en-IN" dirty="0">
                <a:solidFill>
                  <a:srgbClr val="00B0F0"/>
                </a:solidFill>
              </a:rPr>
              <a:t>NCHW </a:t>
            </a:r>
            <a:r>
              <a:rPr lang="en-IN" dirty="0"/>
              <a:t>convention</a:t>
            </a:r>
          </a:p>
        </p:txBody>
      </p:sp>
    </p:spTree>
    <p:extLst>
      <p:ext uri="{BB962C8B-B14F-4D97-AF65-F5344CB8AC3E}">
        <p14:creationId xmlns:p14="http://schemas.microsoft.com/office/powerpoint/2010/main" val="2098025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F96E-2FFE-480D-8270-D1AE31A12390}"/>
              </a:ext>
            </a:extLst>
          </p:cNvPr>
          <p:cNvSpPr>
            <a:spLocks noGrp="1"/>
          </p:cNvSpPr>
          <p:nvPr>
            <p:ph type="title"/>
          </p:nvPr>
        </p:nvSpPr>
        <p:spPr/>
        <p:txBody>
          <a:bodyPr/>
          <a:lstStyle/>
          <a:p>
            <a:r>
              <a:rPr lang="en-US" dirty="0"/>
              <a:t>CNN Tensor Input Shape And Feature Maps</a:t>
            </a:r>
            <a:endParaRPr lang="en-IN" dirty="0"/>
          </a:p>
        </p:txBody>
      </p:sp>
      <p:sp>
        <p:nvSpPr>
          <p:cNvPr id="3" name="Content Placeholder 2">
            <a:extLst>
              <a:ext uri="{FF2B5EF4-FFF2-40B4-BE49-F238E27FC236}">
                <a16:creationId xmlns:a16="http://schemas.microsoft.com/office/drawing/2014/main" id="{DFE3B8D7-22E6-4805-B127-C599EDE5B74F}"/>
              </a:ext>
            </a:extLst>
          </p:cNvPr>
          <p:cNvSpPr>
            <a:spLocks noGrp="1"/>
          </p:cNvSpPr>
          <p:nvPr>
            <p:ph idx="1"/>
          </p:nvPr>
        </p:nvSpPr>
        <p:spPr/>
        <p:txBody>
          <a:bodyPr>
            <a:normAutofit fontScale="92500" lnSpcReduction="20000"/>
          </a:bodyPr>
          <a:lstStyle/>
          <a:p>
            <a:r>
              <a:rPr lang="en-US" dirty="0"/>
              <a:t>Ex: </a:t>
            </a:r>
            <a:r>
              <a:rPr lang="en-US" dirty="0">
                <a:solidFill>
                  <a:srgbClr val="00B0F0"/>
                </a:solidFill>
              </a:rPr>
              <a:t>Interpret the Shape [3, 1, 28, 28] of a given tensor</a:t>
            </a:r>
            <a:r>
              <a:rPr lang="en-US" dirty="0"/>
              <a:t> </a:t>
            </a:r>
          </a:p>
          <a:p>
            <a:r>
              <a:rPr lang="en-US" dirty="0"/>
              <a:t>A batch of three images, each image with a single color channel, and the image height and width are 28 x 28 respectively.</a:t>
            </a:r>
          </a:p>
          <a:p>
            <a:pPr marL="0" indent="0">
              <a:buNone/>
            </a:pPr>
            <a:r>
              <a:rPr lang="en-US" dirty="0">
                <a:solidFill>
                  <a:srgbClr val="00B0F0"/>
                </a:solidFill>
              </a:rPr>
              <a:t>Batch size</a:t>
            </a:r>
          </a:p>
          <a:p>
            <a:pPr marL="0" indent="0">
              <a:buNone/>
            </a:pPr>
            <a:r>
              <a:rPr lang="en-US" dirty="0">
                <a:solidFill>
                  <a:srgbClr val="00B0F0"/>
                </a:solidFill>
              </a:rPr>
              <a:t>Color channels</a:t>
            </a:r>
          </a:p>
          <a:p>
            <a:pPr marL="0" indent="0">
              <a:buNone/>
            </a:pPr>
            <a:r>
              <a:rPr lang="en-US" dirty="0">
                <a:solidFill>
                  <a:srgbClr val="00B0F0"/>
                </a:solidFill>
              </a:rPr>
              <a:t>Height</a:t>
            </a:r>
          </a:p>
          <a:p>
            <a:pPr marL="0" indent="0">
              <a:buNone/>
            </a:pPr>
            <a:r>
              <a:rPr lang="en-US" dirty="0">
                <a:solidFill>
                  <a:srgbClr val="00B0F0"/>
                </a:solidFill>
              </a:rPr>
              <a:t>Width</a:t>
            </a:r>
          </a:p>
          <a:p>
            <a:r>
              <a:rPr lang="en-US" dirty="0"/>
              <a:t>This gives us a single rank-4 tensor that will ultimately flow through our convolutional neural network</a:t>
            </a:r>
          </a:p>
          <a:p>
            <a:r>
              <a:rPr lang="en-US" dirty="0"/>
              <a:t>Given a tensor of images like this, we can navigate to a specific pixel in a specific color channel of a specific image in the batch using four indexes</a:t>
            </a:r>
            <a:endParaRPr lang="en-IN" dirty="0"/>
          </a:p>
        </p:txBody>
      </p:sp>
    </p:spTree>
    <p:extLst>
      <p:ext uri="{BB962C8B-B14F-4D97-AF65-F5344CB8AC3E}">
        <p14:creationId xmlns:p14="http://schemas.microsoft.com/office/powerpoint/2010/main" val="16594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7821-9BE8-4632-9FCD-757A31F29AD4}"/>
              </a:ext>
            </a:extLst>
          </p:cNvPr>
          <p:cNvSpPr>
            <a:spLocks noGrp="1"/>
          </p:cNvSpPr>
          <p:nvPr>
            <p:ph type="title"/>
          </p:nvPr>
        </p:nvSpPr>
        <p:spPr/>
        <p:txBody>
          <a:bodyPr/>
          <a:lstStyle/>
          <a:p>
            <a:r>
              <a:rPr lang="en-US" dirty="0"/>
              <a:t>Feed-forward network</a:t>
            </a:r>
            <a:endParaRPr lang="en-IN" dirty="0"/>
          </a:p>
        </p:txBody>
      </p:sp>
      <p:pic>
        <p:nvPicPr>
          <p:cNvPr id="4" name="Content Placeholder 3">
            <a:extLst>
              <a:ext uri="{FF2B5EF4-FFF2-40B4-BE49-F238E27FC236}">
                <a16:creationId xmlns:a16="http://schemas.microsoft.com/office/drawing/2014/main" id="{0842A5BE-4E09-4353-9006-182A33662C9B}"/>
              </a:ext>
            </a:extLst>
          </p:cNvPr>
          <p:cNvPicPr>
            <a:picLocks noGrp="1" noChangeAspect="1"/>
          </p:cNvPicPr>
          <p:nvPr>
            <p:ph idx="1"/>
          </p:nvPr>
        </p:nvPicPr>
        <p:blipFill>
          <a:blip r:embed="rId2"/>
          <a:stretch>
            <a:fillRect/>
          </a:stretch>
        </p:blipFill>
        <p:spPr>
          <a:xfrm>
            <a:off x="1771633" y="1825625"/>
            <a:ext cx="8648734" cy="4351338"/>
          </a:xfrm>
          <a:prstGeom prst="rect">
            <a:avLst/>
          </a:prstGeom>
        </p:spPr>
      </p:pic>
    </p:spTree>
    <p:extLst>
      <p:ext uri="{BB962C8B-B14F-4D97-AF65-F5344CB8AC3E}">
        <p14:creationId xmlns:p14="http://schemas.microsoft.com/office/powerpoint/2010/main" val="230182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44E0-099D-4652-BDA5-AF87D4861B71}"/>
              </a:ext>
            </a:extLst>
          </p:cNvPr>
          <p:cNvSpPr>
            <a:spLocks noGrp="1"/>
          </p:cNvSpPr>
          <p:nvPr>
            <p:ph type="title"/>
          </p:nvPr>
        </p:nvSpPr>
        <p:spPr/>
        <p:txBody>
          <a:bodyPr/>
          <a:lstStyle/>
          <a:p>
            <a:r>
              <a:rPr lang="en-IN" dirty="0"/>
              <a:t>Batch size</a:t>
            </a:r>
          </a:p>
        </p:txBody>
      </p:sp>
      <p:sp>
        <p:nvSpPr>
          <p:cNvPr id="3" name="Content Placeholder 2">
            <a:extLst>
              <a:ext uri="{FF2B5EF4-FFF2-40B4-BE49-F238E27FC236}">
                <a16:creationId xmlns:a16="http://schemas.microsoft.com/office/drawing/2014/main" id="{192F96CE-9D89-44C0-8474-AD0766D7C490}"/>
              </a:ext>
            </a:extLst>
          </p:cNvPr>
          <p:cNvSpPr>
            <a:spLocks noGrp="1"/>
          </p:cNvSpPr>
          <p:nvPr>
            <p:ph idx="1"/>
          </p:nvPr>
        </p:nvSpPr>
        <p:spPr/>
        <p:txBody>
          <a:bodyPr>
            <a:normAutofit fontScale="77500" lnSpcReduction="20000"/>
          </a:bodyPr>
          <a:lstStyle/>
          <a:p>
            <a:r>
              <a:rPr lang="en-US" dirty="0">
                <a:solidFill>
                  <a:srgbClr val="00B0F0"/>
                </a:solidFill>
              </a:rPr>
              <a:t>Batch size </a:t>
            </a:r>
            <a:r>
              <a:rPr lang="en-US" dirty="0"/>
              <a:t>is the number of samples that will be passed through to the network at one time. </a:t>
            </a:r>
          </a:p>
          <a:p>
            <a:r>
              <a:rPr lang="en-US" dirty="0">
                <a:solidFill>
                  <a:srgbClr val="00B0F0"/>
                </a:solidFill>
              </a:rPr>
              <a:t>Epoch </a:t>
            </a:r>
            <a:r>
              <a:rPr lang="en-US" dirty="0"/>
              <a:t>is one single pass over the entire training set to the network.</a:t>
            </a:r>
          </a:p>
          <a:p>
            <a:r>
              <a:rPr lang="en-IN" dirty="0">
                <a:solidFill>
                  <a:srgbClr val="00B0F0"/>
                </a:solidFill>
              </a:rPr>
              <a:t>Batches in Epoch</a:t>
            </a:r>
          </a:p>
          <a:p>
            <a:r>
              <a:rPr lang="en-US" dirty="0"/>
              <a:t>Suppose we have 1000 images that we want to train our network to identify different breeds. </a:t>
            </a:r>
          </a:p>
          <a:p>
            <a:r>
              <a:rPr lang="en-US" dirty="0"/>
              <a:t>If we specify our batch size as 10. This means that 10 images will be passed as a group, or as a batch, at one time to the network.</a:t>
            </a:r>
          </a:p>
          <a:p>
            <a:r>
              <a:rPr lang="en-US" dirty="0"/>
              <a:t>A single epoch is one single pass of all the data through the network</a:t>
            </a:r>
          </a:p>
          <a:p>
            <a:r>
              <a:rPr lang="en-US" dirty="0"/>
              <a:t>It will take 100 batches to make up full epoch. </a:t>
            </a:r>
          </a:p>
          <a:p>
            <a:r>
              <a:rPr lang="en-US" dirty="0"/>
              <a:t>We have 1000 images divided by a batch size of 10, which equals 100 total batches.</a:t>
            </a:r>
          </a:p>
          <a:p>
            <a:r>
              <a:rPr lang="en-US" dirty="0">
                <a:solidFill>
                  <a:srgbClr val="00B0F0"/>
                </a:solidFill>
              </a:rPr>
              <a:t>batches in epoch = training set size / </a:t>
            </a:r>
            <a:r>
              <a:rPr lang="en-US" dirty="0" err="1">
                <a:solidFill>
                  <a:srgbClr val="00B0F0"/>
                </a:solidFill>
              </a:rPr>
              <a:t>batch_size</a:t>
            </a:r>
            <a:endParaRPr lang="en-US" dirty="0">
              <a:solidFill>
                <a:srgbClr val="00B0F0"/>
              </a:solidFill>
            </a:endParaRPr>
          </a:p>
          <a:p>
            <a:endParaRPr lang="en-IN" dirty="0"/>
          </a:p>
        </p:txBody>
      </p:sp>
    </p:spTree>
    <p:extLst>
      <p:ext uri="{BB962C8B-B14F-4D97-AF65-F5344CB8AC3E}">
        <p14:creationId xmlns:p14="http://schemas.microsoft.com/office/powerpoint/2010/main" val="244885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D6E3-EC66-4AA4-B780-AACECD5404E8}"/>
              </a:ext>
            </a:extLst>
          </p:cNvPr>
          <p:cNvSpPr>
            <a:spLocks noGrp="1"/>
          </p:cNvSpPr>
          <p:nvPr>
            <p:ph type="title"/>
          </p:nvPr>
        </p:nvSpPr>
        <p:spPr/>
        <p:txBody>
          <a:bodyPr/>
          <a:lstStyle/>
          <a:p>
            <a:r>
              <a:rPr lang="en-IN" b="1" dirty="0"/>
              <a:t>Why Use Batches?</a:t>
            </a:r>
            <a:br>
              <a:rPr lang="en-IN" b="1" dirty="0"/>
            </a:br>
            <a:endParaRPr lang="en-IN" dirty="0"/>
          </a:p>
        </p:txBody>
      </p:sp>
      <p:sp>
        <p:nvSpPr>
          <p:cNvPr id="3" name="Content Placeholder 2">
            <a:extLst>
              <a:ext uri="{FF2B5EF4-FFF2-40B4-BE49-F238E27FC236}">
                <a16:creationId xmlns:a16="http://schemas.microsoft.com/office/drawing/2014/main" id="{E57605B0-0FF9-4331-A775-BE11A4EEC5BA}"/>
              </a:ext>
            </a:extLst>
          </p:cNvPr>
          <p:cNvSpPr>
            <a:spLocks noGrp="1"/>
          </p:cNvSpPr>
          <p:nvPr>
            <p:ph idx="1"/>
          </p:nvPr>
        </p:nvSpPr>
        <p:spPr/>
        <p:txBody>
          <a:bodyPr>
            <a:normAutofit/>
          </a:bodyPr>
          <a:lstStyle/>
          <a:p>
            <a:r>
              <a:rPr lang="en-US" dirty="0"/>
              <a:t>batch size is one of the hyperparameters that we must test and tune based on how our specific model is performing during training.</a:t>
            </a:r>
          </a:p>
          <a:p>
            <a:r>
              <a:rPr lang="en-US" dirty="0"/>
              <a:t>Batch size has to be tested to check how our machine is performing in terms of its resource utilization when using different batch sizes.</a:t>
            </a:r>
          </a:p>
          <a:p>
            <a:r>
              <a:rPr lang="en-US" dirty="0"/>
              <a:t>Ex: if we set batch size to a relatively high number, say 100, then our machine may not have enough computational power to process all 100 images in parallel, and this would suggest that we need to lower our batch size.</a:t>
            </a:r>
            <a:endParaRPr lang="en-IN" dirty="0"/>
          </a:p>
        </p:txBody>
      </p:sp>
    </p:spTree>
    <p:extLst>
      <p:ext uri="{BB962C8B-B14F-4D97-AF65-F5344CB8AC3E}">
        <p14:creationId xmlns:p14="http://schemas.microsoft.com/office/powerpoint/2010/main" val="1310892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2171-148A-44D8-9BC6-372F8663D607}"/>
              </a:ext>
            </a:extLst>
          </p:cNvPr>
          <p:cNvSpPr>
            <a:spLocks noGrp="1"/>
          </p:cNvSpPr>
          <p:nvPr>
            <p:ph type="title"/>
          </p:nvPr>
        </p:nvSpPr>
        <p:spPr/>
        <p:txBody>
          <a:bodyPr/>
          <a:lstStyle/>
          <a:p>
            <a:r>
              <a:rPr lang="en-US" dirty="0"/>
              <a:t>Image Height And Width</a:t>
            </a:r>
            <a:br>
              <a:rPr lang="en-US" dirty="0"/>
            </a:br>
            <a:endParaRPr lang="en-IN" dirty="0"/>
          </a:p>
        </p:txBody>
      </p:sp>
      <p:sp>
        <p:nvSpPr>
          <p:cNvPr id="3" name="Content Placeholder 2">
            <a:extLst>
              <a:ext uri="{FF2B5EF4-FFF2-40B4-BE49-F238E27FC236}">
                <a16:creationId xmlns:a16="http://schemas.microsoft.com/office/drawing/2014/main" id="{720D0C59-E19F-42C7-BB8C-1264F91BF3B8}"/>
              </a:ext>
            </a:extLst>
          </p:cNvPr>
          <p:cNvSpPr>
            <a:spLocks noGrp="1"/>
          </p:cNvSpPr>
          <p:nvPr>
            <p:ph idx="1"/>
          </p:nvPr>
        </p:nvSpPr>
        <p:spPr/>
        <p:txBody>
          <a:bodyPr/>
          <a:lstStyle/>
          <a:p>
            <a:r>
              <a:rPr lang="en-US" sz="2400" dirty="0"/>
              <a:t>To represent two dimensions, we need two axes.</a:t>
            </a:r>
          </a:p>
          <a:p>
            <a:r>
              <a:rPr lang="en-US" sz="2400" dirty="0"/>
              <a:t>The image height and width are represented on the last two axes.</a:t>
            </a:r>
          </a:p>
          <a:p>
            <a:r>
              <a:rPr lang="en-US" sz="2400" dirty="0"/>
              <a:t> Possible values here are 28 x 28, for image data in the MNIST or fashion-MNIST dataset</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71B6CD85-59AF-40F7-9D6C-A8A4BB06DE82}"/>
              </a:ext>
            </a:extLst>
          </p:cNvPr>
          <p:cNvPicPr>
            <a:picLocks noChangeAspect="1"/>
          </p:cNvPicPr>
          <p:nvPr/>
        </p:nvPicPr>
        <p:blipFill>
          <a:blip r:embed="rId2"/>
          <a:stretch>
            <a:fillRect/>
          </a:stretch>
        </p:blipFill>
        <p:spPr>
          <a:xfrm>
            <a:off x="3372990" y="3342784"/>
            <a:ext cx="3724795" cy="3515216"/>
          </a:xfrm>
          <a:prstGeom prst="rect">
            <a:avLst/>
          </a:prstGeom>
        </p:spPr>
      </p:pic>
    </p:spTree>
    <p:extLst>
      <p:ext uri="{BB962C8B-B14F-4D97-AF65-F5344CB8AC3E}">
        <p14:creationId xmlns:p14="http://schemas.microsoft.com/office/powerpoint/2010/main" val="3343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13DE-A5AB-42B1-8507-900DE6CF67AB}"/>
              </a:ext>
            </a:extLst>
          </p:cNvPr>
          <p:cNvSpPr>
            <a:spLocks noGrp="1"/>
          </p:cNvSpPr>
          <p:nvPr>
            <p:ph type="title"/>
          </p:nvPr>
        </p:nvSpPr>
        <p:spPr/>
        <p:txBody>
          <a:bodyPr/>
          <a:lstStyle/>
          <a:p>
            <a:r>
              <a:rPr lang="en-US" dirty="0"/>
              <a:t>Image Color Channels</a:t>
            </a:r>
            <a:br>
              <a:rPr lang="en-US" dirty="0"/>
            </a:br>
            <a:endParaRPr lang="en-IN" dirty="0"/>
          </a:p>
        </p:txBody>
      </p:sp>
      <p:sp>
        <p:nvSpPr>
          <p:cNvPr id="3" name="Content Placeholder 2">
            <a:extLst>
              <a:ext uri="{FF2B5EF4-FFF2-40B4-BE49-F238E27FC236}">
                <a16:creationId xmlns:a16="http://schemas.microsoft.com/office/drawing/2014/main" id="{D3F74B78-3BBF-4CA6-B77D-8CDAEF3F3F82}"/>
              </a:ext>
            </a:extLst>
          </p:cNvPr>
          <p:cNvSpPr>
            <a:spLocks noGrp="1"/>
          </p:cNvSpPr>
          <p:nvPr>
            <p:ph idx="1"/>
          </p:nvPr>
        </p:nvSpPr>
        <p:spPr/>
        <p:txBody>
          <a:bodyPr>
            <a:normAutofit/>
          </a:bodyPr>
          <a:lstStyle/>
          <a:p>
            <a:r>
              <a:rPr lang="en-US" dirty="0"/>
              <a:t>The 2</a:t>
            </a:r>
            <a:r>
              <a:rPr lang="en-US" baseline="30000" dirty="0"/>
              <a:t>nd</a:t>
            </a:r>
            <a:r>
              <a:rPr lang="en-US" dirty="0"/>
              <a:t> axis represents the color channels. </a:t>
            </a:r>
          </a:p>
          <a:p>
            <a:r>
              <a:rPr lang="en-US" dirty="0"/>
              <a:t>Typical values here are 3 for RGB images, 1 for grayscale images. </a:t>
            </a:r>
          </a:p>
          <a:p>
            <a:r>
              <a:rPr lang="en-US" dirty="0"/>
              <a:t>This color channel interpretation only applies to the input tensor.</a:t>
            </a:r>
          </a:p>
          <a:p>
            <a:r>
              <a:rPr lang="en-US" dirty="0"/>
              <a:t>Interpretation of this axis changes after the tensor passes through a convolutional layer.</a:t>
            </a:r>
          </a:p>
        </p:txBody>
      </p:sp>
    </p:spTree>
    <p:extLst>
      <p:ext uri="{BB962C8B-B14F-4D97-AF65-F5344CB8AC3E}">
        <p14:creationId xmlns:p14="http://schemas.microsoft.com/office/powerpoint/2010/main" val="4066822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D614-31DA-4256-BF77-CE1DECD70B8F}"/>
              </a:ext>
            </a:extLst>
          </p:cNvPr>
          <p:cNvSpPr>
            <a:spLocks noGrp="1"/>
          </p:cNvSpPr>
          <p:nvPr>
            <p:ph type="title"/>
          </p:nvPr>
        </p:nvSpPr>
        <p:spPr/>
        <p:txBody>
          <a:bodyPr/>
          <a:lstStyle/>
          <a:p>
            <a:r>
              <a:rPr lang="en-US" dirty="0"/>
              <a:t>Image Batches</a:t>
            </a:r>
            <a:br>
              <a:rPr lang="en-US" dirty="0"/>
            </a:br>
            <a:endParaRPr lang="en-IN" dirty="0"/>
          </a:p>
        </p:txBody>
      </p:sp>
      <p:sp>
        <p:nvSpPr>
          <p:cNvPr id="3" name="Content Placeholder 2">
            <a:extLst>
              <a:ext uri="{FF2B5EF4-FFF2-40B4-BE49-F238E27FC236}">
                <a16:creationId xmlns:a16="http://schemas.microsoft.com/office/drawing/2014/main" id="{706D260E-519E-40E8-9F22-913C589131EB}"/>
              </a:ext>
            </a:extLst>
          </p:cNvPr>
          <p:cNvSpPr>
            <a:spLocks noGrp="1"/>
          </p:cNvSpPr>
          <p:nvPr>
            <p:ph idx="1"/>
          </p:nvPr>
        </p:nvSpPr>
        <p:spPr/>
        <p:txBody>
          <a:bodyPr/>
          <a:lstStyle/>
          <a:p>
            <a:r>
              <a:rPr lang="en-US" dirty="0"/>
              <a:t>The first axis of the four represents the batch size. </a:t>
            </a:r>
          </a:p>
          <a:p>
            <a:r>
              <a:rPr lang="en-US" dirty="0"/>
              <a:t>In neural networks, we usually work with batches of samples opposed to single samples</a:t>
            </a:r>
          </a:p>
          <a:p>
            <a:r>
              <a:rPr lang="en-US" dirty="0"/>
              <a:t>so the length of this axis tells us how many samples are in our batch</a:t>
            </a:r>
            <a:endParaRPr lang="en-IN" dirty="0"/>
          </a:p>
        </p:txBody>
      </p:sp>
    </p:spTree>
    <p:extLst>
      <p:ext uri="{BB962C8B-B14F-4D97-AF65-F5344CB8AC3E}">
        <p14:creationId xmlns:p14="http://schemas.microsoft.com/office/powerpoint/2010/main" val="2435086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15F8-EDA8-4809-B847-D200F4D949DB}"/>
              </a:ext>
            </a:extLst>
          </p:cNvPr>
          <p:cNvSpPr>
            <a:spLocks noGrp="1"/>
          </p:cNvSpPr>
          <p:nvPr>
            <p:ph type="title"/>
          </p:nvPr>
        </p:nvSpPr>
        <p:spPr/>
        <p:txBody>
          <a:bodyPr/>
          <a:lstStyle/>
          <a:p>
            <a:r>
              <a:rPr lang="en-IN" dirty="0"/>
              <a:t>Problem Statement 1 - </a:t>
            </a:r>
            <a:r>
              <a:rPr lang="en-US" dirty="0"/>
              <a:t>Implement </a:t>
            </a:r>
            <a:r>
              <a:rPr lang="en-US" dirty="0" err="1"/>
              <a:t>maxpooling</a:t>
            </a:r>
            <a:r>
              <a:rPr lang="en-US" dirty="0"/>
              <a:t> </a:t>
            </a:r>
            <a:endParaRPr lang="en-IN" dirty="0"/>
          </a:p>
        </p:txBody>
      </p:sp>
      <p:sp>
        <p:nvSpPr>
          <p:cNvPr id="3" name="Content Placeholder 2">
            <a:extLst>
              <a:ext uri="{FF2B5EF4-FFF2-40B4-BE49-F238E27FC236}">
                <a16:creationId xmlns:a16="http://schemas.microsoft.com/office/drawing/2014/main" id="{F875FF0A-F96F-4583-BF3C-0C8A4E6D8AAF}"/>
              </a:ext>
            </a:extLst>
          </p:cNvPr>
          <p:cNvSpPr>
            <a:spLocks noGrp="1"/>
          </p:cNvSpPr>
          <p:nvPr>
            <p:ph idx="1"/>
          </p:nvPr>
        </p:nvSpPr>
        <p:spPr/>
        <p:txBody>
          <a:bodyPr/>
          <a:lstStyle/>
          <a:p>
            <a:r>
              <a:rPr lang="en-US" dirty="0"/>
              <a:t>Ex: A tensor that contains data from a single 28 x 28 grayscale image.</a:t>
            </a:r>
          </a:p>
          <a:p>
            <a:r>
              <a:rPr lang="en-US" dirty="0"/>
              <a:t>So the tensor shape: [1, 1, 28, 28]</a:t>
            </a:r>
          </a:p>
          <a:p>
            <a:r>
              <a:rPr lang="en-US" dirty="0"/>
              <a:t>Implement </a:t>
            </a:r>
            <a:r>
              <a:rPr lang="en-US" dirty="0" err="1"/>
              <a:t>maxpooling</a:t>
            </a:r>
            <a:r>
              <a:rPr lang="en-US" dirty="0"/>
              <a:t> for the following input image 4×4 and the Max-pooling operation is performed using a 2×2 pooling kernel and stride 2X2</a:t>
            </a:r>
          </a:p>
          <a:p>
            <a:endParaRPr lang="en-US" dirty="0"/>
          </a:p>
          <a:p>
            <a:endParaRPr lang="en-IN" dirty="0"/>
          </a:p>
        </p:txBody>
      </p:sp>
      <p:pic>
        <p:nvPicPr>
          <p:cNvPr id="4" name="Picture 3">
            <a:extLst>
              <a:ext uri="{FF2B5EF4-FFF2-40B4-BE49-F238E27FC236}">
                <a16:creationId xmlns:a16="http://schemas.microsoft.com/office/drawing/2014/main" id="{F5447964-14F6-43AA-9C7E-B168F7F76F5B}"/>
              </a:ext>
            </a:extLst>
          </p:cNvPr>
          <p:cNvPicPr>
            <a:picLocks noChangeAspect="1"/>
          </p:cNvPicPr>
          <p:nvPr/>
        </p:nvPicPr>
        <p:blipFill>
          <a:blip r:embed="rId2"/>
          <a:stretch>
            <a:fillRect/>
          </a:stretch>
        </p:blipFill>
        <p:spPr>
          <a:xfrm>
            <a:off x="717176" y="4001294"/>
            <a:ext cx="6030167" cy="2762636"/>
          </a:xfrm>
          <a:prstGeom prst="rect">
            <a:avLst/>
          </a:prstGeom>
        </p:spPr>
      </p:pic>
    </p:spTree>
    <p:extLst>
      <p:ext uri="{BB962C8B-B14F-4D97-AF65-F5344CB8AC3E}">
        <p14:creationId xmlns:p14="http://schemas.microsoft.com/office/powerpoint/2010/main" val="121483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1D1C-0EE0-403C-9A42-9DABAA330379}"/>
              </a:ext>
            </a:extLst>
          </p:cNvPr>
          <p:cNvSpPr>
            <a:spLocks noGrp="1"/>
          </p:cNvSpPr>
          <p:nvPr>
            <p:ph type="title"/>
          </p:nvPr>
        </p:nvSpPr>
        <p:spPr/>
        <p:txBody>
          <a:bodyPr/>
          <a:lstStyle/>
          <a:p>
            <a:r>
              <a:rPr lang="en-IN" dirty="0"/>
              <a:t>How to compute the output shape</a:t>
            </a:r>
          </a:p>
        </p:txBody>
      </p:sp>
      <p:sp>
        <p:nvSpPr>
          <p:cNvPr id="3" name="Content Placeholder 2">
            <a:extLst>
              <a:ext uri="{FF2B5EF4-FFF2-40B4-BE49-F238E27FC236}">
                <a16:creationId xmlns:a16="http://schemas.microsoft.com/office/drawing/2014/main" id="{413289B5-9D4D-4C93-84F3-41CAC4C23FD5}"/>
              </a:ext>
            </a:extLst>
          </p:cNvPr>
          <p:cNvSpPr>
            <a:spLocks noGrp="1"/>
          </p:cNvSpPr>
          <p:nvPr>
            <p:ph idx="1"/>
          </p:nvPr>
        </p:nvSpPr>
        <p:spPr/>
        <p:txBody>
          <a:bodyPr/>
          <a:lstStyle/>
          <a:p>
            <a:r>
              <a:rPr lang="en-US" dirty="0"/>
              <a:t>Let the input tensor be of a shape (n, c, </a:t>
            </a:r>
            <a:r>
              <a:rPr lang="en-US" dirty="0" err="1"/>
              <a:t>h</a:t>
            </a:r>
            <a:r>
              <a:rPr lang="en-US" baseline="-25000" dirty="0" err="1"/>
              <a:t>in</a:t>
            </a:r>
            <a:r>
              <a:rPr lang="en-US" dirty="0"/>
              <a:t>, w</a:t>
            </a:r>
            <a:r>
              <a:rPr lang="en-US" baseline="-25000" dirty="0"/>
              <a:t>in</a:t>
            </a:r>
            <a:r>
              <a:rPr lang="en-US" dirty="0"/>
              <a:t>) </a:t>
            </a:r>
          </a:p>
          <a:p>
            <a:r>
              <a:rPr lang="en-US" dirty="0"/>
              <a:t>Let kernel size is  (</a:t>
            </a:r>
            <a:r>
              <a:rPr lang="en-US" dirty="0" err="1"/>
              <a:t>k_h</a:t>
            </a:r>
            <a:r>
              <a:rPr lang="en-US" dirty="0"/>
              <a:t>, </a:t>
            </a:r>
            <a:r>
              <a:rPr lang="en-US" dirty="0" err="1"/>
              <a:t>k_w</a:t>
            </a:r>
            <a:r>
              <a:rPr lang="en-US" dirty="0"/>
              <a:t>)</a:t>
            </a:r>
          </a:p>
          <a:p>
            <a:r>
              <a:rPr lang="en-US" dirty="0"/>
              <a:t>Output shape is (n, c, </a:t>
            </a:r>
            <a:r>
              <a:rPr lang="en-US" dirty="0" err="1"/>
              <a:t>h_out</a:t>
            </a:r>
            <a:r>
              <a:rPr lang="en-US" dirty="0"/>
              <a:t>, </a:t>
            </a:r>
            <a:r>
              <a:rPr lang="en-US" dirty="0" err="1"/>
              <a:t>w_out</a:t>
            </a:r>
            <a:r>
              <a:rPr lang="en-US" dirty="0"/>
              <a:t>)</a:t>
            </a:r>
          </a:p>
          <a:p>
            <a:r>
              <a:rPr lang="en-US" dirty="0"/>
              <a:t>The output height and width is </a:t>
            </a:r>
          </a:p>
          <a:p>
            <a:endParaRPr lang="en-US" dirty="0"/>
          </a:p>
          <a:p>
            <a:endParaRPr lang="en-IN" dirty="0"/>
          </a:p>
        </p:txBody>
      </p:sp>
      <p:pic>
        <p:nvPicPr>
          <p:cNvPr id="4" name="Picture 3">
            <a:extLst>
              <a:ext uri="{FF2B5EF4-FFF2-40B4-BE49-F238E27FC236}">
                <a16:creationId xmlns:a16="http://schemas.microsoft.com/office/drawing/2014/main" id="{7CED0BC6-1529-4C2D-9606-056227B70DF1}"/>
              </a:ext>
            </a:extLst>
          </p:cNvPr>
          <p:cNvPicPr>
            <a:picLocks noChangeAspect="1"/>
          </p:cNvPicPr>
          <p:nvPr/>
        </p:nvPicPr>
        <p:blipFill>
          <a:blip r:embed="rId2"/>
          <a:stretch>
            <a:fillRect/>
          </a:stretch>
        </p:blipFill>
        <p:spPr>
          <a:xfrm>
            <a:off x="963035" y="4093135"/>
            <a:ext cx="7127539" cy="2218765"/>
          </a:xfrm>
          <a:prstGeom prst="rect">
            <a:avLst/>
          </a:prstGeom>
        </p:spPr>
      </p:pic>
      <p:pic>
        <p:nvPicPr>
          <p:cNvPr id="5" name="Picture 4">
            <a:extLst>
              <a:ext uri="{FF2B5EF4-FFF2-40B4-BE49-F238E27FC236}">
                <a16:creationId xmlns:a16="http://schemas.microsoft.com/office/drawing/2014/main" id="{74EDE5D5-3276-4992-B3E5-0FAA854F889A}"/>
              </a:ext>
            </a:extLst>
          </p:cNvPr>
          <p:cNvPicPr>
            <a:picLocks noChangeAspect="1"/>
          </p:cNvPicPr>
          <p:nvPr/>
        </p:nvPicPr>
        <p:blipFill>
          <a:blip r:embed="rId3"/>
          <a:stretch>
            <a:fillRect/>
          </a:stretch>
        </p:blipFill>
        <p:spPr>
          <a:xfrm>
            <a:off x="8090574" y="2558691"/>
            <a:ext cx="3014734" cy="1383912"/>
          </a:xfrm>
          <a:prstGeom prst="rect">
            <a:avLst/>
          </a:prstGeom>
        </p:spPr>
      </p:pic>
      <p:sp>
        <p:nvSpPr>
          <p:cNvPr id="6" name="TextBox 5">
            <a:extLst>
              <a:ext uri="{FF2B5EF4-FFF2-40B4-BE49-F238E27FC236}">
                <a16:creationId xmlns:a16="http://schemas.microsoft.com/office/drawing/2014/main" id="{16E7C4C7-241D-46DC-BDC3-13F0B1321FBC}"/>
              </a:ext>
            </a:extLst>
          </p:cNvPr>
          <p:cNvSpPr txBox="1"/>
          <p:nvPr/>
        </p:nvSpPr>
        <p:spPr>
          <a:xfrm>
            <a:off x="7966328" y="4352503"/>
            <a:ext cx="3263226" cy="646331"/>
          </a:xfrm>
          <a:prstGeom prst="rect">
            <a:avLst/>
          </a:prstGeom>
          <a:noFill/>
        </p:spPr>
        <p:txBody>
          <a:bodyPr wrap="square" rtlCol="0">
            <a:spAutoFit/>
          </a:bodyPr>
          <a:lstStyle/>
          <a:p>
            <a:r>
              <a:rPr lang="en-IN" dirty="0">
                <a:solidFill>
                  <a:srgbClr val="00B0F0"/>
                </a:solidFill>
              </a:rPr>
              <a:t>Apply to the Problem Statement 1 and get the output shape</a:t>
            </a:r>
          </a:p>
        </p:txBody>
      </p:sp>
    </p:spTree>
    <p:extLst>
      <p:ext uri="{BB962C8B-B14F-4D97-AF65-F5344CB8AC3E}">
        <p14:creationId xmlns:p14="http://schemas.microsoft.com/office/powerpoint/2010/main" val="2907758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4AB5-89A2-44A0-9297-EDCE3D7BFDD2}"/>
              </a:ext>
            </a:extLst>
          </p:cNvPr>
          <p:cNvSpPr>
            <a:spLocks noGrp="1"/>
          </p:cNvSpPr>
          <p:nvPr>
            <p:ph type="title"/>
          </p:nvPr>
        </p:nvSpPr>
        <p:spPr/>
        <p:txBody>
          <a:bodyPr/>
          <a:lstStyle/>
          <a:p>
            <a:r>
              <a:rPr lang="en-US" dirty="0"/>
              <a:t>MaxPool2d Operation for max pooling</a:t>
            </a:r>
            <a:endParaRPr lang="en-IN" dirty="0"/>
          </a:p>
        </p:txBody>
      </p:sp>
      <p:sp>
        <p:nvSpPr>
          <p:cNvPr id="3" name="Content Placeholder 2">
            <a:extLst>
              <a:ext uri="{FF2B5EF4-FFF2-40B4-BE49-F238E27FC236}">
                <a16:creationId xmlns:a16="http://schemas.microsoft.com/office/drawing/2014/main" id="{DC184E3B-C02F-49CA-8242-6BED1ECA6CAE}"/>
              </a:ext>
            </a:extLst>
          </p:cNvPr>
          <p:cNvSpPr>
            <a:spLocks noGrp="1"/>
          </p:cNvSpPr>
          <p:nvPr>
            <p:ph idx="1"/>
          </p:nvPr>
        </p:nvSpPr>
        <p:spPr/>
        <p:txBody>
          <a:bodyPr>
            <a:normAutofit fontScale="92500" lnSpcReduction="20000"/>
          </a:bodyPr>
          <a:lstStyle/>
          <a:p>
            <a:r>
              <a:rPr lang="en-US" dirty="0"/>
              <a:t>Syntax : </a:t>
            </a:r>
          </a:p>
          <a:p>
            <a:pPr marL="0" indent="0">
              <a:buNone/>
            </a:pPr>
            <a:r>
              <a:rPr lang="en-US" dirty="0"/>
              <a:t>torch.nn.MaxPool2d(</a:t>
            </a:r>
            <a:r>
              <a:rPr lang="en-US" dirty="0" err="1"/>
              <a:t>kernel_size</a:t>
            </a:r>
            <a:r>
              <a:rPr lang="en-US" dirty="0"/>
              <a:t>, stride=None, padding=0, dilation=1, </a:t>
            </a:r>
            <a:r>
              <a:rPr lang="en-US" dirty="0" err="1"/>
              <a:t>return_indices</a:t>
            </a:r>
            <a:r>
              <a:rPr lang="en-US" dirty="0"/>
              <a:t>=False, </a:t>
            </a:r>
            <a:r>
              <a:rPr lang="en-US" dirty="0" err="1"/>
              <a:t>ceil_mode</a:t>
            </a:r>
            <a:r>
              <a:rPr lang="en-US" dirty="0"/>
              <a:t>=False)</a:t>
            </a:r>
          </a:p>
          <a:p>
            <a:endParaRPr lang="en-US" dirty="0"/>
          </a:p>
          <a:p>
            <a:r>
              <a:rPr lang="en-US" dirty="0" err="1"/>
              <a:t>kernel_size</a:t>
            </a:r>
            <a:r>
              <a:rPr lang="en-US" dirty="0"/>
              <a:t> : the filtered kernel shape,</a:t>
            </a:r>
          </a:p>
          <a:p>
            <a:r>
              <a:rPr lang="en-US" dirty="0"/>
              <a:t>stride : Number of pixel shift over the input feature,(default is </a:t>
            </a:r>
            <a:r>
              <a:rPr lang="en-US" dirty="0" err="1"/>
              <a:t>kernel_size</a:t>
            </a:r>
            <a:r>
              <a:rPr lang="en-US" dirty="0"/>
              <a:t>)</a:t>
            </a:r>
          </a:p>
          <a:p>
            <a:r>
              <a:rPr lang="en-US" dirty="0"/>
              <a:t>padding  : Extra 0 padding layers around both side the feature, (default is 0)</a:t>
            </a:r>
          </a:p>
          <a:p>
            <a:r>
              <a:rPr lang="en-US" dirty="0" err="1"/>
              <a:t>dialation</a:t>
            </a:r>
            <a:r>
              <a:rPr lang="en-US" dirty="0"/>
              <a:t>: Control the stride (default is 1)</a:t>
            </a:r>
          </a:p>
          <a:p>
            <a:r>
              <a:rPr lang="en-US" dirty="0" err="1"/>
              <a:t>return_indices</a:t>
            </a:r>
            <a:r>
              <a:rPr lang="en-US" dirty="0"/>
              <a:t> : True or False (default is False) return the max indices.</a:t>
            </a:r>
          </a:p>
          <a:p>
            <a:r>
              <a:rPr lang="en-US" dirty="0" err="1"/>
              <a:t>ceil_mode</a:t>
            </a:r>
            <a:r>
              <a:rPr lang="en-US" dirty="0"/>
              <a:t> : True or False (default is False) when True it will use ceil instead of floor.</a:t>
            </a:r>
            <a:endParaRPr lang="en-IN" dirty="0"/>
          </a:p>
        </p:txBody>
      </p:sp>
    </p:spTree>
    <p:extLst>
      <p:ext uri="{BB962C8B-B14F-4D97-AF65-F5344CB8AC3E}">
        <p14:creationId xmlns:p14="http://schemas.microsoft.com/office/powerpoint/2010/main" val="479236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B41-6701-4C87-9CA0-38AB838E8943}"/>
              </a:ext>
            </a:extLst>
          </p:cNvPr>
          <p:cNvSpPr>
            <a:spLocks noGrp="1"/>
          </p:cNvSpPr>
          <p:nvPr>
            <p:ph type="title"/>
          </p:nvPr>
        </p:nvSpPr>
        <p:spPr/>
        <p:txBody>
          <a:bodyPr/>
          <a:lstStyle/>
          <a:p>
            <a:r>
              <a:rPr lang="en-IN" dirty="0"/>
              <a:t>Problem Statement 1 - </a:t>
            </a:r>
            <a:r>
              <a:rPr lang="en-US" dirty="0"/>
              <a:t>Implement </a:t>
            </a:r>
            <a:r>
              <a:rPr lang="en-US" dirty="0" err="1"/>
              <a:t>maxpooling</a:t>
            </a:r>
            <a:r>
              <a:rPr lang="en-US" dirty="0"/>
              <a:t> </a:t>
            </a:r>
            <a:endParaRPr lang="en-IN" dirty="0"/>
          </a:p>
        </p:txBody>
      </p:sp>
      <p:sp>
        <p:nvSpPr>
          <p:cNvPr id="3" name="Content Placeholder 2">
            <a:extLst>
              <a:ext uri="{FF2B5EF4-FFF2-40B4-BE49-F238E27FC236}">
                <a16:creationId xmlns:a16="http://schemas.microsoft.com/office/drawing/2014/main" id="{B6DC9940-920A-465E-A00E-2D2AD9DE36FC}"/>
              </a:ext>
            </a:extLst>
          </p:cNvPr>
          <p:cNvSpPr>
            <a:spLocks noGrp="1"/>
          </p:cNvSpPr>
          <p:nvPr>
            <p:ph idx="1"/>
          </p:nvPr>
        </p:nvSpPr>
        <p:spPr>
          <a:xfrm>
            <a:off x="838200" y="1842247"/>
            <a:ext cx="6598024" cy="4650628"/>
          </a:xfrm>
        </p:spPr>
        <p:txBody>
          <a:bodyPr>
            <a:normAutofit fontScale="55000" lnSpcReduction="20000"/>
          </a:bodyPr>
          <a:lstStyle/>
          <a:p>
            <a:pPr marL="0" indent="0">
              <a:buNone/>
            </a:pPr>
            <a:r>
              <a:rPr lang="en-IN" dirty="0"/>
              <a:t>import torch </a:t>
            </a:r>
          </a:p>
          <a:p>
            <a:pPr marL="0" indent="0">
              <a:buNone/>
            </a:pPr>
            <a:r>
              <a:rPr lang="en-IN" dirty="0"/>
              <a:t>import </a:t>
            </a:r>
            <a:r>
              <a:rPr lang="en-IN" dirty="0" err="1"/>
              <a:t>torch.nn</a:t>
            </a:r>
            <a:r>
              <a:rPr lang="en-IN" dirty="0"/>
              <a:t> as </a:t>
            </a:r>
            <a:r>
              <a:rPr lang="en-IN" dirty="0" err="1"/>
              <a:t>nn</a:t>
            </a:r>
            <a:r>
              <a:rPr lang="en-IN" dirty="0"/>
              <a:t> </a:t>
            </a:r>
          </a:p>
          <a:p>
            <a:pPr marL="0" indent="0">
              <a:buNone/>
            </a:pPr>
            <a:endParaRPr lang="en-IN" dirty="0"/>
          </a:p>
          <a:p>
            <a:pPr marL="0" indent="0">
              <a:buNone/>
            </a:pPr>
            <a:r>
              <a:rPr lang="en-IN" dirty="0"/>
              <a:t># Define the input tensor </a:t>
            </a:r>
          </a:p>
          <a:p>
            <a:pPr marL="0" indent="0">
              <a:buNone/>
            </a:pPr>
            <a:r>
              <a:rPr lang="en-IN" dirty="0" err="1"/>
              <a:t>input_tensor</a:t>
            </a:r>
            <a:r>
              <a:rPr lang="en-IN" dirty="0"/>
              <a:t> = </a:t>
            </a:r>
            <a:r>
              <a:rPr lang="en-IN" dirty="0" err="1"/>
              <a:t>torch.tensor</a:t>
            </a:r>
            <a:r>
              <a:rPr lang="en-IN" dirty="0"/>
              <a:t>( </a:t>
            </a:r>
          </a:p>
          <a:p>
            <a:pPr marL="0" indent="0">
              <a:buNone/>
            </a:pPr>
            <a:r>
              <a:rPr lang="en-IN" dirty="0"/>
              <a:t>	[ </a:t>
            </a:r>
          </a:p>
          <a:p>
            <a:pPr marL="0" indent="0">
              <a:buNone/>
            </a:pPr>
            <a:r>
              <a:rPr lang="en-IN" dirty="0"/>
              <a:t>		[1, 1, 2, 4], </a:t>
            </a:r>
          </a:p>
          <a:p>
            <a:pPr marL="0" indent="0">
              <a:buNone/>
            </a:pPr>
            <a:r>
              <a:rPr lang="en-IN" dirty="0"/>
              <a:t>		[5, 6, 7, 8], </a:t>
            </a:r>
          </a:p>
          <a:p>
            <a:pPr marL="0" indent="0">
              <a:buNone/>
            </a:pPr>
            <a:r>
              <a:rPr lang="en-IN" dirty="0"/>
              <a:t>		[3, 2, 1, 0], </a:t>
            </a:r>
          </a:p>
          <a:p>
            <a:pPr marL="0" indent="0">
              <a:buNone/>
            </a:pPr>
            <a:r>
              <a:rPr lang="en-IN" dirty="0"/>
              <a:t>		[1, 2, 3, 4] </a:t>
            </a:r>
          </a:p>
          <a:p>
            <a:pPr marL="0" indent="0">
              <a:buNone/>
            </a:pPr>
            <a:r>
              <a:rPr lang="en-IN" dirty="0"/>
              <a:t>	], </a:t>
            </a:r>
            <a:r>
              <a:rPr lang="en-IN" dirty="0" err="1"/>
              <a:t>dtype</a:t>
            </a:r>
            <a:r>
              <a:rPr lang="en-IN" dirty="0"/>
              <a:t> = torch.float32) </a:t>
            </a:r>
          </a:p>
          <a:p>
            <a:pPr marL="0" indent="0">
              <a:buNone/>
            </a:pPr>
            <a:r>
              <a:rPr lang="en-IN" dirty="0"/>
              <a:t>print("</a:t>
            </a:r>
            <a:r>
              <a:rPr lang="en-IN" dirty="0" err="1"/>
              <a:t>input_tensor</a:t>
            </a:r>
            <a:r>
              <a:rPr lang="en-IN" dirty="0"/>
              <a:t> shape=", </a:t>
            </a:r>
            <a:r>
              <a:rPr lang="en-IN" dirty="0" err="1"/>
              <a:t>input_tensor.shape</a:t>
            </a:r>
            <a:r>
              <a:rPr lang="en-IN" dirty="0"/>
              <a:t>)</a:t>
            </a:r>
          </a:p>
          <a:p>
            <a:pPr marL="0" indent="0">
              <a:buNone/>
            </a:pPr>
            <a:r>
              <a:rPr lang="en-IN" dirty="0"/>
              <a:t># Reshape the </a:t>
            </a:r>
            <a:r>
              <a:rPr lang="en-IN" dirty="0" err="1"/>
              <a:t>input_tensor</a:t>
            </a:r>
            <a:r>
              <a:rPr lang="en-IN" dirty="0"/>
              <a:t> </a:t>
            </a:r>
          </a:p>
          <a:p>
            <a:pPr marL="0" indent="0">
              <a:buNone/>
            </a:pPr>
            <a:r>
              <a:rPr lang="en-IN" dirty="0" err="1"/>
              <a:t>input_tensor</a:t>
            </a:r>
            <a:r>
              <a:rPr lang="en-IN" dirty="0"/>
              <a:t> = </a:t>
            </a:r>
            <a:r>
              <a:rPr lang="en-IN" dirty="0" err="1"/>
              <a:t>input_tensor.reshape</a:t>
            </a:r>
            <a:r>
              <a:rPr lang="en-IN" dirty="0"/>
              <a:t>(1, 1, 4, 4) </a:t>
            </a:r>
          </a:p>
          <a:p>
            <a:pPr marL="0" indent="0">
              <a:buNone/>
            </a:pPr>
            <a:r>
              <a:rPr lang="en-IN" dirty="0"/>
              <a:t>print("Reshaped </a:t>
            </a:r>
            <a:r>
              <a:rPr lang="en-IN" dirty="0" err="1"/>
              <a:t>input_tensor</a:t>
            </a:r>
            <a:r>
              <a:rPr lang="en-IN" dirty="0"/>
              <a:t> shape=", </a:t>
            </a:r>
            <a:r>
              <a:rPr lang="en-IN" dirty="0" err="1"/>
              <a:t>input_tensor.shape</a:t>
            </a:r>
            <a:r>
              <a:rPr lang="en-IN" dirty="0"/>
              <a:t>)</a:t>
            </a:r>
          </a:p>
          <a:p>
            <a:pPr marL="0" indent="0">
              <a:buNone/>
            </a:pPr>
            <a:r>
              <a:rPr lang="en-IN" dirty="0"/>
              <a:t>print("Reshaped </a:t>
            </a:r>
            <a:r>
              <a:rPr lang="en-IN" dirty="0" err="1"/>
              <a:t>input_tensor</a:t>
            </a:r>
            <a:r>
              <a:rPr lang="en-IN" dirty="0"/>
              <a:t> =", </a:t>
            </a:r>
            <a:r>
              <a:rPr lang="en-IN" dirty="0" err="1"/>
              <a:t>input_tensor</a:t>
            </a:r>
            <a:r>
              <a:rPr lang="en-IN" dirty="0"/>
              <a:t>)</a:t>
            </a:r>
          </a:p>
        </p:txBody>
      </p:sp>
      <p:sp>
        <p:nvSpPr>
          <p:cNvPr id="4" name="TextBox 3">
            <a:extLst>
              <a:ext uri="{FF2B5EF4-FFF2-40B4-BE49-F238E27FC236}">
                <a16:creationId xmlns:a16="http://schemas.microsoft.com/office/drawing/2014/main" id="{C41BCB87-567A-4110-A89F-B160B16DFACD}"/>
              </a:ext>
            </a:extLst>
          </p:cNvPr>
          <p:cNvSpPr txBox="1"/>
          <p:nvPr/>
        </p:nvSpPr>
        <p:spPr>
          <a:xfrm>
            <a:off x="5728448" y="2182402"/>
            <a:ext cx="6064624" cy="2585323"/>
          </a:xfrm>
          <a:prstGeom prst="rect">
            <a:avLst/>
          </a:prstGeom>
          <a:noFill/>
        </p:spPr>
        <p:txBody>
          <a:bodyPr wrap="square" rtlCol="0">
            <a:spAutoFit/>
          </a:bodyPr>
          <a:lstStyle/>
          <a:p>
            <a:r>
              <a:rPr lang="en-IN" dirty="0"/>
              <a:t># Initialize the Max-pooling layer with kernel 2X2 and stride 2 </a:t>
            </a:r>
          </a:p>
          <a:p>
            <a:r>
              <a:rPr lang="en-IN" dirty="0">
                <a:solidFill>
                  <a:srgbClr val="00B0F0"/>
                </a:solidFill>
              </a:rPr>
              <a:t>pool = nn.MaxPool2d(</a:t>
            </a:r>
            <a:r>
              <a:rPr lang="en-IN" dirty="0" err="1">
                <a:solidFill>
                  <a:srgbClr val="00B0F0"/>
                </a:solidFill>
              </a:rPr>
              <a:t>kernel_size</a:t>
            </a:r>
            <a:r>
              <a:rPr lang="en-IN" dirty="0">
                <a:solidFill>
                  <a:srgbClr val="00B0F0"/>
                </a:solidFill>
              </a:rPr>
              <a:t>=2, stride=2) </a:t>
            </a:r>
          </a:p>
          <a:p>
            <a:endParaRPr lang="en-IN" dirty="0"/>
          </a:p>
          <a:p>
            <a:r>
              <a:rPr lang="en-IN" dirty="0"/>
              <a:t># Apply the Max-pooling layer to the input tensor </a:t>
            </a:r>
          </a:p>
          <a:p>
            <a:r>
              <a:rPr lang="en-IN" dirty="0"/>
              <a:t>output = pool(</a:t>
            </a:r>
            <a:r>
              <a:rPr lang="en-IN" dirty="0" err="1"/>
              <a:t>input_tensor</a:t>
            </a:r>
            <a:r>
              <a:rPr lang="en-IN" dirty="0"/>
              <a:t>) </a:t>
            </a:r>
          </a:p>
          <a:p>
            <a:endParaRPr lang="en-IN" dirty="0"/>
          </a:p>
          <a:p>
            <a:r>
              <a:rPr lang="en-IN" dirty="0"/>
              <a:t># Print the output tensor </a:t>
            </a:r>
          </a:p>
          <a:p>
            <a:r>
              <a:rPr lang="en-IN" dirty="0"/>
              <a:t>print(output)</a:t>
            </a:r>
          </a:p>
          <a:p>
            <a:r>
              <a:rPr lang="en-IN" dirty="0"/>
              <a:t>print("output shape=", </a:t>
            </a:r>
            <a:r>
              <a:rPr lang="en-IN" dirty="0" err="1"/>
              <a:t>output.shape</a:t>
            </a:r>
            <a:r>
              <a:rPr lang="en-IN" dirty="0"/>
              <a:t>)</a:t>
            </a:r>
          </a:p>
        </p:txBody>
      </p:sp>
    </p:spTree>
    <p:extLst>
      <p:ext uri="{BB962C8B-B14F-4D97-AF65-F5344CB8AC3E}">
        <p14:creationId xmlns:p14="http://schemas.microsoft.com/office/powerpoint/2010/main" val="2758930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16E4-CA37-4DBD-BEE4-4DD8B7970213}"/>
              </a:ext>
            </a:extLst>
          </p:cNvPr>
          <p:cNvSpPr>
            <a:spLocks noGrp="1"/>
          </p:cNvSpPr>
          <p:nvPr>
            <p:ph type="title"/>
          </p:nvPr>
        </p:nvSpPr>
        <p:spPr/>
        <p:txBody>
          <a:bodyPr/>
          <a:lstStyle/>
          <a:p>
            <a:r>
              <a:rPr lang="en-IN" dirty="0"/>
              <a:t>Output</a:t>
            </a:r>
          </a:p>
        </p:txBody>
      </p:sp>
      <p:sp>
        <p:nvSpPr>
          <p:cNvPr id="3" name="Content Placeholder 2">
            <a:extLst>
              <a:ext uri="{FF2B5EF4-FFF2-40B4-BE49-F238E27FC236}">
                <a16:creationId xmlns:a16="http://schemas.microsoft.com/office/drawing/2014/main" id="{20B16E66-58AB-451A-809B-0DD3FD720600}"/>
              </a:ext>
            </a:extLst>
          </p:cNvPr>
          <p:cNvSpPr>
            <a:spLocks noGrp="1"/>
          </p:cNvSpPr>
          <p:nvPr>
            <p:ph idx="1"/>
          </p:nvPr>
        </p:nvSpPr>
        <p:spPr/>
        <p:txBody>
          <a:bodyPr>
            <a:normAutofit lnSpcReduction="10000"/>
          </a:bodyPr>
          <a:lstStyle/>
          <a:p>
            <a:pPr marL="0" indent="0">
              <a:buNone/>
            </a:pPr>
            <a:r>
              <a:rPr lang="en-IN" dirty="0" err="1"/>
              <a:t>input_tensor</a:t>
            </a:r>
            <a:r>
              <a:rPr lang="en-IN" dirty="0"/>
              <a:t> shape= </a:t>
            </a:r>
            <a:r>
              <a:rPr lang="en-IN" dirty="0" err="1"/>
              <a:t>torch.Size</a:t>
            </a:r>
            <a:r>
              <a:rPr lang="en-IN" dirty="0"/>
              <a:t>([4, 4])</a:t>
            </a:r>
          </a:p>
          <a:p>
            <a:pPr marL="0" indent="0">
              <a:buNone/>
            </a:pPr>
            <a:r>
              <a:rPr lang="en-IN" dirty="0"/>
              <a:t>Reshaped </a:t>
            </a:r>
            <a:r>
              <a:rPr lang="en-IN" dirty="0" err="1"/>
              <a:t>input_tensor</a:t>
            </a:r>
            <a:r>
              <a:rPr lang="en-IN" dirty="0"/>
              <a:t> shape= </a:t>
            </a:r>
            <a:r>
              <a:rPr lang="en-IN" dirty="0" err="1"/>
              <a:t>torch.Size</a:t>
            </a:r>
            <a:r>
              <a:rPr lang="en-IN" dirty="0"/>
              <a:t>([1, 1, 4, 4])</a:t>
            </a:r>
          </a:p>
          <a:p>
            <a:pPr marL="0" indent="0">
              <a:buNone/>
            </a:pPr>
            <a:r>
              <a:rPr lang="en-IN" dirty="0"/>
              <a:t>Reshaped </a:t>
            </a:r>
            <a:r>
              <a:rPr lang="en-IN" dirty="0" err="1"/>
              <a:t>input_tensor</a:t>
            </a:r>
            <a:r>
              <a:rPr lang="en-IN" dirty="0"/>
              <a:t> = tensor([[[[1., 1., 2., 4.],</a:t>
            </a:r>
          </a:p>
          <a:p>
            <a:pPr marL="0" indent="0">
              <a:buNone/>
            </a:pPr>
            <a:r>
              <a:rPr lang="en-IN" dirty="0"/>
              <a:t>          [5., 6., 7., 8.],</a:t>
            </a:r>
          </a:p>
          <a:p>
            <a:pPr marL="0" indent="0">
              <a:buNone/>
            </a:pPr>
            <a:r>
              <a:rPr lang="en-IN" dirty="0"/>
              <a:t>          [3., 2., 1., 0.],</a:t>
            </a:r>
          </a:p>
          <a:p>
            <a:pPr marL="0" indent="0">
              <a:buNone/>
            </a:pPr>
            <a:r>
              <a:rPr lang="en-IN" dirty="0"/>
              <a:t>          [1., 2., 3., 4.]]]])</a:t>
            </a:r>
          </a:p>
          <a:p>
            <a:pPr marL="0" indent="0">
              <a:buNone/>
            </a:pPr>
            <a:r>
              <a:rPr lang="en-IN" dirty="0"/>
              <a:t>tensor([[[[6., 8.],</a:t>
            </a:r>
          </a:p>
          <a:p>
            <a:pPr marL="0" indent="0">
              <a:buNone/>
            </a:pPr>
            <a:r>
              <a:rPr lang="en-IN" dirty="0"/>
              <a:t>          [3., 4.]]]])</a:t>
            </a:r>
          </a:p>
          <a:p>
            <a:pPr marL="0" indent="0">
              <a:buNone/>
            </a:pPr>
            <a:r>
              <a:rPr lang="en-IN" dirty="0"/>
              <a:t>output shape= </a:t>
            </a:r>
            <a:r>
              <a:rPr lang="en-IN" dirty="0" err="1"/>
              <a:t>torch.Size</a:t>
            </a:r>
            <a:r>
              <a:rPr lang="en-IN" dirty="0"/>
              <a:t>([1, 1, 2, 2])</a:t>
            </a:r>
          </a:p>
        </p:txBody>
      </p:sp>
    </p:spTree>
    <p:extLst>
      <p:ext uri="{BB962C8B-B14F-4D97-AF65-F5344CB8AC3E}">
        <p14:creationId xmlns:p14="http://schemas.microsoft.com/office/powerpoint/2010/main" val="51255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BC0F-8E51-4436-8C4A-0C1402CF9170}"/>
              </a:ext>
            </a:extLst>
          </p:cNvPr>
          <p:cNvSpPr>
            <a:spLocks noGrp="1"/>
          </p:cNvSpPr>
          <p:nvPr>
            <p:ph type="title"/>
          </p:nvPr>
        </p:nvSpPr>
        <p:spPr/>
        <p:txBody>
          <a:bodyPr/>
          <a:lstStyle/>
          <a:p>
            <a:r>
              <a:rPr lang="en-IN" dirty="0"/>
              <a:t>Image recognition</a:t>
            </a:r>
          </a:p>
        </p:txBody>
      </p:sp>
      <p:sp>
        <p:nvSpPr>
          <p:cNvPr id="3" name="Content Placeholder 2">
            <a:extLst>
              <a:ext uri="{FF2B5EF4-FFF2-40B4-BE49-F238E27FC236}">
                <a16:creationId xmlns:a16="http://schemas.microsoft.com/office/drawing/2014/main" id="{765C6504-3655-492F-BBA1-6F576F8C90AE}"/>
              </a:ext>
            </a:extLst>
          </p:cNvPr>
          <p:cNvSpPr>
            <a:spLocks noGrp="1"/>
          </p:cNvSpPr>
          <p:nvPr>
            <p:ph idx="1"/>
          </p:nvPr>
        </p:nvSpPr>
        <p:spPr/>
        <p:txBody>
          <a:bodyPr/>
          <a:lstStyle/>
          <a:p>
            <a:r>
              <a:rPr lang="en-US" dirty="0"/>
              <a:t>To build a neural network that could recognize handwritten digits </a:t>
            </a:r>
          </a:p>
          <a:p>
            <a:r>
              <a:rPr lang="en-US" dirty="0"/>
              <a:t>Ex: given the following 4 by 4 pixel image as input, our neural network should classify it as a "1“</a:t>
            </a:r>
          </a:p>
          <a:p>
            <a:endParaRPr lang="en-IN" dirty="0"/>
          </a:p>
        </p:txBody>
      </p:sp>
      <p:pic>
        <p:nvPicPr>
          <p:cNvPr id="4" name="Picture 3">
            <a:extLst>
              <a:ext uri="{FF2B5EF4-FFF2-40B4-BE49-F238E27FC236}">
                <a16:creationId xmlns:a16="http://schemas.microsoft.com/office/drawing/2014/main" id="{818727AA-DF1F-4074-BAAE-A9D484CEC1B4}"/>
              </a:ext>
            </a:extLst>
          </p:cNvPr>
          <p:cNvPicPr>
            <a:picLocks noChangeAspect="1"/>
          </p:cNvPicPr>
          <p:nvPr/>
        </p:nvPicPr>
        <p:blipFill>
          <a:blip r:embed="rId2"/>
          <a:stretch>
            <a:fillRect/>
          </a:stretch>
        </p:blipFill>
        <p:spPr>
          <a:xfrm>
            <a:off x="1097942" y="3239367"/>
            <a:ext cx="3353268" cy="3153215"/>
          </a:xfrm>
          <a:prstGeom prst="rect">
            <a:avLst/>
          </a:prstGeom>
        </p:spPr>
      </p:pic>
    </p:spTree>
    <p:extLst>
      <p:ext uri="{BB962C8B-B14F-4D97-AF65-F5344CB8AC3E}">
        <p14:creationId xmlns:p14="http://schemas.microsoft.com/office/powerpoint/2010/main" val="1064036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5373-44A6-443D-9719-5912041DB1DF}"/>
              </a:ext>
            </a:extLst>
          </p:cNvPr>
          <p:cNvSpPr>
            <a:spLocks noGrp="1"/>
          </p:cNvSpPr>
          <p:nvPr>
            <p:ph type="title"/>
          </p:nvPr>
        </p:nvSpPr>
        <p:spPr/>
        <p:txBody>
          <a:bodyPr>
            <a:normAutofit/>
          </a:bodyPr>
          <a:lstStyle/>
          <a:p>
            <a:r>
              <a:rPr lang="en-IN" sz="3200" dirty="0"/>
              <a:t>Problem Statement 2- Implement Convolution using </a:t>
            </a:r>
            <a:r>
              <a:rPr lang="en-IN" sz="3200" dirty="0" err="1"/>
              <a:t>torch.nn</a:t>
            </a:r>
            <a:endParaRPr lang="en-IN" sz="3200" dirty="0"/>
          </a:p>
        </p:txBody>
      </p:sp>
      <p:sp>
        <p:nvSpPr>
          <p:cNvPr id="3" name="Content Placeholder 2">
            <a:extLst>
              <a:ext uri="{FF2B5EF4-FFF2-40B4-BE49-F238E27FC236}">
                <a16:creationId xmlns:a16="http://schemas.microsoft.com/office/drawing/2014/main" id="{A8603F54-5E92-4D33-BD70-FCAFE1C2E9F1}"/>
              </a:ext>
            </a:extLst>
          </p:cNvPr>
          <p:cNvSpPr>
            <a:spLocks noGrp="1"/>
          </p:cNvSpPr>
          <p:nvPr>
            <p:ph idx="1"/>
          </p:nvPr>
        </p:nvSpPr>
        <p:spPr/>
        <p:txBody>
          <a:bodyPr/>
          <a:lstStyle/>
          <a:p>
            <a:r>
              <a:rPr lang="en-US" dirty="0"/>
              <a:t>Define a custom image of shape 4X4 and kernel 3X3 and bias 1X1</a:t>
            </a:r>
          </a:p>
          <a:p>
            <a:endParaRPr lang="en-IN" dirty="0"/>
          </a:p>
        </p:txBody>
      </p:sp>
      <p:pic>
        <p:nvPicPr>
          <p:cNvPr id="4" name="Picture 3">
            <a:extLst>
              <a:ext uri="{FF2B5EF4-FFF2-40B4-BE49-F238E27FC236}">
                <a16:creationId xmlns:a16="http://schemas.microsoft.com/office/drawing/2014/main" id="{DDB55A65-35C0-49E9-9AD1-103D9B91FBD0}"/>
              </a:ext>
            </a:extLst>
          </p:cNvPr>
          <p:cNvPicPr>
            <a:picLocks noChangeAspect="1"/>
          </p:cNvPicPr>
          <p:nvPr/>
        </p:nvPicPr>
        <p:blipFill>
          <a:blip r:embed="rId2"/>
          <a:stretch>
            <a:fillRect/>
          </a:stretch>
        </p:blipFill>
        <p:spPr>
          <a:xfrm>
            <a:off x="1667773" y="2662908"/>
            <a:ext cx="3181794" cy="2419688"/>
          </a:xfrm>
          <a:prstGeom prst="rect">
            <a:avLst/>
          </a:prstGeom>
        </p:spPr>
      </p:pic>
      <p:pic>
        <p:nvPicPr>
          <p:cNvPr id="5" name="Picture 4">
            <a:extLst>
              <a:ext uri="{FF2B5EF4-FFF2-40B4-BE49-F238E27FC236}">
                <a16:creationId xmlns:a16="http://schemas.microsoft.com/office/drawing/2014/main" id="{32EC4428-574C-4B9E-A246-436C87292524}"/>
              </a:ext>
            </a:extLst>
          </p:cNvPr>
          <p:cNvPicPr>
            <a:picLocks noChangeAspect="1"/>
          </p:cNvPicPr>
          <p:nvPr/>
        </p:nvPicPr>
        <p:blipFill>
          <a:blip r:embed="rId3"/>
          <a:stretch>
            <a:fillRect/>
          </a:stretch>
        </p:blipFill>
        <p:spPr>
          <a:xfrm>
            <a:off x="5552188" y="3091529"/>
            <a:ext cx="657317" cy="1819529"/>
          </a:xfrm>
          <a:prstGeom prst="rect">
            <a:avLst/>
          </a:prstGeom>
        </p:spPr>
      </p:pic>
    </p:spTree>
    <p:extLst>
      <p:ext uri="{BB962C8B-B14F-4D97-AF65-F5344CB8AC3E}">
        <p14:creationId xmlns:p14="http://schemas.microsoft.com/office/powerpoint/2010/main" val="1453952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5491-335F-4AF7-87D0-B35DFA8DBA5E}"/>
              </a:ext>
            </a:extLst>
          </p:cNvPr>
          <p:cNvSpPr>
            <a:spLocks noGrp="1"/>
          </p:cNvSpPr>
          <p:nvPr>
            <p:ph type="title"/>
          </p:nvPr>
        </p:nvSpPr>
        <p:spPr/>
        <p:txBody>
          <a:bodyPr/>
          <a:lstStyle/>
          <a:p>
            <a:r>
              <a:rPr lang="en-IN" dirty="0"/>
              <a:t>Conv2D function</a:t>
            </a:r>
          </a:p>
        </p:txBody>
      </p:sp>
      <p:sp>
        <p:nvSpPr>
          <p:cNvPr id="3" name="Content Placeholder 2">
            <a:extLst>
              <a:ext uri="{FF2B5EF4-FFF2-40B4-BE49-F238E27FC236}">
                <a16:creationId xmlns:a16="http://schemas.microsoft.com/office/drawing/2014/main" id="{0FB8797E-AC50-4B72-8AC2-53241E08457D}"/>
              </a:ext>
            </a:extLst>
          </p:cNvPr>
          <p:cNvSpPr>
            <a:spLocks noGrp="1"/>
          </p:cNvSpPr>
          <p:nvPr>
            <p:ph idx="1"/>
          </p:nvPr>
        </p:nvSpPr>
        <p:spPr/>
        <p:txBody>
          <a:bodyPr>
            <a:normAutofit fontScale="70000" lnSpcReduction="20000"/>
          </a:bodyPr>
          <a:lstStyle/>
          <a:p>
            <a:pPr marL="0" indent="0">
              <a:buNone/>
            </a:pPr>
            <a:r>
              <a:rPr lang="en-US" dirty="0">
                <a:solidFill>
                  <a:srgbClr val="00B0F0"/>
                </a:solidFill>
              </a:rPr>
              <a:t>torch.nn.Conv2d(</a:t>
            </a:r>
            <a:r>
              <a:rPr lang="en-US" dirty="0" err="1">
                <a:solidFill>
                  <a:srgbClr val="00B0F0"/>
                </a:solidFill>
              </a:rPr>
              <a:t>in_channels</a:t>
            </a:r>
            <a:r>
              <a:rPr lang="en-US" dirty="0">
                <a:solidFill>
                  <a:srgbClr val="00B0F0"/>
                </a:solidFill>
              </a:rPr>
              <a:t>, </a:t>
            </a:r>
            <a:r>
              <a:rPr lang="en-US" dirty="0" err="1">
                <a:solidFill>
                  <a:srgbClr val="00B0F0"/>
                </a:solidFill>
              </a:rPr>
              <a:t>out_channels</a:t>
            </a:r>
            <a:r>
              <a:rPr lang="en-US" dirty="0">
                <a:solidFill>
                  <a:srgbClr val="00B0F0"/>
                </a:solidFill>
              </a:rPr>
              <a:t>, </a:t>
            </a:r>
            <a:r>
              <a:rPr lang="en-US" dirty="0" err="1">
                <a:solidFill>
                  <a:srgbClr val="00B0F0"/>
                </a:solidFill>
              </a:rPr>
              <a:t>kernel_size</a:t>
            </a:r>
            <a:r>
              <a:rPr lang="en-US" dirty="0">
                <a:solidFill>
                  <a:srgbClr val="00B0F0"/>
                </a:solidFill>
              </a:rPr>
              <a:t>, stride=1, padding=0, dilation=1, groups=1, bias=True, </a:t>
            </a:r>
            <a:r>
              <a:rPr lang="en-US" dirty="0" err="1">
                <a:solidFill>
                  <a:srgbClr val="00B0F0"/>
                </a:solidFill>
              </a:rPr>
              <a:t>padding_mode</a:t>
            </a:r>
            <a:r>
              <a:rPr lang="en-US" dirty="0">
                <a:solidFill>
                  <a:srgbClr val="00B0F0"/>
                </a:solidFill>
              </a:rPr>
              <a:t>=’zeros’, device=None, </a:t>
            </a:r>
            <a:r>
              <a:rPr lang="en-US" dirty="0" err="1">
                <a:solidFill>
                  <a:srgbClr val="00B0F0"/>
                </a:solidFill>
              </a:rPr>
              <a:t>dtype</a:t>
            </a:r>
            <a:r>
              <a:rPr lang="en-US" dirty="0">
                <a:solidFill>
                  <a:srgbClr val="00B0F0"/>
                </a:solidFill>
              </a:rPr>
              <a:t>=None)</a:t>
            </a:r>
          </a:p>
          <a:p>
            <a:r>
              <a:rPr lang="en-US" dirty="0" err="1"/>
              <a:t>in_channels</a:t>
            </a:r>
            <a:r>
              <a:rPr lang="en-US" dirty="0"/>
              <a:t> (int) – Number of channels in the input image. Refers to depth of input image, for a grayscale image the depth = 1</a:t>
            </a:r>
          </a:p>
          <a:p>
            <a:r>
              <a:rPr lang="en-US" dirty="0" err="1"/>
              <a:t>out_channels</a:t>
            </a:r>
            <a:r>
              <a:rPr lang="en-US" dirty="0"/>
              <a:t> (int) – Number of channels produced by the convolution. Refers to the desired depth of output</a:t>
            </a:r>
          </a:p>
          <a:p>
            <a:r>
              <a:rPr lang="en-US" dirty="0" err="1"/>
              <a:t>kernel_size</a:t>
            </a:r>
            <a:r>
              <a:rPr lang="en-US" dirty="0"/>
              <a:t> (int or tuple) – Size of the convolving kernel.</a:t>
            </a:r>
          </a:p>
          <a:p>
            <a:r>
              <a:rPr lang="en-US" dirty="0"/>
              <a:t>bias (bool, optional) – If True, adds a learnable bias to the output. Default: True.</a:t>
            </a:r>
          </a:p>
          <a:p>
            <a:r>
              <a:rPr lang="en-US" dirty="0"/>
              <a:t>stride : controls the stride for the cross-correlation, a single number or a tuple.</a:t>
            </a:r>
          </a:p>
          <a:p>
            <a:r>
              <a:rPr lang="en-US" dirty="0"/>
              <a:t>padding : controls the amount of padding applied to the input. It can be either a string {‘valid’, ‘same’} or a tuple of </a:t>
            </a:r>
            <a:r>
              <a:rPr lang="en-US" dirty="0" err="1"/>
              <a:t>ints</a:t>
            </a:r>
            <a:r>
              <a:rPr lang="en-US" dirty="0"/>
              <a:t> giving the amount of implicit padding applied on both sides.</a:t>
            </a:r>
          </a:p>
          <a:p>
            <a:r>
              <a:rPr lang="en-US" dirty="0"/>
              <a:t>dilation : controls the spacing between the kernel points; also known as the à </a:t>
            </a:r>
            <a:r>
              <a:rPr lang="en-US" dirty="0" err="1"/>
              <a:t>trous</a:t>
            </a:r>
            <a:r>
              <a:rPr lang="en-US" dirty="0"/>
              <a:t> algorithm.  It is harder to describe, but this link has a nice visualization of what dilation does.</a:t>
            </a:r>
          </a:p>
          <a:p>
            <a:r>
              <a:rPr lang="en-US" dirty="0"/>
              <a:t>groups : controls the connections between inputs and outputs. </a:t>
            </a:r>
            <a:r>
              <a:rPr lang="en-US" dirty="0" err="1"/>
              <a:t>in_channels</a:t>
            </a:r>
            <a:r>
              <a:rPr lang="en-US" dirty="0"/>
              <a:t> and </a:t>
            </a:r>
            <a:r>
              <a:rPr lang="en-US" dirty="0" err="1"/>
              <a:t>out_channels</a:t>
            </a:r>
            <a:r>
              <a:rPr lang="en-US" dirty="0"/>
              <a:t> must both be divisible by groups.</a:t>
            </a:r>
            <a:endParaRPr lang="en-IN" dirty="0"/>
          </a:p>
        </p:txBody>
      </p:sp>
    </p:spTree>
    <p:extLst>
      <p:ext uri="{BB962C8B-B14F-4D97-AF65-F5344CB8AC3E}">
        <p14:creationId xmlns:p14="http://schemas.microsoft.com/office/powerpoint/2010/main" val="4161580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2DB1-D888-4709-840D-A8922C19D149}"/>
              </a:ext>
            </a:extLst>
          </p:cNvPr>
          <p:cNvSpPr>
            <a:spLocks noGrp="1"/>
          </p:cNvSpPr>
          <p:nvPr>
            <p:ph type="title"/>
          </p:nvPr>
        </p:nvSpPr>
        <p:spPr/>
        <p:txBody>
          <a:bodyPr/>
          <a:lstStyle/>
          <a:p>
            <a:r>
              <a:rPr lang="en-IN" dirty="0" err="1"/>
              <a:t>nn</a:t>
            </a:r>
            <a:r>
              <a:rPr lang="en-IN" dirty="0"/>
              <a:t>. Parameter</a:t>
            </a:r>
          </a:p>
        </p:txBody>
      </p:sp>
      <p:sp>
        <p:nvSpPr>
          <p:cNvPr id="3" name="Content Placeholder 2">
            <a:extLst>
              <a:ext uri="{FF2B5EF4-FFF2-40B4-BE49-F238E27FC236}">
                <a16:creationId xmlns:a16="http://schemas.microsoft.com/office/drawing/2014/main" id="{955D8761-DB98-4B43-A86B-5C9D2833E958}"/>
              </a:ext>
            </a:extLst>
          </p:cNvPr>
          <p:cNvSpPr>
            <a:spLocks noGrp="1"/>
          </p:cNvSpPr>
          <p:nvPr>
            <p:ph idx="1"/>
          </p:nvPr>
        </p:nvSpPr>
        <p:spPr/>
        <p:txBody>
          <a:bodyPr>
            <a:normAutofit fontScale="77500" lnSpcReduction="20000"/>
          </a:bodyPr>
          <a:lstStyle/>
          <a:p>
            <a:r>
              <a:rPr lang="en-US" dirty="0"/>
              <a:t>The `</a:t>
            </a:r>
            <a:r>
              <a:rPr lang="en-US" dirty="0" err="1"/>
              <a:t>torch.nn</a:t>
            </a:r>
            <a:r>
              <a:rPr lang="en-US" dirty="0"/>
              <a:t>. Parameter` class in Python's </a:t>
            </a:r>
            <a:r>
              <a:rPr lang="en-US" dirty="0" err="1"/>
              <a:t>PyTorch</a:t>
            </a:r>
            <a:r>
              <a:rPr lang="en-US" dirty="0"/>
              <a:t> library is a subclass of the `</a:t>
            </a:r>
            <a:r>
              <a:rPr lang="en-US" dirty="0" err="1"/>
              <a:t>torch.Tensor</a:t>
            </a:r>
            <a:r>
              <a:rPr lang="en-US" dirty="0"/>
              <a:t>` class. </a:t>
            </a:r>
          </a:p>
          <a:p>
            <a:r>
              <a:rPr lang="en-US" dirty="0"/>
              <a:t>It represents a learnable parameter in a neural network model.</a:t>
            </a:r>
          </a:p>
          <a:p>
            <a:r>
              <a:rPr lang="en-US" dirty="0"/>
              <a:t> Instances of this class are used to define trainable model parameters such as weights and biases. </a:t>
            </a:r>
          </a:p>
          <a:p>
            <a:r>
              <a:rPr lang="en-US" dirty="0"/>
              <a:t>By default, these parameters are automatically registered as model parameters when assigned as attributes to a `</a:t>
            </a:r>
            <a:r>
              <a:rPr lang="en-US" dirty="0" err="1"/>
              <a:t>torch.nn.Module</a:t>
            </a:r>
            <a:r>
              <a:rPr lang="en-US" dirty="0"/>
              <a:t>`.</a:t>
            </a:r>
          </a:p>
          <a:p>
            <a:r>
              <a:rPr lang="en-US" dirty="0"/>
              <a:t> Parameters can be accessed as attributes of the module and are optimized during the model's training process to minimize a given loss function.</a:t>
            </a:r>
          </a:p>
          <a:p>
            <a:pPr marL="0" indent="0">
              <a:buNone/>
            </a:pPr>
            <a:r>
              <a:rPr lang="en-US" dirty="0"/>
              <a:t>conv = nn.Conv2d(</a:t>
            </a:r>
            <a:r>
              <a:rPr lang="en-US" dirty="0" err="1"/>
              <a:t>in_channels</a:t>
            </a:r>
            <a:r>
              <a:rPr lang="en-US" dirty="0"/>
              <a:t>=1, </a:t>
            </a:r>
            <a:r>
              <a:rPr lang="en-US" dirty="0" err="1"/>
              <a:t>out_channels</a:t>
            </a:r>
            <a:r>
              <a:rPr lang="en-US" dirty="0"/>
              <a:t>=1, </a:t>
            </a:r>
            <a:r>
              <a:rPr lang="en-US" dirty="0" err="1"/>
              <a:t>kernel_size</a:t>
            </a:r>
            <a:r>
              <a:rPr lang="en-US" dirty="0"/>
              <a:t>=3, bias=True) </a:t>
            </a:r>
          </a:p>
          <a:p>
            <a:pPr marL="0" indent="0">
              <a:buNone/>
            </a:pPr>
            <a:r>
              <a:rPr lang="en-IN" dirty="0" err="1"/>
              <a:t>conv.weight</a:t>
            </a:r>
            <a:r>
              <a:rPr lang="en-IN" dirty="0"/>
              <a:t> = </a:t>
            </a:r>
            <a:r>
              <a:rPr lang="en-IN" dirty="0" err="1"/>
              <a:t>nn.Parameter</a:t>
            </a:r>
            <a:r>
              <a:rPr lang="en-IN" dirty="0"/>
              <a:t>(kernel)</a:t>
            </a:r>
          </a:p>
          <a:p>
            <a:pPr marL="0" indent="0">
              <a:buNone/>
            </a:pPr>
            <a:r>
              <a:rPr lang="en-IN" dirty="0" err="1"/>
              <a:t>conv.bias</a:t>
            </a:r>
            <a:r>
              <a:rPr lang="en-IN" dirty="0"/>
              <a:t> = </a:t>
            </a:r>
            <a:r>
              <a:rPr lang="en-IN" dirty="0" err="1"/>
              <a:t>nn.Parameter</a:t>
            </a:r>
            <a:r>
              <a:rPr lang="en-IN" dirty="0"/>
              <a:t>(bias) </a:t>
            </a:r>
          </a:p>
          <a:p>
            <a:pPr marL="0" indent="0">
              <a:buNone/>
            </a:pPr>
            <a:r>
              <a:rPr lang="en-IN" dirty="0"/>
              <a:t>output = conv(image) </a:t>
            </a:r>
          </a:p>
          <a:p>
            <a:endParaRPr lang="en-IN" dirty="0"/>
          </a:p>
        </p:txBody>
      </p:sp>
    </p:spTree>
    <p:extLst>
      <p:ext uri="{BB962C8B-B14F-4D97-AF65-F5344CB8AC3E}">
        <p14:creationId xmlns:p14="http://schemas.microsoft.com/office/powerpoint/2010/main" val="377044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E598-8722-472B-ADE1-7FF870A88DA5}"/>
              </a:ext>
            </a:extLst>
          </p:cNvPr>
          <p:cNvSpPr>
            <a:spLocks noGrp="1"/>
          </p:cNvSpPr>
          <p:nvPr>
            <p:ph type="title"/>
          </p:nvPr>
        </p:nvSpPr>
        <p:spPr>
          <a:xfrm>
            <a:off x="838200" y="365125"/>
            <a:ext cx="10515600" cy="925793"/>
          </a:xfrm>
        </p:spPr>
        <p:txBody>
          <a:bodyPr>
            <a:normAutofit/>
          </a:bodyPr>
          <a:lstStyle/>
          <a:p>
            <a:r>
              <a:rPr lang="en-IN" sz="3200" dirty="0"/>
              <a:t>Problem Statement 2- Implement Convolution using </a:t>
            </a:r>
            <a:r>
              <a:rPr lang="en-IN" sz="3200" dirty="0" err="1"/>
              <a:t>torch.nn</a:t>
            </a:r>
            <a:endParaRPr lang="en-IN" sz="3200" dirty="0"/>
          </a:p>
        </p:txBody>
      </p:sp>
      <p:sp>
        <p:nvSpPr>
          <p:cNvPr id="3" name="Content Placeholder 2">
            <a:extLst>
              <a:ext uri="{FF2B5EF4-FFF2-40B4-BE49-F238E27FC236}">
                <a16:creationId xmlns:a16="http://schemas.microsoft.com/office/drawing/2014/main" id="{D215C2C9-491C-4F99-A5EC-3316A6041ED1}"/>
              </a:ext>
            </a:extLst>
          </p:cNvPr>
          <p:cNvSpPr>
            <a:spLocks noGrp="1"/>
          </p:cNvSpPr>
          <p:nvPr>
            <p:ph idx="1"/>
          </p:nvPr>
        </p:nvSpPr>
        <p:spPr>
          <a:xfrm>
            <a:off x="502023" y="1395318"/>
            <a:ext cx="5593977" cy="4884457"/>
          </a:xfrm>
        </p:spPr>
        <p:txBody>
          <a:bodyPr>
            <a:normAutofit fontScale="70000" lnSpcReduction="20000"/>
          </a:bodyPr>
          <a:lstStyle/>
          <a:p>
            <a:pPr marL="0" indent="0">
              <a:buNone/>
            </a:pPr>
            <a:r>
              <a:rPr lang="en-IN" sz="2000" dirty="0"/>
              <a:t>import torch </a:t>
            </a:r>
          </a:p>
          <a:p>
            <a:pPr marL="0" indent="0">
              <a:buNone/>
            </a:pPr>
            <a:r>
              <a:rPr lang="en-IN" sz="2000" dirty="0"/>
              <a:t>import </a:t>
            </a:r>
            <a:r>
              <a:rPr lang="en-IN" sz="2000" dirty="0" err="1"/>
              <a:t>torch.nn</a:t>
            </a:r>
            <a:r>
              <a:rPr lang="en-IN" sz="2000" dirty="0"/>
              <a:t> as </a:t>
            </a:r>
            <a:r>
              <a:rPr lang="en-IN" sz="2000" dirty="0" err="1"/>
              <a:t>nn</a:t>
            </a:r>
            <a:r>
              <a:rPr lang="en-IN" sz="2000" dirty="0"/>
              <a:t> </a:t>
            </a:r>
          </a:p>
          <a:p>
            <a:pPr marL="0" indent="0">
              <a:buNone/>
            </a:pPr>
            <a:r>
              <a:rPr lang="en-IN" sz="2000" dirty="0"/>
              <a:t>import </a:t>
            </a:r>
            <a:r>
              <a:rPr lang="en-IN" sz="2000" dirty="0" err="1"/>
              <a:t>torch.nn.functional</a:t>
            </a:r>
            <a:r>
              <a:rPr lang="en-IN" sz="2000" dirty="0"/>
              <a:t> as F </a:t>
            </a:r>
          </a:p>
          <a:p>
            <a:pPr marL="0" indent="0">
              <a:buNone/>
            </a:pPr>
            <a:r>
              <a:rPr lang="en-IN" sz="2000" dirty="0"/>
              <a:t># Define the filter </a:t>
            </a:r>
          </a:p>
          <a:p>
            <a:pPr marL="0" indent="0">
              <a:buNone/>
            </a:pPr>
            <a:r>
              <a:rPr lang="en-IN" sz="2000" dirty="0"/>
              <a:t>kernel = </a:t>
            </a:r>
            <a:r>
              <a:rPr lang="en-IN" sz="2000" dirty="0" err="1"/>
              <a:t>torch.tensor</a:t>
            </a:r>
            <a:r>
              <a:rPr lang="en-IN" sz="2000" dirty="0"/>
              <a:t>( </a:t>
            </a:r>
          </a:p>
          <a:p>
            <a:pPr marL="0" indent="0">
              <a:buNone/>
            </a:pPr>
            <a:r>
              <a:rPr lang="en-IN" sz="2000" dirty="0"/>
              <a:t>	[[0, -1, 0], </a:t>
            </a:r>
          </a:p>
          <a:p>
            <a:pPr marL="0" indent="0">
              <a:buNone/>
            </a:pPr>
            <a:r>
              <a:rPr lang="en-IN" sz="2000" dirty="0"/>
              <a:t>	[-1, 5, -1], </a:t>
            </a:r>
          </a:p>
          <a:p>
            <a:pPr marL="0" indent="0">
              <a:buNone/>
            </a:pPr>
            <a:r>
              <a:rPr lang="en-IN" sz="2000" dirty="0"/>
              <a:t>	[0, -1, 0]], </a:t>
            </a:r>
            <a:r>
              <a:rPr lang="en-IN" sz="2000" dirty="0" err="1"/>
              <a:t>dtype</a:t>
            </a:r>
            <a:r>
              <a:rPr lang="en-IN" sz="2000" dirty="0"/>
              <a:t>=torch.float32) </a:t>
            </a:r>
          </a:p>
          <a:p>
            <a:pPr marL="0" indent="0">
              <a:buNone/>
            </a:pPr>
            <a:r>
              <a:rPr lang="en-IN" sz="2000" dirty="0"/>
              <a:t>kernel = </a:t>
            </a:r>
            <a:r>
              <a:rPr lang="en-IN" sz="2000" dirty="0" err="1"/>
              <a:t>kernel.reshape</a:t>
            </a:r>
            <a:r>
              <a:rPr lang="en-IN" sz="2000" dirty="0"/>
              <a:t>(1, 1, 3, 3) </a:t>
            </a:r>
          </a:p>
          <a:p>
            <a:pPr marL="0" indent="0">
              <a:buNone/>
            </a:pPr>
            <a:r>
              <a:rPr lang="en-IN" sz="2000" dirty="0"/>
              <a:t># Define the bias </a:t>
            </a:r>
          </a:p>
          <a:p>
            <a:pPr marL="0" indent="0">
              <a:buNone/>
            </a:pPr>
            <a:r>
              <a:rPr lang="en-IN" sz="2000" dirty="0"/>
              <a:t>bias = </a:t>
            </a:r>
            <a:r>
              <a:rPr lang="en-IN" sz="2000" dirty="0" err="1"/>
              <a:t>torch.tensor</a:t>
            </a:r>
            <a:r>
              <a:rPr lang="en-IN" sz="2000" dirty="0"/>
              <a:t>([5], </a:t>
            </a:r>
            <a:r>
              <a:rPr lang="en-IN" sz="2000" dirty="0" err="1"/>
              <a:t>dtype</a:t>
            </a:r>
            <a:r>
              <a:rPr lang="en-IN" sz="2000" dirty="0"/>
              <a:t>=torch.float32) </a:t>
            </a:r>
          </a:p>
          <a:p>
            <a:pPr marL="0" indent="0">
              <a:buNone/>
            </a:pPr>
            <a:r>
              <a:rPr lang="en-US" sz="2000" dirty="0"/>
              <a:t># Define the input image </a:t>
            </a:r>
          </a:p>
          <a:p>
            <a:pPr marL="0" indent="0">
              <a:buNone/>
            </a:pPr>
            <a:r>
              <a:rPr lang="en-US" sz="2000" dirty="0"/>
              <a:t>image = </a:t>
            </a:r>
            <a:r>
              <a:rPr lang="en-US" sz="2000" dirty="0" err="1"/>
              <a:t>torch.tensor</a:t>
            </a:r>
            <a:r>
              <a:rPr lang="en-US" sz="2000" dirty="0"/>
              <a:t>( </a:t>
            </a:r>
          </a:p>
          <a:p>
            <a:pPr marL="0" indent="0">
              <a:buNone/>
            </a:pPr>
            <a:r>
              <a:rPr lang="en-US" sz="2000" dirty="0"/>
              <a:t>	[[1, 2, 3, 4], </a:t>
            </a:r>
          </a:p>
          <a:p>
            <a:pPr marL="0" indent="0">
              <a:buNone/>
            </a:pPr>
            <a:r>
              <a:rPr lang="en-US" sz="2000" dirty="0"/>
              <a:t>	[5, 6, 7, 8], </a:t>
            </a:r>
          </a:p>
          <a:p>
            <a:pPr marL="0" indent="0">
              <a:buNone/>
            </a:pPr>
            <a:r>
              <a:rPr lang="en-US" sz="2000" dirty="0"/>
              <a:t>	[9, 10, 11, 12], </a:t>
            </a:r>
          </a:p>
          <a:p>
            <a:pPr marL="0" indent="0">
              <a:buNone/>
            </a:pPr>
            <a:r>
              <a:rPr lang="en-US" sz="2000" dirty="0"/>
              <a:t>	[13, 14, 15, 16]], </a:t>
            </a:r>
            <a:r>
              <a:rPr lang="en-US" sz="2000" dirty="0" err="1"/>
              <a:t>dtype</a:t>
            </a:r>
            <a:r>
              <a:rPr lang="en-US" sz="2000" dirty="0"/>
              <a:t>=torch.float32)</a:t>
            </a:r>
          </a:p>
          <a:p>
            <a:pPr marL="0" indent="0">
              <a:buNone/>
            </a:pPr>
            <a:endParaRPr lang="en-IN" sz="2000" dirty="0"/>
          </a:p>
        </p:txBody>
      </p:sp>
      <p:sp>
        <p:nvSpPr>
          <p:cNvPr id="4" name="TextBox 3">
            <a:extLst>
              <a:ext uri="{FF2B5EF4-FFF2-40B4-BE49-F238E27FC236}">
                <a16:creationId xmlns:a16="http://schemas.microsoft.com/office/drawing/2014/main" id="{F1BBA20E-DA09-43C0-9B24-388D5B5BFA1A}"/>
              </a:ext>
            </a:extLst>
          </p:cNvPr>
          <p:cNvSpPr txBox="1"/>
          <p:nvPr/>
        </p:nvSpPr>
        <p:spPr>
          <a:xfrm>
            <a:off x="6481482" y="1290918"/>
            <a:ext cx="5109883" cy="3170099"/>
          </a:xfrm>
          <a:prstGeom prst="rect">
            <a:avLst/>
          </a:prstGeom>
          <a:noFill/>
        </p:spPr>
        <p:txBody>
          <a:bodyPr wrap="square" rtlCol="0">
            <a:spAutoFit/>
          </a:bodyPr>
          <a:lstStyle/>
          <a:p>
            <a:r>
              <a:rPr lang="en-US" sz="2000" dirty="0"/>
              <a:t># Define the convolution operation </a:t>
            </a:r>
          </a:p>
          <a:p>
            <a:r>
              <a:rPr lang="en-US" sz="2000" dirty="0"/>
              <a:t>conv = nn.Conv2d(</a:t>
            </a:r>
            <a:r>
              <a:rPr lang="en-US" sz="2000" dirty="0" err="1"/>
              <a:t>in_channels</a:t>
            </a:r>
            <a:r>
              <a:rPr lang="en-US" sz="2000" dirty="0"/>
              <a:t>=1, </a:t>
            </a:r>
            <a:r>
              <a:rPr lang="en-US" sz="2000" dirty="0" err="1"/>
              <a:t>out_channels</a:t>
            </a:r>
            <a:r>
              <a:rPr lang="en-US" sz="2000" dirty="0"/>
              <a:t>=1, </a:t>
            </a:r>
            <a:r>
              <a:rPr lang="en-US" sz="2000" dirty="0" err="1"/>
              <a:t>kernel_size</a:t>
            </a:r>
            <a:r>
              <a:rPr lang="en-US" sz="2000" dirty="0"/>
              <a:t>=3, bias=True) </a:t>
            </a:r>
          </a:p>
          <a:p>
            <a:r>
              <a:rPr lang="en-US" sz="2000" dirty="0"/>
              <a:t># Set the filter for the convolution</a:t>
            </a:r>
          </a:p>
          <a:p>
            <a:r>
              <a:rPr lang="en-US" sz="2000" dirty="0" err="1">
                <a:solidFill>
                  <a:srgbClr val="00B0F0"/>
                </a:solidFill>
              </a:rPr>
              <a:t>conv.weight</a:t>
            </a:r>
            <a:r>
              <a:rPr lang="en-US" sz="2000" dirty="0">
                <a:solidFill>
                  <a:srgbClr val="00B0F0"/>
                </a:solidFill>
              </a:rPr>
              <a:t> = </a:t>
            </a:r>
            <a:r>
              <a:rPr lang="en-US" sz="2000" dirty="0" err="1">
                <a:solidFill>
                  <a:srgbClr val="00B0F0"/>
                </a:solidFill>
              </a:rPr>
              <a:t>nn.Parameter</a:t>
            </a:r>
            <a:r>
              <a:rPr lang="en-US" sz="2000" dirty="0">
                <a:solidFill>
                  <a:srgbClr val="00B0F0"/>
                </a:solidFill>
              </a:rPr>
              <a:t>(kernel)</a:t>
            </a:r>
          </a:p>
          <a:p>
            <a:r>
              <a:rPr lang="en-US" sz="2000" dirty="0" err="1">
                <a:solidFill>
                  <a:srgbClr val="00B0F0"/>
                </a:solidFill>
              </a:rPr>
              <a:t>conv.bias</a:t>
            </a:r>
            <a:r>
              <a:rPr lang="en-US" sz="2000" dirty="0">
                <a:solidFill>
                  <a:srgbClr val="00B0F0"/>
                </a:solidFill>
              </a:rPr>
              <a:t> = </a:t>
            </a:r>
            <a:r>
              <a:rPr lang="en-US" sz="2000" dirty="0" err="1">
                <a:solidFill>
                  <a:srgbClr val="00B0F0"/>
                </a:solidFill>
              </a:rPr>
              <a:t>nn.Parameter</a:t>
            </a:r>
            <a:r>
              <a:rPr lang="en-US" sz="2000" dirty="0">
                <a:solidFill>
                  <a:srgbClr val="00B0F0"/>
                </a:solidFill>
              </a:rPr>
              <a:t>(bias) </a:t>
            </a:r>
          </a:p>
          <a:p>
            <a:r>
              <a:rPr lang="en-US" sz="2000" dirty="0"/>
              <a:t># Apply the convolution operation </a:t>
            </a:r>
          </a:p>
          <a:p>
            <a:r>
              <a:rPr lang="en-US" sz="2000" dirty="0"/>
              <a:t>output = conv(image) </a:t>
            </a:r>
          </a:p>
          <a:p>
            <a:r>
              <a:rPr lang="en-US" sz="2000" dirty="0"/>
              <a:t>print('Output Shape :',</a:t>
            </a:r>
            <a:r>
              <a:rPr lang="en-US" sz="2000" dirty="0" err="1"/>
              <a:t>output.shape</a:t>
            </a:r>
            <a:r>
              <a:rPr lang="en-US" sz="2000" dirty="0"/>
              <a:t>) print('Output \</a:t>
            </a:r>
            <a:r>
              <a:rPr lang="en-US" sz="2000" dirty="0" err="1"/>
              <a:t>n',output</a:t>
            </a:r>
            <a:r>
              <a:rPr lang="en-US" sz="2000" dirty="0"/>
              <a:t>)</a:t>
            </a:r>
          </a:p>
        </p:txBody>
      </p:sp>
    </p:spTree>
    <p:extLst>
      <p:ext uri="{BB962C8B-B14F-4D97-AF65-F5344CB8AC3E}">
        <p14:creationId xmlns:p14="http://schemas.microsoft.com/office/powerpoint/2010/main" val="4111164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EF7D-7EF9-4BC0-9E91-88FD829CD1E7}"/>
              </a:ext>
            </a:extLst>
          </p:cNvPr>
          <p:cNvSpPr>
            <a:spLocks noGrp="1"/>
          </p:cNvSpPr>
          <p:nvPr>
            <p:ph type="title"/>
          </p:nvPr>
        </p:nvSpPr>
        <p:spPr/>
        <p:txBody>
          <a:bodyPr/>
          <a:lstStyle/>
          <a:p>
            <a:r>
              <a:rPr lang="en-IN" dirty="0"/>
              <a:t>Output – Verify the result</a:t>
            </a:r>
          </a:p>
        </p:txBody>
      </p:sp>
      <p:sp>
        <p:nvSpPr>
          <p:cNvPr id="3" name="Content Placeholder 2">
            <a:extLst>
              <a:ext uri="{FF2B5EF4-FFF2-40B4-BE49-F238E27FC236}">
                <a16:creationId xmlns:a16="http://schemas.microsoft.com/office/drawing/2014/main" id="{33EEC531-894E-44C0-9E19-FCF84B3BFED5}"/>
              </a:ext>
            </a:extLst>
          </p:cNvPr>
          <p:cNvSpPr>
            <a:spLocks noGrp="1"/>
          </p:cNvSpPr>
          <p:nvPr>
            <p:ph idx="1"/>
          </p:nvPr>
        </p:nvSpPr>
        <p:spPr/>
        <p:txBody>
          <a:bodyPr/>
          <a:lstStyle/>
          <a:p>
            <a:pPr marL="0" indent="0">
              <a:buNone/>
            </a:pPr>
            <a:r>
              <a:rPr lang="en-IN" dirty="0"/>
              <a:t>Output Shape : </a:t>
            </a:r>
            <a:r>
              <a:rPr lang="en-IN" dirty="0" err="1"/>
              <a:t>torch.Size</a:t>
            </a:r>
            <a:r>
              <a:rPr lang="en-IN" dirty="0"/>
              <a:t>([1, 1, 2, 2])</a:t>
            </a:r>
          </a:p>
          <a:p>
            <a:pPr marL="0" indent="0">
              <a:buNone/>
            </a:pPr>
            <a:r>
              <a:rPr lang="en-IN" dirty="0"/>
              <a:t>Output </a:t>
            </a:r>
          </a:p>
          <a:p>
            <a:pPr marL="0" indent="0">
              <a:buNone/>
            </a:pPr>
            <a:r>
              <a:rPr lang="en-IN" dirty="0"/>
              <a:t> tensor([[[[11., 12.],</a:t>
            </a:r>
          </a:p>
          <a:p>
            <a:pPr marL="0" indent="0">
              <a:buNone/>
            </a:pPr>
            <a:r>
              <a:rPr lang="en-IN" dirty="0"/>
              <a:t>          [15., 16.]]]], </a:t>
            </a:r>
            <a:r>
              <a:rPr lang="en-IN" dirty="0" err="1"/>
              <a:t>grad_fn</a:t>
            </a:r>
            <a:r>
              <a:rPr lang="en-IN" dirty="0"/>
              <a:t>=&lt;ConvolutionBackward0&gt;)</a:t>
            </a:r>
          </a:p>
        </p:txBody>
      </p:sp>
    </p:spTree>
    <p:extLst>
      <p:ext uri="{BB962C8B-B14F-4D97-AF65-F5344CB8AC3E}">
        <p14:creationId xmlns:p14="http://schemas.microsoft.com/office/powerpoint/2010/main" val="4103222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1404-1797-4043-9A45-05C9B32A89BB}"/>
              </a:ext>
            </a:extLst>
          </p:cNvPr>
          <p:cNvSpPr>
            <a:spLocks noGrp="1"/>
          </p:cNvSpPr>
          <p:nvPr>
            <p:ph type="title"/>
          </p:nvPr>
        </p:nvSpPr>
        <p:spPr/>
        <p:txBody>
          <a:bodyPr/>
          <a:lstStyle/>
          <a:p>
            <a:r>
              <a:rPr lang="en-IN" dirty="0"/>
              <a:t>conv2d from </a:t>
            </a:r>
            <a:r>
              <a:rPr lang="en-IN" dirty="0" err="1"/>
              <a:t>nn.functional</a:t>
            </a:r>
            <a:r>
              <a:rPr lang="en-IN" dirty="0"/>
              <a:t> and Conv2d from </a:t>
            </a:r>
            <a:r>
              <a:rPr lang="en-IN" dirty="0" err="1"/>
              <a:t>nn</a:t>
            </a:r>
            <a:endParaRPr lang="en-IN" dirty="0"/>
          </a:p>
        </p:txBody>
      </p:sp>
      <p:sp>
        <p:nvSpPr>
          <p:cNvPr id="3" name="Content Placeholder 2">
            <a:extLst>
              <a:ext uri="{FF2B5EF4-FFF2-40B4-BE49-F238E27FC236}">
                <a16:creationId xmlns:a16="http://schemas.microsoft.com/office/drawing/2014/main" id="{FCC00120-B124-4A86-8A3D-814788CC8FC2}"/>
              </a:ext>
            </a:extLst>
          </p:cNvPr>
          <p:cNvSpPr>
            <a:spLocks noGrp="1"/>
          </p:cNvSpPr>
          <p:nvPr>
            <p:ph idx="1"/>
          </p:nvPr>
        </p:nvSpPr>
        <p:spPr/>
        <p:txBody>
          <a:bodyPr/>
          <a:lstStyle/>
          <a:p>
            <a:pPr marL="0" indent="0">
              <a:buNone/>
            </a:pPr>
            <a:r>
              <a:rPr lang="en-US" dirty="0"/>
              <a:t>import </a:t>
            </a:r>
            <a:r>
              <a:rPr lang="en-US" dirty="0" err="1"/>
              <a:t>torch.nn.functional</a:t>
            </a:r>
            <a:r>
              <a:rPr lang="en-US" dirty="0"/>
              <a:t> as F</a:t>
            </a:r>
          </a:p>
          <a:p>
            <a:pPr marL="0" indent="0">
              <a:buNone/>
            </a:pPr>
            <a:r>
              <a:rPr lang="en-IN" dirty="0"/>
              <a:t>F.conv2d(image, kernel, stride=1, padding=0)</a:t>
            </a:r>
          </a:p>
          <a:p>
            <a:pPr marL="0" indent="0">
              <a:buNone/>
            </a:pPr>
            <a:endParaRPr lang="en-IN" dirty="0"/>
          </a:p>
          <a:p>
            <a:pPr marL="0" indent="0">
              <a:buNone/>
            </a:pPr>
            <a:r>
              <a:rPr lang="en-US" dirty="0"/>
              <a:t>import </a:t>
            </a:r>
            <a:r>
              <a:rPr lang="en-US" dirty="0" err="1"/>
              <a:t>torch.nn</a:t>
            </a:r>
            <a:r>
              <a:rPr lang="en-US" dirty="0"/>
              <a:t> as </a:t>
            </a:r>
            <a:r>
              <a:rPr lang="en-US" dirty="0" err="1"/>
              <a:t>nn</a:t>
            </a:r>
            <a:r>
              <a:rPr lang="en-US" dirty="0"/>
              <a:t> </a:t>
            </a:r>
          </a:p>
          <a:p>
            <a:pPr marL="0" indent="0">
              <a:buNone/>
            </a:pPr>
            <a:r>
              <a:rPr lang="en-US" dirty="0"/>
              <a:t>conv = nn.Conv2d(</a:t>
            </a:r>
            <a:r>
              <a:rPr lang="en-US" dirty="0" err="1"/>
              <a:t>in_channels</a:t>
            </a:r>
            <a:r>
              <a:rPr lang="en-US" dirty="0"/>
              <a:t>=1, </a:t>
            </a:r>
            <a:r>
              <a:rPr lang="en-US" dirty="0" err="1"/>
              <a:t>out_channels</a:t>
            </a:r>
            <a:r>
              <a:rPr lang="en-US" dirty="0"/>
              <a:t>=1, </a:t>
            </a:r>
            <a:r>
              <a:rPr lang="en-US" dirty="0" err="1"/>
              <a:t>kernel_size</a:t>
            </a:r>
            <a:r>
              <a:rPr lang="en-US" dirty="0"/>
              <a:t>=3, bias=True)</a:t>
            </a:r>
          </a:p>
          <a:p>
            <a:pPr marL="0" indent="0">
              <a:buNone/>
            </a:pPr>
            <a:endParaRPr lang="en-IN" dirty="0"/>
          </a:p>
        </p:txBody>
      </p:sp>
    </p:spTree>
    <p:extLst>
      <p:ext uri="{BB962C8B-B14F-4D97-AF65-F5344CB8AC3E}">
        <p14:creationId xmlns:p14="http://schemas.microsoft.com/office/powerpoint/2010/main" val="114305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B018-64C6-449E-B492-CEB8D1B63B8B}"/>
              </a:ext>
            </a:extLst>
          </p:cNvPr>
          <p:cNvSpPr>
            <a:spLocks noGrp="1"/>
          </p:cNvSpPr>
          <p:nvPr>
            <p:ph type="title"/>
          </p:nvPr>
        </p:nvSpPr>
        <p:spPr>
          <a:xfrm>
            <a:off x="838200" y="365126"/>
            <a:ext cx="10515600" cy="737534"/>
          </a:xfrm>
        </p:spPr>
        <p:txBody>
          <a:bodyPr>
            <a:noAutofit/>
          </a:bodyPr>
          <a:lstStyle/>
          <a:p>
            <a:r>
              <a:rPr lang="en-US" sz="3200" dirty="0"/>
              <a:t>Problem Statement 3- Implement Convolution using </a:t>
            </a:r>
            <a:r>
              <a:rPr lang="en-US" sz="3200" dirty="0" err="1"/>
              <a:t>torch.nn.functional</a:t>
            </a:r>
            <a:endParaRPr lang="en-IN" sz="3200" dirty="0"/>
          </a:p>
        </p:txBody>
      </p:sp>
      <p:sp>
        <p:nvSpPr>
          <p:cNvPr id="3" name="Content Placeholder 2">
            <a:extLst>
              <a:ext uri="{FF2B5EF4-FFF2-40B4-BE49-F238E27FC236}">
                <a16:creationId xmlns:a16="http://schemas.microsoft.com/office/drawing/2014/main" id="{F4755CE1-BC33-4341-B970-45E13739922D}"/>
              </a:ext>
            </a:extLst>
          </p:cNvPr>
          <p:cNvSpPr>
            <a:spLocks noGrp="1"/>
          </p:cNvSpPr>
          <p:nvPr>
            <p:ph idx="1"/>
          </p:nvPr>
        </p:nvSpPr>
        <p:spPr>
          <a:xfrm>
            <a:off x="838200" y="1689099"/>
            <a:ext cx="7243482" cy="4884457"/>
          </a:xfrm>
        </p:spPr>
        <p:txBody>
          <a:bodyPr>
            <a:normAutofit fontScale="85000" lnSpcReduction="20000"/>
          </a:bodyPr>
          <a:lstStyle/>
          <a:p>
            <a:pPr marL="0" indent="0">
              <a:buNone/>
            </a:pPr>
            <a:r>
              <a:rPr lang="en-IN" sz="2000" dirty="0"/>
              <a:t>import torch</a:t>
            </a:r>
          </a:p>
          <a:p>
            <a:pPr marL="0" indent="0">
              <a:buNone/>
            </a:pPr>
            <a:r>
              <a:rPr lang="en-IN" sz="2000" dirty="0"/>
              <a:t>import </a:t>
            </a:r>
            <a:r>
              <a:rPr lang="en-IN" sz="2000" dirty="0" err="1"/>
              <a:t>torch.nn.functional</a:t>
            </a:r>
            <a:r>
              <a:rPr lang="en-IN" sz="2000" dirty="0"/>
              <a:t> as F</a:t>
            </a:r>
          </a:p>
          <a:p>
            <a:pPr marL="0" indent="0">
              <a:buNone/>
            </a:pPr>
            <a:endParaRPr lang="en-IN" sz="2000" dirty="0"/>
          </a:p>
          <a:p>
            <a:pPr marL="0" indent="0">
              <a:buNone/>
            </a:pPr>
            <a:r>
              <a:rPr lang="en-IN" sz="2000" dirty="0"/>
              <a:t>image = </a:t>
            </a:r>
            <a:r>
              <a:rPr lang="en-IN" sz="2000" dirty="0" err="1"/>
              <a:t>torch.rand</a:t>
            </a:r>
            <a:r>
              <a:rPr lang="en-IN" sz="2000" dirty="0"/>
              <a:t>(6,6)</a:t>
            </a:r>
          </a:p>
          <a:p>
            <a:pPr marL="0" indent="0">
              <a:buNone/>
            </a:pPr>
            <a:r>
              <a:rPr lang="en-IN" sz="2000" dirty="0"/>
              <a:t>print("image=", image)</a:t>
            </a:r>
          </a:p>
          <a:p>
            <a:pPr marL="0" indent="0">
              <a:buNone/>
            </a:pPr>
            <a:endParaRPr lang="en-IN" sz="2000" dirty="0"/>
          </a:p>
          <a:p>
            <a:pPr marL="0" indent="0">
              <a:buNone/>
            </a:pPr>
            <a:r>
              <a:rPr lang="en-IN" sz="2000" dirty="0"/>
              <a:t>#Add a new dimension along 0th dimension</a:t>
            </a:r>
          </a:p>
          <a:p>
            <a:pPr marL="0" indent="0">
              <a:buNone/>
            </a:pPr>
            <a:r>
              <a:rPr lang="en-IN" sz="2000" dirty="0"/>
              <a:t>#i.e. (6,6) becomes (1,6,6). This is because</a:t>
            </a:r>
          </a:p>
          <a:p>
            <a:pPr marL="0" indent="0">
              <a:buNone/>
            </a:pPr>
            <a:r>
              <a:rPr lang="en-IN" sz="2000" dirty="0"/>
              <a:t>#</a:t>
            </a:r>
            <a:r>
              <a:rPr lang="en-IN" sz="2000" dirty="0" err="1"/>
              <a:t>pytorch</a:t>
            </a:r>
            <a:r>
              <a:rPr lang="en-IN" sz="2000" dirty="0"/>
              <a:t> expects the input to conv2D as 4d tensor</a:t>
            </a:r>
          </a:p>
          <a:p>
            <a:pPr marL="0" indent="0">
              <a:buNone/>
            </a:pPr>
            <a:endParaRPr lang="en-IN" sz="2000" dirty="0"/>
          </a:p>
          <a:p>
            <a:pPr marL="0" indent="0">
              <a:buNone/>
            </a:pPr>
            <a:r>
              <a:rPr lang="en-IN" sz="2000" dirty="0"/>
              <a:t>image = </a:t>
            </a:r>
            <a:r>
              <a:rPr lang="en-IN" sz="2000" dirty="0" err="1"/>
              <a:t>image.unsqueeze</a:t>
            </a:r>
            <a:r>
              <a:rPr lang="en-IN" sz="2000" dirty="0"/>
              <a:t>(dim=0)</a:t>
            </a:r>
          </a:p>
          <a:p>
            <a:pPr marL="0" indent="0">
              <a:buNone/>
            </a:pPr>
            <a:r>
              <a:rPr lang="en-IN" sz="2000" dirty="0"/>
              <a:t>print("</a:t>
            </a:r>
            <a:r>
              <a:rPr lang="en-IN" sz="2000" dirty="0" err="1"/>
              <a:t>image.shape</a:t>
            </a:r>
            <a:r>
              <a:rPr lang="en-IN" sz="2000" dirty="0"/>
              <a:t>=", </a:t>
            </a:r>
            <a:r>
              <a:rPr lang="en-IN" sz="2000" dirty="0" err="1"/>
              <a:t>image.shape</a:t>
            </a:r>
            <a:r>
              <a:rPr lang="en-IN" sz="2000" dirty="0"/>
              <a:t>)</a:t>
            </a:r>
          </a:p>
          <a:p>
            <a:pPr marL="0" indent="0">
              <a:buNone/>
            </a:pPr>
            <a:r>
              <a:rPr lang="en-IN" sz="2000" dirty="0"/>
              <a:t>image = </a:t>
            </a:r>
            <a:r>
              <a:rPr lang="en-IN" sz="2000" dirty="0" err="1"/>
              <a:t>image.unsqueeze</a:t>
            </a:r>
            <a:r>
              <a:rPr lang="en-IN" sz="2000" dirty="0"/>
              <a:t>(dim=0)</a:t>
            </a:r>
          </a:p>
          <a:p>
            <a:pPr marL="0" indent="0">
              <a:buNone/>
            </a:pPr>
            <a:r>
              <a:rPr lang="en-IN" sz="2000" dirty="0"/>
              <a:t>print("</a:t>
            </a:r>
            <a:r>
              <a:rPr lang="en-IN" sz="2000" dirty="0" err="1"/>
              <a:t>image.shape</a:t>
            </a:r>
            <a:r>
              <a:rPr lang="en-IN" sz="2000" dirty="0"/>
              <a:t>=", </a:t>
            </a:r>
            <a:r>
              <a:rPr lang="en-IN" sz="2000" dirty="0" err="1"/>
              <a:t>image.shape</a:t>
            </a:r>
            <a:r>
              <a:rPr lang="en-IN" sz="2000" dirty="0"/>
              <a:t>)</a:t>
            </a:r>
          </a:p>
          <a:p>
            <a:pPr marL="0" indent="0">
              <a:buNone/>
            </a:pPr>
            <a:r>
              <a:rPr lang="en-IN" sz="2000" dirty="0"/>
              <a:t>print("image=", image)</a:t>
            </a:r>
          </a:p>
        </p:txBody>
      </p:sp>
      <p:sp>
        <p:nvSpPr>
          <p:cNvPr id="4" name="TextBox 3">
            <a:extLst>
              <a:ext uri="{FF2B5EF4-FFF2-40B4-BE49-F238E27FC236}">
                <a16:creationId xmlns:a16="http://schemas.microsoft.com/office/drawing/2014/main" id="{BE93E4C7-D480-40F4-8DCE-FB71148618E5}"/>
              </a:ext>
            </a:extLst>
          </p:cNvPr>
          <p:cNvSpPr txBox="1"/>
          <p:nvPr/>
        </p:nvSpPr>
        <p:spPr>
          <a:xfrm>
            <a:off x="7355541" y="1869141"/>
            <a:ext cx="4397188" cy="2862322"/>
          </a:xfrm>
          <a:prstGeom prst="rect">
            <a:avLst/>
          </a:prstGeom>
          <a:noFill/>
        </p:spPr>
        <p:txBody>
          <a:bodyPr wrap="square" rtlCol="0">
            <a:spAutoFit/>
          </a:bodyPr>
          <a:lstStyle/>
          <a:p>
            <a:r>
              <a:rPr lang="en-IN" sz="2000" dirty="0"/>
              <a:t>kernel = </a:t>
            </a:r>
            <a:r>
              <a:rPr lang="en-IN" sz="2000" dirty="0" err="1"/>
              <a:t>torch.ones</a:t>
            </a:r>
            <a:r>
              <a:rPr lang="en-IN" sz="2000" dirty="0"/>
              <a:t>(3,3)</a:t>
            </a:r>
          </a:p>
          <a:p>
            <a:r>
              <a:rPr lang="en-IN" sz="2000" dirty="0"/>
              <a:t>#kernel = </a:t>
            </a:r>
            <a:r>
              <a:rPr lang="en-IN" sz="2000" dirty="0" err="1"/>
              <a:t>torch.rand</a:t>
            </a:r>
            <a:r>
              <a:rPr lang="en-IN" sz="2000" dirty="0"/>
              <a:t>(3,3)</a:t>
            </a:r>
          </a:p>
          <a:p>
            <a:r>
              <a:rPr lang="en-IN" sz="2000" dirty="0"/>
              <a:t>print("kernel=", kernel)</a:t>
            </a:r>
          </a:p>
          <a:p>
            <a:r>
              <a:rPr lang="en-IN" sz="2000" dirty="0"/>
              <a:t>kernel = </a:t>
            </a:r>
            <a:r>
              <a:rPr lang="en-IN" sz="2000" dirty="0" err="1"/>
              <a:t>kernel.unsqueeze</a:t>
            </a:r>
            <a:r>
              <a:rPr lang="en-IN" sz="2000" dirty="0"/>
              <a:t>(dim=0)</a:t>
            </a:r>
          </a:p>
          <a:p>
            <a:r>
              <a:rPr lang="en-IN" sz="2000" dirty="0"/>
              <a:t>kernel = </a:t>
            </a:r>
            <a:r>
              <a:rPr lang="en-IN" sz="2000" dirty="0" err="1"/>
              <a:t>kernel.unsqueeze</a:t>
            </a:r>
            <a:r>
              <a:rPr lang="en-IN" sz="2000" dirty="0"/>
              <a:t>(dim=0)</a:t>
            </a:r>
          </a:p>
          <a:p>
            <a:r>
              <a:rPr lang="en-IN" sz="2000" dirty="0"/>
              <a:t>#Perform the convolution</a:t>
            </a:r>
          </a:p>
          <a:p>
            <a:r>
              <a:rPr lang="en-IN" sz="2000" dirty="0" err="1"/>
              <a:t>outimage</a:t>
            </a:r>
            <a:r>
              <a:rPr lang="en-IN" sz="2000" dirty="0"/>
              <a:t> = F.conv2d(image, kernel, stride=1, padding=0)</a:t>
            </a:r>
          </a:p>
          <a:p>
            <a:r>
              <a:rPr lang="en-IN" sz="2000" dirty="0"/>
              <a:t>print("</a:t>
            </a:r>
            <a:r>
              <a:rPr lang="en-IN" sz="2000" dirty="0" err="1"/>
              <a:t>outimage</a:t>
            </a:r>
            <a:r>
              <a:rPr lang="en-IN" sz="2000" dirty="0"/>
              <a:t>=", </a:t>
            </a:r>
            <a:r>
              <a:rPr lang="en-IN" sz="2000" dirty="0" err="1"/>
              <a:t>outimage</a:t>
            </a:r>
            <a:r>
              <a:rPr lang="en-IN" sz="2000" dirty="0"/>
              <a:t>)</a:t>
            </a:r>
          </a:p>
        </p:txBody>
      </p:sp>
    </p:spTree>
    <p:extLst>
      <p:ext uri="{BB962C8B-B14F-4D97-AF65-F5344CB8AC3E}">
        <p14:creationId xmlns:p14="http://schemas.microsoft.com/office/powerpoint/2010/main" val="1650962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7722-DD09-4650-9583-A3961248EF17}"/>
              </a:ext>
            </a:extLst>
          </p:cNvPr>
          <p:cNvSpPr>
            <a:spLocks noGrp="1"/>
          </p:cNvSpPr>
          <p:nvPr>
            <p:ph type="title"/>
          </p:nvPr>
        </p:nvSpPr>
        <p:spPr/>
        <p:txBody>
          <a:bodyPr>
            <a:normAutofit/>
          </a:bodyPr>
          <a:lstStyle/>
          <a:p>
            <a:r>
              <a:rPr lang="en-US" sz="3200" dirty="0"/>
              <a:t>Problem Statement 3- Implement Convolution using </a:t>
            </a:r>
            <a:r>
              <a:rPr lang="en-US" sz="3200" dirty="0" err="1"/>
              <a:t>torch.nn.functional</a:t>
            </a:r>
            <a:r>
              <a:rPr lang="en-US" sz="3200" dirty="0"/>
              <a:t> – Verify the Output</a:t>
            </a:r>
            <a:endParaRPr lang="en-IN" sz="3200" dirty="0"/>
          </a:p>
        </p:txBody>
      </p:sp>
      <p:sp>
        <p:nvSpPr>
          <p:cNvPr id="3" name="Content Placeholder 2">
            <a:extLst>
              <a:ext uri="{FF2B5EF4-FFF2-40B4-BE49-F238E27FC236}">
                <a16:creationId xmlns:a16="http://schemas.microsoft.com/office/drawing/2014/main" id="{85633E69-A218-4167-B4C6-9E63C7404719}"/>
              </a:ext>
            </a:extLst>
          </p:cNvPr>
          <p:cNvSpPr>
            <a:spLocks noGrp="1"/>
          </p:cNvSpPr>
          <p:nvPr>
            <p:ph idx="1"/>
          </p:nvPr>
        </p:nvSpPr>
        <p:spPr>
          <a:xfrm>
            <a:off x="838200" y="1825625"/>
            <a:ext cx="7014882" cy="4351338"/>
          </a:xfrm>
        </p:spPr>
        <p:txBody>
          <a:bodyPr>
            <a:normAutofit fontScale="55000" lnSpcReduction="20000"/>
          </a:bodyPr>
          <a:lstStyle/>
          <a:p>
            <a:pPr marL="0" indent="0">
              <a:buNone/>
            </a:pPr>
            <a:r>
              <a:rPr lang="en-IN" dirty="0"/>
              <a:t>image= tensor([[0.6868, 0.2533, 0.0259, 0.4412, 0.4339, 0.9242],</a:t>
            </a:r>
          </a:p>
          <a:p>
            <a:pPr marL="0" indent="0">
              <a:buNone/>
            </a:pPr>
            <a:r>
              <a:rPr lang="en-IN" dirty="0"/>
              <a:t>        [0.9915, 0.4162, 0.6781, 0.2680, 0.1099, 0.2549],</a:t>
            </a:r>
          </a:p>
          <a:p>
            <a:pPr marL="0" indent="0">
              <a:buNone/>
            </a:pPr>
            <a:r>
              <a:rPr lang="en-IN" dirty="0"/>
              <a:t>        [0.8064, 0.5468, 0.0398, 0.8435, 0.1475, 0.5481],</a:t>
            </a:r>
          </a:p>
          <a:p>
            <a:pPr marL="0" indent="0">
              <a:buNone/>
            </a:pPr>
            <a:r>
              <a:rPr lang="en-IN" dirty="0"/>
              <a:t>        [0.8009, 0.8932, 0.8112, 0.8710, 0.2113, 0.3962],</a:t>
            </a:r>
          </a:p>
          <a:p>
            <a:pPr marL="0" indent="0">
              <a:buNone/>
            </a:pPr>
            <a:r>
              <a:rPr lang="en-IN" dirty="0"/>
              <a:t>        [0.3849, 0.0399, 0.6809, 0.3007, 0.6260, 0.3822],</a:t>
            </a:r>
          </a:p>
          <a:p>
            <a:pPr marL="0" indent="0">
              <a:buNone/>
            </a:pPr>
            <a:r>
              <a:rPr lang="en-IN" dirty="0"/>
              <a:t>        [0.4638, 0.7756, 0.4571, 0.7085, 0.6496, 0.9681]])</a:t>
            </a:r>
          </a:p>
          <a:p>
            <a:pPr marL="0" indent="0">
              <a:buNone/>
            </a:pPr>
            <a:r>
              <a:rPr lang="en-IN" dirty="0" err="1"/>
              <a:t>image.shape</a:t>
            </a:r>
            <a:r>
              <a:rPr lang="en-IN" dirty="0"/>
              <a:t>= </a:t>
            </a:r>
            <a:r>
              <a:rPr lang="en-IN" dirty="0" err="1"/>
              <a:t>torch.Size</a:t>
            </a:r>
            <a:r>
              <a:rPr lang="en-IN" dirty="0"/>
              <a:t>([1, 6, 6])</a:t>
            </a:r>
          </a:p>
          <a:p>
            <a:pPr marL="0" indent="0">
              <a:buNone/>
            </a:pPr>
            <a:r>
              <a:rPr lang="en-IN" dirty="0" err="1"/>
              <a:t>image.shape</a:t>
            </a:r>
            <a:r>
              <a:rPr lang="en-IN" dirty="0"/>
              <a:t>= </a:t>
            </a:r>
            <a:r>
              <a:rPr lang="en-IN" dirty="0" err="1"/>
              <a:t>torch.Size</a:t>
            </a:r>
            <a:r>
              <a:rPr lang="en-IN" dirty="0"/>
              <a:t>([1, 1, 6, 6])</a:t>
            </a:r>
          </a:p>
          <a:p>
            <a:pPr marL="0" indent="0">
              <a:buNone/>
            </a:pPr>
            <a:r>
              <a:rPr lang="en-IN" dirty="0"/>
              <a:t>image= tensor([[[[0.6868, 0.2533, 0.0259, 0.4412, 0.4339, 0.9242],</a:t>
            </a:r>
          </a:p>
          <a:p>
            <a:pPr marL="0" indent="0">
              <a:buNone/>
            </a:pPr>
            <a:r>
              <a:rPr lang="en-IN" dirty="0"/>
              <a:t>          [0.9915, 0.4162, 0.6781, 0.2680, 0.1099, 0.2549],</a:t>
            </a:r>
          </a:p>
          <a:p>
            <a:pPr marL="0" indent="0">
              <a:buNone/>
            </a:pPr>
            <a:r>
              <a:rPr lang="en-IN" dirty="0"/>
              <a:t>          [0.8064, 0.5468, 0.0398, 0.8435, 0.1475, 0.5481],</a:t>
            </a:r>
          </a:p>
          <a:p>
            <a:pPr marL="0" indent="0">
              <a:buNone/>
            </a:pPr>
            <a:r>
              <a:rPr lang="en-IN" dirty="0"/>
              <a:t>          [0.8009, 0.8932, 0.8112, 0.8710, 0.2113, 0.3962],</a:t>
            </a:r>
          </a:p>
          <a:p>
            <a:pPr marL="0" indent="0">
              <a:buNone/>
            </a:pPr>
            <a:r>
              <a:rPr lang="en-IN" dirty="0"/>
              <a:t>          [0.3849, 0.0399, 0.6809, 0.3007, 0.6260, 0.3822],</a:t>
            </a:r>
          </a:p>
          <a:p>
            <a:pPr marL="0" indent="0">
              <a:buNone/>
            </a:pPr>
            <a:r>
              <a:rPr lang="en-IN" dirty="0"/>
              <a:t>          [0.4638, 0.7756, 0.4571, 0.7085, 0.6496, 0.9681]]]])</a:t>
            </a:r>
          </a:p>
          <a:p>
            <a:pPr marL="0" indent="0">
              <a:buNone/>
            </a:pPr>
            <a:endParaRPr lang="en-IN" dirty="0"/>
          </a:p>
        </p:txBody>
      </p:sp>
      <p:sp>
        <p:nvSpPr>
          <p:cNvPr id="4" name="TextBox 3">
            <a:extLst>
              <a:ext uri="{FF2B5EF4-FFF2-40B4-BE49-F238E27FC236}">
                <a16:creationId xmlns:a16="http://schemas.microsoft.com/office/drawing/2014/main" id="{26B9DCB7-392C-450C-846F-F71D438C142A}"/>
              </a:ext>
            </a:extLst>
          </p:cNvPr>
          <p:cNvSpPr txBox="1"/>
          <p:nvPr/>
        </p:nvSpPr>
        <p:spPr>
          <a:xfrm>
            <a:off x="7315200" y="1869141"/>
            <a:ext cx="4038600" cy="2585323"/>
          </a:xfrm>
          <a:prstGeom prst="rect">
            <a:avLst/>
          </a:prstGeom>
          <a:noFill/>
        </p:spPr>
        <p:txBody>
          <a:bodyPr wrap="square" rtlCol="0">
            <a:spAutoFit/>
          </a:bodyPr>
          <a:lstStyle/>
          <a:p>
            <a:r>
              <a:rPr lang="en-US" dirty="0"/>
              <a:t>kernel= tensor([[1., 1., 1.],</a:t>
            </a:r>
          </a:p>
          <a:p>
            <a:r>
              <a:rPr lang="en-US" dirty="0"/>
              <a:t>        [1., 1., 1.],</a:t>
            </a:r>
          </a:p>
          <a:p>
            <a:r>
              <a:rPr lang="en-US" dirty="0"/>
              <a:t>        [1., 1., 1.]])</a:t>
            </a:r>
          </a:p>
          <a:p>
            <a:r>
              <a:rPr lang="en-US" dirty="0" err="1"/>
              <a:t>outimage</a:t>
            </a:r>
            <a:r>
              <a:rPr lang="en-US" dirty="0"/>
              <a:t>= tensor([[[[4.4446, 3.5127, 2.9878, 3.9712],</a:t>
            </a:r>
          </a:p>
          <a:p>
            <a:r>
              <a:rPr lang="en-US" dirty="0"/>
              <a:t>          [5.9840, 5.3677, 3.9803, 3.6504],</a:t>
            </a:r>
          </a:p>
          <a:p>
            <a:r>
              <a:rPr lang="en-US" dirty="0"/>
              <a:t>          [5.0041, 5.0271, 4.5320, 4.3265],</a:t>
            </a:r>
          </a:p>
          <a:p>
            <a:r>
              <a:rPr lang="en-US" dirty="0"/>
              <a:t>          [5.3076, 5.5382, 5.3163, 5.1136]]]])</a:t>
            </a:r>
          </a:p>
          <a:p>
            <a:endParaRPr lang="en-US" dirty="0"/>
          </a:p>
        </p:txBody>
      </p:sp>
    </p:spTree>
    <p:extLst>
      <p:ext uri="{BB962C8B-B14F-4D97-AF65-F5344CB8AC3E}">
        <p14:creationId xmlns:p14="http://schemas.microsoft.com/office/powerpoint/2010/main" val="118071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9A13-F241-4A51-88DE-4445C12D7D4B}"/>
              </a:ext>
            </a:extLst>
          </p:cNvPr>
          <p:cNvSpPr>
            <a:spLocks noGrp="1"/>
          </p:cNvSpPr>
          <p:nvPr>
            <p:ph type="title"/>
          </p:nvPr>
        </p:nvSpPr>
        <p:spPr/>
        <p:txBody>
          <a:bodyPr>
            <a:normAutofit/>
          </a:bodyPr>
          <a:lstStyle/>
          <a:p>
            <a:r>
              <a:rPr lang="en-US" sz="3200" dirty="0"/>
              <a:t>Problem Statement 4- </a:t>
            </a:r>
            <a:r>
              <a:rPr lang="en-IN" sz="3200" dirty="0"/>
              <a:t>Using </a:t>
            </a:r>
            <a:r>
              <a:rPr lang="en-IN" sz="3200" dirty="0" err="1"/>
              <a:t>nn</a:t>
            </a:r>
            <a:r>
              <a:rPr lang="en-IN" sz="3200" dirty="0"/>
              <a:t>. Conv2d and  F. conv2d – verify the output </a:t>
            </a:r>
          </a:p>
        </p:txBody>
      </p:sp>
      <p:sp>
        <p:nvSpPr>
          <p:cNvPr id="3" name="Content Placeholder 2">
            <a:extLst>
              <a:ext uri="{FF2B5EF4-FFF2-40B4-BE49-F238E27FC236}">
                <a16:creationId xmlns:a16="http://schemas.microsoft.com/office/drawing/2014/main" id="{7308B6C3-980D-465D-95EA-FAC9B83212FF}"/>
              </a:ext>
            </a:extLst>
          </p:cNvPr>
          <p:cNvSpPr>
            <a:spLocks noGrp="1"/>
          </p:cNvSpPr>
          <p:nvPr>
            <p:ph idx="1"/>
          </p:nvPr>
        </p:nvSpPr>
        <p:spPr>
          <a:xfrm>
            <a:off x="838200" y="1825625"/>
            <a:ext cx="5078506" cy="4667250"/>
          </a:xfrm>
        </p:spPr>
        <p:txBody>
          <a:bodyPr>
            <a:normAutofit fontScale="55000" lnSpcReduction="20000"/>
          </a:bodyPr>
          <a:lstStyle/>
          <a:p>
            <a:pPr marL="0" indent="0">
              <a:buNone/>
            </a:pPr>
            <a:r>
              <a:rPr lang="en-IN" dirty="0"/>
              <a:t>import torch</a:t>
            </a:r>
          </a:p>
          <a:p>
            <a:pPr marL="0" indent="0">
              <a:buNone/>
            </a:pPr>
            <a:r>
              <a:rPr lang="en-IN" dirty="0"/>
              <a:t>import </a:t>
            </a:r>
            <a:r>
              <a:rPr lang="en-IN" dirty="0" err="1"/>
              <a:t>torch.nn.functional</a:t>
            </a:r>
            <a:r>
              <a:rPr lang="en-IN" dirty="0"/>
              <a:t> as F</a:t>
            </a:r>
          </a:p>
          <a:p>
            <a:pPr marL="0" indent="0">
              <a:buNone/>
            </a:pPr>
            <a:r>
              <a:rPr lang="en-IN" dirty="0"/>
              <a:t>import </a:t>
            </a:r>
            <a:r>
              <a:rPr lang="en-IN" dirty="0" err="1"/>
              <a:t>torch.nn</a:t>
            </a:r>
            <a:r>
              <a:rPr lang="en-IN" dirty="0"/>
              <a:t> as </a:t>
            </a:r>
            <a:r>
              <a:rPr lang="en-IN" dirty="0" err="1"/>
              <a:t>nn</a:t>
            </a:r>
            <a:endParaRPr lang="en-IN" dirty="0"/>
          </a:p>
          <a:p>
            <a:pPr marL="0" indent="0">
              <a:buNone/>
            </a:pPr>
            <a:r>
              <a:rPr lang="en-IN" dirty="0"/>
              <a:t>filter = </a:t>
            </a:r>
            <a:r>
              <a:rPr lang="en-IN" dirty="0" err="1"/>
              <a:t>torch.tensor</a:t>
            </a:r>
            <a:r>
              <a:rPr lang="en-IN" dirty="0"/>
              <a:t>( </a:t>
            </a:r>
          </a:p>
          <a:p>
            <a:pPr marL="0" indent="0">
              <a:buNone/>
            </a:pPr>
            <a:r>
              <a:rPr lang="en-IN" dirty="0"/>
              <a:t>	[[0, -1, 0], </a:t>
            </a:r>
          </a:p>
          <a:p>
            <a:pPr marL="0" indent="0">
              <a:buNone/>
            </a:pPr>
            <a:r>
              <a:rPr lang="en-IN" dirty="0"/>
              <a:t>	[-1, 5, -1], </a:t>
            </a:r>
          </a:p>
          <a:p>
            <a:pPr marL="0" indent="0">
              <a:buNone/>
            </a:pPr>
            <a:r>
              <a:rPr lang="en-IN" dirty="0"/>
              <a:t>	[0, -1, 0]], </a:t>
            </a:r>
            <a:r>
              <a:rPr lang="en-IN" dirty="0" err="1"/>
              <a:t>dtype</a:t>
            </a:r>
            <a:r>
              <a:rPr lang="en-IN" dirty="0"/>
              <a:t>=torch.float32) </a:t>
            </a:r>
          </a:p>
          <a:p>
            <a:pPr marL="0" indent="0">
              <a:buNone/>
            </a:pPr>
            <a:r>
              <a:rPr lang="en-IN" dirty="0"/>
              <a:t>filter = </a:t>
            </a:r>
            <a:r>
              <a:rPr lang="en-IN" dirty="0" err="1"/>
              <a:t>filter.reshape</a:t>
            </a:r>
            <a:r>
              <a:rPr lang="en-IN" dirty="0"/>
              <a:t>(1, 1, 3, 3) </a:t>
            </a:r>
          </a:p>
          <a:p>
            <a:pPr marL="0" indent="0">
              <a:buNone/>
            </a:pPr>
            <a:r>
              <a:rPr lang="en-IN" dirty="0"/>
              <a:t>inputs = </a:t>
            </a:r>
            <a:r>
              <a:rPr lang="en-IN" dirty="0" err="1"/>
              <a:t>torch.tensor</a:t>
            </a:r>
            <a:r>
              <a:rPr lang="en-IN" dirty="0"/>
              <a:t>( </a:t>
            </a:r>
          </a:p>
          <a:p>
            <a:pPr marL="0" indent="0">
              <a:buNone/>
            </a:pPr>
            <a:r>
              <a:rPr lang="en-IN" dirty="0"/>
              <a:t>	[[1, 2, 3, 4], </a:t>
            </a:r>
          </a:p>
          <a:p>
            <a:pPr marL="0" indent="0">
              <a:buNone/>
            </a:pPr>
            <a:r>
              <a:rPr lang="en-IN" dirty="0"/>
              <a:t>	[5, 6, 7, 8], </a:t>
            </a:r>
          </a:p>
          <a:p>
            <a:pPr marL="0" indent="0">
              <a:buNone/>
            </a:pPr>
            <a:r>
              <a:rPr lang="en-IN" dirty="0"/>
              <a:t>	[9, 10, 11, 12], </a:t>
            </a:r>
          </a:p>
          <a:p>
            <a:pPr marL="0" indent="0">
              <a:buNone/>
            </a:pPr>
            <a:r>
              <a:rPr lang="en-IN" dirty="0"/>
              <a:t>	[13, 14, 15, 16]], </a:t>
            </a:r>
            <a:r>
              <a:rPr lang="en-IN" dirty="0" err="1"/>
              <a:t>dtype</a:t>
            </a:r>
            <a:r>
              <a:rPr lang="en-IN" dirty="0"/>
              <a:t>=torch.float32) </a:t>
            </a:r>
          </a:p>
          <a:p>
            <a:pPr marL="0" indent="0">
              <a:buNone/>
            </a:pPr>
            <a:r>
              <a:rPr lang="en-IN" dirty="0"/>
              <a:t>inputs = </a:t>
            </a:r>
            <a:r>
              <a:rPr lang="en-IN" dirty="0" err="1"/>
              <a:t>inputs.reshape</a:t>
            </a:r>
            <a:r>
              <a:rPr lang="en-IN" dirty="0"/>
              <a:t>(1, 1, 4, 4) </a:t>
            </a:r>
          </a:p>
          <a:p>
            <a:pPr marL="0" indent="0">
              <a:buNone/>
            </a:pPr>
            <a:r>
              <a:rPr lang="en-IN" dirty="0"/>
              <a:t>print("filter=", filter)</a:t>
            </a:r>
          </a:p>
          <a:p>
            <a:pPr marL="0" indent="0">
              <a:buNone/>
            </a:pPr>
            <a:r>
              <a:rPr lang="en-IN" dirty="0"/>
              <a:t>print("inputs=", inputs)</a:t>
            </a:r>
          </a:p>
          <a:p>
            <a:pPr marL="0" indent="0">
              <a:buNone/>
            </a:pPr>
            <a:endParaRPr lang="en-IN" dirty="0"/>
          </a:p>
        </p:txBody>
      </p:sp>
      <p:sp>
        <p:nvSpPr>
          <p:cNvPr id="4" name="TextBox 3">
            <a:extLst>
              <a:ext uri="{FF2B5EF4-FFF2-40B4-BE49-F238E27FC236}">
                <a16:creationId xmlns:a16="http://schemas.microsoft.com/office/drawing/2014/main" id="{3ED66DB8-D0A1-43D6-96CB-3D893F258BAF}"/>
              </a:ext>
            </a:extLst>
          </p:cNvPr>
          <p:cNvSpPr txBox="1"/>
          <p:nvPr/>
        </p:nvSpPr>
        <p:spPr>
          <a:xfrm>
            <a:off x="6212541" y="1828800"/>
            <a:ext cx="5351930" cy="2585323"/>
          </a:xfrm>
          <a:prstGeom prst="rect">
            <a:avLst/>
          </a:prstGeom>
          <a:noFill/>
        </p:spPr>
        <p:txBody>
          <a:bodyPr wrap="square" rtlCol="0">
            <a:spAutoFit/>
          </a:bodyPr>
          <a:lstStyle/>
          <a:p>
            <a:r>
              <a:rPr lang="en-IN" dirty="0">
                <a:solidFill>
                  <a:srgbClr val="00B0F0"/>
                </a:solidFill>
              </a:rPr>
              <a:t>o1=F.conv2d(inputs, filter, padding=0, bias=None)</a:t>
            </a:r>
          </a:p>
          <a:p>
            <a:r>
              <a:rPr lang="en-IN" dirty="0"/>
              <a:t>print("F.conv2d output=", o1)</a:t>
            </a:r>
          </a:p>
          <a:p>
            <a:endParaRPr lang="en-IN" dirty="0"/>
          </a:p>
          <a:p>
            <a:r>
              <a:rPr lang="en-IN" dirty="0"/>
              <a:t># using nn.Conv2d</a:t>
            </a:r>
          </a:p>
          <a:p>
            <a:r>
              <a:rPr lang="en-IN" dirty="0">
                <a:solidFill>
                  <a:srgbClr val="00B0F0"/>
                </a:solidFill>
              </a:rPr>
              <a:t>conv = nn.Conv2d(1,1,kernel_size=3,padding=0, bias=False)</a:t>
            </a:r>
          </a:p>
          <a:p>
            <a:r>
              <a:rPr lang="en-IN" dirty="0" err="1"/>
              <a:t>conv.weight</a:t>
            </a:r>
            <a:r>
              <a:rPr lang="en-IN" dirty="0"/>
              <a:t> = </a:t>
            </a:r>
            <a:r>
              <a:rPr lang="en-IN" dirty="0" err="1"/>
              <a:t>nn.Parameter</a:t>
            </a:r>
            <a:r>
              <a:rPr lang="en-IN" dirty="0"/>
              <a:t>(filter) </a:t>
            </a:r>
          </a:p>
          <a:p>
            <a:r>
              <a:rPr lang="en-IN" dirty="0"/>
              <a:t>o2=conv(inputs)</a:t>
            </a:r>
          </a:p>
          <a:p>
            <a:r>
              <a:rPr lang="en-IN" dirty="0"/>
              <a:t>print("nn.Conv2d output=", o2)</a:t>
            </a:r>
          </a:p>
        </p:txBody>
      </p:sp>
    </p:spTree>
    <p:extLst>
      <p:ext uri="{BB962C8B-B14F-4D97-AF65-F5344CB8AC3E}">
        <p14:creationId xmlns:p14="http://schemas.microsoft.com/office/powerpoint/2010/main" val="976496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52E6-A756-4360-B134-037A8FF6B3D5}"/>
              </a:ext>
            </a:extLst>
          </p:cNvPr>
          <p:cNvSpPr>
            <a:spLocks noGrp="1"/>
          </p:cNvSpPr>
          <p:nvPr>
            <p:ph type="title"/>
          </p:nvPr>
        </p:nvSpPr>
        <p:spPr/>
        <p:txBody>
          <a:bodyPr>
            <a:normAutofit/>
          </a:bodyPr>
          <a:lstStyle/>
          <a:p>
            <a:r>
              <a:rPr lang="en-US" sz="3200" dirty="0"/>
              <a:t>Problem Statement 4- </a:t>
            </a:r>
            <a:r>
              <a:rPr lang="en-IN" sz="3200" dirty="0"/>
              <a:t>Using </a:t>
            </a:r>
            <a:r>
              <a:rPr lang="en-IN" sz="3200" dirty="0" err="1"/>
              <a:t>nn</a:t>
            </a:r>
            <a:r>
              <a:rPr lang="en-IN" sz="3200" dirty="0"/>
              <a:t>. Conv2d and  F. conv2d – verify the output</a:t>
            </a:r>
          </a:p>
        </p:txBody>
      </p:sp>
      <p:sp>
        <p:nvSpPr>
          <p:cNvPr id="3" name="Content Placeholder 2">
            <a:extLst>
              <a:ext uri="{FF2B5EF4-FFF2-40B4-BE49-F238E27FC236}">
                <a16:creationId xmlns:a16="http://schemas.microsoft.com/office/drawing/2014/main" id="{D4A750A4-6FEE-474E-91C4-B0970D052CEB}"/>
              </a:ext>
            </a:extLst>
          </p:cNvPr>
          <p:cNvSpPr>
            <a:spLocks noGrp="1"/>
          </p:cNvSpPr>
          <p:nvPr>
            <p:ph idx="1"/>
          </p:nvPr>
        </p:nvSpPr>
        <p:spPr/>
        <p:txBody>
          <a:bodyPr>
            <a:normAutofit fontScale="85000" lnSpcReduction="20000"/>
          </a:bodyPr>
          <a:lstStyle/>
          <a:p>
            <a:pPr marL="0" indent="0">
              <a:buNone/>
            </a:pPr>
            <a:r>
              <a:rPr lang="en-IN" dirty="0"/>
              <a:t>filter= tensor([[[[ 0., -1.,  0.],</a:t>
            </a:r>
          </a:p>
          <a:p>
            <a:pPr marL="0" indent="0">
              <a:buNone/>
            </a:pPr>
            <a:r>
              <a:rPr lang="en-IN" dirty="0"/>
              <a:t>          [-1.,  5., -1.],</a:t>
            </a:r>
          </a:p>
          <a:p>
            <a:pPr marL="0" indent="0">
              <a:buNone/>
            </a:pPr>
            <a:r>
              <a:rPr lang="en-IN" dirty="0"/>
              <a:t>          [ 0., -1.,  0.]]]])</a:t>
            </a:r>
          </a:p>
          <a:p>
            <a:pPr marL="0" indent="0">
              <a:buNone/>
            </a:pPr>
            <a:r>
              <a:rPr lang="en-IN" dirty="0"/>
              <a:t>inputs= tensor([[[[ 1.,  2.,  3.,  4.],</a:t>
            </a:r>
          </a:p>
          <a:p>
            <a:pPr marL="0" indent="0">
              <a:buNone/>
            </a:pPr>
            <a:r>
              <a:rPr lang="en-IN" dirty="0"/>
              <a:t>          [ 5.,  6.,  7.,  8.],</a:t>
            </a:r>
          </a:p>
          <a:p>
            <a:pPr marL="0" indent="0">
              <a:buNone/>
            </a:pPr>
            <a:r>
              <a:rPr lang="en-IN" dirty="0"/>
              <a:t>          [ 9., 10., 11., 12.],</a:t>
            </a:r>
          </a:p>
          <a:p>
            <a:pPr marL="0" indent="0">
              <a:buNone/>
            </a:pPr>
            <a:r>
              <a:rPr lang="en-IN" dirty="0"/>
              <a:t>          [13., 14., 15., 16.]]]])</a:t>
            </a:r>
          </a:p>
          <a:p>
            <a:pPr marL="0" indent="0">
              <a:buNone/>
            </a:pPr>
            <a:r>
              <a:rPr lang="en-IN" dirty="0"/>
              <a:t>F.conv2d output= tensor([[[[ 6.,  7.],</a:t>
            </a:r>
          </a:p>
          <a:p>
            <a:pPr marL="0" indent="0">
              <a:buNone/>
            </a:pPr>
            <a:r>
              <a:rPr lang="en-IN" dirty="0"/>
              <a:t>          [10., 11.]]]])</a:t>
            </a:r>
          </a:p>
          <a:p>
            <a:pPr marL="0" indent="0">
              <a:buNone/>
            </a:pPr>
            <a:r>
              <a:rPr lang="en-IN" dirty="0"/>
              <a:t>nn.Conv2d output= tensor([[[[ 6.,  7.],</a:t>
            </a:r>
          </a:p>
          <a:p>
            <a:pPr marL="0" indent="0">
              <a:buNone/>
            </a:pPr>
            <a:r>
              <a:rPr lang="en-IN" dirty="0"/>
              <a:t>          [10., 11.]]]], </a:t>
            </a:r>
            <a:r>
              <a:rPr lang="en-IN" dirty="0" err="1"/>
              <a:t>grad_fn</a:t>
            </a:r>
            <a:r>
              <a:rPr lang="en-IN" dirty="0"/>
              <a:t>=&lt;ConvolutionBackward0&gt;)</a:t>
            </a:r>
          </a:p>
        </p:txBody>
      </p:sp>
    </p:spTree>
    <p:extLst>
      <p:ext uri="{BB962C8B-B14F-4D97-AF65-F5344CB8AC3E}">
        <p14:creationId xmlns:p14="http://schemas.microsoft.com/office/powerpoint/2010/main" val="150367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B925-45FF-43AA-B5EB-BC88AFE8B67B}"/>
              </a:ext>
            </a:extLst>
          </p:cNvPr>
          <p:cNvSpPr>
            <a:spLocks noGrp="1"/>
          </p:cNvSpPr>
          <p:nvPr>
            <p:ph type="title"/>
          </p:nvPr>
        </p:nvSpPr>
        <p:spPr/>
        <p:txBody>
          <a:bodyPr/>
          <a:lstStyle/>
          <a:p>
            <a:r>
              <a:rPr lang="en-IN" dirty="0"/>
              <a:t>Image recognition</a:t>
            </a:r>
          </a:p>
        </p:txBody>
      </p:sp>
      <p:sp>
        <p:nvSpPr>
          <p:cNvPr id="3" name="Content Placeholder 2">
            <a:extLst>
              <a:ext uri="{FF2B5EF4-FFF2-40B4-BE49-F238E27FC236}">
                <a16:creationId xmlns:a16="http://schemas.microsoft.com/office/drawing/2014/main" id="{18DDB3C6-E69C-4A80-A1DA-D772C4BA7E38}"/>
              </a:ext>
            </a:extLst>
          </p:cNvPr>
          <p:cNvSpPr>
            <a:spLocks noGrp="1"/>
          </p:cNvSpPr>
          <p:nvPr>
            <p:ph idx="1"/>
          </p:nvPr>
        </p:nvSpPr>
        <p:spPr/>
        <p:txBody>
          <a:bodyPr>
            <a:normAutofit fontScale="92500" lnSpcReduction="10000"/>
          </a:bodyPr>
          <a:lstStyle/>
          <a:p>
            <a:r>
              <a:rPr lang="en-US" dirty="0"/>
              <a:t>Convolutional neural networks are used heavily in image recognition applications of machine learning</a:t>
            </a:r>
            <a:endParaRPr lang="en-IN" dirty="0"/>
          </a:p>
          <a:p>
            <a:r>
              <a:rPr lang="en-US" dirty="0"/>
              <a:t>Images are a matrix of values corresponding with the intensity of light</a:t>
            </a:r>
          </a:p>
          <a:p>
            <a:r>
              <a:rPr lang="en-US" dirty="0"/>
              <a:t>white for highest intensity, black for lowest intensity at each pixel value. </a:t>
            </a:r>
          </a:p>
          <a:p>
            <a:r>
              <a:rPr lang="en-US" dirty="0"/>
              <a:t>Grayscale images have a single value for each pixel </a:t>
            </a:r>
          </a:p>
          <a:p>
            <a:r>
              <a:rPr lang="en-US" dirty="0"/>
              <a:t>while color images are typically represented by light intensity values for red, green, and blue at each pixel value. </a:t>
            </a:r>
          </a:p>
          <a:p>
            <a:r>
              <a:rPr lang="en-US" dirty="0"/>
              <a:t>Thus, a 400 by 400 pixel image has the dimensions (400*400*1)  for a grayscale image</a:t>
            </a:r>
          </a:p>
          <a:p>
            <a:r>
              <a:rPr lang="en-US" dirty="0"/>
              <a:t> and for a color image (400*400*3)</a:t>
            </a:r>
            <a:endParaRPr lang="en-IN" dirty="0"/>
          </a:p>
        </p:txBody>
      </p:sp>
    </p:spTree>
    <p:extLst>
      <p:ext uri="{BB962C8B-B14F-4D97-AF65-F5344CB8AC3E}">
        <p14:creationId xmlns:p14="http://schemas.microsoft.com/office/powerpoint/2010/main" val="1659176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3A45-B2E7-41DD-92DC-F0936253FEF7}"/>
              </a:ext>
            </a:extLst>
          </p:cNvPr>
          <p:cNvSpPr>
            <a:spLocks noGrp="1"/>
          </p:cNvSpPr>
          <p:nvPr>
            <p:ph type="title"/>
          </p:nvPr>
        </p:nvSpPr>
        <p:spPr>
          <a:xfrm>
            <a:off x="838200" y="324784"/>
            <a:ext cx="10515600" cy="1325563"/>
          </a:xfrm>
        </p:spPr>
        <p:txBody>
          <a:bodyPr>
            <a:normAutofit fontScale="90000"/>
          </a:bodyPr>
          <a:lstStyle/>
          <a:p>
            <a:r>
              <a:rPr lang="en-US" dirty="0"/>
              <a:t>Architecture of a Convolutional Neural Network</a:t>
            </a:r>
            <a:br>
              <a:rPr lang="en-US" dirty="0"/>
            </a:br>
            <a:endParaRPr lang="en-IN" dirty="0"/>
          </a:p>
        </p:txBody>
      </p:sp>
      <p:sp>
        <p:nvSpPr>
          <p:cNvPr id="3" name="Content Placeholder 2">
            <a:extLst>
              <a:ext uri="{FF2B5EF4-FFF2-40B4-BE49-F238E27FC236}">
                <a16:creationId xmlns:a16="http://schemas.microsoft.com/office/drawing/2014/main" id="{0934EF15-0C8A-468D-8D19-B2B1091F18AC}"/>
              </a:ext>
            </a:extLst>
          </p:cNvPr>
          <p:cNvSpPr>
            <a:spLocks noGrp="1"/>
          </p:cNvSpPr>
          <p:nvPr>
            <p:ph idx="1"/>
          </p:nvPr>
        </p:nvSpPr>
        <p:spPr/>
        <p:txBody>
          <a:bodyPr>
            <a:normAutofit fontScale="92500" lnSpcReduction="20000"/>
          </a:bodyPr>
          <a:lstStyle/>
          <a:p>
            <a:r>
              <a:rPr lang="en-US" dirty="0"/>
              <a:t>A typical CNN architecture consists of </a:t>
            </a:r>
            <a:r>
              <a:rPr lang="en-US" dirty="0">
                <a:solidFill>
                  <a:srgbClr val="00B0F0"/>
                </a:solidFill>
              </a:rPr>
              <a:t>multiple layers</a:t>
            </a:r>
            <a:r>
              <a:rPr lang="en-US" dirty="0"/>
              <a:t>, each serving a specific purpose in the image classification task. </a:t>
            </a:r>
          </a:p>
          <a:p>
            <a:pPr marL="0" indent="0">
              <a:buNone/>
            </a:pPr>
            <a:r>
              <a:rPr lang="en-US" dirty="0"/>
              <a:t>1. The architecture begins with an </a:t>
            </a:r>
            <a:r>
              <a:rPr lang="en-US" dirty="0">
                <a:solidFill>
                  <a:srgbClr val="00B0F0"/>
                </a:solidFill>
              </a:rPr>
              <a:t>input layer </a:t>
            </a:r>
            <a:r>
              <a:rPr lang="en-US" dirty="0"/>
              <a:t>that takes in the image data. </a:t>
            </a:r>
          </a:p>
          <a:p>
            <a:pPr marL="0" indent="0">
              <a:buNone/>
            </a:pPr>
            <a:r>
              <a:rPr lang="en-US" dirty="0"/>
              <a:t>2. This is followed by </a:t>
            </a:r>
            <a:r>
              <a:rPr lang="en-US" dirty="0">
                <a:solidFill>
                  <a:srgbClr val="00B0F0"/>
                </a:solidFill>
              </a:rPr>
              <a:t>convolutional layers</a:t>
            </a:r>
            <a:r>
              <a:rPr lang="en-US" dirty="0"/>
              <a:t>, which apply convolutional filters to the input image to extract features. </a:t>
            </a:r>
          </a:p>
          <a:p>
            <a:r>
              <a:rPr lang="en-US" dirty="0">
                <a:solidFill>
                  <a:srgbClr val="00B0F0"/>
                </a:solidFill>
              </a:rPr>
              <a:t>Activation functions </a:t>
            </a:r>
            <a:r>
              <a:rPr lang="en-US" dirty="0"/>
              <a:t>are then applied to introduce non-linearity into the features. </a:t>
            </a:r>
          </a:p>
          <a:p>
            <a:r>
              <a:rPr lang="en-US" dirty="0">
                <a:solidFill>
                  <a:srgbClr val="00B0F0"/>
                </a:solidFill>
              </a:rPr>
              <a:t>Pooling layers </a:t>
            </a:r>
            <a:r>
              <a:rPr lang="en-US" dirty="0"/>
              <a:t>are used to </a:t>
            </a:r>
            <a:r>
              <a:rPr lang="en-US" dirty="0" err="1"/>
              <a:t>downsample</a:t>
            </a:r>
            <a:r>
              <a:rPr lang="en-US" dirty="0"/>
              <a:t> the feature maps and reduce computational costs.</a:t>
            </a:r>
          </a:p>
          <a:p>
            <a:r>
              <a:rPr lang="en-US" dirty="0"/>
              <a:t>Convolutional Neural Network consists of multiple layers like the input layer, Convolutional layer, Activation functions, Pooling layer, and followed by fully connected layers and output layer</a:t>
            </a:r>
            <a:endParaRPr lang="en-IN" dirty="0"/>
          </a:p>
        </p:txBody>
      </p:sp>
    </p:spTree>
    <p:extLst>
      <p:ext uri="{BB962C8B-B14F-4D97-AF65-F5344CB8AC3E}">
        <p14:creationId xmlns:p14="http://schemas.microsoft.com/office/powerpoint/2010/main" val="1056445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467-C000-41B6-8378-6FBC93FEAC7C}"/>
              </a:ext>
            </a:extLst>
          </p:cNvPr>
          <p:cNvSpPr>
            <a:spLocks noGrp="1"/>
          </p:cNvSpPr>
          <p:nvPr>
            <p:ph type="title"/>
          </p:nvPr>
        </p:nvSpPr>
        <p:spPr/>
        <p:txBody>
          <a:bodyPr/>
          <a:lstStyle/>
          <a:p>
            <a:r>
              <a:rPr lang="en-US" dirty="0"/>
              <a:t>Architecture of a Convolutional Neural Network</a:t>
            </a:r>
            <a:endParaRPr lang="en-IN" dirty="0"/>
          </a:p>
        </p:txBody>
      </p:sp>
      <p:pic>
        <p:nvPicPr>
          <p:cNvPr id="7" name="Content Placeholder 6">
            <a:extLst>
              <a:ext uri="{FF2B5EF4-FFF2-40B4-BE49-F238E27FC236}">
                <a16:creationId xmlns:a16="http://schemas.microsoft.com/office/drawing/2014/main" id="{EC491B32-96E3-4FEA-A863-AF6387ED8B40}"/>
              </a:ext>
            </a:extLst>
          </p:cNvPr>
          <p:cNvPicPr>
            <a:picLocks noGrp="1" noChangeAspect="1"/>
          </p:cNvPicPr>
          <p:nvPr>
            <p:ph idx="1"/>
          </p:nvPr>
        </p:nvPicPr>
        <p:blipFill>
          <a:blip r:embed="rId2"/>
          <a:stretch>
            <a:fillRect/>
          </a:stretch>
        </p:blipFill>
        <p:spPr>
          <a:xfrm>
            <a:off x="1356651" y="2305607"/>
            <a:ext cx="9478698" cy="3391373"/>
          </a:xfrm>
          <a:prstGeom prst="rect">
            <a:avLst/>
          </a:prstGeom>
        </p:spPr>
      </p:pic>
    </p:spTree>
    <p:extLst>
      <p:ext uri="{BB962C8B-B14F-4D97-AF65-F5344CB8AC3E}">
        <p14:creationId xmlns:p14="http://schemas.microsoft.com/office/powerpoint/2010/main" val="31438962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DB9E-5D36-4029-9126-0795CAAB193E}"/>
              </a:ext>
            </a:extLst>
          </p:cNvPr>
          <p:cNvSpPr>
            <a:spLocks noGrp="1"/>
          </p:cNvSpPr>
          <p:nvPr>
            <p:ph type="title"/>
          </p:nvPr>
        </p:nvSpPr>
        <p:spPr/>
        <p:txBody>
          <a:bodyPr/>
          <a:lstStyle/>
          <a:p>
            <a:r>
              <a:rPr lang="en-US" dirty="0"/>
              <a:t>CNN Basic Architecture</a:t>
            </a:r>
            <a:br>
              <a:rPr lang="en-US" dirty="0"/>
            </a:br>
            <a:endParaRPr lang="en-IN" dirty="0"/>
          </a:p>
        </p:txBody>
      </p:sp>
      <p:sp>
        <p:nvSpPr>
          <p:cNvPr id="3" name="Content Placeholder 2">
            <a:extLst>
              <a:ext uri="{FF2B5EF4-FFF2-40B4-BE49-F238E27FC236}">
                <a16:creationId xmlns:a16="http://schemas.microsoft.com/office/drawing/2014/main" id="{C0317D28-AAA8-4D02-A202-5D68E5CA5ACA}"/>
              </a:ext>
            </a:extLst>
          </p:cNvPr>
          <p:cNvSpPr>
            <a:spLocks noGrp="1"/>
          </p:cNvSpPr>
          <p:nvPr>
            <p:ph idx="1"/>
          </p:nvPr>
        </p:nvSpPr>
        <p:spPr/>
        <p:txBody>
          <a:bodyPr>
            <a:normAutofit fontScale="92500" lnSpcReduction="20000"/>
          </a:bodyPr>
          <a:lstStyle/>
          <a:p>
            <a:r>
              <a:rPr lang="en-US" dirty="0"/>
              <a:t>There are two main parts to a CNN architecture</a:t>
            </a:r>
          </a:p>
          <a:p>
            <a:r>
              <a:rPr lang="en-US" dirty="0"/>
              <a:t>A </a:t>
            </a:r>
            <a:r>
              <a:rPr lang="en-US" dirty="0">
                <a:solidFill>
                  <a:srgbClr val="00B0F0"/>
                </a:solidFill>
              </a:rPr>
              <a:t>convolution layer </a:t>
            </a:r>
            <a:r>
              <a:rPr lang="en-US" dirty="0"/>
              <a:t>that separates and identifies the various features of the image for analysis in a process called as Feature Extraction. </a:t>
            </a:r>
          </a:p>
          <a:p>
            <a:r>
              <a:rPr lang="en-US" dirty="0"/>
              <a:t>The network of feature extraction consists of many pairs of convolutional layers. </a:t>
            </a:r>
          </a:p>
          <a:p>
            <a:r>
              <a:rPr lang="en-US" dirty="0"/>
              <a:t>A </a:t>
            </a:r>
            <a:r>
              <a:rPr lang="en-US" dirty="0">
                <a:solidFill>
                  <a:srgbClr val="00B0F0"/>
                </a:solidFill>
              </a:rPr>
              <a:t>fully connected layer </a:t>
            </a:r>
            <a:r>
              <a:rPr lang="en-US" dirty="0"/>
              <a:t>that utilizes the output from the convolution process and predicts the class of the image based on the features extracted in previous stages.</a:t>
            </a:r>
          </a:p>
          <a:p>
            <a:r>
              <a:rPr lang="en-US" dirty="0"/>
              <a:t>This CNN model of feature extraction aims to reduce the number of features present in a dataset. </a:t>
            </a:r>
          </a:p>
          <a:p>
            <a:r>
              <a:rPr lang="en-US" dirty="0"/>
              <a:t>It creates new features which </a:t>
            </a:r>
            <a:r>
              <a:rPr lang="en-US" dirty="0" err="1"/>
              <a:t>summarises</a:t>
            </a:r>
            <a:r>
              <a:rPr lang="en-US" dirty="0"/>
              <a:t> the existing features contained in an original set of features. </a:t>
            </a:r>
            <a:endParaRPr lang="en-IN" dirty="0"/>
          </a:p>
        </p:txBody>
      </p:sp>
    </p:spTree>
    <p:extLst>
      <p:ext uri="{BB962C8B-B14F-4D97-AF65-F5344CB8AC3E}">
        <p14:creationId xmlns:p14="http://schemas.microsoft.com/office/powerpoint/2010/main" val="1632946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43271-C9BC-40E6-9463-7588658C3450}"/>
              </a:ext>
            </a:extLst>
          </p:cNvPr>
          <p:cNvSpPr>
            <a:spLocks noGrp="1"/>
          </p:cNvSpPr>
          <p:nvPr>
            <p:ph type="title"/>
          </p:nvPr>
        </p:nvSpPr>
        <p:spPr>
          <a:xfrm>
            <a:off x="838200" y="365125"/>
            <a:ext cx="10515600" cy="374463"/>
          </a:xfrm>
        </p:spPr>
        <p:txBody>
          <a:bodyPr>
            <a:normAutofit fontScale="90000"/>
          </a:bodyPr>
          <a:lstStyle/>
          <a:p>
            <a:r>
              <a:rPr lang="en-US" dirty="0"/>
              <a:t>Architecture of a Convolutional Neural Network</a:t>
            </a:r>
            <a:endParaRPr lang="en-IN" dirty="0"/>
          </a:p>
        </p:txBody>
      </p:sp>
      <p:pic>
        <p:nvPicPr>
          <p:cNvPr id="4" name="Content Placeholder 3">
            <a:extLst>
              <a:ext uri="{FF2B5EF4-FFF2-40B4-BE49-F238E27FC236}">
                <a16:creationId xmlns:a16="http://schemas.microsoft.com/office/drawing/2014/main" id="{7FC8D9D5-3F10-4BED-BAED-C3D17370F3CF}"/>
              </a:ext>
            </a:extLst>
          </p:cNvPr>
          <p:cNvPicPr>
            <a:picLocks noGrp="1" noChangeAspect="1"/>
          </p:cNvPicPr>
          <p:nvPr>
            <p:ph idx="1"/>
          </p:nvPr>
        </p:nvPicPr>
        <p:blipFill>
          <a:blip r:embed="rId2"/>
          <a:stretch>
            <a:fillRect/>
          </a:stretch>
        </p:blipFill>
        <p:spPr>
          <a:xfrm>
            <a:off x="838200" y="968187"/>
            <a:ext cx="9018493" cy="5777585"/>
          </a:xfrm>
          <a:prstGeom prst="rect">
            <a:avLst/>
          </a:prstGeom>
        </p:spPr>
      </p:pic>
    </p:spTree>
    <p:extLst>
      <p:ext uri="{BB962C8B-B14F-4D97-AF65-F5344CB8AC3E}">
        <p14:creationId xmlns:p14="http://schemas.microsoft.com/office/powerpoint/2010/main" val="1378906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3A45-B2E7-41DD-92DC-F0936253FEF7}"/>
              </a:ext>
            </a:extLst>
          </p:cNvPr>
          <p:cNvSpPr>
            <a:spLocks noGrp="1"/>
          </p:cNvSpPr>
          <p:nvPr>
            <p:ph type="title"/>
          </p:nvPr>
        </p:nvSpPr>
        <p:spPr/>
        <p:txBody>
          <a:bodyPr>
            <a:normAutofit/>
          </a:bodyPr>
          <a:lstStyle/>
          <a:p>
            <a:r>
              <a:rPr lang="en-US" dirty="0"/>
              <a:t>A fully connected layer</a:t>
            </a:r>
            <a:br>
              <a:rPr lang="en-US" dirty="0"/>
            </a:br>
            <a:endParaRPr lang="en-IN" dirty="0"/>
          </a:p>
        </p:txBody>
      </p:sp>
      <p:pic>
        <p:nvPicPr>
          <p:cNvPr id="6" name="Content Placeholder 5">
            <a:extLst>
              <a:ext uri="{FF2B5EF4-FFF2-40B4-BE49-F238E27FC236}">
                <a16:creationId xmlns:a16="http://schemas.microsoft.com/office/drawing/2014/main" id="{22D5F77A-62B0-46CE-973D-12E2707BEB5D}"/>
              </a:ext>
            </a:extLst>
          </p:cNvPr>
          <p:cNvPicPr>
            <a:picLocks noGrp="1" noChangeAspect="1"/>
          </p:cNvPicPr>
          <p:nvPr>
            <p:ph idx="1"/>
          </p:nvPr>
        </p:nvPicPr>
        <p:blipFill>
          <a:blip r:embed="rId2"/>
          <a:stretch>
            <a:fillRect/>
          </a:stretch>
        </p:blipFill>
        <p:spPr>
          <a:xfrm>
            <a:off x="872397" y="2660462"/>
            <a:ext cx="9456605" cy="3832413"/>
          </a:xfrm>
          <a:prstGeom prst="rect">
            <a:avLst/>
          </a:prstGeom>
        </p:spPr>
      </p:pic>
      <p:sp>
        <p:nvSpPr>
          <p:cNvPr id="7" name="TextBox 6">
            <a:extLst>
              <a:ext uri="{FF2B5EF4-FFF2-40B4-BE49-F238E27FC236}">
                <a16:creationId xmlns:a16="http://schemas.microsoft.com/office/drawing/2014/main" id="{32A0814E-5575-4745-9370-1EB5DA24A46A}"/>
              </a:ext>
            </a:extLst>
          </p:cNvPr>
          <p:cNvSpPr txBox="1"/>
          <p:nvPr/>
        </p:nvSpPr>
        <p:spPr>
          <a:xfrm>
            <a:off x="1102659" y="1465729"/>
            <a:ext cx="899608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Fully Connected (FC): A fully connected layer (FC) operates on a flattened input where each input is connected to all neurons. </a:t>
            </a:r>
          </a:p>
          <a:p>
            <a:pPr marL="285750" indent="-285750">
              <a:buFont typeface="Arial" panose="020B0604020202020204" pitchFamily="34" charset="0"/>
              <a:buChar char="•"/>
            </a:pPr>
            <a:r>
              <a:rPr lang="en-US" dirty="0"/>
              <a:t>FC layers are towards the end of CNN architectures and can be used to optimize objectives such as class scores.</a:t>
            </a:r>
            <a:endParaRPr lang="en-IN" dirty="0"/>
          </a:p>
        </p:txBody>
      </p:sp>
    </p:spTree>
    <p:extLst>
      <p:ext uri="{BB962C8B-B14F-4D97-AF65-F5344CB8AC3E}">
        <p14:creationId xmlns:p14="http://schemas.microsoft.com/office/powerpoint/2010/main" val="287125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2E660-E3F6-4211-B7D8-E46BB0217C00}"/>
              </a:ext>
            </a:extLst>
          </p:cNvPr>
          <p:cNvSpPr>
            <a:spLocks noGrp="1"/>
          </p:cNvSpPr>
          <p:nvPr>
            <p:ph type="title"/>
          </p:nvPr>
        </p:nvSpPr>
        <p:spPr/>
        <p:txBody>
          <a:bodyPr>
            <a:normAutofit fontScale="90000"/>
          </a:bodyPr>
          <a:lstStyle/>
          <a:p>
            <a:r>
              <a:rPr lang="en-US" dirty="0"/>
              <a:t>Implementing a Convolutional Neural Network in </a:t>
            </a:r>
            <a:r>
              <a:rPr lang="en-US" dirty="0" err="1"/>
              <a:t>PyTorch</a:t>
            </a:r>
            <a:r>
              <a:rPr lang="en-US" dirty="0"/>
              <a:t> </a:t>
            </a:r>
            <a:br>
              <a:rPr lang="en-US" dirty="0"/>
            </a:br>
            <a:endParaRPr lang="en-IN" dirty="0"/>
          </a:p>
        </p:txBody>
      </p:sp>
      <p:sp>
        <p:nvSpPr>
          <p:cNvPr id="3" name="Content Placeholder 2">
            <a:extLst>
              <a:ext uri="{FF2B5EF4-FFF2-40B4-BE49-F238E27FC236}">
                <a16:creationId xmlns:a16="http://schemas.microsoft.com/office/drawing/2014/main" id="{E800E8F9-C994-4AD7-A229-2D23ABB58C7B}"/>
              </a:ext>
            </a:extLst>
          </p:cNvPr>
          <p:cNvSpPr>
            <a:spLocks noGrp="1"/>
          </p:cNvSpPr>
          <p:nvPr>
            <p:ph idx="1"/>
          </p:nvPr>
        </p:nvSpPr>
        <p:spPr/>
        <p:txBody>
          <a:bodyPr>
            <a:normAutofit fontScale="92500"/>
          </a:bodyPr>
          <a:lstStyle/>
          <a:p>
            <a:r>
              <a:rPr lang="en-US" dirty="0"/>
              <a:t>Load MNIST dataset using the </a:t>
            </a:r>
            <a:r>
              <a:rPr lang="en-US" dirty="0" err="1"/>
              <a:t>PyTorch</a:t>
            </a:r>
            <a:r>
              <a:rPr lang="en-US" dirty="0"/>
              <a:t> datasets module. </a:t>
            </a:r>
          </a:p>
          <a:p>
            <a:r>
              <a:rPr lang="en-US" dirty="0"/>
              <a:t>Define the necessary parameters, including the number of epochs and learning rate. </a:t>
            </a:r>
          </a:p>
          <a:p>
            <a:r>
              <a:rPr lang="en-US" dirty="0"/>
              <a:t>Next, create the architecture of our CNN model by defining the layers, such as convolutional layers, pooling layers, and fully connected layers. </a:t>
            </a:r>
          </a:p>
          <a:p>
            <a:r>
              <a:rPr lang="en-US" dirty="0"/>
              <a:t>Finally, train the CNN model using a training loop, optimizing the model parameters using stochastic gradient descent.</a:t>
            </a:r>
          </a:p>
          <a:p>
            <a:r>
              <a:rPr lang="en-US" dirty="0"/>
              <a:t>After training the CNN model, evaluate its performance on the test data.</a:t>
            </a:r>
          </a:p>
          <a:p>
            <a:r>
              <a:rPr lang="en-US" dirty="0"/>
              <a:t>Calculate the accuracy of the total network as well as the accuracy for each individual class.</a:t>
            </a:r>
            <a:endParaRPr lang="en-IN" dirty="0"/>
          </a:p>
        </p:txBody>
      </p:sp>
    </p:spTree>
    <p:extLst>
      <p:ext uri="{BB962C8B-B14F-4D97-AF65-F5344CB8AC3E}">
        <p14:creationId xmlns:p14="http://schemas.microsoft.com/office/powerpoint/2010/main" val="1061189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5DCB-2191-48C5-93A6-2AE0626E6C14}"/>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DA167569-0D44-4809-918D-6932E50A21FA}"/>
              </a:ext>
            </a:extLst>
          </p:cNvPr>
          <p:cNvSpPr>
            <a:spLocks noGrp="1"/>
          </p:cNvSpPr>
          <p:nvPr>
            <p:ph idx="1"/>
          </p:nvPr>
        </p:nvSpPr>
        <p:spPr/>
        <p:txBody>
          <a:bodyPr>
            <a:normAutofit fontScale="77500" lnSpcReduction="20000"/>
          </a:bodyPr>
          <a:lstStyle/>
          <a:p>
            <a:r>
              <a:rPr lang="en-US" dirty="0"/>
              <a:t>We have the same general setup for the number of learnable parameters in CNN similar to FFNN</a:t>
            </a:r>
          </a:p>
          <a:p>
            <a:r>
              <a:rPr lang="en-US" dirty="0"/>
              <a:t>Calculate the number of parameters per layer, and then sum up the parameters in each layer to get the total amount of learnable parameters in the entire network</a:t>
            </a:r>
          </a:p>
          <a:p>
            <a:pPr marL="0" indent="0">
              <a:buNone/>
            </a:pPr>
            <a:r>
              <a:rPr lang="en-US" dirty="0">
                <a:solidFill>
                  <a:srgbClr val="00B0F0"/>
                </a:solidFill>
              </a:rPr>
              <a:t>For one layer:</a:t>
            </a:r>
            <a:endParaRPr lang="en-US" dirty="0"/>
          </a:p>
          <a:p>
            <a:r>
              <a:rPr lang="en-US" dirty="0" err="1"/>
              <a:t>i</a:t>
            </a:r>
            <a:r>
              <a:rPr lang="en-US" dirty="0"/>
              <a:t> - no. of input channels</a:t>
            </a:r>
          </a:p>
          <a:p>
            <a:r>
              <a:rPr lang="en-US" dirty="0"/>
              <a:t>f - filter size (just the length)</a:t>
            </a:r>
          </a:p>
          <a:p>
            <a:r>
              <a:rPr lang="en-US" dirty="0"/>
              <a:t>o - no. of output channels. this is also defined by how many filters are used. One filter is applied to every input channel</a:t>
            </a:r>
          </a:p>
          <a:p>
            <a:r>
              <a:rPr lang="en-US" dirty="0" err="1"/>
              <a:t>num_params</a:t>
            </a:r>
            <a:r>
              <a:rPr lang="en-US" dirty="0"/>
              <a:t> = weights + biases </a:t>
            </a:r>
          </a:p>
          <a:p>
            <a:pPr marL="0" indent="0">
              <a:buNone/>
            </a:pPr>
            <a:r>
              <a:rPr lang="en-US" dirty="0"/>
              <a:t>                             = size of kernel *( </a:t>
            </a:r>
            <a:r>
              <a:rPr lang="en-US" dirty="0" err="1"/>
              <a:t>in_channels</a:t>
            </a:r>
            <a:r>
              <a:rPr lang="en-US" dirty="0"/>
              <a:t> * </a:t>
            </a:r>
            <a:r>
              <a:rPr lang="en-US" dirty="0" err="1"/>
              <a:t>out_channels</a:t>
            </a:r>
            <a:r>
              <a:rPr lang="en-US" dirty="0"/>
              <a:t>)+</a:t>
            </a:r>
            <a:r>
              <a:rPr lang="en-US" dirty="0" err="1"/>
              <a:t>out_channels</a:t>
            </a:r>
            <a:endParaRPr lang="en-US" dirty="0"/>
          </a:p>
          <a:p>
            <a:pPr marL="0" indent="0">
              <a:buNone/>
            </a:pPr>
            <a:r>
              <a:rPr lang="en-US" dirty="0"/>
              <a:t>                              = (f*f)*( </a:t>
            </a:r>
            <a:r>
              <a:rPr lang="en-US" dirty="0" err="1"/>
              <a:t>i</a:t>
            </a:r>
            <a:r>
              <a:rPr lang="en-US" dirty="0"/>
              <a:t> * o) + o</a:t>
            </a:r>
          </a:p>
        </p:txBody>
      </p:sp>
      <p:sp>
        <p:nvSpPr>
          <p:cNvPr id="4" name="TextBox 3">
            <a:extLst>
              <a:ext uri="{FF2B5EF4-FFF2-40B4-BE49-F238E27FC236}">
                <a16:creationId xmlns:a16="http://schemas.microsoft.com/office/drawing/2014/main" id="{348A8280-59FB-4587-8242-94DC3F143183}"/>
              </a:ext>
            </a:extLst>
          </p:cNvPr>
          <p:cNvSpPr txBox="1"/>
          <p:nvPr/>
        </p:nvSpPr>
        <p:spPr>
          <a:xfrm>
            <a:off x="838200" y="6176963"/>
            <a:ext cx="8668871" cy="369332"/>
          </a:xfrm>
          <a:prstGeom prst="rect">
            <a:avLst/>
          </a:prstGeom>
          <a:noFill/>
        </p:spPr>
        <p:txBody>
          <a:bodyPr wrap="square" rtlCol="0">
            <a:spAutoFit/>
          </a:bodyPr>
          <a:lstStyle/>
          <a:p>
            <a:r>
              <a:rPr lang="en-IN" dirty="0"/>
              <a:t>Note: In CNN, total number of kernels is unknown.  </a:t>
            </a:r>
          </a:p>
        </p:txBody>
      </p:sp>
    </p:spTree>
    <p:extLst>
      <p:ext uri="{BB962C8B-B14F-4D97-AF65-F5344CB8AC3E}">
        <p14:creationId xmlns:p14="http://schemas.microsoft.com/office/powerpoint/2010/main" val="4253837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p:txBody>
      </p:sp>
    </p:spTree>
    <p:extLst>
      <p:ext uri="{BB962C8B-B14F-4D97-AF65-F5344CB8AC3E}">
        <p14:creationId xmlns:p14="http://schemas.microsoft.com/office/powerpoint/2010/main" val="3100256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p:txBody>
      </p:sp>
      <p:pic>
        <p:nvPicPr>
          <p:cNvPr id="4" name="Picture 3">
            <a:extLst>
              <a:ext uri="{FF2B5EF4-FFF2-40B4-BE49-F238E27FC236}">
                <a16:creationId xmlns:a16="http://schemas.microsoft.com/office/drawing/2014/main" id="{0D07030D-5051-4AE4-B91D-2298E465FF43}"/>
              </a:ext>
            </a:extLst>
          </p:cNvPr>
          <p:cNvPicPr>
            <a:picLocks noChangeAspect="1"/>
          </p:cNvPicPr>
          <p:nvPr/>
        </p:nvPicPr>
        <p:blipFill>
          <a:blip r:embed="rId2"/>
          <a:stretch>
            <a:fillRect/>
          </a:stretch>
        </p:blipFill>
        <p:spPr>
          <a:xfrm>
            <a:off x="5111942" y="1385048"/>
            <a:ext cx="6620799" cy="4791916"/>
          </a:xfrm>
          <a:prstGeom prst="rect">
            <a:avLst/>
          </a:prstGeom>
        </p:spPr>
      </p:pic>
    </p:spTree>
    <p:extLst>
      <p:ext uri="{BB962C8B-B14F-4D97-AF65-F5344CB8AC3E}">
        <p14:creationId xmlns:p14="http://schemas.microsoft.com/office/powerpoint/2010/main" val="5696712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3E9C-C2BF-4127-990B-B188BD0EAD83}"/>
              </a:ext>
            </a:extLst>
          </p:cNvPr>
          <p:cNvSpPr>
            <a:spLocks noGrp="1"/>
          </p:cNvSpPr>
          <p:nvPr>
            <p:ph type="title"/>
          </p:nvPr>
        </p:nvSpPr>
        <p:spPr>
          <a:xfrm>
            <a:off x="838200" y="365126"/>
            <a:ext cx="10515600" cy="315912"/>
          </a:xfrm>
        </p:spPr>
        <p:txBody>
          <a:bodyPr>
            <a:no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07DB022E-49AC-4558-98E4-C9E9AD4EE7F1}"/>
              </a:ext>
            </a:extLst>
          </p:cNvPr>
          <p:cNvSpPr>
            <a:spLocks noGrp="1"/>
          </p:cNvSpPr>
          <p:nvPr>
            <p:ph idx="1"/>
          </p:nvPr>
        </p:nvSpPr>
        <p:spPr>
          <a:xfrm>
            <a:off x="838200" y="1825625"/>
            <a:ext cx="4419600" cy="4351338"/>
          </a:xfrm>
        </p:spPr>
        <p:txBody>
          <a:bodyPr>
            <a:normAutofit/>
          </a:bodyPr>
          <a:lstStyle/>
          <a:p>
            <a:r>
              <a:rPr lang="en-US" sz="2000" dirty="0">
                <a:solidFill>
                  <a:srgbClr val="00B0F0"/>
                </a:solidFill>
              </a:rPr>
              <a:t>Ex 1: Greyscale image with 2×2 filter, output 3 channels. Find weights and biases.</a:t>
            </a:r>
          </a:p>
          <a:p>
            <a:r>
              <a:rPr lang="pt-BR" sz="2000" dirty="0"/>
              <a:t>i = 1 (greyscale has only 1 channel),      f = 2, o = 3</a:t>
            </a:r>
          </a:p>
          <a:p>
            <a:r>
              <a:rPr lang="pt-BR" sz="2000" dirty="0"/>
              <a:t>num_params = </a:t>
            </a:r>
            <a:r>
              <a:rPr lang="en-US" sz="2000" dirty="0"/>
              <a:t>(f*f)*( </a:t>
            </a:r>
            <a:r>
              <a:rPr lang="en-US" sz="2000" dirty="0" err="1"/>
              <a:t>i</a:t>
            </a:r>
            <a:r>
              <a:rPr lang="en-US" sz="2000" dirty="0"/>
              <a:t> * o) + o </a:t>
            </a:r>
            <a:r>
              <a:rPr lang="pt-BR" sz="2000" dirty="0"/>
              <a:t>= (2×2)* (1× 3) + 3= 12+3=15</a:t>
            </a:r>
          </a:p>
          <a:p>
            <a:r>
              <a:rPr lang="en-US" sz="2000" dirty="0"/>
              <a:t>12 weights and 3 biases</a:t>
            </a:r>
            <a:endParaRPr lang="en-IN" sz="2000" dirty="0"/>
          </a:p>
        </p:txBody>
      </p:sp>
      <p:pic>
        <p:nvPicPr>
          <p:cNvPr id="4" name="Picture 3">
            <a:extLst>
              <a:ext uri="{FF2B5EF4-FFF2-40B4-BE49-F238E27FC236}">
                <a16:creationId xmlns:a16="http://schemas.microsoft.com/office/drawing/2014/main" id="{0D07030D-5051-4AE4-B91D-2298E465FF43}"/>
              </a:ext>
            </a:extLst>
          </p:cNvPr>
          <p:cNvPicPr>
            <a:picLocks noChangeAspect="1"/>
          </p:cNvPicPr>
          <p:nvPr/>
        </p:nvPicPr>
        <p:blipFill>
          <a:blip r:embed="rId2"/>
          <a:stretch>
            <a:fillRect/>
          </a:stretch>
        </p:blipFill>
        <p:spPr>
          <a:xfrm>
            <a:off x="5111942" y="1385048"/>
            <a:ext cx="6620799" cy="4791916"/>
          </a:xfrm>
          <a:prstGeom prst="rect">
            <a:avLst/>
          </a:prstGeom>
        </p:spPr>
      </p:pic>
    </p:spTree>
    <p:extLst>
      <p:ext uri="{BB962C8B-B14F-4D97-AF65-F5344CB8AC3E}">
        <p14:creationId xmlns:p14="http://schemas.microsoft.com/office/powerpoint/2010/main" val="76342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A7E2-7A2E-4DBB-BA3E-4B0B19F6D695}"/>
              </a:ext>
            </a:extLst>
          </p:cNvPr>
          <p:cNvSpPr>
            <a:spLocks noGrp="1"/>
          </p:cNvSpPr>
          <p:nvPr>
            <p:ph type="title"/>
          </p:nvPr>
        </p:nvSpPr>
        <p:spPr/>
        <p:txBody>
          <a:bodyPr/>
          <a:lstStyle/>
          <a:p>
            <a:r>
              <a:rPr lang="en-IN" dirty="0"/>
              <a:t>Grayscale vs RGB images</a:t>
            </a:r>
          </a:p>
        </p:txBody>
      </p:sp>
      <p:pic>
        <p:nvPicPr>
          <p:cNvPr id="4" name="Content Placeholder 3">
            <a:extLst>
              <a:ext uri="{FF2B5EF4-FFF2-40B4-BE49-F238E27FC236}">
                <a16:creationId xmlns:a16="http://schemas.microsoft.com/office/drawing/2014/main" id="{E5A37D77-0F64-4A16-B09B-2C3BE9F4150B}"/>
              </a:ext>
            </a:extLst>
          </p:cNvPr>
          <p:cNvPicPr>
            <a:picLocks noGrp="1" noChangeAspect="1"/>
          </p:cNvPicPr>
          <p:nvPr>
            <p:ph idx="1"/>
          </p:nvPr>
        </p:nvPicPr>
        <p:blipFill>
          <a:blip r:embed="rId2"/>
          <a:stretch>
            <a:fillRect/>
          </a:stretch>
        </p:blipFill>
        <p:spPr>
          <a:xfrm>
            <a:off x="1417793" y="1953165"/>
            <a:ext cx="8468907" cy="3639058"/>
          </a:xfrm>
          <a:prstGeom prst="rect">
            <a:avLst/>
          </a:prstGeom>
        </p:spPr>
      </p:pic>
    </p:spTree>
    <p:extLst>
      <p:ext uri="{BB962C8B-B14F-4D97-AF65-F5344CB8AC3E}">
        <p14:creationId xmlns:p14="http://schemas.microsoft.com/office/powerpoint/2010/main" val="596182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351338"/>
          </a:xfrm>
        </p:spPr>
        <p:txBody>
          <a:bodyPr>
            <a:normAutofit/>
          </a:bodyPr>
          <a:lstStyle/>
          <a:p>
            <a:r>
              <a:rPr lang="en-IN" dirty="0">
                <a:solidFill>
                  <a:srgbClr val="00B0F0"/>
                </a:solidFill>
              </a:rPr>
              <a:t>Ex 2: </a:t>
            </a:r>
            <a:r>
              <a:rPr lang="en-US" dirty="0">
                <a:solidFill>
                  <a:srgbClr val="00B0F0"/>
                </a:solidFill>
              </a:rPr>
              <a:t>RGB image with 2×2 filter, output of 1 channel. Find weights and biases.</a:t>
            </a:r>
          </a:p>
        </p:txBody>
      </p:sp>
    </p:spTree>
    <p:extLst>
      <p:ext uri="{BB962C8B-B14F-4D97-AF65-F5344CB8AC3E}">
        <p14:creationId xmlns:p14="http://schemas.microsoft.com/office/powerpoint/2010/main" val="3830709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351338"/>
          </a:xfrm>
        </p:spPr>
        <p:txBody>
          <a:bodyPr>
            <a:normAutofit lnSpcReduction="10000"/>
          </a:bodyPr>
          <a:lstStyle/>
          <a:p>
            <a:r>
              <a:rPr lang="en-IN" dirty="0">
                <a:solidFill>
                  <a:srgbClr val="00B0F0"/>
                </a:solidFill>
              </a:rPr>
              <a:t>Ex 2: </a:t>
            </a:r>
            <a:r>
              <a:rPr lang="en-US" dirty="0">
                <a:solidFill>
                  <a:srgbClr val="00B0F0"/>
                </a:solidFill>
              </a:rPr>
              <a:t>RGB image with 2×2 filter, output of 1 channel. Find weights and biases.</a:t>
            </a:r>
          </a:p>
          <a:p>
            <a:r>
              <a:rPr lang="en-US" dirty="0"/>
              <a:t>There is 1 filter for each input feature map. </a:t>
            </a:r>
          </a:p>
          <a:p>
            <a:r>
              <a:rPr lang="en-US" dirty="0"/>
              <a:t>The resulting convolutions are added element-wise, and a bias term is added to each element. </a:t>
            </a:r>
          </a:p>
          <a:p>
            <a:r>
              <a:rPr lang="en-US" dirty="0"/>
              <a:t>This gives an output with 1 feature map</a:t>
            </a:r>
            <a:endParaRPr lang="en-IN" dirty="0"/>
          </a:p>
        </p:txBody>
      </p:sp>
      <p:pic>
        <p:nvPicPr>
          <p:cNvPr id="4" name="Picture 3">
            <a:extLst>
              <a:ext uri="{FF2B5EF4-FFF2-40B4-BE49-F238E27FC236}">
                <a16:creationId xmlns:a16="http://schemas.microsoft.com/office/drawing/2014/main" id="{7EF4B481-F2D5-4F50-9A04-A2088AD6645F}"/>
              </a:ext>
            </a:extLst>
          </p:cNvPr>
          <p:cNvPicPr>
            <a:picLocks noChangeAspect="1"/>
          </p:cNvPicPr>
          <p:nvPr/>
        </p:nvPicPr>
        <p:blipFill>
          <a:blip r:embed="rId2"/>
          <a:stretch>
            <a:fillRect/>
          </a:stretch>
        </p:blipFill>
        <p:spPr>
          <a:xfrm>
            <a:off x="6199094" y="1913836"/>
            <a:ext cx="5399175" cy="4031902"/>
          </a:xfrm>
          <a:prstGeom prst="rect">
            <a:avLst/>
          </a:prstGeom>
        </p:spPr>
      </p:pic>
    </p:spTree>
    <p:extLst>
      <p:ext uri="{BB962C8B-B14F-4D97-AF65-F5344CB8AC3E}">
        <p14:creationId xmlns:p14="http://schemas.microsoft.com/office/powerpoint/2010/main" val="521241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15A61-02A6-43BB-BCE8-B57817227812}"/>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BF2F671C-7A8D-4948-A0C8-16C0A1B8BB03}"/>
              </a:ext>
            </a:extLst>
          </p:cNvPr>
          <p:cNvSpPr>
            <a:spLocks noGrp="1"/>
          </p:cNvSpPr>
          <p:nvPr>
            <p:ph idx="1"/>
          </p:nvPr>
        </p:nvSpPr>
        <p:spPr>
          <a:xfrm>
            <a:off x="838200" y="1825625"/>
            <a:ext cx="4285129" cy="4667250"/>
          </a:xfrm>
        </p:spPr>
        <p:txBody>
          <a:bodyPr>
            <a:normAutofit fontScale="92500" lnSpcReduction="20000"/>
          </a:bodyPr>
          <a:lstStyle/>
          <a:p>
            <a:r>
              <a:rPr lang="en-IN" dirty="0">
                <a:solidFill>
                  <a:srgbClr val="00B0F0"/>
                </a:solidFill>
              </a:rPr>
              <a:t>Ex 2: </a:t>
            </a:r>
            <a:r>
              <a:rPr lang="en-US" dirty="0">
                <a:solidFill>
                  <a:srgbClr val="00B0F0"/>
                </a:solidFill>
              </a:rPr>
              <a:t>RGB image with 2×2 filter, output of 1 channel. Find weights and biases.</a:t>
            </a:r>
          </a:p>
          <a:p>
            <a:r>
              <a:rPr lang="pt-BR" dirty="0"/>
              <a:t>i = 3 (RGB image has 3 channels)</a:t>
            </a:r>
          </a:p>
          <a:p>
            <a:r>
              <a:rPr lang="pt-BR" dirty="0"/>
              <a:t>f = 2</a:t>
            </a:r>
          </a:p>
          <a:p>
            <a:r>
              <a:rPr lang="pt-BR" dirty="0"/>
              <a:t>o = 1</a:t>
            </a:r>
          </a:p>
          <a:p>
            <a:r>
              <a:rPr lang="pt-BR" dirty="0"/>
              <a:t>num_params</a:t>
            </a:r>
          </a:p>
          <a:p>
            <a:pPr marL="0" indent="0">
              <a:buNone/>
            </a:pPr>
            <a:r>
              <a:rPr lang="pt-BR" dirty="0"/>
              <a:t>= </a:t>
            </a:r>
            <a:r>
              <a:rPr lang="en-US" dirty="0"/>
              <a:t>(f*f)*( </a:t>
            </a:r>
            <a:r>
              <a:rPr lang="en-US" dirty="0" err="1"/>
              <a:t>i</a:t>
            </a:r>
            <a:r>
              <a:rPr lang="en-US" dirty="0"/>
              <a:t> * o) + o </a:t>
            </a:r>
          </a:p>
          <a:p>
            <a:pPr marL="0" indent="0">
              <a:buNone/>
            </a:pPr>
            <a:r>
              <a:rPr lang="pt-BR" dirty="0"/>
              <a:t>= (2×2) × (3 × 1) + 1</a:t>
            </a:r>
          </a:p>
          <a:p>
            <a:pPr marL="0" indent="0">
              <a:buNone/>
            </a:pPr>
            <a:r>
              <a:rPr lang="pt-BR" dirty="0"/>
              <a:t>= 12+1</a:t>
            </a:r>
          </a:p>
          <a:p>
            <a:pPr marL="0" indent="0">
              <a:buNone/>
            </a:pPr>
            <a:r>
              <a:rPr lang="en-US" dirty="0"/>
              <a:t>12 weights and 1 bias</a:t>
            </a:r>
            <a:endParaRPr lang="pt-BR" dirty="0"/>
          </a:p>
          <a:p>
            <a:pPr marL="0" indent="0">
              <a:buNone/>
            </a:pPr>
            <a:endParaRPr lang="pt-BR" dirty="0"/>
          </a:p>
          <a:p>
            <a:pPr marL="0" indent="0">
              <a:buNone/>
            </a:pPr>
            <a:endParaRPr lang="en-US" dirty="0"/>
          </a:p>
        </p:txBody>
      </p:sp>
      <p:pic>
        <p:nvPicPr>
          <p:cNvPr id="4" name="Picture 3">
            <a:extLst>
              <a:ext uri="{FF2B5EF4-FFF2-40B4-BE49-F238E27FC236}">
                <a16:creationId xmlns:a16="http://schemas.microsoft.com/office/drawing/2014/main" id="{7EF4B481-F2D5-4F50-9A04-A2088AD6645F}"/>
              </a:ext>
            </a:extLst>
          </p:cNvPr>
          <p:cNvPicPr>
            <a:picLocks noChangeAspect="1"/>
          </p:cNvPicPr>
          <p:nvPr/>
        </p:nvPicPr>
        <p:blipFill>
          <a:blip r:embed="rId2"/>
          <a:stretch>
            <a:fillRect/>
          </a:stretch>
        </p:blipFill>
        <p:spPr>
          <a:xfrm>
            <a:off x="6199094" y="1913836"/>
            <a:ext cx="5399175" cy="4031902"/>
          </a:xfrm>
          <a:prstGeom prst="rect">
            <a:avLst/>
          </a:prstGeom>
        </p:spPr>
      </p:pic>
    </p:spTree>
    <p:extLst>
      <p:ext uri="{BB962C8B-B14F-4D97-AF65-F5344CB8AC3E}">
        <p14:creationId xmlns:p14="http://schemas.microsoft.com/office/powerpoint/2010/main" val="73566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a:bodyPr>
          <a:lstStyle/>
          <a:p>
            <a:r>
              <a:rPr lang="en-US" dirty="0">
                <a:solidFill>
                  <a:srgbClr val="00B0F0"/>
                </a:solidFill>
              </a:rPr>
              <a:t>Ex 3: Image with 2 channels, with 2×2 filter, and output of 3 channels. Find weights and biases</a:t>
            </a:r>
          </a:p>
        </p:txBody>
      </p:sp>
    </p:spTree>
    <p:extLst>
      <p:ext uri="{BB962C8B-B14F-4D97-AF65-F5344CB8AC3E}">
        <p14:creationId xmlns:p14="http://schemas.microsoft.com/office/powerpoint/2010/main" val="32970080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lnSpcReduction="10000"/>
          </a:bodyPr>
          <a:lstStyle/>
          <a:p>
            <a:r>
              <a:rPr lang="en-US" dirty="0">
                <a:solidFill>
                  <a:srgbClr val="00B0F0"/>
                </a:solidFill>
              </a:rPr>
              <a:t>Ex 3: Image with 2 channels, with 2×2 filter, and output of 3 channels. Find weights and biases</a:t>
            </a:r>
          </a:p>
          <a:p>
            <a:r>
              <a:rPr lang="en-US" dirty="0"/>
              <a:t>There are 3 filters for each input feature map. </a:t>
            </a:r>
          </a:p>
          <a:p>
            <a:r>
              <a:rPr lang="en-US" dirty="0"/>
              <a:t>The resulting convolutions are added element-wise, and a bias term is added to each element.</a:t>
            </a:r>
          </a:p>
          <a:p>
            <a:r>
              <a:rPr lang="en-US" dirty="0"/>
              <a:t>This gives an output with 3 feature maps.</a:t>
            </a:r>
            <a:endParaRPr lang="en-IN" dirty="0"/>
          </a:p>
        </p:txBody>
      </p:sp>
      <p:pic>
        <p:nvPicPr>
          <p:cNvPr id="4" name="Picture 3">
            <a:extLst>
              <a:ext uri="{FF2B5EF4-FFF2-40B4-BE49-F238E27FC236}">
                <a16:creationId xmlns:a16="http://schemas.microsoft.com/office/drawing/2014/main" id="{40D6B346-77EF-4CBE-9D00-5BE9E18C44FD}"/>
              </a:ext>
            </a:extLst>
          </p:cNvPr>
          <p:cNvPicPr>
            <a:picLocks noChangeAspect="1"/>
          </p:cNvPicPr>
          <p:nvPr/>
        </p:nvPicPr>
        <p:blipFill>
          <a:blip r:embed="rId2"/>
          <a:stretch>
            <a:fillRect/>
          </a:stretch>
        </p:blipFill>
        <p:spPr>
          <a:xfrm>
            <a:off x="6288743" y="1572080"/>
            <a:ext cx="4829849" cy="4858428"/>
          </a:xfrm>
          <a:prstGeom prst="rect">
            <a:avLst/>
          </a:prstGeom>
        </p:spPr>
      </p:pic>
    </p:spTree>
    <p:extLst>
      <p:ext uri="{BB962C8B-B14F-4D97-AF65-F5344CB8AC3E}">
        <p14:creationId xmlns:p14="http://schemas.microsoft.com/office/powerpoint/2010/main" val="561095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BCF5-43C7-4966-981F-DD47091C07F5}"/>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46DEF538-3CCF-4C14-90EB-86E0BF3CA5DD}"/>
              </a:ext>
            </a:extLst>
          </p:cNvPr>
          <p:cNvSpPr>
            <a:spLocks noGrp="1"/>
          </p:cNvSpPr>
          <p:nvPr>
            <p:ph idx="1"/>
          </p:nvPr>
        </p:nvSpPr>
        <p:spPr>
          <a:xfrm>
            <a:off x="838200" y="1825625"/>
            <a:ext cx="5065059" cy="4351338"/>
          </a:xfrm>
        </p:spPr>
        <p:txBody>
          <a:bodyPr>
            <a:normAutofit fontScale="85000" lnSpcReduction="20000"/>
          </a:bodyPr>
          <a:lstStyle/>
          <a:p>
            <a:r>
              <a:rPr lang="en-US" dirty="0">
                <a:solidFill>
                  <a:srgbClr val="00B0F0"/>
                </a:solidFill>
              </a:rPr>
              <a:t>Ex 3: Image with 2 channels, with 2×2 filter, and output of 3 channels. Find weights and biases</a:t>
            </a:r>
          </a:p>
          <a:p>
            <a:r>
              <a:rPr lang="pt-BR" dirty="0"/>
              <a:t>i = 2</a:t>
            </a:r>
          </a:p>
          <a:p>
            <a:r>
              <a:rPr lang="pt-BR" dirty="0"/>
              <a:t>f = 2</a:t>
            </a:r>
          </a:p>
          <a:p>
            <a:r>
              <a:rPr lang="pt-BR" dirty="0"/>
              <a:t>o = 3</a:t>
            </a:r>
          </a:p>
          <a:p>
            <a:r>
              <a:rPr lang="pt-BR" dirty="0"/>
              <a:t>num_params</a:t>
            </a:r>
          </a:p>
          <a:p>
            <a:pPr marL="0" indent="0">
              <a:buNone/>
            </a:pPr>
            <a:r>
              <a:rPr lang="pt-BR" dirty="0"/>
              <a:t>= </a:t>
            </a:r>
            <a:r>
              <a:rPr lang="en-US" dirty="0"/>
              <a:t>(f*f)*( </a:t>
            </a:r>
            <a:r>
              <a:rPr lang="en-US" dirty="0" err="1"/>
              <a:t>i</a:t>
            </a:r>
            <a:r>
              <a:rPr lang="en-US" dirty="0"/>
              <a:t> * o) + o </a:t>
            </a:r>
          </a:p>
          <a:p>
            <a:pPr marL="0" indent="0">
              <a:buNone/>
            </a:pPr>
            <a:r>
              <a:rPr lang="pt-BR" dirty="0"/>
              <a:t>= (2×2) × (2 × 3) + 3</a:t>
            </a:r>
          </a:p>
          <a:p>
            <a:pPr marL="0" indent="0">
              <a:buNone/>
            </a:pPr>
            <a:r>
              <a:rPr lang="pt-BR" dirty="0"/>
              <a:t>= 24+ 3</a:t>
            </a:r>
          </a:p>
          <a:p>
            <a:pPr marL="0" indent="0">
              <a:buNone/>
            </a:pPr>
            <a:r>
              <a:rPr lang="pt-BR" dirty="0"/>
              <a:t>= 27</a:t>
            </a:r>
          </a:p>
          <a:p>
            <a:pPr marL="0" indent="0">
              <a:buNone/>
            </a:pPr>
            <a:r>
              <a:rPr lang="en-US" dirty="0"/>
              <a:t>24 weights and 3 biases</a:t>
            </a:r>
          </a:p>
        </p:txBody>
      </p:sp>
      <p:pic>
        <p:nvPicPr>
          <p:cNvPr id="4" name="Picture 3">
            <a:extLst>
              <a:ext uri="{FF2B5EF4-FFF2-40B4-BE49-F238E27FC236}">
                <a16:creationId xmlns:a16="http://schemas.microsoft.com/office/drawing/2014/main" id="{0A8BFB59-B407-46A8-BC34-B22636EEE4AD}"/>
              </a:ext>
            </a:extLst>
          </p:cNvPr>
          <p:cNvPicPr>
            <a:picLocks noChangeAspect="1"/>
          </p:cNvPicPr>
          <p:nvPr/>
        </p:nvPicPr>
        <p:blipFill>
          <a:blip r:embed="rId2"/>
          <a:stretch>
            <a:fillRect/>
          </a:stretch>
        </p:blipFill>
        <p:spPr>
          <a:xfrm>
            <a:off x="6288743" y="1571827"/>
            <a:ext cx="4828450" cy="4858933"/>
          </a:xfrm>
          <a:prstGeom prst="rect">
            <a:avLst/>
          </a:prstGeom>
        </p:spPr>
      </p:pic>
    </p:spTree>
    <p:extLst>
      <p:ext uri="{BB962C8B-B14F-4D97-AF65-F5344CB8AC3E}">
        <p14:creationId xmlns:p14="http://schemas.microsoft.com/office/powerpoint/2010/main" val="139402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12F5-2D87-4B1E-995D-8E5A2A955365}"/>
              </a:ext>
            </a:extLst>
          </p:cNvPr>
          <p:cNvSpPr>
            <a:spLocks noGrp="1"/>
          </p:cNvSpPr>
          <p:nvPr>
            <p:ph type="title"/>
          </p:nvPr>
        </p:nvSpPr>
        <p:spPr/>
        <p:txBody>
          <a:bodyPr>
            <a:normAutofit/>
          </a:bodyPr>
          <a:lstStyle/>
          <a:p>
            <a:r>
              <a:rPr lang="en-IN" sz="3200" dirty="0"/>
              <a:t>Skeleton Architecture - MNIST Digit Classification using CNN </a:t>
            </a:r>
          </a:p>
        </p:txBody>
      </p:sp>
      <p:pic>
        <p:nvPicPr>
          <p:cNvPr id="4" name="Content Placeholder 3">
            <a:extLst>
              <a:ext uri="{FF2B5EF4-FFF2-40B4-BE49-F238E27FC236}">
                <a16:creationId xmlns:a16="http://schemas.microsoft.com/office/drawing/2014/main" id="{58152DA6-710E-4F9D-A0B0-373D1C64A8E7}"/>
              </a:ext>
            </a:extLst>
          </p:cNvPr>
          <p:cNvPicPr>
            <a:picLocks noGrp="1" noChangeAspect="1"/>
          </p:cNvPicPr>
          <p:nvPr>
            <p:ph idx="1"/>
          </p:nvPr>
        </p:nvPicPr>
        <p:blipFill>
          <a:blip r:embed="rId2"/>
          <a:stretch>
            <a:fillRect/>
          </a:stretch>
        </p:blipFill>
        <p:spPr>
          <a:xfrm>
            <a:off x="1008530" y="1690688"/>
            <a:ext cx="8471646" cy="3916434"/>
          </a:xfrm>
          <a:prstGeom prst="rect">
            <a:avLst/>
          </a:prstGeom>
        </p:spPr>
      </p:pic>
      <p:sp>
        <p:nvSpPr>
          <p:cNvPr id="5" name="TextBox 4">
            <a:extLst>
              <a:ext uri="{FF2B5EF4-FFF2-40B4-BE49-F238E27FC236}">
                <a16:creationId xmlns:a16="http://schemas.microsoft.com/office/drawing/2014/main" id="{B143D7C9-4D82-4DAB-ABDC-C2B6415AB081}"/>
              </a:ext>
            </a:extLst>
          </p:cNvPr>
          <p:cNvSpPr txBox="1"/>
          <p:nvPr/>
        </p:nvSpPr>
        <p:spPr>
          <a:xfrm>
            <a:off x="838200" y="5607122"/>
            <a:ext cx="10242176" cy="646331"/>
          </a:xfrm>
          <a:prstGeom prst="rect">
            <a:avLst/>
          </a:prstGeom>
          <a:noFill/>
        </p:spPr>
        <p:txBody>
          <a:bodyPr wrap="square" rtlCol="0">
            <a:spAutoFit/>
          </a:bodyPr>
          <a:lstStyle/>
          <a:p>
            <a:r>
              <a:rPr lang="en-US" dirty="0" err="1"/>
              <a:t>Note:When</a:t>
            </a:r>
            <a:r>
              <a:rPr lang="en-US" dirty="0"/>
              <a:t> defining CNN architecture, activation layer could be omitted. </a:t>
            </a:r>
          </a:p>
          <a:p>
            <a:r>
              <a:rPr lang="en-US" dirty="0"/>
              <a:t>However, the activation layers are implicitly assumed to be part of the architecture.</a:t>
            </a:r>
            <a:endParaRPr lang="en-IN" dirty="0"/>
          </a:p>
        </p:txBody>
      </p:sp>
    </p:spTree>
    <p:extLst>
      <p:ext uri="{BB962C8B-B14F-4D97-AF65-F5344CB8AC3E}">
        <p14:creationId xmlns:p14="http://schemas.microsoft.com/office/powerpoint/2010/main" val="4214181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0092-CB61-4709-A59C-7325FEB2098F}"/>
              </a:ext>
            </a:extLst>
          </p:cNvPr>
          <p:cNvSpPr>
            <a:spLocks noGrp="1"/>
          </p:cNvSpPr>
          <p:nvPr>
            <p:ph type="title"/>
          </p:nvPr>
        </p:nvSpPr>
        <p:spPr>
          <a:xfrm>
            <a:off x="838200" y="365125"/>
            <a:ext cx="10515600" cy="750981"/>
          </a:xfrm>
        </p:spPr>
        <p:txBody>
          <a:bodyPr>
            <a:normAutofit fontScale="90000"/>
          </a:bodyPr>
          <a:lstStyle/>
          <a:p>
            <a:r>
              <a:rPr lang="en-IN" sz="3200" dirty="0"/>
              <a:t>MNIST Digit Classification using CNN – Verify total number of parameters</a:t>
            </a:r>
          </a:p>
        </p:txBody>
      </p:sp>
      <p:pic>
        <p:nvPicPr>
          <p:cNvPr id="4" name="Content Placeholder 3">
            <a:extLst>
              <a:ext uri="{FF2B5EF4-FFF2-40B4-BE49-F238E27FC236}">
                <a16:creationId xmlns:a16="http://schemas.microsoft.com/office/drawing/2014/main" id="{633D44B3-D572-461F-9B4B-DCA87FC60F5A}"/>
              </a:ext>
            </a:extLst>
          </p:cNvPr>
          <p:cNvPicPr>
            <a:picLocks noGrp="1" noChangeAspect="1"/>
          </p:cNvPicPr>
          <p:nvPr>
            <p:ph idx="1"/>
          </p:nvPr>
        </p:nvPicPr>
        <p:blipFill>
          <a:blip r:embed="rId2"/>
          <a:stretch>
            <a:fillRect/>
          </a:stretch>
        </p:blipFill>
        <p:spPr>
          <a:xfrm>
            <a:off x="1118347" y="1297829"/>
            <a:ext cx="9955306" cy="5195046"/>
          </a:xfrm>
          <a:prstGeom prst="rect">
            <a:avLst/>
          </a:prstGeom>
        </p:spPr>
      </p:pic>
    </p:spTree>
    <p:extLst>
      <p:ext uri="{BB962C8B-B14F-4D97-AF65-F5344CB8AC3E}">
        <p14:creationId xmlns:p14="http://schemas.microsoft.com/office/powerpoint/2010/main" val="1422939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F8D-B861-4BEF-881B-6234232CCE9D}"/>
              </a:ext>
            </a:extLst>
          </p:cNvPr>
          <p:cNvSpPr>
            <a:spLocks noGrp="1"/>
          </p:cNvSpPr>
          <p:nvPr>
            <p:ph type="title"/>
          </p:nvPr>
        </p:nvSpPr>
        <p:spPr/>
        <p:txBody>
          <a:bodyPr/>
          <a:lstStyle/>
          <a:p>
            <a:r>
              <a:rPr lang="en-IN" dirty="0"/>
              <a:t>MNIST Digit Classification using CNN</a:t>
            </a:r>
          </a:p>
        </p:txBody>
      </p:sp>
      <p:sp>
        <p:nvSpPr>
          <p:cNvPr id="3" name="Content Placeholder 2">
            <a:extLst>
              <a:ext uri="{FF2B5EF4-FFF2-40B4-BE49-F238E27FC236}">
                <a16:creationId xmlns:a16="http://schemas.microsoft.com/office/drawing/2014/main" id="{F2BA3034-135E-40B8-A466-56D824CBED81}"/>
              </a:ext>
            </a:extLst>
          </p:cNvPr>
          <p:cNvSpPr>
            <a:spLocks noGrp="1"/>
          </p:cNvSpPr>
          <p:nvPr>
            <p:ph idx="1"/>
          </p:nvPr>
        </p:nvSpPr>
        <p:spPr/>
        <p:txBody>
          <a:bodyPr/>
          <a:lstStyle/>
          <a:p>
            <a:r>
              <a:rPr lang="en-US" dirty="0"/>
              <a:t>Note: In the forward method, define the sequence.</a:t>
            </a:r>
          </a:p>
          <a:p>
            <a:r>
              <a:rPr lang="en-US" dirty="0"/>
              <a:t>Before the fully connected layers, reshape the output to match the input to a fully connected layer</a:t>
            </a:r>
          </a:p>
          <a:p>
            <a:endParaRPr lang="en-IN" dirty="0"/>
          </a:p>
        </p:txBody>
      </p:sp>
    </p:spTree>
    <p:extLst>
      <p:ext uri="{BB962C8B-B14F-4D97-AF65-F5344CB8AC3E}">
        <p14:creationId xmlns:p14="http://schemas.microsoft.com/office/powerpoint/2010/main" val="26273347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8490-F849-471D-A6B4-E1C7C7DAB4ED}"/>
              </a:ext>
            </a:extLst>
          </p:cNvPr>
          <p:cNvSpPr>
            <a:spLocks noGrp="1"/>
          </p:cNvSpPr>
          <p:nvPr>
            <p:ph type="title"/>
          </p:nvPr>
        </p:nvSpPr>
        <p:spPr>
          <a:xfrm>
            <a:off x="838200" y="365126"/>
            <a:ext cx="10515600" cy="616510"/>
          </a:xfrm>
        </p:spPr>
        <p:txBody>
          <a:bodyPr>
            <a:normAutofit fontScale="90000"/>
          </a:bodyPr>
          <a:lstStyle/>
          <a:p>
            <a:r>
              <a:rPr lang="en-IN" dirty="0"/>
              <a:t>MNIST Digit Classification using CNN - Output</a:t>
            </a:r>
          </a:p>
        </p:txBody>
      </p:sp>
      <p:sp>
        <p:nvSpPr>
          <p:cNvPr id="3" name="Content Placeholder 2">
            <a:extLst>
              <a:ext uri="{FF2B5EF4-FFF2-40B4-BE49-F238E27FC236}">
                <a16:creationId xmlns:a16="http://schemas.microsoft.com/office/drawing/2014/main" id="{9309B300-821A-4179-8CB2-244A3B63B0BD}"/>
              </a:ext>
            </a:extLst>
          </p:cNvPr>
          <p:cNvSpPr>
            <a:spLocks noGrp="1"/>
          </p:cNvSpPr>
          <p:nvPr>
            <p:ph idx="1"/>
          </p:nvPr>
        </p:nvSpPr>
        <p:spPr>
          <a:xfrm>
            <a:off x="838200" y="1290918"/>
            <a:ext cx="5576047" cy="5432611"/>
          </a:xfrm>
        </p:spPr>
        <p:txBody>
          <a:bodyPr>
            <a:normAutofit fontScale="47500" lnSpcReduction="20000"/>
          </a:bodyPr>
          <a:lstStyle/>
          <a:p>
            <a:pPr marL="0" indent="0">
              <a:buNone/>
            </a:pPr>
            <a:r>
              <a:rPr lang="en-IN" dirty="0" err="1"/>
              <a:t>CNNClassifier</a:t>
            </a:r>
            <a:r>
              <a:rPr lang="en-IN" dirty="0"/>
              <a:t>(</a:t>
            </a:r>
          </a:p>
          <a:p>
            <a:pPr marL="0" indent="0">
              <a:buNone/>
            </a:pPr>
            <a:r>
              <a:rPr lang="en-IN" dirty="0"/>
              <a:t>  (net): Sequential(</a:t>
            </a:r>
          </a:p>
          <a:p>
            <a:pPr marL="0" indent="0">
              <a:buNone/>
            </a:pPr>
            <a:r>
              <a:rPr lang="en-IN" dirty="0"/>
              <a:t>    (0): Conv2d(1, 64, </a:t>
            </a:r>
            <a:r>
              <a:rPr lang="en-IN" dirty="0" err="1"/>
              <a:t>kernel_size</a:t>
            </a:r>
            <a:r>
              <a:rPr lang="en-IN" dirty="0"/>
              <a:t>=(3, 3), stride=(1, 1))</a:t>
            </a:r>
          </a:p>
          <a:p>
            <a:pPr marL="0" indent="0">
              <a:buNone/>
            </a:pPr>
            <a:r>
              <a:rPr lang="en-IN" dirty="0"/>
              <a:t>    (1): </a:t>
            </a:r>
            <a:r>
              <a:rPr lang="en-IN" dirty="0" err="1"/>
              <a:t>ReLU</a:t>
            </a:r>
            <a:r>
              <a:rPr lang="en-IN" dirty="0"/>
              <a:t>()</a:t>
            </a:r>
          </a:p>
          <a:p>
            <a:pPr marL="0" indent="0">
              <a:buNone/>
            </a:pPr>
            <a:r>
              <a:rPr lang="en-IN" dirty="0"/>
              <a:t>    (2): MaxPool2d(</a:t>
            </a:r>
            <a:r>
              <a:rPr lang="en-IN" dirty="0" err="1"/>
              <a:t>kernel_size</a:t>
            </a:r>
            <a:r>
              <a:rPr lang="en-IN" dirty="0"/>
              <a:t>=(2, 2), stride=2, padding=0, dilation=1, </a:t>
            </a:r>
            <a:r>
              <a:rPr lang="en-IN" dirty="0" err="1"/>
              <a:t>ceil_mode</a:t>
            </a:r>
            <a:r>
              <a:rPr lang="en-IN" dirty="0"/>
              <a:t>=False)</a:t>
            </a:r>
          </a:p>
          <a:p>
            <a:pPr marL="0" indent="0">
              <a:buNone/>
            </a:pPr>
            <a:r>
              <a:rPr lang="en-IN" dirty="0"/>
              <a:t>    (3): Conv2d(64, 128, </a:t>
            </a:r>
            <a:r>
              <a:rPr lang="en-IN" dirty="0" err="1"/>
              <a:t>kernel_size</a:t>
            </a:r>
            <a:r>
              <a:rPr lang="en-IN" dirty="0"/>
              <a:t>=(3, 3), stride=(1, 1))</a:t>
            </a:r>
          </a:p>
          <a:p>
            <a:pPr marL="0" indent="0">
              <a:buNone/>
            </a:pPr>
            <a:r>
              <a:rPr lang="en-IN" dirty="0"/>
              <a:t>    (4): </a:t>
            </a:r>
            <a:r>
              <a:rPr lang="en-IN" dirty="0" err="1"/>
              <a:t>ReLU</a:t>
            </a:r>
            <a:r>
              <a:rPr lang="en-IN" dirty="0"/>
              <a:t>()</a:t>
            </a:r>
          </a:p>
          <a:p>
            <a:pPr marL="0" indent="0">
              <a:buNone/>
            </a:pPr>
            <a:r>
              <a:rPr lang="en-IN" dirty="0"/>
              <a:t>    (5): MaxPool2d(</a:t>
            </a:r>
            <a:r>
              <a:rPr lang="en-IN" dirty="0" err="1"/>
              <a:t>kernel_size</a:t>
            </a:r>
            <a:r>
              <a:rPr lang="en-IN" dirty="0"/>
              <a:t>=(2, 2), stride=2, padding=0, dilation=1, </a:t>
            </a:r>
            <a:r>
              <a:rPr lang="en-IN" dirty="0" err="1"/>
              <a:t>ceil_mode</a:t>
            </a:r>
            <a:r>
              <a:rPr lang="en-IN" dirty="0"/>
              <a:t>=False)</a:t>
            </a:r>
          </a:p>
          <a:p>
            <a:pPr marL="0" indent="0">
              <a:buNone/>
            </a:pPr>
            <a:r>
              <a:rPr lang="en-IN" dirty="0"/>
              <a:t>    (6): Conv2d(128, 64, </a:t>
            </a:r>
            <a:r>
              <a:rPr lang="en-IN" dirty="0" err="1"/>
              <a:t>kernel_size</a:t>
            </a:r>
            <a:r>
              <a:rPr lang="en-IN" dirty="0"/>
              <a:t>=(3, 3), stride=(1, 1))</a:t>
            </a:r>
          </a:p>
          <a:p>
            <a:pPr marL="0" indent="0">
              <a:buNone/>
            </a:pPr>
            <a:r>
              <a:rPr lang="en-IN" dirty="0"/>
              <a:t>    (7): </a:t>
            </a:r>
            <a:r>
              <a:rPr lang="en-IN" dirty="0" err="1"/>
              <a:t>ReLU</a:t>
            </a:r>
            <a:r>
              <a:rPr lang="en-IN" dirty="0"/>
              <a:t>()</a:t>
            </a:r>
          </a:p>
          <a:p>
            <a:pPr marL="0" indent="0">
              <a:buNone/>
            </a:pPr>
            <a:r>
              <a:rPr lang="en-IN" dirty="0"/>
              <a:t>    (8): MaxPool2d(</a:t>
            </a:r>
            <a:r>
              <a:rPr lang="en-IN" dirty="0" err="1"/>
              <a:t>kernel_size</a:t>
            </a:r>
            <a:r>
              <a:rPr lang="en-IN" dirty="0"/>
              <a:t>=(2, 2), stride=2, padding=0, dilation=1, </a:t>
            </a:r>
            <a:r>
              <a:rPr lang="en-IN" dirty="0" err="1"/>
              <a:t>ceil_mode</a:t>
            </a:r>
            <a:r>
              <a:rPr lang="en-IN" dirty="0"/>
              <a:t>=False)</a:t>
            </a:r>
          </a:p>
          <a:p>
            <a:pPr marL="0" indent="0">
              <a:buNone/>
            </a:pPr>
            <a:r>
              <a:rPr lang="en-IN" dirty="0"/>
              <a:t>  )</a:t>
            </a:r>
          </a:p>
          <a:p>
            <a:pPr marL="0" indent="0">
              <a:buNone/>
            </a:pPr>
            <a:r>
              <a:rPr lang="en-IN" dirty="0"/>
              <a:t>  (</a:t>
            </a:r>
            <a:r>
              <a:rPr lang="en-IN" dirty="0" err="1"/>
              <a:t>classification_head</a:t>
            </a:r>
            <a:r>
              <a:rPr lang="en-IN" dirty="0"/>
              <a:t>): Sequential(</a:t>
            </a:r>
          </a:p>
          <a:p>
            <a:pPr marL="0" indent="0">
              <a:buNone/>
            </a:pPr>
            <a:r>
              <a:rPr lang="en-IN" dirty="0"/>
              <a:t>    (0): Linear(</a:t>
            </a:r>
            <a:r>
              <a:rPr lang="en-IN" dirty="0" err="1"/>
              <a:t>in_features</a:t>
            </a:r>
            <a:r>
              <a:rPr lang="en-IN" dirty="0"/>
              <a:t>=64, </a:t>
            </a:r>
            <a:r>
              <a:rPr lang="en-IN" dirty="0" err="1"/>
              <a:t>out_features</a:t>
            </a:r>
            <a:r>
              <a:rPr lang="en-IN" dirty="0"/>
              <a:t>=20, bias=True)</a:t>
            </a:r>
          </a:p>
          <a:p>
            <a:pPr marL="0" indent="0">
              <a:buNone/>
            </a:pPr>
            <a:r>
              <a:rPr lang="en-IN" dirty="0"/>
              <a:t>    (1): </a:t>
            </a:r>
            <a:r>
              <a:rPr lang="en-IN" dirty="0" err="1"/>
              <a:t>ReLU</a:t>
            </a:r>
            <a:r>
              <a:rPr lang="en-IN" dirty="0"/>
              <a:t>()</a:t>
            </a:r>
          </a:p>
          <a:p>
            <a:pPr marL="0" indent="0">
              <a:buNone/>
            </a:pPr>
            <a:r>
              <a:rPr lang="en-IN" dirty="0"/>
              <a:t>    (2): Linear(</a:t>
            </a:r>
            <a:r>
              <a:rPr lang="en-IN" dirty="0" err="1"/>
              <a:t>in_features</a:t>
            </a:r>
            <a:r>
              <a:rPr lang="en-IN" dirty="0"/>
              <a:t>=20, </a:t>
            </a:r>
            <a:r>
              <a:rPr lang="en-IN" dirty="0" err="1"/>
              <a:t>out_features</a:t>
            </a:r>
            <a:r>
              <a:rPr lang="en-IN" dirty="0"/>
              <a:t>=10, bias=True)</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19813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15D8-D2AD-40D2-8A06-A1DDC68D16F8}"/>
              </a:ext>
            </a:extLst>
          </p:cNvPr>
          <p:cNvSpPr>
            <a:spLocks noGrp="1"/>
          </p:cNvSpPr>
          <p:nvPr>
            <p:ph type="title"/>
          </p:nvPr>
        </p:nvSpPr>
        <p:spPr/>
        <p:txBody>
          <a:bodyPr/>
          <a:lstStyle/>
          <a:p>
            <a:r>
              <a:rPr lang="en-IN" dirty="0"/>
              <a:t>Grayscale vs RGB images</a:t>
            </a:r>
          </a:p>
        </p:txBody>
      </p:sp>
      <p:sp>
        <p:nvSpPr>
          <p:cNvPr id="3" name="Content Placeholder 2">
            <a:extLst>
              <a:ext uri="{FF2B5EF4-FFF2-40B4-BE49-F238E27FC236}">
                <a16:creationId xmlns:a16="http://schemas.microsoft.com/office/drawing/2014/main" id="{E90A2783-57E1-499B-9E1F-61307FC76845}"/>
              </a:ext>
            </a:extLst>
          </p:cNvPr>
          <p:cNvSpPr>
            <a:spLocks noGrp="1"/>
          </p:cNvSpPr>
          <p:nvPr>
            <p:ph idx="1"/>
          </p:nvPr>
        </p:nvSpPr>
        <p:spPr/>
        <p:txBody>
          <a:bodyPr>
            <a:normAutofit fontScale="92500" lnSpcReduction="10000"/>
          </a:bodyPr>
          <a:lstStyle/>
          <a:p>
            <a:r>
              <a:rPr lang="en-US" dirty="0"/>
              <a:t>An image consists of pixels and images are represented as arrays of pixel values.</a:t>
            </a:r>
          </a:p>
          <a:p>
            <a:endParaRPr lang="en-US" dirty="0"/>
          </a:p>
          <a:p>
            <a:r>
              <a:rPr lang="en-US" dirty="0"/>
              <a:t>There is only one color channel in a grayscale image. So, a grayscale image is represented as (1, height, width) or simply (height, width). </a:t>
            </a:r>
          </a:p>
          <a:p>
            <a:r>
              <a:rPr lang="en-US" dirty="0"/>
              <a:t>We can ignore the third dimension because it is one. Therefore, a grayscale image is often represented as a 2D array (tensor).</a:t>
            </a:r>
          </a:p>
          <a:p>
            <a:endParaRPr lang="en-US" dirty="0"/>
          </a:p>
          <a:p>
            <a:r>
              <a:rPr lang="en-US" dirty="0"/>
              <a:t>There are three color channels (Red, Green and Blue) in an RGB image. </a:t>
            </a:r>
          </a:p>
          <a:p>
            <a:r>
              <a:rPr lang="en-US" dirty="0"/>
              <a:t>So, an RGB image is represented as (3, height, width) as a 3D array (tensor).</a:t>
            </a:r>
            <a:endParaRPr lang="en-IN" dirty="0"/>
          </a:p>
        </p:txBody>
      </p:sp>
    </p:spTree>
    <p:extLst>
      <p:ext uri="{BB962C8B-B14F-4D97-AF65-F5344CB8AC3E}">
        <p14:creationId xmlns:p14="http://schemas.microsoft.com/office/powerpoint/2010/main" val="2251805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8490-F849-471D-A6B4-E1C7C7DAB4ED}"/>
              </a:ext>
            </a:extLst>
          </p:cNvPr>
          <p:cNvSpPr>
            <a:spLocks noGrp="1"/>
          </p:cNvSpPr>
          <p:nvPr>
            <p:ph type="title"/>
          </p:nvPr>
        </p:nvSpPr>
        <p:spPr>
          <a:xfrm>
            <a:off x="838200" y="365126"/>
            <a:ext cx="10515600" cy="616510"/>
          </a:xfrm>
        </p:spPr>
        <p:txBody>
          <a:bodyPr>
            <a:normAutofit fontScale="90000"/>
          </a:bodyPr>
          <a:lstStyle/>
          <a:p>
            <a:r>
              <a:rPr lang="en-IN" dirty="0"/>
              <a:t>MNIST Digit Classification using CNN - Output</a:t>
            </a:r>
          </a:p>
        </p:txBody>
      </p:sp>
      <p:sp>
        <p:nvSpPr>
          <p:cNvPr id="3" name="Content Placeholder 2">
            <a:extLst>
              <a:ext uri="{FF2B5EF4-FFF2-40B4-BE49-F238E27FC236}">
                <a16:creationId xmlns:a16="http://schemas.microsoft.com/office/drawing/2014/main" id="{9309B300-821A-4179-8CB2-244A3B63B0BD}"/>
              </a:ext>
            </a:extLst>
          </p:cNvPr>
          <p:cNvSpPr>
            <a:spLocks noGrp="1"/>
          </p:cNvSpPr>
          <p:nvPr>
            <p:ph idx="1"/>
          </p:nvPr>
        </p:nvSpPr>
        <p:spPr>
          <a:xfrm>
            <a:off x="838200" y="1290918"/>
            <a:ext cx="5576047" cy="5432611"/>
          </a:xfrm>
        </p:spPr>
        <p:txBody>
          <a:bodyPr>
            <a:normAutofit fontScale="47500" lnSpcReduction="20000"/>
          </a:bodyPr>
          <a:lstStyle/>
          <a:p>
            <a:pPr marL="0" indent="0">
              <a:buNone/>
            </a:pPr>
            <a:r>
              <a:rPr lang="en-IN" dirty="0" err="1"/>
              <a:t>CNNClassifier</a:t>
            </a:r>
            <a:r>
              <a:rPr lang="en-IN" dirty="0"/>
              <a:t>(</a:t>
            </a:r>
          </a:p>
          <a:p>
            <a:pPr marL="0" indent="0">
              <a:buNone/>
            </a:pPr>
            <a:r>
              <a:rPr lang="en-IN" dirty="0"/>
              <a:t>  (net): Sequential(</a:t>
            </a:r>
          </a:p>
          <a:p>
            <a:pPr marL="0" indent="0">
              <a:buNone/>
            </a:pPr>
            <a:r>
              <a:rPr lang="en-IN" dirty="0"/>
              <a:t>    (0): Conv2d(1, 64, </a:t>
            </a:r>
            <a:r>
              <a:rPr lang="en-IN" dirty="0" err="1"/>
              <a:t>kernel_size</a:t>
            </a:r>
            <a:r>
              <a:rPr lang="en-IN" dirty="0"/>
              <a:t>=(3, 3), stride=(1, 1))</a:t>
            </a:r>
          </a:p>
          <a:p>
            <a:pPr marL="0" indent="0">
              <a:buNone/>
            </a:pPr>
            <a:r>
              <a:rPr lang="en-IN" dirty="0"/>
              <a:t>    (1): </a:t>
            </a:r>
            <a:r>
              <a:rPr lang="en-IN" dirty="0" err="1"/>
              <a:t>ReLU</a:t>
            </a:r>
            <a:r>
              <a:rPr lang="en-IN" dirty="0"/>
              <a:t>()</a:t>
            </a:r>
          </a:p>
          <a:p>
            <a:pPr marL="0" indent="0">
              <a:buNone/>
            </a:pPr>
            <a:r>
              <a:rPr lang="en-IN" dirty="0"/>
              <a:t>    (2): MaxPool2d(</a:t>
            </a:r>
            <a:r>
              <a:rPr lang="en-IN" dirty="0" err="1"/>
              <a:t>kernel_size</a:t>
            </a:r>
            <a:r>
              <a:rPr lang="en-IN" dirty="0"/>
              <a:t>=(2, 2), stride=2, padding=0, dilation=1, </a:t>
            </a:r>
            <a:r>
              <a:rPr lang="en-IN" dirty="0" err="1"/>
              <a:t>ceil_mode</a:t>
            </a:r>
            <a:r>
              <a:rPr lang="en-IN" dirty="0"/>
              <a:t>=False)</a:t>
            </a:r>
          </a:p>
          <a:p>
            <a:pPr marL="0" indent="0">
              <a:buNone/>
            </a:pPr>
            <a:r>
              <a:rPr lang="en-IN" dirty="0"/>
              <a:t>    (3): Conv2d(64, 128, </a:t>
            </a:r>
            <a:r>
              <a:rPr lang="en-IN" dirty="0" err="1"/>
              <a:t>kernel_size</a:t>
            </a:r>
            <a:r>
              <a:rPr lang="en-IN" dirty="0"/>
              <a:t>=(3, 3), stride=(1, 1))</a:t>
            </a:r>
          </a:p>
          <a:p>
            <a:pPr marL="0" indent="0">
              <a:buNone/>
            </a:pPr>
            <a:r>
              <a:rPr lang="en-IN" dirty="0"/>
              <a:t>    (4): </a:t>
            </a:r>
            <a:r>
              <a:rPr lang="en-IN" dirty="0" err="1"/>
              <a:t>ReLU</a:t>
            </a:r>
            <a:r>
              <a:rPr lang="en-IN" dirty="0"/>
              <a:t>()</a:t>
            </a:r>
          </a:p>
          <a:p>
            <a:pPr marL="0" indent="0">
              <a:buNone/>
            </a:pPr>
            <a:r>
              <a:rPr lang="en-IN" dirty="0"/>
              <a:t>    (5): MaxPool2d(</a:t>
            </a:r>
            <a:r>
              <a:rPr lang="en-IN" dirty="0" err="1"/>
              <a:t>kernel_size</a:t>
            </a:r>
            <a:r>
              <a:rPr lang="en-IN" dirty="0"/>
              <a:t>=(2, 2), stride=2, padding=0, dilation=1, </a:t>
            </a:r>
            <a:r>
              <a:rPr lang="en-IN" dirty="0" err="1"/>
              <a:t>ceil_mode</a:t>
            </a:r>
            <a:r>
              <a:rPr lang="en-IN" dirty="0"/>
              <a:t>=False)</a:t>
            </a:r>
          </a:p>
          <a:p>
            <a:pPr marL="0" indent="0">
              <a:buNone/>
            </a:pPr>
            <a:r>
              <a:rPr lang="en-IN" dirty="0"/>
              <a:t>    (6): Conv2d(128, 64, </a:t>
            </a:r>
            <a:r>
              <a:rPr lang="en-IN" dirty="0" err="1"/>
              <a:t>kernel_size</a:t>
            </a:r>
            <a:r>
              <a:rPr lang="en-IN" dirty="0"/>
              <a:t>=(3, 3), stride=(1, 1))</a:t>
            </a:r>
          </a:p>
          <a:p>
            <a:pPr marL="0" indent="0">
              <a:buNone/>
            </a:pPr>
            <a:r>
              <a:rPr lang="en-IN" dirty="0"/>
              <a:t>    (7): </a:t>
            </a:r>
            <a:r>
              <a:rPr lang="en-IN" dirty="0" err="1"/>
              <a:t>ReLU</a:t>
            </a:r>
            <a:r>
              <a:rPr lang="en-IN" dirty="0"/>
              <a:t>()</a:t>
            </a:r>
          </a:p>
          <a:p>
            <a:pPr marL="0" indent="0">
              <a:buNone/>
            </a:pPr>
            <a:r>
              <a:rPr lang="en-IN" dirty="0"/>
              <a:t>    (8): MaxPool2d(</a:t>
            </a:r>
            <a:r>
              <a:rPr lang="en-IN" dirty="0" err="1"/>
              <a:t>kernel_size</a:t>
            </a:r>
            <a:r>
              <a:rPr lang="en-IN" dirty="0"/>
              <a:t>=(2, 2), stride=2, padding=0, dilation=1, </a:t>
            </a:r>
            <a:r>
              <a:rPr lang="en-IN" dirty="0" err="1"/>
              <a:t>ceil_mode</a:t>
            </a:r>
            <a:r>
              <a:rPr lang="en-IN" dirty="0"/>
              <a:t>=False)</a:t>
            </a:r>
          </a:p>
          <a:p>
            <a:pPr marL="0" indent="0">
              <a:buNone/>
            </a:pPr>
            <a:r>
              <a:rPr lang="en-IN" dirty="0"/>
              <a:t>  )</a:t>
            </a:r>
          </a:p>
          <a:p>
            <a:pPr marL="0" indent="0">
              <a:buNone/>
            </a:pPr>
            <a:r>
              <a:rPr lang="en-IN" dirty="0"/>
              <a:t>  (</a:t>
            </a:r>
            <a:r>
              <a:rPr lang="en-IN" dirty="0" err="1"/>
              <a:t>classification_head</a:t>
            </a:r>
            <a:r>
              <a:rPr lang="en-IN" dirty="0"/>
              <a:t>): Sequential(</a:t>
            </a:r>
          </a:p>
          <a:p>
            <a:pPr marL="0" indent="0">
              <a:buNone/>
            </a:pPr>
            <a:r>
              <a:rPr lang="en-IN" dirty="0"/>
              <a:t>    (0): Linear(</a:t>
            </a:r>
            <a:r>
              <a:rPr lang="en-IN" dirty="0" err="1"/>
              <a:t>in_features</a:t>
            </a:r>
            <a:r>
              <a:rPr lang="en-IN" dirty="0"/>
              <a:t>=64, </a:t>
            </a:r>
            <a:r>
              <a:rPr lang="en-IN" dirty="0" err="1"/>
              <a:t>out_features</a:t>
            </a:r>
            <a:r>
              <a:rPr lang="en-IN" dirty="0"/>
              <a:t>=20, bias=True)</a:t>
            </a:r>
          </a:p>
          <a:p>
            <a:pPr marL="0" indent="0">
              <a:buNone/>
            </a:pPr>
            <a:r>
              <a:rPr lang="en-IN" dirty="0"/>
              <a:t>    (1): </a:t>
            </a:r>
            <a:r>
              <a:rPr lang="en-IN" dirty="0" err="1"/>
              <a:t>ReLU</a:t>
            </a:r>
            <a:r>
              <a:rPr lang="en-IN" dirty="0"/>
              <a:t>()</a:t>
            </a:r>
          </a:p>
          <a:p>
            <a:pPr marL="0" indent="0">
              <a:buNone/>
            </a:pPr>
            <a:r>
              <a:rPr lang="en-IN" dirty="0"/>
              <a:t>    (2): Linear(</a:t>
            </a:r>
            <a:r>
              <a:rPr lang="en-IN" dirty="0" err="1"/>
              <a:t>in_features</a:t>
            </a:r>
            <a:r>
              <a:rPr lang="en-IN" dirty="0"/>
              <a:t>=20, </a:t>
            </a:r>
            <a:r>
              <a:rPr lang="en-IN" dirty="0" err="1"/>
              <a:t>out_features</a:t>
            </a:r>
            <a:r>
              <a:rPr lang="en-IN" dirty="0"/>
              <a:t>=10, bias=True)</a:t>
            </a:r>
          </a:p>
          <a:p>
            <a:pPr marL="0" indent="0">
              <a:buNone/>
            </a:pPr>
            <a:r>
              <a:rPr lang="en-IN" dirty="0"/>
              <a:t>  )</a:t>
            </a:r>
          </a:p>
          <a:p>
            <a:pPr marL="0" indent="0">
              <a:buNone/>
            </a:pPr>
            <a:r>
              <a:rPr lang="en-IN" dirty="0"/>
              <a:t>)</a:t>
            </a:r>
          </a:p>
        </p:txBody>
      </p:sp>
      <p:sp>
        <p:nvSpPr>
          <p:cNvPr id="4" name="TextBox 3">
            <a:extLst>
              <a:ext uri="{FF2B5EF4-FFF2-40B4-BE49-F238E27FC236}">
                <a16:creationId xmlns:a16="http://schemas.microsoft.com/office/drawing/2014/main" id="{2BB6D23E-9830-41CD-96B9-8930C2A70CB6}"/>
              </a:ext>
            </a:extLst>
          </p:cNvPr>
          <p:cNvSpPr txBox="1"/>
          <p:nvPr/>
        </p:nvSpPr>
        <p:spPr>
          <a:xfrm>
            <a:off x="6750424" y="1801906"/>
            <a:ext cx="3966882" cy="4524315"/>
          </a:xfrm>
          <a:prstGeom prst="rect">
            <a:avLst/>
          </a:prstGeom>
          <a:noFill/>
        </p:spPr>
        <p:txBody>
          <a:bodyPr wrap="square" rtlCol="0">
            <a:spAutoFit/>
          </a:bodyPr>
          <a:lstStyle/>
          <a:p>
            <a:r>
              <a:rPr lang="en-IN" dirty="0"/>
              <a:t>net.0.weight 576</a:t>
            </a:r>
          </a:p>
          <a:p>
            <a:r>
              <a:rPr lang="en-IN" dirty="0"/>
              <a:t>net.0.bias 64</a:t>
            </a:r>
          </a:p>
          <a:p>
            <a:endParaRPr lang="en-IN" dirty="0"/>
          </a:p>
          <a:p>
            <a:r>
              <a:rPr lang="en-IN" dirty="0"/>
              <a:t>net.3.weight 73728</a:t>
            </a:r>
          </a:p>
          <a:p>
            <a:r>
              <a:rPr lang="en-IN" dirty="0"/>
              <a:t>net.3.bias 128</a:t>
            </a:r>
          </a:p>
          <a:p>
            <a:endParaRPr lang="en-IN" dirty="0"/>
          </a:p>
          <a:p>
            <a:r>
              <a:rPr lang="en-IN" dirty="0"/>
              <a:t>net.6.weight 73728</a:t>
            </a:r>
          </a:p>
          <a:p>
            <a:r>
              <a:rPr lang="en-IN" dirty="0"/>
              <a:t>net.6.bias 64</a:t>
            </a:r>
          </a:p>
          <a:p>
            <a:endParaRPr lang="en-IN" dirty="0"/>
          </a:p>
          <a:p>
            <a:r>
              <a:rPr lang="en-IN" dirty="0"/>
              <a:t>classification_head.0.weight 1280</a:t>
            </a:r>
          </a:p>
          <a:p>
            <a:r>
              <a:rPr lang="en-IN" dirty="0"/>
              <a:t>classification_head.0.bias 20</a:t>
            </a:r>
          </a:p>
          <a:p>
            <a:endParaRPr lang="en-IN" dirty="0"/>
          </a:p>
          <a:p>
            <a:r>
              <a:rPr lang="en-IN" dirty="0"/>
              <a:t>classification_head.2.weight 200</a:t>
            </a:r>
          </a:p>
          <a:p>
            <a:r>
              <a:rPr lang="en-IN" dirty="0"/>
              <a:t>classification_head.2.bias 10</a:t>
            </a:r>
          </a:p>
          <a:p>
            <a:endParaRPr lang="en-IN" dirty="0"/>
          </a:p>
          <a:p>
            <a:r>
              <a:rPr lang="en-IN" dirty="0"/>
              <a:t>Total Parameters:149798</a:t>
            </a:r>
          </a:p>
        </p:txBody>
      </p:sp>
    </p:spTree>
    <p:extLst>
      <p:ext uri="{BB962C8B-B14F-4D97-AF65-F5344CB8AC3E}">
        <p14:creationId xmlns:p14="http://schemas.microsoft.com/office/powerpoint/2010/main" val="36531889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F88D-E2AD-480D-A7D1-6811327CD3B3}"/>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11C8E559-2D8C-4B3A-AC9C-13C2B0DBEE70}"/>
              </a:ext>
            </a:extLst>
          </p:cNvPr>
          <p:cNvSpPr>
            <a:spLocks noGrp="1"/>
          </p:cNvSpPr>
          <p:nvPr>
            <p:ph idx="1"/>
          </p:nvPr>
        </p:nvSpPr>
        <p:spPr/>
        <p:txBody>
          <a:bodyPr>
            <a:normAutofit fontScale="85000" lnSpcReduction="20000"/>
          </a:bodyPr>
          <a:lstStyle/>
          <a:p>
            <a:r>
              <a:rPr lang="en-US" dirty="0"/>
              <a:t>In CNN, the exact type of features to be detected is determined by the network itself during the learning process. </a:t>
            </a:r>
          </a:p>
          <a:p>
            <a:r>
              <a:rPr lang="en-US" dirty="0"/>
              <a:t>The element values for each of the kernel is not fixed/predefined and is set randomly and gets updated (changes) during learning process.</a:t>
            </a:r>
          </a:p>
          <a:p>
            <a:r>
              <a:rPr lang="en-US" dirty="0"/>
              <a:t>So, theoretically we can find total number of parameters and number of output channels as shown next examples in Ex1-Ex3. </a:t>
            </a:r>
          </a:p>
          <a:p>
            <a:r>
              <a:rPr lang="en-US" dirty="0"/>
              <a:t>number of kernels and the kernel size is given, </a:t>
            </a:r>
          </a:p>
          <a:p>
            <a:r>
              <a:rPr lang="en-US" dirty="0"/>
              <a:t>number of input channels is given, </a:t>
            </a:r>
          </a:p>
          <a:p>
            <a:r>
              <a:rPr lang="en-US" dirty="0"/>
              <a:t>number of output channels is not given</a:t>
            </a:r>
          </a:p>
          <a:p>
            <a:r>
              <a:rPr lang="en-US" dirty="0"/>
              <a:t>Note: Number of kernels: This parameter is responsible for defining the depth of the output. If we have three distinct filters, we have three different feature maps, creating a depth of three. Here number of output channels is assumed same as number of kernels </a:t>
            </a:r>
          </a:p>
          <a:p>
            <a:endParaRPr lang="en-US" dirty="0"/>
          </a:p>
        </p:txBody>
      </p:sp>
    </p:spTree>
    <p:extLst>
      <p:ext uri="{BB962C8B-B14F-4D97-AF65-F5344CB8AC3E}">
        <p14:creationId xmlns:p14="http://schemas.microsoft.com/office/powerpoint/2010/main" val="2470887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fontScale="92500" lnSpcReduction="20000"/>
          </a:bodyPr>
          <a:lstStyle/>
          <a:p>
            <a:pPr marL="0" indent="0">
              <a:buNone/>
            </a:pPr>
            <a:r>
              <a:rPr lang="en-US" dirty="0"/>
              <a:t>1</a:t>
            </a:r>
            <a:r>
              <a:rPr lang="en-US" dirty="0">
                <a:solidFill>
                  <a:srgbClr val="00B0F0"/>
                </a:solidFill>
              </a:rPr>
              <a:t>. </a:t>
            </a:r>
            <a:r>
              <a:rPr lang="en-US" dirty="0" err="1">
                <a:solidFill>
                  <a:srgbClr val="00B0F0"/>
                </a:solidFill>
              </a:rPr>
              <a:t>input_shape</a:t>
            </a:r>
            <a:endParaRPr lang="en-US" dirty="0">
              <a:solidFill>
                <a:srgbClr val="00B0F0"/>
              </a:solidFill>
            </a:endParaRPr>
          </a:p>
          <a:p>
            <a:r>
              <a:rPr lang="en-US" dirty="0" err="1"/>
              <a:t>input_shape</a:t>
            </a:r>
            <a:r>
              <a:rPr lang="en-US" dirty="0"/>
              <a:t> = (</a:t>
            </a:r>
            <a:r>
              <a:rPr lang="en-US" dirty="0" err="1"/>
              <a:t>batch_size</a:t>
            </a:r>
            <a:r>
              <a:rPr lang="en-US" dirty="0"/>
              <a:t>, depth, height, width)</a:t>
            </a:r>
          </a:p>
          <a:p>
            <a:r>
              <a:rPr lang="en-US" dirty="0" err="1"/>
              <a:t>batch_size</a:t>
            </a:r>
            <a:r>
              <a:rPr lang="en-US" dirty="0"/>
              <a:t>= number of training examples in one forward/backward pass</a:t>
            </a:r>
          </a:p>
          <a:p>
            <a:pPr marL="0" indent="0">
              <a:buNone/>
            </a:pPr>
            <a:r>
              <a:rPr lang="en-US" dirty="0"/>
              <a:t>2. </a:t>
            </a:r>
            <a:r>
              <a:rPr lang="en-US" dirty="0" err="1">
                <a:solidFill>
                  <a:srgbClr val="00B0F0"/>
                </a:solidFill>
              </a:rPr>
              <a:t>output_shape</a:t>
            </a:r>
            <a:endParaRPr lang="en-US" dirty="0">
              <a:solidFill>
                <a:srgbClr val="00B0F0"/>
              </a:solidFill>
            </a:endParaRPr>
          </a:p>
          <a:p>
            <a:r>
              <a:rPr lang="en-US" dirty="0" err="1"/>
              <a:t>output_shape</a:t>
            </a:r>
            <a:r>
              <a:rPr lang="en-US" dirty="0"/>
              <a:t> = (</a:t>
            </a:r>
            <a:r>
              <a:rPr lang="en-US" dirty="0" err="1"/>
              <a:t>batch_size</a:t>
            </a:r>
            <a:r>
              <a:rPr lang="en-US" dirty="0"/>
              <a:t>, depth, height, width)</a:t>
            </a:r>
          </a:p>
          <a:p>
            <a:pPr marL="0" indent="0">
              <a:buNone/>
            </a:pPr>
            <a:r>
              <a:rPr lang="en-US" dirty="0"/>
              <a:t>3. </a:t>
            </a:r>
            <a:r>
              <a:rPr lang="en-US" dirty="0">
                <a:solidFill>
                  <a:srgbClr val="00B0F0"/>
                </a:solidFill>
              </a:rPr>
              <a:t>filter</a:t>
            </a:r>
          </a:p>
          <a:p>
            <a:r>
              <a:rPr lang="en-US" dirty="0"/>
              <a:t>In a convolution neural network, input data is convolved over with a filter which is used to extract features. </a:t>
            </a:r>
          </a:p>
          <a:p>
            <a:r>
              <a:rPr lang="en-US" dirty="0"/>
              <a:t>Filter/kernel is a matrix that will move over the image pixel data (input) and will perform a dot product with that particular region of that input data and the output will be the matrix of the dot product.</a:t>
            </a:r>
          </a:p>
          <a:p>
            <a:endParaRPr lang="en-US" dirty="0"/>
          </a:p>
          <a:p>
            <a:endParaRPr lang="en-IN" dirty="0"/>
          </a:p>
        </p:txBody>
      </p:sp>
    </p:spTree>
    <p:extLst>
      <p:ext uri="{BB962C8B-B14F-4D97-AF65-F5344CB8AC3E}">
        <p14:creationId xmlns:p14="http://schemas.microsoft.com/office/powerpoint/2010/main" val="2581288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1:Calculate the number of parameters and output shape</a:t>
            </a:r>
            <a:endParaRPr lang="en-IN" dirty="0">
              <a:solidFill>
                <a:srgbClr val="00B0F0"/>
              </a:solidFill>
            </a:endParaRPr>
          </a:p>
          <a:p>
            <a:pPr marL="0" indent="0">
              <a:buNone/>
            </a:pPr>
            <a:r>
              <a:rPr lang="en-US" dirty="0">
                <a:solidFill>
                  <a:srgbClr val="00B0F0"/>
                </a:solidFill>
              </a:rPr>
              <a:t>Input:</a:t>
            </a:r>
          </a:p>
          <a:p>
            <a:r>
              <a:rPr lang="en-US" dirty="0"/>
              <a:t>filters = 1</a:t>
            </a:r>
          </a:p>
          <a:p>
            <a:r>
              <a:rPr lang="en-US" dirty="0" err="1"/>
              <a:t>kernel_size</a:t>
            </a:r>
            <a:r>
              <a:rPr lang="en-US" dirty="0"/>
              <a:t>=(3,3)</a:t>
            </a:r>
          </a:p>
          <a:p>
            <a:r>
              <a:rPr lang="en-US" dirty="0" err="1"/>
              <a:t>input_shape</a:t>
            </a:r>
            <a:r>
              <a:rPr lang="en-US" dirty="0"/>
              <a:t>=(1, 10,10)</a:t>
            </a:r>
          </a:p>
        </p:txBody>
      </p:sp>
    </p:spTree>
    <p:extLst>
      <p:ext uri="{BB962C8B-B14F-4D97-AF65-F5344CB8AC3E}">
        <p14:creationId xmlns:p14="http://schemas.microsoft.com/office/powerpoint/2010/main" val="23599732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a:bodyPr>
          <a:lstStyle/>
          <a:p>
            <a:pPr marL="0" indent="0">
              <a:buNone/>
            </a:pPr>
            <a:r>
              <a:rPr lang="en-US" sz="2000" dirty="0">
                <a:solidFill>
                  <a:srgbClr val="00B0F0"/>
                </a:solidFill>
              </a:rPr>
              <a:t>Ex 1: Calculate the number of parameters and output shape</a:t>
            </a:r>
          </a:p>
          <a:p>
            <a:pPr marL="0" indent="0">
              <a:buNone/>
            </a:pPr>
            <a:r>
              <a:rPr lang="en-US" sz="2000" dirty="0"/>
              <a:t>filters = 1</a:t>
            </a:r>
          </a:p>
          <a:p>
            <a:pPr marL="0" indent="0">
              <a:buNone/>
            </a:pPr>
            <a:r>
              <a:rPr lang="en-US" sz="2000" dirty="0" err="1"/>
              <a:t>kernel_size</a:t>
            </a:r>
            <a:r>
              <a:rPr lang="en-US" sz="2000" dirty="0"/>
              <a:t>=(3,3)</a:t>
            </a:r>
          </a:p>
          <a:p>
            <a:pPr marL="0" indent="0">
              <a:buNone/>
            </a:pPr>
            <a:r>
              <a:rPr lang="en-US" sz="2000" dirty="0" err="1"/>
              <a:t>input_shape</a:t>
            </a:r>
            <a:r>
              <a:rPr lang="en-US" sz="2000" dirty="0"/>
              <a:t>=(1, 10,10)</a:t>
            </a:r>
          </a:p>
          <a:p>
            <a:pPr marL="0" indent="0">
              <a:buNone/>
            </a:pPr>
            <a:endParaRPr lang="en-US" sz="2000" dirty="0"/>
          </a:p>
        </p:txBody>
      </p:sp>
      <p:pic>
        <p:nvPicPr>
          <p:cNvPr id="4" name="Picture 3">
            <a:extLst>
              <a:ext uri="{FF2B5EF4-FFF2-40B4-BE49-F238E27FC236}">
                <a16:creationId xmlns:a16="http://schemas.microsoft.com/office/drawing/2014/main" id="{1CEFB62A-B32E-4331-9360-AAEA56B6392B}"/>
              </a:ext>
            </a:extLst>
          </p:cNvPr>
          <p:cNvPicPr>
            <a:picLocks noChangeAspect="1"/>
          </p:cNvPicPr>
          <p:nvPr/>
        </p:nvPicPr>
        <p:blipFill>
          <a:blip r:embed="rId2"/>
          <a:stretch>
            <a:fillRect/>
          </a:stretch>
        </p:blipFill>
        <p:spPr>
          <a:xfrm>
            <a:off x="3348317" y="2339641"/>
            <a:ext cx="8629009" cy="3323305"/>
          </a:xfrm>
          <a:prstGeom prst="rect">
            <a:avLst/>
          </a:prstGeom>
        </p:spPr>
      </p:pic>
      <p:sp>
        <p:nvSpPr>
          <p:cNvPr id="5" name="TextBox 4">
            <a:extLst>
              <a:ext uri="{FF2B5EF4-FFF2-40B4-BE49-F238E27FC236}">
                <a16:creationId xmlns:a16="http://schemas.microsoft.com/office/drawing/2014/main" id="{E2FA50D1-8B12-45A9-B445-6C024A6B0C53}"/>
              </a:ext>
            </a:extLst>
          </p:cNvPr>
          <p:cNvSpPr txBox="1"/>
          <p:nvPr/>
        </p:nvSpPr>
        <p:spPr>
          <a:xfrm>
            <a:off x="658905" y="5828975"/>
            <a:ext cx="9789460" cy="646331"/>
          </a:xfrm>
          <a:prstGeom prst="rect">
            <a:avLst/>
          </a:prstGeom>
          <a:noFill/>
        </p:spPr>
        <p:txBody>
          <a:bodyPr wrap="square" rtlCol="0">
            <a:spAutoFit/>
          </a:bodyPr>
          <a:lstStyle/>
          <a:p>
            <a:r>
              <a:rPr lang="en-US" dirty="0"/>
              <a:t>Note: Image Processing convention of NHWC (10, 10, 1) and (8, 8, 1)is shown in the diagram. </a:t>
            </a:r>
          </a:p>
          <a:p>
            <a:r>
              <a:rPr lang="en-US" dirty="0" err="1"/>
              <a:t>PyTorch</a:t>
            </a:r>
            <a:r>
              <a:rPr lang="en-US" dirty="0"/>
              <a:t> uses NCHW convention of(1, 10, 10), (1, 8, 8)</a:t>
            </a:r>
          </a:p>
        </p:txBody>
      </p:sp>
    </p:spTree>
    <p:extLst>
      <p:ext uri="{BB962C8B-B14F-4D97-AF65-F5344CB8AC3E}">
        <p14:creationId xmlns:p14="http://schemas.microsoft.com/office/powerpoint/2010/main" val="35271801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Ex1</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a:bodyPr>
          <a:lstStyle/>
          <a:p>
            <a:pPr marL="0" indent="0">
              <a:buNone/>
            </a:pPr>
            <a:r>
              <a:rPr lang="en-US" sz="2000" dirty="0">
                <a:solidFill>
                  <a:srgbClr val="00B0F0"/>
                </a:solidFill>
              </a:rPr>
              <a:t>Ex 1: Calculate the number of parameters and output shape</a:t>
            </a:r>
          </a:p>
          <a:p>
            <a:r>
              <a:rPr lang="en-US" sz="2000" dirty="0"/>
              <a:t>filters = 1</a:t>
            </a:r>
          </a:p>
          <a:p>
            <a:r>
              <a:rPr lang="en-US" sz="2000" dirty="0" err="1"/>
              <a:t>kernel_size</a:t>
            </a:r>
            <a:r>
              <a:rPr lang="en-US" sz="2000" dirty="0"/>
              <a:t>=(3,3)</a:t>
            </a:r>
          </a:p>
          <a:p>
            <a:r>
              <a:rPr lang="en-US" sz="2000" dirty="0" err="1"/>
              <a:t>input_shape</a:t>
            </a:r>
            <a:r>
              <a:rPr lang="en-US" sz="2000" dirty="0"/>
              <a:t>=(1, 10,10)</a:t>
            </a:r>
          </a:p>
          <a:p>
            <a:r>
              <a:rPr lang="en-US" sz="2000" dirty="0"/>
              <a:t>Weights in one filter of size(3,3)= 3*3 =9</a:t>
            </a:r>
          </a:p>
          <a:p>
            <a:r>
              <a:rPr lang="en-US" sz="2000" dirty="0"/>
              <a:t>Bias =1 [One bias will be added to each filter. Since only one filter kernel is used, bias =1]</a:t>
            </a:r>
          </a:p>
          <a:p>
            <a:r>
              <a:rPr lang="en-US" sz="2000" dirty="0"/>
              <a:t>Total parameters for one filter kernel of size (3,3) = 9+1 =10 = 3*3*(1*1)+1</a:t>
            </a:r>
          </a:p>
          <a:p>
            <a:r>
              <a:rPr lang="en-US" sz="2000" dirty="0">
                <a:solidFill>
                  <a:srgbClr val="00B0F0"/>
                </a:solidFill>
              </a:rPr>
              <a:t>Output shape </a:t>
            </a:r>
            <a:r>
              <a:rPr lang="en-US" sz="2000" dirty="0"/>
              <a:t>= n-f+1 = 10–3+1 =8</a:t>
            </a:r>
          </a:p>
          <a:p>
            <a:r>
              <a:rPr lang="en-US" sz="2000" dirty="0"/>
              <a:t>The number of channels in the feature map depends on the number of filters used. Here, in this example, only one filter is used. So, the number of channels in the feature map is 1.</a:t>
            </a:r>
          </a:p>
          <a:p>
            <a:r>
              <a:rPr lang="en-US" sz="2000" dirty="0"/>
              <a:t>So, </a:t>
            </a:r>
            <a:r>
              <a:rPr lang="en-US" sz="2000" dirty="0" err="1"/>
              <a:t>Output_shape</a:t>
            </a:r>
            <a:r>
              <a:rPr lang="en-US" sz="2000" dirty="0"/>
              <a:t> of feature map= (1, 8,8)</a:t>
            </a:r>
            <a:endParaRPr lang="en-IN" sz="2000" dirty="0"/>
          </a:p>
        </p:txBody>
      </p:sp>
    </p:spTree>
    <p:extLst>
      <p:ext uri="{BB962C8B-B14F-4D97-AF65-F5344CB8AC3E}">
        <p14:creationId xmlns:p14="http://schemas.microsoft.com/office/powerpoint/2010/main" val="18130865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2:Calculate the number of parameters and output shape</a:t>
            </a:r>
            <a:endParaRPr lang="en-IN" dirty="0">
              <a:solidFill>
                <a:srgbClr val="00B0F0"/>
              </a:solidFill>
            </a:endParaRPr>
          </a:p>
          <a:p>
            <a:pPr marL="0" indent="0">
              <a:buNone/>
            </a:pPr>
            <a:r>
              <a:rPr lang="en-US" dirty="0">
                <a:solidFill>
                  <a:srgbClr val="00B0F0"/>
                </a:solidFill>
              </a:rPr>
              <a:t>Input:</a:t>
            </a:r>
          </a:p>
          <a:p>
            <a:r>
              <a:rPr lang="en-US" dirty="0"/>
              <a:t>filters = 5</a:t>
            </a:r>
          </a:p>
          <a:p>
            <a:r>
              <a:rPr lang="en-US" dirty="0" err="1"/>
              <a:t>kernel_size</a:t>
            </a:r>
            <a:r>
              <a:rPr lang="en-US" dirty="0"/>
              <a:t>=(3,3)</a:t>
            </a:r>
          </a:p>
          <a:p>
            <a:r>
              <a:rPr lang="en-US" dirty="0" err="1"/>
              <a:t>input_shape</a:t>
            </a:r>
            <a:r>
              <a:rPr lang="en-US" dirty="0"/>
              <a:t>=(1, 10,10)</a:t>
            </a:r>
          </a:p>
          <a:p>
            <a:pPr marL="0" indent="0">
              <a:buNone/>
            </a:pPr>
            <a:endParaRPr lang="en-IN" dirty="0"/>
          </a:p>
        </p:txBody>
      </p:sp>
    </p:spTree>
    <p:extLst>
      <p:ext uri="{BB962C8B-B14F-4D97-AF65-F5344CB8AC3E}">
        <p14:creationId xmlns:p14="http://schemas.microsoft.com/office/powerpoint/2010/main" val="8008337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pic>
        <p:nvPicPr>
          <p:cNvPr id="4" name="Content Placeholder 3">
            <a:extLst>
              <a:ext uri="{FF2B5EF4-FFF2-40B4-BE49-F238E27FC236}">
                <a16:creationId xmlns:a16="http://schemas.microsoft.com/office/drawing/2014/main" id="{5E5B0D38-5488-4482-B8F0-FE0E541998AD}"/>
              </a:ext>
            </a:extLst>
          </p:cNvPr>
          <p:cNvPicPr>
            <a:picLocks noGrp="1" noChangeAspect="1"/>
          </p:cNvPicPr>
          <p:nvPr>
            <p:ph idx="1"/>
          </p:nvPr>
        </p:nvPicPr>
        <p:blipFill>
          <a:blip r:embed="rId2"/>
          <a:stretch>
            <a:fillRect/>
          </a:stretch>
        </p:blipFill>
        <p:spPr>
          <a:xfrm>
            <a:off x="2635624" y="3748977"/>
            <a:ext cx="7992034" cy="2875882"/>
          </a:xfrm>
          <a:prstGeom prst="rect">
            <a:avLst/>
          </a:prstGeom>
        </p:spPr>
      </p:pic>
      <p:sp>
        <p:nvSpPr>
          <p:cNvPr id="5" name="Rectangle 4">
            <a:extLst>
              <a:ext uri="{FF2B5EF4-FFF2-40B4-BE49-F238E27FC236}">
                <a16:creationId xmlns:a16="http://schemas.microsoft.com/office/drawing/2014/main" id="{48690FAD-CB2E-413D-BDC8-95FAB4E12B9B}"/>
              </a:ext>
            </a:extLst>
          </p:cNvPr>
          <p:cNvSpPr/>
          <p:nvPr/>
        </p:nvSpPr>
        <p:spPr>
          <a:xfrm>
            <a:off x="1232062" y="1819341"/>
            <a:ext cx="9834867" cy="1754326"/>
          </a:xfrm>
          <a:prstGeom prst="rect">
            <a:avLst/>
          </a:prstGeom>
        </p:spPr>
        <p:txBody>
          <a:bodyPr wrap="square">
            <a:spAutoFit/>
          </a:bodyPr>
          <a:lstStyle/>
          <a:p>
            <a:r>
              <a:rPr lang="en-IN" dirty="0">
                <a:solidFill>
                  <a:srgbClr val="00B0F0"/>
                </a:solidFill>
              </a:rPr>
              <a:t>Ex 2:</a:t>
            </a:r>
            <a:r>
              <a:rPr lang="en-US" dirty="0">
                <a:solidFill>
                  <a:srgbClr val="00B0F0"/>
                </a:solidFill>
              </a:rPr>
              <a:t> Calculate the number of parameters and output shape</a:t>
            </a:r>
            <a:endParaRPr lang="en-IN" dirty="0">
              <a:solidFill>
                <a:srgbClr val="00B0F0"/>
              </a:solidFill>
            </a:endParaRPr>
          </a:p>
          <a:p>
            <a:endParaRPr lang="en-IN" dirty="0">
              <a:solidFill>
                <a:srgbClr val="00B0F0"/>
              </a:solidFill>
            </a:endParaRPr>
          </a:p>
          <a:p>
            <a:r>
              <a:rPr lang="en-US" dirty="0"/>
              <a:t>filters = 5</a:t>
            </a:r>
          </a:p>
          <a:p>
            <a:r>
              <a:rPr lang="en-US" dirty="0" err="1"/>
              <a:t>kernel_size</a:t>
            </a:r>
            <a:r>
              <a:rPr lang="en-US" dirty="0"/>
              <a:t>=(3,3)</a:t>
            </a:r>
          </a:p>
          <a:p>
            <a:r>
              <a:rPr lang="en-US" dirty="0" err="1"/>
              <a:t>input_shape</a:t>
            </a:r>
            <a:r>
              <a:rPr lang="en-US" dirty="0"/>
              <a:t>=(1, 10,10)</a:t>
            </a:r>
          </a:p>
          <a:p>
            <a:endParaRPr lang="en-IN" dirty="0">
              <a:solidFill>
                <a:srgbClr val="00B0F0"/>
              </a:solidFill>
            </a:endParaRPr>
          </a:p>
        </p:txBody>
      </p:sp>
    </p:spTree>
    <p:extLst>
      <p:ext uri="{BB962C8B-B14F-4D97-AF65-F5344CB8AC3E}">
        <p14:creationId xmlns:p14="http://schemas.microsoft.com/office/powerpoint/2010/main" val="39797265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Ex2</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normAutofit fontScale="70000" lnSpcReduction="20000"/>
          </a:bodyPr>
          <a:lstStyle/>
          <a:p>
            <a:pPr marL="0" indent="0">
              <a:buNone/>
            </a:pPr>
            <a:r>
              <a:rPr lang="en-US" dirty="0">
                <a:solidFill>
                  <a:srgbClr val="00B0F0"/>
                </a:solidFill>
              </a:rPr>
              <a:t>Ex 2: Calculate the number of parameters and output shape</a:t>
            </a:r>
          </a:p>
          <a:p>
            <a:pPr marL="0" indent="0">
              <a:buNone/>
            </a:pPr>
            <a:r>
              <a:rPr lang="en-US" dirty="0"/>
              <a:t>filters = 5</a:t>
            </a:r>
          </a:p>
          <a:p>
            <a:pPr marL="0" indent="0">
              <a:buNone/>
            </a:pPr>
            <a:r>
              <a:rPr lang="en-US" dirty="0" err="1"/>
              <a:t>kernel_size</a:t>
            </a:r>
            <a:r>
              <a:rPr lang="en-US" dirty="0"/>
              <a:t>=(3,3)</a:t>
            </a:r>
          </a:p>
          <a:p>
            <a:pPr marL="0" indent="0">
              <a:buNone/>
            </a:pPr>
            <a:r>
              <a:rPr lang="en-US" dirty="0" err="1"/>
              <a:t>input_shape</a:t>
            </a:r>
            <a:r>
              <a:rPr lang="en-US" dirty="0"/>
              <a:t>=(1, 10,10)</a:t>
            </a:r>
          </a:p>
          <a:p>
            <a:r>
              <a:rPr lang="en-US" dirty="0"/>
              <a:t>Parameters in one filter of size(3,3)= 3*3 =9</a:t>
            </a:r>
          </a:p>
          <a:p>
            <a:r>
              <a:rPr lang="en-US" dirty="0"/>
              <a:t>Bias =1  [One bias will be added to each filter]</a:t>
            </a:r>
          </a:p>
          <a:p>
            <a:r>
              <a:rPr lang="en-US" dirty="0"/>
              <a:t>Total parameters for filter kernel of size (3,3) = 9+1 =10</a:t>
            </a:r>
          </a:p>
          <a:p>
            <a:r>
              <a:rPr lang="en-US" dirty="0"/>
              <a:t>The total number of filters= 5.</a:t>
            </a:r>
          </a:p>
          <a:p>
            <a:r>
              <a:rPr lang="en-US" dirty="0"/>
              <a:t>Total parameters for 5 filter kernel of size (3,3) = 10*5=50 = 3*3*(1*5)+5</a:t>
            </a:r>
          </a:p>
          <a:p>
            <a:r>
              <a:rPr lang="en-US" dirty="0">
                <a:solidFill>
                  <a:srgbClr val="00B0F0"/>
                </a:solidFill>
              </a:rPr>
              <a:t>Output shape </a:t>
            </a:r>
            <a:r>
              <a:rPr lang="en-US" dirty="0"/>
              <a:t>= n-f+1 = 10–3+1 =8</a:t>
            </a:r>
          </a:p>
          <a:p>
            <a:r>
              <a:rPr lang="en-US" dirty="0"/>
              <a:t>The number of channels in the feature map depends on the number of filters used. Here, in this example, 5 filters are used. So, the number of channels in the feature map is 5.</a:t>
            </a:r>
          </a:p>
          <a:p>
            <a:r>
              <a:rPr lang="en-US" dirty="0"/>
              <a:t>So, </a:t>
            </a:r>
            <a:r>
              <a:rPr lang="en-US" dirty="0" err="1"/>
              <a:t>Output_shape</a:t>
            </a:r>
            <a:r>
              <a:rPr lang="en-US" dirty="0"/>
              <a:t> of feature map= (5, 8,8)</a:t>
            </a:r>
            <a:endParaRPr lang="en-IN" dirty="0"/>
          </a:p>
        </p:txBody>
      </p:sp>
    </p:spTree>
    <p:extLst>
      <p:ext uri="{BB962C8B-B14F-4D97-AF65-F5344CB8AC3E}">
        <p14:creationId xmlns:p14="http://schemas.microsoft.com/office/powerpoint/2010/main" val="88259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p:txBody>
          <a:bodyPr/>
          <a:lstStyle/>
          <a:p>
            <a:pPr marL="0" indent="0">
              <a:buNone/>
            </a:pPr>
            <a:r>
              <a:rPr lang="en-US" dirty="0">
                <a:solidFill>
                  <a:srgbClr val="00B0F0"/>
                </a:solidFill>
              </a:rPr>
              <a:t>Ex 3:Calculate the number of parameters and output shape</a:t>
            </a:r>
          </a:p>
          <a:p>
            <a:pPr marL="0" indent="0">
              <a:buNone/>
            </a:pPr>
            <a:r>
              <a:rPr lang="en-US" dirty="0">
                <a:solidFill>
                  <a:srgbClr val="00B0F0"/>
                </a:solidFill>
              </a:rPr>
              <a:t>Input:</a:t>
            </a:r>
          </a:p>
          <a:p>
            <a:r>
              <a:rPr lang="en-US" dirty="0"/>
              <a:t>filters = 5</a:t>
            </a:r>
          </a:p>
          <a:p>
            <a:r>
              <a:rPr lang="en-US" dirty="0" err="1"/>
              <a:t>kernel_size</a:t>
            </a:r>
            <a:r>
              <a:rPr lang="en-US" dirty="0"/>
              <a:t>=(3,3)</a:t>
            </a:r>
          </a:p>
          <a:p>
            <a:r>
              <a:rPr lang="en-US" dirty="0" err="1"/>
              <a:t>input_shape</a:t>
            </a:r>
            <a:r>
              <a:rPr lang="en-US" dirty="0"/>
              <a:t>=(3, 10,10)</a:t>
            </a:r>
          </a:p>
          <a:p>
            <a:endParaRPr lang="en-IN" dirty="0"/>
          </a:p>
        </p:txBody>
      </p:sp>
    </p:spTree>
    <p:extLst>
      <p:ext uri="{BB962C8B-B14F-4D97-AF65-F5344CB8AC3E}">
        <p14:creationId xmlns:p14="http://schemas.microsoft.com/office/powerpoint/2010/main" val="346954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7608-4414-4A1D-807E-E16D843ABB07}"/>
              </a:ext>
            </a:extLst>
          </p:cNvPr>
          <p:cNvSpPr>
            <a:spLocks noGrp="1"/>
          </p:cNvSpPr>
          <p:nvPr>
            <p:ph type="title"/>
          </p:nvPr>
        </p:nvSpPr>
        <p:spPr/>
        <p:txBody>
          <a:bodyPr/>
          <a:lstStyle/>
          <a:p>
            <a:r>
              <a:rPr lang="en-US" dirty="0"/>
              <a:t>Weakness of feedforward networks</a:t>
            </a:r>
            <a:endParaRPr lang="en-IN" dirty="0"/>
          </a:p>
        </p:txBody>
      </p:sp>
      <p:sp>
        <p:nvSpPr>
          <p:cNvPr id="3" name="Content Placeholder 2">
            <a:extLst>
              <a:ext uri="{FF2B5EF4-FFF2-40B4-BE49-F238E27FC236}">
                <a16:creationId xmlns:a16="http://schemas.microsoft.com/office/drawing/2014/main" id="{AE8041B5-A92A-4F81-B6FD-B5416BA2D66D}"/>
              </a:ext>
            </a:extLst>
          </p:cNvPr>
          <p:cNvSpPr>
            <a:spLocks noGrp="1"/>
          </p:cNvSpPr>
          <p:nvPr>
            <p:ph idx="1"/>
          </p:nvPr>
        </p:nvSpPr>
        <p:spPr/>
        <p:txBody>
          <a:bodyPr>
            <a:normAutofit fontScale="70000" lnSpcReduction="20000"/>
          </a:bodyPr>
          <a:lstStyle/>
          <a:p>
            <a:pPr marL="0" indent="0">
              <a:buNone/>
            </a:pPr>
            <a:r>
              <a:rPr lang="en-US" dirty="0"/>
              <a:t>1. Cannot directly feed this 2D image into the neural network. </a:t>
            </a:r>
          </a:p>
          <a:p>
            <a:r>
              <a:rPr lang="en-US" dirty="0"/>
              <a:t>A feed-forward network takes a vector of inputs, so we must flatten our 2D array of pixel values into a vector</a:t>
            </a:r>
          </a:p>
          <a:p>
            <a:r>
              <a:rPr lang="en-US" dirty="0"/>
              <a:t>But we lose a great deal of information about the picture when we convert the 2D array of pixel values into a vector </a:t>
            </a:r>
          </a:p>
          <a:p>
            <a:r>
              <a:rPr lang="en-US" dirty="0"/>
              <a:t>Specifically, we lose the </a:t>
            </a:r>
            <a:r>
              <a:rPr lang="en-US" dirty="0">
                <a:solidFill>
                  <a:srgbClr val="00B0F0"/>
                </a:solidFill>
              </a:rPr>
              <a:t>spatial relationships within the data</a:t>
            </a:r>
            <a:r>
              <a:rPr lang="en-US" dirty="0"/>
              <a:t>.</a:t>
            </a:r>
          </a:p>
          <a:p>
            <a:r>
              <a:rPr lang="en-US" dirty="0"/>
              <a:t>Identifying the number in a flattened vector form without rearranging the pixels back into a 2D array is difficult</a:t>
            </a:r>
          </a:p>
          <a:p>
            <a:r>
              <a:rPr lang="en-US" dirty="0"/>
              <a:t>A convolutional neural network (CNN for short) is a special type of neural network model primarily designed to process 2D image data, but which can also be used with 1D and 3D data.</a:t>
            </a:r>
          </a:p>
          <a:p>
            <a:r>
              <a:rPr lang="en-US" dirty="0"/>
              <a:t>In cases of extremely basic binary images, the method might show an average precision score while performing prediction of classes but would have little to no accuracy when it comes to complex images having pixel dependencies throughout.</a:t>
            </a:r>
          </a:p>
          <a:p>
            <a:pPr marL="0" indent="0">
              <a:buNone/>
            </a:pPr>
            <a:r>
              <a:rPr lang="en-US" dirty="0"/>
              <a:t>2. CNNs can reduce the number of parameters in the network significantly. So, CNNs are parameter efficient.</a:t>
            </a:r>
          </a:p>
          <a:p>
            <a:endParaRPr lang="en-IN" dirty="0"/>
          </a:p>
        </p:txBody>
      </p:sp>
    </p:spTree>
    <p:extLst>
      <p:ext uri="{BB962C8B-B14F-4D97-AF65-F5344CB8AC3E}">
        <p14:creationId xmlns:p14="http://schemas.microsoft.com/office/powerpoint/2010/main" val="3123372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pic>
        <p:nvPicPr>
          <p:cNvPr id="4" name="Content Placeholder 3">
            <a:extLst>
              <a:ext uri="{FF2B5EF4-FFF2-40B4-BE49-F238E27FC236}">
                <a16:creationId xmlns:a16="http://schemas.microsoft.com/office/drawing/2014/main" id="{94043C4F-656B-488B-9B9E-0B7D613457EA}"/>
              </a:ext>
            </a:extLst>
          </p:cNvPr>
          <p:cNvPicPr>
            <a:picLocks noGrp="1" noChangeAspect="1"/>
          </p:cNvPicPr>
          <p:nvPr>
            <p:ph idx="1"/>
          </p:nvPr>
        </p:nvPicPr>
        <p:blipFill>
          <a:blip r:embed="rId2"/>
          <a:stretch>
            <a:fillRect/>
          </a:stretch>
        </p:blipFill>
        <p:spPr>
          <a:xfrm>
            <a:off x="1064184" y="3149090"/>
            <a:ext cx="10289616" cy="3343785"/>
          </a:xfrm>
          <a:prstGeom prst="rect">
            <a:avLst/>
          </a:prstGeom>
        </p:spPr>
      </p:pic>
      <p:sp>
        <p:nvSpPr>
          <p:cNvPr id="5" name="Rectangle 4">
            <a:extLst>
              <a:ext uri="{FF2B5EF4-FFF2-40B4-BE49-F238E27FC236}">
                <a16:creationId xmlns:a16="http://schemas.microsoft.com/office/drawing/2014/main" id="{A193C6D5-352A-41F6-85C6-C6DD2BE7C3B8}"/>
              </a:ext>
            </a:extLst>
          </p:cNvPr>
          <p:cNvSpPr/>
          <p:nvPr/>
        </p:nvSpPr>
        <p:spPr>
          <a:xfrm>
            <a:off x="1276886" y="1722131"/>
            <a:ext cx="9211820" cy="1754326"/>
          </a:xfrm>
          <a:prstGeom prst="rect">
            <a:avLst/>
          </a:prstGeom>
        </p:spPr>
        <p:txBody>
          <a:bodyPr wrap="square">
            <a:spAutoFit/>
          </a:bodyPr>
          <a:lstStyle/>
          <a:p>
            <a:r>
              <a:rPr lang="en-IN" dirty="0">
                <a:solidFill>
                  <a:srgbClr val="00B0F0"/>
                </a:solidFill>
              </a:rPr>
              <a:t>Ex 3: </a:t>
            </a:r>
            <a:r>
              <a:rPr lang="en-US" dirty="0">
                <a:solidFill>
                  <a:srgbClr val="00B0F0"/>
                </a:solidFill>
              </a:rPr>
              <a:t>Calculate the number of parameters and output shape</a:t>
            </a:r>
          </a:p>
          <a:p>
            <a:r>
              <a:rPr lang="en-US" dirty="0"/>
              <a:t>filters = 5</a:t>
            </a:r>
          </a:p>
          <a:p>
            <a:r>
              <a:rPr lang="en-US" dirty="0" err="1"/>
              <a:t>kernel_size</a:t>
            </a:r>
            <a:r>
              <a:rPr lang="en-US" dirty="0"/>
              <a:t>=(3,3)</a:t>
            </a:r>
          </a:p>
          <a:p>
            <a:r>
              <a:rPr lang="en-US" dirty="0" err="1"/>
              <a:t>input_shape</a:t>
            </a:r>
            <a:r>
              <a:rPr lang="en-US" dirty="0"/>
              <a:t>=(3, 10,10)</a:t>
            </a:r>
          </a:p>
          <a:p>
            <a:endParaRPr lang="en-US" dirty="0"/>
          </a:p>
          <a:p>
            <a:endParaRPr lang="en-IN" dirty="0">
              <a:solidFill>
                <a:srgbClr val="00B0F0"/>
              </a:solidFill>
            </a:endParaRPr>
          </a:p>
        </p:txBody>
      </p:sp>
    </p:spTree>
    <p:extLst>
      <p:ext uri="{BB962C8B-B14F-4D97-AF65-F5344CB8AC3E}">
        <p14:creationId xmlns:p14="http://schemas.microsoft.com/office/powerpoint/2010/main" val="1047097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652-BFAA-4884-8006-30F78F809BD4}"/>
              </a:ext>
            </a:extLst>
          </p:cNvPr>
          <p:cNvSpPr>
            <a:spLocks noGrp="1"/>
          </p:cNvSpPr>
          <p:nvPr>
            <p:ph type="title"/>
          </p:nvPr>
        </p:nvSpPr>
        <p:spPr/>
        <p:txBody>
          <a:bodyPr>
            <a:normAutofit/>
          </a:bodyPr>
          <a:lstStyle/>
          <a:p>
            <a:r>
              <a:rPr lang="en-US" sz="3200" dirty="0"/>
              <a:t>CALCULATING THE NUMBER OF PARAMETERS IN CNN – Ex3</a:t>
            </a:r>
            <a:endParaRPr lang="en-IN" sz="3200" dirty="0"/>
          </a:p>
        </p:txBody>
      </p:sp>
      <p:sp>
        <p:nvSpPr>
          <p:cNvPr id="3" name="Content Placeholder 2">
            <a:extLst>
              <a:ext uri="{FF2B5EF4-FFF2-40B4-BE49-F238E27FC236}">
                <a16:creationId xmlns:a16="http://schemas.microsoft.com/office/drawing/2014/main" id="{1FB1C19F-B3E8-499C-8F46-28B9BA1ADC46}"/>
              </a:ext>
            </a:extLst>
          </p:cNvPr>
          <p:cNvSpPr>
            <a:spLocks noGrp="1"/>
          </p:cNvSpPr>
          <p:nvPr>
            <p:ph idx="1"/>
          </p:nvPr>
        </p:nvSpPr>
        <p:spPr>
          <a:xfrm>
            <a:off x="838200" y="1690688"/>
            <a:ext cx="10515600" cy="4802187"/>
          </a:xfrm>
        </p:spPr>
        <p:txBody>
          <a:bodyPr>
            <a:normAutofit fontScale="62500" lnSpcReduction="20000"/>
          </a:bodyPr>
          <a:lstStyle/>
          <a:p>
            <a:pPr marL="0" indent="0">
              <a:buNone/>
            </a:pPr>
            <a:r>
              <a:rPr lang="en-US" dirty="0">
                <a:solidFill>
                  <a:srgbClr val="00B0F0"/>
                </a:solidFill>
              </a:rPr>
              <a:t>Ex 3:Calculate the number of parameters and output shape</a:t>
            </a:r>
          </a:p>
          <a:p>
            <a:pPr marL="0" indent="0">
              <a:buNone/>
            </a:pPr>
            <a:r>
              <a:rPr lang="en-US" dirty="0"/>
              <a:t>filters = 5</a:t>
            </a:r>
          </a:p>
          <a:p>
            <a:pPr marL="0" indent="0">
              <a:buNone/>
            </a:pPr>
            <a:r>
              <a:rPr lang="en-US" dirty="0" err="1"/>
              <a:t>kernel_size</a:t>
            </a:r>
            <a:r>
              <a:rPr lang="en-US" dirty="0"/>
              <a:t>=(3,3)</a:t>
            </a:r>
          </a:p>
          <a:p>
            <a:pPr marL="0" indent="0">
              <a:buNone/>
            </a:pPr>
            <a:r>
              <a:rPr lang="en-US" dirty="0" err="1"/>
              <a:t>input_shape</a:t>
            </a:r>
            <a:r>
              <a:rPr lang="en-US" dirty="0"/>
              <a:t>=(3,10,10)</a:t>
            </a:r>
          </a:p>
          <a:p>
            <a:pPr marL="0" indent="0">
              <a:buNone/>
            </a:pPr>
            <a:r>
              <a:rPr lang="en-US" dirty="0"/>
              <a:t>Parameters in one filter of size(3,3)= 3*3 =9</a:t>
            </a:r>
          </a:p>
          <a:p>
            <a:pPr marL="0" indent="0">
              <a:buNone/>
            </a:pPr>
            <a:r>
              <a:rPr lang="en-US" dirty="0"/>
              <a:t>The filter will convolve over all three channels concurrently(</a:t>
            </a:r>
            <a:r>
              <a:rPr lang="en-US" dirty="0" err="1"/>
              <a:t>input_image</a:t>
            </a:r>
            <a:r>
              <a:rPr lang="en-US" dirty="0"/>
              <a:t> depth=3). So parameters in one filter will be 3*3*3=27 [filter size * </a:t>
            </a:r>
            <a:r>
              <a:rPr lang="en-US" dirty="0" err="1"/>
              <a:t>input_data</a:t>
            </a:r>
            <a:r>
              <a:rPr lang="en-US" dirty="0"/>
              <a:t> depth]</a:t>
            </a:r>
          </a:p>
          <a:p>
            <a:pPr marL="0" indent="0">
              <a:buNone/>
            </a:pPr>
            <a:r>
              <a:rPr lang="en-US" dirty="0"/>
              <a:t>Bias =1  [One bias will be added to each filter]</a:t>
            </a:r>
          </a:p>
          <a:p>
            <a:pPr marL="0" indent="0">
              <a:buNone/>
            </a:pPr>
            <a:r>
              <a:rPr lang="en-US" dirty="0"/>
              <a:t>Total parameters for one filter of size (3,3) for depth 3=(3*3*3)+1=28</a:t>
            </a:r>
          </a:p>
          <a:p>
            <a:pPr marL="0" indent="0">
              <a:buNone/>
            </a:pPr>
            <a:r>
              <a:rPr lang="en-US" dirty="0"/>
              <a:t>The total number of filters= 5.</a:t>
            </a:r>
          </a:p>
          <a:p>
            <a:pPr marL="0" indent="0">
              <a:buNone/>
            </a:pPr>
            <a:r>
              <a:rPr lang="en-US" dirty="0"/>
              <a:t>Total parameters for 5  kernel of size (3,3) , </a:t>
            </a:r>
            <a:r>
              <a:rPr lang="en-US" dirty="0" err="1"/>
              <a:t>input_image</a:t>
            </a:r>
            <a:r>
              <a:rPr lang="en-US" dirty="0"/>
              <a:t> depth(3)= 28*5=140 = (3*3)*(3*5)+5</a:t>
            </a:r>
          </a:p>
          <a:p>
            <a:pPr marL="0" indent="0">
              <a:buNone/>
            </a:pPr>
            <a:r>
              <a:rPr lang="en-US" dirty="0">
                <a:solidFill>
                  <a:srgbClr val="00B0F0"/>
                </a:solidFill>
              </a:rPr>
              <a:t>Output shape </a:t>
            </a:r>
            <a:r>
              <a:rPr lang="en-US" dirty="0"/>
              <a:t>= n-f+1 = 10–3+1 =8</a:t>
            </a:r>
          </a:p>
          <a:p>
            <a:r>
              <a:rPr lang="en-US" dirty="0"/>
              <a:t>The number of channels in the feature map depends on the number of filters used. Here, in this example, 5 filters are used. So, the number of channels in the feature map is 5.</a:t>
            </a:r>
          </a:p>
          <a:p>
            <a:r>
              <a:rPr lang="en-US" dirty="0"/>
              <a:t>So, </a:t>
            </a:r>
            <a:r>
              <a:rPr lang="en-US" dirty="0" err="1"/>
              <a:t>Output_shape</a:t>
            </a:r>
            <a:r>
              <a:rPr lang="en-US" dirty="0"/>
              <a:t> of feature map= (5, 8,8)</a:t>
            </a:r>
          </a:p>
          <a:p>
            <a:endParaRPr lang="en-IN" dirty="0"/>
          </a:p>
        </p:txBody>
      </p:sp>
    </p:spTree>
    <p:extLst>
      <p:ext uri="{BB962C8B-B14F-4D97-AF65-F5344CB8AC3E}">
        <p14:creationId xmlns:p14="http://schemas.microsoft.com/office/powerpoint/2010/main" val="7153521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3D0B-8EEE-4178-A2B5-922957507CF1}"/>
              </a:ext>
            </a:extLst>
          </p:cNvPr>
          <p:cNvSpPr>
            <a:spLocks noGrp="1"/>
          </p:cNvSpPr>
          <p:nvPr>
            <p:ph type="title"/>
          </p:nvPr>
        </p:nvSpPr>
        <p:spPr>
          <a:xfrm>
            <a:off x="838200" y="365126"/>
            <a:ext cx="10515600" cy="643404"/>
          </a:xfrm>
        </p:spPr>
        <p:txBody>
          <a:bodyPr>
            <a:normAutofit fontScale="90000"/>
          </a:bodyPr>
          <a:lstStyle/>
          <a:p>
            <a:r>
              <a:rPr lang="en-IN" dirty="0"/>
              <a:t>CNN Summary</a:t>
            </a:r>
          </a:p>
        </p:txBody>
      </p:sp>
      <p:sp>
        <p:nvSpPr>
          <p:cNvPr id="3" name="Content Placeholder 2">
            <a:extLst>
              <a:ext uri="{FF2B5EF4-FFF2-40B4-BE49-F238E27FC236}">
                <a16:creationId xmlns:a16="http://schemas.microsoft.com/office/drawing/2014/main" id="{F5170113-F4A5-404E-BFC3-3ACD33AF7A6F}"/>
              </a:ext>
            </a:extLst>
          </p:cNvPr>
          <p:cNvSpPr>
            <a:spLocks noGrp="1"/>
          </p:cNvSpPr>
          <p:nvPr>
            <p:ph idx="1"/>
          </p:nvPr>
        </p:nvSpPr>
        <p:spPr>
          <a:xfrm>
            <a:off x="838200" y="1210236"/>
            <a:ext cx="10515600" cy="5472952"/>
          </a:xfrm>
        </p:spPr>
        <p:txBody>
          <a:bodyPr>
            <a:normAutofit fontScale="77500" lnSpcReduction="20000"/>
          </a:bodyPr>
          <a:lstStyle/>
          <a:p>
            <a:pPr marL="0" indent="0">
              <a:buNone/>
            </a:pPr>
            <a:r>
              <a:rPr lang="en-US" dirty="0"/>
              <a:t>1. Input Layer: Think of it as the ground floor, where the raw image data enters the CNN.</a:t>
            </a:r>
          </a:p>
          <a:p>
            <a:pPr marL="0" indent="0">
              <a:buNone/>
            </a:pPr>
            <a:endParaRPr lang="en-US" dirty="0"/>
          </a:p>
          <a:p>
            <a:pPr marL="0" indent="0">
              <a:buNone/>
            </a:pPr>
            <a:r>
              <a:rPr lang="en-US" dirty="0"/>
              <a:t>2. Convolutional Layer: This is where the magic happens! Like skilled workers constructing walls, convolutional filters slide across the image, detecting patterns and extracting features.</a:t>
            </a:r>
          </a:p>
          <a:p>
            <a:pPr marL="0" indent="0">
              <a:buNone/>
            </a:pPr>
            <a:endParaRPr lang="en-US" dirty="0"/>
          </a:p>
          <a:p>
            <a:pPr marL="0" indent="0">
              <a:buNone/>
            </a:pPr>
            <a:r>
              <a:rPr lang="en-US" dirty="0"/>
              <a:t>3. Pooling Layer: This is like a foreman optimizing the construction process. Pooling reduces the image size, making computations faster and reducing memory usage.</a:t>
            </a:r>
          </a:p>
          <a:p>
            <a:pPr marL="0" indent="0">
              <a:buNone/>
            </a:pPr>
            <a:endParaRPr lang="en-US" dirty="0"/>
          </a:p>
          <a:p>
            <a:pPr marL="0" indent="0">
              <a:buNone/>
            </a:pPr>
            <a:r>
              <a:rPr lang="en-US" dirty="0"/>
              <a:t>4. Activation Layer: This is like adding color and vibrancy to the building. Activation functions introduce non-linearity, allowing the network to learn complex relationships between features.</a:t>
            </a:r>
          </a:p>
          <a:p>
            <a:pPr marL="0" indent="0">
              <a:buNone/>
            </a:pPr>
            <a:endParaRPr lang="en-US" dirty="0"/>
          </a:p>
          <a:p>
            <a:pPr marL="0" indent="0">
              <a:buNone/>
            </a:pPr>
            <a:r>
              <a:rPr lang="en-US" dirty="0"/>
              <a:t>5. Fully Connected Layer: This is like the top floor, where all the features come together for the final decision. The network takes in the extracted features and classifies the image.</a:t>
            </a:r>
          </a:p>
          <a:p>
            <a:pPr marL="0" indent="0">
              <a:buNone/>
            </a:pPr>
            <a:endParaRPr lang="en-US" dirty="0"/>
          </a:p>
          <a:p>
            <a:pPr marL="0" indent="0">
              <a:buNone/>
            </a:pPr>
            <a:r>
              <a:rPr lang="en-US" dirty="0"/>
              <a:t>6. Output Layer: This is like the roof, where the final classification result is displayed</a:t>
            </a:r>
            <a:endParaRPr lang="en-IN" dirty="0"/>
          </a:p>
        </p:txBody>
      </p:sp>
    </p:spTree>
    <p:extLst>
      <p:ext uri="{BB962C8B-B14F-4D97-AF65-F5344CB8AC3E}">
        <p14:creationId xmlns:p14="http://schemas.microsoft.com/office/powerpoint/2010/main" val="17815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2129-1DCD-4F85-8813-CD9FBB2F450F}"/>
              </a:ext>
            </a:extLst>
          </p:cNvPr>
          <p:cNvSpPr>
            <a:spLocks noGrp="1"/>
          </p:cNvSpPr>
          <p:nvPr>
            <p:ph type="title"/>
          </p:nvPr>
        </p:nvSpPr>
        <p:spPr/>
        <p:txBody>
          <a:bodyPr/>
          <a:lstStyle/>
          <a:p>
            <a:r>
              <a:rPr lang="en-IN" dirty="0"/>
              <a:t>Flattening 2D image into a vector</a:t>
            </a:r>
          </a:p>
        </p:txBody>
      </p:sp>
      <p:pic>
        <p:nvPicPr>
          <p:cNvPr id="4" name="Content Placeholder 3">
            <a:extLst>
              <a:ext uri="{FF2B5EF4-FFF2-40B4-BE49-F238E27FC236}">
                <a16:creationId xmlns:a16="http://schemas.microsoft.com/office/drawing/2014/main" id="{2CF51CA5-EC5E-4B9C-AAEB-89033CD85FC5}"/>
              </a:ext>
            </a:extLst>
          </p:cNvPr>
          <p:cNvPicPr>
            <a:picLocks noGrp="1" noChangeAspect="1"/>
          </p:cNvPicPr>
          <p:nvPr>
            <p:ph idx="1"/>
          </p:nvPr>
        </p:nvPicPr>
        <p:blipFill>
          <a:blip r:embed="rId2"/>
          <a:stretch>
            <a:fillRect/>
          </a:stretch>
        </p:blipFill>
        <p:spPr>
          <a:xfrm>
            <a:off x="3254189" y="1825624"/>
            <a:ext cx="5147242" cy="4857529"/>
          </a:xfrm>
          <a:prstGeom prst="rect">
            <a:avLst/>
          </a:prstGeom>
        </p:spPr>
      </p:pic>
    </p:spTree>
    <p:extLst>
      <p:ext uri="{BB962C8B-B14F-4D97-AF65-F5344CB8AC3E}">
        <p14:creationId xmlns:p14="http://schemas.microsoft.com/office/powerpoint/2010/main" val="53184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9316</TotalTime>
  <Words>7509</Words>
  <Application>Microsoft Office PowerPoint</Application>
  <PresentationFormat>Widescreen</PresentationFormat>
  <Paragraphs>598</Paragraphs>
  <Slides>82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Calibri Light</vt:lpstr>
      <vt:lpstr>Office Theme</vt:lpstr>
      <vt:lpstr>L7 Convolutional Neural Networks</vt:lpstr>
      <vt:lpstr>Neural network architectures</vt:lpstr>
      <vt:lpstr>Feed-forward network</vt:lpstr>
      <vt:lpstr>Image recognition</vt:lpstr>
      <vt:lpstr>Image recognition</vt:lpstr>
      <vt:lpstr>Grayscale vs RGB images</vt:lpstr>
      <vt:lpstr>Grayscale vs RGB images</vt:lpstr>
      <vt:lpstr>Weakness of feedforward networks</vt:lpstr>
      <vt:lpstr>Flattening 2D image into a vector</vt:lpstr>
      <vt:lpstr>Input to feed-forward network</vt:lpstr>
      <vt:lpstr>Input to feed-forward network</vt:lpstr>
      <vt:lpstr>Convolution layers </vt:lpstr>
      <vt:lpstr>Convolution layers </vt:lpstr>
      <vt:lpstr>Convolution layers</vt:lpstr>
      <vt:lpstr>Convolution layers </vt:lpstr>
      <vt:lpstr>Convolution layers</vt:lpstr>
      <vt:lpstr>Convolution layers</vt:lpstr>
      <vt:lpstr>Multiple filters</vt:lpstr>
      <vt:lpstr>Multiple filters</vt:lpstr>
      <vt:lpstr>Multiple Filters</vt:lpstr>
      <vt:lpstr>Multiple Filters</vt:lpstr>
      <vt:lpstr>Pooling layers </vt:lpstr>
      <vt:lpstr>How Max Pooling Works </vt:lpstr>
      <vt:lpstr>How Max Pooling Works</vt:lpstr>
      <vt:lpstr>How Max Pooling Works</vt:lpstr>
      <vt:lpstr>Advantages of Max Pooling </vt:lpstr>
      <vt:lpstr>Challenges with Max Pooling </vt:lpstr>
      <vt:lpstr>CNN Tensor Input Shape And Feature Maps</vt:lpstr>
      <vt:lpstr>CNN Tensor Input Shape And Feature Maps</vt:lpstr>
      <vt:lpstr>Batch size</vt:lpstr>
      <vt:lpstr>Why Use Batches? </vt:lpstr>
      <vt:lpstr>Image Height And Width </vt:lpstr>
      <vt:lpstr>Image Color Channels </vt:lpstr>
      <vt:lpstr>Image Batches </vt:lpstr>
      <vt:lpstr>Problem Statement 1 - Implement maxpooling </vt:lpstr>
      <vt:lpstr>How to compute the output shape</vt:lpstr>
      <vt:lpstr>MaxPool2d Operation for max pooling</vt:lpstr>
      <vt:lpstr>Problem Statement 1 - Implement maxpooling </vt:lpstr>
      <vt:lpstr>Output</vt:lpstr>
      <vt:lpstr>Problem Statement 2- Implement Convolution using torch.nn</vt:lpstr>
      <vt:lpstr>Conv2D function</vt:lpstr>
      <vt:lpstr>nn. Parameter</vt:lpstr>
      <vt:lpstr>Problem Statement 2- Implement Convolution using torch.nn</vt:lpstr>
      <vt:lpstr>Output – Verify the result</vt:lpstr>
      <vt:lpstr>conv2d from nn.functional and Conv2d from nn</vt:lpstr>
      <vt:lpstr>Problem Statement 3- Implement Convolution using torch.nn.functional</vt:lpstr>
      <vt:lpstr>Problem Statement 3- Implement Convolution using torch.nn.functional – Verify the Output</vt:lpstr>
      <vt:lpstr>Problem Statement 4- Using nn. Conv2d and  F. conv2d – verify the output </vt:lpstr>
      <vt:lpstr>Problem Statement 4- Using nn. Conv2d and  F. conv2d – verify the output</vt:lpstr>
      <vt:lpstr>Architecture of a Convolutional Neural Network </vt:lpstr>
      <vt:lpstr>Architecture of a Convolutional Neural Network</vt:lpstr>
      <vt:lpstr>CNN Basic Architecture </vt:lpstr>
      <vt:lpstr>Architecture of a Convolutional Neural Network</vt:lpstr>
      <vt:lpstr>A fully connected layer </vt:lpstr>
      <vt:lpstr>Implementing a Convolutional Neural Network in PyTorch  </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CALCULATING THE NUMBER OF PARAMETERS IN CNN</vt:lpstr>
      <vt:lpstr>Skeleton Architecture - MNIST Digit Classification using CNN </vt:lpstr>
      <vt:lpstr>MNIST Digit Classification using CNN – Verify total number of parameters</vt:lpstr>
      <vt:lpstr>MNIST Digit Classification using CNN</vt:lpstr>
      <vt:lpstr>MNIST Digit Classification using CNN - Output</vt:lpstr>
      <vt:lpstr>MNIST Digit Classification using CNN - Output</vt:lpstr>
      <vt:lpstr>CALCULATING THE NUMBER OF PARAMETERS IN CNN</vt:lpstr>
      <vt:lpstr>CALCULATING THE NUMBER OF PARAMETERS IN CNN</vt:lpstr>
      <vt:lpstr>CALCULATING THE NUMBER OF PARAMETERS IN CNN – Ex1</vt:lpstr>
      <vt:lpstr>CALCULATING THE NUMBER OF PARAMETERS IN CNN – Ex1</vt:lpstr>
      <vt:lpstr>CALCULATING THE NUMBER OF PARAMETERS IN CNN – Ex1</vt:lpstr>
      <vt:lpstr>CALCULATING THE NUMBER OF PARAMETERS IN CNN – Ex2</vt:lpstr>
      <vt:lpstr>CALCULATING THE NUMBER OF PARAMETERS IN CNN – Ex2</vt:lpstr>
      <vt:lpstr>CALCULATING THE NUMBER OF PARAMETERS IN CNN – Ex2</vt:lpstr>
      <vt:lpstr>CALCULATING THE NUMBER OF PARAMETERS IN CNN – Ex3</vt:lpstr>
      <vt:lpstr>CALCULATING THE NUMBER OF PARAMETERS IN CNN – Ex3</vt:lpstr>
      <vt:lpstr>CALCULATING THE NUMBER OF PARAMETERS IN CNN – Ex3</vt:lpstr>
      <vt:lpstr>CNN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 Convolutional Neural Networks</dc:title>
  <dc:creator>Ashalatha Nayak [MAHE-MIT]</dc:creator>
  <cp:lastModifiedBy>Ashalatha Nayak [MAHE-MIT]</cp:lastModifiedBy>
  <cp:revision>214</cp:revision>
  <dcterms:created xsi:type="dcterms:W3CDTF">2024-01-30T08:55:50Z</dcterms:created>
  <dcterms:modified xsi:type="dcterms:W3CDTF">2024-02-19T10:31:37Z</dcterms:modified>
</cp:coreProperties>
</file>