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60" r:id="rId6"/>
    <p:sldId id="263" r:id="rId7"/>
    <p:sldId id="259" r:id="rId8"/>
    <p:sldId id="264" r:id="rId9"/>
    <p:sldId id="262" r:id="rId10"/>
    <p:sldId id="278" r:id="rId11"/>
    <p:sldId id="279" r:id="rId12"/>
    <p:sldId id="280" r:id="rId13"/>
    <p:sldId id="281" r:id="rId14"/>
    <p:sldId id="282" r:id="rId15"/>
    <p:sldId id="265" r:id="rId16"/>
    <p:sldId id="266" r:id="rId17"/>
    <p:sldId id="268" r:id="rId18"/>
    <p:sldId id="267" r:id="rId19"/>
    <p:sldId id="269" r:id="rId20"/>
    <p:sldId id="284" r:id="rId21"/>
    <p:sldId id="270" r:id="rId22"/>
    <p:sldId id="277" r:id="rId23"/>
    <p:sldId id="275" r:id="rId24"/>
    <p:sldId id="271" r:id="rId25"/>
    <p:sldId id="272" r:id="rId26"/>
    <p:sldId id="273" r:id="rId27"/>
    <p:sldId id="274" r:id="rId28"/>
    <p:sldId id="301" r:id="rId29"/>
    <p:sldId id="303" r:id="rId30"/>
    <p:sldId id="296" r:id="rId31"/>
    <p:sldId id="294" r:id="rId32"/>
    <p:sldId id="297" r:id="rId33"/>
    <p:sldId id="298" r:id="rId34"/>
    <p:sldId id="299" r:id="rId35"/>
    <p:sldId id="300" r:id="rId36"/>
    <p:sldId id="276" r:id="rId37"/>
    <p:sldId id="286" r:id="rId38"/>
    <p:sldId id="288" r:id="rId39"/>
    <p:sldId id="292" r:id="rId40"/>
    <p:sldId id="302" r:id="rId41"/>
    <p:sldId id="290" r:id="rId42"/>
    <p:sldId id="304" r:id="rId43"/>
    <p:sldId id="305" r:id="rId44"/>
    <p:sldId id="308" r:id="rId45"/>
    <p:sldId id="309" r:id="rId46"/>
    <p:sldId id="287" r:id="rId47"/>
    <p:sldId id="285" r:id="rId48"/>
    <p:sldId id="310" r:id="rId49"/>
    <p:sldId id="311" r:id="rId50"/>
    <p:sldId id="313" r:id="rId51"/>
    <p:sldId id="318" r:id="rId52"/>
    <p:sldId id="319" r:id="rId53"/>
    <p:sldId id="314" r:id="rId54"/>
    <p:sldId id="317" r:id="rId55"/>
    <p:sldId id="320" r:id="rId56"/>
    <p:sldId id="315" r:id="rId57"/>
    <p:sldId id="316"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E607C-D6BD-4E98-80F2-4D89FA8692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DF44E9A-EC7C-4D4B-949E-12C3A8BC9F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B72BC6C-9506-4EEB-9272-EA77DA4E6B82}"/>
              </a:ext>
            </a:extLst>
          </p:cNvPr>
          <p:cNvSpPr>
            <a:spLocks noGrp="1"/>
          </p:cNvSpPr>
          <p:nvPr>
            <p:ph type="dt" sz="half" idx="10"/>
          </p:nvPr>
        </p:nvSpPr>
        <p:spPr/>
        <p:txBody>
          <a:bodyPr/>
          <a:lstStyle/>
          <a:p>
            <a:fld id="{9713E851-8EBC-40E8-9362-113F04585EBA}" type="datetimeFigureOut">
              <a:rPr lang="en-IN" smtClean="0"/>
              <a:t>19-02-2024</a:t>
            </a:fld>
            <a:endParaRPr lang="en-IN"/>
          </a:p>
        </p:txBody>
      </p:sp>
      <p:sp>
        <p:nvSpPr>
          <p:cNvPr id="5" name="Footer Placeholder 4">
            <a:extLst>
              <a:ext uri="{FF2B5EF4-FFF2-40B4-BE49-F238E27FC236}">
                <a16:creationId xmlns:a16="http://schemas.microsoft.com/office/drawing/2014/main" id="{5CD741DF-5339-483A-88C7-0B7EDDD9C4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4DC2CC-D4B7-45B3-ADD6-D9A594DD06F3}"/>
              </a:ext>
            </a:extLst>
          </p:cNvPr>
          <p:cNvSpPr>
            <a:spLocks noGrp="1"/>
          </p:cNvSpPr>
          <p:nvPr>
            <p:ph type="sldNum" sz="quarter" idx="12"/>
          </p:nvPr>
        </p:nvSpPr>
        <p:spPr/>
        <p:txBody>
          <a:bodyPr/>
          <a:lstStyle/>
          <a:p>
            <a:fld id="{FBE07A8D-37C3-41CF-A2B4-D36F0033108F}" type="slidenum">
              <a:rPr lang="en-IN" smtClean="0"/>
              <a:t>‹#›</a:t>
            </a:fld>
            <a:endParaRPr lang="en-IN"/>
          </a:p>
        </p:txBody>
      </p:sp>
    </p:spTree>
    <p:extLst>
      <p:ext uri="{BB962C8B-B14F-4D97-AF65-F5344CB8AC3E}">
        <p14:creationId xmlns:p14="http://schemas.microsoft.com/office/powerpoint/2010/main" val="22052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777AA-457C-4C8E-8313-81A387C751B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05212B-84B2-417A-A9C5-15889FDF7B8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51ADCE-1452-48E6-8F89-423B023231A0}"/>
              </a:ext>
            </a:extLst>
          </p:cNvPr>
          <p:cNvSpPr>
            <a:spLocks noGrp="1"/>
          </p:cNvSpPr>
          <p:nvPr>
            <p:ph type="dt" sz="half" idx="10"/>
          </p:nvPr>
        </p:nvSpPr>
        <p:spPr/>
        <p:txBody>
          <a:bodyPr/>
          <a:lstStyle/>
          <a:p>
            <a:fld id="{9713E851-8EBC-40E8-9362-113F04585EBA}" type="datetimeFigureOut">
              <a:rPr lang="en-IN" smtClean="0"/>
              <a:t>19-02-2024</a:t>
            </a:fld>
            <a:endParaRPr lang="en-IN"/>
          </a:p>
        </p:txBody>
      </p:sp>
      <p:sp>
        <p:nvSpPr>
          <p:cNvPr id="5" name="Footer Placeholder 4">
            <a:extLst>
              <a:ext uri="{FF2B5EF4-FFF2-40B4-BE49-F238E27FC236}">
                <a16:creationId xmlns:a16="http://schemas.microsoft.com/office/drawing/2014/main" id="{EC28433E-FB49-457D-89D5-33007ECBBB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66FA70-EDC5-4526-8152-9A797D82DB48}"/>
              </a:ext>
            </a:extLst>
          </p:cNvPr>
          <p:cNvSpPr>
            <a:spLocks noGrp="1"/>
          </p:cNvSpPr>
          <p:nvPr>
            <p:ph type="sldNum" sz="quarter" idx="12"/>
          </p:nvPr>
        </p:nvSpPr>
        <p:spPr/>
        <p:txBody>
          <a:bodyPr/>
          <a:lstStyle/>
          <a:p>
            <a:fld id="{FBE07A8D-37C3-41CF-A2B4-D36F0033108F}" type="slidenum">
              <a:rPr lang="en-IN" smtClean="0"/>
              <a:t>‹#›</a:t>
            </a:fld>
            <a:endParaRPr lang="en-IN"/>
          </a:p>
        </p:txBody>
      </p:sp>
    </p:spTree>
    <p:extLst>
      <p:ext uri="{BB962C8B-B14F-4D97-AF65-F5344CB8AC3E}">
        <p14:creationId xmlns:p14="http://schemas.microsoft.com/office/powerpoint/2010/main" val="1347251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3F1D4F-272B-4FE7-B36C-15364C02CC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60A9DA-00CF-4CE4-8213-E1113C0CBCD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3E4304-B345-4407-B9EB-065B766F47AC}"/>
              </a:ext>
            </a:extLst>
          </p:cNvPr>
          <p:cNvSpPr>
            <a:spLocks noGrp="1"/>
          </p:cNvSpPr>
          <p:nvPr>
            <p:ph type="dt" sz="half" idx="10"/>
          </p:nvPr>
        </p:nvSpPr>
        <p:spPr/>
        <p:txBody>
          <a:bodyPr/>
          <a:lstStyle/>
          <a:p>
            <a:fld id="{9713E851-8EBC-40E8-9362-113F04585EBA}" type="datetimeFigureOut">
              <a:rPr lang="en-IN" smtClean="0"/>
              <a:t>19-02-2024</a:t>
            </a:fld>
            <a:endParaRPr lang="en-IN"/>
          </a:p>
        </p:txBody>
      </p:sp>
      <p:sp>
        <p:nvSpPr>
          <p:cNvPr id="5" name="Footer Placeholder 4">
            <a:extLst>
              <a:ext uri="{FF2B5EF4-FFF2-40B4-BE49-F238E27FC236}">
                <a16:creationId xmlns:a16="http://schemas.microsoft.com/office/drawing/2014/main" id="{52824806-48E5-4F7C-A287-B58944478C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1616FC-85DF-47CD-A132-3AEACEA5FE65}"/>
              </a:ext>
            </a:extLst>
          </p:cNvPr>
          <p:cNvSpPr>
            <a:spLocks noGrp="1"/>
          </p:cNvSpPr>
          <p:nvPr>
            <p:ph type="sldNum" sz="quarter" idx="12"/>
          </p:nvPr>
        </p:nvSpPr>
        <p:spPr/>
        <p:txBody>
          <a:bodyPr/>
          <a:lstStyle/>
          <a:p>
            <a:fld id="{FBE07A8D-37C3-41CF-A2B4-D36F0033108F}" type="slidenum">
              <a:rPr lang="en-IN" smtClean="0"/>
              <a:t>‹#›</a:t>
            </a:fld>
            <a:endParaRPr lang="en-IN"/>
          </a:p>
        </p:txBody>
      </p:sp>
    </p:spTree>
    <p:extLst>
      <p:ext uri="{BB962C8B-B14F-4D97-AF65-F5344CB8AC3E}">
        <p14:creationId xmlns:p14="http://schemas.microsoft.com/office/powerpoint/2010/main" val="164058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0973E-EA53-4C77-9DBC-A29CCEC48C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092255-45F6-48B6-85F9-A08AC145826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7AE2D7-855E-4ED5-9C6B-2D378E101878}"/>
              </a:ext>
            </a:extLst>
          </p:cNvPr>
          <p:cNvSpPr>
            <a:spLocks noGrp="1"/>
          </p:cNvSpPr>
          <p:nvPr>
            <p:ph type="dt" sz="half" idx="10"/>
          </p:nvPr>
        </p:nvSpPr>
        <p:spPr/>
        <p:txBody>
          <a:bodyPr/>
          <a:lstStyle/>
          <a:p>
            <a:fld id="{9713E851-8EBC-40E8-9362-113F04585EBA}" type="datetimeFigureOut">
              <a:rPr lang="en-IN" smtClean="0"/>
              <a:t>19-02-2024</a:t>
            </a:fld>
            <a:endParaRPr lang="en-IN"/>
          </a:p>
        </p:txBody>
      </p:sp>
      <p:sp>
        <p:nvSpPr>
          <p:cNvPr id="5" name="Footer Placeholder 4">
            <a:extLst>
              <a:ext uri="{FF2B5EF4-FFF2-40B4-BE49-F238E27FC236}">
                <a16:creationId xmlns:a16="http://schemas.microsoft.com/office/drawing/2014/main" id="{4F2C923D-7FC6-429E-B658-C453EF95B7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A8EF4B-544E-467B-A168-30C42B13983C}"/>
              </a:ext>
            </a:extLst>
          </p:cNvPr>
          <p:cNvSpPr>
            <a:spLocks noGrp="1"/>
          </p:cNvSpPr>
          <p:nvPr>
            <p:ph type="sldNum" sz="quarter" idx="12"/>
          </p:nvPr>
        </p:nvSpPr>
        <p:spPr/>
        <p:txBody>
          <a:bodyPr/>
          <a:lstStyle/>
          <a:p>
            <a:fld id="{FBE07A8D-37C3-41CF-A2B4-D36F0033108F}" type="slidenum">
              <a:rPr lang="en-IN" smtClean="0"/>
              <a:t>‹#›</a:t>
            </a:fld>
            <a:endParaRPr lang="en-IN"/>
          </a:p>
        </p:txBody>
      </p:sp>
    </p:spTree>
    <p:extLst>
      <p:ext uri="{BB962C8B-B14F-4D97-AF65-F5344CB8AC3E}">
        <p14:creationId xmlns:p14="http://schemas.microsoft.com/office/powerpoint/2010/main" val="333772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CF604-79C9-420B-BDFF-BB89F15B00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34963F8-16D5-44DD-A680-006185F329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61CFB00-CCC0-46C3-85A0-28AEC470185D}"/>
              </a:ext>
            </a:extLst>
          </p:cNvPr>
          <p:cNvSpPr>
            <a:spLocks noGrp="1"/>
          </p:cNvSpPr>
          <p:nvPr>
            <p:ph type="dt" sz="half" idx="10"/>
          </p:nvPr>
        </p:nvSpPr>
        <p:spPr/>
        <p:txBody>
          <a:bodyPr/>
          <a:lstStyle/>
          <a:p>
            <a:fld id="{9713E851-8EBC-40E8-9362-113F04585EBA}" type="datetimeFigureOut">
              <a:rPr lang="en-IN" smtClean="0"/>
              <a:t>19-02-2024</a:t>
            </a:fld>
            <a:endParaRPr lang="en-IN"/>
          </a:p>
        </p:txBody>
      </p:sp>
      <p:sp>
        <p:nvSpPr>
          <p:cNvPr id="5" name="Footer Placeholder 4">
            <a:extLst>
              <a:ext uri="{FF2B5EF4-FFF2-40B4-BE49-F238E27FC236}">
                <a16:creationId xmlns:a16="http://schemas.microsoft.com/office/drawing/2014/main" id="{8EE0B755-8FED-4B96-BA8C-04FFE34C22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16774B-C443-4CBE-AE7C-4B1B1CF17150}"/>
              </a:ext>
            </a:extLst>
          </p:cNvPr>
          <p:cNvSpPr>
            <a:spLocks noGrp="1"/>
          </p:cNvSpPr>
          <p:nvPr>
            <p:ph type="sldNum" sz="quarter" idx="12"/>
          </p:nvPr>
        </p:nvSpPr>
        <p:spPr/>
        <p:txBody>
          <a:bodyPr/>
          <a:lstStyle/>
          <a:p>
            <a:fld id="{FBE07A8D-37C3-41CF-A2B4-D36F0033108F}" type="slidenum">
              <a:rPr lang="en-IN" smtClean="0"/>
              <a:t>‹#›</a:t>
            </a:fld>
            <a:endParaRPr lang="en-IN"/>
          </a:p>
        </p:txBody>
      </p:sp>
    </p:spTree>
    <p:extLst>
      <p:ext uri="{BB962C8B-B14F-4D97-AF65-F5344CB8AC3E}">
        <p14:creationId xmlns:p14="http://schemas.microsoft.com/office/powerpoint/2010/main" val="1698326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52F6-0E14-4ACD-8BF1-5FA7B99CC0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F09580-526C-46F0-952D-648DDC8D22A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7435AED-4205-4E60-B7DD-7129AFC2320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BE088C5-D046-4B66-B182-9555A32C19C2}"/>
              </a:ext>
            </a:extLst>
          </p:cNvPr>
          <p:cNvSpPr>
            <a:spLocks noGrp="1"/>
          </p:cNvSpPr>
          <p:nvPr>
            <p:ph type="dt" sz="half" idx="10"/>
          </p:nvPr>
        </p:nvSpPr>
        <p:spPr/>
        <p:txBody>
          <a:bodyPr/>
          <a:lstStyle/>
          <a:p>
            <a:fld id="{9713E851-8EBC-40E8-9362-113F04585EBA}" type="datetimeFigureOut">
              <a:rPr lang="en-IN" smtClean="0"/>
              <a:t>19-02-2024</a:t>
            </a:fld>
            <a:endParaRPr lang="en-IN"/>
          </a:p>
        </p:txBody>
      </p:sp>
      <p:sp>
        <p:nvSpPr>
          <p:cNvPr id="6" name="Footer Placeholder 5">
            <a:extLst>
              <a:ext uri="{FF2B5EF4-FFF2-40B4-BE49-F238E27FC236}">
                <a16:creationId xmlns:a16="http://schemas.microsoft.com/office/drawing/2014/main" id="{7DFAF531-3763-4DEB-9334-F84A76E0D0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120E6C-77AA-4457-B9C9-92CA97E1FFA4}"/>
              </a:ext>
            </a:extLst>
          </p:cNvPr>
          <p:cNvSpPr>
            <a:spLocks noGrp="1"/>
          </p:cNvSpPr>
          <p:nvPr>
            <p:ph type="sldNum" sz="quarter" idx="12"/>
          </p:nvPr>
        </p:nvSpPr>
        <p:spPr/>
        <p:txBody>
          <a:bodyPr/>
          <a:lstStyle/>
          <a:p>
            <a:fld id="{FBE07A8D-37C3-41CF-A2B4-D36F0033108F}" type="slidenum">
              <a:rPr lang="en-IN" smtClean="0"/>
              <a:t>‹#›</a:t>
            </a:fld>
            <a:endParaRPr lang="en-IN"/>
          </a:p>
        </p:txBody>
      </p:sp>
    </p:spTree>
    <p:extLst>
      <p:ext uri="{BB962C8B-B14F-4D97-AF65-F5344CB8AC3E}">
        <p14:creationId xmlns:p14="http://schemas.microsoft.com/office/powerpoint/2010/main" val="2518615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FCB31-5753-4F83-A3A4-1A8850CFB03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6FD298-7AD7-43BD-8FE5-2E8ED8D52F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160416C-91BD-4BD1-9386-F7DD2EB1B69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0034B62-C5E9-45BA-B492-DD1243DFE5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BCB198E-0870-450B-9F3C-B71592EA2DE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7253C7E-F6FE-484A-8C0C-1DC8B9C80CA8}"/>
              </a:ext>
            </a:extLst>
          </p:cNvPr>
          <p:cNvSpPr>
            <a:spLocks noGrp="1"/>
          </p:cNvSpPr>
          <p:nvPr>
            <p:ph type="dt" sz="half" idx="10"/>
          </p:nvPr>
        </p:nvSpPr>
        <p:spPr/>
        <p:txBody>
          <a:bodyPr/>
          <a:lstStyle/>
          <a:p>
            <a:fld id="{9713E851-8EBC-40E8-9362-113F04585EBA}" type="datetimeFigureOut">
              <a:rPr lang="en-IN" smtClean="0"/>
              <a:t>19-02-2024</a:t>
            </a:fld>
            <a:endParaRPr lang="en-IN"/>
          </a:p>
        </p:txBody>
      </p:sp>
      <p:sp>
        <p:nvSpPr>
          <p:cNvPr id="8" name="Footer Placeholder 7">
            <a:extLst>
              <a:ext uri="{FF2B5EF4-FFF2-40B4-BE49-F238E27FC236}">
                <a16:creationId xmlns:a16="http://schemas.microsoft.com/office/drawing/2014/main" id="{A8D8B215-0726-47EB-8DE3-D322FEA4545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99DB7F3-8A64-46C9-BEC5-8BD1E38FCCC0}"/>
              </a:ext>
            </a:extLst>
          </p:cNvPr>
          <p:cNvSpPr>
            <a:spLocks noGrp="1"/>
          </p:cNvSpPr>
          <p:nvPr>
            <p:ph type="sldNum" sz="quarter" idx="12"/>
          </p:nvPr>
        </p:nvSpPr>
        <p:spPr/>
        <p:txBody>
          <a:bodyPr/>
          <a:lstStyle/>
          <a:p>
            <a:fld id="{FBE07A8D-37C3-41CF-A2B4-D36F0033108F}" type="slidenum">
              <a:rPr lang="en-IN" smtClean="0"/>
              <a:t>‹#›</a:t>
            </a:fld>
            <a:endParaRPr lang="en-IN"/>
          </a:p>
        </p:txBody>
      </p:sp>
    </p:spTree>
    <p:extLst>
      <p:ext uri="{BB962C8B-B14F-4D97-AF65-F5344CB8AC3E}">
        <p14:creationId xmlns:p14="http://schemas.microsoft.com/office/powerpoint/2010/main" val="1211766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10E73-7384-4966-BAF6-1B629815FB3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0F4A131-3737-41A2-B3BE-446C988C45F9}"/>
              </a:ext>
            </a:extLst>
          </p:cNvPr>
          <p:cNvSpPr>
            <a:spLocks noGrp="1"/>
          </p:cNvSpPr>
          <p:nvPr>
            <p:ph type="dt" sz="half" idx="10"/>
          </p:nvPr>
        </p:nvSpPr>
        <p:spPr/>
        <p:txBody>
          <a:bodyPr/>
          <a:lstStyle/>
          <a:p>
            <a:fld id="{9713E851-8EBC-40E8-9362-113F04585EBA}" type="datetimeFigureOut">
              <a:rPr lang="en-IN" smtClean="0"/>
              <a:t>19-02-2024</a:t>
            </a:fld>
            <a:endParaRPr lang="en-IN"/>
          </a:p>
        </p:txBody>
      </p:sp>
      <p:sp>
        <p:nvSpPr>
          <p:cNvPr id="4" name="Footer Placeholder 3">
            <a:extLst>
              <a:ext uri="{FF2B5EF4-FFF2-40B4-BE49-F238E27FC236}">
                <a16:creationId xmlns:a16="http://schemas.microsoft.com/office/drawing/2014/main" id="{C356C80A-F992-4803-A9A1-1662CFD2494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F3D1C8D-47D7-47A7-A81A-615C8BD954F7}"/>
              </a:ext>
            </a:extLst>
          </p:cNvPr>
          <p:cNvSpPr>
            <a:spLocks noGrp="1"/>
          </p:cNvSpPr>
          <p:nvPr>
            <p:ph type="sldNum" sz="quarter" idx="12"/>
          </p:nvPr>
        </p:nvSpPr>
        <p:spPr/>
        <p:txBody>
          <a:bodyPr/>
          <a:lstStyle/>
          <a:p>
            <a:fld id="{FBE07A8D-37C3-41CF-A2B4-D36F0033108F}" type="slidenum">
              <a:rPr lang="en-IN" smtClean="0"/>
              <a:t>‹#›</a:t>
            </a:fld>
            <a:endParaRPr lang="en-IN"/>
          </a:p>
        </p:txBody>
      </p:sp>
    </p:spTree>
    <p:extLst>
      <p:ext uri="{BB962C8B-B14F-4D97-AF65-F5344CB8AC3E}">
        <p14:creationId xmlns:p14="http://schemas.microsoft.com/office/powerpoint/2010/main" val="1514813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BD82C7-45C0-42A5-AD42-1718BAF14313}"/>
              </a:ext>
            </a:extLst>
          </p:cNvPr>
          <p:cNvSpPr>
            <a:spLocks noGrp="1"/>
          </p:cNvSpPr>
          <p:nvPr>
            <p:ph type="dt" sz="half" idx="10"/>
          </p:nvPr>
        </p:nvSpPr>
        <p:spPr/>
        <p:txBody>
          <a:bodyPr/>
          <a:lstStyle/>
          <a:p>
            <a:fld id="{9713E851-8EBC-40E8-9362-113F04585EBA}" type="datetimeFigureOut">
              <a:rPr lang="en-IN" smtClean="0"/>
              <a:t>19-02-2024</a:t>
            </a:fld>
            <a:endParaRPr lang="en-IN"/>
          </a:p>
        </p:txBody>
      </p:sp>
      <p:sp>
        <p:nvSpPr>
          <p:cNvPr id="3" name="Footer Placeholder 2">
            <a:extLst>
              <a:ext uri="{FF2B5EF4-FFF2-40B4-BE49-F238E27FC236}">
                <a16:creationId xmlns:a16="http://schemas.microsoft.com/office/drawing/2014/main" id="{8358BCD0-2AB5-41A0-95C7-32EC67F2DBD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1003551-EAD8-4D3D-BD8A-BA51298433C9}"/>
              </a:ext>
            </a:extLst>
          </p:cNvPr>
          <p:cNvSpPr>
            <a:spLocks noGrp="1"/>
          </p:cNvSpPr>
          <p:nvPr>
            <p:ph type="sldNum" sz="quarter" idx="12"/>
          </p:nvPr>
        </p:nvSpPr>
        <p:spPr/>
        <p:txBody>
          <a:bodyPr/>
          <a:lstStyle/>
          <a:p>
            <a:fld id="{FBE07A8D-37C3-41CF-A2B4-D36F0033108F}" type="slidenum">
              <a:rPr lang="en-IN" smtClean="0"/>
              <a:t>‹#›</a:t>
            </a:fld>
            <a:endParaRPr lang="en-IN"/>
          </a:p>
        </p:txBody>
      </p:sp>
    </p:spTree>
    <p:extLst>
      <p:ext uri="{BB962C8B-B14F-4D97-AF65-F5344CB8AC3E}">
        <p14:creationId xmlns:p14="http://schemas.microsoft.com/office/powerpoint/2010/main" val="1759283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4762F-6E5A-4B23-A64C-135A5A0A2D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31E1306-EB8F-4A5A-8051-DA1C62D46F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887E64F-0613-43A8-B138-A881E66589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119D01-2A36-4171-8B6F-9FD9F6B560AF}"/>
              </a:ext>
            </a:extLst>
          </p:cNvPr>
          <p:cNvSpPr>
            <a:spLocks noGrp="1"/>
          </p:cNvSpPr>
          <p:nvPr>
            <p:ph type="dt" sz="half" idx="10"/>
          </p:nvPr>
        </p:nvSpPr>
        <p:spPr/>
        <p:txBody>
          <a:bodyPr/>
          <a:lstStyle/>
          <a:p>
            <a:fld id="{9713E851-8EBC-40E8-9362-113F04585EBA}" type="datetimeFigureOut">
              <a:rPr lang="en-IN" smtClean="0"/>
              <a:t>19-02-2024</a:t>
            </a:fld>
            <a:endParaRPr lang="en-IN"/>
          </a:p>
        </p:txBody>
      </p:sp>
      <p:sp>
        <p:nvSpPr>
          <p:cNvPr id="6" name="Footer Placeholder 5">
            <a:extLst>
              <a:ext uri="{FF2B5EF4-FFF2-40B4-BE49-F238E27FC236}">
                <a16:creationId xmlns:a16="http://schemas.microsoft.com/office/drawing/2014/main" id="{F31704BE-FBFF-4BE5-A688-A165B7502C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C61965-AD9C-455A-AFEF-3C6E2F643B09}"/>
              </a:ext>
            </a:extLst>
          </p:cNvPr>
          <p:cNvSpPr>
            <a:spLocks noGrp="1"/>
          </p:cNvSpPr>
          <p:nvPr>
            <p:ph type="sldNum" sz="quarter" idx="12"/>
          </p:nvPr>
        </p:nvSpPr>
        <p:spPr/>
        <p:txBody>
          <a:bodyPr/>
          <a:lstStyle/>
          <a:p>
            <a:fld id="{FBE07A8D-37C3-41CF-A2B4-D36F0033108F}" type="slidenum">
              <a:rPr lang="en-IN" smtClean="0"/>
              <a:t>‹#›</a:t>
            </a:fld>
            <a:endParaRPr lang="en-IN"/>
          </a:p>
        </p:txBody>
      </p:sp>
    </p:spTree>
    <p:extLst>
      <p:ext uri="{BB962C8B-B14F-4D97-AF65-F5344CB8AC3E}">
        <p14:creationId xmlns:p14="http://schemas.microsoft.com/office/powerpoint/2010/main" val="1643341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8F539-2FE8-4A31-8878-FA650A301B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279DCC3-0D1B-474E-A21C-8E297F2195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3C36DE8-C490-463E-B9D8-364B883F5F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CD65626-FD4A-4E31-AA87-8A8E1032AE03}"/>
              </a:ext>
            </a:extLst>
          </p:cNvPr>
          <p:cNvSpPr>
            <a:spLocks noGrp="1"/>
          </p:cNvSpPr>
          <p:nvPr>
            <p:ph type="dt" sz="half" idx="10"/>
          </p:nvPr>
        </p:nvSpPr>
        <p:spPr/>
        <p:txBody>
          <a:bodyPr/>
          <a:lstStyle/>
          <a:p>
            <a:fld id="{9713E851-8EBC-40E8-9362-113F04585EBA}" type="datetimeFigureOut">
              <a:rPr lang="en-IN" smtClean="0"/>
              <a:t>19-02-2024</a:t>
            </a:fld>
            <a:endParaRPr lang="en-IN"/>
          </a:p>
        </p:txBody>
      </p:sp>
      <p:sp>
        <p:nvSpPr>
          <p:cNvPr id="6" name="Footer Placeholder 5">
            <a:extLst>
              <a:ext uri="{FF2B5EF4-FFF2-40B4-BE49-F238E27FC236}">
                <a16:creationId xmlns:a16="http://schemas.microsoft.com/office/drawing/2014/main" id="{B498C212-B9B1-4B78-BD6B-CE77A9056B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BFD9F4-18C2-442F-84B0-C89292421123}"/>
              </a:ext>
            </a:extLst>
          </p:cNvPr>
          <p:cNvSpPr>
            <a:spLocks noGrp="1"/>
          </p:cNvSpPr>
          <p:nvPr>
            <p:ph type="sldNum" sz="quarter" idx="12"/>
          </p:nvPr>
        </p:nvSpPr>
        <p:spPr/>
        <p:txBody>
          <a:bodyPr/>
          <a:lstStyle/>
          <a:p>
            <a:fld id="{FBE07A8D-37C3-41CF-A2B4-D36F0033108F}" type="slidenum">
              <a:rPr lang="en-IN" smtClean="0"/>
              <a:t>‹#›</a:t>
            </a:fld>
            <a:endParaRPr lang="en-IN"/>
          </a:p>
        </p:txBody>
      </p:sp>
    </p:spTree>
    <p:extLst>
      <p:ext uri="{BB962C8B-B14F-4D97-AF65-F5344CB8AC3E}">
        <p14:creationId xmlns:p14="http://schemas.microsoft.com/office/powerpoint/2010/main" val="1523509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F9856D-2C48-4B3A-9B9B-A5A662EEC4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C526EC-5D43-439F-A42A-9884D86142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D9182D-5895-4D69-9EBF-761F2BB5B6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13E851-8EBC-40E8-9362-113F04585EBA}" type="datetimeFigureOut">
              <a:rPr lang="en-IN" smtClean="0"/>
              <a:t>19-02-2024</a:t>
            </a:fld>
            <a:endParaRPr lang="en-IN"/>
          </a:p>
        </p:txBody>
      </p:sp>
      <p:sp>
        <p:nvSpPr>
          <p:cNvPr id="5" name="Footer Placeholder 4">
            <a:extLst>
              <a:ext uri="{FF2B5EF4-FFF2-40B4-BE49-F238E27FC236}">
                <a16:creationId xmlns:a16="http://schemas.microsoft.com/office/drawing/2014/main" id="{6A2973E9-D962-4F19-A369-3673D9A184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AC6F3A3-1640-46A3-A7DA-E57066BB63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E07A8D-37C3-41CF-A2B4-D36F0033108F}" type="slidenum">
              <a:rPr lang="en-IN" smtClean="0"/>
              <a:t>‹#›</a:t>
            </a:fld>
            <a:endParaRPr lang="en-IN"/>
          </a:p>
        </p:txBody>
      </p:sp>
    </p:spTree>
    <p:extLst>
      <p:ext uri="{BB962C8B-B14F-4D97-AF65-F5344CB8AC3E}">
        <p14:creationId xmlns:p14="http://schemas.microsoft.com/office/powerpoint/2010/main" val="4044052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github.com/rwightman/pytorch-image-models" TargetMode="External"/><Relationship Id="rId3" Type="http://schemas.openxmlformats.org/officeDocument/2006/relationships/hyperlink" Target="https://pytorch.org/text/main/models.html" TargetMode="External"/><Relationship Id="rId7" Type="http://schemas.openxmlformats.org/officeDocument/2006/relationships/hyperlink" Target="https://huggingface.co/datasets" TargetMode="External"/><Relationship Id="rId2" Type="http://schemas.openxmlformats.org/officeDocument/2006/relationships/hyperlink" Target="https://pytorch.org/vision/stable/models.html" TargetMode="External"/><Relationship Id="rId1" Type="http://schemas.openxmlformats.org/officeDocument/2006/relationships/slideLayout" Target="../slideLayouts/slideLayout2.xml"/><Relationship Id="rId6" Type="http://schemas.openxmlformats.org/officeDocument/2006/relationships/hyperlink" Target="https://huggingface.co/models" TargetMode="External"/><Relationship Id="rId5" Type="http://schemas.openxmlformats.org/officeDocument/2006/relationships/hyperlink" Target="https://pytorch.org/torchrec/torchrec.models.html" TargetMode="External"/><Relationship Id="rId4" Type="http://schemas.openxmlformats.org/officeDocument/2006/relationships/hyperlink" Target="https://pytorch.org/audio/stable/models.html" TargetMode="External"/><Relationship Id="rId9" Type="http://schemas.openxmlformats.org/officeDocument/2006/relationships/hyperlink" Target="https://paperswithcode.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1D35C-AB5C-4364-B72C-4D512917F133}"/>
              </a:ext>
            </a:extLst>
          </p:cNvPr>
          <p:cNvSpPr>
            <a:spLocks noGrp="1"/>
          </p:cNvSpPr>
          <p:nvPr>
            <p:ph type="ctrTitle"/>
          </p:nvPr>
        </p:nvSpPr>
        <p:spPr/>
        <p:txBody>
          <a:bodyPr/>
          <a:lstStyle/>
          <a:p>
            <a:r>
              <a:rPr lang="en-US" dirty="0"/>
              <a:t>L8 Transfer Learning</a:t>
            </a:r>
            <a:endParaRPr lang="en-IN" dirty="0"/>
          </a:p>
        </p:txBody>
      </p:sp>
      <p:sp>
        <p:nvSpPr>
          <p:cNvPr id="3" name="Subtitle 2">
            <a:extLst>
              <a:ext uri="{FF2B5EF4-FFF2-40B4-BE49-F238E27FC236}">
                <a16:creationId xmlns:a16="http://schemas.microsoft.com/office/drawing/2014/main" id="{2AF10F34-F7DF-401F-9EFF-88E4BBFAF5E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48999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E159C-FE73-4C23-A3BF-1CEE5D9E5DD4}"/>
              </a:ext>
            </a:extLst>
          </p:cNvPr>
          <p:cNvSpPr>
            <a:spLocks noGrp="1"/>
          </p:cNvSpPr>
          <p:nvPr>
            <p:ph type="title"/>
          </p:nvPr>
        </p:nvSpPr>
        <p:spPr/>
        <p:txBody>
          <a:bodyPr/>
          <a:lstStyle/>
          <a:p>
            <a:r>
              <a:rPr lang="en-IN" dirty="0"/>
              <a:t>The Transfer Learning Workflow </a:t>
            </a:r>
          </a:p>
        </p:txBody>
      </p:sp>
      <p:sp>
        <p:nvSpPr>
          <p:cNvPr id="3" name="Content Placeholder 2">
            <a:extLst>
              <a:ext uri="{FF2B5EF4-FFF2-40B4-BE49-F238E27FC236}">
                <a16:creationId xmlns:a16="http://schemas.microsoft.com/office/drawing/2014/main" id="{775E35EE-FA66-4526-A060-68CCE375462C}"/>
              </a:ext>
            </a:extLst>
          </p:cNvPr>
          <p:cNvSpPr>
            <a:spLocks noGrp="1"/>
          </p:cNvSpPr>
          <p:nvPr>
            <p:ph idx="1"/>
          </p:nvPr>
        </p:nvSpPr>
        <p:spPr/>
        <p:txBody>
          <a:bodyPr>
            <a:normAutofit fontScale="85000" lnSpcReduction="20000"/>
          </a:bodyPr>
          <a:lstStyle/>
          <a:p>
            <a:pPr marL="0" indent="0">
              <a:buNone/>
            </a:pPr>
            <a:r>
              <a:rPr lang="en-US" dirty="0">
                <a:solidFill>
                  <a:srgbClr val="00B0F0"/>
                </a:solidFill>
              </a:rPr>
              <a:t>1. Selecting a Pre-trained Model</a:t>
            </a:r>
          </a:p>
          <a:p>
            <a:r>
              <a:rPr lang="en-US" dirty="0"/>
              <a:t>The first step in transfer learning is to choose a pre-trained model. Pre-trained models are trained on large datasets for common tasks such as image classification or natural language processing. Popular choices include VGG16, </a:t>
            </a:r>
            <a:r>
              <a:rPr lang="en-US" dirty="0" err="1"/>
              <a:t>ResNet</a:t>
            </a:r>
            <a:r>
              <a:rPr lang="en-US" dirty="0"/>
              <a:t>, and BERT</a:t>
            </a:r>
          </a:p>
          <a:p>
            <a:pPr marL="0" indent="0">
              <a:buNone/>
            </a:pPr>
            <a:r>
              <a:rPr lang="en-US" dirty="0">
                <a:solidFill>
                  <a:srgbClr val="00B0F0"/>
                </a:solidFill>
              </a:rPr>
              <a:t>2. Understanding Model Architecture</a:t>
            </a:r>
          </a:p>
          <a:p>
            <a:r>
              <a:rPr lang="en-US" dirty="0"/>
              <a:t>Once a pre-trained model is selected, it is crucial to understand its architecture. This involves examining the layers, parameters, and the specific task it was originally designed for. Familiarizing with the model's structure is essential for effective transfer learning</a:t>
            </a:r>
          </a:p>
          <a:p>
            <a:pPr marL="0" indent="0">
              <a:buNone/>
            </a:pPr>
            <a:r>
              <a:rPr lang="en-US" dirty="0">
                <a:solidFill>
                  <a:srgbClr val="00B0F0"/>
                </a:solidFill>
              </a:rPr>
              <a:t>3. Modifying the Model for the New Task</a:t>
            </a:r>
          </a:p>
          <a:p>
            <a:r>
              <a:rPr lang="en-US" dirty="0"/>
              <a:t>The next step is to adapt the pre-trained model to the specifics of the new task. This involves modifying the final layers of the model to match the number of classes in the target task. </a:t>
            </a:r>
          </a:p>
          <a:p>
            <a:endParaRPr lang="en-IN" dirty="0"/>
          </a:p>
        </p:txBody>
      </p:sp>
    </p:spTree>
    <p:extLst>
      <p:ext uri="{BB962C8B-B14F-4D97-AF65-F5344CB8AC3E}">
        <p14:creationId xmlns:p14="http://schemas.microsoft.com/office/powerpoint/2010/main" val="2386769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E159C-FE73-4C23-A3BF-1CEE5D9E5DD4}"/>
              </a:ext>
            </a:extLst>
          </p:cNvPr>
          <p:cNvSpPr>
            <a:spLocks noGrp="1"/>
          </p:cNvSpPr>
          <p:nvPr>
            <p:ph type="title"/>
          </p:nvPr>
        </p:nvSpPr>
        <p:spPr/>
        <p:txBody>
          <a:bodyPr/>
          <a:lstStyle/>
          <a:p>
            <a:r>
              <a:rPr lang="en-IN" dirty="0"/>
              <a:t>The Transfer Learning Workflow </a:t>
            </a:r>
          </a:p>
        </p:txBody>
      </p:sp>
      <p:sp>
        <p:nvSpPr>
          <p:cNvPr id="3" name="Content Placeholder 2">
            <a:extLst>
              <a:ext uri="{FF2B5EF4-FFF2-40B4-BE49-F238E27FC236}">
                <a16:creationId xmlns:a16="http://schemas.microsoft.com/office/drawing/2014/main" id="{775E35EE-FA66-4526-A060-68CCE375462C}"/>
              </a:ext>
            </a:extLst>
          </p:cNvPr>
          <p:cNvSpPr>
            <a:spLocks noGrp="1"/>
          </p:cNvSpPr>
          <p:nvPr>
            <p:ph idx="1"/>
          </p:nvPr>
        </p:nvSpPr>
        <p:spPr/>
        <p:txBody>
          <a:bodyPr>
            <a:normAutofit fontScale="92500" lnSpcReduction="10000"/>
          </a:bodyPr>
          <a:lstStyle/>
          <a:p>
            <a:pPr marL="0" indent="0">
              <a:buNone/>
            </a:pPr>
            <a:r>
              <a:rPr lang="en-US" dirty="0">
                <a:solidFill>
                  <a:srgbClr val="00B0F0"/>
                </a:solidFill>
              </a:rPr>
              <a:t>4. Feature Extraction</a:t>
            </a:r>
          </a:p>
          <a:p>
            <a:pPr marL="0" indent="0">
              <a:buNone/>
            </a:pPr>
            <a:r>
              <a:rPr lang="en-US" dirty="0"/>
              <a:t>One common approach in transfer learning is feature extraction. This involves using the pre-trained model as a fixed feature extractor, where the early layers of the model are frozen, and only the final layers are adapted to the new task. This way, the model retains the knowledge learned from the source task while adjusting to the nuances of the target task</a:t>
            </a:r>
          </a:p>
          <a:p>
            <a:pPr marL="0" indent="0">
              <a:buNone/>
            </a:pPr>
            <a:r>
              <a:rPr lang="en-US" dirty="0">
                <a:solidFill>
                  <a:srgbClr val="00B0F0"/>
                </a:solidFill>
              </a:rPr>
              <a:t>5. Fine-tuning</a:t>
            </a:r>
          </a:p>
          <a:p>
            <a:pPr marL="0" indent="0">
              <a:buNone/>
            </a:pPr>
            <a:r>
              <a:rPr lang="en-US" dirty="0"/>
              <a:t>Another strategy is fine-tuning, where not only the final layers but also some of the earlier layers are adapted to the new task. This allows the model to adjust its weights more flexibly based on the target task's data. Fine-tuning is beneficial when the source and target tasks are closely related</a:t>
            </a:r>
            <a:endParaRPr lang="en-IN" dirty="0"/>
          </a:p>
        </p:txBody>
      </p:sp>
    </p:spTree>
    <p:extLst>
      <p:ext uri="{BB962C8B-B14F-4D97-AF65-F5344CB8AC3E}">
        <p14:creationId xmlns:p14="http://schemas.microsoft.com/office/powerpoint/2010/main" val="3890299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7746A-655C-487A-8A95-07540A263896}"/>
              </a:ext>
            </a:extLst>
          </p:cNvPr>
          <p:cNvSpPr>
            <a:spLocks noGrp="1"/>
          </p:cNvSpPr>
          <p:nvPr>
            <p:ph type="title"/>
          </p:nvPr>
        </p:nvSpPr>
        <p:spPr/>
        <p:txBody>
          <a:bodyPr/>
          <a:lstStyle/>
          <a:p>
            <a:r>
              <a:rPr lang="en-US" dirty="0"/>
              <a:t>Applications of Transfer Learning</a:t>
            </a:r>
            <a:endParaRPr lang="en-IN" dirty="0"/>
          </a:p>
        </p:txBody>
      </p:sp>
      <p:sp>
        <p:nvSpPr>
          <p:cNvPr id="3" name="Content Placeholder 2">
            <a:extLst>
              <a:ext uri="{FF2B5EF4-FFF2-40B4-BE49-F238E27FC236}">
                <a16:creationId xmlns:a16="http://schemas.microsoft.com/office/drawing/2014/main" id="{558995B3-27F7-48D1-AF8A-0101868731CB}"/>
              </a:ext>
            </a:extLst>
          </p:cNvPr>
          <p:cNvSpPr>
            <a:spLocks noGrp="1"/>
          </p:cNvSpPr>
          <p:nvPr>
            <p:ph idx="1"/>
          </p:nvPr>
        </p:nvSpPr>
        <p:spPr/>
        <p:txBody>
          <a:bodyPr>
            <a:normAutofit fontScale="92500"/>
          </a:bodyPr>
          <a:lstStyle/>
          <a:p>
            <a:pPr marL="0" indent="0">
              <a:buNone/>
            </a:pPr>
            <a:r>
              <a:rPr lang="en-US" dirty="0">
                <a:solidFill>
                  <a:srgbClr val="00B0F0"/>
                </a:solidFill>
              </a:rPr>
              <a:t>1. Image Classification</a:t>
            </a:r>
          </a:p>
          <a:p>
            <a:r>
              <a:rPr lang="en-US" dirty="0"/>
              <a:t>Transfer learning has proven highly effective in image classification tasks. Pre-trained models trained on massive image datasets, such as ImageNet, can be repurposed for specific image classification tasks. This is particularly valuable when dealing with limited labeled data for a specific domain.</a:t>
            </a:r>
          </a:p>
          <a:p>
            <a:pPr marL="0" indent="0">
              <a:buNone/>
            </a:pPr>
            <a:r>
              <a:rPr lang="en-US" dirty="0">
                <a:solidFill>
                  <a:srgbClr val="00B0F0"/>
                </a:solidFill>
              </a:rPr>
              <a:t>2. Object Detection</a:t>
            </a:r>
          </a:p>
          <a:p>
            <a:r>
              <a:rPr lang="en-US" dirty="0"/>
              <a:t>For tasks involving object detection in images, transfer learning accelerates the training process. Pre-trained models like Faster R-CNN or YOLO can be fine-tuned on datasets with a smaller number of object classes, making them adept at detecting objects specific to the target task.</a:t>
            </a:r>
            <a:endParaRPr lang="en-IN" dirty="0"/>
          </a:p>
        </p:txBody>
      </p:sp>
    </p:spTree>
    <p:extLst>
      <p:ext uri="{BB962C8B-B14F-4D97-AF65-F5344CB8AC3E}">
        <p14:creationId xmlns:p14="http://schemas.microsoft.com/office/powerpoint/2010/main" val="1434100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C5AB1-CF8C-4538-B840-4A0CAFE321FD}"/>
              </a:ext>
            </a:extLst>
          </p:cNvPr>
          <p:cNvSpPr>
            <a:spLocks noGrp="1"/>
          </p:cNvSpPr>
          <p:nvPr>
            <p:ph type="title"/>
          </p:nvPr>
        </p:nvSpPr>
        <p:spPr/>
        <p:txBody>
          <a:bodyPr/>
          <a:lstStyle/>
          <a:p>
            <a:r>
              <a:rPr lang="en-US" dirty="0"/>
              <a:t>Applications of Transfer Learning</a:t>
            </a:r>
            <a:endParaRPr lang="en-IN" dirty="0"/>
          </a:p>
        </p:txBody>
      </p:sp>
      <p:sp>
        <p:nvSpPr>
          <p:cNvPr id="3" name="Content Placeholder 2">
            <a:extLst>
              <a:ext uri="{FF2B5EF4-FFF2-40B4-BE49-F238E27FC236}">
                <a16:creationId xmlns:a16="http://schemas.microsoft.com/office/drawing/2014/main" id="{FCAAA9E3-190E-46B4-925A-667DE2FFD251}"/>
              </a:ext>
            </a:extLst>
          </p:cNvPr>
          <p:cNvSpPr>
            <a:spLocks noGrp="1"/>
          </p:cNvSpPr>
          <p:nvPr>
            <p:ph idx="1"/>
          </p:nvPr>
        </p:nvSpPr>
        <p:spPr/>
        <p:txBody>
          <a:bodyPr>
            <a:normAutofit fontScale="92500" lnSpcReduction="20000"/>
          </a:bodyPr>
          <a:lstStyle/>
          <a:p>
            <a:pPr marL="0" indent="0">
              <a:buNone/>
            </a:pPr>
            <a:r>
              <a:rPr lang="en-US" dirty="0">
                <a:solidFill>
                  <a:srgbClr val="00B0F0"/>
                </a:solidFill>
              </a:rPr>
              <a:t>3. Natural Language Processing (NLP)</a:t>
            </a:r>
          </a:p>
          <a:p>
            <a:r>
              <a:rPr lang="en-US" dirty="0"/>
              <a:t>pre-trained language models like BERT and GPT have revolutionized transfer learning. Python libraries such as Hugging Face's Transformers facilitate the use of these models for a variety of NLP tasks, including sentiment analysis, text classification, and named entity recognition.</a:t>
            </a:r>
          </a:p>
          <a:p>
            <a:pPr marL="0" indent="0">
              <a:buNone/>
            </a:pPr>
            <a:r>
              <a:rPr lang="en-US" dirty="0">
                <a:solidFill>
                  <a:srgbClr val="00B0F0"/>
                </a:solidFill>
              </a:rPr>
              <a:t>4. Speech Recognition</a:t>
            </a:r>
          </a:p>
          <a:p>
            <a:r>
              <a:rPr lang="en-US" dirty="0"/>
              <a:t>Pre-trained models trained on large-scale speech datasets can be adapted to recognize specific voices or languages</a:t>
            </a:r>
          </a:p>
          <a:p>
            <a:pPr marL="0" indent="0">
              <a:buNone/>
            </a:pPr>
            <a:r>
              <a:rPr lang="en-US" dirty="0">
                <a:solidFill>
                  <a:srgbClr val="00B0F0"/>
                </a:solidFill>
              </a:rPr>
              <a:t>5. Medical Imaging</a:t>
            </a:r>
          </a:p>
          <a:p>
            <a:r>
              <a:rPr lang="en-US" dirty="0"/>
              <a:t>Pre-trained models can be applied to tasks such as tumor detection or organ segmentation with minimal labeled medical data, offering potential breakthroughs in diagnostics.</a:t>
            </a:r>
            <a:endParaRPr lang="en-IN" dirty="0"/>
          </a:p>
        </p:txBody>
      </p:sp>
    </p:spTree>
    <p:extLst>
      <p:ext uri="{BB962C8B-B14F-4D97-AF65-F5344CB8AC3E}">
        <p14:creationId xmlns:p14="http://schemas.microsoft.com/office/powerpoint/2010/main" val="733134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62FBA-D0E1-4180-B836-343FDC6DD414}"/>
              </a:ext>
            </a:extLst>
          </p:cNvPr>
          <p:cNvSpPr>
            <a:spLocks noGrp="1"/>
          </p:cNvSpPr>
          <p:nvPr>
            <p:ph type="title"/>
          </p:nvPr>
        </p:nvSpPr>
        <p:spPr/>
        <p:txBody>
          <a:bodyPr>
            <a:normAutofit/>
          </a:bodyPr>
          <a:lstStyle/>
          <a:p>
            <a:r>
              <a:rPr lang="en-US" dirty="0"/>
              <a:t>Challenges in Transfer Learning</a:t>
            </a:r>
            <a:br>
              <a:rPr lang="en-US" dirty="0"/>
            </a:br>
            <a:endParaRPr lang="en-IN" dirty="0"/>
          </a:p>
        </p:txBody>
      </p:sp>
      <p:sp>
        <p:nvSpPr>
          <p:cNvPr id="3" name="Content Placeholder 2">
            <a:extLst>
              <a:ext uri="{FF2B5EF4-FFF2-40B4-BE49-F238E27FC236}">
                <a16:creationId xmlns:a16="http://schemas.microsoft.com/office/drawing/2014/main" id="{5B16F1A5-7C3B-4D4C-8D7B-415993CBAE82}"/>
              </a:ext>
            </a:extLst>
          </p:cNvPr>
          <p:cNvSpPr>
            <a:spLocks noGrp="1"/>
          </p:cNvSpPr>
          <p:nvPr>
            <p:ph idx="1"/>
          </p:nvPr>
        </p:nvSpPr>
        <p:spPr/>
        <p:txBody>
          <a:bodyPr>
            <a:normAutofit/>
          </a:bodyPr>
          <a:lstStyle/>
          <a:p>
            <a:r>
              <a:rPr lang="en-US" dirty="0">
                <a:solidFill>
                  <a:srgbClr val="00B0F0"/>
                </a:solidFill>
              </a:rPr>
              <a:t>Domain Shift: </a:t>
            </a:r>
            <a:r>
              <a:rPr lang="en-US" dirty="0"/>
              <a:t>The source and target tasks should be closely related to ensure transfer learning effectiveness. A significant domain shift may lead to suboptimal performance.</a:t>
            </a:r>
          </a:p>
          <a:p>
            <a:r>
              <a:rPr lang="en-US" dirty="0">
                <a:solidFill>
                  <a:srgbClr val="00B0F0"/>
                </a:solidFill>
              </a:rPr>
              <a:t>Overfitting:</a:t>
            </a:r>
            <a:r>
              <a:rPr lang="en-US" dirty="0"/>
              <a:t> When adapting a pre-trained model to a new task, there is a risk of overfitting, especially when dealing with limited labeled data. Techniques such as regularization and data augmentation can mitigate this challenge.</a:t>
            </a:r>
          </a:p>
          <a:p>
            <a:r>
              <a:rPr lang="en-US" dirty="0">
                <a:solidFill>
                  <a:srgbClr val="00B0F0"/>
                </a:solidFill>
              </a:rPr>
              <a:t>Model Size: </a:t>
            </a:r>
            <a:r>
              <a:rPr lang="en-US" dirty="0"/>
              <a:t>Pre-trained models can be large, requiring significant computational resources for fine-tuning or feature extraction. Efficient handling of model size is crucial for practical implementation</a:t>
            </a:r>
            <a:endParaRPr lang="en-IN" dirty="0"/>
          </a:p>
        </p:txBody>
      </p:sp>
    </p:spTree>
    <p:extLst>
      <p:ext uri="{BB962C8B-B14F-4D97-AF65-F5344CB8AC3E}">
        <p14:creationId xmlns:p14="http://schemas.microsoft.com/office/powerpoint/2010/main" val="1684287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A9EEE-FACE-4B03-AF15-D4EB0712F1AF}"/>
              </a:ext>
            </a:extLst>
          </p:cNvPr>
          <p:cNvSpPr>
            <a:spLocks noGrp="1"/>
          </p:cNvSpPr>
          <p:nvPr>
            <p:ph type="title"/>
          </p:nvPr>
        </p:nvSpPr>
        <p:spPr>
          <a:xfrm>
            <a:off x="838200" y="365126"/>
            <a:ext cx="10515600" cy="872004"/>
          </a:xfrm>
        </p:spPr>
        <p:txBody>
          <a:bodyPr/>
          <a:lstStyle/>
          <a:p>
            <a:r>
              <a:rPr lang="en-US" dirty="0"/>
              <a:t>Transfer Learning</a:t>
            </a:r>
            <a:endParaRPr lang="en-IN" dirty="0"/>
          </a:p>
        </p:txBody>
      </p:sp>
      <p:sp>
        <p:nvSpPr>
          <p:cNvPr id="3" name="Content Placeholder 2">
            <a:extLst>
              <a:ext uri="{FF2B5EF4-FFF2-40B4-BE49-F238E27FC236}">
                <a16:creationId xmlns:a16="http://schemas.microsoft.com/office/drawing/2014/main" id="{5719CDAB-E3BE-4642-BFDE-40F440E6B754}"/>
              </a:ext>
            </a:extLst>
          </p:cNvPr>
          <p:cNvSpPr>
            <a:spLocks noGrp="1"/>
          </p:cNvSpPr>
          <p:nvPr>
            <p:ph idx="1"/>
          </p:nvPr>
        </p:nvSpPr>
        <p:spPr>
          <a:xfrm>
            <a:off x="838200" y="1613646"/>
            <a:ext cx="10515600" cy="4879227"/>
          </a:xfrm>
        </p:spPr>
        <p:txBody>
          <a:bodyPr>
            <a:normAutofit fontScale="77500" lnSpcReduction="20000"/>
          </a:bodyPr>
          <a:lstStyle/>
          <a:p>
            <a:r>
              <a:rPr lang="en-US" dirty="0"/>
              <a:t>Deep convolutional neural network models may take days or even weeks to train on very large datasets.</a:t>
            </a:r>
          </a:p>
          <a:p>
            <a:r>
              <a:rPr lang="en-US" dirty="0"/>
              <a:t>In deep learning, transfer learning is a technique whereby a neural network model is first trained on a problem similar to the problem that is being solved. One or more layers from the trained model are then used in a new model trained on the problem of interest.</a:t>
            </a:r>
          </a:p>
          <a:p>
            <a:r>
              <a:rPr lang="en-US" dirty="0"/>
              <a:t>A way to short-cut this process is to </a:t>
            </a:r>
            <a:r>
              <a:rPr lang="en-US" dirty="0">
                <a:solidFill>
                  <a:srgbClr val="00B0F0"/>
                </a:solidFill>
              </a:rPr>
              <a:t>re-use the model weights from pre-trained models </a:t>
            </a:r>
            <a:r>
              <a:rPr lang="en-US" dirty="0"/>
              <a:t>that were developed for standard computer vision benchmark datasets, such as the ImageNet image recognition tasks.</a:t>
            </a:r>
          </a:p>
          <a:p>
            <a:r>
              <a:rPr lang="en-US" dirty="0"/>
              <a:t> Top performing models can be downloaded and used directly, or integrated into a new model for our own computer vision problems.</a:t>
            </a:r>
          </a:p>
          <a:p>
            <a:r>
              <a:rPr lang="en-US" dirty="0"/>
              <a:t>Transfer learning generally refers to a process where a model trained on one problem is used in some way on a second related problem.</a:t>
            </a:r>
          </a:p>
          <a:p>
            <a:r>
              <a:rPr lang="en-US" dirty="0"/>
              <a:t>Ex: In a supervised learning context, the input is the same but the target may be of a different nature. we may learn about one set of visual categories, such as cats and dogs, in the first setting, then learn about a different set of visual categories, such as ants and wasps, in the second setting</a:t>
            </a:r>
            <a:endParaRPr lang="en-IN" dirty="0"/>
          </a:p>
        </p:txBody>
      </p:sp>
    </p:spTree>
    <p:extLst>
      <p:ext uri="{BB962C8B-B14F-4D97-AF65-F5344CB8AC3E}">
        <p14:creationId xmlns:p14="http://schemas.microsoft.com/office/powerpoint/2010/main" val="2784404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C7030-E50C-4694-874E-E80A51956D3D}"/>
              </a:ext>
            </a:extLst>
          </p:cNvPr>
          <p:cNvSpPr>
            <a:spLocks noGrp="1"/>
          </p:cNvSpPr>
          <p:nvPr>
            <p:ph type="title"/>
          </p:nvPr>
        </p:nvSpPr>
        <p:spPr/>
        <p:txBody>
          <a:bodyPr/>
          <a:lstStyle/>
          <a:p>
            <a:r>
              <a:rPr lang="en-US" dirty="0"/>
              <a:t>Transfer Learning for Image Recognition</a:t>
            </a:r>
            <a:br>
              <a:rPr lang="en-US" dirty="0"/>
            </a:br>
            <a:endParaRPr lang="en-IN" dirty="0"/>
          </a:p>
        </p:txBody>
      </p:sp>
      <p:sp>
        <p:nvSpPr>
          <p:cNvPr id="3" name="Content Placeholder 2">
            <a:extLst>
              <a:ext uri="{FF2B5EF4-FFF2-40B4-BE49-F238E27FC236}">
                <a16:creationId xmlns:a16="http://schemas.microsoft.com/office/drawing/2014/main" id="{48FEC7EF-F5FE-4331-9166-90F33AAC12A3}"/>
              </a:ext>
            </a:extLst>
          </p:cNvPr>
          <p:cNvSpPr>
            <a:spLocks noGrp="1"/>
          </p:cNvSpPr>
          <p:nvPr>
            <p:ph idx="1"/>
          </p:nvPr>
        </p:nvSpPr>
        <p:spPr>
          <a:xfrm>
            <a:off x="838200" y="1344706"/>
            <a:ext cx="10515600" cy="4832257"/>
          </a:xfrm>
        </p:spPr>
        <p:txBody>
          <a:bodyPr>
            <a:normAutofit fontScale="70000" lnSpcReduction="20000"/>
          </a:bodyPr>
          <a:lstStyle/>
          <a:p>
            <a:r>
              <a:rPr lang="en-US" dirty="0"/>
              <a:t>A range of high-performing models have been developed for image classification and demonstrated on the </a:t>
            </a:r>
            <a:r>
              <a:rPr lang="en-US" dirty="0">
                <a:solidFill>
                  <a:srgbClr val="00B0F0"/>
                </a:solidFill>
              </a:rPr>
              <a:t>annual ImageNet Large Scale Visual Recognition Challenge</a:t>
            </a:r>
            <a:r>
              <a:rPr lang="en-US" dirty="0"/>
              <a:t>, or ILSVRC.</a:t>
            </a:r>
          </a:p>
          <a:p>
            <a:r>
              <a:rPr lang="en-US" dirty="0"/>
              <a:t>This challenge, referred as ImageNet, given the source of the image used in the competition, has resulted in a number of innovations in the architecture and training of convolutional neural networks. </a:t>
            </a:r>
          </a:p>
          <a:p>
            <a:r>
              <a:rPr lang="en-US" dirty="0"/>
              <a:t>many of the models used in the competitions have been released under a permissive license.</a:t>
            </a:r>
          </a:p>
          <a:p>
            <a:r>
              <a:rPr lang="en-US" dirty="0"/>
              <a:t>These models can be used as the basis for transfer learning in computer vision applications.</a:t>
            </a:r>
          </a:p>
          <a:p>
            <a:endParaRPr lang="en-US" dirty="0"/>
          </a:p>
          <a:p>
            <a:r>
              <a:rPr lang="en-US" dirty="0">
                <a:solidFill>
                  <a:srgbClr val="00B0F0"/>
                </a:solidFill>
              </a:rPr>
              <a:t>Useful Learned Features:</a:t>
            </a:r>
            <a:r>
              <a:rPr lang="en-US" dirty="0"/>
              <a:t> The models have learned how to detect generic features from photographs, given that they were trained on more than 1,000,000 images for 1,000 categories.</a:t>
            </a:r>
          </a:p>
          <a:p>
            <a:r>
              <a:rPr lang="en-US" dirty="0">
                <a:solidFill>
                  <a:srgbClr val="00B0F0"/>
                </a:solidFill>
              </a:rPr>
              <a:t>State-of-the-Art Performance: </a:t>
            </a:r>
            <a:r>
              <a:rPr lang="en-US" dirty="0"/>
              <a:t>The models achieved state of the art performance and remain effective on the specific image recognition task for which they were developed.</a:t>
            </a:r>
          </a:p>
          <a:p>
            <a:r>
              <a:rPr lang="en-US" dirty="0">
                <a:solidFill>
                  <a:srgbClr val="00B0F0"/>
                </a:solidFill>
              </a:rPr>
              <a:t>Easily Accessible: </a:t>
            </a:r>
            <a:r>
              <a:rPr lang="en-US" dirty="0"/>
              <a:t>The model weights are provided as free downloadable files and many libraries provide convenient APIs to download and use the models directly.</a:t>
            </a:r>
            <a:endParaRPr lang="en-IN" dirty="0"/>
          </a:p>
        </p:txBody>
      </p:sp>
    </p:spTree>
    <p:extLst>
      <p:ext uri="{BB962C8B-B14F-4D97-AF65-F5344CB8AC3E}">
        <p14:creationId xmlns:p14="http://schemas.microsoft.com/office/powerpoint/2010/main" val="2748080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A3F77-3B6E-457D-8099-36852A4B516B}"/>
              </a:ext>
            </a:extLst>
          </p:cNvPr>
          <p:cNvSpPr>
            <a:spLocks noGrp="1"/>
          </p:cNvSpPr>
          <p:nvPr>
            <p:ph type="title"/>
          </p:nvPr>
        </p:nvSpPr>
        <p:spPr>
          <a:xfrm>
            <a:off x="838200" y="365126"/>
            <a:ext cx="10515600" cy="683746"/>
          </a:xfrm>
        </p:spPr>
        <p:txBody>
          <a:bodyPr>
            <a:normAutofit fontScale="90000"/>
          </a:bodyPr>
          <a:lstStyle/>
          <a:p>
            <a:r>
              <a:rPr lang="en-US" dirty="0"/>
              <a:t>How to Use Pre-Trained Models</a:t>
            </a:r>
            <a:br>
              <a:rPr lang="en-US" dirty="0"/>
            </a:br>
            <a:endParaRPr lang="en-IN" dirty="0"/>
          </a:p>
        </p:txBody>
      </p:sp>
      <p:sp>
        <p:nvSpPr>
          <p:cNvPr id="3" name="Content Placeholder 2">
            <a:extLst>
              <a:ext uri="{FF2B5EF4-FFF2-40B4-BE49-F238E27FC236}">
                <a16:creationId xmlns:a16="http://schemas.microsoft.com/office/drawing/2014/main" id="{80192FA7-1A44-4859-AA29-8ED65BBF2B13}"/>
              </a:ext>
            </a:extLst>
          </p:cNvPr>
          <p:cNvSpPr>
            <a:spLocks noGrp="1"/>
          </p:cNvSpPr>
          <p:nvPr>
            <p:ph idx="1"/>
          </p:nvPr>
        </p:nvSpPr>
        <p:spPr>
          <a:xfrm>
            <a:off x="838200" y="1169894"/>
            <a:ext cx="10515600" cy="5322981"/>
          </a:xfrm>
        </p:spPr>
        <p:txBody>
          <a:bodyPr>
            <a:normAutofit fontScale="62500" lnSpcReduction="20000"/>
          </a:bodyPr>
          <a:lstStyle/>
          <a:p>
            <a:r>
              <a:rPr lang="en-US" dirty="0"/>
              <a:t>The use of a pre-trained model is limited only by our creativity.</a:t>
            </a:r>
          </a:p>
          <a:p>
            <a:r>
              <a:rPr lang="en-US" dirty="0"/>
              <a:t>Ex: a model may be </a:t>
            </a:r>
            <a:r>
              <a:rPr lang="en-US" dirty="0">
                <a:solidFill>
                  <a:srgbClr val="00B0F0"/>
                </a:solidFill>
              </a:rPr>
              <a:t>downloaded and used as-is</a:t>
            </a:r>
            <a:r>
              <a:rPr lang="en-US" dirty="0"/>
              <a:t>, such as embedded into an application and used to classify new photographs.</a:t>
            </a:r>
          </a:p>
          <a:p>
            <a:r>
              <a:rPr lang="en-US" dirty="0"/>
              <a:t>Alternately, models may be downloaded and </a:t>
            </a:r>
            <a:r>
              <a:rPr lang="en-US" dirty="0">
                <a:solidFill>
                  <a:srgbClr val="00B0F0"/>
                </a:solidFill>
              </a:rPr>
              <a:t>use as feature extraction models</a:t>
            </a:r>
            <a:r>
              <a:rPr lang="en-US" dirty="0"/>
              <a:t>. Here, the output of the model from a layer prior to the output layer of the model is used as input to a new classifier model.</a:t>
            </a:r>
          </a:p>
          <a:p>
            <a:r>
              <a:rPr lang="en-US" dirty="0"/>
              <a:t>Recall that convolutional layers closer to the input layer of the model learn low-level features such as lines, that layers in the middle of the layer learn complex abstract features that combine the lower level features extracted from the input, and layers closer to the output interpret the extracted features in the context of a classification task.</a:t>
            </a:r>
          </a:p>
          <a:p>
            <a:r>
              <a:rPr lang="en-US" dirty="0"/>
              <a:t>So a level of detail for feature extraction from an existing pre-trained model can be chosen. For example, if a new task is quite different from classifying objects in photographs (e.g. different to ImageNet), then perhaps the output of the pre-trained model after the few layers would be appropriate. If a new task is quite similar to the task of classifying objects in photographs, then perhaps the output from layers much deeper in the model can be used, or even the output of the fully connected layer prior to the output layer can be used.</a:t>
            </a:r>
          </a:p>
          <a:p>
            <a:r>
              <a:rPr lang="en-US" dirty="0"/>
              <a:t>The pre-trained model can </a:t>
            </a:r>
            <a:r>
              <a:rPr lang="en-US" dirty="0">
                <a:solidFill>
                  <a:srgbClr val="00B0F0"/>
                </a:solidFill>
              </a:rPr>
              <a:t>be used as a separate feature extraction program</a:t>
            </a:r>
            <a:r>
              <a:rPr lang="en-US" dirty="0"/>
              <a:t>, in which case input can be pre-processed by the model or portion of the model to a given an output (e.g. vector of numbers) for each input image, that can then use as input when training a new model.</a:t>
            </a:r>
          </a:p>
          <a:p>
            <a:r>
              <a:rPr lang="en-US" dirty="0"/>
              <a:t>Alternately, the pre-trained model or desired portion of the </a:t>
            </a:r>
            <a:r>
              <a:rPr lang="en-US" dirty="0">
                <a:solidFill>
                  <a:srgbClr val="00B0F0"/>
                </a:solidFill>
              </a:rPr>
              <a:t>model can be integrated directly </a:t>
            </a:r>
            <a:r>
              <a:rPr lang="en-US" dirty="0"/>
              <a:t>into a new neural network model. In this usage, the weights of the pre-trained can be frozen so that they are not updated as the new model is trained. Alternately, the weights may be updated during the training of the new model, perhaps with a lower learning rate, allowing the pre-trained model to act like a weight initialization scheme when training the new model.</a:t>
            </a:r>
            <a:endParaRPr lang="en-IN" dirty="0"/>
          </a:p>
        </p:txBody>
      </p:sp>
    </p:spTree>
    <p:extLst>
      <p:ext uri="{BB962C8B-B14F-4D97-AF65-F5344CB8AC3E}">
        <p14:creationId xmlns:p14="http://schemas.microsoft.com/office/powerpoint/2010/main" val="597761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A3F77-3B6E-457D-8099-36852A4B516B}"/>
              </a:ext>
            </a:extLst>
          </p:cNvPr>
          <p:cNvSpPr>
            <a:spLocks noGrp="1"/>
          </p:cNvSpPr>
          <p:nvPr>
            <p:ph type="title"/>
          </p:nvPr>
        </p:nvSpPr>
        <p:spPr>
          <a:xfrm>
            <a:off x="838200" y="365126"/>
            <a:ext cx="10515600" cy="683746"/>
          </a:xfrm>
        </p:spPr>
        <p:txBody>
          <a:bodyPr>
            <a:normAutofit fontScale="90000"/>
          </a:bodyPr>
          <a:lstStyle/>
          <a:p>
            <a:r>
              <a:rPr lang="en-US" dirty="0"/>
              <a:t>How to Use Pre-Trained Models</a:t>
            </a:r>
            <a:br>
              <a:rPr lang="en-US" dirty="0"/>
            </a:br>
            <a:endParaRPr lang="en-IN" dirty="0"/>
          </a:p>
        </p:txBody>
      </p:sp>
      <p:sp>
        <p:nvSpPr>
          <p:cNvPr id="3" name="Content Placeholder 2">
            <a:extLst>
              <a:ext uri="{FF2B5EF4-FFF2-40B4-BE49-F238E27FC236}">
                <a16:creationId xmlns:a16="http://schemas.microsoft.com/office/drawing/2014/main" id="{80192FA7-1A44-4859-AA29-8ED65BBF2B13}"/>
              </a:ext>
            </a:extLst>
          </p:cNvPr>
          <p:cNvSpPr>
            <a:spLocks noGrp="1"/>
          </p:cNvSpPr>
          <p:nvPr>
            <p:ph idx="1"/>
          </p:nvPr>
        </p:nvSpPr>
        <p:spPr>
          <a:xfrm>
            <a:off x="838200" y="1169894"/>
            <a:ext cx="10515600" cy="5322981"/>
          </a:xfrm>
        </p:spPr>
        <p:txBody>
          <a:bodyPr>
            <a:normAutofit fontScale="92500" lnSpcReduction="20000"/>
          </a:bodyPr>
          <a:lstStyle/>
          <a:p>
            <a:pPr marL="0" indent="0">
              <a:buNone/>
            </a:pPr>
            <a:r>
              <a:rPr lang="en-US" dirty="0">
                <a:solidFill>
                  <a:srgbClr val="00B0F0"/>
                </a:solidFill>
              </a:rPr>
              <a:t>Summary of usage patterns </a:t>
            </a:r>
          </a:p>
          <a:p>
            <a:pPr marL="514350" indent="-514350">
              <a:buFont typeface="+mj-lt"/>
              <a:buAutoNum type="arabicPeriod"/>
            </a:pPr>
            <a:r>
              <a:rPr lang="en-US" dirty="0"/>
              <a:t>Classifier: The pre-trained model is used directly to classify new images.</a:t>
            </a:r>
          </a:p>
          <a:p>
            <a:pPr marL="514350" indent="-514350">
              <a:buFont typeface="+mj-lt"/>
              <a:buAutoNum type="arabicPeriod"/>
            </a:pPr>
            <a:r>
              <a:rPr lang="en-US" dirty="0"/>
              <a:t>Standalone Feature Extractor: The pre-trained model, or some portion of the model, is used to pre-process images and extract relevant features.</a:t>
            </a:r>
          </a:p>
          <a:p>
            <a:pPr marL="514350" indent="-514350">
              <a:buFont typeface="+mj-lt"/>
              <a:buAutoNum type="arabicPeriod"/>
            </a:pPr>
            <a:r>
              <a:rPr lang="en-US" dirty="0"/>
              <a:t>Integrated Feature Extractor: The pre-trained model, or some portion of the model, is integrated into a new model, but layers of the pre-trained model are frozen during training.</a:t>
            </a:r>
          </a:p>
          <a:p>
            <a:pPr marL="514350" indent="-514350">
              <a:buFont typeface="+mj-lt"/>
              <a:buAutoNum type="arabicPeriod"/>
            </a:pPr>
            <a:r>
              <a:rPr lang="en-US" dirty="0"/>
              <a:t>Weight Initialization: The pre-trained model, or some portion of the model, is integrated into a new model, and the layers of the pre-trained model are trained in concert with the new model.</a:t>
            </a:r>
          </a:p>
          <a:p>
            <a:r>
              <a:rPr lang="en-US" dirty="0"/>
              <a:t>Each approach can be effective and save significant time in developing and training a deep convolutional neural network model.</a:t>
            </a:r>
          </a:p>
          <a:p>
            <a:r>
              <a:rPr lang="en-US" dirty="0"/>
              <a:t>It may not be clear as to </a:t>
            </a:r>
            <a:r>
              <a:rPr lang="en-US" dirty="0">
                <a:solidFill>
                  <a:srgbClr val="00B0F0"/>
                </a:solidFill>
              </a:rPr>
              <a:t>which usage of the pre-trained model </a:t>
            </a:r>
            <a:r>
              <a:rPr lang="en-US" dirty="0"/>
              <a:t>may yield the best results on your new computer vision task, therefore some </a:t>
            </a:r>
            <a:r>
              <a:rPr lang="en-US" dirty="0">
                <a:solidFill>
                  <a:srgbClr val="00B0F0"/>
                </a:solidFill>
              </a:rPr>
              <a:t>experimentation may be required</a:t>
            </a:r>
            <a:r>
              <a:rPr lang="en-US" dirty="0"/>
              <a:t>.</a:t>
            </a:r>
            <a:endParaRPr lang="en-IN" dirty="0"/>
          </a:p>
        </p:txBody>
      </p:sp>
    </p:spTree>
    <p:extLst>
      <p:ext uri="{BB962C8B-B14F-4D97-AF65-F5344CB8AC3E}">
        <p14:creationId xmlns:p14="http://schemas.microsoft.com/office/powerpoint/2010/main" val="3420697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AEC79-0181-466E-80EF-5CF0EC18FBEA}"/>
              </a:ext>
            </a:extLst>
          </p:cNvPr>
          <p:cNvSpPr>
            <a:spLocks noGrp="1"/>
          </p:cNvSpPr>
          <p:nvPr>
            <p:ph type="title"/>
          </p:nvPr>
        </p:nvSpPr>
        <p:spPr/>
        <p:txBody>
          <a:bodyPr/>
          <a:lstStyle/>
          <a:p>
            <a:r>
              <a:rPr lang="en-US" dirty="0"/>
              <a:t>Models for Transfer Learning</a:t>
            </a:r>
            <a:br>
              <a:rPr lang="en-US" dirty="0"/>
            </a:br>
            <a:endParaRPr lang="en-IN" dirty="0"/>
          </a:p>
        </p:txBody>
      </p:sp>
      <p:sp>
        <p:nvSpPr>
          <p:cNvPr id="3" name="Content Placeholder 2">
            <a:extLst>
              <a:ext uri="{FF2B5EF4-FFF2-40B4-BE49-F238E27FC236}">
                <a16:creationId xmlns:a16="http://schemas.microsoft.com/office/drawing/2014/main" id="{2BD51EB2-A6F5-44A7-9D94-021F72C3F71F}"/>
              </a:ext>
            </a:extLst>
          </p:cNvPr>
          <p:cNvSpPr>
            <a:spLocks noGrp="1"/>
          </p:cNvSpPr>
          <p:nvPr>
            <p:ph idx="1"/>
          </p:nvPr>
        </p:nvSpPr>
        <p:spPr/>
        <p:txBody>
          <a:bodyPr>
            <a:normAutofit fontScale="92500" lnSpcReduction="20000"/>
          </a:bodyPr>
          <a:lstStyle/>
          <a:p>
            <a:r>
              <a:rPr lang="en-US" dirty="0"/>
              <a:t>There are top-performing models for image recognition that can be downloaded and used as the basis for image recognition and related computer vision tasks.</a:t>
            </a:r>
          </a:p>
          <a:p>
            <a:r>
              <a:rPr lang="en-US" dirty="0">
                <a:solidFill>
                  <a:srgbClr val="00B0F0"/>
                </a:solidFill>
              </a:rPr>
              <a:t>Popular models</a:t>
            </a:r>
          </a:p>
          <a:p>
            <a:r>
              <a:rPr lang="en-US" dirty="0"/>
              <a:t>VGG (e.g. VGG16 or VGG19)</a:t>
            </a:r>
          </a:p>
          <a:p>
            <a:r>
              <a:rPr lang="en-US" dirty="0" err="1"/>
              <a:t>GoogLeNet</a:t>
            </a:r>
            <a:r>
              <a:rPr lang="en-US" dirty="0"/>
              <a:t> (e.g. InceptionV3)</a:t>
            </a:r>
          </a:p>
          <a:p>
            <a:r>
              <a:rPr lang="en-US" dirty="0"/>
              <a:t>Residual Network (e.g. ResNet50)</a:t>
            </a:r>
          </a:p>
          <a:p>
            <a:r>
              <a:rPr lang="en-US" dirty="0"/>
              <a:t>These models are widely used for transfer learning </a:t>
            </a:r>
          </a:p>
          <a:p>
            <a:pPr lvl="1"/>
            <a:r>
              <a:rPr lang="en-US" dirty="0"/>
              <a:t>because of their performance, </a:t>
            </a:r>
          </a:p>
          <a:p>
            <a:pPr lvl="1"/>
            <a:r>
              <a:rPr lang="en-US" dirty="0"/>
              <a:t>because they were examples that introduced specific architectural innovations, namely consistent and repeating structures (VGG), inception modules (</a:t>
            </a:r>
            <a:r>
              <a:rPr lang="en-US" dirty="0" err="1"/>
              <a:t>GoogLeNet</a:t>
            </a:r>
            <a:r>
              <a:rPr lang="en-US" dirty="0"/>
              <a:t>), and residual modules (</a:t>
            </a:r>
            <a:r>
              <a:rPr lang="en-US" dirty="0" err="1"/>
              <a:t>ResNet</a:t>
            </a:r>
            <a:r>
              <a:rPr lang="en-US" dirty="0"/>
              <a:t>)</a:t>
            </a:r>
            <a:endParaRPr lang="en-IN" dirty="0"/>
          </a:p>
        </p:txBody>
      </p:sp>
    </p:spTree>
    <p:extLst>
      <p:ext uri="{BB962C8B-B14F-4D97-AF65-F5344CB8AC3E}">
        <p14:creationId xmlns:p14="http://schemas.microsoft.com/office/powerpoint/2010/main" val="265658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337DF-D141-499C-9683-591569200001}"/>
              </a:ext>
            </a:extLst>
          </p:cNvPr>
          <p:cNvSpPr>
            <a:spLocks noGrp="1"/>
          </p:cNvSpPr>
          <p:nvPr>
            <p:ph type="title"/>
          </p:nvPr>
        </p:nvSpPr>
        <p:spPr/>
        <p:txBody>
          <a:bodyPr/>
          <a:lstStyle/>
          <a:p>
            <a:r>
              <a:rPr lang="en-US" dirty="0"/>
              <a:t>Transfer Learning</a:t>
            </a:r>
            <a:endParaRPr lang="en-IN" dirty="0"/>
          </a:p>
        </p:txBody>
      </p:sp>
      <p:sp>
        <p:nvSpPr>
          <p:cNvPr id="3" name="Content Placeholder 2">
            <a:extLst>
              <a:ext uri="{FF2B5EF4-FFF2-40B4-BE49-F238E27FC236}">
                <a16:creationId xmlns:a16="http://schemas.microsoft.com/office/drawing/2014/main" id="{0F0DCB87-DD8B-4718-81E3-E529A5D84AE0}"/>
              </a:ext>
            </a:extLst>
          </p:cNvPr>
          <p:cNvSpPr>
            <a:spLocks noGrp="1"/>
          </p:cNvSpPr>
          <p:nvPr>
            <p:ph idx="1"/>
          </p:nvPr>
        </p:nvSpPr>
        <p:spPr/>
        <p:txBody>
          <a:bodyPr/>
          <a:lstStyle/>
          <a:p>
            <a:r>
              <a:rPr lang="en-US" dirty="0"/>
              <a:t>Given a huge size of the dataset, building a model from scratch is a real challenge.</a:t>
            </a:r>
          </a:p>
          <a:p>
            <a:r>
              <a:rPr lang="en-US" dirty="0"/>
              <a:t>Transfer learning is helpful tool especially when working with limited time and computational power.</a:t>
            </a:r>
          </a:p>
          <a:p>
            <a:r>
              <a:rPr lang="en-US" dirty="0"/>
              <a:t>So </a:t>
            </a:r>
            <a:r>
              <a:rPr lang="en-US" dirty="0" err="1"/>
              <a:t>PyTorch</a:t>
            </a:r>
            <a:r>
              <a:rPr lang="en-US" dirty="0"/>
              <a:t> transfer learning and pre-trained models could be used to leverage on a real-world project</a:t>
            </a:r>
            <a:endParaRPr lang="en-IN" dirty="0"/>
          </a:p>
        </p:txBody>
      </p:sp>
    </p:spTree>
    <p:extLst>
      <p:ext uri="{BB962C8B-B14F-4D97-AF65-F5344CB8AC3E}">
        <p14:creationId xmlns:p14="http://schemas.microsoft.com/office/powerpoint/2010/main" val="370814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B10D3-DAD0-433C-89CB-92FEC2773F92}"/>
              </a:ext>
            </a:extLst>
          </p:cNvPr>
          <p:cNvSpPr>
            <a:spLocks noGrp="1"/>
          </p:cNvSpPr>
          <p:nvPr>
            <p:ph type="title"/>
          </p:nvPr>
        </p:nvSpPr>
        <p:spPr>
          <a:xfrm>
            <a:off x="838200" y="365126"/>
            <a:ext cx="10515600" cy="845110"/>
          </a:xfrm>
        </p:spPr>
        <p:txBody>
          <a:bodyPr/>
          <a:lstStyle/>
          <a:p>
            <a:r>
              <a:rPr lang="en-US" b="1" dirty="0"/>
              <a:t>Where to find pretrained models</a:t>
            </a:r>
            <a:endParaRPr lang="en-IN" dirty="0"/>
          </a:p>
        </p:txBody>
      </p:sp>
      <p:graphicFrame>
        <p:nvGraphicFramePr>
          <p:cNvPr id="4" name="Content Placeholder 3">
            <a:extLst>
              <a:ext uri="{FF2B5EF4-FFF2-40B4-BE49-F238E27FC236}">
                <a16:creationId xmlns:a16="http://schemas.microsoft.com/office/drawing/2014/main" id="{990528AC-66DF-41B2-8804-490110B6CF43}"/>
              </a:ext>
            </a:extLst>
          </p:cNvPr>
          <p:cNvGraphicFramePr>
            <a:graphicFrameLocks noGrp="1"/>
          </p:cNvGraphicFramePr>
          <p:nvPr>
            <p:ph idx="1"/>
            <p:extLst/>
          </p:nvPr>
        </p:nvGraphicFramePr>
        <p:xfrm>
          <a:off x="295835" y="1008529"/>
          <a:ext cx="10784541" cy="5153022"/>
        </p:xfrm>
        <a:graphic>
          <a:graphicData uri="http://schemas.openxmlformats.org/drawingml/2006/table">
            <a:tbl>
              <a:tblPr/>
              <a:tblGrid>
                <a:gridCol w="2810436">
                  <a:extLst>
                    <a:ext uri="{9D8B030D-6E8A-4147-A177-3AD203B41FA5}">
                      <a16:colId xmlns:a16="http://schemas.microsoft.com/office/drawing/2014/main" val="3497505385"/>
                    </a:ext>
                  </a:extLst>
                </a:gridCol>
                <a:gridCol w="4935070">
                  <a:extLst>
                    <a:ext uri="{9D8B030D-6E8A-4147-A177-3AD203B41FA5}">
                      <a16:colId xmlns:a16="http://schemas.microsoft.com/office/drawing/2014/main" val="4177132901"/>
                    </a:ext>
                  </a:extLst>
                </a:gridCol>
                <a:gridCol w="3039035">
                  <a:extLst>
                    <a:ext uri="{9D8B030D-6E8A-4147-A177-3AD203B41FA5}">
                      <a16:colId xmlns:a16="http://schemas.microsoft.com/office/drawing/2014/main" val="3720494579"/>
                    </a:ext>
                  </a:extLst>
                </a:gridCol>
              </a:tblGrid>
              <a:tr h="292465">
                <a:tc>
                  <a:txBody>
                    <a:bodyPr/>
                    <a:lstStyle/>
                    <a:p>
                      <a:pPr algn="l" fontAlgn="t"/>
                      <a:r>
                        <a:rPr lang="en-IN" sz="1800" b="1" dirty="0">
                          <a:effectLst/>
                        </a:rPr>
                        <a:t>Location</a:t>
                      </a:r>
                    </a:p>
                  </a:txBody>
                  <a:tcPr marL="61286" marR="61286" marT="30643" marB="30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sz="1800" b="1">
                          <a:effectLst/>
                        </a:rPr>
                        <a:t>What's there?</a:t>
                      </a:r>
                    </a:p>
                  </a:txBody>
                  <a:tcPr marL="61286" marR="61286" marT="30643" marB="30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sz="1800" b="1">
                          <a:effectLst/>
                        </a:rPr>
                        <a:t>Link(s)</a:t>
                      </a:r>
                    </a:p>
                  </a:txBody>
                  <a:tcPr marL="61286" marR="61286" marT="30643" marB="30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7168038"/>
                  </a:ext>
                </a:extLst>
              </a:tr>
              <a:tr h="1168686">
                <a:tc>
                  <a:txBody>
                    <a:bodyPr/>
                    <a:lstStyle/>
                    <a:p>
                      <a:pPr algn="l" fontAlgn="t"/>
                      <a:r>
                        <a:rPr lang="en-IN" sz="1800" b="1" dirty="0" err="1">
                          <a:effectLst/>
                        </a:rPr>
                        <a:t>PyTorch</a:t>
                      </a:r>
                      <a:r>
                        <a:rPr lang="en-IN" sz="1800" b="1" dirty="0">
                          <a:effectLst/>
                        </a:rPr>
                        <a:t> domain libraries</a:t>
                      </a:r>
                      <a:endParaRPr lang="en-IN" sz="1800" b="0" dirty="0">
                        <a:effectLst/>
                      </a:endParaRPr>
                    </a:p>
                  </a:txBody>
                  <a:tcPr marL="61286" marR="61286" marT="30643" marB="30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b="0" dirty="0">
                          <a:effectLst/>
                        </a:rPr>
                        <a:t>Each of the </a:t>
                      </a:r>
                      <a:r>
                        <a:rPr lang="en-US" sz="1800" b="0" dirty="0" err="1">
                          <a:effectLst/>
                        </a:rPr>
                        <a:t>PyTorch</a:t>
                      </a:r>
                      <a:r>
                        <a:rPr lang="en-US" sz="1800" b="0" dirty="0">
                          <a:effectLst/>
                        </a:rPr>
                        <a:t> domain libraries (</a:t>
                      </a:r>
                      <a:r>
                        <a:rPr lang="en-US" sz="1800" b="0" dirty="0" err="1">
                          <a:effectLst/>
                        </a:rPr>
                        <a:t>torchvision</a:t>
                      </a:r>
                      <a:r>
                        <a:rPr lang="en-US" sz="1800" b="0" dirty="0">
                          <a:effectLst/>
                        </a:rPr>
                        <a:t>, </a:t>
                      </a:r>
                      <a:r>
                        <a:rPr lang="en-US" sz="1800" b="0" dirty="0" err="1">
                          <a:effectLst/>
                        </a:rPr>
                        <a:t>torchtext</a:t>
                      </a:r>
                      <a:r>
                        <a:rPr lang="en-US" sz="1800" b="0" dirty="0">
                          <a:effectLst/>
                        </a:rPr>
                        <a:t>) come with pretrained models of some form. The models there work right within </a:t>
                      </a:r>
                      <a:r>
                        <a:rPr lang="en-US" sz="1800" b="0" dirty="0" err="1">
                          <a:effectLst/>
                        </a:rPr>
                        <a:t>PyTorch</a:t>
                      </a:r>
                      <a:r>
                        <a:rPr lang="en-US" sz="1800" b="0" dirty="0">
                          <a:effectLst/>
                        </a:rPr>
                        <a:t>.</a:t>
                      </a:r>
                    </a:p>
                  </a:txBody>
                  <a:tcPr marL="61286" marR="61286" marT="30643" marB="30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sz="1800" b="0" u="none" strike="noStrike" dirty="0" err="1">
                          <a:effectLst/>
                          <a:hlinkClick r:id="rId2"/>
                        </a:rPr>
                        <a:t>torchvision.models</a:t>
                      </a:r>
                      <a:r>
                        <a:rPr lang="en-IN" sz="1800" b="0" dirty="0">
                          <a:effectLst/>
                        </a:rPr>
                        <a:t>, </a:t>
                      </a:r>
                      <a:r>
                        <a:rPr lang="en-IN" sz="1800" b="0" u="none" strike="noStrike" dirty="0" err="1">
                          <a:effectLst/>
                          <a:hlinkClick r:id="rId3"/>
                        </a:rPr>
                        <a:t>torchtext.models</a:t>
                      </a:r>
                      <a:r>
                        <a:rPr lang="en-IN" sz="1800" b="0" dirty="0">
                          <a:effectLst/>
                        </a:rPr>
                        <a:t>, </a:t>
                      </a:r>
                      <a:r>
                        <a:rPr lang="en-IN" sz="1800" b="0" u="none" strike="noStrike" dirty="0" err="1">
                          <a:effectLst/>
                          <a:hlinkClick r:id="rId4"/>
                        </a:rPr>
                        <a:t>torchaudio.models</a:t>
                      </a:r>
                      <a:r>
                        <a:rPr lang="en-IN" sz="1800" b="0" dirty="0">
                          <a:effectLst/>
                        </a:rPr>
                        <a:t>, </a:t>
                      </a:r>
                      <a:r>
                        <a:rPr lang="en-IN" sz="1800" b="0" u="none" strike="noStrike" dirty="0" err="1">
                          <a:effectLst/>
                          <a:hlinkClick r:id="rId5"/>
                        </a:rPr>
                        <a:t>torchrec.models</a:t>
                      </a:r>
                      <a:endParaRPr lang="en-IN" sz="1800" b="0" dirty="0">
                        <a:effectLst/>
                      </a:endParaRPr>
                    </a:p>
                  </a:txBody>
                  <a:tcPr marL="61286" marR="61286" marT="30643" marB="30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0997054"/>
                  </a:ext>
                </a:extLst>
              </a:tr>
              <a:tr h="1311357">
                <a:tc>
                  <a:txBody>
                    <a:bodyPr/>
                    <a:lstStyle/>
                    <a:p>
                      <a:pPr algn="l" fontAlgn="t"/>
                      <a:r>
                        <a:rPr lang="en-IN" sz="1800" b="1">
                          <a:effectLst/>
                        </a:rPr>
                        <a:t>HuggingFace Hub</a:t>
                      </a:r>
                      <a:endParaRPr lang="en-IN" sz="1800" b="0">
                        <a:effectLst/>
                      </a:endParaRPr>
                    </a:p>
                  </a:txBody>
                  <a:tcPr marL="61286" marR="61286" marT="30643" marB="30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b="0" dirty="0">
                          <a:effectLst/>
                        </a:rPr>
                        <a:t>A series of pretrained models on many different domains (vision, text, audio and more) from organizations around the world. There's plenty of different datasets too.</a:t>
                      </a:r>
                    </a:p>
                  </a:txBody>
                  <a:tcPr marL="61286" marR="61286" marT="30643" marB="30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sz="1800" b="0" u="none" strike="noStrike" dirty="0">
                          <a:effectLst/>
                          <a:hlinkClick r:id="rId6"/>
                        </a:rPr>
                        <a:t>https://huggingface.co/models</a:t>
                      </a:r>
                      <a:r>
                        <a:rPr lang="en-IN" sz="1800" b="0" dirty="0">
                          <a:effectLst/>
                        </a:rPr>
                        <a:t>, </a:t>
                      </a:r>
                      <a:r>
                        <a:rPr lang="en-IN" sz="1800" b="0" u="none" strike="noStrike" dirty="0">
                          <a:effectLst/>
                          <a:hlinkClick r:id="rId7"/>
                        </a:rPr>
                        <a:t>https://huggingface.co/datasets</a:t>
                      </a:r>
                      <a:endParaRPr lang="en-IN" sz="1800" b="0" dirty="0">
                        <a:effectLst/>
                      </a:endParaRPr>
                    </a:p>
                  </a:txBody>
                  <a:tcPr marL="61286" marR="61286" marT="30643" marB="30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350492"/>
                  </a:ext>
                </a:extLst>
              </a:tr>
              <a:tr h="949631">
                <a:tc>
                  <a:txBody>
                    <a:bodyPr/>
                    <a:lstStyle/>
                    <a:p>
                      <a:pPr algn="l" fontAlgn="t"/>
                      <a:r>
                        <a:rPr lang="en-US" sz="1800" b="1">
                          <a:effectLst/>
                        </a:rPr>
                        <a:t>timm (PyTorch Image Models) library</a:t>
                      </a:r>
                      <a:endParaRPr lang="en-US" sz="1800" b="0">
                        <a:effectLst/>
                      </a:endParaRPr>
                    </a:p>
                  </a:txBody>
                  <a:tcPr marL="61286" marR="61286" marT="30643" marB="30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b="0" dirty="0">
                          <a:effectLst/>
                        </a:rPr>
                        <a:t>Almost all of the latest and greatest computer vision models in </a:t>
                      </a:r>
                      <a:r>
                        <a:rPr lang="en-US" sz="1800" b="0" dirty="0" err="1">
                          <a:effectLst/>
                        </a:rPr>
                        <a:t>PyTorch</a:t>
                      </a:r>
                      <a:r>
                        <a:rPr lang="en-US" sz="1800" b="0" dirty="0">
                          <a:effectLst/>
                        </a:rPr>
                        <a:t> code as well as plenty of other helpful computer vision features.</a:t>
                      </a:r>
                    </a:p>
                  </a:txBody>
                  <a:tcPr marL="61286" marR="61286" marT="30643" marB="30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sz="1800" b="0" u="none" strike="noStrike">
                          <a:effectLst/>
                          <a:hlinkClick r:id="rId8"/>
                        </a:rPr>
                        <a:t>https://github.com/rwightman/pytorch-image-models</a:t>
                      </a:r>
                      <a:endParaRPr lang="en-IN" sz="1800" b="0">
                        <a:effectLst/>
                      </a:endParaRPr>
                    </a:p>
                  </a:txBody>
                  <a:tcPr marL="61286" marR="61286" marT="30643" marB="30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0565875"/>
                  </a:ext>
                </a:extLst>
              </a:tr>
              <a:tr h="1387742">
                <a:tc>
                  <a:txBody>
                    <a:bodyPr/>
                    <a:lstStyle/>
                    <a:p>
                      <a:pPr algn="l" fontAlgn="t"/>
                      <a:r>
                        <a:rPr lang="en-IN" sz="1800" b="1">
                          <a:effectLst/>
                        </a:rPr>
                        <a:t>Paperswithcode</a:t>
                      </a:r>
                      <a:endParaRPr lang="en-IN" sz="1800" b="0">
                        <a:effectLst/>
                      </a:endParaRPr>
                    </a:p>
                  </a:txBody>
                  <a:tcPr marL="61286" marR="61286" marT="30643" marB="30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b="0">
                          <a:effectLst/>
                        </a:rPr>
                        <a:t>A collection of the latest state-of-the-art machine learning papers with code implementations attached. You can also find benchmarks here of model performance on different tasks.</a:t>
                      </a:r>
                    </a:p>
                  </a:txBody>
                  <a:tcPr marL="61286" marR="61286" marT="30643" marB="30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sz="1800" b="0" u="none" strike="noStrike" dirty="0">
                          <a:effectLst/>
                          <a:hlinkClick r:id="rId9"/>
                        </a:rPr>
                        <a:t>https://paperswithcode.com</a:t>
                      </a:r>
                      <a:endParaRPr lang="en-IN" sz="1800" b="0" dirty="0">
                        <a:effectLst/>
                      </a:endParaRPr>
                    </a:p>
                  </a:txBody>
                  <a:tcPr marL="61286" marR="61286" marT="30643" marB="30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9006898"/>
                  </a:ext>
                </a:extLst>
              </a:tr>
            </a:tbl>
          </a:graphicData>
        </a:graphic>
      </p:graphicFrame>
    </p:spTree>
    <p:extLst>
      <p:ext uri="{BB962C8B-B14F-4D97-AF65-F5344CB8AC3E}">
        <p14:creationId xmlns:p14="http://schemas.microsoft.com/office/powerpoint/2010/main" val="4262875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42AC8-0724-4FFE-AB59-9282CE09FE65}"/>
              </a:ext>
            </a:extLst>
          </p:cNvPr>
          <p:cNvSpPr>
            <a:spLocks noGrp="1"/>
          </p:cNvSpPr>
          <p:nvPr>
            <p:ph type="title"/>
          </p:nvPr>
        </p:nvSpPr>
        <p:spPr/>
        <p:txBody>
          <a:bodyPr/>
          <a:lstStyle/>
          <a:p>
            <a:r>
              <a:rPr lang="en-US" dirty="0"/>
              <a:t>What is a </a:t>
            </a:r>
            <a:r>
              <a:rPr lang="en-US" dirty="0" err="1"/>
              <a:t>state_dict</a:t>
            </a:r>
            <a:r>
              <a:rPr lang="en-US" dirty="0"/>
              <a:t> in </a:t>
            </a:r>
            <a:r>
              <a:rPr lang="en-US" dirty="0" err="1"/>
              <a:t>PyTorch</a:t>
            </a:r>
            <a:r>
              <a:rPr lang="en-US" dirty="0"/>
              <a:t>?</a:t>
            </a:r>
            <a:br>
              <a:rPr lang="en-US" dirty="0"/>
            </a:br>
            <a:endParaRPr lang="en-IN" dirty="0"/>
          </a:p>
        </p:txBody>
      </p:sp>
      <p:sp>
        <p:nvSpPr>
          <p:cNvPr id="3" name="Content Placeholder 2">
            <a:extLst>
              <a:ext uri="{FF2B5EF4-FFF2-40B4-BE49-F238E27FC236}">
                <a16:creationId xmlns:a16="http://schemas.microsoft.com/office/drawing/2014/main" id="{F46A4E87-D708-440D-B55C-4C7CE430BFFC}"/>
              </a:ext>
            </a:extLst>
          </p:cNvPr>
          <p:cNvSpPr>
            <a:spLocks noGrp="1"/>
          </p:cNvSpPr>
          <p:nvPr>
            <p:ph idx="1"/>
          </p:nvPr>
        </p:nvSpPr>
        <p:spPr/>
        <p:txBody>
          <a:bodyPr>
            <a:normAutofit fontScale="85000" lnSpcReduction="20000"/>
          </a:bodyPr>
          <a:lstStyle/>
          <a:p>
            <a:r>
              <a:rPr lang="en-US" dirty="0"/>
              <a:t>The </a:t>
            </a:r>
            <a:r>
              <a:rPr lang="en-US" dirty="0" err="1"/>
              <a:t>state_dict</a:t>
            </a:r>
            <a:r>
              <a:rPr lang="en-US" dirty="0"/>
              <a:t> is a </a:t>
            </a:r>
            <a:r>
              <a:rPr lang="en-US" dirty="0">
                <a:solidFill>
                  <a:srgbClr val="00B0F0"/>
                </a:solidFill>
              </a:rPr>
              <a:t>python dictionary object </a:t>
            </a:r>
            <a:r>
              <a:rPr lang="en-US" dirty="0"/>
              <a:t>which is used for saving or loading models from </a:t>
            </a:r>
            <a:r>
              <a:rPr lang="en-US" dirty="0" err="1"/>
              <a:t>PyTorch</a:t>
            </a:r>
            <a:r>
              <a:rPr lang="en-US" dirty="0"/>
              <a:t>. </a:t>
            </a:r>
          </a:p>
          <a:p>
            <a:r>
              <a:rPr lang="en-US" dirty="0"/>
              <a:t>A </a:t>
            </a:r>
            <a:r>
              <a:rPr lang="en-US" dirty="0" err="1"/>
              <a:t>state_dict</a:t>
            </a:r>
            <a:r>
              <a:rPr lang="en-US" dirty="0"/>
              <a:t> maps each layer to its parameter tensors. The learnable parameters of a model (convolutional layers, linear layers, etc.) and registered buffers (</a:t>
            </a:r>
            <a:r>
              <a:rPr lang="en-US" dirty="0" err="1"/>
              <a:t>BatchNorm’s</a:t>
            </a:r>
            <a:r>
              <a:rPr lang="en-US" dirty="0"/>
              <a:t> </a:t>
            </a:r>
            <a:r>
              <a:rPr lang="en-US" dirty="0" err="1"/>
              <a:t>running_mean</a:t>
            </a:r>
            <a:r>
              <a:rPr lang="en-US" dirty="0"/>
              <a:t>) have entries in </a:t>
            </a:r>
            <a:r>
              <a:rPr lang="en-US" dirty="0" err="1"/>
              <a:t>state_dict</a:t>
            </a:r>
            <a:endParaRPr lang="en-US" dirty="0"/>
          </a:p>
          <a:p>
            <a:r>
              <a:rPr lang="en-US" dirty="0"/>
              <a:t>the weights and biases or the learnable parameters of neural networks or "</a:t>
            </a:r>
            <a:r>
              <a:rPr lang="en-US" dirty="0" err="1"/>
              <a:t>torch.nn.Module</a:t>
            </a:r>
            <a:r>
              <a:rPr lang="en-US" dirty="0"/>
              <a:t>" model are contained in the </a:t>
            </a:r>
            <a:r>
              <a:rPr lang="en-US" dirty="0">
                <a:solidFill>
                  <a:srgbClr val="00B0F0"/>
                </a:solidFill>
              </a:rPr>
              <a:t>models parameters </a:t>
            </a:r>
            <a:r>
              <a:rPr lang="en-US" dirty="0"/>
              <a:t>which are accepted by </a:t>
            </a:r>
            <a:r>
              <a:rPr lang="en-US" dirty="0" err="1"/>
              <a:t>model.parameter</a:t>
            </a:r>
            <a:r>
              <a:rPr lang="en-US" dirty="0"/>
              <a:t>() function</a:t>
            </a:r>
          </a:p>
          <a:p>
            <a:r>
              <a:rPr lang="en-US" dirty="0"/>
              <a:t>Optimizer objects (</a:t>
            </a:r>
            <a:r>
              <a:rPr lang="en-US" dirty="0" err="1"/>
              <a:t>torch.optim</a:t>
            </a:r>
            <a:r>
              <a:rPr lang="en-US" dirty="0"/>
              <a:t>) also have a </a:t>
            </a:r>
            <a:r>
              <a:rPr lang="en-US" dirty="0" err="1"/>
              <a:t>state_dict</a:t>
            </a:r>
            <a:r>
              <a:rPr lang="en-US" dirty="0"/>
              <a:t>, which contains information about the optimizer’s state, as well as the hyperparameters used.</a:t>
            </a:r>
          </a:p>
          <a:p>
            <a:r>
              <a:rPr lang="en-US" dirty="0"/>
              <a:t> the dictionary </a:t>
            </a:r>
            <a:r>
              <a:rPr lang="en-US" dirty="0" err="1"/>
              <a:t>i.e</a:t>
            </a:r>
            <a:r>
              <a:rPr lang="en-US" dirty="0"/>
              <a:t> </a:t>
            </a:r>
            <a:r>
              <a:rPr lang="en-US" dirty="0" err="1"/>
              <a:t>state_dict</a:t>
            </a:r>
            <a:r>
              <a:rPr lang="en-US" dirty="0"/>
              <a:t> maps the each layer to its parameter tensor.</a:t>
            </a:r>
          </a:p>
          <a:p>
            <a:r>
              <a:rPr lang="en-US" dirty="0"/>
              <a:t> These dictionary object can be easily updated, saved, altered, and restored adding a great deal of modularity to the </a:t>
            </a:r>
            <a:r>
              <a:rPr lang="en-US" dirty="0" err="1"/>
              <a:t>PyTorch</a:t>
            </a:r>
            <a:r>
              <a:rPr lang="en-US" dirty="0"/>
              <a:t> models and the optimizers as well. </a:t>
            </a:r>
            <a:endParaRPr lang="en-IN" dirty="0"/>
          </a:p>
        </p:txBody>
      </p:sp>
    </p:spTree>
    <p:extLst>
      <p:ext uri="{BB962C8B-B14F-4D97-AF65-F5344CB8AC3E}">
        <p14:creationId xmlns:p14="http://schemas.microsoft.com/office/powerpoint/2010/main" val="81178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B8C5A-5F02-444C-8B96-E542432ABDFF}"/>
              </a:ext>
            </a:extLst>
          </p:cNvPr>
          <p:cNvSpPr>
            <a:spLocks noGrp="1"/>
          </p:cNvSpPr>
          <p:nvPr>
            <p:ph type="title"/>
          </p:nvPr>
        </p:nvSpPr>
        <p:spPr/>
        <p:txBody>
          <a:bodyPr/>
          <a:lstStyle/>
          <a:p>
            <a:r>
              <a:rPr lang="en-IN" dirty="0"/>
              <a:t>Accessing </a:t>
            </a:r>
            <a:r>
              <a:rPr lang="en-IN" dirty="0" err="1"/>
              <a:t>state_dict</a:t>
            </a:r>
            <a:r>
              <a:rPr lang="en-IN" dirty="0"/>
              <a:t> and checkpoints</a:t>
            </a:r>
          </a:p>
        </p:txBody>
      </p:sp>
      <p:sp>
        <p:nvSpPr>
          <p:cNvPr id="3" name="Content Placeholder 2">
            <a:extLst>
              <a:ext uri="{FF2B5EF4-FFF2-40B4-BE49-F238E27FC236}">
                <a16:creationId xmlns:a16="http://schemas.microsoft.com/office/drawing/2014/main" id="{57B6E8D5-896C-4570-A47C-185ABFFB5BF1}"/>
              </a:ext>
            </a:extLst>
          </p:cNvPr>
          <p:cNvSpPr>
            <a:spLocks noGrp="1"/>
          </p:cNvSpPr>
          <p:nvPr>
            <p:ph idx="1"/>
          </p:nvPr>
        </p:nvSpPr>
        <p:spPr/>
        <p:txBody>
          <a:bodyPr/>
          <a:lstStyle/>
          <a:p>
            <a:pPr marL="514350" indent="-514350">
              <a:buFont typeface="+mj-lt"/>
              <a:buAutoNum type="arabicPeriod"/>
            </a:pPr>
            <a:r>
              <a:rPr lang="en-IN" dirty="0"/>
              <a:t>Accessing </a:t>
            </a:r>
            <a:r>
              <a:rPr lang="en-IN" dirty="0" err="1"/>
              <a:t>state_dict</a:t>
            </a:r>
            <a:endParaRPr lang="en-IN" dirty="0"/>
          </a:p>
          <a:p>
            <a:pPr marL="514350" indent="-514350">
              <a:buFont typeface="+mj-lt"/>
              <a:buAutoNum type="arabicPeriod"/>
            </a:pPr>
            <a:r>
              <a:rPr lang="en-US" dirty="0"/>
              <a:t>Save and Load the Entire </a:t>
            </a:r>
            <a:r>
              <a:rPr lang="en-US" dirty="0" err="1"/>
              <a:t>PyTorch</a:t>
            </a:r>
            <a:r>
              <a:rPr lang="en-US" dirty="0"/>
              <a:t> Model </a:t>
            </a:r>
          </a:p>
          <a:p>
            <a:pPr marL="514350" indent="-514350">
              <a:buFont typeface="+mj-lt"/>
              <a:buAutoNum type="arabicPeriod"/>
            </a:pPr>
            <a:r>
              <a:rPr lang="en-US" dirty="0"/>
              <a:t>Use </a:t>
            </a:r>
            <a:r>
              <a:rPr lang="en-US" dirty="0" err="1"/>
              <a:t>state_dict</a:t>
            </a:r>
            <a:r>
              <a:rPr lang="en-US" dirty="0"/>
              <a:t> To Save And Load </a:t>
            </a:r>
            <a:r>
              <a:rPr lang="en-US" dirty="0" err="1"/>
              <a:t>PyTorch</a:t>
            </a:r>
            <a:r>
              <a:rPr lang="en-US" dirty="0"/>
              <a:t> Models</a:t>
            </a:r>
          </a:p>
          <a:p>
            <a:pPr marL="514350" indent="-514350">
              <a:buFont typeface="+mj-lt"/>
              <a:buAutoNum type="arabicPeriod"/>
            </a:pPr>
            <a:r>
              <a:rPr lang="en-US" dirty="0"/>
              <a:t>Save and Load </a:t>
            </a:r>
            <a:r>
              <a:rPr lang="en-US" dirty="0" err="1"/>
              <a:t>PyTorch</a:t>
            </a:r>
            <a:r>
              <a:rPr lang="en-US" dirty="0"/>
              <a:t> Model From a Checkpoint</a:t>
            </a:r>
          </a:p>
          <a:p>
            <a:pPr marL="514350" indent="-514350">
              <a:buFont typeface="+mj-lt"/>
              <a:buAutoNum type="arabicPeriod"/>
            </a:pPr>
            <a:endParaRPr lang="en-IN" dirty="0"/>
          </a:p>
        </p:txBody>
      </p:sp>
    </p:spTree>
    <p:extLst>
      <p:ext uri="{BB962C8B-B14F-4D97-AF65-F5344CB8AC3E}">
        <p14:creationId xmlns:p14="http://schemas.microsoft.com/office/powerpoint/2010/main" val="3732874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D9E32-122E-44D9-93FC-0425DFC5879E}"/>
              </a:ext>
            </a:extLst>
          </p:cNvPr>
          <p:cNvSpPr>
            <a:spLocks noGrp="1"/>
          </p:cNvSpPr>
          <p:nvPr>
            <p:ph type="title"/>
          </p:nvPr>
        </p:nvSpPr>
        <p:spPr/>
        <p:txBody>
          <a:bodyPr/>
          <a:lstStyle/>
          <a:p>
            <a:r>
              <a:rPr lang="en-IN" dirty="0"/>
              <a:t>Steps in accessing </a:t>
            </a:r>
            <a:r>
              <a:rPr lang="en-IN" dirty="0" err="1"/>
              <a:t>state_dict</a:t>
            </a:r>
            <a:r>
              <a:rPr lang="en-IN" dirty="0"/>
              <a:t> </a:t>
            </a:r>
          </a:p>
        </p:txBody>
      </p:sp>
      <p:sp>
        <p:nvSpPr>
          <p:cNvPr id="3" name="Content Placeholder 2">
            <a:extLst>
              <a:ext uri="{FF2B5EF4-FFF2-40B4-BE49-F238E27FC236}">
                <a16:creationId xmlns:a16="http://schemas.microsoft.com/office/drawing/2014/main" id="{6638D001-9D7C-4977-8E50-74D7CE3134AF}"/>
              </a:ext>
            </a:extLst>
          </p:cNvPr>
          <p:cNvSpPr>
            <a:spLocks noGrp="1"/>
          </p:cNvSpPr>
          <p:nvPr>
            <p:ph idx="1"/>
          </p:nvPr>
        </p:nvSpPr>
        <p:spPr/>
        <p:txBody>
          <a:bodyPr/>
          <a:lstStyle/>
          <a:p>
            <a:pPr marL="514350" indent="-514350">
              <a:buFont typeface="+mj-lt"/>
              <a:buAutoNum type="arabicPeriod"/>
            </a:pPr>
            <a:r>
              <a:rPr lang="en-IN" dirty="0"/>
              <a:t>Import library</a:t>
            </a:r>
          </a:p>
          <a:p>
            <a:pPr marL="514350" indent="-514350">
              <a:buFont typeface="+mj-lt"/>
              <a:buAutoNum type="arabicPeriod"/>
            </a:pPr>
            <a:r>
              <a:rPr lang="en-US" dirty="0"/>
              <a:t>Define and Initialize Neural network</a:t>
            </a:r>
          </a:p>
          <a:p>
            <a:pPr marL="514350" indent="-514350">
              <a:buFont typeface="+mj-lt"/>
              <a:buAutoNum type="arabicPeriod"/>
            </a:pPr>
            <a:r>
              <a:rPr lang="en-IN" dirty="0"/>
              <a:t>Initializing optimizer</a:t>
            </a:r>
          </a:p>
          <a:p>
            <a:pPr marL="514350" indent="-514350">
              <a:buFont typeface="+mj-lt"/>
              <a:buAutoNum type="arabicPeriod"/>
            </a:pPr>
            <a:r>
              <a:rPr lang="en-IN" dirty="0"/>
              <a:t>Accessing Model’s </a:t>
            </a:r>
            <a:r>
              <a:rPr lang="en-IN" dirty="0" err="1"/>
              <a:t>state_dict</a:t>
            </a:r>
            <a:endParaRPr lang="en-IN" dirty="0"/>
          </a:p>
          <a:p>
            <a:pPr marL="514350" indent="-514350">
              <a:buFont typeface="+mj-lt"/>
              <a:buAutoNum type="arabicPeriod"/>
            </a:pPr>
            <a:r>
              <a:rPr lang="en-US" dirty="0"/>
              <a:t>Accessing Optimizer’s </a:t>
            </a:r>
            <a:r>
              <a:rPr lang="en-US" dirty="0" err="1"/>
              <a:t>state_dict</a:t>
            </a:r>
            <a:endParaRPr lang="en-IN" dirty="0"/>
          </a:p>
          <a:p>
            <a:endParaRPr lang="en-IN" dirty="0"/>
          </a:p>
        </p:txBody>
      </p:sp>
    </p:spTree>
    <p:extLst>
      <p:ext uri="{BB962C8B-B14F-4D97-AF65-F5344CB8AC3E}">
        <p14:creationId xmlns:p14="http://schemas.microsoft.com/office/powerpoint/2010/main" val="1109614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ABFAA-0CCC-4046-B7B0-6B32AC1882CC}"/>
              </a:ext>
            </a:extLst>
          </p:cNvPr>
          <p:cNvSpPr>
            <a:spLocks noGrp="1"/>
          </p:cNvSpPr>
          <p:nvPr>
            <p:ph type="title"/>
          </p:nvPr>
        </p:nvSpPr>
        <p:spPr/>
        <p:txBody>
          <a:bodyPr/>
          <a:lstStyle/>
          <a:p>
            <a:r>
              <a:rPr lang="en-IN" dirty="0"/>
              <a:t>Steps in accessing </a:t>
            </a:r>
            <a:r>
              <a:rPr lang="en-IN" dirty="0" err="1"/>
              <a:t>state_dict</a:t>
            </a:r>
            <a:r>
              <a:rPr lang="en-IN" dirty="0"/>
              <a:t> </a:t>
            </a:r>
          </a:p>
        </p:txBody>
      </p:sp>
      <p:sp>
        <p:nvSpPr>
          <p:cNvPr id="3" name="Content Placeholder 2">
            <a:extLst>
              <a:ext uri="{FF2B5EF4-FFF2-40B4-BE49-F238E27FC236}">
                <a16:creationId xmlns:a16="http://schemas.microsoft.com/office/drawing/2014/main" id="{0B663642-A5E5-4A1D-97DD-DB5E6A90B88D}"/>
              </a:ext>
            </a:extLst>
          </p:cNvPr>
          <p:cNvSpPr>
            <a:spLocks noGrp="1"/>
          </p:cNvSpPr>
          <p:nvPr>
            <p:ph idx="1"/>
          </p:nvPr>
        </p:nvSpPr>
        <p:spPr/>
        <p:txBody>
          <a:bodyPr/>
          <a:lstStyle/>
          <a:p>
            <a:r>
              <a:rPr lang="en-IN" dirty="0">
                <a:solidFill>
                  <a:srgbClr val="00B0F0"/>
                </a:solidFill>
              </a:rPr>
              <a:t>Step 1 - Import library</a:t>
            </a:r>
          </a:p>
          <a:p>
            <a:pPr marL="0" indent="0">
              <a:buNone/>
            </a:pPr>
            <a:r>
              <a:rPr lang="en-US" dirty="0"/>
              <a:t>import torch</a:t>
            </a:r>
          </a:p>
          <a:p>
            <a:pPr marL="0" indent="0">
              <a:buNone/>
            </a:pPr>
            <a:r>
              <a:rPr lang="en-US" dirty="0"/>
              <a:t>import </a:t>
            </a:r>
            <a:r>
              <a:rPr lang="en-US" dirty="0" err="1"/>
              <a:t>torch.nn</a:t>
            </a:r>
            <a:r>
              <a:rPr lang="en-US" dirty="0"/>
              <a:t> as </a:t>
            </a:r>
            <a:r>
              <a:rPr lang="en-US" dirty="0" err="1"/>
              <a:t>nn</a:t>
            </a:r>
            <a:endParaRPr lang="en-US" dirty="0"/>
          </a:p>
          <a:p>
            <a:pPr marL="0" indent="0">
              <a:buNone/>
            </a:pPr>
            <a:r>
              <a:rPr lang="en-US" dirty="0"/>
              <a:t>import </a:t>
            </a:r>
            <a:r>
              <a:rPr lang="en-US" dirty="0" err="1"/>
              <a:t>torch.optim</a:t>
            </a:r>
            <a:r>
              <a:rPr lang="en-US" dirty="0"/>
              <a:t> as </a:t>
            </a:r>
            <a:r>
              <a:rPr lang="en-US" dirty="0" err="1"/>
              <a:t>optim</a:t>
            </a:r>
            <a:endParaRPr lang="en-US" dirty="0"/>
          </a:p>
          <a:p>
            <a:pPr marL="0" indent="0">
              <a:buNone/>
            </a:pPr>
            <a:endParaRPr lang="en-IN" dirty="0"/>
          </a:p>
        </p:txBody>
      </p:sp>
    </p:spTree>
    <p:extLst>
      <p:ext uri="{BB962C8B-B14F-4D97-AF65-F5344CB8AC3E}">
        <p14:creationId xmlns:p14="http://schemas.microsoft.com/office/powerpoint/2010/main" val="1007185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3EE1A-9D93-41DC-A9AC-D65750DF5CAA}"/>
              </a:ext>
            </a:extLst>
          </p:cNvPr>
          <p:cNvSpPr>
            <a:spLocks noGrp="1"/>
          </p:cNvSpPr>
          <p:nvPr>
            <p:ph type="title"/>
          </p:nvPr>
        </p:nvSpPr>
        <p:spPr/>
        <p:txBody>
          <a:bodyPr/>
          <a:lstStyle/>
          <a:p>
            <a:r>
              <a:rPr lang="en-IN" dirty="0"/>
              <a:t>Steps in accessing </a:t>
            </a:r>
            <a:r>
              <a:rPr lang="en-IN" dirty="0" err="1"/>
              <a:t>state_dict</a:t>
            </a:r>
            <a:r>
              <a:rPr lang="en-IN" dirty="0"/>
              <a:t> </a:t>
            </a:r>
          </a:p>
        </p:txBody>
      </p:sp>
      <p:sp>
        <p:nvSpPr>
          <p:cNvPr id="3" name="Content Placeholder 2">
            <a:extLst>
              <a:ext uri="{FF2B5EF4-FFF2-40B4-BE49-F238E27FC236}">
                <a16:creationId xmlns:a16="http://schemas.microsoft.com/office/drawing/2014/main" id="{879AA5AB-FB70-48E2-83F7-DEFB391A4CCB}"/>
              </a:ext>
            </a:extLst>
          </p:cNvPr>
          <p:cNvSpPr>
            <a:spLocks noGrp="1"/>
          </p:cNvSpPr>
          <p:nvPr>
            <p:ph idx="1"/>
          </p:nvPr>
        </p:nvSpPr>
        <p:spPr>
          <a:xfrm>
            <a:off x="838200" y="1825625"/>
            <a:ext cx="10515600" cy="4667250"/>
          </a:xfrm>
        </p:spPr>
        <p:txBody>
          <a:bodyPr/>
          <a:lstStyle/>
          <a:p>
            <a:r>
              <a:rPr lang="en-US" dirty="0">
                <a:solidFill>
                  <a:srgbClr val="00B0F0"/>
                </a:solidFill>
              </a:rPr>
              <a:t>Step 2 - Define and Initialize Neural network</a:t>
            </a:r>
          </a:p>
          <a:p>
            <a:endParaRPr lang="en-US" dirty="0"/>
          </a:p>
          <a:p>
            <a:endParaRPr lang="en-IN" dirty="0"/>
          </a:p>
        </p:txBody>
      </p:sp>
      <p:pic>
        <p:nvPicPr>
          <p:cNvPr id="4" name="Picture 3">
            <a:extLst>
              <a:ext uri="{FF2B5EF4-FFF2-40B4-BE49-F238E27FC236}">
                <a16:creationId xmlns:a16="http://schemas.microsoft.com/office/drawing/2014/main" id="{05F69F96-D04B-4465-83D9-930AA062DC9C}"/>
              </a:ext>
            </a:extLst>
          </p:cNvPr>
          <p:cNvPicPr>
            <a:picLocks noChangeAspect="1"/>
          </p:cNvPicPr>
          <p:nvPr/>
        </p:nvPicPr>
        <p:blipFill>
          <a:blip r:embed="rId2"/>
          <a:stretch>
            <a:fillRect/>
          </a:stretch>
        </p:blipFill>
        <p:spPr>
          <a:xfrm>
            <a:off x="968658" y="2329869"/>
            <a:ext cx="5306165" cy="4163006"/>
          </a:xfrm>
          <a:prstGeom prst="rect">
            <a:avLst/>
          </a:prstGeom>
        </p:spPr>
      </p:pic>
    </p:spTree>
    <p:extLst>
      <p:ext uri="{BB962C8B-B14F-4D97-AF65-F5344CB8AC3E}">
        <p14:creationId xmlns:p14="http://schemas.microsoft.com/office/powerpoint/2010/main" val="4084503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28C5F-0212-4C50-9DD7-D7C511CC4B5B}"/>
              </a:ext>
            </a:extLst>
          </p:cNvPr>
          <p:cNvSpPr>
            <a:spLocks noGrp="1"/>
          </p:cNvSpPr>
          <p:nvPr>
            <p:ph type="title"/>
          </p:nvPr>
        </p:nvSpPr>
        <p:spPr/>
        <p:txBody>
          <a:bodyPr/>
          <a:lstStyle/>
          <a:p>
            <a:r>
              <a:rPr lang="en-IN" dirty="0"/>
              <a:t>Steps in accessing </a:t>
            </a:r>
            <a:r>
              <a:rPr lang="en-IN" dirty="0" err="1"/>
              <a:t>state_dict</a:t>
            </a:r>
            <a:r>
              <a:rPr lang="en-IN" dirty="0"/>
              <a:t> </a:t>
            </a:r>
          </a:p>
        </p:txBody>
      </p:sp>
      <p:sp>
        <p:nvSpPr>
          <p:cNvPr id="3" name="Content Placeholder 2">
            <a:extLst>
              <a:ext uri="{FF2B5EF4-FFF2-40B4-BE49-F238E27FC236}">
                <a16:creationId xmlns:a16="http://schemas.microsoft.com/office/drawing/2014/main" id="{D7FB4FF6-84E7-4EA7-905D-85F19CA5A38A}"/>
              </a:ext>
            </a:extLst>
          </p:cNvPr>
          <p:cNvSpPr>
            <a:spLocks noGrp="1"/>
          </p:cNvSpPr>
          <p:nvPr>
            <p:ph idx="1"/>
          </p:nvPr>
        </p:nvSpPr>
        <p:spPr/>
        <p:txBody>
          <a:bodyPr>
            <a:normAutofit lnSpcReduction="10000"/>
          </a:bodyPr>
          <a:lstStyle/>
          <a:p>
            <a:r>
              <a:rPr lang="en-IN" sz="2400" dirty="0">
                <a:solidFill>
                  <a:srgbClr val="00B0F0"/>
                </a:solidFill>
              </a:rPr>
              <a:t>Step 3 - Initializing optimizer</a:t>
            </a:r>
          </a:p>
          <a:p>
            <a:pPr marL="0" indent="0">
              <a:buNone/>
            </a:pPr>
            <a:r>
              <a:rPr lang="en-IN" sz="2400" dirty="0" err="1"/>
              <a:t>state_optim</a:t>
            </a:r>
            <a:r>
              <a:rPr lang="en-IN" sz="2400" dirty="0"/>
              <a:t> = </a:t>
            </a:r>
            <a:r>
              <a:rPr lang="en-IN" sz="2400" dirty="0" err="1"/>
              <a:t>optim.SGD</a:t>
            </a:r>
            <a:r>
              <a:rPr lang="en-IN" sz="2400" dirty="0"/>
              <a:t>(</a:t>
            </a:r>
            <a:r>
              <a:rPr lang="en-IN" sz="2400" dirty="0" err="1"/>
              <a:t>network.parameters</a:t>
            </a:r>
            <a:r>
              <a:rPr lang="en-IN" sz="2400" dirty="0"/>
              <a:t>(), </a:t>
            </a:r>
            <a:r>
              <a:rPr lang="en-IN" sz="2400" dirty="0" err="1"/>
              <a:t>lr</a:t>
            </a:r>
            <a:r>
              <a:rPr lang="en-IN" sz="2400" dirty="0"/>
              <a:t>=0.01, momentum=0.9)</a:t>
            </a:r>
          </a:p>
          <a:p>
            <a:r>
              <a:rPr lang="en-IN" sz="2400" dirty="0">
                <a:solidFill>
                  <a:srgbClr val="00B0F0"/>
                </a:solidFill>
              </a:rPr>
              <a:t>Step 4 - Accessing Model’s </a:t>
            </a:r>
            <a:r>
              <a:rPr lang="en-IN" sz="2400" dirty="0" err="1">
                <a:solidFill>
                  <a:srgbClr val="00B0F0"/>
                </a:solidFill>
              </a:rPr>
              <a:t>state_dict</a:t>
            </a:r>
            <a:endParaRPr lang="en-IN" sz="2400" dirty="0">
              <a:solidFill>
                <a:srgbClr val="00B0F0"/>
              </a:solidFill>
            </a:endParaRPr>
          </a:p>
          <a:p>
            <a:pPr marL="0" indent="0">
              <a:buNone/>
            </a:pPr>
            <a:r>
              <a:rPr lang="en-IN" sz="2400" dirty="0"/>
              <a:t>print("Accessing the model </a:t>
            </a:r>
            <a:r>
              <a:rPr lang="en-IN" sz="2400" dirty="0" err="1"/>
              <a:t>state_dict</a:t>
            </a:r>
            <a:r>
              <a:rPr lang="en-IN" sz="2400" dirty="0"/>
              <a:t>")</a:t>
            </a:r>
          </a:p>
          <a:p>
            <a:pPr marL="0" indent="0">
              <a:buNone/>
            </a:pPr>
            <a:r>
              <a:rPr lang="en-IN" sz="2400" dirty="0"/>
              <a:t>for values in </a:t>
            </a:r>
            <a:r>
              <a:rPr lang="en-IN" sz="2400" dirty="0" err="1"/>
              <a:t>network.state_dict</a:t>
            </a:r>
            <a:r>
              <a:rPr lang="en-IN" sz="2400" dirty="0"/>
              <a:t>():</a:t>
            </a:r>
          </a:p>
          <a:p>
            <a:pPr marL="0" indent="0">
              <a:buNone/>
            </a:pPr>
            <a:r>
              <a:rPr lang="en-IN" sz="2400" dirty="0"/>
              <a:t>      print(values, "\t", </a:t>
            </a:r>
            <a:r>
              <a:rPr lang="en-IN" sz="2400" dirty="0" err="1"/>
              <a:t>network.state_dict</a:t>
            </a:r>
            <a:r>
              <a:rPr lang="en-IN" sz="2400" dirty="0"/>
              <a:t>()[values].size())</a:t>
            </a:r>
          </a:p>
          <a:p>
            <a:r>
              <a:rPr lang="en-US" sz="2400" dirty="0">
                <a:solidFill>
                  <a:srgbClr val="00B0F0"/>
                </a:solidFill>
              </a:rPr>
              <a:t>Step 5 - Accessing Optimizer’s </a:t>
            </a:r>
            <a:r>
              <a:rPr lang="en-US" sz="2400" dirty="0" err="1">
                <a:solidFill>
                  <a:srgbClr val="00B0F0"/>
                </a:solidFill>
              </a:rPr>
              <a:t>state_dict</a:t>
            </a:r>
            <a:endParaRPr lang="en-US" sz="2400" dirty="0">
              <a:solidFill>
                <a:srgbClr val="00B0F0"/>
              </a:solidFill>
            </a:endParaRPr>
          </a:p>
          <a:p>
            <a:pPr marL="0" indent="0">
              <a:buNone/>
            </a:pPr>
            <a:r>
              <a:rPr lang="en-US" sz="2400" dirty="0"/>
              <a:t>print("Accessing the optimizers </a:t>
            </a:r>
            <a:r>
              <a:rPr lang="en-US" sz="2400" dirty="0" err="1"/>
              <a:t>state_dict</a:t>
            </a:r>
            <a:r>
              <a:rPr lang="en-US" sz="2400" dirty="0"/>
              <a:t>")</a:t>
            </a:r>
          </a:p>
          <a:p>
            <a:pPr marL="0" indent="0">
              <a:buNone/>
            </a:pPr>
            <a:r>
              <a:rPr lang="en-US" sz="2400" dirty="0"/>
              <a:t>for elements in </a:t>
            </a:r>
            <a:r>
              <a:rPr lang="en-US" sz="2400" dirty="0" err="1"/>
              <a:t>state_optim.state_dict</a:t>
            </a:r>
            <a:r>
              <a:rPr lang="en-US" sz="2400" dirty="0"/>
              <a:t>():</a:t>
            </a:r>
          </a:p>
          <a:p>
            <a:pPr marL="0" indent="0">
              <a:buNone/>
            </a:pPr>
            <a:r>
              <a:rPr lang="en-US" sz="2400" dirty="0"/>
              <a:t>  print(elements, "\t", </a:t>
            </a:r>
            <a:r>
              <a:rPr lang="en-US" sz="2400" dirty="0" err="1"/>
              <a:t>state_optim.state_dict</a:t>
            </a:r>
            <a:r>
              <a:rPr lang="en-US" sz="2400" dirty="0"/>
              <a:t>()[elements])</a:t>
            </a:r>
          </a:p>
          <a:p>
            <a:pPr marL="0" indent="0">
              <a:buNone/>
            </a:pPr>
            <a:endParaRPr lang="en-IN" sz="2400" dirty="0"/>
          </a:p>
        </p:txBody>
      </p:sp>
    </p:spTree>
    <p:extLst>
      <p:ext uri="{BB962C8B-B14F-4D97-AF65-F5344CB8AC3E}">
        <p14:creationId xmlns:p14="http://schemas.microsoft.com/office/powerpoint/2010/main" val="162090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E6E05-B769-41D8-9841-8570637E5D99}"/>
              </a:ext>
            </a:extLst>
          </p:cNvPr>
          <p:cNvSpPr>
            <a:spLocks noGrp="1"/>
          </p:cNvSpPr>
          <p:nvPr>
            <p:ph type="title"/>
          </p:nvPr>
        </p:nvSpPr>
        <p:spPr/>
        <p:txBody>
          <a:bodyPr/>
          <a:lstStyle/>
          <a:p>
            <a:r>
              <a:rPr lang="en-IN" dirty="0"/>
              <a:t>Steps in accessing </a:t>
            </a:r>
            <a:r>
              <a:rPr lang="en-IN" dirty="0" err="1"/>
              <a:t>state_dict</a:t>
            </a:r>
            <a:r>
              <a:rPr lang="en-IN" dirty="0"/>
              <a:t> - Output</a:t>
            </a:r>
          </a:p>
        </p:txBody>
      </p:sp>
      <p:pic>
        <p:nvPicPr>
          <p:cNvPr id="4" name="Content Placeholder 3">
            <a:extLst>
              <a:ext uri="{FF2B5EF4-FFF2-40B4-BE49-F238E27FC236}">
                <a16:creationId xmlns:a16="http://schemas.microsoft.com/office/drawing/2014/main" id="{6CB72A0B-0DE8-420D-B223-7B927D6F69CA}"/>
              </a:ext>
            </a:extLst>
          </p:cNvPr>
          <p:cNvPicPr>
            <a:picLocks noGrp="1" noChangeAspect="1"/>
          </p:cNvPicPr>
          <p:nvPr>
            <p:ph idx="1"/>
          </p:nvPr>
        </p:nvPicPr>
        <p:blipFill>
          <a:blip r:embed="rId2"/>
          <a:stretch>
            <a:fillRect/>
          </a:stretch>
        </p:blipFill>
        <p:spPr>
          <a:xfrm>
            <a:off x="838200" y="1780945"/>
            <a:ext cx="7649643" cy="1648055"/>
          </a:xfrm>
          <a:prstGeom prst="rect">
            <a:avLst/>
          </a:prstGeom>
        </p:spPr>
      </p:pic>
      <p:pic>
        <p:nvPicPr>
          <p:cNvPr id="5" name="Picture 4">
            <a:extLst>
              <a:ext uri="{FF2B5EF4-FFF2-40B4-BE49-F238E27FC236}">
                <a16:creationId xmlns:a16="http://schemas.microsoft.com/office/drawing/2014/main" id="{79374D72-6915-4533-A120-C06F48A23431}"/>
              </a:ext>
            </a:extLst>
          </p:cNvPr>
          <p:cNvPicPr>
            <a:picLocks noChangeAspect="1"/>
          </p:cNvPicPr>
          <p:nvPr/>
        </p:nvPicPr>
        <p:blipFill>
          <a:blip r:embed="rId3"/>
          <a:stretch>
            <a:fillRect/>
          </a:stretch>
        </p:blipFill>
        <p:spPr>
          <a:xfrm>
            <a:off x="966813" y="3519257"/>
            <a:ext cx="4086795" cy="2124371"/>
          </a:xfrm>
          <a:prstGeom prst="rect">
            <a:avLst/>
          </a:prstGeom>
        </p:spPr>
      </p:pic>
      <p:pic>
        <p:nvPicPr>
          <p:cNvPr id="6" name="Picture 5">
            <a:extLst>
              <a:ext uri="{FF2B5EF4-FFF2-40B4-BE49-F238E27FC236}">
                <a16:creationId xmlns:a16="http://schemas.microsoft.com/office/drawing/2014/main" id="{2D4E9C46-C62A-456D-8710-D91299216694}"/>
              </a:ext>
            </a:extLst>
          </p:cNvPr>
          <p:cNvPicPr>
            <a:picLocks noChangeAspect="1"/>
          </p:cNvPicPr>
          <p:nvPr/>
        </p:nvPicPr>
        <p:blipFill>
          <a:blip r:embed="rId4"/>
          <a:stretch>
            <a:fillRect/>
          </a:stretch>
        </p:blipFill>
        <p:spPr>
          <a:xfrm>
            <a:off x="838200" y="5883750"/>
            <a:ext cx="11353800" cy="828791"/>
          </a:xfrm>
          <a:prstGeom prst="rect">
            <a:avLst/>
          </a:prstGeom>
        </p:spPr>
      </p:pic>
    </p:spTree>
    <p:extLst>
      <p:ext uri="{BB962C8B-B14F-4D97-AF65-F5344CB8AC3E}">
        <p14:creationId xmlns:p14="http://schemas.microsoft.com/office/powerpoint/2010/main" val="589308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ADAB6-973C-41CE-8278-8A7B755EE026}"/>
              </a:ext>
            </a:extLst>
          </p:cNvPr>
          <p:cNvSpPr>
            <a:spLocks noGrp="1"/>
          </p:cNvSpPr>
          <p:nvPr>
            <p:ph type="title"/>
          </p:nvPr>
        </p:nvSpPr>
        <p:spPr/>
        <p:txBody>
          <a:bodyPr>
            <a:normAutofit fontScale="90000"/>
          </a:bodyPr>
          <a:lstStyle/>
          <a:p>
            <a:r>
              <a:rPr lang="en-IN" sz="3200" dirty="0"/>
              <a:t>Steps in accessing </a:t>
            </a:r>
            <a:r>
              <a:rPr lang="en-IN" sz="3200" dirty="0" err="1"/>
              <a:t>state_dict</a:t>
            </a:r>
            <a:r>
              <a:rPr lang="en-IN" sz="3200" dirty="0"/>
              <a:t> – Example of MNIST_CNN Program</a:t>
            </a:r>
            <a:br>
              <a:rPr lang="en-IN" sz="3200" dirty="0"/>
            </a:br>
            <a:endParaRPr lang="en-IN" sz="3200" dirty="0"/>
          </a:p>
        </p:txBody>
      </p:sp>
      <p:pic>
        <p:nvPicPr>
          <p:cNvPr id="4" name="Content Placeholder 3">
            <a:extLst>
              <a:ext uri="{FF2B5EF4-FFF2-40B4-BE49-F238E27FC236}">
                <a16:creationId xmlns:a16="http://schemas.microsoft.com/office/drawing/2014/main" id="{EBE3382B-739C-4D60-8542-DEEB48A81888}"/>
              </a:ext>
            </a:extLst>
          </p:cNvPr>
          <p:cNvPicPr>
            <a:picLocks noGrp="1" noChangeAspect="1"/>
          </p:cNvPicPr>
          <p:nvPr>
            <p:ph idx="1"/>
          </p:nvPr>
        </p:nvPicPr>
        <p:blipFill>
          <a:blip r:embed="rId2"/>
          <a:stretch>
            <a:fillRect/>
          </a:stretch>
        </p:blipFill>
        <p:spPr>
          <a:xfrm>
            <a:off x="995082" y="1674610"/>
            <a:ext cx="9574306" cy="5020474"/>
          </a:xfrm>
          <a:prstGeom prst="rect">
            <a:avLst/>
          </a:prstGeom>
        </p:spPr>
      </p:pic>
    </p:spTree>
    <p:extLst>
      <p:ext uri="{BB962C8B-B14F-4D97-AF65-F5344CB8AC3E}">
        <p14:creationId xmlns:p14="http://schemas.microsoft.com/office/powerpoint/2010/main" val="617366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1DB72-205E-4DCF-997C-7BF1C88887E4}"/>
              </a:ext>
            </a:extLst>
          </p:cNvPr>
          <p:cNvSpPr>
            <a:spLocks noGrp="1"/>
          </p:cNvSpPr>
          <p:nvPr>
            <p:ph type="title"/>
          </p:nvPr>
        </p:nvSpPr>
        <p:spPr/>
        <p:txBody>
          <a:bodyPr>
            <a:normAutofit fontScale="90000"/>
          </a:bodyPr>
          <a:lstStyle/>
          <a:p>
            <a:r>
              <a:rPr lang="en-US" dirty="0"/>
              <a:t>Save and Load the Entire </a:t>
            </a:r>
            <a:r>
              <a:rPr lang="en-US" dirty="0" err="1"/>
              <a:t>PyTorch</a:t>
            </a:r>
            <a:r>
              <a:rPr lang="en-US" dirty="0"/>
              <a:t> Model - Syntax</a:t>
            </a:r>
            <a:br>
              <a:rPr lang="en-US" dirty="0"/>
            </a:br>
            <a:endParaRPr lang="en-IN" dirty="0"/>
          </a:p>
        </p:txBody>
      </p:sp>
      <p:sp>
        <p:nvSpPr>
          <p:cNvPr id="3" name="Content Placeholder 2">
            <a:extLst>
              <a:ext uri="{FF2B5EF4-FFF2-40B4-BE49-F238E27FC236}">
                <a16:creationId xmlns:a16="http://schemas.microsoft.com/office/drawing/2014/main" id="{9A7D8D8E-FEE9-42D3-B86D-82C368E22095}"/>
              </a:ext>
            </a:extLst>
          </p:cNvPr>
          <p:cNvSpPr>
            <a:spLocks noGrp="1"/>
          </p:cNvSpPr>
          <p:nvPr>
            <p:ph idx="1"/>
          </p:nvPr>
        </p:nvSpPr>
        <p:spPr/>
        <p:txBody>
          <a:bodyPr>
            <a:normAutofit lnSpcReduction="10000"/>
          </a:bodyPr>
          <a:lstStyle/>
          <a:p>
            <a:r>
              <a:rPr lang="en-US" dirty="0">
                <a:solidFill>
                  <a:srgbClr val="00B0F0"/>
                </a:solidFill>
              </a:rPr>
              <a:t>Save and Load the Entire </a:t>
            </a:r>
            <a:r>
              <a:rPr lang="en-US" dirty="0" err="1">
                <a:solidFill>
                  <a:srgbClr val="00B0F0"/>
                </a:solidFill>
              </a:rPr>
              <a:t>PyTorch</a:t>
            </a:r>
            <a:r>
              <a:rPr lang="en-US" dirty="0">
                <a:solidFill>
                  <a:srgbClr val="00B0F0"/>
                </a:solidFill>
              </a:rPr>
              <a:t> Model</a:t>
            </a:r>
          </a:p>
          <a:p>
            <a:r>
              <a:rPr lang="en-US" dirty="0"/>
              <a:t>Save the entire model in </a:t>
            </a:r>
            <a:r>
              <a:rPr lang="en-US" dirty="0" err="1"/>
              <a:t>PyTorch</a:t>
            </a:r>
            <a:r>
              <a:rPr lang="en-US" dirty="0"/>
              <a:t> and not just the </a:t>
            </a:r>
            <a:r>
              <a:rPr lang="en-US" dirty="0" err="1"/>
              <a:t>state_dict</a:t>
            </a:r>
            <a:r>
              <a:rPr lang="en-US" dirty="0"/>
              <a:t>. </a:t>
            </a:r>
          </a:p>
          <a:p>
            <a:r>
              <a:rPr lang="en-US" dirty="0"/>
              <a:t>However, this is not a recommended way of saving the model. </a:t>
            </a:r>
          </a:p>
          <a:p>
            <a:r>
              <a:rPr lang="en-US" dirty="0">
                <a:solidFill>
                  <a:srgbClr val="00B0F0"/>
                </a:solidFill>
              </a:rPr>
              <a:t>Save</a:t>
            </a:r>
          </a:p>
          <a:p>
            <a:r>
              <a:rPr lang="en-US" dirty="0" err="1"/>
              <a:t>torch.save</a:t>
            </a:r>
            <a:r>
              <a:rPr lang="en-US" dirty="0"/>
              <a:t>(model, 'save/to/path/model.pt’)</a:t>
            </a:r>
          </a:p>
          <a:p>
            <a:r>
              <a:rPr lang="en-US" dirty="0">
                <a:solidFill>
                  <a:srgbClr val="00B0F0"/>
                </a:solidFill>
              </a:rPr>
              <a:t>Load</a:t>
            </a:r>
          </a:p>
          <a:p>
            <a:r>
              <a:rPr lang="en-US" dirty="0"/>
              <a:t>model = </a:t>
            </a:r>
            <a:r>
              <a:rPr lang="en-US" dirty="0" err="1"/>
              <a:t>torch.load</a:t>
            </a:r>
            <a:r>
              <a:rPr lang="en-US" dirty="0"/>
              <a:t>('load/from/path/model.pt’)</a:t>
            </a:r>
          </a:p>
          <a:p>
            <a:r>
              <a:rPr lang="en-US" dirty="0"/>
              <a:t>Problem Statement 1- Use existing MNIST_CNN model as a pre-trained program to Save and Load the Entire </a:t>
            </a:r>
            <a:r>
              <a:rPr lang="en-US" dirty="0" err="1"/>
              <a:t>PyTorch</a:t>
            </a:r>
            <a:r>
              <a:rPr lang="en-US" dirty="0"/>
              <a:t> Model</a:t>
            </a:r>
          </a:p>
          <a:p>
            <a:endParaRPr lang="en-IN" dirty="0"/>
          </a:p>
        </p:txBody>
      </p:sp>
    </p:spTree>
    <p:extLst>
      <p:ext uri="{BB962C8B-B14F-4D97-AF65-F5344CB8AC3E}">
        <p14:creationId xmlns:p14="http://schemas.microsoft.com/office/powerpoint/2010/main" val="3801101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D3B02-5D35-4511-9DE4-FC96471183BF}"/>
              </a:ext>
            </a:extLst>
          </p:cNvPr>
          <p:cNvSpPr>
            <a:spLocks noGrp="1"/>
          </p:cNvSpPr>
          <p:nvPr>
            <p:ph type="title"/>
          </p:nvPr>
        </p:nvSpPr>
        <p:spPr/>
        <p:txBody>
          <a:bodyPr/>
          <a:lstStyle/>
          <a:p>
            <a:r>
              <a:rPr lang="en-IN" dirty="0"/>
              <a:t>What is Transfer Learning?</a:t>
            </a:r>
            <a:br>
              <a:rPr lang="en-IN" dirty="0"/>
            </a:br>
            <a:endParaRPr lang="en-IN" dirty="0"/>
          </a:p>
        </p:txBody>
      </p:sp>
      <p:sp>
        <p:nvSpPr>
          <p:cNvPr id="3" name="Content Placeholder 2">
            <a:extLst>
              <a:ext uri="{FF2B5EF4-FFF2-40B4-BE49-F238E27FC236}">
                <a16:creationId xmlns:a16="http://schemas.microsoft.com/office/drawing/2014/main" id="{7073654F-EED4-4B24-BE02-EB8CDF3357C0}"/>
              </a:ext>
            </a:extLst>
          </p:cNvPr>
          <p:cNvSpPr>
            <a:spLocks noGrp="1"/>
          </p:cNvSpPr>
          <p:nvPr>
            <p:ph idx="1"/>
          </p:nvPr>
        </p:nvSpPr>
        <p:spPr/>
        <p:txBody>
          <a:bodyPr>
            <a:normAutofit fontScale="85000" lnSpcReduction="20000"/>
          </a:bodyPr>
          <a:lstStyle/>
          <a:p>
            <a:r>
              <a:rPr lang="en-US" dirty="0">
                <a:solidFill>
                  <a:srgbClr val="00B0F0"/>
                </a:solidFill>
              </a:rPr>
              <a:t>How do you learn a topic from a new domain ?</a:t>
            </a:r>
          </a:p>
          <a:p>
            <a:r>
              <a:rPr lang="en-US" dirty="0"/>
              <a:t>What are the different approaches you would take to understand the topic? </a:t>
            </a:r>
          </a:p>
          <a:p>
            <a:pPr lvl="1"/>
            <a:r>
              <a:rPr lang="en-US" dirty="0"/>
              <a:t>Search online for resources</a:t>
            </a:r>
          </a:p>
          <a:p>
            <a:pPr lvl="1"/>
            <a:r>
              <a:rPr lang="en-US" dirty="0"/>
              <a:t>Read articles and blogs</a:t>
            </a:r>
          </a:p>
          <a:p>
            <a:pPr lvl="1"/>
            <a:r>
              <a:rPr lang="en-US" dirty="0"/>
              <a:t>Refer to books</a:t>
            </a:r>
          </a:p>
          <a:p>
            <a:pPr lvl="1"/>
            <a:r>
              <a:rPr lang="en-US" dirty="0"/>
              <a:t>Look out for video tutorials, and so on</a:t>
            </a:r>
          </a:p>
          <a:p>
            <a:r>
              <a:rPr lang="en-US" dirty="0" err="1"/>
              <a:t>Disadv</a:t>
            </a:r>
            <a:r>
              <a:rPr lang="en-US" dirty="0"/>
              <a:t>: you are the only person who is putting in all the effort.</a:t>
            </a:r>
          </a:p>
          <a:p>
            <a:r>
              <a:rPr lang="en-US" dirty="0"/>
              <a:t>But there is another approach, which might yield better results in a short amount of time.</a:t>
            </a:r>
          </a:p>
          <a:p>
            <a:r>
              <a:rPr lang="en-US" dirty="0"/>
              <a:t>You can consult a domain/topic expert who has a solid grasp on the topic you want to learn. </a:t>
            </a:r>
          </a:p>
          <a:p>
            <a:r>
              <a:rPr lang="en-US" dirty="0"/>
              <a:t>This person will transfer their knowledge to you, thus expediting your learning process.</a:t>
            </a:r>
            <a:endParaRPr lang="en-IN" dirty="0"/>
          </a:p>
        </p:txBody>
      </p:sp>
    </p:spTree>
    <p:extLst>
      <p:ext uri="{BB962C8B-B14F-4D97-AF65-F5344CB8AC3E}">
        <p14:creationId xmlns:p14="http://schemas.microsoft.com/office/powerpoint/2010/main" val="2066117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565A1-9DC0-467C-AC75-10497D018157}"/>
              </a:ext>
            </a:extLst>
          </p:cNvPr>
          <p:cNvSpPr>
            <a:spLocks noGrp="1"/>
          </p:cNvSpPr>
          <p:nvPr>
            <p:ph type="title"/>
          </p:nvPr>
        </p:nvSpPr>
        <p:spPr/>
        <p:txBody>
          <a:bodyPr>
            <a:normAutofit/>
          </a:bodyPr>
          <a:lstStyle/>
          <a:p>
            <a:r>
              <a:rPr lang="en-IN" sz="3200" dirty="0"/>
              <a:t>Problem Statement 1- </a:t>
            </a:r>
            <a:r>
              <a:rPr lang="en-US" sz="3200" dirty="0"/>
              <a:t>Use existing MNIST_CNN model as a pre-trained program </a:t>
            </a:r>
            <a:endParaRPr lang="en-IN" sz="3200" dirty="0"/>
          </a:p>
        </p:txBody>
      </p:sp>
      <p:sp>
        <p:nvSpPr>
          <p:cNvPr id="3" name="Content Placeholder 2">
            <a:extLst>
              <a:ext uri="{FF2B5EF4-FFF2-40B4-BE49-F238E27FC236}">
                <a16:creationId xmlns:a16="http://schemas.microsoft.com/office/drawing/2014/main" id="{FF585881-FC2B-42C9-A6E2-28105AAF2364}"/>
              </a:ext>
            </a:extLst>
          </p:cNvPr>
          <p:cNvSpPr>
            <a:spLocks noGrp="1"/>
          </p:cNvSpPr>
          <p:nvPr>
            <p:ph idx="1"/>
          </p:nvPr>
        </p:nvSpPr>
        <p:spPr/>
        <p:txBody>
          <a:bodyPr>
            <a:normAutofit fontScale="92500" lnSpcReduction="10000"/>
          </a:bodyPr>
          <a:lstStyle/>
          <a:p>
            <a:r>
              <a:rPr lang="en-US" dirty="0">
                <a:solidFill>
                  <a:srgbClr val="00B0F0"/>
                </a:solidFill>
              </a:rPr>
              <a:t>Use existing MNIST_CNN model as a pre-trained program to perform classification on </a:t>
            </a:r>
            <a:r>
              <a:rPr lang="en-US" dirty="0" err="1">
                <a:solidFill>
                  <a:srgbClr val="00B0F0"/>
                </a:solidFill>
              </a:rPr>
              <a:t>FashionMNIST</a:t>
            </a:r>
            <a:r>
              <a:rPr lang="en-US" dirty="0">
                <a:solidFill>
                  <a:srgbClr val="00B0F0"/>
                </a:solidFill>
              </a:rPr>
              <a:t> </a:t>
            </a:r>
          </a:p>
          <a:p>
            <a:endParaRPr lang="en-US" dirty="0"/>
          </a:p>
          <a:p>
            <a:r>
              <a:rPr lang="en-US" dirty="0"/>
              <a:t>Fashion-MNIST shares the same image size, data format and the structure of training and testing splits with the original MNIST.</a:t>
            </a:r>
          </a:p>
          <a:p>
            <a:r>
              <a:rPr lang="en-US" dirty="0">
                <a:solidFill>
                  <a:srgbClr val="00B0F0"/>
                </a:solidFill>
              </a:rPr>
              <a:t>Steps - MNIST_CNN.py :</a:t>
            </a:r>
          </a:p>
          <a:p>
            <a:pPr marL="514350" indent="-514350">
              <a:buFont typeface="+mj-lt"/>
              <a:buAutoNum type="arabicPeriod"/>
            </a:pPr>
            <a:r>
              <a:rPr lang="en-IN" dirty="0"/>
              <a:t>Use </a:t>
            </a:r>
            <a:r>
              <a:rPr lang="en-IN" dirty="0" err="1"/>
              <a:t>state_dict</a:t>
            </a:r>
            <a:r>
              <a:rPr lang="en-IN" dirty="0"/>
              <a:t> to save model parameters and Optimizer information.</a:t>
            </a:r>
          </a:p>
          <a:p>
            <a:pPr marL="514350" indent="-514350">
              <a:buFont typeface="+mj-lt"/>
              <a:buAutoNum type="arabicPeriod"/>
            </a:pPr>
            <a:r>
              <a:rPr lang="en-US" dirty="0"/>
              <a:t>Re-run the MNIST_CNN.py program by appending the following command                                                                                                             </a:t>
            </a:r>
            <a:r>
              <a:rPr lang="en-US" dirty="0" err="1">
                <a:solidFill>
                  <a:srgbClr val="00B0F0"/>
                </a:solidFill>
              </a:rPr>
              <a:t>torch.save</a:t>
            </a:r>
            <a:r>
              <a:rPr lang="en-US" dirty="0">
                <a:solidFill>
                  <a:srgbClr val="00B0F0"/>
                </a:solidFill>
              </a:rPr>
              <a:t>(model,  “./</a:t>
            </a:r>
            <a:r>
              <a:rPr lang="en-US" dirty="0" err="1">
                <a:solidFill>
                  <a:srgbClr val="00B0F0"/>
                </a:solidFill>
              </a:rPr>
              <a:t>ModelFiles</a:t>
            </a:r>
            <a:r>
              <a:rPr lang="en-US" dirty="0">
                <a:solidFill>
                  <a:srgbClr val="00B0F0"/>
                </a:solidFill>
              </a:rPr>
              <a:t>/model.pt”)  </a:t>
            </a:r>
            <a:r>
              <a:rPr lang="en-US" dirty="0"/>
              <a:t>at the end. </a:t>
            </a:r>
          </a:p>
          <a:p>
            <a:pPr marL="0" indent="0">
              <a:buNone/>
            </a:pPr>
            <a:r>
              <a:rPr lang="en-US" dirty="0"/>
              <a:t>Note: Make sure </a:t>
            </a:r>
            <a:r>
              <a:rPr lang="en-US" dirty="0" err="1"/>
              <a:t>ModelFiles</a:t>
            </a:r>
            <a:r>
              <a:rPr lang="en-US" dirty="0"/>
              <a:t> folder exists in the current working directory.</a:t>
            </a:r>
          </a:p>
          <a:p>
            <a:endParaRPr lang="en-US" dirty="0"/>
          </a:p>
          <a:p>
            <a:endParaRPr lang="en-IN" dirty="0"/>
          </a:p>
        </p:txBody>
      </p:sp>
    </p:spTree>
    <p:extLst>
      <p:ext uri="{BB962C8B-B14F-4D97-AF65-F5344CB8AC3E}">
        <p14:creationId xmlns:p14="http://schemas.microsoft.com/office/powerpoint/2010/main" val="1913649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ADAB6-973C-41CE-8278-8A7B755EE026}"/>
              </a:ext>
            </a:extLst>
          </p:cNvPr>
          <p:cNvSpPr>
            <a:spLocks noGrp="1"/>
          </p:cNvSpPr>
          <p:nvPr>
            <p:ph type="title"/>
          </p:nvPr>
        </p:nvSpPr>
        <p:spPr/>
        <p:txBody>
          <a:bodyPr>
            <a:normAutofit fontScale="90000"/>
          </a:bodyPr>
          <a:lstStyle/>
          <a:p>
            <a:r>
              <a:rPr lang="en-IN" sz="3200" dirty="0"/>
              <a:t>Steps in accessing </a:t>
            </a:r>
            <a:r>
              <a:rPr lang="en-IN" sz="3200" dirty="0" err="1"/>
              <a:t>state_dict</a:t>
            </a:r>
            <a:r>
              <a:rPr lang="en-IN" sz="3200" dirty="0"/>
              <a:t> – Example of MNIST_CNN Program</a:t>
            </a:r>
            <a:br>
              <a:rPr lang="en-IN" sz="3200" dirty="0"/>
            </a:br>
            <a:endParaRPr lang="en-IN" sz="3200" dirty="0"/>
          </a:p>
        </p:txBody>
      </p:sp>
      <p:pic>
        <p:nvPicPr>
          <p:cNvPr id="4" name="Content Placeholder 3">
            <a:extLst>
              <a:ext uri="{FF2B5EF4-FFF2-40B4-BE49-F238E27FC236}">
                <a16:creationId xmlns:a16="http://schemas.microsoft.com/office/drawing/2014/main" id="{EBE3382B-739C-4D60-8542-DEEB48A81888}"/>
              </a:ext>
            </a:extLst>
          </p:cNvPr>
          <p:cNvPicPr>
            <a:picLocks noGrp="1" noChangeAspect="1"/>
          </p:cNvPicPr>
          <p:nvPr>
            <p:ph idx="1"/>
          </p:nvPr>
        </p:nvPicPr>
        <p:blipFill>
          <a:blip r:embed="rId2"/>
          <a:stretch>
            <a:fillRect/>
          </a:stretch>
        </p:blipFill>
        <p:spPr>
          <a:xfrm>
            <a:off x="995082" y="1329100"/>
            <a:ext cx="10233212" cy="5365984"/>
          </a:xfrm>
          <a:prstGeom prst="rect">
            <a:avLst/>
          </a:prstGeom>
        </p:spPr>
      </p:pic>
    </p:spTree>
    <p:extLst>
      <p:ext uri="{BB962C8B-B14F-4D97-AF65-F5344CB8AC3E}">
        <p14:creationId xmlns:p14="http://schemas.microsoft.com/office/powerpoint/2010/main" val="27687666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2D0D9-64F0-47CA-B046-C2082C3C5E4D}"/>
              </a:ext>
            </a:extLst>
          </p:cNvPr>
          <p:cNvSpPr>
            <a:spLocks noGrp="1"/>
          </p:cNvSpPr>
          <p:nvPr>
            <p:ph type="title"/>
          </p:nvPr>
        </p:nvSpPr>
        <p:spPr/>
        <p:txBody>
          <a:bodyPr>
            <a:normAutofit/>
          </a:bodyPr>
          <a:lstStyle/>
          <a:p>
            <a:r>
              <a:rPr lang="en-US" sz="3200" dirty="0"/>
              <a:t>Problem Statement 1- Use existing MNIST_CNN model as a pre-trained program </a:t>
            </a:r>
            <a:endParaRPr lang="en-IN" sz="3200" dirty="0"/>
          </a:p>
        </p:txBody>
      </p:sp>
      <p:sp>
        <p:nvSpPr>
          <p:cNvPr id="3" name="Content Placeholder 2">
            <a:extLst>
              <a:ext uri="{FF2B5EF4-FFF2-40B4-BE49-F238E27FC236}">
                <a16:creationId xmlns:a16="http://schemas.microsoft.com/office/drawing/2014/main" id="{DD956938-BC26-4064-9B68-F36D2F675E45}"/>
              </a:ext>
            </a:extLst>
          </p:cNvPr>
          <p:cNvSpPr>
            <a:spLocks noGrp="1"/>
          </p:cNvSpPr>
          <p:nvPr>
            <p:ph idx="1"/>
          </p:nvPr>
        </p:nvSpPr>
        <p:spPr>
          <a:xfrm>
            <a:off x="838200" y="1546412"/>
            <a:ext cx="10515600" cy="4630551"/>
          </a:xfrm>
        </p:spPr>
        <p:txBody>
          <a:bodyPr>
            <a:normAutofit fontScale="92500" lnSpcReduction="10000"/>
          </a:bodyPr>
          <a:lstStyle/>
          <a:p>
            <a:r>
              <a:rPr lang="en-IN" dirty="0">
                <a:solidFill>
                  <a:srgbClr val="00B0F0"/>
                </a:solidFill>
              </a:rPr>
              <a:t>Steps – Create a new file - FashionMNIST_CNN.py :</a:t>
            </a:r>
          </a:p>
          <a:p>
            <a:r>
              <a:rPr lang="en-IN" dirty="0"/>
              <a:t>Using the pretrained model for inference (FashionMNIST_CNN.py):</a:t>
            </a:r>
          </a:p>
          <a:p>
            <a:r>
              <a:rPr lang="en-IN" dirty="0"/>
              <a:t>Step 1: Import libraries same as in MNIST_CNN.py</a:t>
            </a:r>
          </a:p>
          <a:p>
            <a:endParaRPr lang="en-IN" dirty="0"/>
          </a:p>
          <a:p>
            <a:r>
              <a:rPr lang="en-IN" dirty="0"/>
              <a:t>Step 2: Define the class with same as in MNIST_CNN.py</a:t>
            </a:r>
          </a:p>
          <a:p>
            <a:endParaRPr lang="en-IN" dirty="0"/>
          </a:p>
          <a:p>
            <a:r>
              <a:rPr lang="en-IN" dirty="0"/>
              <a:t>Step 3: There is no need to train the model hence use only </a:t>
            </a:r>
            <a:r>
              <a:rPr lang="en-IN" dirty="0" err="1"/>
              <a:t>testloader</a:t>
            </a:r>
            <a:r>
              <a:rPr lang="en-IN" dirty="0"/>
              <a:t>.</a:t>
            </a:r>
          </a:p>
          <a:p>
            <a:r>
              <a:rPr lang="en-IN" dirty="0" err="1"/>
              <a:t>mnist_testset</a:t>
            </a:r>
            <a:r>
              <a:rPr lang="en-IN" dirty="0"/>
              <a:t> = </a:t>
            </a:r>
            <a:r>
              <a:rPr lang="en-IN" dirty="0" err="1"/>
              <a:t>datasets.FashionMNIST</a:t>
            </a:r>
            <a:r>
              <a:rPr lang="en-IN" dirty="0"/>
              <a:t>(root='./data', train=False, download=True, transform = </a:t>
            </a:r>
            <a:r>
              <a:rPr lang="en-IN" dirty="0" err="1"/>
              <a:t>ToTensor</a:t>
            </a:r>
            <a:r>
              <a:rPr lang="en-IN" dirty="0"/>
              <a:t>())</a:t>
            </a:r>
          </a:p>
          <a:p>
            <a:r>
              <a:rPr lang="en-IN" dirty="0" err="1"/>
              <a:t>test_loader</a:t>
            </a:r>
            <a:r>
              <a:rPr lang="en-IN" dirty="0"/>
              <a:t> = </a:t>
            </a:r>
            <a:r>
              <a:rPr lang="en-IN" dirty="0" err="1"/>
              <a:t>DataLoader</a:t>
            </a:r>
            <a:r>
              <a:rPr lang="en-IN" dirty="0"/>
              <a:t>(</a:t>
            </a:r>
            <a:r>
              <a:rPr lang="en-IN" dirty="0" err="1"/>
              <a:t>mnist_testset</a:t>
            </a:r>
            <a:r>
              <a:rPr lang="en-IN" dirty="0"/>
              <a:t>, </a:t>
            </a:r>
            <a:r>
              <a:rPr lang="en-IN" dirty="0" err="1"/>
              <a:t>batch_size</a:t>
            </a:r>
            <a:r>
              <a:rPr lang="en-IN" dirty="0"/>
              <a:t>=</a:t>
            </a:r>
            <a:r>
              <a:rPr lang="en-IN" dirty="0" err="1"/>
              <a:t>batch_size</a:t>
            </a:r>
            <a:r>
              <a:rPr lang="en-IN" dirty="0"/>
              <a:t>, shuffle=False)</a:t>
            </a:r>
          </a:p>
          <a:p>
            <a:endParaRPr lang="en-IN" dirty="0"/>
          </a:p>
          <a:p>
            <a:endParaRPr lang="en-IN" dirty="0"/>
          </a:p>
        </p:txBody>
      </p:sp>
    </p:spTree>
    <p:extLst>
      <p:ext uri="{BB962C8B-B14F-4D97-AF65-F5344CB8AC3E}">
        <p14:creationId xmlns:p14="http://schemas.microsoft.com/office/powerpoint/2010/main" val="16057944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2D0D9-64F0-47CA-B046-C2082C3C5E4D}"/>
              </a:ext>
            </a:extLst>
          </p:cNvPr>
          <p:cNvSpPr>
            <a:spLocks noGrp="1"/>
          </p:cNvSpPr>
          <p:nvPr>
            <p:ph type="title"/>
          </p:nvPr>
        </p:nvSpPr>
        <p:spPr/>
        <p:txBody>
          <a:bodyPr>
            <a:normAutofit/>
          </a:bodyPr>
          <a:lstStyle/>
          <a:p>
            <a:r>
              <a:rPr lang="en-US" sz="3200" dirty="0"/>
              <a:t>Problem Statement 1- Use existing MNIST_CNN model as a pre-trained program </a:t>
            </a:r>
            <a:endParaRPr lang="en-IN" sz="3200" dirty="0"/>
          </a:p>
        </p:txBody>
      </p:sp>
      <p:sp>
        <p:nvSpPr>
          <p:cNvPr id="3" name="Content Placeholder 2">
            <a:extLst>
              <a:ext uri="{FF2B5EF4-FFF2-40B4-BE49-F238E27FC236}">
                <a16:creationId xmlns:a16="http://schemas.microsoft.com/office/drawing/2014/main" id="{DD956938-BC26-4064-9B68-F36D2F675E45}"/>
              </a:ext>
            </a:extLst>
          </p:cNvPr>
          <p:cNvSpPr>
            <a:spLocks noGrp="1"/>
          </p:cNvSpPr>
          <p:nvPr>
            <p:ph idx="1"/>
          </p:nvPr>
        </p:nvSpPr>
        <p:spPr>
          <a:xfrm>
            <a:off x="838200" y="1546412"/>
            <a:ext cx="10515600" cy="4630551"/>
          </a:xfrm>
        </p:spPr>
        <p:txBody>
          <a:bodyPr>
            <a:normAutofit/>
          </a:bodyPr>
          <a:lstStyle/>
          <a:p>
            <a:r>
              <a:rPr lang="en-IN" dirty="0">
                <a:solidFill>
                  <a:srgbClr val="00B0F0"/>
                </a:solidFill>
              </a:rPr>
              <a:t>Steps - FashionMNIST_CNN.py :</a:t>
            </a:r>
          </a:p>
          <a:p>
            <a:r>
              <a:rPr lang="en-IN" dirty="0"/>
              <a:t>Using the pretrained model for inference (FashionMNIST_CNN.py):</a:t>
            </a:r>
          </a:p>
          <a:p>
            <a:r>
              <a:rPr lang="en-IN" dirty="0"/>
              <a:t>Step 4: Load the pretrained model on to the device</a:t>
            </a:r>
          </a:p>
          <a:p>
            <a:r>
              <a:rPr lang="en-US" dirty="0"/>
              <a:t>device = </a:t>
            </a:r>
            <a:r>
              <a:rPr lang="en-US" dirty="0" err="1"/>
              <a:t>torch.device</a:t>
            </a:r>
            <a:r>
              <a:rPr lang="en-US" dirty="0"/>
              <a:t>("</a:t>
            </a:r>
            <a:r>
              <a:rPr lang="en-US" dirty="0" err="1"/>
              <a:t>cuda</a:t>
            </a:r>
            <a:r>
              <a:rPr lang="en-US" dirty="0"/>
              <a:t>" if </a:t>
            </a:r>
            <a:r>
              <a:rPr lang="en-US" dirty="0" err="1"/>
              <a:t>torch.cuda.is_available</a:t>
            </a:r>
            <a:r>
              <a:rPr lang="en-US" dirty="0"/>
              <a:t>() else "</a:t>
            </a:r>
            <a:r>
              <a:rPr lang="en-US" dirty="0" err="1"/>
              <a:t>cpu</a:t>
            </a:r>
            <a:r>
              <a:rPr lang="en-US" dirty="0"/>
              <a:t>")</a:t>
            </a:r>
            <a:endParaRPr lang="en-IN" dirty="0"/>
          </a:p>
          <a:p>
            <a:pPr marL="0" indent="0">
              <a:buNone/>
            </a:pPr>
            <a:r>
              <a:rPr lang="en-IN" b="1" dirty="0"/>
              <a:t> </a:t>
            </a:r>
            <a:endParaRPr lang="en-IN" dirty="0"/>
          </a:p>
          <a:p>
            <a:r>
              <a:rPr lang="en-IN" b="1" dirty="0"/>
              <a:t># Load the model to GPU</a:t>
            </a:r>
            <a:endParaRPr lang="en-IN" dirty="0"/>
          </a:p>
          <a:p>
            <a:pPr marL="0" indent="0">
              <a:buNone/>
            </a:pPr>
            <a:r>
              <a:rPr lang="en-US" dirty="0"/>
              <a:t>model = </a:t>
            </a:r>
            <a:r>
              <a:rPr lang="en-US" dirty="0" err="1"/>
              <a:t>CNNClassifier</a:t>
            </a:r>
            <a:r>
              <a:rPr lang="en-US" dirty="0"/>
              <a:t>()</a:t>
            </a:r>
            <a:br>
              <a:rPr lang="en-US" dirty="0"/>
            </a:br>
            <a:r>
              <a:rPr lang="en-US" dirty="0">
                <a:solidFill>
                  <a:srgbClr val="00B0F0"/>
                </a:solidFill>
              </a:rPr>
              <a:t>model = </a:t>
            </a:r>
            <a:r>
              <a:rPr lang="en-US" dirty="0" err="1">
                <a:solidFill>
                  <a:srgbClr val="00B0F0"/>
                </a:solidFill>
              </a:rPr>
              <a:t>torch.load</a:t>
            </a:r>
            <a:r>
              <a:rPr lang="en-US" dirty="0">
                <a:solidFill>
                  <a:srgbClr val="00B0F0"/>
                </a:solidFill>
              </a:rPr>
              <a:t>("./</a:t>
            </a:r>
            <a:r>
              <a:rPr lang="en-US" dirty="0" err="1">
                <a:solidFill>
                  <a:srgbClr val="00B0F0"/>
                </a:solidFill>
              </a:rPr>
              <a:t>ModelFiles</a:t>
            </a:r>
            <a:r>
              <a:rPr lang="en-US" dirty="0">
                <a:solidFill>
                  <a:srgbClr val="00B0F0"/>
                </a:solidFill>
              </a:rPr>
              <a:t>/model.pt")</a:t>
            </a:r>
            <a:br>
              <a:rPr lang="en-US" dirty="0"/>
            </a:br>
            <a:r>
              <a:rPr lang="en-US" dirty="0"/>
              <a:t>model.to(device)</a:t>
            </a:r>
            <a:endParaRPr lang="en-IN" dirty="0"/>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41740719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2D0D9-64F0-47CA-B046-C2082C3C5E4D}"/>
              </a:ext>
            </a:extLst>
          </p:cNvPr>
          <p:cNvSpPr>
            <a:spLocks noGrp="1"/>
          </p:cNvSpPr>
          <p:nvPr>
            <p:ph type="title"/>
          </p:nvPr>
        </p:nvSpPr>
        <p:spPr/>
        <p:txBody>
          <a:bodyPr>
            <a:normAutofit/>
          </a:bodyPr>
          <a:lstStyle/>
          <a:p>
            <a:r>
              <a:rPr lang="en-US" sz="3200" dirty="0"/>
              <a:t>Problem Statement 1- Use existing MNIST_CNN model as a pre-trained program </a:t>
            </a:r>
            <a:endParaRPr lang="en-IN" sz="3200" dirty="0"/>
          </a:p>
        </p:txBody>
      </p:sp>
      <p:sp>
        <p:nvSpPr>
          <p:cNvPr id="3" name="Content Placeholder 2">
            <a:extLst>
              <a:ext uri="{FF2B5EF4-FFF2-40B4-BE49-F238E27FC236}">
                <a16:creationId xmlns:a16="http://schemas.microsoft.com/office/drawing/2014/main" id="{DD956938-BC26-4064-9B68-F36D2F675E45}"/>
              </a:ext>
            </a:extLst>
          </p:cNvPr>
          <p:cNvSpPr>
            <a:spLocks noGrp="1"/>
          </p:cNvSpPr>
          <p:nvPr>
            <p:ph idx="1"/>
          </p:nvPr>
        </p:nvSpPr>
        <p:spPr>
          <a:xfrm>
            <a:off x="838200" y="1546412"/>
            <a:ext cx="10515600" cy="4946463"/>
          </a:xfrm>
        </p:spPr>
        <p:txBody>
          <a:bodyPr>
            <a:normAutofit/>
          </a:bodyPr>
          <a:lstStyle/>
          <a:p>
            <a:r>
              <a:rPr lang="en-IN" dirty="0">
                <a:solidFill>
                  <a:srgbClr val="00B0F0"/>
                </a:solidFill>
              </a:rPr>
              <a:t>Steps - FashionMNIST_CNN.py :</a:t>
            </a:r>
          </a:p>
          <a:p>
            <a:r>
              <a:rPr lang="en-IN" dirty="0"/>
              <a:t>Steps 6 &amp; 7 are same as in MNIST_CNN</a:t>
            </a:r>
          </a:p>
          <a:p>
            <a:r>
              <a:rPr lang="en-US" dirty="0"/>
              <a:t> Step 6: Print the model state dictionary. (Same can be done in MNIST_CNN.py)</a:t>
            </a:r>
            <a:endParaRPr lang="en-IN" dirty="0"/>
          </a:p>
          <a:p>
            <a:r>
              <a:rPr lang="en-US" dirty="0"/>
              <a:t> # Print model's </a:t>
            </a:r>
            <a:r>
              <a:rPr lang="en-US" dirty="0" err="1"/>
              <a:t>state_dict</a:t>
            </a:r>
            <a:r>
              <a:rPr lang="en-US" dirty="0"/>
              <a:t>- only the size of the parameter</a:t>
            </a:r>
            <a:br>
              <a:rPr lang="en-US" dirty="0"/>
            </a:br>
            <a:r>
              <a:rPr lang="en-US" dirty="0"/>
              <a:t>print("Model's </a:t>
            </a:r>
            <a:r>
              <a:rPr lang="en-US" dirty="0" err="1"/>
              <a:t>state_dict</a:t>
            </a:r>
            <a:r>
              <a:rPr lang="en-US" dirty="0"/>
              <a:t>:")</a:t>
            </a:r>
            <a:br>
              <a:rPr lang="en-US" dirty="0"/>
            </a:br>
            <a:r>
              <a:rPr lang="en-US" dirty="0"/>
              <a:t>for </a:t>
            </a:r>
            <a:r>
              <a:rPr lang="en-US" dirty="0" err="1"/>
              <a:t>param_tensor</a:t>
            </a:r>
            <a:r>
              <a:rPr lang="en-US" dirty="0"/>
              <a:t> in </a:t>
            </a:r>
            <a:r>
              <a:rPr lang="en-US" dirty="0" err="1"/>
              <a:t>model.state_dict</a:t>
            </a:r>
            <a:r>
              <a:rPr lang="en-US" dirty="0"/>
              <a:t>().keys():</a:t>
            </a:r>
            <a:br>
              <a:rPr lang="en-US" dirty="0"/>
            </a:br>
            <a:r>
              <a:rPr lang="en-US" dirty="0"/>
              <a:t>    print(</a:t>
            </a:r>
            <a:r>
              <a:rPr lang="en-US" dirty="0" err="1"/>
              <a:t>param_tensor</a:t>
            </a:r>
            <a:r>
              <a:rPr lang="en-US" dirty="0"/>
              <a:t>, "\t",</a:t>
            </a:r>
            <a:r>
              <a:rPr lang="en-US" dirty="0" err="1"/>
              <a:t>model.state_dict</a:t>
            </a:r>
            <a:r>
              <a:rPr lang="en-US" dirty="0"/>
              <a:t>()[</a:t>
            </a:r>
            <a:r>
              <a:rPr lang="en-US" dirty="0" err="1"/>
              <a:t>param_tensor</a:t>
            </a:r>
            <a:r>
              <a:rPr lang="en-US" dirty="0"/>
              <a:t>].size())</a:t>
            </a:r>
            <a:br>
              <a:rPr lang="en-US" dirty="0"/>
            </a:br>
            <a:r>
              <a:rPr lang="en-US" dirty="0"/>
              <a:t>print()</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3799761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2D0D9-64F0-47CA-B046-C2082C3C5E4D}"/>
              </a:ext>
            </a:extLst>
          </p:cNvPr>
          <p:cNvSpPr>
            <a:spLocks noGrp="1"/>
          </p:cNvSpPr>
          <p:nvPr>
            <p:ph type="title"/>
          </p:nvPr>
        </p:nvSpPr>
        <p:spPr>
          <a:xfrm>
            <a:off x="838200" y="365126"/>
            <a:ext cx="10515600" cy="966134"/>
          </a:xfrm>
        </p:spPr>
        <p:txBody>
          <a:bodyPr>
            <a:normAutofit fontScale="90000"/>
          </a:bodyPr>
          <a:lstStyle/>
          <a:p>
            <a:r>
              <a:rPr lang="en-US" sz="3200" dirty="0"/>
              <a:t>Problem Statement 1- Use existing MNIST_CNN model as a pre-trained program </a:t>
            </a:r>
            <a:endParaRPr lang="en-IN" sz="3200" dirty="0"/>
          </a:p>
        </p:txBody>
      </p:sp>
      <p:sp>
        <p:nvSpPr>
          <p:cNvPr id="3" name="Content Placeholder 2">
            <a:extLst>
              <a:ext uri="{FF2B5EF4-FFF2-40B4-BE49-F238E27FC236}">
                <a16:creationId xmlns:a16="http://schemas.microsoft.com/office/drawing/2014/main" id="{DD956938-BC26-4064-9B68-F36D2F675E45}"/>
              </a:ext>
            </a:extLst>
          </p:cNvPr>
          <p:cNvSpPr>
            <a:spLocks noGrp="1"/>
          </p:cNvSpPr>
          <p:nvPr>
            <p:ph idx="1"/>
          </p:nvPr>
        </p:nvSpPr>
        <p:spPr>
          <a:xfrm>
            <a:off x="838200" y="1331260"/>
            <a:ext cx="10515600" cy="5257799"/>
          </a:xfrm>
        </p:spPr>
        <p:txBody>
          <a:bodyPr>
            <a:normAutofit fontScale="70000" lnSpcReduction="20000"/>
          </a:bodyPr>
          <a:lstStyle/>
          <a:p>
            <a:r>
              <a:rPr lang="en-IN" dirty="0">
                <a:solidFill>
                  <a:srgbClr val="00B0F0"/>
                </a:solidFill>
              </a:rPr>
              <a:t>Steps - FashionMNIST_CNN.py :</a:t>
            </a:r>
          </a:p>
          <a:p>
            <a:pPr marL="0" indent="0">
              <a:buNone/>
            </a:pPr>
            <a:r>
              <a:rPr lang="en-US" dirty="0"/>
              <a:t>Step 7: Evaluate the model</a:t>
            </a:r>
            <a:endParaRPr lang="en-IN" dirty="0"/>
          </a:p>
          <a:p>
            <a:pPr marL="0" indent="0">
              <a:buNone/>
            </a:pPr>
            <a:r>
              <a:rPr lang="en-US" dirty="0" err="1"/>
              <a:t>model.eval</a:t>
            </a:r>
            <a:r>
              <a:rPr lang="en-US" dirty="0"/>
              <a:t>()</a:t>
            </a:r>
            <a:br>
              <a:rPr lang="en-US" dirty="0"/>
            </a:br>
            <a:r>
              <a:rPr lang="en-US" dirty="0"/>
              <a:t>correct = 0</a:t>
            </a:r>
            <a:br>
              <a:rPr lang="en-US" dirty="0"/>
            </a:br>
            <a:r>
              <a:rPr lang="en-US" dirty="0"/>
              <a:t>total = 0</a:t>
            </a:r>
            <a:br>
              <a:rPr lang="en-US" dirty="0"/>
            </a:br>
            <a:r>
              <a:rPr lang="en-US" dirty="0"/>
              <a:t>for </a:t>
            </a:r>
            <a:r>
              <a:rPr lang="en-US" dirty="0" err="1"/>
              <a:t>i</a:t>
            </a:r>
            <a:r>
              <a:rPr lang="en-US" dirty="0"/>
              <a:t>, </a:t>
            </a:r>
            <a:r>
              <a:rPr lang="en-US" dirty="0" err="1"/>
              <a:t>vdata</a:t>
            </a:r>
            <a:r>
              <a:rPr lang="en-US" dirty="0"/>
              <a:t> in enumerate(</a:t>
            </a:r>
            <a:r>
              <a:rPr lang="en-US" dirty="0" err="1"/>
              <a:t>test_loader</a:t>
            </a:r>
            <a:r>
              <a:rPr lang="en-US" dirty="0"/>
              <a:t>):</a:t>
            </a:r>
            <a:br>
              <a:rPr lang="en-US" dirty="0"/>
            </a:br>
            <a:r>
              <a:rPr lang="en-US" dirty="0"/>
              <a:t>    </a:t>
            </a:r>
            <a:r>
              <a:rPr lang="en-US" dirty="0" err="1"/>
              <a:t>tinputs</a:t>
            </a:r>
            <a:r>
              <a:rPr lang="en-US" dirty="0"/>
              <a:t>, </a:t>
            </a:r>
            <a:r>
              <a:rPr lang="en-US" dirty="0" err="1"/>
              <a:t>tlabels</a:t>
            </a:r>
            <a:r>
              <a:rPr lang="en-US" dirty="0"/>
              <a:t> = </a:t>
            </a:r>
            <a:r>
              <a:rPr lang="en-US" dirty="0" err="1"/>
              <a:t>vdata</a:t>
            </a:r>
            <a:br>
              <a:rPr lang="en-US" dirty="0"/>
            </a:br>
            <a:r>
              <a:rPr lang="en-US" dirty="0"/>
              <a:t>    </a:t>
            </a:r>
            <a:r>
              <a:rPr lang="en-US" dirty="0" err="1"/>
              <a:t>tinputs</a:t>
            </a:r>
            <a:r>
              <a:rPr lang="en-US" dirty="0"/>
              <a:t> = tinputs.to(device)</a:t>
            </a:r>
            <a:br>
              <a:rPr lang="en-US" dirty="0"/>
            </a:br>
            <a:r>
              <a:rPr lang="en-US" dirty="0"/>
              <a:t>    </a:t>
            </a:r>
            <a:r>
              <a:rPr lang="en-US" dirty="0" err="1"/>
              <a:t>tlabels</a:t>
            </a:r>
            <a:r>
              <a:rPr lang="en-US" dirty="0"/>
              <a:t> = tlabels.to(device)</a:t>
            </a:r>
            <a:br>
              <a:rPr lang="en-US" dirty="0"/>
            </a:br>
            <a:r>
              <a:rPr lang="en-US" dirty="0"/>
              <a:t>    </a:t>
            </a:r>
            <a:r>
              <a:rPr lang="en-US" dirty="0" err="1"/>
              <a:t>toutputs</a:t>
            </a:r>
            <a:r>
              <a:rPr lang="en-US" dirty="0"/>
              <a:t> = model(</a:t>
            </a:r>
            <a:r>
              <a:rPr lang="en-US" dirty="0" err="1"/>
              <a:t>tinputs</a:t>
            </a:r>
            <a:r>
              <a:rPr lang="en-US" dirty="0"/>
              <a:t>)</a:t>
            </a:r>
            <a:br>
              <a:rPr lang="en-US" dirty="0"/>
            </a:br>
            <a:r>
              <a:rPr lang="en-US" dirty="0"/>
              <a:t>    #Select the predicted class label which has the</a:t>
            </a:r>
            <a:br>
              <a:rPr lang="en-US" dirty="0"/>
            </a:br>
            <a:r>
              <a:rPr lang="en-US" dirty="0"/>
              <a:t>    # highest value in the output layer</a:t>
            </a:r>
            <a:br>
              <a:rPr lang="en-US" dirty="0"/>
            </a:br>
            <a:r>
              <a:rPr lang="en-US" dirty="0"/>
              <a:t>    _, predicted = </a:t>
            </a:r>
            <a:r>
              <a:rPr lang="en-US" dirty="0" err="1"/>
              <a:t>torch.max</a:t>
            </a:r>
            <a:r>
              <a:rPr lang="en-US" dirty="0"/>
              <a:t>(</a:t>
            </a:r>
            <a:r>
              <a:rPr lang="en-US" dirty="0" err="1"/>
              <a:t>toutputs</a:t>
            </a:r>
            <a:r>
              <a:rPr lang="en-US" dirty="0"/>
              <a:t>, 1)</a:t>
            </a:r>
            <a:br>
              <a:rPr lang="en-US" dirty="0"/>
            </a:br>
            <a:r>
              <a:rPr lang="en-US" dirty="0"/>
              <a:t>    print("True label:{}".format(</a:t>
            </a:r>
            <a:r>
              <a:rPr lang="en-US" dirty="0" err="1"/>
              <a:t>tlabels</a:t>
            </a:r>
            <a:r>
              <a:rPr lang="en-US" dirty="0"/>
              <a:t>))</a:t>
            </a:r>
            <a:br>
              <a:rPr lang="en-US" dirty="0"/>
            </a:br>
            <a:r>
              <a:rPr lang="en-US" dirty="0"/>
              <a:t>    print('Predicted: {}'.format(predicted))</a:t>
            </a:r>
            <a:br>
              <a:rPr lang="en-US" dirty="0"/>
            </a:br>
            <a:r>
              <a:rPr lang="en-US" dirty="0"/>
              <a:t>    # Total number of labels</a:t>
            </a:r>
            <a:br>
              <a:rPr lang="en-US" dirty="0"/>
            </a:br>
            <a:r>
              <a:rPr lang="en-US" dirty="0"/>
              <a:t>    total += </a:t>
            </a:r>
            <a:r>
              <a:rPr lang="en-US" dirty="0" err="1"/>
              <a:t>tlabels.size</a:t>
            </a:r>
            <a:r>
              <a:rPr lang="en-US" dirty="0"/>
              <a:t>(0)</a:t>
            </a:r>
            <a:br>
              <a:rPr lang="en-US" dirty="0"/>
            </a:br>
            <a:br>
              <a:rPr lang="en-US" dirty="0"/>
            </a:br>
            <a:r>
              <a:rPr lang="en-US" dirty="0"/>
              <a:t>    # Total correct predictions</a:t>
            </a:r>
            <a:br>
              <a:rPr lang="en-US" dirty="0"/>
            </a:br>
            <a:r>
              <a:rPr lang="en-US" dirty="0"/>
              <a:t>    correct += (predicted == </a:t>
            </a:r>
            <a:r>
              <a:rPr lang="en-US" dirty="0" err="1"/>
              <a:t>tlabels</a:t>
            </a:r>
            <a:r>
              <a:rPr lang="en-US" dirty="0"/>
              <a:t>).sum()</a:t>
            </a:r>
            <a:br>
              <a:rPr lang="en-US" dirty="0"/>
            </a:br>
            <a:br>
              <a:rPr lang="en-US" dirty="0"/>
            </a:br>
            <a:r>
              <a:rPr lang="en-US" dirty="0"/>
              <a:t>accuracy = 100.0 * correct / total</a:t>
            </a:r>
            <a:br>
              <a:rPr lang="en-US" dirty="0"/>
            </a:br>
            <a:r>
              <a:rPr lang="en-US" dirty="0"/>
              <a:t>print("The overall accuracy is {}".format(accuracy))</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39690494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C166-21B6-481E-A383-E3A910407974}"/>
              </a:ext>
            </a:extLst>
          </p:cNvPr>
          <p:cNvSpPr>
            <a:spLocks noGrp="1"/>
          </p:cNvSpPr>
          <p:nvPr>
            <p:ph type="title"/>
          </p:nvPr>
        </p:nvSpPr>
        <p:spPr/>
        <p:txBody>
          <a:bodyPr>
            <a:normAutofit fontScale="90000"/>
          </a:bodyPr>
          <a:lstStyle/>
          <a:p>
            <a:br>
              <a:rPr lang="en-US" sz="3200" dirty="0"/>
            </a:br>
            <a:r>
              <a:rPr lang="en-US" sz="3200" dirty="0"/>
              <a:t>Use </a:t>
            </a:r>
            <a:r>
              <a:rPr lang="en-US" sz="3200" dirty="0" err="1"/>
              <a:t>state_dict</a:t>
            </a:r>
            <a:r>
              <a:rPr lang="en-US" sz="3200" dirty="0"/>
              <a:t> To Save And Load </a:t>
            </a:r>
            <a:r>
              <a:rPr lang="en-US" sz="3200" dirty="0" err="1"/>
              <a:t>PyTorch</a:t>
            </a:r>
            <a:r>
              <a:rPr lang="en-US" sz="3200" dirty="0"/>
              <a:t> Models – Syntax</a:t>
            </a:r>
            <a:br>
              <a:rPr lang="en-US" sz="3200" dirty="0"/>
            </a:br>
            <a:br>
              <a:rPr lang="en-IN" dirty="0"/>
            </a:br>
            <a:endParaRPr lang="en-IN" dirty="0"/>
          </a:p>
        </p:txBody>
      </p:sp>
      <p:sp>
        <p:nvSpPr>
          <p:cNvPr id="3" name="Content Placeholder 2">
            <a:extLst>
              <a:ext uri="{FF2B5EF4-FFF2-40B4-BE49-F238E27FC236}">
                <a16:creationId xmlns:a16="http://schemas.microsoft.com/office/drawing/2014/main" id="{D17E2805-307E-4B88-BC23-C2C0EF34ED55}"/>
              </a:ext>
            </a:extLst>
          </p:cNvPr>
          <p:cNvSpPr>
            <a:spLocks noGrp="1"/>
          </p:cNvSpPr>
          <p:nvPr>
            <p:ph idx="1"/>
          </p:nvPr>
        </p:nvSpPr>
        <p:spPr>
          <a:xfrm>
            <a:off x="699247" y="1825625"/>
            <a:ext cx="11161059" cy="4351338"/>
          </a:xfrm>
        </p:spPr>
        <p:txBody>
          <a:bodyPr>
            <a:normAutofit/>
          </a:bodyPr>
          <a:lstStyle/>
          <a:p>
            <a:pPr marL="0" indent="0">
              <a:buNone/>
            </a:pPr>
            <a:r>
              <a:rPr lang="en-US" sz="2400" dirty="0">
                <a:solidFill>
                  <a:srgbClr val="00B0F0"/>
                </a:solidFill>
              </a:rPr>
              <a:t>Use </a:t>
            </a:r>
            <a:r>
              <a:rPr lang="en-US" sz="2400" dirty="0" err="1">
                <a:solidFill>
                  <a:srgbClr val="00B0F0"/>
                </a:solidFill>
              </a:rPr>
              <a:t>state_dict</a:t>
            </a:r>
            <a:r>
              <a:rPr lang="en-US" sz="2400" dirty="0">
                <a:solidFill>
                  <a:srgbClr val="00B0F0"/>
                </a:solidFill>
              </a:rPr>
              <a:t> To Save And Load </a:t>
            </a:r>
            <a:r>
              <a:rPr lang="en-US" sz="2400" dirty="0" err="1">
                <a:solidFill>
                  <a:srgbClr val="00B0F0"/>
                </a:solidFill>
              </a:rPr>
              <a:t>PyTorch</a:t>
            </a:r>
            <a:r>
              <a:rPr lang="en-US" sz="2400" dirty="0">
                <a:solidFill>
                  <a:srgbClr val="00B0F0"/>
                </a:solidFill>
              </a:rPr>
              <a:t> Models</a:t>
            </a:r>
            <a:endParaRPr lang="en-IN" sz="2400" dirty="0">
              <a:solidFill>
                <a:srgbClr val="00B0F0"/>
              </a:solidFill>
            </a:endParaRPr>
          </a:p>
          <a:p>
            <a:r>
              <a:rPr lang="en-IN" sz="2400" dirty="0">
                <a:solidFill>
                  <a:srgbClr val="00B0F0"/>
                </a:solidFill>
              </a:rPr>
              <a:t>Save</a:t>
            </a:r>
          </a:p>
          <a:p>
            <a:pPr marL="0" indent="0">
              <a:buNone/>
            </a:pPr>
            <a:r>
              <a:rPr lang="en-IN" sz="2400" dirty="0" err="1"/>
              <a:t>torch.save</a:t>
            </a:r>
            <a:r>
              <a:rPr lang="en-IN" sz="2400" dirty="0"/>
              <a:t>(</a:t>
            </a:r>
            <a:r>
              <a:rPr lang="en-IN" sz="2400" dirty="0" err="1"/>
              <a:t>model.state_dict</a:t>
            </a:r>
            <a:r>
              <a:rPr lang="en-IN" sz="2400" dirty="0"/>
              <a:t>(), 'save/to/path/</a:t>
            </a:r>
            <a:r>
              <a:rPr lang="en-IN" sz="2400" dirty="0" err="1"/>
              <a:t>model.pth</a:t>
            </a:r>
            <a:r>
              <a:rPr lang="en-IN" sz="2400" dirty="0"/>
              <a:t>’)</a:t>
            </a:r>
          </a:p>
          <a:p>
            <a:r>
              <a:rPr lang="en-IN" sz="2400" dirty="0">
                <a:solidFill>
                  <a:srgbClr val="00B0F0"/>
                </a:solidFill>
              </a:rPr>
              <a:t>Load</a:t>
            </a:r>
          </a:p>
          <a:p>
            <a:r>
              <a:rPr lang="en-IN" sz="2400" dirty="0"/>
              <a:t>model = </a:t>
            </a:r>
            <a:r>
              <a:rPr lang="en-IN" sz="2400" dirty="0" err="1"/>
              <a:t>MyModel</a:t>
            </a:r>
            <a:r>
              <a:rPr lang="en-IN" sz="2400" dirty="0"/>
              <a:t> (</a:t>
            </a:r>
            <a:r>
              <a:rPr lang="en-IN" sz="2400" dirty="0" err="1"/>
              <a:t>args</a:t>
            </a:r>
            <a:r>
              <a:rPr lang="en-IN" sz="2400" dirty="0"/>
              <a:t>)</a:t>
            </a:r>
          </a:p>
          <a:p>
            <a:pPr marL="0" indent="0">
              <a:buNone/>
            </a:pPr>
            <a:r>
              <a:rPr lang="en-IN" sz="2400" dirty="0"/>
              <a:t>model.load_state_dict(</a:t>
            </a:r>
            <a:r>
              <a:rPr lang="en-IN" sz="2400" dirty="0" err="1"/>
              <a:t>torch.load</a:t>
            </a:r>
            <a:r>
              <a:rPr lang="en-IN" sz="2400" dirty="0"/>
              <a:t>('load/from/path/</a:t>
            </a:r>
            <a:r>
              <a:rPr lang="en-IN" sz="2400" dirty="0" err="1"/>
              <a:t>model.pth</a:t>
            </a:r>
            <a:r>
              <a:rPr lang="en-IN" sz="2400" dirty="0"/>
              <a:t>’))</a:t>
            </a:r>
          </a:p>
          <a:p>
            <a:pPr marL="0" indent="0">
              <a:buNone/>
            </a:pPr>
            <a:endParaRPr lang="en-IN" sz="2400" dirty="0"/>
          </a:p>
          <a:p>
            <a:pPr marL="0" indent="0">
              <a:buNone/>
            </a:pPr>
            <a:r>
              <a:rPr lang="en-IN" sz="2400" dirty="0"/>
              <a:t>Note: </a:t>
            </a:r>
            <a:r>
              <a:rPr lang="en-US" sz="2400" dirty="0"/>
              <a:t>Using </a:t>
            </a:r>
            <a:r>
              <a:rPr lang="en-US" sz="2400" dirty="0" err="1"/>
              <a:t>state_dict</a:t>
            </a:r>
            <a:r>
              <a:rPr lang="en-US" sz="2400" dirty="0"/>
              <a:t> To Save And Load </a:t>
            </a:r>
            <a:r>
              <a:rPr lang="en-US" sz="2400" dirty="0" err="1"/>
              <a:t>PyTorch</a:t>
            </a:r>
            <a:r>
              <a:rPr lang="en-US" sz="2400" dirty="0"/>
              <a:t> Models is applied </a:t>
            </a:r>
            <a:r>
              <a:rPr lang="en-IN" sz="2400" dirty="0"/>
              <a:t>in checkpoints</a:t>
            </a:r>
          </a:p>
        </p:txBody>
      </p:sp>
    </p:spTree>
    <p:extLst>
      <p:ext uri="{BB962C8B-B14F-4D97-AF65-F5344CB8AC3E}">
        <p14:creationId xmlns:p14="http://schemas.microsoft.com/office/powerpoint/2010/main" val="21318391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C177F-1613-4A38-9BDD-DDFC2A2CFC05}"/>
              </a:ext>
            </a:extLst>
          </p:cNvPr>
          <p:cNvSpPr>
            <a:spLocks noGrp="1"/>
          </p:cNvSpPr>
          <p:nvPr>
            <p:ph type="title"/>
          </p:nvPr>
        </p:nvSpPr>
        <p:spPr/>
        <p:txBody>
          <a:bodyPr>
            <a:normAutofit/>
          </a:bodyPr>
          <a:lstStyle/>
          <a:p>
            <a:r>
              <a:rPr lang="en-US" sz="3200" dirty="0"/>
              <a:t>Managing a </a:t>
            </a:r>
            <a:r>
              <a:rPr lang="en-US" sz="3200" dirty="0" err="1"/>
              <a:t>PyTorch</a:t>
            </a:r>
            <a:r>
              <a:rPr lang="en-US" sz="3200" dirty="0"/>
              <a:t> Training Process with Checkpoints</a:t>
            </a:r>
            <a:endParaRPr lang="en-IN" sz="3200" dirty="0"/>
          </a:p>
        </p:txBody>
      </p:sp>
      <p:sp>
        <p:nvSpPr>
          <p:cNvPr id="3" name="Content Placeholder 2">
            <a:extLst>
              <a:ext uri="{FF2B5EF4-FFF2-40B4-BE49-F238E27FC236}">
                <a16:creationId xmlns:a16="http://schemas.microsoft.com/office/drawing/2014/main" id="{325FB4F6-CBAA-45C7-AF73-673FF87588AA}"/>
              </a:ext>
            </a:extLst>
          </p:cNvPr>
          <p:cNvSpPr>
            <a:spLocks noGrp="1"/>
          </p:cNvSpPr>
          <p:nvPr>
            <p:ph idx="1"/>
          </p:nvPr>
        </p:nvSpPr>
        <p:spPr/>
        <p:txBody>
          <a:bodyPr/>
          <a:lstStyle/>
          <a:p>
            <a:r>
              <a:rPr lang="en-US" dirty="0"/>
              <a:t>A large deep learning model can take a long time to train. </a:t>
            </a:r>
          </a:p>
          <a:p>
            <a:r>
              <a:rPr lang="en-US" dirty="0"/>
              <a:t>We lose a lot of work if the training process interrupted in the middle.</a:t>
            </a:r>
          </a:p>
          <a:p>
            <a:r>
              <a:rPr lang="en-US" dirty="0"/>
              <a:t>But sometimes, we actually want to interrupt the training process in the middle if going any further would not give a better model.</a:t>
            </a:r>
          </a:p>
          <a:p>
            <a:r>
              <a:rPr lang="en-US" dirty="0"/>
              <a:t> We can control the training loop such that we can resume an interrupted process, or early stop the training loop using </a:t>
            </a:r>
            <a:r>
              <a:rPr lang="en-US" dirty="0">
                <a:solidFill>
                  <a:srgbClr val="00B0F0"/>
                </a:solidFill>
              </a:rPr>
              <a:t>checkpoints.</a:t>
            </a:r>
            <a:endParaRPr lang="en-IN" dirty="0">
              <a:solidFill>
                <a:srgbClr val="00B0F0"/>
              </a:solidFill>
            </a:endParaRPr>
          </a:p>
        </p:txBody>
      </p:sp>
    </p:spTree>
    <p:extLst>
      <p:ext uri="{BB962C8B-B14F-4D97-AF65-F5344CB8AC3E}">
        <p14:creationId xmlns:p14="http://schemas.microsoft.com/office/powerpoint/2010/main" val="22930458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D144E-38C8-4B49-972A-F30FC209E79B}"/>
              </a:ext>
            </a:extLst>
          </p:cNvPr>
          <p:cNvSpPr>
            <a:spLocks noGrp="1"/>
          </p:cNvSpPr>
          <p:nvPr>
            <p:ph type="title"/>
          </p:nvPr>
        </p:nvSpPr>
        <p:spPr/>
        <p:txBody>
          <a:bodyPr>
            <a:normAutofit/>
          </a:bodyPr>
          <a:lstStyle/>
          <a:p>
            <a:r>
              <a:rPr lang="en-US" sz="3200" dirty="0"/>
              <a:t>Managing a </a:t>
            </a:r>
            <a:r>
              <a:rPr lang="en-US" sz="3200" dirty="0" err="1"/>
              <a:t>PyTorch</a:t>
            </a:r>
            <a:r>
              <a:rPr lang="en-US" sz="3200" dirty="0"/>
              <a:t> Training Process with Checkpoints</a:t>
            </a:r>
            <a:endParaRPr lang="en-IN" sz="3200" dirty="0"/>
          </a:p>
        </p:txBody>
      </p:sp>
      <p:sp>
        <p:nvSpPr>
          <p:cNvPr id="3" name="Content Placeholder 2">
            <a:extLst>
              <a:ext uri="{FF2B5EF4-FFF2-40B4-BE49-F238E27FC236}">
                <a16:creationId xmlns:a16="http://schemas.microsoft.com/office/drawing/2014/main" id="{0C2B1A42-4530-4E52-A373-25D226342D5B}"/>
              </a:ext>
            </a:extLst>
          </p:cNvPr>
          <p:cNvSpPr>
            <a:spLocks noGrp="1"/>
          </p:cNvSpPr>
          <p:nvPr>
            <p:ph idx="1"/>
          </p:nvPr>
        </p:nvSpPr>
        <p:spPr/>
        <p:txBody>
          <a:bodyPr>
            <a:normAutofit/>
          </a:bodyPr>
          <a:lstStyle/>
          <a:p>
            <a:r>
              <a:rPr lang="en-US" dirty="0"/>
              <a:t>Checkpoint is done to resume training from the last or best checkpoint. </a:t>
            </a:r>
          </a:p>
          <a:p>
            <a:r>
              <a:rPr lang="en-US" dirty="0"/>
              <a:t>It is also a safeguard in case the training gets disrupted due to some unforeseen issue.</a:t>
            </a:r>
          </a:p>
          <a:p>
            <a:r>
              <a:rPr lang="en-US" dirty="0"/>
              <a:t>Saving following information that would require to resume training using a checkpoint :</a:t>
            </a:r>
          </a:p>
          <a:p>
            <a:pPr lvl="1"/>
            <a:r>
              <a:rPr lang="en-US" dirty="0">
                <a:solidFill>
                  <a:srgbClr val="00B0F0"/>
                </a:solidFill>
              </a:rPr>
              <a:t>the model's </a:t>
            </a:r>
            <a:r>
              <a:rPr lang="en-US" dirty="0" err="1">
                <a:solidFill>
                  <a:srgbClr val="00B0F0"/>
                </a:solidFill>
              </a:rPr>
              <a:t>state_dict</a:t>
            </a:r>
            <a:endParaRPr lang="en-US" dirty="0">
              <a:solidFill>
                <a:srgbClr val="00B0F0"/>
              </a:solidFill>
            </a:endParaRPr>
          </a:p>
          <a:p>
            <a:pPr lvl="1"/>
            <a:r>
              <a:rPr lang="en-US" dirty="0">
                <a:solidFill>
                  <a:srgbClr val="00B0F0"/>
                </a:solidFill>
              </a:rPr>
              <a:t>optimizer's </a:t>
            </a:r>
            <a:r>
              <a:rPr lang="en-US" dirty="0" err="1">
                <a:solidFill>
                  <a:srgbClr val="00B0F0"/>
                </a:solidFill>
              </a:rPr>
              <a:t>state_dict</a:t>
            </a:r>
            <a:r>
              <a:rPr lang="en-US" dirty="0">
                <a:solidFill>
                  <a:srgbClr val="00B0F0"/>
                </a:solidFill>
              </a:rPr>
              <a:t>, </a:t>
            </a:r>
          </a:p>
          <a:p>
            <a:pPr lvl="1"/>
            <a:r>
              <a:rPr lang="en-US" dirty="0">
                <a:solidFill>
                  <a:srgbClr val="00B0F0"/>
                </a:solidFill>
              </a:rPr>
              <a:t>last epoch number, </a:t>
            </a:r>
          </a:p>
          <a:p>
            <a:pPr lvl="1"/>
            <a:r>
              <a:rPr lang="en-US" dirty="0">
                <a:solidFill>
                  <a:srgbClr val="00B0F0"/>
                </a:solidFill>
              </a:rPr>
              <a:t>Loss</a:t>
            </a:r>
          </a:p>
        </p:txBody>
      </p:sp>
    </p:spTree>
    <p:extLst>
      <p:ext uri="{BB962C8B-B14F-4D97-AF65-F5344CB8AC3E}">
        <p14:creationId xmlns:p14="http://schemas.microsoft.com/office/powerpoint/2010/main" val="2712482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E2405-A5C4-4141-B3CC-A6A10B6EC54B}"/>
              </a:ext>
            </a:extLst>
          </p:cNvPr>
          <p:cNvSpPr>
            <a:spLocks noGrp="1"/>
          </p:cNvSpPr>
          <p:nvPr>
            <p:ph type="title"/>
          </p:nvPr>
        </p:nvSpPr>
        <p:spPr/>
        <p:txBody>
          <a:bodyPr/>
          <a:lstStyle/>
          <a:p>
            <a:r>
              <a:rPr lang="en-IN" dirty="0"/>
              <a:t>Saving the checkpoint – Syntax &amp; Usage</a:t>
            </a:r>
          </a:p>
        </p:txBody>
      </p:sp>
      <p:pic>
        <p:nvPicPr>
          <p:cNvPr id="5" name="Picture 4">
            <a:extLst>
              <a:ext uri="{FF2B5EF4-FFF2-40B4-BE49-F238E27FC236}">
                <a16:creationId xmlns:a16="http://schemas.microsoft.com/office/drawing/2014/main" id="{8052659A-4975-46C3-8814-E1CE7B823B91}"/>
              </a:ext>
            </a:extLst>
          </p:cNvPr>
          <p:cNvPicPr>
            <a:picLocks noChangeAspect="1"/>
          </p:cNvPicPr>
          <p:nvPr/>
        </p:nvPicPr>
        <p:blipFill>
          <a:blip r:embed="rId2"/>
          <a:stretch>
            <a:fillRect/>
          </a:stretch>
        </p:blipFill>
        <p:spPr>
          <a:xfrm>
            <a:off x="510988" y="4728263"/>
            <a:ext cx="11510684" cy="1134654"/>
          </a:xfrm>
          <a:prstGeom prst="rect">
            <a:avLst/>
          </a:prstGeom>
        </p:spPr>
      </p:pic>
      <p:pic>
        <p:nvPicPr>
          <p:cNvPr id="9" name="Content Placeholder 8">
            <a:extLst>
              <a:ext uri="{FF2B5EF4-FFF2-40B4-BE49-F238E27FC236}">
                <a16:creationId xmlns:a16="http://schemas.microsoft.com/office/drawing/2014/main" id="{CCEEDFC8-61F2-4DAB-8F1F-57088FD2CDC3}"/>
              </a:ext>
            </a:extLst>
          </p:cNvPr>
          <p:cNvPicPr>
            <a:picLocks noGrp="1" noChangeAspect="1"/>
          </p:cNvPicPr>
          <p:nvPr>
            <p:ph idx="1"/>
          </p:nvPr>
        </p:nvPicPr>
        <p:blipFill>
          <a:blip r:embed="rId3"/>
          <a:stretch>
            <a:fillRect/>
          </a:stretch>
        </p:blipFill>
        <p:spPr>
          <a:xfrm>
            <a:off x="838199" y="1799860"/>
            <a:ext cx="7421185" cy="2624221"/>
          </a:xfrm>
          <a:prstGeom prst="rect">
            <a:avLst/>
          </a:prstGeom>
        </p:spPr>
      </p:pic>
    </p:spTree>
    <p:extLst>
      <p:ext uri="{BB962C8B-B14F-4D97-AF65-F5344CB8AC3E}">
        <p14:creationId xmlns:p14="http://schemas.microsoft.com/office/powerpoint/2010/main" val="115596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A9EEE-FACE-4B03-AF15-D4EB0712F1AF}"/>
              </a:ext>
            </a:extLst>
          </p:cNvPr>
          <p:cNvSpPr>
            <a:spLocks noGrp="1"/>
          </p:cNvSpPr>
          <p:nvPr>
            <p:ph type="title"/>
          </p:nvPr>
        </p:nvSpPr>
        <p:spPr/>
        <p:txBody>
          <a:bodyPr/>
          <a:lstStyle/>
          <a:p>
            <a:r>
              <a:rPr lang="en-IN" dirty="0"/>
              <a:t>What is Transfer Learning?</a:t>
            </a:r>
            <a:br>
              <a:rPr lang="en-IN" dirty="0"/>
            </a:br>
            <a:endParaRPr lang="en-IN" dirty="0"/>
          </a:p>
        </p:txBody>
      </p:sp>
      <p:pic>
        <p:nvPicPr>
          <p:cNvPr id="4" name="Content Placeholder 3">
            <a:extLst>
              <a:ext uri="{FF2B5EF4-FFF2-40B4-BE49-F238E27FC236}">
                <a16:creationId xmlns:a16="http://schemas.microsoft.com/office/drawing/2014/main" id="{F287226D-E069-4A41-9AC7-E35B3541F8A4}"/>
              </a:ext>
            </a:extLst>
          </p:cNvPr>
          <p:cNvPicPr>
            <a:picLocks noGrp="1" noChangeAspect="1"/>
          </p:cNvPicPr>
          <p:nvPr>
            <p:ph idx="1"/>
          </p:nvPr>
        </p:nvPicPr>
        <p:blipFill>
          <a:blip r:embed="rId2"/>
          <a:stretch>
            <a:fillRect/>
          </a:stretch>
        </p:blipFill>
        <p:spPr>
          <a:xfrm>
            <a:off x="331694" y="1304365"/>
            <a:ext cx="8511988" cy="4129168"/>
          </a:xfrm>
          <a:prstGeom prst="rect">
            <a:avLst/>
          </a:prstGeom>
        </p:spPr>
      </p:pic>
      <p:sp>
        <p:nvSpPr>
          <p:cNvPr id="5" name="TextBox 4">
            <a:extLst>
              <a:ext uri="{FF2B5EF4-FFF2-40B4-BE49-F238E27FC236}">
                <a16:creationId xmlns:a16="http://schemas.microsoft.com/office/drawing/2014/main" id="{2E07960B-607D-4516-B64F-870A87775B2D}"/>
              </a:ext>
            </a:extLst>
          </p:cNvPr>
          <p:cNvSpPr txBox="1"/>
          <p:nvPr/>
        </p:nvSpPr>
        <p:spPr>
          <a:xfrm>
            <a:off x="9197789" y="1304365"/>
            <a:ext cx="2662518" cy="3416320"/>
          </a:xfrm>
          <a:prstGeom prst="rect">
            <a:avLst/>
          </a:prstGeom>
          <a:noFill/>
        </p:spPr>
        <p:txBody>
          <a:bodyPr wrap="square" rtlCol="0">
            <a:spAutoFit/>
          </a:bodyPr>
          <a:lstStyle/>
          <a:p>
            <a:r>
              <a:rPr lang="en-US" dirty="0"/>
              <a:t>The first approach, where you are putting in all the effort alone, is an example of </a:t>
            </a:r>
            <a:r>
              <a:rPr lang="en-US" dirty="0">
                <a:solidFill>
                  <a:srgbClr val="00B0F0"/>
                </a:solidFill>
              </a:rPr>
              <a:t>learning from scratch</a:t>
            </a:r>
            <a:r>
              <a:rPr lang="en-US" dirty="0"/>
              <a:t>. </a:t>
            </a:r>
          </a:p>
          <a:p>
            <a:endParaRPr lang="en-US" dirty="0"/>
          </a:p>
          <a:p>
            <a:r>
              <a:rPr lang="en-US" dirty="0"/>
              <a:t>The second approach is referred to as </a:t>
            </a:r>
            <a:r>
              <a:rPr lang="en-US" dirty="0">
                <a:solidFill>
                  <a:srgbClr val="00B0F0"/>
                </a:solidFill>
              </a:rPr>
              <a:t>transfer learning</a:t>
            </a:r>
            <a:r>
              <a:rPr lang="en-US" dirty="0"/>
              <a:t>. There is a knowledge transfer happening from an expert in that domain to a person who is new to it</a:t>
            </a:r>
            <a:endParaRPr lang="en-IN" dirty="0"/>
          </a:p>
        </p:txBody>
      </p:sp>
    </p:spTree>
    <p:extLst>
      <p:ext uri="{BB962C8B-B14F-4D97-AF65-F5344CB8AC3E}">
        <p14:creationId xmlns:p14="http://schemas.microsoft.com/office/powerpoint/2010/main" val="10567307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E2405-A5C4-4141-B3CC-A6A10B6EC54B}"/>
              </a:ext>
            </a:extLst>
          </p:cNvPr>
          <p:cNvSpPr>
            <a:spLocks noGrp="1"/>
          </p:cNvSpPr>
          <p:nvPr>
            <p:ph type="title"/>
          </p:nvPr>
        </p:nvSpPr>
        <p:spPr/>
        <p:txBody>
          <a:bodyPr/>
          <a:lstStyle/>
          <a:p>
            <a:r>
              <a:rPr lang="en-IN" dirty="0"/>
              <a:t>Loading the checkpoint – Syntax &amp; Usage</a:t>
            </a:r>
          </a:p>
        </p:txBody>
      </p:sp>
      <p:pic>
        <p:nvPicPr>
          <p:cNvPr id="6" name="Picture 5">
            <a:extLst>
              <a:ext uri="{FF2B5EF4-FFF2-40B4-BE49-F238E27FC236}">
                <a16:creationId xmlns:a16="http://schemas.microsoft.com/office/drawing/2014/main" id="{AA87B053-367F-43A3-9D9C-67F59DF18341}"/>
              </a:ext>
            </a:extLst>
          </p:cNvPr>
          <p:cNvPicPr>
            <a:picLocks noChangeAspect="1"/>
          </p:cNvPicPr>
          <p:nvPr/>
        </p:nvPicPr>
        <p:blipFill>
          <a:blip r:embed="rId2"/>
          <a:stretch>
            <a:fillRect/>
          </a:stretch>
        </p:blipFill>
        <p:spPr>
          <a:xfrm>
            <a:off x="838199" y="1721914"/>
            <a:ext cx="8016973" cy="2984557"/>
          </a:xfrm>
          <a:prstGeom prst="rect">
            <a:avLst/>
          </a:prstGeom>
        </p:spPr>
      </p:pic>
      <p:pic>
        <p:nvPicPr>
          <p:cNvPr id="10" name="Picture 9">
            <a:extLst>
              <a:ext uri="{FF2B5EF4-FFF2-40B4-BE49-F238E27FC236}">
                <a16:creationId xmlns:a16="http://schemas.microsoft.com/office/drawing/2014/main" id="{39D9609D-52B7-4FD8-8D1D-BF529F310696}"/>
              </a:ext>
            </a:extLst>
          </p:cNvPr>
          <p:cNvPicPr>
            <a:picLocks noChangeAspect="1"/>
          </p:cNvPicPr>
          <p:nvPr/>
        </p:nvPicPr>
        <p:blipFill>
          <a:blip r:embed="rId3"/>
          <a:stretch>
            <a:fillRect/>
          </a:stretch>
        </p:blipFill>
        <p:spPr>
          <a:xfrm>
            <a:off x="838199" y="4913777"/>
            <a:ext cx="8016973" cy="647790"/>
          </a:xfrm>
          <a:prstGeom prst="rect">
            <a:avLst/>
          </a:prstGeom>
        </p:spPr>
      </p:pic>
      <p:pic>
        <p:nvPicPr>
          <p:cNvPr id="7" name="Picture 6">
            <a:extLst>
              <a:ext uri="{FF2B5EF4-FFF2-40B4-BE49-F238E27FC236}">
                <a16:creationId xmlns:a16="http://schemas.microsoft.com/office/drawing/2014/main" id="{932736DB-62A0-4338-818C-6AC4704C22DD}"/>
              </a:ext>
            </a:extLst>
          </p:cNvPr>
          <p:cNvPicPr>
            <a:picLocks noChangeAspect="1"/>
          </p:cNvPicPr>
          <p:nvPr/>
        </p:nvPicPr>
        <p:blipFill>
          <a:blip r:embed="rId4"/>
          <a:stretch>
            <a:fillRect/>
          </a:stretch>
        </p:blipFill>
        <p:spPr>
          <a:xfrm>
            <a:off x="838200" y="5768874"/>
            <a:ext cx="7176248" cy="724001"/>
          </a:xfrm>
          <a:prstGeom prst="rect">
            <a:avLst/>
          </a:prstGeom>
        </p:spPr>
      </p:pic>
    </p:spTree>
    <p:extLst>
      <p:ext uri="{BB962C8B-B14F-4D97-AF65-F5344CB8AC3E}">
        <p14:creationId xmlns:p14="http://schemas.microsoft.com/office/powerpoint/2010/main" val="9346624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9B4BB-05D6-4942-9FE5-A0C5497C93DD}"/>
              </a:ext>
            </a:extLst>
          </p:cNvPr>
          <p:cNvSpPr>
            <a:spLocks noGrp="1"/>
          </p:cNvSpPr>
          <p:nvPr>
            <p:ph type="title"/>
          </p:nvPr>
        </p:nvSpPr>
        <p:spPr/>
        <p:txBody>
          <a:bodyPr>
            <a:normAutofit/>
          </a:bodyPr>
          <a:lstStyle/>
          <a:p>
            <a:r>
              <a:rPr lang="en-IN" sz="3200" dirty="0"/>
              <a:t>Problem Statement 2- </a:t>
            </a:r>
            <a:r>
              <a:rPr lang="en-US" sz="3200" dirty="0"/>
              <a:t>Implement check points </a:t>
            </a:r>
            <a:endParaRPr lang="en-IN" sz="3200" dirty="0"/>
          </a:p>
        </p:txBody>
      </p:sp>
      <p:sp>
        <p:nvSpPr>
          <p:cNvPr id="6" name="Content Placeholder 5">
            <a:extLst>
              <a:ext uri="{FF2B5EF4-FFF2-40B4-BE49-F238E27FC236}">
                <a16:creationId xmlns:a16="http://schemas.microsoft.com/office/drawing/2014/main" id="{92F3A7A6-0FAA-419A-8657-EEDE45AE9758}"/>
              </a:ext>
            </a:extLst>
          </p:cNvPr>
          <p:cNvSpPr>
            <a:spLocks noGrp="1"/>
          </p:cNvSpPr>
          <p:nvPr>
            <p:ph idx="1"/>
          </p:nvPr>
        </p:nvSpPr>
        <p:spPr/>
        <p:txBody>
          <a:bodyPr>
            <a:normAutofit/>
          </a:bodyPr>
          <a:lstStyle/>
          <a:p>
            <a:r>
              <a:rPr lang="en-US" dirty="0"/>
              <a:t>Implement check points in </a:t>
            </a:r>
            <a:r>
              <a:rPr lang="en-US" dirty="0" err="1"/>
              <a:t>PyTorch</a:t>
            </a:r>
            <a:r>
              <a:rPr lang="en-US" dirty="0"/>
              <a:t> by saving </a:t>
            </a:r>
          </a:p>
          <a:p>
            <a:pPr lvl="1"/>
            <a:r>
              <a:rPr lang="en-US" dirty="0"/>
              <a:t>model </a:t>
            </a:r>
            <a:r>
              <a:rPr lang="en-US" dirty="0" err="1"/>
              <a:t>state_dict</a:t>
            </a:r>
            <a:r>
              <a:rPr lang="en-US" dirty="0"/>
              <a:t>, </a:t>
            </a:r>
          </a:p>
          <a:p>
            <a:pPr lvl="1"/>
            <a:r>
              <a:rPr lang="en-US" dirty="0"/>
              <a:t>optimizer </a:t>
            </a:r>
            <a:r>
              <a:rPr lang="en-US" dirty="0" err="1"/>
              <a:t>state_dict</a:t>
            </a:r>
            <a:r>
              <a:rPr lang="en-US" dirty="0"/>
              <a:t>, </a:t>
            </a:r>
          </a:p>
          <a:p>
            <a:pPr lvl="1"/>
            <a:r>
              <a:rPr lang="en-US" dirty="0"/>
              <a:t>epochs and </a:t>
            </a:r>
          </a:p>
          <a:p>
            <a:pPr lvl="1"/>
            <a:r>
              <a:rPr lang="en-US" dirty="0"/>
              <a:t>loss during training </a:t>
            </a:r>
          </a:p>
          <a:p>
            <a:r>
              <a:rPr lang="en-US" dirty="0"/>
              <a:t>So that the training can be resumed at a later point. </a:t>
            </a:r>
          </a:p>
          <a:p>
            <a:r>
              <a:rPr lang="en-US" dirty="0"/>
              <a:t>Illustrate the use of check point to save the best found parameters during training. </a:t>
            </a:r>
          </a:p>
          <a:p>
            <a:r>
              <a:rPr lang="en-US" dirty="0"/>
              <a:t>Use the original source program renamed as MNIST_CNN_Checkpoint.py</a:t>
            </a:r>
          </a:p>
          <a:p>
            <a:endParaRPr lang="en-IN" dirty="0"/>
          </a:p>
        </p:txBody>
      </p:sp>
    </p:spTree>
    <p:extLst>
      <p:ext uri="{BB962C8B-B14F-4D97-AF65-F5344CB8AC3E}">
        <p14:creationId xmlns:p14="http://schemas.microsoft.com/office/powerpoint/2010/main" val="38366243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9B4BB-05D6-4942-9FE5-A0C5497C93DD}"/>
              </a:ext>
            </a:extLst>
          </p:cNvPr>
          <p:cNvSpPr>
            <a:spLocks noGrp="1"/>
          </p:cNvSpPr>
          <p:nvPr>
            <p:ph type="title"/>
          </p:nvPr>
        </p:nvSpPr>
        <p:spPr>
          <a:xfrm>
            <a:off x="838200" y="365126"/>
            <a:ext cx="10515600" cy="966134"/>
          </a:xfrm>
        </p:spPr>
        <p:txBody>
          <a:bodyPr>
            <a:normAutofit/>
          </a:bodyPr>
          <a:lstStyle/>
          <a:p>
            <a:r>
              <a:rPr lang="en-IN" sz="3200" dirty="0"/>
              <a:t>Problem Statement 2- </a:t>
            </a:r>
            <a:r>
              <a:rPr lang="en-US" sz="3200" dirty="0"/>
              <a:t>Implement check points </a:t>
            </a:r>
            <a:endParaRPr lang="en-IN" sz="3200" dirty="0"/>
          </a:p>
        </p:txBody>
      </p:sp>
      <p:sp>
        <p:nvSpPr>
          <p:cNvPr id="6" name="Content Placeholder 5">
            <a:extLst>
              <a:ext uri="{FF2B5EF4-FFF2-40B4-BE49-F238E27FC236}">
                <a16:creationId xmlns:a16="http://schemas.microsoft.com/office/drawing/2014/main" id="{92F3A7A6-0FAA-419A-8657-EEDE45AE9758}"/>
              </a:ext>
            </a:extLst>
          </p:cNvPr>
          <p:cNvSpPr>
            <a:spLocks noGrp="1"/>
          </p:cNvSpPr>
          <p:nvPr>
            <p:ph idx="1"/>
          </p:nvPr>
        </p:nvSpPr>
        <p:spPr>
          <a:xfrm>
            <a:off x="838200" y="1331260"/>
            <a:ext cx="10515600" cy="5161614"/>
          </a:xfrm>
        </p:spPr>
        <p:txBody>
          <a:bodyPr>
            <a:normAutofit/>
          </a:bodyPr>
          <a:lstStyle/>
          <a:p>
            <a:r>
              <a:rPr lang="en-US" sz="2000" dirty="0"/>
              <a:t>Step 1:</a:t>
            </a:r>
          </a:p>
          <a:p>
            <a:r>
              <a:rPr lang="en-US" sz="2000" dirty="0"/>
              <a:t>Use </a:t>
            </a:r>
            <a:r>
              <a:rPr lang="en-US" sz="2000" dirty="0" err="1"/>
              <a:t>state_dict</a:t>
            </a:r>
            <a:r>
              <a:rPr lang="en-US" sz="2000" dirty="0"/>
              <a:t> to save model parameters and Optimizer information.</a:t>
            </a:r>
          </a:p>
          <a:p>
            <a:endParaRPr lang="en-US" dirty="0"/>
          </a:p>
          <a:p>
            <a:endParaRPr lang="en-IN" dirty="0"/>
          </a:p>
        </p:txBody>
      </p:sp>
      <p:pic>
        <p:nvPicPr>
          <p:cNvPr id="3" name="Picture 2">
            <a:extLst>
              <a:ext uri="{FF2B5EF4-FFF2-40B4-BE49-F238E27FC236}">
                <a16:creationId xmlns:a16="http://schemas.microsoft.com/office/drawing/2014/main" id="{828FB6BC-41A1-45B5-8A04-1D232CC5FE39}"/>
              </a:ext>
            </a:extLst>
          </p:cNvPr>
          <p:cNvPicPr>
            <a:picLocks noChangeAspect="1"/>
          </p:cNvPicPr>
          <p:nvPr/>
        </p:nvPicPr>
        <p:blipFill>
          <a:blip r:embed="rId2"/>
          <a:stretch>
            <a:fillRect/>
          </a:stretch>
        </p:blipFill>
        <p:spPr>
          <a:xfrm>
            <a:off x="954740" y="2393576"/>
            <a:ext cx="8619565" cy="4099298"/>
          </a:xfrm>
          <a:prstGeom prst="rect">
            <a:avLst/>
          </a:prstGeom>
        </p:spPr>
      </p:pic>
    </p:spTree>
    <p:extLst>
      <p:ext uri="{BB962C8B-B14F-4D97-AF65-F5344CB8AC3E}">
        <p14:creationId xmlns:p14="http://schemas.microsoft.com/office/powerpoint/2010/main" val="1744196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9B4BB-05D6-4942-9FE5-A0C5497C93DD}"/>
              </a:ext>
            </a:extLst>
          </p:cNvPr>
          <p:cNvSpPr>
            <a:spLocks noGrp="1"/>
          </p:cNvSpPr>
          <p:nvPr>
            <p:ph type="title"/>
          </p:nvPr>
        </p:nvSpPr>
        <p:spPr>
          <a:xfrm>
            <a:off x="838200" y="365126"/>
            <a:ext cx="10515600" cy="966134"/>
          </a:xfrm>
        </p:spPr>
        <p:txBody>
          <a:bodyPr>
            <a:normAutofit/>
          </a:bodyPr>
          <a:lstStyle/>
          <a:p>
            <a:r>
              <a:rPr lang="en-IN" sz="3200" dirty="0"/>
              <a:t>Problem Statement 2- </a:t>
            </a:r>
            <a:r>
              <a:rPr lang="en-US" sz="3200" dirty="0"/>
              <a:t>Implement check points </a:t>
            </a:r>
            <a:endParaRPr lang="en-IN" sz="3200" dirty="0"/>
          </a:p>
        </p:txBody>
      </p:sp>
      <p:sp>
        <p:nvSpPr>
          <p:cNvPr id="6" name="Content Placeholder 5">
            <a:extLst>
              <a:ext uri="{FF2B5EF4-FFF2-40B4-BE49-F238E27FC236}">
                <a16:creationId xmlns:a16="http://schemas.microsoft.com/office/drawing/2014/main" id="{92F3A7A6-0FAA-419A-8657-EEDE45AE9758}"/>
              </a:ext>
            </a:extLst>
          </p:cNvPr>
          <p:cNvSpPr>
            <a:spLocks noGrp="1"/>
          </p:cNvSpPr>
          <p:nvPr>
            <p:ph idx="1"/>
          </p:nvPr>
        </p:nvSpPr>
        <p:spPr>
          <a:xfrm>
            <a:off x="838200" y="1331260"/>
            <a:ext cx="10515600" cy="5161614"/>
          </a:xfrm>
        </p:spPr>
        <p:txBody>
          <a:bodyPr>
            <a:normAutofit/>
          </a:bodyPr>
          <a:lstStyle/>
          <a:p>
            <a:r>
              <a:rPr lang="en-US" dirty="0"/>
              <a:t>Step 2:</a:t>
            </a:r>
          </a:p>
          <a:p>
            <a:r>
              <a:rPr lang="en-US" dirty="0"/>
              <a:t>Re-run the MNIST program by appending the following command at the end. </a:t>
            </a:r>
          </a:p>
          <a:p>
            <a:r>
              <a:rPr lang="en-US" dirty="0"/>
              <a:t>#Save the check point</a:t>
            </a:r>
          </a:p>
          <a:p>
            <a:r>
              <a:rPr lang="en-US" dirty="0" err="1"/>
              <a:t>check_point</a:t>
            </a:r>
            <a:r>
              <a:rPr lang="en-US" dirty="0"/>
              <a:t> ={"last_loss":</a:t>
            </a:r>
            <a:r>
              <a:rPr lang="en-US" dirty="0" err="1"/>
              <a:t>avg_loss</a:t>
            </a:r>
            <a:r>
              <a:rPr lang="en-US" dirty="0"/>
              <a:t>, "</a:t>
            </a:r>
            <a:r>
              <a:rPr lang="en-US" dirty="0" err="1"/>
              <a:t>last_epoch":EPOCHS</a:t>
            </a:r>
            <a:r>
              <a:rPr lang="en-US" dirty="0"/>
              <a:t>, "model_state":</a:t>
            </a:r>
            <a:r>
              <a:rPr lang="en-US" dirty="0" err="1"/>
              <a:t>model.state_dict</a:t>
            </a:r>
            <a:r>
              <a:rPr lang="en-US" dirty="0"/>
              <a:t>(), "optimizer_state":</a:t>
            </a:r>
            <a:r>
              <a:rPr lang="en-US" dirty="0" err="1"/>
              <a:t>optimizer.state_dict</a:t>
            </a:r>
            <a:r>
              <a:rPr lang="en-US" dirty="0"/>
              <a:t>()}</a:t>
            </a:r>
          </a:p>
          <a:p>
            <a:r>
              <a:rPr lang="en-US" dirty="0" err="1"/>
              <a:t>torch.save</a:t>
            </a:r>
            <a:r>
              <a:rPr lang="en-US" dirty="0"/>
              <a:t>(</a:t>
            </a:r>
            <a:r>
              <a:rPr lang="en-US" dirty="0" err="1"/>
              <a:t>check_point</a:t>
            </a:r>
            <a:r>
              <a:rPr lang="en-US" dirty="0"/>
              <a:t>,"./checkpoints/checkpoint.pt")</a:t>
            </a:r>
          </a:p>
          <a:p>
            <a:r>
              <a:rPr lang="en-US" dirty="0"/>
              <a:t>Here, a checkpoint has been established soon after two epochs. </a:t>
            </a:r>
          </a:p>
          <a:p>
            <a:r>
              <a:rPr lang="en-US" dirty="0"/>
              <a:t>Note: Make sure checkpoints folder exists in the current working directory.</a:t>
            </a:r>
          </a:p>
          <a:p>
            <a:endParaRPr lang="en-US" dirty="0"/>
          </a:p>
          <a:p>
            <a:endParaRPr lang="en-IN" dirty="0"/>
          </a:p>
        </p:txBody>
      </p:sp>
    </p:spTree>
    <p:extLst>
      <p:ext uri="{BB962C8B-B14F-4D97-AF65-F5344CB8AC3E}">
        <p14:creationId xmlns:p14="http://schemas.microsoft.com/office/powerpoint/2010/main" val="4756549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90A49-15B2-4173-9669-AEED0B509E81}"/>
              </a:ext>
            </a:extLst>
          </p:cNvPr>
          <p:cNvSpPr>
            <a:spLocks noGrp="1"/>
          </p:cNvSpPr>
          <p:nvPr>
            <p:ph type="title"/>
          </p:nvPr>
        </p:nvSpPr>
        <p:spPr/>
        <p:txBody>
          <a:bodyPr>
            <a:normAutofit/>
          </a:bodyPr>
          <a:lstStyle/>
          <a:p>
            <a:r>
              <a:rPr lang="en-IN" sz="3200" dirty="0"/>
              <a:t>Problem Statement 2- </a:t>
            </a:r>
            <a:r>
              <a:rPr lang="en-US" sz="3200" dirty="0"/>
              <a:t>Implement check points </a:t>
            </a:r>
            <a:endParaRPr lang="en-IN" sz="3200" dirty="0"/>
          </a:p>
        </p:txBody>
      </p:sp>
      <p:sp>
        <p:nvSpPr>
          <p:cNvPr id="3" name="Content Placeholder 2">
            <a:extLst>
              <a:ext uri="{FF2B5EF4-FFF2-40B4-BE49-F238E27FC236}">
                <a16:creationId xmlns:a16="http://schemas.microsoft.com/office/drawing/2014/main" id="{E05D139F-E7C4-48D9-8E21-0D91BE695FA6}"/>
              </a:ext>
            </a:extLst>
          </p:cNvPr>
          <p:cNvSpPr>
            <a:spLocks noGrp="1"/>
          </p:cNvSpPr>
          <p:nvPr>
            <p:ph idx="1"/>
          </p:nvPr>
        </p:nvSpPr>
        <p:spPr/>
        <p:txBody>
          <a:bodyPr/>
          <a:lstStyle/>
          <a:p>
            <a:r>
              <a:rPr lang="en-US" dirty="0"/>
              <a:t>Resuming the model for training </a:t>
            </a:r>
          </a:p>
          <a:p>
            <a:r>
              <a:rPr lang="en-US" dirty="0"/>
              <a:t>Create a new file MNIST_CNN_Use_Checkpoint.py:</a:t>
            </a:r>
          </a:p>
          <a:p>
            <a:endParaRPr lang="en-US" dirty="0"/>
          </a:p>
          <a:p>
            <a:r>
              <a:rPr lang="en-US" dirty="0"/>
              <a:t>The earlier checkpoint is loaded now for resuming the training loop to run for remaining number of epochs as shown below. </a:t>
            </a:r>
          </a:p>
          <a:p>
            <a:endParaRPr lang="en-IN" dirty="0"/>
          </a:p>
        </p:txBody>
      </p:sp>
    </p:spTree>
    <p:extLst>
      <p:ext uri="{BB962C8B-B14F-4D97-AF65-F5344CB8AC3E}">
        <p14:creationId xmlns:p14="http://schemas.microsoft.com/office/powerpoint/2010/main" val="1205855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F3416-CE16-4640-8153-38111299518C}"/>
              </a:ext>
            </a:extLst>
          </p:cNvPr>
          <p:cNvSpPr>
            <a:spLocks noGrp="1"/>
          </p:cNvSpPr>
          <p:nvPr>
            <p:ph type="title"/>
          </p:nvPr>
        </p:nvSpPr>
        <p:spPr/>
        <p:txBody>
          <a:bodyPr>
            <a:normAutofit/>
          </a:bodyPr>
          <a:lstStyle/>
          <a:p>
            <a:r>
              <a:rPr lang="en-US" sz="3200" dirty="0"/>
              <a:t>Problem Statement 2- Implement check points </a:t>
            </a:r>
            <a:endParaRPr lang="en-IN" sz="3200" dirty="0"/>
          </a:p>
        </p:txBody>
      </p:sp>
      <p:pic>
        <p:nvPicPr>
          <p:cNvPr id="4" name="Content Placeholder 3">
            <a:extLst>
              <a:ext uri="{FF2B5EF4-FFF2-40B4-BE49-F238E27FC236}">
                <a16:creationId xmlns:a16="http://schemas.microsoft.com/office/drawing/2014/main" id="{D6B0E6E3-DAC4-4117-AEE0-7CB378C4AC08}"/>
              </a:ext>
            </a:extLst>
          </p:cNvPr>
          <p:cNvPicPr>
            <a:picLocks noGrp="1" noChangeAspect="1"/>
          </p:cNvPicPr>
          <p:nvPr>
            <p:ph idx="1"/>
          </p:nvPr>
        </p:nvPicPr>
        <p:blipFill>
          <a:blip r:embed="rId2"/>
          <a:stretch>
            <a:fillRect/>
          </a:stretch>
        </p:blipFill>
        <p:spPr>
          <a:xfrm>
            <a:off x="1317812" y="2169287"/>
            <a:ext cx="9318812" cy="4482848"/>
          </a:xfrm>
          <a:prstGeom prst="rect">
            <a:avLst/>
          </a:prstGeom>
        </p:spPr>
      </p:pic>
    </p:spTree>
    <p:extLst>
      <p:ext uri="{BB962C8B-B14F-4D97-AF65-F5344CB8AC3E}">
        <p14:creationId xmlns:p14="http://schemas.microsoft.com/office/powerpoint/2010/main" val="30090287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02C7D-3786-4A7D-8741-BCA58E4C110C}"/>
              </a:ext>
            </a:extLst>
          </p:cNvPr>
          <p:cNvSpPr>
            <a:spLocks noGrp="1"/>
          </p:cNvSpPr>
          <p:nvPr>
            <p:ph type="title"/>
          </p:nvPr>
        </p:nvSpPr>
        <p:spPr/>
        <p:txBody>
          <a:bodyPr/>
          <a:lstStyle/>
          <a:p>
            <a:r>
              <a:rPr lang="en-IN" dirty="0"/>
              <a:t>Checkpoints - Demerits</a:t>
            </a:r>
          </a:p>
        </p:txBody>
      </p:sp>
      <p:sp>
        <p:nvSpPr>
          <p:cNvPr id="3" name="Content Placeholder 2">
            <a:extLst>
              <a:ext uri="{FF2B5EF4-FFF2-40B4-BE49-F238E27FC236}">
                <a16:creationId xmlns:a16="http://schemas.microsoft.com/office/drawing/2014/main" id="{9416FE8A-8638-4F96-AA40-2901A7559523}"/>
              </a:ext>
            </a:extLst>
          </p:cNvPr>
          <p:cNvSpPr>
            <a:spLocks noGrp="1"/>
          </p:cNvSpPr>
          <p:nvPr>
            <p:ph idx="1"/>
          </p:nvPr>
        </p:nvSpPr>
        <p:spPr/>
        <p:txBody>
          <a:bodyPr/>
          <a:lstStyle/>
          <a:p>
            <a:r>
              <a:rPr lang="en-US" dirty="0"/>
              <a:t>checkpoints could add an unnecessary overhead to a session such as</a:t>
            </a:r>
          </a:p>
          <a:p>
            <a:pPr lvl="1"/>
            <a:r>
              <a:rPr lang="en-US" dirty="0"/>
              <a:t>costs related to memory usage and </a:t>
            </a:r>
          </a:p>
          <a:p>
            <a:pPr lvl="1"/>
            <a:r>
              <a:rPr lang="en-US" dirty="0"/>
              <a:t>more time for training (as checkpoints saving also consumes a fair amount of time). </a:t>
            </a:r>
          </a:p>
          <a:p>
            <a:r>
              <a:rPr lang="en-US" dirty="0"/>
              <a:t>So, It is advisable to create checkpoints only when the model best performs at a particular epoch.</a:t>
            </a:r>
            <a:endParaRPr lang="en-IN" dirty="0"/>
          </a:p>
        </p:txBody>
      </p:sp>
    </p:spTree>
    <p:extLst>
      <p:ext uri="{BB962C8B-B14F-4D97-AF65-F5344CB8AC3E}">
        <p14:creationId xmlns:p14="http://schemas.microsoft.com/office/powerpoint/2010/main" val="40155740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287A7-9B1D-48AC-927D-EFA7240591B6}"/>
              </a:ext>
            </a:extLst>
          </p:cNvPr>
          <p:cNvSpPr>
            <a:spLocks noGrp="1"/>
          </p:cNvSpPr>
          <p:nvPr>
            <p:ph type="title"/>
          </p:nvPr>
        </p:nvSpPr>
        <p:spPr/>
        <p:txBody>
          <a:bodyPr/>
          <a:lstStyle/>
          <a:p>
            <a:r>
              <a:rPr lang="en-US" dirty="0" err="1"/>
              <a:t>AlexNet</a:t>
            </a:r>
            <a:br>
              <a:rPr lang="en-US" dirty="0"/>
            </a:br>
            <a:endParaRPr lang="en-IN" dirty="0"/>
          </a:p>
        </p:txBody>
      </p:sp>
      <p:sp>
        <p:nvSpPr>
          <p:cNvPr id="3" name="Content Placeholder 2">
            <a:extLst>
              <a:ext uri="{FF2B5EF4-FFF2-40B4-BE49-F238E27FC236}">
                <a16:creationId xmlns:a16="http://schemas.microsoft.com/office/drawing/2014/main" id="{FD95BA8A-B7CF-4223-874E-319F5008878C}"/>
              </a:ext>
            </a:extLst>
          </p:cNvPr>
          <p:cNvSpPr>
            <a:spLocks noGrp="1"/>
          </p:cNvSpPr>
          <p:nvPr>
            <p:ph idx="1"/>
          </p:nvPr>
        </p:nvSpPr>
        <p:spPr/>
        <p:txBody>
          <a:bodyPr/>
          <a:lstStyle/>
          <a:p>
            <a:r>
              <a:rPr lang="en-US" dirty="0" err="1"/>
              <a:t>AlexNet</a:t>
            </a:r>
            <a:r>
              <a:rPr lang="en-US" dirty="0"/>
              <a:t> is a deep convolutional neural network, initially developed by Alex </a:t>
            </a:r>
            <a:r>
              <a:rPr lang="en-US" dirty="0" err="1"/>
              <a:t>Krizhevsky</a:t>
            </a:r>
            <a:r>
              <a:rPr lang="en-US" dirty="0"/>
              <a:t> and his colleagues back in 2012. </a:t>
            </a:r>
          </a:p>
          <a:p>
            <a:r>
              <a:rPr lang="en-US" dirty="0"/>
              <a:t>It was designed to classify images for the ImageNet LSVRC-2012 competition where it achieved state of the art results.</a:t>
            </a:r>
          </a:p>
          <a:p>
            <a:r>
              <a:rPr lang="en-US" dirty="0"/>
              <a:t>it operated with 3-channel images that were (224x224x3) in size. </a:t>
            </a:r>
          </a:p>
          <a:p>
            <a:r>
              <a:rPr lang="en-US" dirty="0"/>
              <a:t>It used max pooling along with </a:t>
            </a:r>
            <a:r>
              <a:rPr lang="en-US" dirty="0" err="1"/>
              <a:t>ReLU</a:t>
            </a:r>
            <a:r>
              <a:rPr lang="en-US" dirty="0"/>
              <a:t> activations when subsampling. </a:t>
            </a:r>
          </a:p>
          <a:p>
            <a:r>
              <a:rPr lang="en-US" dirty="0"/>
              <a:t>The kernels used for convolutions were either 11x11, 5x5, or 3x3</a:t>
            </a:r>
          </a:p>
          <a:p>
            <a:r>
              <a:rPr lang="en-US" dirty="0"/>
              <a:t>kernels used for max pooling were 3x3 in size. </a:t>
            </a:r>
          </a:p>
          <a:p>
            <a:r>
              <a:rPr lang="en-US" dirty="0"/>
              <a:t>It classified images into 1000 classes. It also utilized multiple GPUs.</a:t>
            </a:r>
            <a:endParaRPr lang="en-IN" dirty="0"/>
          </a:p>
        </p:txBody>
      </p:sp>
    </p:spTree>
    <p:extLst>
      <p:ext uri="{BB962C8B-B14F-4D97-AF65-F5344CB8AC3E}">
        <p14:creationId xmlns:p14="http://schemas.microsoft.com/office/powerpoint/2010/main" val="23753386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28158-E822-45A0-ADB8-738759FC4FF4}"/>
              </a:ext>
            </a:extLst>
          </p:cNvPr>
          <p:cNvSpPr>
            <a:spLocks noGrp="1"/>
          </p:cNvSpPr>
          <p:nvPr>
            <p:ph type="title"/>
          </p:nvPr>
        </p:nvSpPr>
        <p:spPr/>
        <p:txBody>
          <a:bodyPr/>
          <a:lstStyle/>
          <a:p>
            <a:r>
              <a:rPr lang="en-US" dirty="0" err="1"/>
              <a:t>AlexNet</a:t>
            </a:r>
            <a:r>
              <a:rPr lang="en-US" dirty="0"/>
              <a:t> Architecture</a:t>
            </a:r>
            <a:endParaRPr lang="en-IN" dirty="0"/>
          </a:p>
        </p:txBody>
      </p:sp>
      <p:pic>
        <p:nvPicPr>
          <p:cNvPr id="4" name="Content Placeholder 3">
            <a:extLst>
              <a:ext uri="{FF2B5EF4-FFF2-40B4-BE49-F238E27FC236}">
                <a16:creationId xmlns:a16="http://schemas.microsoft.com/office/drawing/2014/main" id="{7FB99528-48D8-4890-9B9E-4AC69D83E6ED}"/>
              </a:ext>
            </a:extLst>
          </p:cNvPr>
          <p:cNvPicPr>
            <a:picLocks noGrp="1" noChangeAspect="1"/>
          </p:cNvPicPr>
          <p:nvPr>
            <p:ph idx="1"/>
          </p:nvPr>
        </p:nvPicPr>
        <p:blipFill>
          <a:blip r:embed="rId2"/>
          <a:stretch>
            <a:fillRect/>
          </a:stretch>
        </p:blipFill>
        <p:spPr>
          <a:xfrm>
            <a:off x="1331259" y="2540500"/>
            <a:ext cx="8842093" cy="3366388"/>
          </a:xfrm>
          <a:prstGeom prst="rect">
            <a:avLst/>
          </a:prstGeom>
        </p:spPr>
      </p:pic>
    </p:spTree>
    <p:extLst>
      <p:ext uri="{BB962C8B-B14F-4D97-AF65-F5344CB8AC3E}">
        <p14:creationId xmlns:p14="http://schemas.microsoft.com/office/powerpoint/2010/main" val="21502026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8D79E-9062-41A7-A695-17A863AC51BF}"/>
              </a:ext>
            </a:extLst>
          </p:cNvPr>
          <p:cNvSpPr>
            <a:spLocks noGrp="1"/>
          </p:cNvSpPr>
          <p:nvPr>
            <p:ph type="title"/>
          </p:nvPr>
        </p:nvSpPr>
        <p:spPr/>
        <p:txBody>
          <a:bodyPr/>
          <a:lstStyle/>
          <a:p>
            <a:r>
              <a:rPr lang="en-US" dirty="0" err="1"/>
              <a:t>AlexNet</a:t>
            </a:r>
            <a:r>
              <a:rPr lang="en-US" dirty="0"/>
              <a:t> path</a:t>
            </a:r>
            <a:endParaRPr lang="en-IN" dirty="0"/>
          </a:p>
        </p:txBody>
      </p:sp>
      <p:sp>
        <p:nvSpPr>
          <p:cNvPr id="3" name="Content Placeholder 2">
            <a:extLst>
              <a:ext uri="{FF2B5EF4-FFF2-40B4-BE49-F238E27FC236}">
                <a16:creationId xmlns:a16="http://schemas.microsoft.com/office/drawing/2014/main" id="{895DF67D-2C4E-444B-8CCC-002E264B7EDD}"/>
              </a:ext>
            </a:extLst>
          </p:cNvPr>
          <p:cNvSpPr>
            <a:spLocks noGrp="1"/>
          </p:cNvSpPr>
          <p:nvPr>
            <p:ph idx="1"/>
          </p:nvPr>
        </p:nvSpPr>
        <p:spPr/>
        <p:txBody>
          <a:bodyPr/>
          <a:lstStyle/>
          <a:p>
            <a:pPr marL="0" indent="0">
              <a:buNone/>
            </a:pPr>
            <a:r>
              <a:rPr lang="en-IN" dirty="0" err="1"/>
              <a:t>model_urls</a:t>
            </a:r>
            <a:r>
              <a:rPr lang="en-IN" dirty="0"/>
              <a:t> = {</a:t>
            </a:r>
          </a:p>
          <a:p>
            <a:pPr marL="0" indent="0">
              <a:buNone/>
            </a:pPr>
            <a:r>
              <a:rPr lang="en-IN" dirty="0"/>
              <a:t>    '</a:t>
            </a:r>
            <a:r>
              <a:rPr lang="en-IN" dirty="0" err="1"/>
              <a:t>alexnet</a:t>
            </a:r>
            <a:r>
              <a:rPr lang="en-IN" dirty="0"/>
              <a:t>': 'https://download.pytorch.org/models/alexnet-owt-4df8aa71.pth',</a:t>
            </a:r>
          </a:p>
          <a:p>
            <a:pPr marL="0" indent="0">
              <a:buNone/>
            </a:pPr>
            <a:r>
              <a:rPr lang="en-IN" dirty="0"/>
              <a:t>}</a:t>
            </a:r>
          </a:p>
          <a:p>
            <a:pPr marL="0" indent="0">
              <a:buNone/>
            </a:pPr>
            <a:r>
              <a:rPr lang="en-IN" dirty="0"/>
              <a:t>https://pytorch.org/vision/stable/models.html</a:t>
            </a:r>
          </a:p>
          <a:p>
            <a:endParaRPr lang="en-IN" dirty="0"/>
          </a:p>
        </p:txBody>
      </p:sp>
    </p:spTree>
    <p:extLst>
      <p:ext uri="{BB962C8B-B14F-4D97-AF65-F5344CB8AC3E}">
        <p14:creationId xmlns:p14="http://schemas.microsoft.com/office/powerpoint/2010/main" val="2102203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A9EEE-FACE-4B03-AF15-D4EB0712F1AF}"/>
              </a:ext>
            </a:extLst>
          </p:cNvPr>
          <p:cNvSpPr>
            <a:spLocks noGrp="1"/>
          </p:cNvSpPr>
          <p:nvPr>
            <p:ph type="title"/>
          </p:nvPr>
        </p:nvSpPr>
        <p:spPr/>
        <p:txBody>
          <a:bodyPr/>
          <a:lstStyle/>
          <a:p>
            <a:r>
              <a:rPr lang="en-US" dirty="0"/>
              <a:t>Transfer Learning</a:t>
            </a:r>
            <a:endParaRPr lang="en-IN" dirty="0"/>
          </a:p>
        </p:txBody>
      </p:sp>
      <p:sp>
        <p:nvSpPr>
          <p:cNvPr id="3" name="Content Placeholder 2">
            <a:extLst>
              <a:ext uri="{FF2B5EF4-FFF2-40B4-BE49-F238E27FC236}">
                <a16:creationId xmlns:a16="http://schemas.microsoft.com/office/drawing/2014/main" id="{5719CDAB-E3BE-4642-BFDE-40F440E6B754}"/>
              </a:ext>
            </a:extLst>
          </p:cNvPr>
          <p:cNvSpPr>
            <a:spLocks noGrp="1"/>
          </p:cNvSpPr>
          <p:nvPr>
            <p:ph idx="1"/>
          </p:nvPr>
        </p:nvSpPr>
        <p:spPr/>
        <p:txBody>
          <a:bodyPr>
            <a:normAutofit lnSpcReduction="10000"/>
          </a:bodyPr>
          <a:lstStyle/>
          <a:p>
            <a:r>
              <a:rPr lang="en-US" dirty="0"/>
              <a:t>Neural Networks and Convolutional Neural Networks (CNNs) are examples of </a:t>
            </a:r>
            <a:r>
              <a:rPr lang="en-US" dirty="0">
                <a:solidFill>
                  <a:srgbClr val="00B0F0"/>
                </a:solidFill>
              </a:rPr>
              <a:t>learning from scratch</a:t>
            </a:r>
            <a:r>
              <a:rPr lang="en-US" dirty="0"/>
              <a:t>. </a:t>
            </a:r>
          </a:p>
          <a:p>
            <a:r>
              <a:rPr lang="en-US" dirty="0"/>
              <a:t>Both these networks </a:t>
            </a:r>
            <a:r>
              <a:rPr lang="en-US" dirty="0">
                <a:solidFill>
                  <a:srgbClr val="00B0F0"/>
                </a:solidFill>
              </a:rPr>
              <a:t>extract features </a:t>
            </a:r>
            <a:r>
              <a:rPr lang="en-US" dirty="0"/>
              <a:t>from a given set of images (in case of an image related task) and </a:t>
            </a:r>
          </a:p>
          <a:p>
            <a:r>
              <a:rPr lang="en-US" dirty="0"/>
              <a:t>then </a:t>
            </a:r>
            <a:r>
              <a:rPr lang="en-US" dirty="0">
                <a:solidFill>
                  <a:srgbClr val="00B0F0"/>
                </a:solidFill>
              </a:rPr>
              <a:t>classify the images into their respective classes</a:t>
            </a:r>
            <a:r>
              <a:rPr lang="en-US" dirty="0"/>
              <a:t> based on these extracted features.</a:t>
            </a:r>
          </a:p>
          <a:p>
            <a:r>
              <a:rPr lang="en-US" dirty="0"/>
              <a:t>This is where transfer learning and pre-trained models are useful in deep learning </a:t>
            </a:r>
          </a:p>
          <a:p>
            <a:r>
              <a:rPr lang="en-US" dirty="0"/>
              <a:t>When we do not have the unlimited computational power of the top tech organizations, we need to make with our local machines</a:t>
            </a:r>
            <a:endParaRPr lang="en-IN" dirty="0"/>
          </a:p>
        </p:txBody>
      </p:sp>
    </p:spTree>
    <p:extLst>
      <p:ext uri="{BB962C8B-B14F-4D97-AF65-F5344CB8AC3E}">
        <p14:creationId xmlns:p14="http://schemas.microsoft.com/office/powerpoint/2010/main" val="25547544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0FA5C-F89A-452E-A27F-EFC743CDE8C8}"/>
              </a:ext>
            </a:extLst>
          </p:cNvPr>
          <p:cNvSpPr>
            <a:spLocks noGrp="1"/>
          </p:cNvSpPr>
          <p:nvPr>
            <p:ph type="title"/>
          </p:nvPr>
        </p:nvSpPr>
        <p:spPr>
          <a:xfrm>
            <a:off x="838200" y="365126"/>
            <a:ext cx="10515600" cy="818216"/>
          </a:xfrm>
        </p:spPr>
        <p:txBody>
          <a:bodyPr/>
          <a:lstStyle/>
          <a:p>
            <a:r>
              <a:rPr lang="en-US" dirty="0" err="1"/>
              <a:t>AlexNet</a:t>
            </a:r>
            <a:r>
              <a:rPr lang="en-US" dirty="0"/>
              <a:t> Class definition</a:t>
            </a:r>
            <a:endParaRPr lang="en-IN" dirty="0"/>
          </a:p>
        </p:txBody>
      </p:sp>
      <p:pic>
        <p:nvPicPr>
          <p:cNvPr id="7" name="Content Placeholder 6">
            <a:extLst>
              <a:ext uri="{FF2B5EF4-FFF2-40B4-BE49-F238E27FC236}">
                <a16:creationId xmlns:a16="http://schemas.microsoft.com/office/drawing/2014/main" id="{D1BB8923-CCDB-4E52-B6A1-6A849A11AF98}"/>
              </a:ext>
            </a:extLst>
          </p:cNvPr>
          <p:cNvPicPr>
            <a:picLocks noGrp="1" noChangeAspect="1"/>
          </p:cNvPicPr>
          <p:nvPr>
            <p:ph idx="1"/>
          </p:nvPr>
        </p:nvPicPr>
        <p:blipFill>
          <a:blip r:embed="rId2"/>
          <a:stretch>
            <a:fillRect/>
          </a:stretch>
        </p:blipFill>
        <p:spPr>
          <a:xfrm>
            <a:off x="174812" y="1453378"/>
            <a:ext cx="6696635" cy="4760056"/>
          </a:xfrm>
          <a:prstGeom prst="rect">
            <a:avLst/>
          </a:prstGeom>
        </p:spPr>
      </p:pic>
      <p:pic>
        <p:nvPicPr>
          <p:cNvPr id="8" name="Picture 7">
            <a:extLst>
              <a:ext uri="{FF2B5EF4-FFF2-40B4-BE49-F238E27FC236}">
                <a16:creationId xmlns:a16="http://schemas.microsoft.com/office/drawing/2014/main" id="{A189FD7A-9624-427F-A947-F41DCEC170DA}"/>
              </a:ext>
            </a:extLst>
          </p:cNvPr>
          <p:cNvPicPr>
            <a:picLocks noChangeAspect="1"/>
          </p:cNvPicPr>
          <p:nvPr/>
        </p:nvPicPr>
        <p:blipFill>
          <a:blip r:embed="rId3"/>
          <a:stretch>
            <a:fillRect/>
          </a:stretch>
        </p:blipFill>
        <p:spPr>
          <a:xfrm>
            <a:off x="6509221" y="1623859"/>
            <a:ext cx="5377979" cy="4521770"/>
          </a:xfrm>
          <a:prstGeom prst="rect">
            <a:avLst/>
          </a:prstGeom>
        </p:spPr>
      </p:pic>
    </p:spTree>
    <p:extLst>
      <p:ext uri="{BB962C8B-B14F-4D97-AF65-F5344CB8AC3E}">
        <p14:creationId xmlns:p14="http://schemas.microsoft.com/office/powerpoint/2010/main" val="5398160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09F15-2D69-4C94-B7F7-0081317A4464}"/>
              </a:ext>
            </a:extLst>
          </p:cNvPr>
          <p:cNvSpPr>
            <a:spLocks noGrp="1"/>
          </p:cNvSpPr>
          <p:nvPr>
            <p:ph type="title"/>
          </p:nvPr>
        </p:nvSpPr>
        <p:spPr/>
        <p:txBody>
          <a:bodyPr/>
          <a:lstStyle/>
          <a:p>
            <a:r>
              <a:rPr lang="en-US" dirty="0"/>
              <a:t>Load </a:t>
            </a:r>
            <a:r>
              <a:rPr lang="en-US" dirty="0" err="1"/>
              <a:t>Alexnet</a:t>
            </a:r>
            <a:r>
              <a:rPr lang="en-US" dirty="0"/>
              <a:t> as a pretrained model</a:t>
            </a:r>
            <a:endParaRPr lang="en-IN" dirty="0"/>
          </a:p>
        </p:txBody>
      </p:sp>
      <p:sp>
        <p:nvSpPr>
          <p:cNvPr id="3" name="Content Placeholder 2">
            <a:extLst>
              <a:ext uri="{FF2B5EF4-FFF2-40B4-BE49-F238E27FC236}">
                <a16:creationId xmlns:a16="http://schemas.microsoft.com/office/drawing/2014/main" id="{A4650FD7-2D9B-4F7E-A21D-AFF38E413609}"/>
              </a:ext>
            </a:extLst>
          </p:cNvPr>
          <p:cNvSpPr>
            <a:spLocks noGrp="1"/>
          </p:cNvSpPr>
          <p:nvPr>
            <p:ph idx="1"/>
          </p:nvPr>
        </p:nvSpPr>
        <p:spPr/>
        <p:txBody>
          <a:bodyPr>
            <a:normAutofit/>
          </a:bodyPr>
          <a:lstStyle/>
          <a:p>
            <a:r>
              <a:rPr lang="en-US" dirty="0"/>
              <a:t>How to load </a:t>
            </a:r>
            <a:r>
              <a:rPr lang="en-US" dirty="0" err="1"/>
              <a:t>Alexnet</a:t>
            </a:r>
            <a:r>
              <a:rPr lang="en-US" dirty="0"/>
              <a:t> as a pretrained model – 2 ways</a:t>
            </a:r>
          </a:p>
          <a:p>
            <a:pPr marL="0" indent="0">
              <a:buNone/>
            </a:pPr>
            <a:endParaRPr lang="en-US" dirty="0"/>
          </a:p>
          <a:p>
            <a:pPr marL="0" indent="0">
              <a:buNone/>
            </a:pPr>
            <a:r>
              <a:rPr lang="en-US" dirty="0"/>
              <a:t>from </a:t>
            </a:r>
            <a:r>
              <a:rPr lang="en-US" dirty="0" err="1"/>
              <a:t>torchvision.models</a:t>
            </a:r>
            <a:r>
              <a:rPr lang="en-US" dirty="0"/>
              <a:t> import </a:t>
            </a:r>
            <a:r>
              <a:rPr lang="en-US" dirty="0" err="1"/>
              <a:t>AlexNet_Weights</a:t>
            </a:r>
            <a:endParaRPr lang="en-IN" dirty="0"/>
          </a:p>
          <a:p>
            <a:pPr marL="0" indent="0">
              <a:buNone/>
            </a:pPr>
            <a:r>
              <a:rPr lang="en-IN" dirty="0"/>
              <a:t>model = </a:t>
            </a:r>
            <a:r>
              <a:rPr lang="en-IN" dirty="0" err="1"/>
              <a:t>torch.hub.load</a:t>
            </a:r>
            <a:r>
              <a:rPr lang="en-IN" dirty="0"/>
              <a:t>('</a:t>
            </a:r>
            <a:r>
              <a:rPr lang="en-IN" dirty="0" err="1"/>
              <a:t>pytorch</a:t>
            </a:r>
            <a:r>
              <a:rPr lang="en-IN" dirty="0"/>
              <a:t>/vision:v0.10.0', model='</a:t>
            </a:r>
            <a:r>
              <a:rPr lang="en-IN" dirty="0" err="1"/>
              <a:t>alexnet</a:t>
            </a:r>
            <a:r>
              <a:rPr lang="en-IN" dirty="0"/>
              <a:t>', weights=</a:t>
            </a:r>
            <a:r>
              <a:rPr lang="en-IN" dirty="0" err="1"/>
              <a:t>AlexNet_Weights.DEFAULT</a:t>
            </a:r>
            <a:r>
              <a:rPr lang="en-IN" dirty="0"/>
              <a:t>)</a:t>
            </a:r>
          </a:p>
          <a:p>
            <a:endParaRPr lang="en-IN" dirty="0"/>
          </a:p>
          <a:p>
            <a:pPr marL="0" indent="0">
              <a:buNone/>
            </a:pPr>
            <a:r>
              <a:rPr lang="en-US" dirty="0"/>
              <a:t>from </a:t>
            </a:r>
            <a:r>
              <a:rPr lang="en-US" dirty="0" err="1"/>
              <a:t>torchvision.models</a:t>
            </a:r>
            <a:r>
              <a:rPr lang="en-US" dirty="0"/>
              <a:t> import </a:t>
            </a:r>
            <a:r>
              <a:rPr lang="en-US" dirty="0" err="1"/>
              <a:t>alexnet</a:t>
            </a:r>
            <a:endParaRPr lang="en-US" dirty="0"/>
          </a:p>
          <a:p>
            <a:pPr marL="0" indent="0">
              <a:buNone/>
            </a:pPr>
            <a:r>
              <a:rPr lang="en-IN" dirty="0"/>
              <a:t>model = </a:t>
            </a:r>
            <a:r>
              <a:rPr lang="en-IN" dirty="0" err="1"/>
              <a:t>alexnet</a:t>
            </a:r>
            <a:r>
              <a:rPr lang="en-IN" dirty="0"/>
              <a:t>(pretrained=True)</a:t>
            </a:r>
          </a:p>
          <a:p>
            <a:pPr marL="0" indent="0">
              <a:buNone/>
            </a:pPr>
            <a:endParaRPr lang="en-US" dirty="0"/>
          </a:p>
          <a:p>
            <a:endParaRPr lang="en-IN" dirty="0"/>
          </a:p>
          <a:p>
            <a:endParaRPr lang="en-IN" dirty="0"/>
          </a:p>
        </p:txBody>
      </p:sp>
    </p:spTree>
    <p:extLst>
      <p:ext uri="{BB962C8B-B14F-4D97-AF65-F5344CB8AC3E}">
        <p14:creationId xmlns:p14="http://schemas.microsoft.com/office/powerpoint/2010/main" val="32449616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D5B2C-D64C-4838-8906-38E0CA6B2200}"/>
              </a:ext>
            </a:extLst>
          </p:cNvPr>
          <p:cNvSpPr>
            <a:spLocks noGrp="1"/>
          </p:cNvSpPr>
          <p:nvPr>
            <p:ph type="title"/>
          </p:nvPr>
        </p:nvSpPr>
        <p:spPr/>
        <p:txBody>
          <a:bodyPr/>
          <a:lstStyle/>
          <a:p>
            <a:r>
              <a:rPr lang="en-IN" dirty="0"/>
              <a:t>Input Image </a:t>
            </a:r>
            <a:r>
              <a:rPr lang="en-IN" dirty="0" err="1"/>
              <a:t>preprocess</a:t>
            </a:r>
            <a:endParaRPr lang="en-IN" dirty="0"/>
          </a:p>
        </p:txBody>
      </p:sp>
      <p:sp>
        <p:nvSpPr>
          <p:cNvPr id="3" name="Content Placeholder 2">
            <a:extLst>
              <a:ext uri="{FF2B5EF4-FFF2-40B4-BE49-F238E27FC236}">
                <a16:creationId xmlns:a16="http://schemas.microsoft.com/office/drawing/2014/main" id="{82DEBDF8-65C2-4A5E-91AE-C70768EB506D}"/>
              </a:ext>
            </a:extLst>
          </p:cNvPr>
          <p:cNvSpPr>
            <a:spLocks noGrp="1"/>
          </p:cNvSpPr>
          <p:nvPr>
            <p:ph idx="1"/>
          </p:nvPr>
        </p:nvSpPr>
        <p:spPr/>
        <p:txBody>
          <a:bodyPr/>
          <a:lstStyle/>
          <a:p>
            <a:pPr marL="0" indent="0">
              <a:buNone/>
            </a:pPr>
            <a:r>
              <a:rPr lang="en-IN" dirty="0" err="1"/>
              <a:t>preprocess</a:t>
            </a:r>
            <a:r>
              <a:rPr lang="en-IN" dirty="0"/>
              <a:t> = </a:t>
            </a:r>
            <a:r>
              <a:rPr lang="en-IN" dirty="0" err="1"/>
              <a:t>transforms.Compose</a:t>
            </a:r>
            <a:r>
              <a:rPr lang="en-IN" dirty="0"/>
              <a:t>([</a:t>
            </a:r>
          </a:p>
          <a:p>
            <a:pPr marL="0" indent="0">
              <a:buNone/>
            </a:pPr>
            <a:r>
              <a:rPr lang="en-IN" dirty="0"/>
              <a:t>    </a:t>
            </a:r>
            <a:r>
              <a:rPr lang="en-IN" dirty="0" err="1"/>
              <a:t>transforms.Resize</a:t>
            </a:r>
            <a:r>
              <a:rPr lang="en-IN" dirty="0"/>
              <a:t>(256),</a:t>
            </a:r>
          </a:p>
          <a:p>
            <a:pPr marL="0" indent="0">
              <a:buNone/>
            </a:pPr>
            <a:r>
              <a:rPr lang="en-IN" dirty="0"/>
              <a:t>    </a:t>
            </a:r>
            <a:r>
              <a:rPr lang="en-IN" dirty="0" err="1"/>
              <a:t>transforms.CenterCrop</a:t>
            </a:r>
            <a:r>
              <a:rPr lang="en-IN" dirty="0"/>
              <a:t>(224),</a:t>
            </a:r>
          </a:p>
          <a:p>
            <a:pPr marL="0" indent="0">
              <a:buNone/>
            </a:pPr>
            <a:r>
              <a:rPr lang="en-IN" dirty="0"/>
              <a:t>    </a:t>
            </a:r>
            <a:r>
              <a:rPr lang="en-IN" dirty="0" err="1"/>
              <a:t>transforms.ToTensor</a:t>
            </a:r>
            <a:r>
              <a:rPr lang="en-IN" dirty="0"/>
              <a:t>(),</a:t>
            </a:r>
          </a:p>
          <a:p>
            <a:pPr marL="0" indent="0">
              <a:buNone/>
            </a:pPr>
            <a:r>
              <a:rPr lang="en-IN" dirty="0"/>
              <a:t>    </a:t>
            </a:r>
            <a:r>
              <a:rPr lang="en-IN" dirty="0" err="1"/>
              <a:t>transforms.Normalize</a:t>
            </a:r>
            <a:r>
              <a:rPr lang="en-IN" dirty="0"/>
              <a:t>(mean=[0.485, 0.456, 0.406], std=[0.229, 0.224, 0.225]),</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33658162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2D68-7DF1-4745-80A4-B94ED9F3CAD5}"/>
              </a:ext>
            </a:extLst>
          </p:cNvPr>
          <p:cNvSpPr>
            <a:spLocks noGrp="1"/>
          </p:cNvSpPr>
          <p:nvPr>
            <p:ph type="title"/>
          </p:nvPr>
        </p:nvSpPr>
        <p:spPr/>
        <p:txBody>
          <a:bodyPr/>
          <a:lstStyle/>
          <a:p>
            <a:r>
              <a:rPr lang="en-US" dirty="0" err="1"/>
              <a:t>AlexNet</a:t>
            </a:r>
            <a:endParaRPr lang="en-IN" dirty="0"/>
          </a:p>
        </p:txBody>
      </p:sp>
      <p:sp>
        <p:nvSpPr>
          <p:cNvPr id="3" name="Content Placeholder 2">
            <a:extLst>
              <a:ext uri="{FF2B5EF4-FFF2-40B4-BE49-F238E27FC236}">
                <a16:creationId xmlns:a16="http://schemas.microsoft.com/office/drawing/2014/main" id="{55DE827D-9994-45CA-A917-8DA8C649BC96}"/>
              </a:ext>
            </a:extLst>
          </p:cNvPr>
          <p:cNvSpPr>
            <a:spLocks noGrp="1"/>
          </p:cNvSpPr>
          <p:nvPr>
            <p:ph idx="1"/>
          </p:nvPr>
        </p:nvSpPr>
        <p:spPr/>
        <p:txBody>
          <a:bodyPr>
            <a:normAutofit fontScale="92500" lnSpcReduction="10000"/>
          </a:bodyPr>
          <a:lstStyle/>
          <a:p>
            <a:r>
              <a:rPr lang="en-US" dirty="0"/>
              <a:t>Once dataset has been downloaded onto the Data directory we need to properly annotate Dog and Cat Pictures. </a:t>
            </a:r>
          </a:p>
          <a:p>
            <a:r>
              <a:rPr lang="en-US" dirty="0"/>
              <a:t>We find that there are two folders train and validation which holds our Training and validation Dataset. </a:t>
            </a:r>
          </a:p>
          <a:p>
            <a:r>
              <a:rPr lang="en-US" dirty="0"/>
              <a:t>These contain Image Names which we will be using to annotate our Dataset.</a:t>
            </a:r>
          </a:p>
          <a:p>
            <a:r>
              <a:rPr lang="en-US" dirty="0"/>
              <a:t>Need to manipulate and parse file and directory paths, to programmatically access data files</a:t>
            </a:r>
          </a:p>
          <a:p>
            <a:r>
              <a:rPr lang="en-US" dirty="0"/>
              <a:t>Ex: use the </a:t>
            </a:r>
            <a:r>
              <a:rPr lang="en-US" dirty="0" err="1"/>
              <a:t>os</a:t>
            </a:r>
            <a:r>
              <a:rPr lang="en-US" dirty="0"/>
              <a:t> and glob packages to access files and directories and to create lists of paths which can be used to parse to extract useful information from the file and directory names</a:t>
            </a:r>
            <a:endParaRPr lang="en-IN" dirty="0"/>
          </a:p>
        </p:txBody>
      </p:sp>
    </p:spTree>
    <p:extLst>
      <p:ext uri="{BB962C8B-B14F-4D97-AF65-F5344CB8AC3E}">
        <p14:creationId xmlns:p14="http://schemas.microsoft.com/office/powerpoint/2010/main" val="35003733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FF730-4D03-41A7-833D-FEF543BB6B51}"/>
              </a:ext>
            </a:extLst>
          </p:cNvPr>
          <p:cNvSpPr>
            <a:spLocks noGrp="1"/>
          </p:cNvSpPr>
          <p:nvPr>
            <p:ph type="title"/>
          </p:nvPr>
        </p:nvSpPr>
        <p:spPr/>
        <p:txBody>
          <a:bodyPr/>
          <a:lstStyle/>
          <a:p>
            <a:r>
              <a:rPr lang="en-IN" dirty="0"/>
              <a:t>glob – to return list of all files in the directory</a:t>
            </a:r>
          </a:p>
        </p:txBody>
      </p:sp>
      <p:sp>
        <p:nvSpPr>
          <p:cNvPr id="3" name="Content Placeholder 2">
            <a:extLst>
              <a:ext uri="{FF2B5EF4-FFF2-40B4-BE49-F238E27FC236}">
                <a16:creationId xmlns:a16="http://schemas.microsoft.com/office/drawing/2014/main" id="{D354FF33-0DF4-4AD5-96FF-BCDC6057A585}"/>
              </a:ext>
            </a:extLst>
          </p:cNvPr>
          <p:cNvSpPr>
            <a:spLocks noGrp="1"/>
          </p:cNvSpPr>
          <p:nvPr>
            <p:ph idx="1"/>
          </p:nvPr>
        </p:nvSpPr>
        <p:spPr/>
        <p:txBody>
          <a:bodyPr>
            <a:normAutofit fontScale="77500" lnSpcReduction="20000"/>
          </a:bodyPr>
          <a:lstStyle/>
          <a:p>
            <a:r>
              <a:rPr lang="en-US" dirty="0"/>
              <a:t>glob helps to filter through large datasets and pull out only files that are of interest.</a:t>
            </a:r>
          </a:p>
          <a:p>
            <a:r>
              <a:rPr lang="en-US" dirty="0"/>
              <a:t>The glob() function uses the rules of Unix shell to organize files</a:t>
            </a:r>
          </a:p>
          <a:p>
            <a:r>
              <a:rPr lang="en-US" dirty="0"/>
              <a:t>glob uses different operators to broaden its searching abilities. The primary operator is *.</a:t>
            </a:r>
          </a:p>
          <a:p>
            <a:r>
              <a:rPr lang="en-US" dirty="0"/>
              <a:t>The * is a wildcard that can be used to search for items that have differences in their names. Whatever text does not match can be replaced by a *.</a:t>
            </a:r>
          </a:p>
          <a:p>
            <a:r>
              <a:rPr lang="en-US" dirty="0"/>
              <a:t>Ex: if we want every file in a directory to be returned, we can put a * at the end of a directory path.</a:t>
            </a:r>
          </a:p>
          <a:p>
            <a:r>
              <a:rPr lang="en-US" dirty="0"/>
              <a:t>glob will return a list of all of the files in that directory.</a:t>
            </a:r>
          </a:p>
          <a:p>
            <a:pPr marL="0" indent="0">
              <a:buNone/>
            </a:pPr>
            <a:r>
              <a:rPr lang="en-US" dirty="0"/>
              <a:t>class </a:t>
            </a:r>
            <a:r>
              <a:rPr lang="en-US" dirty="0" err="1"/>
              <a:t>MyDataset</a:t>
            </a:r>
            <a:r>
              <a:rPr lang="en-US" dirty="0"/>
              <a:t>(Dataset):    </a:t>
            </a:r>
          </a:p>
          <a:p>
            <a:pPr marL="0" indent="0">
              <a:buNone/>
            </a:pPr>
            <a:r>
              <a:rPr lang="en-US" dirty="0"/>
              <a:t>	def __</a:t>
            </a:r>
            <a:r>
              <a:rPr lang="en-US" dirty="0" err="1"/>
              <a:t>init</a:t>
            </a:r>
            <a:r>
              <a:rPr lang="en-US" dirty="0"/>
              <a:t>__(self, transform, str="train"):</a:t>
            </a:r>
          </a:p>
          <a:p>
            <a:pPr marL="1371600" lvl="3" indent="0">
              <a:buNone/>
            </a:pPr>
            <a:r>
              <a:rPr lang="en-US" sz="2800" dirty="0" err="1"/>
              <a:t>self.imgs_path</a:t>
            </a:r>
            <a:r>
              <a:rPr lang="en-US" sz="2800" dirty="0"/>
              <a:t> = ".\\data\\</a:t>
            </a:r>
            <a:r>
              <a:rPr lang="en-US" sz="2800" dirty="0" err="1"/>
              <a:t>cats_and_dogs_filtered</a:t>
            </a:r>
            <a:r>
              <a:rPr lang="en-US" sz="2800" dirty="0"/>
              <a:t>\\"+ str + "\\"</a:t>
            </a:r>
          </a:p>
          <a:p>
            <a:pPr marL="1371600" lvl="3" indent="0">
              <a:buNone/>
            </a:pPr>
            <a:r>
              <a:rPr lang="en-US" sz="2800" dirty="0" err="1"/>
              <a:t>file_list</a:t>
            </a:r>
            <a:r>
              <a:rPr lang="en-US" sz="2800" dirty="0"/>
              <a:t> = </a:t>
            </a:r>
            <a:r>
              <a:rPr lang="en-US" sz="2800" dirty="0" err="1"/>
              <a:t>glob.glob</a:t>
            </a:r>
            <a:r>
              <a:rPr lang="en-US" sz="2800" dirty="0"/>
              <a:t>(</a:t>
            </a:r>
            <a:r>
              <a:rPr lang="en-US" sz="2800" dirty="0" err="1"/>
              <a:t>self.imgs_path</a:t>
            </a:r>
            <a:r>
              <a:rPr lang="en-US" sz="2800" dirty="0"/>
              <a:t> + "*")</a:t>
            </a:r>
          </a:p>
          <a:p>
            <a:pPr marL="1371600" lvl="3" indent="0">
              <a:buNone/>
            </a:pPr>
            <a:r>
              <a:rPr lang="en-IN" sz="2800" dirty="0"/>
              <a:t>print("File list",</a:t>
            </a:r>
            <a:r>
              <a:rPr lang="en-IN" sz="2800" dirty="0" err="1"/>
              <a:t>file_list</a:t>
            </a:r>
            <a:r>
              <a:rPr lang="en-IN" sz="2800" dirty="0"/>
              <a:t>)</a:t>
            </a:r>
          </a:p>
        </p:txBody>
      </p:sp>
    </p:spTree>
    <p:extLst>
      <p:ext uri="{BB962C8B-B14F-4D97-AF65-F5344CB8AC3E}">
        <p14:creationId xmlns:p14="http://schemas.microsoft.com/office/powerpoint/2010/main" val="27036804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1F858-06D8-4C99-BD90-E1DDC8C72C7C}"/>
              </a:ext>
            </a:extLst>
          </p:cNvPr>
          <p:cNvSpPr>
            <a:spLocks noGrp="1"/>
          </p:cNvSpPr>
          <p:nvPr>
            <p:ph type="title"/>
          </p:nvPr>
        </p:nvSpPr>
        <p:spPr/>
        <p:txBody>
          <a:bodyPr/>
          <a:lstStyle/>
          <a:p>
            <a:r>
              <a:rPr lang="en-IN" dirty="0"/>
              <a:t>Annotating and mapping </a:t>
            </a:r>
          </a:p>
        </p:txBody>
      </p:sp>
      <p:pic>
        <p:nvPicPr>
          <p:cNvPr id="7" name="Content Placeholder 6">
            <a:extLst>
              <a:ext uri="{FF2B5EF4-FFF2-40B4-BE49-F238E27FC236}">
                <a16:creationId xmlns:a16="http://schemas.microsoft.com/office/drawing/2014/main" id="{9609397A-580C-413D-A82B-F1AA6786290A}"/>
              </a:ext>
            </a:extLst>
          </p:cNvPr>
          <p:cNvPicPr>
            <a:picLocks noGrp="1" noChangeAspect="1"/>
          </p:cNvPicPr>
          <p:nvPr>
            <p:ph idx="1"/>
          </p:nvPr>
        </p:nvPicPr>
        <p:blipFill>
          <a:blip r:embed="rId2"/>
          <a:stretch>
            <a:fillRect/>
          </a:stretch>
        </p:blipFill>
        <p:spPr>
          <a:xfrm>
            <a:off x="968188" y="1833114"/>
            <a:ext cx="9923930" cy="4774015"/>
          </a:xfrm>
          <a:prstGeom prst="rect">
            <a:avLst/>
          </a:prstGeom>
        </p:spPr>
      </p:pic>
    </p:spTree>
    <p:extLst>
      <p:ext uri="{BB962C8B-B14F-4D97-AF65-F5344CB8AC3E}">
        <p14:creationId xmlns:p14="http://schemas.microsoft.com/office/powerpoint/2010/main" val="2357019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5FFFD-7053-4377-8096-D72F8FD25BB4}"/>
              </a:ext>
            </a:extLst>
          </p:cNvPr>
          <p:cNvSpPr>
            <a:spLocks noGrp="1"/>
          </p:cNvSpPr>
          <p:nvPr>
            <p:ph type="title"/>
          </p:nvPr>
        </p:nvSpPr>
        <p:spPr/>
        <p:txBody>
          <a:bodyPr/>
          <a:lstStyle/>
          <a:p>
            <a:r>
              <a:rPr lang="en-IN" dirty="0"/>
              <a:t>Import libraries</a:t>
            </a:r>
          </a:p>
        </p:txBody>
      </p:sp>
      <p:sp>
        <p:nvSpPr>
          <p:cNvPr id="3" name="Content Placeholder 2">
            <a:extLst>
              <a:ext uri="{FF2B5EF4-FFF2-40B4-BE49-F238E27FC236}">
                <a16:creationId xmlns:a16="http://schemas.microsoft.com/office/drawing/2014/main" id="{0D91EDEC-7878-4809-934D-A9887B41F001}"/>
              </a:ext>
            </a:extLst>
          </p:cNvPr>
          <p:cNvSpPr>
            <a:spLocks noGrp="1"/>
          </p:cNvSpPr>
          <p:nvPr>
            <p:ph idx="1"/>
          </p:nvPr>
        </p:nvSpPr>
        <p:spPr/>
        <p:txBody>
          <a:bodyPr/>
          <a:lstStyle/>
          <a:p>
            <a:pPr marL="0" indent="0">
              <a:buNone/>
            </a:pPr>
            <a:r>
              <a:rPr lang="en-IN" dirty="0">
                <a:solidFill>
                  <a:srgbClr val="00B0F0"/>
                </a:solidFill>
              </a:rPr>
              <a:t>Step 1: Import libraries</a:t>
            </a:r>
          </a:p>
          <a:p>
            <a:pPr marL="0" indent="0">
              <a:buNone/>
            </a:pPr>
            <a:r>
              <a:rPr lang="en-IN" dirty="0"/>
              <a:t>import </a:t>
            </a:r>
            <a:r>
              <a:rPr lang="en-IN" dirty="0" err="1"/>
              <a:t>PIL.Image</a:t>
            </a:r>
            <a:endParaRPr lang="en-IN" dirty="0"/>
          </a:p>
          <a:p>
            <a:pPr marL="0" indent="0">
              <a:buNone/>
            </a:pPr>
            <a:r>
              <a:rPr lang="en-IN" dirty="0"/>
              <a:t>import torch</a:t>
            </a:r>
          </a:p>
          <a:p>
            <a:pPr marL="0" indent="0">
              <a:buNone/>
            </a:pPr>
            <a:r>
              <a:rPr lang="en-IN" dirty="0"/>
              <a:t>from </a:t>
            </a:r>
            <a:r>
              <a:rPr lang="en-IN" dirty="0" err="1"/>
              <a:t>torch.utils.data</a:t>
            </a:r>
            <a:r>
              <a:rPr lang="en-IN" dirty="0"/>
              <a:t> import Dataset, </a:t>
            </a:r>
            <a:r>
              <a:rPr lang="en-IN" dirty="0" err="1"/>
              <a:t>DataLoader</a:t>
            </a:r>
            <a:endParaRPr lang="en-IN" dirty="0"/>
          </a:p>
          <a:p>
            <a:pPr marL="0" indent="0">
              <a:buNone/>
            </a:pPr>
            <a:r>
              <a:rPr lang="en-IN" dirty="0"/>
              <a:t>import </a:t>
            </a:r>
            <a:r>
              <a:rPr lang="en-IN" dirty="0" err="1"/>
              <a:t>torch.nn</a:t>
            </a:r>
            <a:r>
              <a:rPr lang="en-IN" dirty="0"/>
              <a:t> as </a:t>
            </a:r>
            <a:r>
              <a:rPr lang="en-IN" dirty="0" err="1"/>
              <a:t>nn</a:t>
            </a:r>
            <a:endParaRPr lang="en-IN" dirty="0"/>
          </a:p>
          <a:p>
            <a:pPr marL="0" indent="0">
              <a:buNone/>
            </a:pPr>
            <a:r>
              <a:rPr lang="en-IN" dirty="0"/>
              <a:t>from </a:t>
            </a:r>
            <a:r>
              <a:rPr lang="en-IN" dirty="0" err="1"/>
              <a:t>torchvision</a:t>
            </a:r>
            <a:r>
              <a:rPr lang="en-IN" dirty="0"/>
              <a:t> import transforms</a:t>
            </a:r>
          </a:p>
          <a:p>
            <a:pPr marL="0" indent="0">
              <a:buNone/>
            </a:pPr>
            <a:r>
              <a:rPr lang="en-IN" dirty="0"/>
              <a:t>import glob</a:t>
            </a:r>
          </a:p>
          <a:p>
            <a:pPr marL="0" indent="0">
              <a:buNone/>
            </a:pPr>
            <a:r>
              <a:rPr lang="en-IN" dirty="0"/>
              <a:t>from </a:t>
            </a:r>
            <a:r>
              <a:rPr lang="en-IN" dirty="0" err="1"/>
              <a:t>torchvision.models</a:t>
            </a:r>
            <a:r>
              <a:rPr lang="en-IN" dirty="0"/>
              <a:t> import </a:t>
            </a:r>
            <a:r>
              <a:rPr lang="en-IN" dirty="0" err="1"/>
              <a:t>AlexNet_Weights</a:t>
            </a:r>
            <a:endParaRPr lang="en-IN" dirty="0"/>
          </a:p>
        </p:txBody>
      </p:sp>
    </p:spTree>
    <p:extLst>
      <p:ext uri="{BB962C8B-B14F-4D97-AF65-F5344CB8AC3E}">
        <p14:creationId xmlns:p14="http://schemas.microsoft.com/office/powerpoint/2010/main" val="6917305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C5A24-E9CF-4820-A135-C11CCBB2BE09}"/>
              </a:ext>
            </a:extLst>
          </p:cNvPr>
          <p:cNvSpPr>
            <a:spLocks noGrp="1"/>
          </p:cNvSpPr>
          <p:nvPr>
            <p:ph type="title"/>
          </p:nvPr>
        </p:nvSpPr>
        <p:spPr/>
        <p:txBody>
          <a:bodyPr/>
          <a:lstStyle/>
          <a:p>
            <a:r>
              <a:rPr lang="en-IN" dirty="0" err="1"/>
              <a:t>Alexnet</a:t>
            </a:r>
            <a:r>
              <a:rPr lang="en-IN" dirty="0"/>
              <a:t> as feature extractor</a:t>
            </a:r>
          </a:p>
        </p:txBody>
      </p:sp>
      <p:sp>
        <p:nvSpPr>
          <p:cNvPr id="3" name="Content Placeholder 2">
            <a:extLst>
              <a:ext uri="{FF2B5EF4-FFF2-40B4-BE49-F238E27FC236}">
                <a16:creationId xmlns:a16="http://schemas.microsoft.com/office/drawing/2014/main" id="{8DBB9EB3-813F-4777-B97C-8B98E97C2054}"/>
              </a:ext>
            </a:extLst>
          </p:cNvPr>
          <p:cNvSpPr>
            <a:spLocks noGrp="1"/>
          </p:cNvSpPr>
          <p:nvPr>
            <p:ph idx="1"/>
          </p:nvPr>
        </p:nvSpPr>
        <p:spPr/>
        <p:txBody>
          <a:bodyPr>
            <a:normAutofit fontScale="85000" lnSpcReduction="20000"/>
          </a:bodyPr>
          <a:lstStyle/>
          <a:p>
            <a:r>
              <a:rPr lang="en-US" dirty="0"/>
              <a:t>ImageNet Dataset has 1000 Output Classes while Dog-Cat dataset has only 2. </a:t>
            </a:r>
          </a:p>
          <a:p>
            <a:r>
              <a:rPr lang="en-US" dirty="0"/>
              <a:t>We can achieve this by changing the last layer of the model and freezing the pre-trained model by setting the variables to non-trainable.</a:t>
            </a:r>
          </a:p>
          <a:p>
            <a:pPr marL="0" indent="0">
              <a:buNone/>
            </a:pPr>
            <a:r>
              <a:rPr lang="en-US" dirty="0"/>
              <a:t>#Use the feature extractor as it is</a:t>
            </a:r>
          </a:p>
          <a:p>
            <a:pPr marL="0" indent="0">
              <a:buNone/>
            </a:pPr>
            <a:r>
              <a:rPr lang="en-US" dirty="0">
                <a:solidFill>
                  <a:srgbClr val="00B0F0"/>
                </a:solidFill>
              </a:rPr>
              <a:t>for param in </a:t>
            </a:r>
            <a:r>
              <a:rPr lang="en-US" dirty="0" err="1">
                <a:solidFill>
                  <a:srgbClr val="00B0F0"/>
                </a:solidFill>
              </a:rPr>
              <a:t>model.features.parameters</a:t>
            </a:r>
            <a:r>
              <a:rPr lang="en-US" dirty="0">
                <a:solidFill>
                  <a:srgbClr val="00B0F0"/>
                </a:solidFill>
              </a:rPr>
              <a:t>():    </a:t>
            </a:r>
          </a:p>
          <a:p>
            <a:pPr marL="0" indent="0">
              <a:buNone/>
            </a:pPr>
            <a:r>
              <a:rPr lang="en-US" dirty="0">
                <a:solidFill>
                  <a:srgbClr val="00B0F0"/>
                </a:solidFill>
              </a:rPr>
              <a:t>	</a:t>
            </a:r>
            <a:r>
              <a:rPr lang="en-US" dirty="0" err="1">
                <a:solidFill>
                  <a:srgbClr val="00B0F0"/>
                </a:solidFill>
              </a:rPr>
              <a:t>param.requires_grad</a:t>
            </a:r>
            <a:r>
              <a:rPr lang="en-US" dirty="0">
                <a:solidFill>
                  <a:srgbClr val="00B0F0"/>
                </a:solidFill>
              </a:rPr>
              <a:t> = False</a:t>
            </a:r>
          </a:p>
          <a:p>
            <a:pPr marL="0" indent="0">
              <a:buNone/>
            </a:pPr>
            <a:r>
              <a:rPr lang="en-US" dirty="0"/>
              <a:t>#Modify the classification head </a:t>
            </a:r>
          </a:p>
          <a:p>
            <a:pPr marL="0" indent="0">
              <a:buNone/>
            </a:pPr>
            <a:r>
              <a:rPr lang="en-US" dirty="0"/>
              <a:t># Changing only the last layer of classification head</a:t>
            </a:r>
          </a:p>
          <a:p>
            <a:pPr marL="0" indent="0">
              <a:buNone/>
            </a:pPr>
            <a:r>
              <a:rPr lang="en-US" dirty="0" err="1">
                <a:solidFill>
                  <a:srgbClr val="00B0F0"/>
                </a:solidFill>
              </a:rPr>
              <a:t>num_ftrs</a:t>
            </a:r>
            <a:r>
              <a:rPr lang="en-US" dirty="0">
                <a:solidFill>
                  <a:srgbClr val="00B0F0"/>
                </a:solidFill>
              </a:rPr>
              <a:t> = </a:t>
            </a:r>
            <a:r>
              <a:rPr lang="en-US" dirty="0" err="1">
                <a:solidFill>
                  <a:srgbClr val="00B0F0"/>
                </a:solidFill>
              </a:rPr>
              <a:t>model.classifier</a:t>
            </a:r>
            <a:r>
              <a:rPr lang="en-US" dirty="0">
                <a:solidFill>
                  <a:srgbClr val="00B0F0"/>
                </a:solidFill>
              </a:rPr>
              <a:t>[6].</a:t>
            </a:r>
            <a:r>
              <a:rPr lang="en-US" dirty="0" err="1">
                <a:solidFill>
                  <a:srgbClr val="00B0F0"/>
                </a:solidFill>
              </a:rPr>
              <a:t>in_features</a:t>
            </a:r>
            <a:endParaRPr lang="en-US" dirty="0">
              <a:solidFill>
                <a:srgbClr val="00B0F0"/>
              </a:solidFill>
            </a:endParaRPr>
          </a:p>
          <a:p>
            <a:pPr marL="0" indent="0">
              <a:buNone/>
            </a:pPr>
            <a:r>
              <a:rPr lang="en-US" dirty="0" err="1">
                <a:solidFill>
                  <a:srgbClr val="00B0F0"/>
                </a:solidFill>
              </a:rPr>
              <a:t>model.classifier</a:t>
            </a:r>
            <a:r>
              <a:rPr lang="en-US" dirty="0">
                <a:solidFill>
                  <a:srgbClr val="00B0F0"/>
                </a:solidFill>
              </a:rPr>
              <a:t>[6] = </a:t>
            </a:r>
            <a:r>
              <a:rPr lang="en-US" dirty="0" err="1">
                <a:solidFill>
                  <a:srgbClr val="00B0F0"/>
                </a:solidFill>
              </a:rPr>
              <a:t>nn.Linear</a:t>
            </a:r>
            <a:r>
              <a:rPr lang="en-US" dirty="0">
                <a:solidFill>
                  <a:srgbClr val="00B0F0"/>
                </a:solidFill>
              </a:rPr>
              <a:t>(</a:t>
            </a:r>
            <a:r>
              <a:rPr lang="en-US" dirty="0" err="1">
                <a:solidFill>
                  <a:srgbClr val="00B0F0"/>
                </a:solidFill>
              </a:rPr>
              <a:t>num_ftrs</a:t>
            </a:r>
            <a:r>
              <a:rPr lang="en-US" dirty="0">
                <a:solidFill>
                  <a:srgbClr val="00B0F0"/>
                </a:solidFill>
              </a:rPr>
              <a:t>, 2)</a:t>
            </a:r>
          </a:p>
          <a:p>
            <a:pPr marL="0" indent="0">
              <a:buNone/>
            </a:pPr>
            <a:r>
              <a:rPr lang="en-US" dirty="0"/>
              <a:t># Load </a:t>
            </a:r>
            <a:r>
              <a:rPr lang="en-US" dirty="0" err="1"/>
              <a:t>AlexNet</a:t>
            </a:r>
            <a:r>
              <a:rPr lang="en-US" dirty="0"/>
              <a:t> model with pre-trained weights</a:t>
            </a:r>
          </a:p>
          <a:p>
            <a:endParaRPr lang="en-US" dirty="0"/>
          </a:p>
          <a:p>
            <a:endParaRPr lang="en-IN" dirty="0"/>
          </a:p>
        </p:txBody>
      </p:sp>
    </p:spTree>
    <p:extLst>
      <p:ext uri="{BB962C8B-B14F-4D97-AF65-F5344CB8AC3E}">
        <p14:creationId xmlns:p14="http://schemas.microsoft.com/office/powerpoint/2010/main" val="4103787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65622-48EE-4DD2-A7E9-D08EF42DF0FC}"/>
              </a:ext>
            </a:extLst>
          </p:cNvPr>
          <p:cNvSpPr>
            <a:spLocks noGrp="1"/>
          </p:cNvSpPr>
          <p:nvPr>
            <p:ph type="title"/>
          </p:nvPr>
        </p:nvSpPr>
        <p:spPr/>
        <p:txBody>
          <a:bodyPr/>
          <a:lstStyle/>
          <a:p>
            <a:r>
              <a:rPr lang="en-US" dirty="0"/>
              <a:t>Pre-trained models</a:t>
            </a:r>
            <a:endParaRPr lang="en-IN" dirty="0"/>
          </a:p>
        </p:txBody>
      </p:sp>
      <p:sp>
        <p:nvSpPr>
          <p:cNvPr id="3" name="Content Placeholder 2">
            <a:extLst>
              <a:ext uri="{FF2B5EF4-FFF2-40B4-BE49-F238E27FC236}">
                <a16:creationId xmlns:a16="http://schemas.microsoft.com/office/drawing/2014/main" id="{310C15AC-9411-45BD-AB2D-2E121C0E0D9D}"/>
              </a:ext>
            </a:extLst>
          </p:cNvPr>
          <p:cNvSpPr>
            <a:spLocks noGrp="1"/>
          </p:cNvSpPr>
          <p:nvPr>
            <p:ph idx="1"/>
          </p:nvPr>
        </p:nvSpPr>
        <p:spPr/>
        <p:txBody>
          <a:bodyPr>
            <a:normAutofit fontScale="77500" lnSpcReduction="20000"/>
          </a:bodyPr>
          <a:lstStyle/>
          <a:p>
            <a:r>
              <a:rPr lang="en-US" dirty="0"/>
              <a:t>A pre-trained model, is a model </a:t>
            </a:r>
            <a:r>
              <a:rPr lang="en-US" dirty="0">
                <a:solidFill>
                  <a:srgbClr val="00B0F0"/>
                </a:solidFill>
              </a:rPr>
              <a:t>already designed and trained</a:t>
            </a:r>
            <a:r>
              <a:rPr lang="en-US" dirty="0"/>
              <a:t> by a certain person or team to solve a specific problem.</a:t>
            </a:r>
          </a:p>
          <a:p>
            <a:r>
              <a:rPr lang="en-US" dirty="0"/>
              <a:t>Recall that we learn the weights and biases while training models like Neural Network and CNNs. </a:t>
            </a:r>
          </a:p>
          <a:p>
            <a:r>
              <a:rPr lang="en-US" dirty="0"/>
              <a:t>These weights and biases, when multiplied with the image pixels, help to generate features.</a:t>
            </a:r>
          </a:p>
          <a:p>
            <a:r>
              <a:rPr lang="en-US" dirty="0"/>
              <a:t>Pre-trained models </a:t>
            </a:r>
            <a:r>
              <a:rPr lang="en-US" dirty="0">
                <a:solidFill>
                  <a:srgbClr val="00B0F0"/>
                </a:solidFill>
              </a:rPr>
              <a:t>share their learning by passing their weights and biases </a:t>
            </a:r>
            <a:r>
              <a:rPr lang="en-US" dirty="0"/>
              <a:t>matrix to a new model. </a:t>
            </a:r>
          </a:p>
          <a:p>
            <a:r>
              <a:rPr lang="en-US" dirty="0"/>
              <a:t>For transfer learning, first select the right pre-trained model and then pass its weight and bias matrix to the new model.</a:t>
            </a:r>
          </a:p>
          <a:p>
            <a:r>
              <a:rPr lang="en-US" dirty="0"/>
              <a:t>Ex: pre-trained models available - BERT, </a:t>
            </a:r>
            <a:r>
              <a:rPr lang="en-US" dirty="0" err="1"/>
              <a:t>ULMFiT</a:t>
            </a:r>
            <a:r>
              <a:rPr lang="en-US" dirty="0"/>
              <a:t>, and VGG16. </a:t>
            </a:r>
          </a:p>
          <a:p>
            <a:r>
              <a:rPr lang="en-US" dirty="0"/>
              <a:t>BERT and </a:t>
            </a:r>
            <a:r>
              <a:rPr lang="en-US" dirty="0" err="1"/>
              <a:t>ULMFiT</a:t>
            </a:r>
            <a:r>
              <a:rPr lang="en-US" dirty="0"/>
              <a:t> are used for language modeling and VGG16 is used for image classification tasks</a:t>
            </a:r>
          </a:p>
          <a:p>
            <a:r>
              <a:rPr lang="en-US" dirty="0"/>
              <a:t>We need to decide which will be the best-suited model for our problem. </a:t>
            </a:r>
            <a:endParaRPr lang="en-IN" dirty="0"/>
          </a:p>
        </p:txBody>
      </p:sp>
    </p:spTree>
    <p:extLst>
      <p:ext uri="{BB962C8B-B14F-4D97-AF65-F5344CB8AC3E}">
        <p14:creationId xmlns:p14="http://schemas.microsoft.com/office/powerpoint/2010/main" val="1794436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A9EEE-FACE-4B03-AF15-D4EB0712F1AF}"/>
              </a:ext>
            </a:extLst>
          </p:cNvPr>
          <p:cNvSpPr>
            <a:spLocks noGrp="1"/>
          </p:cNvSpPr>
          <p:nvPr>
            <p:ph type="title"/>
          </p:nvPr>
        </p:nvSpPr>
        <p:spPr>
          <a:xfrm>
            <a:off x="838200" y="365125"/>
            <a:ext cx="10515600" cy="804769"/>
          </a:xfrm>
        </p:spPr>
        <p:txBody>
          <a:bodyPr/>
          <a:lstStyle/>
          <a:p>
            <a:r>
              <a:rPr lang="en-US" dirty="0"/>
              <a:t>Pre-trained models</a:t>
            </a:r>
            <a:endParaRPr lang="en-IN" dirty="0"/>
          </a:p>
        </p:txBody>
      </p:sp>
      <p:sp>
        <p:nvSpPr>
          <p:cNvPr id="3" name="Content Placeholder 2">
            <a:extLst>
              <a:ext uri="{FF2B5EF4-FFF2-40B4-BE49-F238E27FC236}">
                <a16:creationId xmlns:a16="http://schemas.microsoft.com/office/drawing/2014/main" id="{5719CDAB-E3BE-4642-BFDE-40F440E6B754}"/>
              </a:ext>
            </a:extLst>
          </p:cNvPr>
          <p:cNvSpPr>
            <a:spLocks noGrp="1"/>
          </p:cNvSpPr>
          <p:nvPr>
            <p:ph idx="1"/>
          </p:nvPr>
        </p:nvSpPr>
        <p:spPr>
          <a:xfrm>
            <a:off x="838200" y="1169894"/>
            <a:ext cx="10515600" cy="5007069"/>
          </a:xfrm>
        </p:spPr>
        <p:txBody>
          <a:bodyPr>
            <a:normAutofit fontScale="85000" lnSpcReduction="20000"/>
          </a:bodyPr>
          <a:lstStyle/>
          <a:p>
            <a:r>
              <a:rPr lang="en-US" dirty="0">
                <a:solidFill>
                  <a:srgbClr val="00B0F0"/>
                </a:solidFill>
              </a:rPr>
              <a:t>How to decide the right pre-trained model based on our problem?</a:t>
            </a:r>
          </a:p>
          <a:p>
            <a:r>
              <a:rPr lang="en-US" dirty="0"/>
              <a:t>VGG16 can have different weights, i.e. VGG16 trained on ImageNet or VGG16 trained on MNIST</a:t>
            </a:r>
          </a:p>
          <a:p>
            <a:endParaRPr lang="en-US" dirty="0"/>
          </a:p>
          <a:p>
            <a:endParaRPr lang="en-US" dirty="0"/>
          </a:p>
          <a:p>
            <a:endParaRPr lang="en-US" dirty="0"/>
          </a:p>
          <a:p>
            <a:r>
              <a:rPr lang="en-US" dirty="0">
                <a:solidFill>
                  <a:srgbClr val="00B0F0"/>
                </a:solidFill>
              </a:rPr>
              <a:t>ImageNet vs. MNIST</a:t>
            </a:r>
          </a:p>
          <a:p>
            <a:r>
              <a:rPr lang="en-US" dirty="0"/>
              <a:t>To decide the right pre-trained model for our problem, we should explore these ImageNet and MNIST datasets. </a:t>
            </a:r>
          </a:p>
          <a:p>
            <a:r>
              <a:rPr lang="en-US" dirty="0"/>
              <a:t>The ImageNet dataset consists of 1000 classes and a total of 1.2 million images. Some of the classes in this data are animals, cars, shops, dogs, food, instruments</a:t>
            </a:r>
          </a:p>
          <a:p>
            <a:r>
              <a:rPr lang="en-US" dirty="0"/>
              <a:t>MNIST is trained on handwritten digits. It includes 10 classes from 0 to 9</a:t>
            </a:r>
          </a:p>
          <a:p>
            <a:r>
              <a:rPr lang="en-US" dirty="0"/>
              <a:t>If our problem statement is to classify images vehicles, then VGG16 model trained on the ImageNet dataset would be more useful </a:t>
            </a:r>
          </a:p>
          <a:p>
            <a:endParaRPr lang="en-US" dirty="0"/>
          </a:p>
          <a:p>
            <a:endParaRPr lang="en-US" dirty="0"/>
          </a:p>
          <a:p>
            <a:endParaRPr lang="en-IN" dirty="0"/>
          </a:p>
        </p:txBody>
      </p:sp>
      <p:pic>
        <p:nvPicPr>
          <p:cNvPr id="4" name="Picture 3">
            <a:extLst>
              <a:ext uri="{FF2B5EF4-FFF2-40B4-BE49-F238E27FC236}">
                <a16:creationId xmlns:a16="http://schemas.microsoft.com/office/drawing/2014/main" id="{2A231849-5AF0-4473-9642-A4C6D8DEF98C}"/>
              </a:ext>
            </a:extLst>
          </p:cNvPr>
          <p:cNvPicPr>
            <a:picLocks noChangeAspect="1"/>
          </p:cNvPicPr>
          <p:nvPr/>
        </p:nvPicPr>
        <p:blipFill>
          <a:blip r:embed="rId2"/>
          <a:stretch>
            <a:fillRect/>
          </a:stretch>
        </p:blipFill>
        <p:spPr>
          <a:xfrm>
            <a:off x="1506070" y="2259108"/>
            <a:ext cx="3576917" cy="1022944"/>
          </a:xfrm>
          <a:prstGeom prst="rect">
            <a:avLst/>
          </a:prstGeom>
        </p:spPr>
      </p:pic>
    </p:spTree>
    <p:extLst>
      <p:ext uri="{BB962C8B-B14F-4D97-AF65-F5344CB8AC3E}">
        <p14:creationId xmlns:p14="http://schemas.microsoft.com/office/powerpoint/2010/main" val="3644278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9F1DC-E5D8-4BC5-A617-22AD96C91361}"/>
              </a:ext>
            </a:extLst>
          </p:cNvPr>
          <p:cNvSpPr>
            <a:spLocks noGrp="1"/>
          </p:cNvSpPr>
          <p:nvPr>
            <p:ph type="title"/>
          </p:nvPr>
        </p:nvSpPr>
        <p:spPr/>
        <p:txBody>
          <a:bodyPr/>
          <a:lstStyle/>
          <a:p>
            <a:r>
              <a:rPr lang="en-US" dirty="0"/>
              <a:t>Pre-trained models - </a:t>
            </a:r>
            <a:r>
              <a:rPr lang="en-IN" dirty="0"/>
              <a:t>ImageNet vs. MNIST</a:t>
            </a:r>
            <a:br>
              <a:rPr lang="en-IN" dirty="0"/>
            </a:br>
            <a:endParaRPr lang="en-IN" dirty="0"/>
          </a:p>
        </p:txBody>
      </p:sp>
      <p:pic>
        <p:nvPicPr>
          <p:cNvPr id="4" name="Content Placeholder 3">
            <a:extLst>
              <a:ext uri="{FF2B5EF4-FFF2-40B4-BE49-F238E27FC236}">
                <a16:creationId xmlns:a16="http://schemas.microsoft.com/office/drawing/2014/main" id="{D3B5114E-2FF4-4A58-9A83-2E0568E56D8E}"/>
              </a:ext>
            </a:extLst>
          </p:cNvPr>
          <p:cNvPicPr>
            <a:picLocks noGrp="1" noChangeAspect="1"/>
          </p:cNvPicPr>
          <p:nvPr>
            <p:ph idx="1"/>
          </p:nvPr>
        </p:nvPicPr>
        <p:blipFill>
          <a:blip r:embed="rId2"/>
          <a:stretch>
            <a:fillRect/>
          </a:stretch>
        </p:blipFill>
        <p:spPr>
          <a:xfrm>
            <a:off x="866005" y="2190576"/>
            <a:ext cx="5031391" cy="3699236"/>
          </a:xfrm>
          <a:prstGeom prst="rect">
            <a:avLst/>
          </a:prstGeom>
        </p:spPr>
      </p:pic>
      <p:pic>
        <p:nvPicPr>
          <p:cNvPr id="5" name="Picture 4">
            <a:extLst>
              <a:ext uri="{FF2B5EF4-FFF2-40B4-BE49-F238E27FC236}">
                <a16:creationId xmlns:a16="http://schemas.microsoft.com/office/drawing/2014/main" id="{FCF75DA7-28F7-4441-AE81-E0F9F33AF7CB}"/>
              </a:ext>
            </a:extLst>
          </p:cNvPr>
          <p:cNvPicPr>
            <a:picLocks noChangeAspect="1"/>
          </p:cNvPicPr>
          <p:nvPr/>
        </p:nvPicPr>
        <p:blipFill>
          <a:blip r:embed="rId3"/>
          <a:stretch>
            <a:fillRect/>
          </a:stretch>
        </p:blipFill>
        <p:spPr>
          <a:xfrm>
            <a:off x="5904731" y="2588123"/>
            <a:ext cx="4651210" cy="3451376"/>
          </a:xfrm>
          <a:prstGeom prst="rect">
            <a:avLst/>
          </a:prstGeom>
        </p:spPr>
      </p:pic>
    </p:spTree>
    <p:extLst>
      <p:ext uri="{BB962C8B-B14F-4D97-AF65-F5344CB8AC3E}">
        <p14:creationId xmlns:p14="http://schemas.microsoft.com/office/powerpoint/2010/main" val="2190484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A9EEE-FACE-4B03-AF15-D4EB0712F1AF}"/>
              </a:ext>
            </a:extLst>
          </p:cNvPr>
          <p:cNvSpPr>
            <a:spLocks noGrp="1"/>
          </p:cNvSpPr>
          <p:nvPr>
            <p:ph type="title"/>
          </p:nvPr>
        </p:nvSpPr>
        <p:spPr/>
        <p:txBody>
          <a:bodyPr/>
          <a:lstStyle/>
          <a:p>
            <a:r>
              <a:rPr lang="en-US" dirty="0"/>
              <a:t>Pre-trained Model Approach</a:t>
            </a:r>
          </a:p>
        </p:txBody>
      </p:sp>
      <p:sp>
        <p:nvSpPr>
          <p:cNvPr id="3" name="Content Placeholder 2">
            <a:extLst>
              <a:ext uri="{FF2B5EF4-FFF2-40B4-BE49-F238E27FC236}">
                <a16:creationId xmlns:a16="http://schemas.microsoft.com/office/drawing/2014/main" id="{5719CDAB-E3BE-4642-BFDE-40F440E6B754}"/>
              </a:ext>
            </a:extLst>
          </p:cNvPr>
          <p:cNvSpPr>
            <a:spLocks noGrp="1"/>
          </p:cNvSpPr>
          <p:nvPr>
            <p:ph idx="1"/>
          </p:nvPr>
        </p:nvSpPr>
        <p:spPr/>
        <p:txBody>
          <a:bodyPr>
            <a:normAutofit/>
          </a:bodyPr>
          <a:lstStyle/>
          <a:p>
            <a:r>
              <a:rPr lang="en-US" dirty="0">
                <a:solidFill>
                  <a:srgbClr val="00B0F0"/>
                </a:solidFill>
              </a:rPr>
              <a:t>Select Source Model</a:t>
            </a:r>
            <a:r>
              <a:rPr lang="en-US" dirty="0"/>
              <a:t>. A pre-trained source model is chosen from available models. Many research institutions release models on large and challenging datasets that may be included in the pool of candidate models from which to choose from.</a:t>
            </a:r>
          </a:p>
          <a:p>
            <a:r>
              <a:rPr lang="en-US" dirty="0">
                <a:solidFill>
                  <a:srgbClr val="00B0F0"/>
                </a:solidFill>
              </a:rPr>
              <a:t>Reuse Model</a:t>
            </a:r>
            <a:r>
              <a:rPr lang="en-US" dirty="0"/>
              <a:t>. The pre-trained model can then be used as the starting point for a model on the second task of interest. This may involve using all or parts of the model, depending on the modeling technique used.</a:t>
            </a:r>
          </a:p>
          <a:p>
            <a:r>
              <a:rPr lang="en-US" dirty="0">
                <a:solidFill>
                  <a:srgbClr val="00B0F0"/>
                </a:solidFill>
              </a:rPr>
              <a:t>Tune Model</a:t>
            </a:r>
            <a:r>
              <a:rPr lang="en-US" dirty="0"/>
              <a:t>. Optionally, the model may need to be adapted or refined on the input-output pair data available for the task of interest.</a:t>
            </a:r>
            <a:endParaRPr lang="en-IN" dirty="0"/>
          </a:p>
        </p:txBody>
      </p:sp>
    </p:spTree>
    <p:extLst>
      <p:ext uri="{BB962C8B-B14F-4D97-AF65-F5344CB8AC3E}">
        <p14:creationId xmlns:p14="http://schemas.microsoft.com/office/powerpoint/2010/main" val="3092636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7759</TotalTime>
  <Words>5013</Words>
  <Application>Microsoft Office PowerPoint</Application>
  <PresentationFormat>Widescreen</PresentationFormat>
  <Paragraphs>348</Paragraphs>
  <Slides>57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Calibri</vt:lpstr>
      <vt:lpstr>Calibri Light</vt:lpstr>
      <vt:lpstr>Office Theme</vt:lpstr>
      <vt:lpstr>L8 Transfer Learning</vt:lpstr>
      <vt:lpstr>Transfer Learning</vt:lpstr>
      <vt:lpstr>What is Transfer Learning? </vt:lpstr>
      <vt:lpstr>What is Transfer Learning? </vt:lpstr>
      <vt:lpstr>Transfer Learning</vt:lpstr>
      <vt:lpstr>Pre-trained models</vt:lpstr>
      <vt:lpstr>Pre-trained models</vt:lpstr>
      <vt:lpstr>Pre-trained models - ImageNet vs. MNIST </vt:lpstr>
      <vt:lpstr>Pre-trained Model Approach</vt:lpstr>
      <vt:lpstr>The Transfer Learning Workflow </vt:lpstr>
      <vt:lpstr>The Transfer Learning Workflow </vt:lpstr>
      <vt:lpstr>Applications of Transfer Learning</vt:lpstr>
      <vt:lpstr>Applications of Transfer Learning</vt:lpstr>
      <vt:lpstr>Challenges in Transfer Learning </vt:lpstr>
      <vt:lpstr>Transfer Learning</vt:lpstr>
      <vt:lpstr>Transfer Learning for Image Recognition </vt:lpstr>
      <vt:lpstr>How to Use Pre-Trained Models </vt:lpstr>
      <vt:lpstr>How to Use Pre-Trained Models </vt:lpstr>
      <vt:lpstr>Models for Transfer Learning </vt:lpstr>
      <vt:lpstr>Where to find pretrained models</vt:lpstr>
      <vt:lpstr>What is a state_dict in PyTorch? </vt:lpstr>
      <vt:lpstr>Accessing state_dict and checkpoints</vt:lpstr>
      <vt:lpstr>Steps in accessing state_dict </vt:lpstr>
      <vt:lpstr>Steps in accessing state_dict </vt:lpstr>
      <vt:lpstr>Steps in accessing state_dict </vt:lpstr>
      <vt:lpstr>Steps in accessing state_dict </vt:lpstr>
      <vt:lpstr>Steps in accessing state_dict - Output</vt:lpstr>
      <vt:lpstr>Steps in accessing state_dict – Example of MNIST_CNN Program </vt:lpstr>
      <vt:lpstr>Save and Load the Entire PyTorch Model - Syntax </vt:lpstr>
      <vt:lpstr>Problem Statement 1- Use existing MNIST_CNN model as a pre-trained program </vt:lpstr>
      <vt:lpstr>Steps in accessing state_dict – Example of MNIST_CNN Program </vt:lpstr>
      <vt:lpstr>Problem Statement 1- Use existing MNIST_CNN model as a pre-trained program </vt:lpstr>
      <vt:lpstr>Problem Statement 1- Use existing MNIST_CNN model as a pre-trained program </vt:lpstr>
      <vt:lpstr>Problem Statement 1- Use existing MNIST_CNN model as a pre-trained program </vt:lpstr>
      <vt:lpstr>Problem Statement 1- Use existing MNIST_CNN model as a pre-trained program </vt:lpstr>
      <vt:lpstr> Use state_dict To Save And Load PyTorch Models – Syntax  </vt:lpstr>
      <vt:lpstr>Managing a PyTorch Training Process with Checkpoints</vt:lpstr>
      <vt:lpstr>Managing a PyTorch Training Process with Checkpoints</vt:lpstr>
      <vt:lpstr>Saving the checkpoint – Syntax &amp; Usage</vt:lpstr>
      <vt:lpstr>Loading the checkpoint – Syntax &amp; Usage</vt:lpstr>
      <vt:lpstr>Problem Statement 2- Implement check points </vt:lpstr>
      <vt:lpstr>Problem Statement 2- Implement check points </vt:lpstr>
      <vt:lpstr>Problem Statement 2- Implement check points </vt:lpstr>
      <vt:lpstr>Problem Statement 2- Implement check points </vt:lpstr>
      <vt:lpstr>Problem Statement 2- Implement check points </vt:lpstr>
      <vt:lpstr>Checkpoints - Demerits</vt:lpstr>
      <vt:lpstr>AlexNet </vt:lpstr>
      <vt:lpstr>AlexNet Architecture</vt:lpstr>
      <vt:lpstr>AlexNet path</vt:lpstr>
      <vt:lpstr>AlexNet Class definition</vt:lpstr>
      <vt:lpstr>Load Alexnet as a pretrained model</vt:lpstr>
      <vt:lpstr>Input Image preprocess</vt:lpstr>
      <vt:lpstr>AlexNet</vt:lpstr>
      <vt:lpstr>glob – to return list of all files in the directory</vt:lpstr>
      <vt:lpstr>Annotating and mapping </vt:lpstr>
      <vt:lpstr>Import libraries</vt:lpstr>
      <vt:lpstr>Alexnet as feature extractor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L8 Transfer Learning</dc:title>
  <dc:creator>Ashalatha Nayak [MAHE-MIT]</dc:creator>
  <cp:lastModifiedBy>Ashalatha Nayak [MAHE-MIT]</cp:lastModifiedBy>
  <cp:revision>124</cp:revision>
  <dcterms:created xsi:type="dcterms:W3CDTF">2024-02-07T09:38:27Z</dcterms:created>
  <dcterms:modified xsi:type="dcterms:W3CDTF">2024-02-19T12:26:53Z</dcterms:modified>
</cp:coreProperties>
</file>