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95" r:id="rId4"/>
    <p:sldId id="258" r:id="rId5"/>
    <p:sldId id="263" r:id="rId6"/>
    <p:sldId id="260" r:id="rId7"/>
    <p:sldId id="261" r:id="rId8"/>
    <p:sldId id="262" r:id="rId9"/>
    <p:sldId id="296" r:id="rId10"/>
    <p:sldId id="297" r:id="rId11"/>
    <p:sldId id="264" r:id="rId12"/>
    <p:sldId id="265" r:id="rId13"/>
    <p:sldId id="266" r:id="rId14"/>
    <p:sldId id="267" r:id="rId15"/>
    <p:sldId id="268" r:id="rId16"/>
    <p:sldId id="294" r:id="rId17"/>
    <p:sldId id="277" r:id="rId18"/>
    <p:sldId id="278" r:id="rId19"/>
    <p:sldId id="279" r:id="rId20"/>
    <p:sldId id="280" r:id="rId21"/>
    <p:sldId id="284" r:id="rId22"/>
    <p:sldId id="285" r:id="rId23"/>
    <p:sldId id="276" r:id="rId24"/>
    <p:sldId id="286" r:id="rId25"/>
    <p:sldId id="282" r:id="rId26"/>
    <p:sldId id="288" r:id="rId27"/>
    <p:sldId id="289" r:id="rId28"/>
    <p:sldId id="290" r:id="rId29"/>
    <p:sldId id="291" r:id="rId30"/>
    <p:sldId id="269" r:id="rId31"/>
    <p:sldId id="292" r:id="rId32"/>
    <p:sldId id="293" r:id="rId33"/>
    <p:sldId id="287" r:id="rId34"/>
    <p:sldId id="283" r:id="rId35"/>
    <p:sldId id="274" r:id="rId36"/>
    <p:sldId id="313" r:id="rId37"/>
    <p:sldId id="273" r:id="rId38"/>
    <p:sldId id="318" r:id="rId39"/>
    <p:sldId id="320" r:id="rId40"/>
    <p:sldId id="322" r:id="rId41"/>
    <p:sldId id="321" r:id="rId42"/>
    <p:sldId id="324" r:id="rId43"/>
    <p:sldId id="325" r:id="rId44"/>
    <p:sldId id="326" r:id="rId45"/>
    <p:sldId id="328" r:id="rId46"/>
    <p:sldId id="323" r:id="rId47"/>
    <p:sldId id="330" r:id="rId48"/>
    <p:sldId id="327" r:id="rId49"/>
    <p:sldId id="334" r:id="rId50"/>
    <p:sldId id="335" r:id="rId51"/>
    <p:sldId id="331" r:id="rId52"/>
    <p:sldId id="332" r:id="rId53"/>
    <p:sldId id="333" r:id="rId54"/>
    <p:sldId id="319" r:id="rId55"/>
    <p:sldId id="270" r:id="rId56"/>
    <p:sldId id="271" r:id="rId57"/>
    <p:sldId id="272" r:id="rId58"/>
    <p:sldId id="377" r:id="rId59"/>
    <p:sldId id="311" r:id="rId60"/>
    <p:sldId id="314" r:id="rId61"/>
    <p:sldId id="316" r:id="rId62"/>
    <p:sldId id="315" r:id="rId63"/>
    <p:sldId id="317" r:id="rId64"/>
    <p:sldId id="304" r:id="rId65"/>
    <p:sldId id="275" r:id="rId66"/>
    <p:sldId id="310" r:id="rId67"/>
    <p:sldId id="309" r:id="rId68"/>
    <p:sldId id="305" r:id="rId69"/>
    <p:sldId id="300" r:id="rId70"/>
    <p:sldId id="307" r:id="rId71"/>
    <p:sldId id="301" r:id="rId72"/>
    <p:sldId id="308" r:id="rId73"/>
    <p:sldId id="302" r:id="rId74"/>
    <p:sldId id="303" r:id="rId75"/>
    <p:sldId id="299" r:id="rId76"/>
    <p:sldId id="362" r:id="rId77"/>
    <p:sldId id="336" r:id="rId78"/>
    <p:sldId id="337" r:id="rId79"/>
    <p:sldId id="361" r:id="rId80"/>
    <p:sldId id="357" r:id="rId81"/>
    <p:sldId id="368" r:id="rId82"/>
    <p:sldId id="363" r:id="rId83"/>
    <p:sldId id="364" r:id="rId84"/>
    <p:sldId id="369" r:id="rId85"/>
    <p:sldId id="365" r:id="rId86"/>
    <p:sldId id="371" r:id="rId87"/>
    <p:sldId id="367" r:id="rId88"/>
    <p:sldId id="373" r:id="rId89"/>
    <p:sldId id="374" r:id="rId90"/>
    <p:sldId id="370" r:id="rId91"/>
    <p:sldId id="359" r:id="rId92"/>
    <p:sldId id="360" r:id="rId93"/>
    <p:sldId id="376" r:id="rId94"/>
    <p:sldId id="340" r:id="rId95"/>
    <p:sldId id="341" r:id="rId96"/>
    <p:sldId id="353" r:id="rId97"/>
    <p:sldId id="354" r:id="rId98"/>
    <p:sldId id="346" r:id="rId99"/>
    <p:sldId id="347" r:id="rId100"/>
    <p:sldId id="349" r:id="rId101"/>
    <p:sldId id="345" r:id="rId102"/>
    <p:sldId id="350" r:id="rId103"/>
    <p:sldId id="351" r:id="rId104"/>
    <p:sldId id="352" r:id="rId105"/>
    <p:sldId id="348" r:id="rId10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56555-D8BB-4020-9878-963758451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AE6967-2F9B-4EDC-B58B-8AEC6984E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FBF80B-86AA-45AD-81CD-05AEDA1E9E3B}"/>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5" name="Footer Placeholder 4">
            <a:extLst>
              <a:ext uri="{FF2B5EF4-FFF2-40B4-BE49-F238E27FC236}">
                <a16:creationId xmlns:a16="http://schemas.microsoft.com/office/drawing/2014/main" id="{0DE50D9C-9FD2-49E9-AB4D-4702771C8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776625-24C9-40CA-95AC-AD3ED97A38FA}"/>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1596786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F23E-EF70-409D-BE7F-C9F6DF6EF1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17DD8B-375A-4001-937E-D059EDF1A8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8D5161-0EC4-4641-B4FF-6724415F17B6}"/>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5" name="Footer Placeholder 4">
            <a:extLst>
              <a:ext uri="{FF2B5EF4-FFF2-40B4-BE49-F238E27FC236}">
                <a16:creationId xmlns:a16="http://schemas.microsoft.com/office/drawing/2014/main" id="{D640C72A-9B93-4B51-BAA6-888FD57C56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B3BB16-7B8A-4626-B94F-D07C6813459C}"/>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201751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2E882B-455C-40A8-8CE5-AFA9E70BBB5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C18AFC-6D3B-4CA6-BAE9-CC9DE1CF91B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6BD64-D46E-4910-8A9C-EB81242880C2}"/>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5" name="Footer Placeholder 4">
            <a:extLst>
              <a:ext uri="{FF2B5EF4-FFF2-40B4-BE49-F238E27FC236}">
                <a16:creationId xmlns:a16="http://schemas.microsoft.com/office/drawing/2014/main" id="{5C1E84B0-6A74-4B4B-A01D-B79DB918D1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FBA16-B90C-4536-955A-E6FB831B0CCE}"/>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1571394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05070-E77E-4C57-B542-A03D6782787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27C453-0F0C-471E-8402-1ABBD2C6705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EF23D2-0E41-4988-889A-898750879EF9}"/>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5" name="Footer Placeholder 4">
            <a:extLst>
              <a:ext uri="{FF2B5EF4-FFF2-40B4-BE49-F238E27FC236}">
                <a16:creationId xmlns:a16="http://schemas.microsoft.com/office/drawing/2014/main" id="{82DFD849-17FF-40BA-B2B7-1D6D8CF609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5B7F6E-774C-4A1F-A99F-D40213FF6CC4}"/>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163210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D3653-E8D5-4F4E-B238-33CFFE4BF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BB6555-12D8-4277-BF74-8B659FC09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477C50B-F551-4817-9D86-467427DA1167}"/>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5" name="Footer Placeholder 4">
            <a:extLst>
              <a:ext uri="{FF2B5EF4-FFF2-40B4-BE49-F238E27FC236}">
                <a16:creationId xmlns:a16="http://schemas.microsoft.com/office/drawing/2014/main" id="{9C0F4284-A96A-4BF2-8CAD-69E728CABC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21E16-D9B9-4A74-89BC-4775A9AAD976}"/>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2323497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87A3-5968-4ECC-8F2A-CB095FB28E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006E83-548A-4C47-BBE7-AECA968FAFF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FF8C22-1043-46E1-906D-2D56BCAA9D8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480518-CF99-419A-9239-3A9E4B5593DA}"/>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6" name="Footer Placeholder 5">
            <a:extLst>
              <a:ext uri="{FF2B5EF4-FFF2-40B4-BE49-F238E27FC236}">
                <a16:creationId xmlns:a16="http://schemas.microsoft.com/office/drawing/2014/main" id="{06DCA6D6-B8CF-4782-8C29-247EDB0DA1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5CAF0A-FC70-41A6-8DBE-C8971B4E0B5A}"/>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228096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360E-8645-4D4D-9869-E0FE838D2A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25CB13-F35F-4D77-980B-3EACF1ECD7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94768BB-09E6-45CC-99E3-C76BC3B0483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62779C4-DB78-4293-ADF3-6FCE284A79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767A12A-1AF9-445C-B160-CBA35AF2334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27144A-2B0A-475E-9D67-3215BE5BA983}"/>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8" name="Footer Placeholder 7">
            <a:extLst>
              <a:ext uri="{FF2B5EF4-FFF2-40B4-BE49-F238E27FC236}">
                <a16:creationId xmlns:a16="http://schemas.microsoft.com/office/drawing/2014/main" id="{8C944039-8E3F-4478-8679-D3E6065DBF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EB8C27-01F8-46B4-ABC6-02FAA2D45EB1}"/>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3051515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F28FF-64F2-4B7A-9F30-67F22B9E0D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C674F5-C94D-4937-9FC6-3F54A29C656E}"/>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4" name="Footer Placeholder 3">
            <a:extLst>
              <a:ext uri="{FF2B5EF4-FFF2-40B4-BE49-F238E27FC236}">
                <a16:creationId xmlns:a16="http://schemas.microsoft.com/office/drawing/2014/main" id="{A5AC13DA-8E27-49D5-A721-FF15CA8688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4612A4-B04F-4CFC-A36E-0DDD968B58FE}"/>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3853503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04D73B-38AE-4807-84C7-1DC41096DDB8}"/>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3" name="Footer Placeholder 2">
            <a:extLst>
              <a:ext uri="{FF2B5EF4-FFF2-40B4-BE49-F238E27FC236}">
                <a16:creationId xmlns:a16="http://schemas.microsoft.com/office/drawing/2014/main" id="{47B019A0-3DD0-406D-929A-6A6A33EBC2F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D1C03A-DD79-4A58-9F42-512E9E326B46}"/>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824732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DADD-CB52-4EC6-8C1C-3318FAA29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8C1E21-CC94-44FB-8014-8A512B65DE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2EE3A2-67C3-4A65-8253-F5DD68FEAB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CDE8AE0-1051-4024-9A88-77D38D97F734}"/>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6" name="Footer Placeholder 5">
            <a:extLst>
              <a:ext uri="{FF2B5EF4-FFF2-40B4-BE49-F238E27FC236}">
                <a16:creationId xmlns:a16="http://schemas.microsoft.com/office/drawing/2014/main" id="{5E266719-7BAB-434D-A2EA-83ECFD2229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7E459C-7090-487D-BCE0-8868085A4153}"/>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13217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ADF8-A89D-48D5-848E-642B865A8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910A7E-F9AD-43B5-8B86-235518B403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B1B868-B060-4E10-9016-E32E3597F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EA9C678-1264-4C56-AA97-72A37286488C}"/>
              </a:ext>
            </a:extLst>
          </p:cNvPr>
          <p:cNvSpPr>
            <a:spLocks noGrp="1"/>
          </p:cNvSpPr>
          <p:nvPr>
            <p:ph type="dt" sz="half" idx="10"/>
          </p:nvPr>
        </p:nvSpPr>
        <p:spPr/>
        <p:txBody>
          <a:bodyPr/>
          <a:lstStyle/>
          <a:p>
            <a:fld id="{642D617C-45EE-4087-9B06-7B7B6049EF3A}" type="datetimeFigureOut">
              <a:rPr lang="en-IN" smtClean="0"/>
              <a:t>14-03-2024</a:t>
            </a:fld>
            <a:endParaRPr lang="en-IN"/>
          </a:p>
        </p:txBody>
      </p:sp>
      <p:sp>
        <p:nvSpPr>
          <p:cNvPr id="6" name="Footer Placeholder 5">
            <a:extLst>
              <a:ext uri="{FF2B5EF4-FFF2-40B4-BE49-F238E27FC236}">
                <a16:creationId xmlns:a16="http://schemas.microsoft.com/office/drawing/2014/main" id="{24B4F7CA-DCE7-4291-B403-E3D301CB67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40A3C-7D8E-4C82-BEA3-69174D38E318}"/>
              </a:ext>
            </a:extLst>
          </p:cNvPr>
          <p:cNvSpPr>
            <a:spLocks noGrp="1"/>
          </p:cNvSpPr>
          <p:nvPr>
            <p:ph type="sldNum" sz="quarter" idx="12"/>
          </p:nvPr>
        </p:nvSpPr>
        <p:spPr/>
        <p:txBody>
          <a:bodyPr/>
          <a:lstStyle/>
          <a:p>
            <a:fld id="{CDCDBAC4-235F-4A6B-81D9-F468A28F017C}" type="slidenum">
              <a:rPr lang="en-IN" smtClean="0"/>
              <a:t>‹#›</a:t>
            </a:fld>
            <a:endParaRPr lang="en-IN"/>
          </a:p>
        </p:txBody>
      </p:sp>
    </p:spTree>
    <p:extLst>
      <p:ext uri="{BB962C8B-B14F-4D97-AF65-F5344CB8AC3E}">
        <p14:creationId xmlns:p14="http://schemas.microsoft.com/office/powerpoint/2010/main" val="3765227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D94C0-733D-412D-931C-F0EDCBC382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D89DCD-4BD7-4196-B558-6774920E8D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C0008C-7C6A-4E97-B36C-385DC6D5F4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2D617C-45EE-4087-9B06-7B7B6049EF3A}" type="datetimeFigureOut">
              <a:rPr lang="en-IN" smtClean="0"/>
              <a:t>14-03-2024</a:t>
            </a:fld>
            <a:endParaRPr lang="en-IN"/>
          </a:p>
        </p:txBody>
      </p:sp>
      <p:sp>
        <p:nvSpPr>
          <p:cNvPr id="5" name="Footer Placeholder 4">
            <a:extLst>
              <a:ext uri="{FF2B5EF4-FFF2-40B4-BE49-F238E27FC236}">
                <a16:creationId xmlns:a16="http://schemas.microsoft.com/office/drawing/2014/main" id="{9131D0FB-AD94-4361-88CA-88517AC05B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C73C2B5-5CA7-4D8E-A1D4-42F2C8125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CDBAC4-235F-4A6B-81D9-F468A28F017C}" type="slidenum">
              <a:rPr lang="en-IN" smtClean="0"/>
              <a:t>‹#›</a:t>
            </a:fld>
            <a:endParaRPr lang="en-IN"/>
          </a:p>
        </p:txBody>
      </p:sp>
    </p:spTree>
    <p:extLst>
      <p:ext uri="{BB962C8B-B14F-4D97-AF65-F5344CB8AC3E}">
        <p14:creationId xmlns:p14="http://schemas.microsoft.com/office/powerpoint/2010/main" val="3332702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61FC5-E4D6-4673-80CC-BC12C6BA7523}"/>
              </a:ext>
            </a:extLst>
          </p:cNvPr>
          <p:cNvSpPr>
            <a:spLocks noGrp="1"/>
          </p:cNvSpPr>
          <p:nvPr>
            <p:ph type="ctrTitle"/>
          </p:nvPr>
        </p:nvSpPr>
        <p:spPr/>
        <p:txBody>
          <a:bodyPr/>
          <a:lstStyle/>
          <a:p>
            <a:r>
              <a:rPr lang="en-IN" dirty="0"/>
              <a:t>L9 Regularization Techniques</a:t>
            </a:r>
          </a:p>
        </p:txBody>
      </p:sp>
      <p:sp>
        <p:nvSpPr>
          <p:cNvPr id="3" name="Subtitle 2">
            <a:extLst>
              <a:ext uri="{FF2B5EF4-FFF2-40B4-BE49-F238E27FC236}">
                <a16:creationId xmlns:a16="http://schemas.microsoft.com/office/drawing/2014/main" id="{D6284590-2485-4FD6-AEC0-7AE00D4E17D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74610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D3B4C-5C37-42BE-B358-6760AA12BC17}"/>
              </a:ext>
            </a:extLst>
          </p:cNvPr>
          <p:cNvSpPr>
            <a:spLocks noGrp="1"/>
          </p:cNvSpPr>
          <p:nvPr>
            <p:ph type="title"/>
          </p:nvPr>
        </p:nvSpPr>
        <p:spPr/>
        <p:txBody>
          <a:bodyPr/>
          <a:lstStyle/>
          <a:p>
            <a:r>
              <a:rPr lang="en-IN" dirty="0"/>
              <a:t>Overfit vs Underfit vs Best-fit</a:t>
            </a:r>
          </a:p>
        </p:txBody>
      </p:sp>
      <p:sp>
        <p:nvSpPr>
          <p:cNvPr id="3" name="Content Placeholder 2">
            <a:extLst>
              <a:ext uri="{FF2B5EF4-FFF2-40B4-BE49-F238E27FC236}">
                <a16:creationId xmlns:a16="http://schemas.microsoft.com/office/drawing/2014/main" id="{C587E8E0-C300-4852-A14F-9972BCC0D462}"/>
              </a:ext>
            </a:extLst>
          </p:cNvPr>
          <p:cNvSpPr>
            <a:spLocks noGrp="1"/>
          </p:cNvSpPr>
          <p:nvPr>
            <p:ph idx="1"/>
          </p:nvPr>
        </p:nvSpPr>
        <p:spPr/>
        <p:txBody>
          <a:bodyPr>
            <a:normAutofit/>
          </a:bodyPr>
          <a:lstStyle/>
          <a:p>
            <a:r>
              <a:rPr lang="en-US" dirty="0"/>
              <a:t>Simpler functions are more likely to generalize (to have a small gap between training and test error) </a:t>
            </a:r>
          </a:p>
          <a:p>
            <a:r>
              <a:rPr lang="en-US" dirty="0"/>
              <a:t>we must still choose a sufficiently complex hypothesis to achieve low training error. </a:t>
            </a:r>
          </a:p>
          <a:p>
            <a:r>
              <a:rPr lang="en-US" dirty="0"/>
              <a:t>Typically, training error decreases until it asymptotes to the minimum possible error value as model capacity increases (assuming the error measure has a minimum value). </a:t>
            </a:r>
          </a:p>
          <a:p>
            <a:r>
              <a:rPr lang="en-US" dirty="0"/>
              <a:t>Typically, </a:t>
            </a:r>
            <a:r>
              <a:rPr lang="en-US" dirty="0">
                <a:solidFill>
                  <a:srgbClr val="00B0F0"/>
                </a:solidFill>
              </a:rPr>
              <a:t>generalization error has a U-shaped curve </a:t>
            </a:r>
            <a:r>
              <a:rPr lang="en-US" dirty="0"/>
              <a:t>as a function of model capacity as shown in graph</a:t>
            </a:r>
            <a:endParaRPr lang="en-IN" dirty="0"/>
          </a:p>
        </p:txBody>
      </p:sp>
    </p:spTree>
    <p:extLst>
      <p:ext uri="{BB962C8B-B14F-4D97-AF65-F5344CB8AC3E}">
        <p14:creationId xmlns:p14="http://schemas.microsoft.com/office/powerpoint/2010/main" val="353730581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7AC1-4C7A-4AD4-97B6-3828D604306E}"/>
              </a:ext>
            </a:extLst>
          </p:cNvPr>
          <p:cNvSpPr>
            <a:spLocks noGrp="1"/>
          </p:cNvSpPr>
          <p:nvPr>
            <p:ph type="title"/>
          </p:nvPr>
        </p:nvSpPr>
        <p:spPr/>
        <p:txBody>
          <a:bodyPr/>
          <a:lstStyle/>
          <a:p>
            <a:r>
              <a:rPr lang="en-US" dirty="0"/>
              <a:t>Early Stopping – General strategy </a:t>
            </a:r>
            <a:endParaRPr lang="en-IN" dirty="0"/>
          </a:p>
        </p:txBody>
      </p:sp>
      <p:sp>
        <p:nvSpPr>
          <p:cNvPr id="3" name="Content Placeholder 2">
            <a:extLst>
              <a:ext uri="{FF2B5EF4-FFF2-40B4-BE49-F238E27FC236}">
                <a16:creationId xmlns:a16="http://schemas.microsoft.com/office/drawing/2014/main" id="{15A6FB48-B2D2-4C62-8EB9-DF7A26C223C6}"/>
              </a:ext>
            </a:extLst>
          </p:cNvPr>
          <p:cNvSpPr>
            <a:spLocks noGrp="1"/>
          </p:cNvSpPr>
          <p:nvPr>
            <p:ph idx="1"/>
          </p:nvPr>
        </p:nvSpPr>
        <p:spPr/>
        <p:txBody>
          <a:bodyPr>
            <a:normAutofit fontScale="77500" lnSpcReduction="20000"/>
          </a:bodyPr>
          <a:lstStyle/>
          <a:p>
            <a:pPr marL="0" indent="0">
              <a:buNone/>
            </a:pPr>
            <a:r>
              <a:rPr lang="en-US" dirty="0"/>
              <a:t>import torch</a:t>
            </a:r>
          </a:p>
          <a:p>
            <a:pPr marL="0" indent="0">
              <a:buNone/>
            </a:pPr>
            <a:r>
              <a:rPr lang="en-US" dirty="0"/>
              <a:t>import </a:t>
            </a:r>
            <a:r>
              <a:rPr lang="en-US" dirty="0" err="1"/>
              <a:t>torch.nn</a:t>
            </a:r>
            <a:r>
              <a:rPr lang="en-US" dirty="0"/>
              <a:t> as </a:t>
            </a:r>
            <a:r>
              <a:rPr lang="en-US" dirty="0" err="1"/>
              <a:t>nn</a:t>
            </a:r>
            <a:endParaRPr lang="en-US" dirty="0"/>
          </a:p>
          <a:p>
            <a:pPr marL="0" indent="0">
              <a:buNone/>
            </a:pPr>
            <a:r>
              <a:rPr lang="en-US" dirty="0"/>
              <a:t>import </a:t>
            </a:r>
            <a:r>
              <a:rPr lang="en-US" dirty="0" err="1"/>
              <a:t>torch.optim</a:t>
            </a:r>
            <a:r>
              <a:rPr lang="en-US" dirty="0"/>
              <a:t> as </a:t>
            </a:r>
            <a:r>
              <a:rPr lang="en-US" dirty="0" err="1"/>
              <a:t>optim</a:t>
            </a:r>
            <a:endParaRPr lang="en-US" dirty="0"/>
          </a:p>
          <a:p>
            <a:pPr marL="0" indent="0">
              <a:buNone/>
            </a:pPr>
            <a:endParaRPr lang="en-US" dirty="0"/>
          </a:p>
          <a:p>
            <a:pPr marL="0" indent="0">
              <a:buNone/>
            </a:pPr>
            <a:r>
              <a:rPr lang="en-US" dirty="0"/>
              <a:t># Define your neural network model</a:t>
            </a:r>
          </a:p>
          <a:p>
            <a:pPr marL="0" indent="0">
              <a:buNone/>
            </a:pPr>
            <a:r>
              <a:rPr lang="en-US" dirty="0"/>
              <a:t>class </a:t>
            </a:r>
            <a:r>
              <a:rPr lang="en-US" dirty="0" err="1"/>
              <a:t>YourModel</a:t>
            </a:r>
            <a:r>
              <a:rPr lang="en-US" dirty="0"/>
              <a:t>(</a:t>
            </a:r>
            <a:r>
              <a:rPr lang="en-US" dirty="0" err="1"/>
              <a:t>nn.Module</a:t>
            </a:r>
            <a:r>
              <a:rPr lang="en-US" dirty="0"/>
              <a:t>):</a:t>
            </a:r>
          </a:p>
          <a:p>
            <a:pPr marL="0" indent="0">
              <a:buNone/>
            </a:pPr>
            <a:r>
              <a:rPr lang="en-US" dirty="0"/>
              <a:t>    # ... model architecture ...</a:t>
            </a:r>
          </a:p>
          <a:p>
            <a:pPr marL="0" indent="0">
              <a:buNone/>
            </a:pPr>
            <a:endParaRPr lang="en-IN" dirty="0"/>
          </a:p>
          <a:p>
            <a:pPr marL="0" indent="0">
              <a:buNone/>
            </a:pPr>
            <a:r>
              <a:rPr lang="en-IN" dirty="0"/>
              <a:t># Initialize your model, loss function, and optimizer</a:t>
            </a:r>
          </a:p>
          <a:p>
            <a:pPr marL="0" indent="0">
              <a:buNone/>
            </a:pPr>
            <a:r>
              <a:rPr lang="en-IN" dirty="0"/>
              <a:t>model = </a:t>
            </a:r>
            <a:r>
              <a:rPr lang="en-IN" dirty="0" err="1"/>
              <a:t>YourModel</a:t>
            </a:r>
            <a:r>
              <a:rPr lang="en-IN" dirty="0"/>
              <a:t>()</a:t>
            </a:r>
          </a:p>
          <a:p>
            <a:pPr marL="0" indent="0">
              <a:buNone/>
            </a:pPr>
            <a:r>
              <a:rPr lang="en-IN" dirty="0"/>
              <a:t>criterion = </a:t>
            </a:r>
            <a:r>
              <a:rPr lang="en-IN" dirty="0" err="1"/>
              <a:t>nn.CrossEntropyLoss</a:t>
            </a:r>
            <a:r>
              <a:rPr lang="en-IN" dirty="0"/>
              <a:t>()</a:t>
            </a:r>
          </a:p>
          <a:p>
            <a:pPr marL="0" indent="0">
              <a:buNone/>
            </a:pPr>
            <a:r>
              <a:rPr lang="en-IN" dirty="0"/>
              <a:t>optimizer = </a:t>
            </a:r>
            <a:r>
              <a:rPr lang="en-IN" dirty="0" err="1"/>
              <a:t>optim.Adam</a:t>
            </a:r>
            <a:r>
              <a:rPr lang="en-IN" dirty="0"/>
              <a:t>(</a:t>
            </a:r>
            <a:r>
              <a:rPr lang="en-IN" dirty="0" err="1"/>
              <a:t>model.parameters</a:t>
            </a:r>
            <a:r>
              <a:rPr lang="en-IN" dirty="0"/>
              <a:t>(), </a:t>
            </a:r>
            <a:r>
              <a:rPr lang="en-IN" dirty="0" err="1"/>
              <a:t>lr</a:t>
            </a:r>
            <a:r>
              <a:rPr lang="en-IN" dirty="0"/>
              <a:t>=0.001)</a:t>
            </a:r>
          </a:p>
          <a:p>
            <a:pPr marL="0" indent="0">
              <a:buNone/>
            </a:pPr>
            <a:endParaRPr lang="en-IN" dirty="0"/>
          </a:p>
        </p:txBody>
      </p:sp>
    </p:spTree>
    <p:extLst>
      <p:ext uri="{BB962C8B-B14F-4D97-AF65-F5344CB8AC3E}">
        <p14:creationId xmlns:p14="http://schemas.microsoft.com/office/powerpoint/2010/main" val="29464073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9D45-FD26-491E-A4F3-E56530F14E31}"/>
              </a:ext>
            </a:extLst>
          </p:cNvPr>
          <p:cNvSpPr>
            <a:spLocks noGrp="1"/>
          </p:cNvSpPr>
          <p:nvPr>
            <p:ph type="title"/>
          </p:nvPr>
        </p:nvSpPr>
        <p:spPr/>
        <p:txBody>
          <a:bodyPr/>
          <a:lstStyle/>
          <a:p>
            <a:r>
              <a:rPr lang="en-US" dirty="0"/>
              <a:t>Early Stopping - Patience</a:t>
            </a:r>
            <a:endParaRPr lang="en-IN" dirty="0"/>
          </a:p>
        </p:txBody>
      </p:sp>
      <p:sp>
        <p:nvSpPr>
          <p:cNvPr id="3" name="Content Placeholder 2">
            <a:extLst>
              <a:ext uri="{FF2B5EF4-FFF2-40B4-BE49-F238E27FC236}">
                <a16:creationId xmlns:a16="http://schemas.microsoft.com/office/drawing/2014/main" id="{D6AAD86E-6CB8-4B90-9FE7-4CDC1DBE0444}"/>
              </a:ext>
            </a:extLst>
          </p:cNvPr>
          <p:cNvSpPr>
            <a:spLocks noGrp="1"/>
          </p:cNvSpPr>
          <p:nvPr>
            <p:ph idx="1"/>
          </p:nvPr>
        </p:nvSpPr>
        <p:spPr/>
        <p:txBody>
          <a:bodyPr>
            <a:normAutofit/>
          </a:bodyPr>
          <a:lstStyle/>
          <a:p>
            <a:r>
              <a:rPr lang="en-US" dirty="0">
                <a:solidFill>
                  <a:srgbClr val="00B0F0"/>
                </a:solidFill>
              </a:rPr>
              <a:t>Patience</a:t>
            </a:r>
          </a:p>
          <a:p>
            <a:r>
              <a:rPr lang="en-US" dirty="0"/>
              <a:t>To monitor the validation loss during training and </a:t>
            </a:r>
          </a:p>
          <a:p>
            <a:r>
              <a:rPr lang="en-US" dirty="0"/>
              <a:t>stop training early if the validation loss does not improve for a certain number of consecutive iterations (patience).</a:t>
            </a:r>
            <a:endParaRPr lang="en-IN" dirty="0"/>
          </a:p>
          <a:p>
            <a:r>
              <a:rPr lang="en-US" dirty="0"/>
              <a:t>Ex: if we set patience=5, the training process will stop if the validation metric does not improve for five consecutive epochs.</a:t>
            </a:r>
          </a:p>
          <a:p>
            <a:r>
              <a:rPr lang="en-US" dirty="0"/>
              <a:t>"patience" refers to the number of consecutive epochs with no improvement on the chosen metric (e.g., validation loss or accuracy) before the training is halted</a:t>
            </a:r>
            <a:endParaRPr lang="en-IN" dirty="0"/>
          </a:p>
        </p:txBody>
      </p:sp>
    </p:spTree>
    <p:extLst>
      <p:ext uri="{BB962C8B-B14F-4D97-AF65-F5344CB8AC3E}">
        <p14:creationId xmlns:p14="http://schemas.microsoft.com/office/powerpoint/2010/main" val="5093341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8D05-2817-49E3-A9BC-4EFE7895451D}"/>
              </a:ext>
            </a:extLst>
          </p:cNvPr>
          <p:cNvSpPr>
            <a:spLocks noGrp="1"/>
          </p:cNvSpPr>
          <p:nvPr>
            <p:ph type="title"/>
          </p:nvPr>
        </p:nvSpPr>
        <p:spPr/>
        <p:txBody>
          <a:bodyPr/>
          <a:lstStyle/>
          <a:p>
            <a:r>
              <a:rPr lang="en-US" dirty="0"/>
              <a:t>Early Stopping – General strategy </a:t>
            </a:r>
            <a:endParaRPr lang="en-IN" dirty="0"/>
          </a:p>
        </p:txBody>
      </p:sp>
      <p:sp>
        <p:nvSpPr>
          <p:cNvPr id="3" name="Content Placeholder 2">
            <a:extLst>
              <a:ext uri="{FF2B5EF4-FFF2-40B4-BE49-F238E27FC236}">
                <a16:creationId xmlns:a16="http://schemas.microsoft.com/office/drawing/2014/main" id="{17D8B64E-55BF-4E3B-9D15-ED0D78A5B499}"/>
              </a:ext>
            </a:extLst>
          </p:cNvPr>
          <p:cNvSpPr>
            <a:spLocks noGrp="1"/>
          </p:cNvSpPr>
          <p:nvPr>
            <p:ph idx="1"/>
          </p:nvPr>
        </p:nvSpPr>
        <p:spPr/>
        <p:txBody>
          <a:bodyPr>
            <a:normAutofit fontScale="92500" lnSpcReduction="20000"/>
          </a:bodyPr>
          <a:lstStyle/>
          <a:p>
            <a:pPr marL="0" indent="0">
              <a:buNone/>
            </a:pPr>
            <a:r>
              <a:rPr lang="en-US" dirty="0"/>
              <a:t># Define early stopping parameters</a:t>
            </a:r>
          </a:p>
          <a:p>
            <a:pPr marL="0" indent="0">
              <a:buNone/>
            </a:pPr>
            <a:r>
              <a:rPr lang="en-US" dirty="0">
                <a:solidFill>
                  <a:srgbClr val="00B0F0"/>
                </a:solidFill>
              </a:rPr>
              <a:t>patience = 5</a:t>
            </a:r>
          </a:p>
          <a:p>
            <a:pPr marL="0" indent="0">
              <a:buNone/>
            </a:pPr>
            <a:r>
              <a:rPr lang="en-US" dirty="0" err="1"/>
              <a:t>best_validation_loss</a:t>
            </a:r>
            <a:r>
              <a:rPr lang="en-US" dirty="0"/>
              <a:t> = float('inf')</a:t>
            </a:r>
          </a:p>
          <a:p>
            <a:pPr marL="0" indent="0">
              <a:buNone/>
            </a:pPr>
            <a:r>
              <a:rPr lang="en-US" dirty="0" err="1">
                <a:solidFill>
                  <a:srgbClr val="00B0F0"/>
                </a:solidFill>
              </a:rPr>
              <a:t>current_patience</a:t>
            </a:r>
            <a:r>
              <a:rPr lang="en-US" dirty="0">
                <a:solidFill>
                  <a:srgbClr val="00B0F0"/>
                </a:solidFill>
              </a:rPr>
              <a:t> = 0</a:t>
            </a:r>
          </a:p>
          <a:p>
            <a:pPr marL="0" indent="0">
              <a:buNone/>
            </a:pPr>
            <a:r>
              <a:rPr lang="en-IN" dirty="0"/>
              <a:t># Training loop</a:t>
            </a:r>
          </a:p>
          <a:p>
            <a:pPr marL="0" indent="0">
              <a:buNone/>
            </a:pPr>
            <a:r>
              <a:rPr lang="en-IN" dirty="0"/>
              <a:t>for epoch in range(</a:t>
            </a:r>
            <a:r>
              <a:rPr lang="en-IN" dirty="0" err="1"/>
              <a:t>num_epochs</a:t>
            </a:r>
            <a:r>
              <a:rPr lang="en-IN" dirty="0"/>
              <a:t>):</a:t>
            </a:r>
          </a:p>
          <a:p>
            <a:pPr marL="0" indent="0">
              <a:buNone/>
            </a:pPr>
            <a:r>
              <a:rPr lang="en-IN" dirty="0"/>
              <a:t>    # Training steps ...</a:t>
            </a:r>
          </a:p>
          <a:p>
            <a:pPr marL="0" indent="0">
              <a:buNone/>
            </a:pPr>
            <a:r>
              <a:rPr lang="en-IN" dirty="0"/>
              <a:t>    </a:t>
            </a:r>
          </a:p>
          <a:p>
            <a:pPr marL="0" indent="0">
              <a:buNone/>
            </a:pPr>
            <a:r>
              <a:rPr lang="en-IN" dirty="0"/>
              <a:t>    # Validation steps</a:t>
            </a:r>
          </a:p>
          <a:p>
            <a:pPr marL="0" indent="0">
              <a:buNone/>
            </a:pPr>
            <a:r>
              <a:rPr lang="en-IN" dirty="0"/>
              <a:t>    </a:t>
            </a:r>
            <a:r>
              <a:rPr lang="en-IN" dirty="0" err="1"/>
              <a:t>model.eval</a:t>
            </a:r>
            <a:r>
              <a:rPr lang="en-IN" dirty="0"/>
              <a:t>()</a:t>
            </a:r>
          </a:p>
          <a:p>
            <a:pPr marL="0" indent="0">
              <a:buNone/>
            </a:pPr>
            <a:endParaRPr lang="en-IN" dirty="0"/>
          </a:p>
        </p:txBody>
      </p:sp>
    </p:spTree>
    <p:extLst>
      <p:ext uri="{BB962C8B-B14F-4D97-AF65-F5344CB8AC3E}">
        <p14:creationId xmlns:p14="http://schemas.microsoft.com/office/powerpoint/2010/main" val="15261686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8D05-2817-49E3-A9BC-4EFE7895451D}"/>
              </a:ext>
            </a:extLst>
          </p:cNvPr>
          <p:cNvSpPr>
            <a:spLocks noGrp="1"/>
          </p:cNvSpPr>
          <p:nvPr>
            <p:ph type="title"/>
          </p:nvPr>
        </p:nvSpPr>
        <p:spPr/>
        <p:txBody>
          <a:bodyPr/>
          <a:lstStyle/>
          <a:p>
            <a:r>
              <a:rPr lang="en-US" dirty="0"/>
              <a:t>Early Stopping – General strategy </a:t>
            </a:r>
            <a:endParaRPr lang="en-IN" dirty="0"/>
          </a:p>
        </p:txBody>
      </p:sp>
      <p:sp>
        <p:nvSpPr>
          <p:cNvPr id="3" name="Content Placeholder 2">
            <a:extLst>
              <a:ext uri="{FF2B5EF4-FFF2-40B4-BE49-F238E27FC236}">
                <a16:creationId xmlns:a16="http://schemas.microsoft.com/office/drawing/2014/main" id="{17D8B64E-55BF-4E3B-9D15-ED0D78A5B499}"/>
              </a:ext>
            </a:extLst>
          </p:cNvPr>
          <p:cNvSpPr>
            <a:spLocks noGrp="1"/>
          </p:cNvSpPr>
          <p:nvPr>
            <p:ph idx="1"/>
          </p:nvPr>
        </p:nvSpPr>
        <p:spPr/>
        <p:txBody>
          <a:bodyPr>
            <a:normAutofit fontScale="92500" lnSpcReduction="20000"/>
          </a:bodyPr>
          <a:lstStyle/>
          <a:p>
            <a:pPr marL="0" indent="0">
              <a:buNone/>
            </a:pPr>
            <a:r>
              <a:rPr lang="en-IN" dirty="0"/>
              <a:t>with </a:t>
            </a:r>
            <a:r>
              <a:rPr lang="en-IN" dirty="0" err="1"/>
              <a:t>torch.no_grad</a:t>
            </a:r>
            <a:r>
              <a:rPr lang="en-IN" dirty="0"/>
              <a:t>():</a:t>
            </a:r>
          </a:p>
          <a:p>
            <a:pPr marL="0" indent="0">
              <a:buNone/>
            </a:pPr>
            <a:r>
              <a:rPr lang="en-IN" dirty="0"/>
              <a:t>        </a:t>
            </a:r>
            <a:r>
              <a:rPr lang="en-IN" dirty="0" err="1"/>
              <a:t>validation_loss</a:t>
            </a:r>
            <a:r>
              <a:rPr lang="en-IN" dirty="0"/>
              <a:t> = 0.0</a:t>
            </a:r>
          </a:p>
          <a:p>
            <a:pPr marL="0" indent="0">
              <a:buNone/>
            </a:pPr>
            <a:r>
              <a:rPr lang="en-IN" dirty="0"/>
              <a:t>        for inputs, labels in </a:t>
            </a:r>
            <a:r>
              <a:rPr lang="en-IN" dirty="0" err="1"/>
              <a:t>validation_dataloader</a:t>
            </a:r>
            <a:r>
              <a:rPr lang="en-IN" dirty="0"/>
              <a:t>:</a:t>
            </a:r>
          </a:p>
          <a:p>
            <a:pPr marL="0" indent="0">
              <a:buNone/>
            </a:pPr>
            <a:r>
              <a:rPr lang="en-IN" dirty="0"/>
              <a:t>            # Forward pass</a:t>
            </a:r>
          </a:p>
          <a:p>
            <a:pPr marL="0" indent="0">
              <a:buNone/>
            </a:pPr>
            <a:r>
              <a:rPr lang="en-IN" dirty="0"/>
              <a:t>            outputs = model(inputs)</a:t>
            </a:r>
          </a:p>
          <a:p>
            <a:pPr marL="0" indent="0">
              <a:buNone/>
            </a:pPr>
            <a:r>
              <a:rPr lang="en-IN" dirty="0"/>
              <a:t>            loss = criterion(outputs, labels)</a:t>
            </a:r>
          </a:p>
          <a:p>
            <a:pPr marL="0" indent="0">
              <a:buNone/>
            </a:pPr>
            <a:r>
              <a:rPr lang="en-IN" dirty="0"/>
              <a:t>            </a:t>
            </a:r>
            <a:r>
              <a:rPr lang="en-IN" dirty="0" err="1"/>
              <a:t>validation_loss</a:t>
            </a:r>
            <a:r>
              <a:rPr lang="en-IN" dirty="0"/>
              <a:t> += </a:t>
            </a:r>
            <a:r>
              <a:rPr lang="en-IN" dirty="0" err="1"/>
              <a:t>loss.item</a:t>
            </a:r>
            <a:r>
              <a:rPr lang="en-IN" dirty="0"/>
              <a:t>()</a:t>
            </a:r>
          </a:p>
          <a:p>
            <a:pPr marL="0" indent="0">
              <a:buNone/>
            </a:pPr>
            <a:endParaRPr lang="en-IN" dirty="0"/>
          </a:p>
          <a:p>
            <a:pPr marL="0" indent="0">
              <a:buNone/>
            </a:pPr>
            <a:r>
              <a:rPr lang="en-IN" dirty="0"/>
              <a:t>        # Average validation loss</a:t>
            </a:r>
          </a:p>
          <a:p>
            <a:pPr marL="0" indent="0">
              <a:buNone/>
            </a:pPr>
            <a:r>
              <a:rPr lang="en-IN" dirty="0"/>
              <a:t>        </a:t>
            </a:r>
            <a:r>
              <a:rPr lang="en-IN" dirty="0" err="1"/>
              <a:t>validation_loss</a:t>
            </a:r>
            <a:r>
              <a:rPr lang="en-IN" dirty="0"/>
              <a:t> /= </a:t>
            </a:r>
            <a:r>
              <a:rPr lang="en-IN" dirty="0" err="1"/>
              <a:t>len</a:t>
            </a:r>
            <a:r>
              <a:rPr lang="en-IN" dirty="0"/>
              <a:t>(</a:t>
            </a:r>
            <a:r>
              <a:rPr lang="en-IN" dirty="0" err="1"/>
              <a:t>validation_dataloader</a:t>
            </a:r>
            <a:r>
              <a:rPr lang="en-IN" dirty="0"/>
              <a:t>)</a:t>
            </a:r>
          </a:p>
          <a:p>
            <a:pPr marL="0" indent="0">
              <a:buNone/>
            </a:pPr>
            <a:endParaRPr lang="en-IN" dirty="0"/>
          </a:p>
        </p:txBody>
      </p:sp>
    </p:spTree>
    <p:extLst>
      <p:ext uri="{BB962C8B-B14F-4D97-AF65-F5344CB8AC3E}">
        <p14:creationId xmlns:p14="http://schemas.microsoft.com/office/powerpoint/2010/main" val="18777383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5734A-B726-45CC-98EC-C1D3019737CF}"/>
              </a:ext>
            </a:extLst>
          </p:cNvPr>
          <p:cNvSpPr>
            <a:spLocks noGrp="1"/>
          </p:cNvSpPr>
          <p:nvPr>
            <p:ph type="title"/>
          </p:nvPr>
        </p:nvSpPr>
        <p:spPr>
          <a:xfrm>
            <a:off x="838200" y="365125"/>
            <a:ext cx="10515600" cy="576169"/>
          </a:xfrm>
        </p:spPr>
        <p:txBody>
          <a:bodyPr>
            <a:normAutofit fontScale="90000"/>
          </a:bodyPr>
          <a:lstStyle/>
          <a:p>
            <a:r>
              <a:rPr lang="en-US" dirty="0"/>
              <a:t>Early Stopping – General strategy </a:t>
            </a:r>
            <a:endParaRPr lang="en-IN" dirty="0"/>
          </a:p>
        </p:txBody>
      </p:sp>
      <p:sp>
        <p:nvSpPr>
          <p:cNvPr id="3" name="Content Placeholder 2">
            <a:extLst>
              <a:ext uri="{FF2B5EF4-FFF2-40B4-BE49-F238E27FC236}">
                <a16:creationId xmlns:a16="http://schemas.microsoft.com/office/drawing/2014/main" id="{6B4B2D8B-95A2-4014-8AEA-3B993F89F60A}"/>
              </a:ext>
            </a:extLst>
          </p:cNvPr>
          <p:cNvSpPr>
            <a:spLocks noGrp="1"/>
          </p:cNvSpPr>
          <p:nvPr>
            <p:ph idx="1"/>
          </p:nvPr>
        </p:nvSpPr>
        <p:spPr>
          <a:xfrm>
            <a:off x="838200" y="1250576"/>
            <a:ext cx="10515600" cy="5242299"/>
          </a:xfrm>
        </p:spPr>
        <p:txBody>
          <a:bodyPr>
            <a:normAutofit fontScale="77500" lnSpcReduction="20000"/>
          </a:bodyPr>
          <a:lstStyle/>
          <a:p>
            <a:pPr marL="0" indent="0">
              <a:buNone/>
            </a:pPr>
            <a:r>
              <a:rPr lang="en-IN" dirty="0"/>
              <a:t># Check for improvement in validation loss: condition true </a:t>
            </a:r>
            <a:r>
              <a:rPr lang="en-US" dirty="0"/>
              <a:t>means there is an improvement</a:t>
            </a:r>
            <a:endParaRPr lang="en-IN" dirty="0"/>
          </a:p>
          <a:p>
            <a:pPr marL="0" indent="0">
              <a:buNone/>
            </a:pPr>
            <a:r>
              <a:rPr lang="en-IN" dirty="0">
                <a:solidFill>
                  <a:srgbClr val="00B0F0"/>
                </a:solidFill>
              </a:rPr>
              <a:t>        if </a:t>
            </a:r>
            <a:r>
              <a:rPr lang="en-IN" dirty="0" err="1">
                <a:solidFill>
                  <a:srgbClr val="00B0F0"/>
                </a:solidFill>
              </a:rPr>
              <a:t>validation_loss</a:t>
            </a:r>
            <a:r>
              <a:rPr lang="en-IN" dirty="0">
                <a:solidFill>
                  <a:srgbClr val="00B0F0"/>
                </a:solidFill>
              </a:rPr>
              <a:t> &lt; </a:t>
            </a:r>
            <a:r>
              <a:rPr lang="en-IN" dirty="0" err="1">
                <a:solidFill>
                  <a:srgbClr val="00B0F0"/>
                </a:solidFill>
              </a:rPr>
              <a:t>best_validation_loss</a:t>
            </a:r>
            <a:r>
              <a:rPr lang="en-IN" dirty="0">
                <a:solidFill>
                  <a:srgbClr val="00B0F0"/>
                </a:solidFill>
              </a:rPr>
              <a:t>:</a:t>
            </a:r>
          </a:p>
          <a:p>
            <a:pPr marL="0" indent="0">
              <a:buNone/>
            </a:pPr>
            <a:r>
              <a:rPr lang="en-IN" dirty="0"/>
              <a:t>            </a:t>
            </a:r>
            <a:r>
              <a:rPr lang="en-IN" dirty="0" err="1"/>
              <a:t>best_validation_loss</a:t>
            </a:r>
            <a:r>
              <a:rPr lang="en-IN" dirty="0"/>
              <a:t> = </a:t>
            </a:r>
            <a:r>
              <a:rPr lang="en-IN" dirty="0" err="1"/>
              <a:t>validation_loss</a:t>
            </a:r>
            <a:endParaRPr lang="en-IN" dirty="0"/>
          </a:p>
          <a:p>
            <a:pPr marL="0" indent="0">
              <a:buNone/>
            </a:pPr>
            <a:r>
              <a:rPr lang="en-IN" dirty="0">
                <a:solidFill>
                  <a:srgbClr val="00B0F0"/>
                </a:solidFill>
              </a:rPr>
              <a:t>            </a:t>
            </a:r>
            <a:r>
              <a:rPr lang="en-IN" dirty="0" err="1">
                <a:solidFill>
                  <a:srgbClr val="00B0F0"/>
                </a:solidFill>
              </a:rPr>
              <a:t>current_patience</a:t>
            </a:r>
            <a:r>
              <a:rPr lang="en-IN" dirty="0">
                <a:solidFill>
                  <a:srgbClr val="00B0F0"/>
                </a:solidFill>
              </a:rPr>
              <a:t> = 0</a:t>
            </a:r>
          </a:p>
          <a:p>
            <a:pPr marL="0" indent="0">
              <a:buNone/>
            </a:pPr>
            <a:r>
              <a:rPr lang="en-IN" dirty="0"/>
              <a:t>            # Save the model if desired</a:t>
            </a:r>
          </a:p>
          <a:p>
            <a:pPr marL="0" indent="0">
              <a:buNone/>
            </a:pPr>
            <a:r>
              <a:rPr lang="en-IN" dirty="0"/>
              <a:t>            </a:t>
            </a:r>
            <a:r>
              <a:rPr lang="en-IN" dirty="0" err="1"/>
              <a:t>torch.save</a:t>
            </a:r>
            <a:r>
              <a:rPr lang="en-IN" dirty="0"/>
              <a:t>(</a:t>
            </a:r>
            <a:r>
              <a:rPr lang="en-IN" dirty="0" err="1"/>
              <a:t>model.state_dict</a:t>
            </a:r>
            <a:r>
              <a:rPr lang="en-IN" dirty="0"/>
              <a:t>(), '</a:t>
            </a:r>
            <a:r>
              <a:rPr lang="en-IN" dirty="0" err="1"/>
              <a:t>best_model.pth</a:t>
            </a:r>
            <a:r>
              <a:rPr lang="en-IN" dirty="0"/>
              <a:t>')</a:t>
            </a:r>
          </a:p>
          <a:p>
            <a:pPr marL="0" indent="0">
              <a:buNone/>
            </a:pPr>
            <a:r>
              <a:rPr lang="en-IN" dirty="0"/>
              <a:t>        else:</a:t>
            </a:r>
          </a:p>
          <a:p>
            <a:pPr marL="0" indent="0">
              <a:buNone/>
            </a:pPr>
            <a:r>
              <a:rPr lang="en-IN" dirty="0"/>
              <a:t>            </a:t>
            </a:r>
            <a:r>
              <a:rPr lang="en-IN" dirty="0" err="1">
                <a:solidFill>
                  <a:srgbClr val="00B0F0"/>
                </a:solidFill>
              </a:rPr>
              <a:t>current_patience</a:t>
            </a:r>
            <a:r>
              <a:rPr lang="en-IN" dirty="0">
                <a:solidFill>
                  <a:srgbClr val="00B0F0"/>
                </a:solidFill>
              </a:rPr>
              <a:t> += 1</a:t>
            </a:r>
          </a:p>
          <a:p>
            <a:pPr marL="0" indent="0">
              <a:buNone/>
            </a:pPr>
            <a:endParaRPr lang="en-IN" dirty="0"/>
          </a:p>
          <a:p>
            <a:pPr marL="0" indent="0">
              <a:buNone/>
            </a:pPr>
            <a:r>
              <a:rPr lang="en-IN" dirty="0"/>
              <a:t>        # Check if early stopping criteria are met</a:t>
            </a:r>
          </a:p>
          <a:p>
            <a:pPr marL="0" indent="0">
              <a:buNone/>
            </a:pPr>
            <a:r>
              <a:rPr lang="en-IN" dirty="0"/>
              <a:t>        if </a:t>
            </a:r>
            <a:r>
              <a:rPr lang="en-IN" dirty="0" err="1"/>
              <a:t>current_patience</a:t>
            </a:r>
            <a:r>
              <a:rPr lang="en-IN" dirty="0"/>
              <a:t> &gt; patience:</a:t>
            </a:r>
          </a:p>
          <a:p>
            <a:pPr marL="0" indent="0">
              <a:buNone/>
            </a:pPr>
            <a:r>
              <a:rPr lang="en-IN" dirty="0"/>
              <a:t>            print("Early stopping! No improvement for {} </a:t>
            </a:r>
            <a:r>
              <a:rPr lang="en-IN" dirty="0" err="1"/>
              <a:t>epochs.".format</a:t>
            </a:r>
            <a:r>
              <a:rPr lang="en-IN" dirty="0"/>
              <a:t>(patience))</a:t>
            </a:r>
          </a:p>
          <a:p>
            <a:pPr marL="0" indent="0">
              <a:buNone/>
            </a:pPr>
            <a:r>
              <a:rPr lang="en-IN" dirty="0"/>
              <a:t>            break</a:t>
            </a:r>
          </a:p>
          <a:p>
            <a:pPr marL="0" indent="0">
              <a:buNone/>
            </a:pPr>
            <a:r>
              <a:rPr lang="en-IN" dirty="0"/>
              <a:t>    # Continue with the next epoch</a:t>
            </a:r>
          </a:p>
          <a:p>
            <a:pPr marL="0" indent="0">
              <a:buNone/>
            </a:pPr>
            <a:endParaRPr lang="en-IN" dirty="0"/>
          </a:p>
        </p:txBody>
      </p:sp>
    </p:spTree>
    <p:extLst>
      <p:ext uri="{BB962C8B-B14F-4D97-AF65-F5344CB8AC3E}">
        <p14:creationId xmlns:p14="http://schemas.microsoft.com/office/powerpoint/2010/main" val="37446220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0DF39B-4F1F-216D-4207-637F17376F10}"/>
              </a:ext>
            </a:extLst>
          </p:cNvPr>
          <p:cNvPicPr>
            <a:picLocks noChangeAspect="1"/>
          </p:cNvPicPr>
          <p:nvPr/>
        </p:nvPicPr>
        <p:blipFill>
          <a:blip r:embed="rId2"/>
          <a:stretch>
            <a:fillRect/>
          </a:stretch>
        </p:blipFill>
        <p:spPr>
          <a:xfrm>
            <a:off x="1969412" y="0"/>
            <a:ext cx="8736687" cy="6858000"/>
          </a:xfrm>
          <a:prstGeom prst="rect">
            <a:avLst/>
          </a:prstGeom>
        </p:spPr>
      </p:pic>
    </p:spTree>
    <p:extLst>
      <p:ext uri="{BB962C8B-B14F-4D97-AF65-F5344CB8AC3E}">
        <p14:creationId xmlns:p14="http://schemas.microsoft.com/office/powerpoint/2010/main" val="1363887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B5E7-865E-C9B0-5E49-66DF1BE85CD6}"/>
              </a:ext>
            </a:extLst>
          </p:cNvPr>
          <p:cNvSpPr>
            <a:spLocks noGrp="1"/>
          </p:cNvSpPr>
          <p:nvPr>
            <p:ph type="title"/>
          </p:nvPr>
        </p:nvSpPr>
        <p:spPr/>
        <p:txBody>
          <a:bodyPr/>
          <a:lstStyle/>
          <a:p>
            <a:r>
              <a:rPr lang="en-US" b="1" dirty="0"/>
              <a:t>Introduction</a:t>
            </a:r>
          </a:p>
        </p:txBody>
      </p:sp>
      <p:sp>
        <p:nvSpPr>
          <p:cNvPr id="3" name="Content Placeholder 2">
            <a:extLst>
              <a:ext uri="{FF2B5EF4-FFF2-40B4-BE49-F238E27FC236}">
                <a16:creationId xmlns:a16="http://schemas.microsoft.com/office/drawing/2014/main" id="{AF3D2E3E-CEF3-DDF9-1205-FFA14BBFABD3}"/>
              </a:ext>
            </a:extLst>
          </p:cNvPr>
          <p:cNvSpPr>
            <a:spLocks noGrp="1"/>
          </p:cNvSpPr>
          <p:nvPr>
            <p:ph idx="1"/>
          </p:nvPr>
        </p:nvSpPr>
        <p:spPr/>
        <p:txBody>
          <a:bodyPr>
            <a:normAutofit fontScale="92500" lnSpcReduction="20000"/>
          </a:bodyPr>
          <a:lstStyle/>
          <a:p>
            <a:r>
              <a:rPr lang="en-US" dirty="0"/>
              <a:t>The </a:t>
            </a:r>
            <a:r>
              <a:rPr lang="en-US" dirty="0">
                <a:solidFill>
                  <a:srgbClr val="00B0F0"/>
                </a:solidFill>
              </a:rPr>
              <a:t>no free lunch theorem </a:t>
            </a:r>
            <a:r>
              <a:rPr lang="en-US" dirty="0"/>
              <a:t>implies that we must design our machine learning algorithms to perform well on a specific task. </a:t>
            </a:r>
          </a:p>
          <a:p>
            <a:r>
              <a:rPr lang="en-US" dirty="0"/>
              <a:t>We do so by building a </a:t>
            </a:r>
            <a:r>
              <a:rPr lang="en-US" dirty="0">
                <a:solidFill>
                  <a:srgbClr val="0070C0"/>
                </a:solidFill>
              </a:rPr>
              <a:t>set of preferences </a:t>
            </a:r>
            <a:r>
              <a:rPr lang="en-US" dirty="0"/>
              <a:t>into the learning algorithm</a:t>
            </a:r>
          </a:p>
          <a:p>
            <a:r>
              <a:rPr lang="en-US" dirty="0"/>
              <a:t>When these </a:t>
            </a:r>
            <a:r>
              <a:rPr lang="en-US" dirty="0">
                <a:solidFill>
                  <a:srgbClr val="0070C0"/>
                </a:solidFill>
              </a:rPr>
              <a:t>preferences</a:t>
            </a:r>
            <a:r>
              <a:rPr lang="en-US" dirty="0"/>
              <a:t> are aligned with the learning problems we ask the algorithm to solve, it performs better. 	</a:t>
            </a:r>
          </a:p>
          <a:p>
            <a:r>
              <a:rPr lang="en-US" dirty="0"/>
              <a:t>For example, </a:t>
            </a:r>
            <a:r>
              <a:rPr lang="en-US" dirty="0">
                <a:solidFill>
                  <a:srgbClr val="0070C0"/>
                </a:solidFill>
              </a:rPr>
              <a:t>increasing or decreasing the degree of a polynomial </a:t>
            </a:r>
            <a:r>
              <a:rPr lang="en-US" dirty="0"/>
              <a:t>for a </a:t>
            </a:r>
            <a:r>
              <a:rPr lang="en-US" dirty="0">
                <a:solidFill>
                  <a:srgbClr val="0070C0"/>
                </a:solidFill>
              </a:rPr>
              <a:t>regression problem</a:t>
            </a:r>
            <a:r>
              <a:rPr lang="en-US" dirty="0"/>
              <a:t>.</a:t>
            </a:r>
          </a:p>
          <a:p>
            <a:r>
              <a:rPr lang="en-US" dirty="0"/>
              <a:t>The behavior of our algorithm is strongly affected not just by how large we make the set of functions allowed in its </a:t>
            </a:r>
            <a:r>
              <a:rPr lang="en-US" dirty="0">
                <a:solidFill>
                  <a:srgbClr val="FF0000"/>
                </a:solidFill>
              </a:rPr>
              <a:t>hypothesis space</a:t>
            </a:r>
            <a:r>
              <a:rPr lang="en-US" dirty="0"/>
              <a:t>, but by the </a:t>
            </a:r>
            <a:r>
              <a:rPr lang="en-US" dirty="0">
                <a:solidFill>
                  <a:srgbClr val="0070C0"/>
                </a:solidFill>
              </a:rPr>
              <a:t>specific identity </a:t>
            </a:r>
            <a:r>
              <a:rPr lang="en-US" dirty="0"/>
              <a:t>of those functions</a:t>
            </a:r>
          </a:p>
          <a:p>
            <a:r>
              <a:rPr lang="en-US" dirty="0">
                <a:solidFill>
                  <a:srgbClr val="0070C0"/>
                </a:solidFill>
              </a:rPr>
              <a:t>Linear regression</a:t>
            </a:r>
            <a:r>
              <a:rPr lang="en-US" dirty="0"/>
              <a:t>, has a hypothesis space consisting of the </a:t>
            </a:r>
            <a:r>
              <a:rPr lang="en-US" dirty="0">
                <a:solidFill>
                  <a:srgbClr val="0070C0"/>
                </a:solidFill>
              </a:rPr>
              <a:t>set of linear functions of its input</a:t>
            </a:r>
          </a:p>
        </p:txBody>
      </p:sp>
    </p:spTree>
    <p:extLst>
      <p:ext uri="{BB962C8B-B14F-4D97-AF65-F5344CB8AC3E}">
        <p14:creationId xmlns:p14="http://schemas.microsoft.com/office/powerpoint/2010/main" val="333903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B2623-FE4E-3D2C-4390-861C284949F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BCF381B-56E5-2ECF-0A99-EBCC46C0B311}"/>
              </a:ext>
            </a:extLst>
          </p:cNvPr>
          <p:cNvSpPr>
            <a:spLocks noGrp="1"/>
          </p:cNvSpPr>
          <p:nvPr>
            <p:ph idx="1"/>
          </p:nvPr>
        </p:nvSpPr>
        <p:spPr/>
        <p:txBody>
          <a:bodyPr/>
          <a:lstStyle/>
          <a:p>
            <a:r>
              <a:rPr lang="en-US" dirty="0"/>
              <a:t>These </a:t>
            </a:r>
            <a:r>
              <a:rPr lang="en-US" dirty="0">
                <a:solidFill>
                  <a:srgbClr val="00B0F0"/>
                </a:solidFill>
              </a:rPr>
              <a:t>linear functions </a:t>
            </a:r>
            <a:r>
              <a:rPr lang="en-US" dirty="0"/>
              <a:t>can be very useful for problems where the relationship between inputs and outputs truly is close to linear.</a:t>
            </a:r>
          </a:p>
          <a:p>
            <a:r>
              <a:rPr lang="en-US" dirty="0"/>
              <a:t>They are </a:t>
            </a:r>
            <a:r>
              <a:rPr lang="en-US" dirty="0">
                <a:solidFill>
                  <a:srgbClr val="00B0F0"/>
                </a:solidFill>
              </a:rPr>
              <a:t>less useful </a:t>
            </a:r>
            <a:r>
              <a:rPr lang="en-US" dirty="0"/>
              <a:t>for problems that behave in a very </a:t>
            </a:r>
            <a:r>
              <a:rPr lang="en-US" dirty="0">
                <a:solidFill>
                  <a:srgbClr val="00B0F0"/>
                </a:solidFill>
              </a:rPr>
              <a:t>nonlinear</a:t>
            </a:r>
            <a:r>
              <a:rPr lang="en-US" dirty="0"/>
              <a:t> fashion.</a:t>
            </a:r>
          </a:p>
          <a:p>
            <a:r>
              <a:rPr lang="en-US" dirty="0"/>
              <a:t>For example, linear regression would </a:t>
            </a:r>
            <a:r>
              <a:rPr lang="en-US" dirty="0">
                <a:solidFill>
                  <a:srgbClr val="00B0F0"/>
                </a:solidFill>
              </a:rPr>
              <a:t>not perform very well </a:t>
            </a:r>
            <a:r>
              <a:rPr lang="en-US" dirty="0"/>
              <a:t>if we tried to use it </a:t>
            </a:r>
            <a:r>
              <a:rPr lang="en-US" dirty="0">
                <a:solidFill>
                  <a:srgbClr val="00B0F0"/>
                </a:solidFill>
              </a:rPr>
              <a:t>to predict sin(x) from x</a:t>
            </a:r>
          </a:p>
          <a:p>
            <a:r>
              <a:rPr lang="en-US" dirty="0"/>
              <a:t>We can thus </a:t>
            </a:r>
            <a:r>
              <a:rPr lang="en-US" dirty="0">
                <a:solidFill>
                  <a:srgbClr val="00B0F0"/>
                </a:solidFill>
              </a:rPr>
              <a:t>control the performance of our algorithms </a:t>
            </a:r>
            <a:r>
              <a:rPr lang="en-US" dirty="0"/>
              <a:t>by choosing what kind of functions we allow them to draw solutions from, as well as by controlling the amount of these functions. </a:t>
            </a:r>
          </a:p>
        </p:txBody>
      </p:sp>
    </p:spTree>
    <p:extLst>
      <p:ext uri="{BB962C8B-B14F-4D97-AF65-F5344CB8AC3E}">
        <p14:creationId xmlns:p14="http://schemas.microsoft.com/office/powerpoint/2010/main" val="2091424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4866-9D44-B98C-9143-844DD68F0F4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22DFD6C-DCFE-F878-0510-9A1FAD7B4D34}"/>
              </a:ext>
            </a:extLst>
          </p:cNvPr>
          <p:cNvSpPr>
            <a:spLocks noGrp="1"/>
          </p:cNvSpPr>
          <p:nvPr>
            <p:ph idx="1"/>
          </p:nvPr>
        </p:nvSpPr>
        <p:spPr/>
        <p:txBody>
          <a:bodyPr/>
          <a:lstStyle/>
          <a:p>
            <a:r>
              <a:rPr lang="en-US" dirty="0"/>
              <a:t>We can also give a learning algorithm </a:t>
            </a:r>
            <a:r>
              <a:rPr lang="en-US" dirty="0">
                <a:solidFill>
                  <a:srgbClr val="0070C0"/>
                </a:solidFill>
              </a:rPr>
              <a:t>a preference for one solution </a:t>
            </a:r>
            <a:r>
              <a:rPr lang="en-US" dirty="0"/>
              <a:t>in its hypothesis space </a:t>
            </a:r>
            <a:r>
              <a:rPr lang="en-US" dirty="0">
                <a:solidFill>
                  <a:srgbClr val="0070C0"/>
                </a:solidFill>
              </a:rPr>
              <a:t>to another</a:t>
            </a:r>
            <a:r>
              <a:rPr lang="en-US" dirty="0"/>
              <a:t>. </a:t>
            </a:r>
          </a:p>
          <a:p>
            <a:r>
              <a:rPr lang="en-US" dirty="0"/>
              <a:t>This means that </a:t>
            </a:r>
            <a:r>
              <a:rPr lang="en-US" dirty="0">
                <a:solidFill>
                  <a:srgbClr val="0070C0"/>
                </a:solidFill>
              </a:rPr>
              <a:t>both functions are eligible, but one is preferred</a:t>
            </a:r>
            <a:r>
              <a:rPr lang="en-US" dirty="0"/>
              <a:t>.</a:t>
            </a:r>
          </a:p>
          <a:p>
            <a:r>
              <a:rPr lang="en-US" dirty="0"/>
              <a:t>The unpreferred solution will be chosen only if it fits the training data significantly better than the preferred solution.</a:t>
            </a:r>
          </a:p>
          <a:p>
            <a:r>
              <a:rPr lang="en-US" dirty="0"/>
              <a:t>For example, we can modify the training criterion for linear regression to include </a:t>
            </a:r>
            <a:r>
              <a:rPr lang="en-US" dirty="0">
                <a:solidFill>
                  <a:srgbClr val="00B0F0"/>
                </a:solidFill>
              </a:rPr>
              <a:t>weight decay</a:t>
            </a:r>
            <a:r>
              <a:rPr lang="en-US" dirty="0"/>
              <a:t>. </a:t>
            </a:r>
          </a:p>
        </p:txBody>
      </p:sp>
    </p:spTree>
    <p:extLst>
      <p:ext uri="{BB962C8B-B14F-4D97-AF65-F5344CB8AC3E}">
        <p14:creationId xmlns:p14="http://schemas.microsoft.com/office/powerpoint/2010/main" val="331929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0F65-604E-5FA1-FDBF-65851E2C6094}"/>
              </a:ext>
            </a:extLst>
          </p:cNvPr>
          <p:cNvSpPr>
            <a:spLocks noGrp="1"/>
          </p:cNvSpPr>
          <p:nvPr>
            <p:ph type="title"/>
          </p:nvPr>
        </p:nvSpPr>
        <p:spPr>
          <a:xfrm>
            <a:off x="838200" y="365125"/>
            <a:ext cx="10515600" cy="670299"/>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2092B149-1EA3-36E8-730F-BAD3F4D6DACD}"/>
              </a:ext>
            </a:extLst>
          </p:cNvPr>
          <p:cNvSpPr>
            <a:spLocks noGrp="1"/>
          </p:cNvSpPr>
          <p:nvPr>
            <p:ph idx="1"/>
          </p:nvPr>
        </p:nvSpPr>
        <p:spPr>
          <a:xfrm>
            <a:off x="838200" y="1129553"/>
            <a:ext cx="10515600" cy="5363321"/>
          </a:xfrm>
        </p:spPr>
        <p:txBody>
          <a:bodyPr>
            <a:normAutofit/>
          </a:bodyPr>
          <a:lstStyle/>
          <a:p>
            <a:r>
              <a:rPr lang="en-US" sz="2400" dirty="0"/>
              <a:t>To perform linear regression with weight decay, we minimize a sum comprising both the mean squared error on the training and a criterion J (w) that expresses </a:t>
            </a:r>
            <a:r>
              <a:rPr lang="en-US" sz="2400" dirty="0">
                <a:solidFill>
                  <a:srgbClr val="0070C0"/>
                </a:solidFill>
              </a:rPr>
              <a:t>a preference for the weights </a:t>
            </a:r>
            <a:r>
              <a:rPr lang="en-US" sz="2400" dirty="0"/>
              <a:t>to have </a:t>
            </a:r>
            <a:r>
              <a:rPr lang="en-US" sz="2400" dirty="0">
                <a:solidFill>
                  <a:srgbClr val="0070C0"/>
                </a:solidFill>
              </a:rPr>
              <a:t>smaller squared L-2 norm</a:t>
            </a:r>
            <a:r>
              <a:rPr lang="en-US" sz="2400" dirty="0"/>
              <a:t>.</a:t>
            </a:r>
          </a:p>
          <a:p>
            <a:r>
              <a:rPr lang="en-US" sz="2400" dirty="0"/>
              <a:t>Minimize the mean squared error on the training set known as </a:t>
            </a:r>
            <a:r>
              <a:rPr lang="en-US" sz="2400" dirty="0" err="1"/>
              <a:t>MSEtrain</a:t>
            </a:r>
            <a:endParaRPr lang="en-US" sz="2400" dirty="0"/>
          </a:p>
          <a:p>
            <a:r>
              <a:rPr lang="en-US" sz="2400" dirty="0">
                <a:solidFill>
                  <a:srgbClr val="0070C0"/>
                </a:solidFill>
              </a:rPr>
              <a:t>Loss function = Loss (say, binary cross entropy) + Regularization term</a:t>
            </a:r>
          </a:p>
          <a:p>
            <a:endParaRPr lang="en-US" sz="2400" dirty="0">
              <a:solidFill>
                <a:srgbClr val="0070C0"/>
              </a:solidFill>
            </a:endParaRPr>
          </a:p>
          <a:p>
            <a:endParaRPr lang="en-US" sz="2400" dirty="0"/>
          </a:p>
          <a:p>
            <a:r>
              <a:rPr lang="en-US" sz="2400" dirty="0"/>
              <a:t>loss = loss + weight decay parameter * L2 norm of the weights</a:t>
            </a:r>
          </a:p>
          <a:p>
            <a:r>
              <a:rPr lang="en-US" sz="2400" dirty="0"/>
              <a:t>Weight decay is a regularization technique by adding a small penalty, usually the L2 norm of the weights (all the weights of the model), to the loss function</a:t>
            </a:r>
          </a:p>
          <a:p>
            <a:r>
              <a:rPr lang="en-US" sz="2400" dirty="0"/>
              <a:t>L2 regularization is also known as weight decay as it forces the weights to decay towards zero (but not exactly zero)</a:t>
            </a:r>
          </a:p>
          <a:p>
            <a:endParaRPr lang="en-US" dirty="0"/>
          </a:p>
        </p:txBody>
      </p:sp>
      <p:pic>
        <p:nvPicPr>
          <p:cNvPr id="5" name="Picture 4">
            <a:extLst>
              <a:ext uri="{FF2B5EF4-FFF2-40B4-BE49-F238E27FC236}">
                <a16:creationId xmlns:a16="http://schemas.microsoft.com/office/drawing/2014/main" id="{76A1D351-92FA-3EDB-BF41-24B137CD0F21}"/>
              </a:ext>
            </a:extLst>
          </p:cNvPr>
          <p:cNvPicPr>
            <a:picLocks noChangeAspect="1"/>
          </p:cNvPicPr>
          <p:nvPr/>
        </p:nvPicPr>
        <p:blipFill>
          <a:blip r:embed="rId2"/>
          <a:stretch>
            <a:fillRect/>
          </a:stretch>
        </p:blipFill>
        <p:spPr>
          <a:xfrm>
            <a:off x="1166120" y="3163766"/>
            <a:ext cx="4298688" cy="808812"/>
          </a:xfrm>
          <a:prstGeom prst="rect">
            <a:avLst/>
          </a:prstGeom>
        </p:spPr>
      </p:pic>
    </p:spTree>
    <p:extLst>
      <p:ext uri="{BB962C8B-B14F-4D97-AF65-F5344CB8AC3E}">
        <p14:creationId xmlns:p14="http://schemas.microsoft.com/office/powerpoint/2010/main" val="262129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9B3E-2E3A-FF74-3A56-50E846D61DF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8A42575-C986-87FD-CC29-90116C6E98A7}"/>
              </a:ext>
            </a:extLst>
          </p:cNvPr>
          <p:cNvSpPr>
            <a:spLocks noGrp="1"/>
          </p:cNvSpPr>
          <p:nvPr>
            <p:ph idx="1"/>
          </p:nvPr>
        </p:nvSpPr>
        <p:spPr/>
        <p:txBody>
          <a:bodyPr/>
          <a:lstStyle/>
          <a:p>
            <a:r>
              <a:rPr lang="en-US" dirty="0"/>
              <a:t>where λ is a value chosen ahead of time that controls the strength of our preference for smaller weights</a:t>
            </a:r>
          </a:p>
          <a:p>
            <a:r>
              <a:rPr lang="en-US" dirty="0"/>
              <a:t>When λ = 0, we impose no preference, and larger λ forces the weights to become smaller</a:t>
            </a:r>
          </a:p>
          <a:p>
            <a:r>
              <a:rPr lang="en-US" dirty="0"/>
              <a:t>Minimizing </a:t>
            </a:r>
            <a:r>
              <a:rPr lang="en-US" b="1" dirty="0"/>
              <a:t>J(w) </a:t>
            </a:r>
            <a:r>
              <a:rPr lang="en-US" dirty="0"/>
              <a:t>results in a </a:t>
            </a:r>
            <a:r>
              <a:rPr lang="en-US" dirty="0">
                <a:solidFill>
                  <a:srgbClr val="0070C0"/>
                </a:solidFill>
              </a:rPr>
              <a:t>choice of weights </a:t>
            </a:r>
            <a:r>
              <a:rPr lang="en-US" dirty="0"/>
              <a:t>that make a </a:t>
            </a:r>
            <a:r>
              <a:rPr lang="en-US" dirty="0">
                <a:solidFill>
                  <a:srgbClr val="0070C0"/>
                </a:solidFill>
              </a:rPr>
              <a:t>tradeoff between fitting the training data and being small.</a:t>
            </a:r>
          </a:p>
          <a:p>
            <a:endParaRPr lang="en-US" dirty="0"/>
          </a:p>
        </p:txBody>
      </p:sp>
    </p:spTree>
    <p:extLst>
      <p:ext uri="{BB962C8B-B14F-4D97-AF65-F5344CB8AC3E}">
        <p14:creationId xmlns:p14="http://schemas.microsoft.com/office/powerpoint/2010/main" val="2223313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0C24-48BF-4206-AD92-B2F9691CDDC2}"/>
              </a:ext>
            </a:extLst>
          </p:cNvPr>
          <p:cNvSpPr>
            <a:spLocks noGrp="1"/>
          </p:cNvSpPr>
          <p:nvPr>
            <p:ph type="title"/>
          </p:nvPr>
        </p:nvSpPr>
        <p:spPr/>
        <p:txBody>
          <a:bodyPr/>
          <a:lstStyle/>
          <a:p>
            <a:r>
              <a:rPr lang="en-US" dirty="0"/>
              <a:t>Why do we use weight decay?</a:t>
            </a:r>
            <a:br>
              <a:rPr lang="en-US" dirty="0"/>
            </a:br>
            <a:endParaRPr lang="en-IN" dirty="0"/>
          </a:p>
        </p:txBody>
      </p:sp>
      <p:sp>
        <p:nvSpPr>
          <p:cNvPr id="3" name="Content Placeholder 2">
            <a:extLst>
              <a:ext uri="{FF2B5EF4-FFF2-40B4-BE49-F238E27FC236}">
                <a16:creationId xmlns:a16="http://schemas.microsoft.com/office/drawing/2014/main" id="{C7264FF4-D61F-4377-AE11-D39F3EBA8994}"/>
              </a:ext>
            </a:extLst>
          </p:cNvPr>
          <p:cNvSpPr>
            <a:spLocks noGrp="1"/>
          </p:cNvSpPr>
          <p:nvPr>
            <p:ph idx="1"/>
          </p:nvPr>
        </p:nvSpPr>
        <p:spPr/>
        <p:txBody>
          <a:bodyPr/>
          <a:lstStyle/>
          <a:p>
            <a:r>
              <a:rPr lang="en-US" dirty="0"/>
              <a:t>To prevent overfitting</a:t>
            </a:r>
          </a:p>
          <a:p>
            <a:r>
              <a:rPr lang="en-US" dirty="0"/>
              <a:t>Because the L2 norm of the weights are added to the loss, each iteration of our network will try to optimize/minimize the model weights in addition to the loss. </a:t>
            </a:r>
          </a:p>
          <a:p>
            <a:r>
              <a:rPr lang="en-US" dirty="0"/>
              <a:t>This will help keep the weights as small as possible, preventing the weights to grow out of control, and thus avoid exploding gradient.</a:t>
            </a:r>
            <a:endParaRPr lang="en-IN" dirty="0"/>
          </a:p>
        </p:txBody>
      </p:sp>
    </p:spTree>
    <p:extLst>
      <p:ext uri="{BB962C8B-B14F-4D97-AF65-F5344CB8AC3E}">
        <p14:creationId xmlns:p14="http://schemas.microsoft.com/office/powerpoint/2010/main" val="262080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E327E-EFDC-485E-B40B-9C0992F31821}"/>
              </a:ext>
            </a:extLst>
          </p:cNvPr>
          <p:cNvSpPr>
            <a:spLocks noGrp="1"/>
          </p:cNvSpPr>
          <p:nvPr>
            <p:ph type="title"/>
          </p:nvPr>
        </p:nvSpPr>
        <p:spPr/>
        <p:txBody>
          <a:bodyPr/>
          <a:lstStyle/>
          <a:p>
            <a:r>
              <a:rPr lang="en-IN" dirty="0"/>
              <a:t>Overfitting and underfitting</a:t>
            </a:r>
          </a:p>
        </p:txBody>
      </p:sp>
      <p:sp>
        <p:nvSpPr>
          <p:cNvPr id="3" name="Content Placeholder 2">
            <a:extLst>
              <a:ext uri="{FF2B5EF4-FFF2-40B4-BE49-F238E27FC236}">
                <a16:creationId xmlns:a16="http://schemas.microsoft.com/office/drawing/2014/main" id="{B310CF63-64B1-4520-ADDC-123EB582DFFA}"/>
              </a:ext>
            </a:extLst>
          </p:cNvPr>
          <p:cNvSpPr>
            <a:spLocks noGrp="1"/>
          </p:cNvSpPr>
          <p:nvPr>
            <p:ph idx="1"/>
          </p:nvPr>
        </p:nvSpPr>
        <p:spPr/>
        <p:txBody>
          <a:bodyPr>
            <a:normAutofit fontScale="77500" lnSpcReduction="20000"/>
          </a:bodyPr>
          <a:lstStyle/>
          <a:p>
            <a:r>
              <a:rPr lang="en-US" dirty="0"/>
              <a:t>We sample the training set, then use it to choose the parameters to reduce training set error, then sample the test set. </a:t>
            </a:r>
          </a:p>
          <a:p>
            <a:r>
              <a:rPr lang="en-US" dirty="0"/>
              <a:t>Under this process, the expected test error is greater than or equal to the expected value of training error.</a:t>
            </a:r>
          </a:p>
          <a:p>
            <a:r>
              <a:rPr lang="en-US" dirty="0"/>
              <a:t>The factors determining how well a machine learning algorithm will perform are its ability to:</a:t>
            </a:r>
          </a:p>
          <a:p>
            <a:pPr marL="0" indent="0">
              <a:buNone/>
            </a:pPr>
            <a:r>
              <a:rPr lang="en-US" dirty="0"/>
              <a:t>1. Make the training error small.</a:t>
            </a:r>
          </a:p>
          <a:p>
            <a:pPr marL="0" indent="0">
              <a:buNone/>
            </a:pPr>
            <a:r>
              <a:rPr lang="en-US" dirty="0"/>
              <a:t>2. Make the gap between training and test error small.</a:t>
            </a:r>
          </a:p>
          <a:p>
            <a:r>
              <a:rPr lang="en-US" dirty="0"/>
              <a:t>These two factors correspond to the two central challenges in machine learning:</a:t>
            </a:r>
          </a:p>
          <a:p>
            <a:r>
              <a:rPr lang="en-US" dirty="0">
                <a:solidFill>
                  <a:srgbClr val="00B0F0"/>
                </a:solidFill>
              </a:rPr>
              <a:t>underfitting and overfitting  </a:t>
            </a:r>
          </a:p>
          <a:p>
            <a:r>
              <a:rPr lang="en-US" dirty="0">
                <a:solidFill>
                  <a:srgbClr val="00B0F0"/>
                </a:solidFill>
              </a:rPr>
              <a:t>Underfitting</a:t>
            </a:r>
            <a:r>
              <a:rPr lang="en-US" dirty="0"/>
              <a:t> occurs when the model is not able to obtain a sufficiently low error value on the training set. </a:t>
            </a:r>
          </a:p>
          <a:p>
            <a:r>
              <a:rPr lang="en-US" dirty="0">
                <a:solidFill>
                  <a:srgbClr val="00B0F0"/>
                </a:solidFill>
              </a:rPr>
              <a:t>Overfitting</a:t>
            </a:r>
            <a:r>
              <a:rPr lang="en-US" dirty="0"/>
              <a:t> occurs when the gap between the training error and test error is too large</a:t>
            </a:r>
            <a:endParaRPr lang="en-IN" dirty="0"/>
          </a:p>
        </p:txBody>
      </p:sp>
    </p:spTree>
    <p:extLst>
      <p:ext uri="{BB962C8B-B14F-4D97-AF65-F5344CB8AC3E}">
        <p14:creationId xmlns:p14="http://schemas.microsoft.com/office/powerpoint/2010/main" val="32048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8C4A8-136A-434B-97D0-BE8DAF11086B}"/>
              </a:ext>
            </a:extLst>
          </p:cNvPr>
          <p:cNvSpPr>
            <a:spLocks noGrp="1"/>
          </p:cNvSpPr>
          <p:nvPr>
            <p:ph type="title"/>
          </p:nvPr>
        </p:nvSpPr>
        <p:spPr/>
        <p:txBody>
          <a:bodyPr/>
          <a:lstStyle/>
          <a:p>
            <a:r>
              <a:rPr lang="en-IN" dirty="0"/>
              <a:t>Capacity</a:t>
            </a:r>
          </a:p>
        </p:txBody>
      </p:sp>
      <p:sp>
        <p:nvSpPr>
          <p:cNvPr id="3" name="Content Placeholder 2">
            <a:extLst>
              <a:ext uri="{FF2B5EF4-FFF2-40B4-BE49-F238E27FC236}">
                <a16:creationId xmlns:a16="http://schemas.microsoft.com/office/drawing/2014/main" id="{E3A9C804-F940-4DF7-86BD-30E86E603183}"/>
              </a:ext>
            </a:extLst>
          </p:cNvPr>
          <p:cNvSpPr>
            <a:spLocks noGrp="1"/>
          </p:cNvSpPr>
          <p:nvPr>
            <p:ph idx="1"/>
          </p:nvPr>
        </p:nvSpPr>
        <p:spPr/>
        <p:txBody>
          <a:bodyPr/>
          <a:lstStyle/>
          <a:p>
            <a:r>
              <a:rPr lang="en-US" dirty="0"/>
              <a:t>We can control whether a model is more likely to </a:t>
            </a:r>
            <a:r>
              <a:rPr lang="en-US" dirty="0">
                <a:solidFill>
                  <a:srgbClr val="00B0F0"/>
                </a:solidFill>
              </a:rPr>
              <a:t>overfit or underfit </a:t>
            </a:r>
            <a:r>
              <a:rPr lang="en-US" dirty="0"/>
              <a:t>by </a:t>
            </a:r>
            <a:r>
              <a:rPr lang="en-US" dirty="0">
                <a:solidFill>
                  <a:srgbClr val="00B0F0"/>
                </a:solidFill>
              </a:rPr>
              <a:t>altering its capacity</a:t>
            </a:r>
            <a:r>
              <a:rPr lang="en-US" dirty="0"/>
              <a:t>. </a:t>
            </a:r>
          </a:p>
          <a:p>
            <a:r>
              <a:rPr lang="en-US" dirty="0"/>
              <a:t>Informally, a model’s capacity is its ability to fit a wide variety of functions. </a:t>
            </a:r>
          </a:p>
          <a:p>
            <a:r>
              <a:rPr lang="en-US" dirty="0"/>
              <a:t>Models with low capacity may struggle to fit the training set. </a:t>
            </a:r>
          </a:p>
          <a:p>
            <a:r>
              <a:rPr lang="en-US" dirty="0"/>
              <a:t>Models with high capacity can overfit by memorizing properties of the training set that do not serve them well on the test set</a:t>
            </a:r>
            <a:endParaRPr lang="en-IN" dirty="0"/>
          </a:p>
        </p:txBody>
      </p:sp>
    </p:spTree>
    <p:extLst>
      <p:ext uri="{BB962C8B-B14F-4D97-AF65-F5344CB8AC3E}">
        <p14:creationId xmlns:p14="http://schemas.microsoft.com/office/powerpoint/2010/main" val="3723362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7B50-9CE7-469D-8894-D5C43E2246D2}"/>
              </a:ext>
            </a:extLst>
          </p:cNvPr>
          <p:cNvSpPr>
            <a:spLocks noGrp="1"/>
          </p:cNvSpPr>
          <p:nvPr>
            <p:ph type="title"/>
          </p:nvPr>
        </p:nvSpPr>
        <p:spPr/>
        <p:txBody>
          <a:bodyPr/>
          <a:lstStyle/>
          <a:p>
            <a:r>
              <a:rPr lang="en-US" dirty="0"/>
              <a:t>Hypothesis space</a:t>
            </a:r>
            <a:endParaRPr lang="en-IN" dirty="0"/>
          </a:p>
        </p:txBody>
      </p:sp>
      <p:sp>
        <p:nvSpPr>
          <p:cNvPr id="3" name="Content Placeholder 2">
            <a:extLst>
              <a:ext uri="{FF2B5EF4-FFF2-40B4-BE49-F238E27FC236}">
                <a16:creationId xmlns:a16="http://schemas.microsoft.com/office/drawing/2014/main" id="{4387664C-E9D7-4876-AB08-E1BBDAA83B45}"/>
              </a:ext>
            </a:extLst>
          </p:cNvPr>
          <p:cNvSpPr>
            <a:spLocks noGrp="1"/>
          </p:cNvSpPr>
          <p:nvPr>
            <p:ph idx="1"/>
          </p:nvPr>
        </p:nvSpPr>
        <p:spPr/>
        <p:txBody>
          <a:bodyPr>
            <a:normAutofit/>
          </a:bodyPr>
          <a:lstStyle/>
          <a:p>
            <a:r>
              <a:rPr lang="en-US" dirty="0"/>
              <a:t>One way to control the capacity of a learning algorithm is by choosing its </a:t>
            </a:r>
            <a:r>
              <a:rPr lang="en-US" dirty="0">
                <a:solidFill>
                  <a:srgbClr val="00B0F0"/>
                </a:solidFill>
              </a:rPr>
              <a:t>hypothesis space</a:t>
            </a:r>
          </a:p>
          <a:p>
            <a:r>
              <a:rPr lang="en-US" dirty="0"/>
              <a:t>Hypothesis space is the set of functions that the learning algorithm is allowed to select as being the solution. </a:t>
            </a:r>
          </a:p>
          <a:p>
            <a:r>
              <a:rPr lang="en-US" dirty="0"/>
              <a:t>For example, the linear regression algorithm has the set of all linear functions of its input as its hypothesis space. </a:t>
            </a:r>
          </a:p>
          <a:p>
            <a:r>
              <a:rPr lang="en-US" dirty="0"/>
              <a:t>We can generalize linear regression to include polynomials, rather than just linear functions, in its hypothesis space. </a:t>
            </a:r>
          </a:p>
          <a:p>
            <a:r>
              <a:rPr lang="en-US" dirty="0"/>
              <a:t>Doing so increases the </a:t>
            </a:r>
            <a:r>
              <a:rPr lang="en-US" dirty="0">
                <a:solidFill>
                  <a:srgbClr val="00B0F0"/>
                </a:solidFill>
              </a:rPr>
              <a:t>model’s capacity</a:t>
            </a:r>
            <a:endParaRPr lang="en-IN" dirty="0">
              <a:solidFill>
                <a:srgbClr val="00B0F0"/>
              </a:solidFill>
            </a:endParaRPr>
          </a:p>
        </p:txBody>
      </p:sp>
    </p:spTree>
    <p:extLst>
      <p:ext uri="{BB962C8B-B14F-4D97-AF65-F5344CB8AC3E}">
        <p14:creationId xmlns:p14="http://schemas.microsoft.com/office/powerpoint/2010/main" val="31442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CFE4-9388-469C-8C2E-2EC0F81F3581}"/>
              </a:ext>
            </a:extLst>
          </p:cNvPr>
          <p:cNvSpPr>
            <a:spLocks noGrp="1"/>
          </p:cNvSpPr>
          <p:nvPr>
            <p:ph type="title"/>
          </p:nvPr>
        </p:nvSpPr>
        <p:spPr/>
        <p:txBody>
          <a:bodyPr/>
          <a:lstStyle/>
          <a:p>
            <a:r>
              <a:rPr lang="en-IN" dirty="0"/>
              <a:t>Regularization Techniques</a:t>
            </a:r>
          </a:p>
        </p:txBody>
      </p:sp>
      <p:sp>
        <p:nvSpPr>
          <p:cNvPr id="3" name="Content Placeholder 2">
            <a:extLst>
              <a:ext uri="{FF2B5EF4-FFF2-40B4-BE49-F238E27FC236}">
                <a16:creationId xmlns:a16="http://schemas.microsoft.com/office/drawing/2014/main" id="{4AD86060-943C-447C-9B46-3F1D1DB8DF3E}"/>
              </a:ext>
            </a:extLst>
          </p:cNvPr>
          <p:cNvSpPr>
            <a:spLocks noGrp="1"/>
          </p:cNvSpPr>
          <p:nvPr>
            <p:ph idx="1"/>
          </p:nvPr>
        </p:nvSpPr>
        <p:spPr/>
        <p:txBody>
          <a:bodyPr>
            <a:normAutofit lnSpcReduction="10000"/>
          </a:bodyPr>
          <a:lstStyle/>
          <a:p>
            <a:r>
              <a:rPr lang="en-US" dirty="0"/>
              <a:t>Similar to cloth, which has to be a right fit, the problem of overfitting and underfitting happens in ML &amp; DL models</a:t>
            </a:r>
          </a:p>
          <a:p>
            <a:r>
              <a:rPr lang="en-US" dirty="0"/>
              <a:t>There are techniques to tackle this overfitting and under fitting issue and these techniques are called </a:t>
            </a:r>
            <a:r>
              <a:rPr lang="en-US" dirty="0">
                <a:solidFill>
                  <a:srgbClr val="00B0F0"/>
                </a:solidFill>
              </a:rPr>
              <a:t>regularization techniques</a:t>
            </a:r>
            <a:r>
              <a:rPr lang="en-US" dirty="0"/>
              <a:t>.</a:t>
            </a:r>
          </a:p>
          <a:p>
            <a:r>
              <a:rPr lang="en-US" dirty="0"/>
              <a:t>Regularization is a technique used to </a:t>
            </a:r>
            <a:r>
              <a:rPr lang="en-US" dirty="0">
                <a:solidFill>
                  <a:srgbClr val="00B0F0"/>
                </a:solidFill>
              </a:rPr>
              <a:t>prevent overfitting </a:t>
            </a:r>
            <a:r>
              <a:rPr lang="en-US" dirty="0"/>
              <a:t>and improve the generalization performance of a model. </a:t>
            </a:r>
          </a:p>
          <a:p>
            <a:r>
              <a:rPr lang="en-US" dirty="0"/>
              <a:t>It involves adding a penalty term to the loss function during training.</a:t>
            </a:r>
          </a:p>
          <a:p>
            <a:r>
              <a:rPr lang="en-US" dirty="0"/>
              <a:t>This penalty discourages the model from becoming too complex or having large parameter values, which helps in controlling the model’s ability to fit noise in the training data. </a:t>
            </a:r>
          </a:p>
        </p:txBody>
      </p:sp>
    </p:spTree>
    <p:extLst>
      <p:ext uri="{BB962C8B-B14F-4D97-AF65-F5344CB8AC3E}">
        <p14:creationId xmlns:p14="http://schemas.microsoft.com/office/powerpoint/2010/main" val="1179362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4F05-3CF0-42F1-985B-FC9F4BF5EDC7}"/>
              </a:ext>
            </a:extLst>
          </p:cNvPr>
          <p:cNvSpPr>
            <a:spLocks noGrp="1"/>
          </p:cNvSpPr>
          <p:nvPr>
            <p:ph type="title"/>
          </p:nvPr>
        </p:nvSpPr>
        <p:spPr/>
        <p:txBody>
          <a:bodyPr/>
          <a:lstStyle/>
          <a:p>
            <a:r>
              <a:rPr lang="en-IN" dirty="0"/>
              <a:t>Capacity</a:t>
            </a:r>
          </a:p>
        </p:txBody>
      </p:sp>
      <p:sp>
        <p:nvSpPr>
          <p:cNvPr id="3" name="Content Placeholder 2">
            <a:extLst>
              <a:ext uri="{FF2B5EF4-FFF2-40B4-BE49-F238E27FC236}">
                <a16:creationId xmlns:a16="http://schemas.microsoft.com/office/drawing/2014/main" id="{58F9F866-CE61-45ED-B48D-28D5B4C57312}"/>
              </a:ext>
            </a:extLst>
          </p:cNvPr>
          <p:cNvSpPr>
            <a:spLocks noGrp="1"/>
          </p:cNvSpPr>
          <p:nvPr>
            <p:ph idx="1"/>
          </p:nvPr>
        </p:nvSpPr>
        <p:spPr/>
        <p:txBody>
          <a:bodyPr>
            <a:normAutofit/>
          </a:bodyPr>
          <a:lstStyle/>
          <a:p>
            <a:r>
              <a:rPr lang="en-US" dirty="0"/>
              <a:t>Machine learning algorithms will generally perform best </a:t>
            </a:r>
          </a:p>
          <a:p>
            <a:pPr lvl="1"/>
            <a:r>
              <a:rPr lang="en-US" dirty="0"/>
              <a:t>when their capacity is appropriate for the true complexity of the task and</a:t>
            </a:r>
          </a:p>
          <a:p>
            <a:pPr lvl="1"/>
            <a:r>
              <a:rPr lang="en-US" dirty="0"/>
              <a:t>The amount of training data is also appropriate  </a:t>
            </a:r>
          </a:p>
          <a:p>
            <a:r>
              <a:rPr lang="en-US" dirty="0"/>
              <a:t>Models with insufficient capacity are unable to solve complex tasks.</a:t>
            </a:r>
          </a:p>
          <a:p>
            <a:r>
              <a:rPr lang="en-US" dirty="0"/>
              <a:t>Models with high capacity can solve complex tasks</a:t>
            </a:r>
          </a:p>
          <a:p>
            <a:r>
              <a:rPr lang="en-US" dirty="0"/>
              <a:t>But when their capacity is higher than needed to solve the present task they may </a:t>
            </a:r>
            <a:r>
              <a:rPr lang="en-US" dirty="0">
                <a:solidFill>
                  <a:srgbClr val="00B0F0"/>
                </a:solidFill>
              </a:rPr>
              <a:t>overfit</a:t>
            </a:r>
            <a:r>
              <a:rPr lang="en-US" dirty="0"/>
              <a:t>.</a:t>
            </a:r>
            <a:endParaRPr lang="en-IN" dirty="0"/>
          </a:p>
        </p:txBody>
      </p:sp>
    </p:spTree>
    <p:extLst>
      <p:ext uri="{BB962C8B-B14F-4D97-AF65-F5344CB8AC3E}">
        <p14:creationId xmlns:p14="http://schemas.microsoft.com/office/powerpoint/2010/main" val="521226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B73F-BB39-4477-93CF-A9FCCEE2AEEC}"/>
              </a:ext>
            </a:extLst>
          </p:cNvPr>
          <p:cNvSpPr>
            <a:spLocks noGrp="1"/>
          </p:cNvSpPr>
          <p:nvPr>
            <p:ph type="title"/>
          </p:nvPr>
        </p:nvSpPr>
        <p:spPr>
          <a:xfrm>
            <a:off x="838200" y="365125"/>
            <a:ext cx="10515600" cy="724087"/>
          </a:xfrm>
        </p:spPr>
        <p:txBody>
          <a:bodyPr/>
          <a:lstStyle/>
          <a:p>
            <a:r>
              <a:rPr lang="en-IN" dirty="0"/>
              <a:t>Capacity - Illustration</a:t>
            </a:r>
          </a:p>
        </p:txBody>
      </p:sp>
      <p:pic>
        <p:nvPicPr>
          <p:cNvPr id="4" name="Content Placeholder 3">
            <a:extLst>
              <a:ext uri="{FF2B5EF4-FFF2-40B4-BE49-F238E27FC236}">
                <a16:creationId xmlns:a16="http://schemas.microsoft.com/office/drawing/2014/main" id="{1A9AB0FD-7A64-4507-BED5-507A9D134FE5}"/>
              </a:ext>
            </a:extLst>
          </p:cNvPr>
          <p:cNvPicPr>
            <a:picLocks noGrp="1" noChangeAspect="1"/>
          </p:cNvPicPr>
          <p:nvPr>
            <p:ph idx="1"/>
          </p:nvPr>
        </p:nvPicPr>
        <p:blipFill>
          <a:blip r:embed="rId2"/>
          <a:stretch>
            <a:fillRect/>
          </a:stretch>
        </p:blipFill>
        <p:spPr>
          <a:xfrm>
            <a:off x="600635" y="1273829"/>
            <a:ext cx="7582958" cy="3562847"/>
          </a:xfrm>
          <a:prstGeom prst="rect">
            <a:avLst/>
          </a:prstGeom>
        </p:spPr>
      </p:pic>
      <p:sp>
        <p:nvSpPr>
          <p:cNvPr id="5" name="TextBox 4">
            <a:extLst>
              <a:ext uri="{FF2B5EF4-FFF2-40B4-BE49-F238E27FC236}">
                <a16:creationId xmlns:a16="http://schemas.microsoft.com/office/drawing/2014/main" id="{DBF6F2E5-0B67-4492-9D80-4208D73CAC3C}"/>
              </a:ext>
            </a:extLst>
          </p:cNvPr>
          <p:cNvSpPr txBox="1"/>
          <p:nvPr/>
        </p:nvSpPr>
        <p:spPr>
          <a:xfrm>
            <a:off x="174812" y="4836676"/>
            <a:ext cx="11833412" cy="1477328"/>
          </a:xfrm>
          <a:prstGeom prst="rect">
            <a:avLst/>
          </a:prstGeom>
          <a:noFill/>
        </p:spPr>
        <p:txBody>
          <a:bodyPr wrap="square" rtlCol="0">
            <a:spAutoFit/>
          </a:bodyPr>
          <a:lstStyle/>
          <a:p>
            <a:r>
              <a:rPr lang="en-US" dirty="0"/>
              <a:t>Here, </a:t>
            </a:r>
            <a:r>
              <a:rPr lang="en-US" dirty="0">
                <a:solidFill>
                  <a:srgbClr val="00B0F0"/>
                </a:solidFill>
              </a:rPr>
              <a:t>a linear, quadratic and degree-9 predictor </a:t>
            </a:r>
            <a:r>
              <a:rPr lang="en-US" dirty="0"/>
              <a:t>attempting to fit a problem where the true underlying function is quadratic. </a:t>
            </a:r>
          </a:p>
          <a:p>
            <a:r>
              <a:rPr lang="en-US" dirty="0"/>
              <a:t>The linear function is unable to capture the curvature in the true underlying problem, so it </a:t>
            </a:r>
            <a:r>
              <a:rPr lang="en-US" dirty="0">
                <a:solidFill>
                  <a:srgbClr val="00B0F0"/>
                </a:solidFill>
              </a:rPr>
              <a:t>underfits</a:t>
            </a:r>
            <a:r>
              <a:rPr lang="en-US" dirty="0"/>
              <a:t>. </a:t>
            </a:r>
          </a:p>
          <a:p>
            <a:r>
              <a:rPr lang="en-US" dirty="0"/>
              <a:t>The degree-9 predictor is capable of representing the correct function, but it is also capable of representing infinitely many other functions that pass exactly through the training points because we have more parameters than training examples. </a:t>
            </a:r>
          </a:p>
          <a:p>
            <a:r>
              <a:rPr lang="en-US" dirty="0"/>
              <a:t>In this example, the </a:t>
            </a:r>
            <a:r>
              <a:rPr lang="en-US" dirty="0">
                <a:solidFill>
                  <a:srgbClr val="00B0F0"/>
                </a:solidFill>
              </a:rPr>
              <a:t>quadratic model is perfectly matched </a:t>
            </a:r>
            <a:r>
              <a:rPr lang="en-US" dirty="0"/>
              <a:t>to the true structure of the task so it generalizes well to new data</a:t>
            </a:r>
            <a:endParaRPr lang="en-IN" dirty="0"/>
          </a:p>
        </p:txBody>
      </p:sp>
      <p:pic>
        <p:nvPicPr>
          <p:cNvPr id="7" name="Picture 6">
            <a:extLst>
              <a:ext uri="{FF2B5EF4-FFF2-40B4-BE49-F238E27FC236}">
                <a16:creationId xmlns:a16="http://schemas.microsoft.com/office/drawing/2014/main" id="{3CFF94FF-F15C-438D-AA9D-37DAEF9B56B5}"/>
              </a:ext>
            </a:extLst>
          </p:cNvPr>
          <p:cNvPicPr>
            <a:picLocks noChangeAspect="1"/>
          </p:cNvPicPr>
          <p:nvPr/>
        </p:nvPicPr>
        <p:blipFill>
          <a:blip r:embed="rId3"/>
          <a:stretch>
            <a:fillRect/>
          </a:stretch>
        </p:blipFill>
        <p:spPr>
          <a:xfrm>
            <a:off x="8609416" y="2291214"/>
            <a:ext cx="2514951" cy="562053"/>
          </a:xfrm>
          <a:prstGeom prst="rect">
            <a:avLst/>
          </a:prstGeom>
        </p:spPr>
      </p:pic>
      <p:pic>
        <p:nvPicPr>
          <p:cNvPr id="8" name="Picture 7">
            <a:extLst>
              <a:ext uri="{FF2B5EF4-FFF2-40B4-BE49-F238E27FC236}">
                <a16:creationId xmlns:a16="http://schemas.microsoft.com/office/drawing/2014/main" id="{FAF8EFD1-6456-4626-B23C-79194C30D6A5}"/>
              </a:ext>
            </a:extLst>
          </p:cNvPr>
          <p:cNvPicPr>
            <a:picLocks noChangeAspect="1"/>
          </p:cNvPicPr>
          <p:nvPr/>
        </p:nvPicPr>
        <p:blipFill>
          <a:blip r:embed="rId4"/>
          <a:stretch>
            <a:fillRect/>
          </a:stretch>
        </p:blipFill>
        <p:spPr>
          <a:xfrm>
            <a:off x="8916709" y="1699863"/>
            <a:ext cx="1324160" cy="381053"/>
          </a:xfrm>
          <a:prstGeom prst="rect">
            <a:avLst/>
          </a:prstGeom>
        </p:spPr>
      </p:pic>
      <p:pic>
        <p:nvPicPr>
          <p:cNvPr id="9" name="Picture 8">
            <a:extLst>
              <a:ext uri="{FF2B5EF4-FFF2-40B4-BE49-F238E27FC236}">
                <a16:creationId xmlns:a16="http://schemas.microsoft.com/office/drawing/2014/main" id="{FA5655FD-AF8D-4E86-A786-73ECC668C665}"/>
              </a:ext>
            </a:extLst>
          </p:cNvPr>
          <p:cNvPicPr>
            <a:picLocks noChangeAspect="1"/>
          </p:cNvPicPr>
          <p:nvPr/>
        </p:nvPicPr>
        <p:blipFill>
          <a:blip r:embed="rId5"/>
          <a:stretch>
            <a:fillRect/>
          </a:stretch>
        </p:blipFill>
        <p:spPr>
          <a:xfrm>
            <a:off x="8871389" y="3026425"/>
            <a:ext cx="1991003" cy="1028844"/>
          </a:xfrm>
          <a:prstGeom prst="rect">
            <a:avLst/>
          </a:prstGeom>
        </p:spPr>
      </p:pic>
    </p:spTree>
    <p:extLst>
      <p:ext uri="{BB962C8B-B14F-4D97-AF65-F5344CB8AC3E}">
        <p14:creationId xmlns:p14="http://schemas.microsoft.com/office/powerpoint/2010/main" val="3486592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DB73F-BB39-4477-93CF-A9FCCEE2AEEC}"/>
              </a:ext>
            </a:extLst>
          </p:cNvPr>
          <p:cNvSpPr>
            <a:spLocks noGrp="1"/>
          </p:cNvSpPr>
          <p:nvPr>
            <p:ph type="title"/>
          </p:nvPr>
        </p:nvSpPr>
        <p:spPr/>
        <p:txBody>
          <a:bodyPr/>
          <a:lstStyle/>
          <a:p>
            <a:r>
              <a:rPr lang="en-IN" dirty="0"/>
              <a:t>Capacity - Illustration</a:t>
            </a:r>
          </a:p>
        </p:txBody>
      </p:sp>
      <p:sp>
        <p:nvSpPr>
          <p:cNvPr id="5" name="Content Placeholder 4">
            <a:extLst>
              <a:ext uri="{FF2B5EF4-FFF2-40B4-BE49-F238E27FC236}">
                <a16:creationId xmlns:a16="http://schemas.microsoft.com/office/drawing/2014/main" id="{61FBF3F8-2771-48D5-9DA2-39E8A18AEF20}"/>
              </a:ext>
            </a:extLst>
          </p:cNvPr>
          <p:cNvSpPr>
            <a:spLocks noGrp="1"/>
          </p:cNvSpPr>
          <p:nvPr>
            <p:ph idx="1"/>
          </p:nvPr>
        </p:nvSpPr>
        <p:spPr/>
        <p:txBody>
          <a:bodyPr>
            <a:normAutofit fontScale="70000" lnSpcReduction="20000"/>
          </a:bodyPr>
          <a:lstStyle/>
          <a:p>
            <a:r>
              <a:rPr lang="en-US" dirty="0"/>
              <a:t>We fit three models to the example training set. </a:t>
            </a:r>
          </a:p>
          <a:p>
            <a:r>
              <a:rPr lang="en-US" dirty="0"/>
              <a:t>The training data was generated synthetically, by randomly sampling x values and choosing y deterministically by evaluating a quadratic function. </a:t>
            </a:r>
          </a:p>
          <a:p>
            <a:r>
              <a:rPr lang="en-US" dirty="0"/>
              <a:t>(Left)A linear function fit to the data suffers from underfitting—it cannot capture the curvature that is present in the data. </a:t>
            </a:r>
          </a:p>
          <a:p>
            <a:r>
              <a:rPr lang="en-US" dirty="0"/>
              <a:t>(Center)A quadratic function fit to the data generalizes well to unseen points. </a:t>
            </a:r>
          </a:p>
          <a:p>
            <a:r>
              <a:rPr lang="en-US" dirty="0"/>
              <a:t>It does not suffer from a significant amount of overfitting or underfitting. </a:t>
            </a:r>
          </a:p>
          <a:p>
            <a:r>
              <a:rPr lang="en-US" dirty="0"/>
              <a:t>(Right)A polynomial of degree 9 fit to the data suffers from overfitting. </a:t>
            </a:r>
          </a:p>
          <a:p>
            <a:r>
              <a:rPr lang="en-US" dirty="0"/>
              <a:t>The </a:t>
            </a:r>
            <a:r>
              <a:rPr lang="en-US" dirty="0">
                <a:solidFill>
                  <a:srgbClr val="00B0F0"/>
                </a:solidFill>
              </a:rPr>
              <a:t>solution passes through all of the training points exactly, </a:t>
            </a:r>
            <a:r>
              <a:rPr lang="en-US" dirty="0"/>
              <a:t>but we have</a:t>
            </a:r>
            <a:r>
              <a:rPr lang="en-US" dirty="0">
                <a:solidFill>
                  <a:srgbClr val="00B0F0"/>
                </a:solidFill>
              </a:rPr>
              <a:t> not been able to extract the correct structure.</a:t>
            </a:r>
          </a:p>
          <a:p>
            <a:r>
              <a:rPr lang="en-US" dirty="0"/>
              <a:t>It now has a deep valley in between two training points that does not appear in the true underlying function. </a:t>
            </a:r>
          </a:p>
          <a:p>
            <a:r>
              <a:rPr lang="en-US" dirty="0"/>
              <a:t>It also increases sharply on the left side of the data, while the true function decreases in this area.</a:t>
            </a:r>
            <a:endParaRPr lang="en-IN" dirty="0"/>
          </a:p>
        </p:txBody>
      </p:sp>
    </p:spTree>
    <p:extLst>
      <p:ext uri="{BB962C8B-B14F-4D97-AF65-F5344CB8AC3E}">
        <p14:creationId xmlns:p14="http://schemas.microsoft.com/office/powerpoint/2010/main" val="25984605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BBEA-0EC1-4BBC-8DDA-77B9BA207C68}"/>
              </a:ext>
            </a:extLst>
          </p:cNvPr>
          <p:cNvSpPr>
            <a:spLocks noGrp="1"/>
          </p:cNvSpPr>
          <p:nvPr>
            <p:ph type="title"/>
          </p:nvPr>
        </p:nvSpPr>
        <p:spPr/>
        <p:txBody>
          <a:bodyPr/>
          <a:lstStyle/>
          <a:p>
            <a:r>
              <a:rPr lang="en-IN" dirty="0"/>
              <a:t>Test error</a:t>
            </a:r>
          </a:p>
        </p:txBody>
      </p:sp>
      <p:sp>
        <p:nvSpPr>
          <p:cNvPr id="3" name="Content Placeholder 2">
            <a:extLst>
              <a:ext uri="{FF2B5EF4-FFF2-40B4-BE49-F238E27FC236}">
                <a16:creationId xmlns:a16="http://schemas.microsoft.com/office/drawing/2014/main" id="{A9762461-0EE0-40FE-BE5E-AF088A7D63E4}"/>
              </a:ext>
            </a:extLst>
          </p:cNvPr>
          <p:cNvSpPr>
            <a:spLocks noGrp="1"/>
          </p:cNvSpPr>
          <p:nvPr>
            <p:ph idx="1"/>
          </p:nvPr>
        </p:nvSpPr>
        <p:spPr/>
        <p:txBody>
          <a:bodyPr>
            <a:normAutofit fontScale="85000" lnSpcReduction="10000"/>
          </a:bodyPr>
          <a:lstStyle/>
          <a:p>
            <a:r>
              <a:rPr lang="en-US" dirty="0"/>
              <a:t>The challenge in machine learning is that the </a:t>
            </a:r>
            <a:r>
              <a:rPr lang="en-US" dirty="0">
                <a:solidFill>
                  <a:srgbClr val="00B0F0"/>
                </a:solidFill>
              </a:rPr>
              <a:t>model must perform well on new</a:t>
            </a:r>
            <a:r>
              <a:rPr lang="en-US" dirty="0"/>
              <a:t>, previously unseen inputs—not just those on which our model was trained. </a:t>
            </a:r>
          </a:p>
          <a:p>
            <a:r>
              <a:rPr lang="en-US" dirty="0"/>
              <a:t>The ability to perform well on previously unobserved inputs is called </a:t>
            </a:r>
            <a:r>
              <a:rPr lang="en-US" dirty="0">
                <a:solidFill>
                  <a:srgbClr val="00B0F0"/>
                </a:solidFill>
              </a:rPr>
              <a:t>generalization.</a:t>
            </a:r>
          </a:p>
          <a:p>
            <a:r>
              <a:rPr lang="en-US" dirty="0"/>
              <a:t>Typically, when training a machine learning model, we have access to a training set, we can compute some error measure on the training set called the training error, and we reduce this training error. </a:t>
            </a:r>
          </a:p>
          <a:p>
            <a:r>
              <a:rPr lang="en-US" dirty="0"/>
              <a:t>we want the </a:t>
            </a:r>
            <a:r>
              <a:rPr lang="en-US" dirty="0">
                <a:solidFill>
                  <a:srgbClr val="00B0F0"/>
                </a:solidFill>
              </a:rPr>
              <a:t>generalization error, also called the test error</a:t>
            </a:r>
            <a:r>
              <a:rPr lang="en-US" dirty="0"/>
              <a:t>, to be low as well. </a:t>
            </a:r>
          </a:p>
          <a:p>
            <a:r>
              <a:rPr lang="en-US" dirty="0"/>
              <a:t>The generalization error is defined as the expected value of the error on a new input. </a:t>
            </a:r>
          </a:p>
          <a:p>
            <a:r>
              <a:rPr lang="en-US" dirty="0"/>
              <a:t>Here the expectation is taken across different possible inputs, drawn from the distribution of inputs we expect the system to encounter in practice.</a:t>
            </a:r>
            <a:endParaRPr lang="en-IN" dirty="0"/>
          </a:p>
        </p:txBody>
      </p:sp>
    </p:spTree>
    <p:extLst>
      <p:ext uri="{BB962C8B-B14F-4D97-AF65-F5344CB8AC3E}">
        <p14:creationId xmlns:p14="http://schemas.microsoft.com/office/powerpoint/2010/main" val="623056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D8871-5BEA-B1C6-6913-C0CA9646B24F}"/>
              </a:ext>
            </a:extLst>
          </p:cNvPr>
          <p:cNvSpPr>
            <a:spLocks noGrp="1"/>
          </p:cNvSpPr>
          <p:nvPr>
            <p:ph type="title"/>
          </p:nvPr>
        </p:nvSpPr>
        <p:spPr/>
        <p:txBody>
          <a:bodyPr>
            <a:normAutofit/>
          </a:bodyPr>
          <a:lstStyle/>
          <a:p>
            <a:r>
              <a:rPr lang="en-US" sz="3200" dirty="0"/>
              <a:t>Effect of weight decay on overfitting and underfitting</a:t>
            </a:r>
          </a:p>
        </p:txBody>
      </p:sp>
      <p:sp>
        <p:nvSpPr>
          <p:cNvPr id="6" name="TextBox 5">
            <a:extLst>
              <a:ext uri="{FF2B5EF4-FFF2-40B4-BE49-F238E27FC236}">
                <a16:creationId xmlns:a16="http://schemas.microsoft.com/office/drawing/2014/main" id="{0E0F0D03-2177-9B30-6AC2-BC4AF8A50362}"/>
              </a:ext>
            </a:extLst>
          </p:cNvPr>
          <p:cNvSpPr txBox="1"/>
          <p:nvPr/>
        </p:nvSpPr>
        <p:spPr>
          <a:xfrm>
            <a:off x="1032027" y="1367412"/>
            <a:ext cx="10840375" cy="1384995"/>
          </a:xfrm>
          <a:prstGeom prst="rect">
            <a:avLst/>
          </a:prstGeom>
          <a:noFill/>
        </p:spPr>
        <p:txBody>
          <a:bodyPr wrap="square">
            <a:spAutoFit/>
          </a:bodyPr>
          <a:lstStyle/>
          <a:p>
            <a:r>
              <a:rPr lang="en-US" sz="2800" dirty="0"/>
              <a:t>As an example of how we can control a model’s tendency to overfit or underfit via weight decay, we can train a high-degree polynomial regression model with different values of λ</a:t>
            </a:r>
          </a:p>
        </p:txBody>
      </p:sp>
      <p:pic>
        <p:nvPicPr>
          <p:cNvPr id="7" name="Picture 6">
            <a:extLst>
              <a:ext uri="{FF2B5EF4-FFF2-40B4-BE49-F238E27FC236}">
                <a16:creationId xmlns:a16="http://schemas.microsoft.com/office/drawing/2014/main" id="{5E72AE6F-9DCA-2773-40C1-9124197208E6}"/>
              </a:ext>
            </a:extLst>
          </p:cNvPr>
          <p:cNvPicPr>
            <a:picLocks noChangeAspect="1"/>
          </p:cNvPicPr>
          <p:nvPr/>
        </p:nvPicPr>
        <p:blipFill>
          <a:blip r:embed="rId2"/>
          <a:stretch>
            <a:fillRect/>
          </a:stretch>
        </p:blipFill>
        <p:spPr>
          <a:xfrm>
            <a:off x="7994110" y="2618161"/>
            <a:ext cx="3031216" cy="570333"/>
          </a:xfrm>
          <a:prstGeom prst="rect">
            <a:avLst/>
          </a:prstGeom>
        </p:spPr>
      </p:pic>
      <p:pic>
        <p:nvPicPr>
          <p:cNvPr id="3" name="Picture 2">
            <a:extLst>
              <a:ext uri="{FF2B5EF4-FFF2-40B4-BE49-F238E27FC236}">
                <a16:creationId xmlns:a16="http://schemas.microsoft.com/office/drawing/2014/main" id="{EBC93AC8-2572-4018-96E0-0BEF2FF2474F}"/>
              </a:ext>
            </a:extLst>
          </p:cNvPr>
          <p:cNvPicPr>
            <a:picLocks noChangeAspect="1"/>
          </p:cNvPicPr>
          <p:nvPr/>
        </p:nvPicPr>
        <p:blipFill>
          <a:blip r:embed="rId3"/>
          <a:stretch>
            <a:fillRect/>
          </a:stretch>
        </p:blipFill>
        <p:spPr>
          <a:xfrm>
            <a:off x="838200" y="2903327"/>
            <a:ext cx="7048488" cy="3338312"/>
          </a:xfrm>
          <a:prstGeom prst="rect">
            <a:avLst/>
          </a:prstGeom>
        </p:spPr>
      </p:pic>
    </p:spTree>
    <p:extLst>
      <p:ext uri="{BB962C8B-B14F-4D97-AF65-F5344CB8AC3E}">
        <p14:creationId xmlns:p14="http://schemas.microsoft.com/office/powerpoint/2010/main" val="2564026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F657-E88C-4D46-8688-11C8FCCCF131}"/>
              </a:ext>
            </a:extLst>
          </p:cNvPr>
          <p:cNvSpPr>
            <a:spLocks noGrp="1"/>
          </p:cNvSpPr>
          <p:nvPr>
            <p:ph type="title"/>
          </p:nvPr>
        </p:nvSpPr>
        <p:spPr/>
        <p:txBody>
          <a:bodyPr>
            <a:normAutofit/>
          </a:bodyPr>
          <a:lstStyle/>
          <a:p>
            <a:r>
              <a:rPr lang="en-US" sz="3200" dirty="0"/>
              <a:t>Effect of weight decay on overfitting and underfitting</a:t>
            </a:r>
            <a:endParaRPr lang="en-IN" sz="3200" dirty="0"/>
          </a:p>
        </p:txBody>
      </p:sp>
      <p:sp>
        <p:nvSpPr>
          <p:cNvPr id="3" name="Content Placeholder 2">
            <a:extLst>
              <a:ext uri="{FF2B5EF4-FFF2-40B4-BE49-F238E27FC236}">
                <a16:creationId xmlns:a16="http://schemas.microsoft.com/office/drawing/2014/main" id="{3253EE3B-144C-4D56-A4DE-9AC688F8990F}"/>
              </a:ext>
            </a:extLst>
          </p:cNvPr>
          <p:cNvSpPr>
            <a:spLocks noGrp="1"/>
          </p:cNvSpPr>
          <p:nvPr>
            <p:ph idx="1"/>
          </p:nvPr>
        </p:nvSpPr>
        <p:spPr/>
        <p:txBody>
          <a:bodyPr>
            <a:normAutofit fontScale="77500" lnSpcReduction="20000"/>
          </a:bodyPr>
          <a:lstStyle/>
          <a:p>
            <a:r>
              <a:rPr lang="en-US" dirty="0"/>
              <a:t>We fit a high-degree polynomial regression model to our example training set</a:t>
            </a:r>
          </a:p>
          <a:p>
            <a:r>
              <a:rPr lang="en-US" dirty="0"/>
              <a:t>The true function is quadratic, but here we use only models with degree 9.</a:t>
            </a:r>
          </a:p>
          <a:p>
            <a:r>
              <a:rPr lang="en-US" dirty="0"/>
              <a:t>We vary the amount of weight decay to prevent these high-degree models from overfitting.</a:t>
            </a:r>
          </a:p>
          <a:p>
            <a:r>
              <a:rPr lang="en-US" dirty="0"/>
              <a:t>(Left)With </a:t>
            </a:r>
            <a:r>
              <a:rPr lang="en-US" dirty="0">
                <a:solidFill>
                  <a:srgbClr val="00B0F0"/>
                </a:solidFill>
              </a:rPr>
              <a:t>very large λ</a:t>
            </a:r>
            <a:r>
              <a:rPr lang="en-US" dirty="0"/>
              <a:t>, we can force the model to learn a function with no slope at all.</a:t>
            </a:r>
          </a:p>
          <a:p>
            <a:r>
              <a:rPr lang="en-US" dirty="0"/>
              <a:t>This </a:t>
            </a:r>
            <a:r>
              <a:rPr lang="en-US" dirty="0">
                <a:solidFill>
                  <a:srgbClr val="00B0F0"/>
                </a:solidFill>
              </a:rPr>
              <a:t>underfits</a:t>
            </a:r>
            <a:r>
              <a:rPr lang="en-US" dirty="0"/>
              <a:t> because it can only represent a constant function. </a:t>
            </a:r>
          </a:p>
          <a:p>
            <a:r>
              <a:rPr lang="en-US" dirty="0"/>
              <a:t>(Center)With a </a:t>
            </a:r>
            <a:r>
              <a:rPr lang="en-US" dirty="0">
                <a:solidFill>
                  <a:srgbClr val="00B0F0"/>
                </a:solidFill>
              </a:rPr>
              <a:t>medium value of λ</a:t>
            </a:r>
            <a:r>
              <a:rPr lang="en-US" dirty="0"/>
              <a:t>, the learning algorithm recovers a curve with the right general shape.</a:t>
            </a:r>
          </a:p>
          <a:p>
            <a:r>
              <a:rPr lang="en-US" dirty="0"/>
              <a:t>Even though the model is capable of representing functions with much more complicated shape, weight decay has encouraged it to use a simpler function described by smaller coefficients.</a:t>
            </a:r>
          </a:p>
          <a:p>
            <a:r>
              <a:rPr lang="en-US" dirty="0"/>
              <a:t> (Right)With </a:t>
            </a:r>
            <a:r>
              <a:rPr lang="en-US" dirty="0">
                <a:solidFill>
                  <a:srgbClr val="00B0F0"/>
                </a:solidFill>
              </a:rPr>
              <a:t>weight decay approaching zero </a:t>
            </a:r>
            <a:r>
              <a:rPr lang="en-US" dirty="0"/>
              <a:t>the degree-9 polynomial overfits significantly</a:t>
            </a:r>
            <a:endParaRPr lang="en-IN" dirty="0"/>
          </a:p>
        </p:txBody>
      </p:sp>
    </p:spTree>
    <p:extLst>
      <p:ext uri="{BB962C8B-B14F-4D97-AF65-F5344CB8AC3E}">
        <p14:creationId xmlns:p14="http://schemas.microsoft.com/office/powerpoint/2010/main" val="25416718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D75A-8BEE-60C6-71FF-8F1EE03DC1D2}"/>
              </a:ext>
            </a:extLst>
          </p:cNvPr>
          <p:cNvSpPr>
            <a:spLocks noGrp="1"/>
          </p:cNvSpPr>
          <p:nvPr>
            <p:ph type="title"/>
          </p:nvPr>
        </p:nvSpPr>
        <p:spPr/>
        <p:txBody>
          <a:bodyPr/>
          <a:lstStyle/>
          <a:p>
            <a:r>
              <a:rPr lang="en-US" dirty="0"/>
              <a:t>Introduction : Regularization and hyperparameter</a:t>
            </a:r>
          </a:p>
        </p:txBody>
      </p:sp>
      <p:sp>
        <p:nvSpPr>
          <p:cNvPr id="3" name="Content Placeholder 2">
            <a:extLst>
              <a:ext uri="{FF2B5EF4-FFF2-40B4-BE49-F238E27FC236}">
                <a16:creationId xmlns:a16="http://schemas.microsoft.com/office/drawing/2014/main" id="{A87B9D5C-F31C-6B5F-E808-E6A103BA8E23}"/>
              </a:ext>
            </a:extLst>
          </p:cNvPr>
          <p:cNvSpPr>
            <a:spLocks noGrp="1"/>
          </p:cNvSpPr>
          <p:nvPr>
            <p:ph idx="1"/>
          </p:nvPr>
        </p:nvSpPr>
        <p:spPr/>
        <p:txBody>
          <a:bodyPr/>
          <a:lstStyle/>
          <a:p>
            <a:r>
              <a:rPr lang="en-US" dirty="0"/>
              <a:t>More generally, we can regularize a model that learns a function      f(x; θ) by </a:t>
            </a:r>
            <a:r>
              <a:rPr lang="en-US" b="1" dirty="0">
                <a:solidFill>
                  <a:srgbClr val="0070C0"/>
                </a:solidFill>
              </a:rPr>
              <a:t>adding a penalty called a regularizer to the cost function</a:t>
            </a:r>
            <a:r>
              <a:rPr lang="en-US" dirty="0"/>
              <a:t>. </a:t>
            </a:r>
          </a:p>
          <a:p>
            <a:r>
              <a:rPr lang="en-US" dirty="0"/>
              <a:t>In the case of weight decay, the regularizer is Ω(w) =</a:t>
            </a:r>
            <a:r>
              <a:rPr lang="en-US" dirty="0" err="1"/>
              <a:t>w</a:t>
            </a:r>
            <a:r>
              <a:rPr lang="en-US" baseline="30000" dirty="0" err="1"/>
              <a:t>T</a:t>
            </a:r>
            <a:r>
              <a:rPr lang="en-US" dirty="0" err="1"/>
              <a:t>w</a:t>
            </a:r>
            <a:r>
              <a:rPr lang="en-US" dirty="0"/>
              <a:t>.</a:t>
            </a:r>
          </a:p>
          <a:p>
            <a:r>
              <a:rPr lang="en-US" dirty="0"/>
              <a:t>There are many other ways of expressing preferences for different solutions, both implicitly and explicitly. </a:t>
            </a:r>
          </a:p>
          <a:p>
            <a:r>
              <a:rPr lang="en-US" dirty="0"/>
              <a:t>Together, these different approaches are known as </a:t>
            </a:r>
            <a:r>
              <a:rPr lang="en-US" b="1" dirty="0">
                <a:solidFill>
                  <a:srgbClr val="0070C0"/>
                </a:solidFill>
              </a:rPr>
              <a:t>regularization</a:t>
            </a:r>
          </a:p>
          <a:p>
            <a:r>
              <a:rPr lang="en-US" dirty="0"/>
              <a:t>Most machine learning algorithms have several settings that we can use to control the behavior of the learning algorithm. </a:t>
            </a:r>
          </a:p>
          <a:p>
            <a:r>
              <a:rPr lang="en-US" dirty="0"/>
              <a:t>These settings are called </a:t>
            </a:r>
            <a:r>
              <a:rPr lang="en-US" dirty="0">
                <a:solidFill>
                  <a:srgbClr val="0070C0"/>
                </a:solidFill>
              </a:rPr>
              <a:t>hyperparameters</a:t>
            </a:r>
          </a:p>
        </p:txBody>
      </p:sp>
    </p:spTree>
    <p:extLst>
      <p:ext uri="{BB962C8B-B14F-4D97-AF65-F5344CB8AC3E}">
        <p14:creationId xmlns:p14="http://schemas.microsoft.com/office/powerpoint/2010/main" val="3974416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84EF2-E7B4-8108-4969-A36B1573AFC0}"/>
              </a:ext>
            </a:extLst>
          </p:cNvPr>
          <p:cNvSpPr>
            <a:spLocks noGrp="1"/>
          </p:cNvSpPr>
          <p:nvPr>
            <p:ph type="title"/>
          </p:nvPr>
        </p:nvSpPr>
        <p:spPr/>
        <p:txBody>
          <a:bodyPr/>
          <a:lstStyle/>
          <a:p>
            <a:r>
              <a:rPr lang="en-US" dirty="0"/>
              <a:t>Introduction : Regularization and hyperparameter</a:t>
            </a:r>
          </a:p>
        </p:txBody>
      </p:sp>
      <p:sp>
        <p:nvSpPr>
          <p:cNvPr id="3" name="Content Placeholder 2">
            <a:extLst>
              <a:ext uri="{FF2B5EF4-FFF2-40B4-BE49-F238E27FC236}">
                <a16:creationId xmlns:a16="http://schemas.microsoft.com/office/drawing/2014/main" id="{42A56FD7-F2D6-6B33-94BA-06D9A4731B09}"/>
              </a:ext>
            </a:extLst>
          </p:cNvPr>
          <p:cNvSpPr>
            <a:spLocks noGrp="1"/>
          </p:cNvSpPr>
          <p:nvPr>
            <p:ph idx="1"/>
          </p:nvPr>
        </p:nvSpPr>
        <p:spPr/>
        <p:txBody>
          <a:bodyPr>
            <a:normAutofit fontScale="92500" lnSpcReduction="10000"/>
          </a:bodyPr>
          <a:lstStyle/>
          <a:p>
            <a:r>
              <a:rPr lang="en-US" dirty="0"/>
              <a:t>Most machine learning algorithms have several settings that we can use to control the behavior of the learning algorithm. </a:t>
            </a:r>
          </a:p>
          <a:p>
            <a:r>
              <a:rPr lang="en-US" dirty="0"/>
              <a:t>These settings are called </a:t>
            </a:r>
            <a:r>
              <a:rPr lang="en-US" dirty="0">
                <a:solidFill>
                  <a:srgbClr val="00B0F0"/>
                </a:solidFill>
              </a:rPr>
              <a:t>hyperparameters</a:t>
            </a:r>
            <a:r>
              <a:rPr lang="en-US" dirty="0"/>
              <a:t>.</a:t>
            </a:r>
          </a:p>
          <a:p>
            <a:r>
              <a:rPr lang="en-US" dirty="0"/>
              <a:t>The values of hyperparameters are not adapted by the learning algorithm itself (though we can design a nested learning procedure where one learning algorithm learns the best hyperparameters for another learning algorithm).</a:t>
            </a:r>
          </a:p>
          <a:p>
            <a:r>
              <a:rPr lang="en-US" dirty="0"/>
              <a:t>In the polynomial regression example, there is a single hyperparameter: the </a:t>
            </a:r>
            <a:r>
              <a:rPr lang="en-US" dirty="0">
                <a:solidFill>
                  <a:srgbClr val="00B0F0"/>
                </a:solidFill>
              </a:rPr>
              <a:t>degree of the polynomial</a:t>
            </a:r>
            <a:r>
              <a:rPr lang="en-US" dirty="0"/>
              <a:t>, which acts as a capacity hyperparameter. </a:t>
            </a:r>
          </a:p>
          <a:p>
            <a:r>
              <a:rPr lang="en-US" dirty="0"/>
              <a:t>The </a:t>
            </a:r>
            <a:r>
              <a:rPr lang="en-US" dirty="0">
                <a:solidFill>
                  <a:srgbClr val="00B0F0"/>
                </a:solidFill>
              </a:rPr>
              <a:t>λ</a:t>
            </a:r>
            <a:r>
              <a:rPr lang="en-US" dirty="0"/>
              <a:t> value used to control the strength of weight decay is another example of a hyperparameter.</a:t>
            </a:r>
          </a:p>
          <a:p>
            <a:endParaRPr lang="en-US" dirty="0"/>
          </a:p>
        </p:txBody>
      </p:sp>
    </p:spTree>
    <p:extLst>
      <p:ext uri="{BB962C8B-B14F-4D97-AF65-F5344CB8AC3E}">
        <p14:creationId xmlns:p14="http://schemas.microsoft.com/office/powerpoint/2010/main" val="236729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A660-E729-F689-C0D2-BBC536147657}"/>
              </a:ext>
            </a:extLst>
          </p:cNvPr>
          <p:cNvSpPr>
            <a:spLocks noGrp="1"/>
          </p:cNvSpPr>
          <p:nvPr>
            <p:ph type="title"/>
          </p:nvPr>
        </p:nvSpPr>
        <p:spPr/>
        <p:txBody>
          <a:bodyPr/>
          <a:lstStyle/>
          <a:p>
            <a:r>
              <a:rPr lang="en-US" dirty="0"/>
              <a:t>Introduction : Regularization and hyperparameter</a:t>
            </a:r>
          </a:p>
        </p:txBody>
      </p:sp>
      <p:sp>
        <p:nvSpPr>
          <p:cNvPr id="3" name="Content Placeholder 2">
            <a:extLst>
              <a:ext uri="{FF2B5EF4-FFF2-40B4-BE49-F238E27FC236}">
                <a16:creationId xmlns:a16="http://schemas.microsoft.com/office/drawing/2014/main" id="{C90F8D79-95A2-0F3E-2390-2C25A29FD3C9}"/>
              </a:ext>
            </a:extLst>
          </p:cNvPr>
          <p:cNvSpPr>
            <a:spLocks noGrp="1"/>
          </p:cNvSpPr>
          <p:nvPr>
            <p:ph idx="1"/>
          </p:nvPr>
        </p:nvSpPr>
        <p:spPr/>
        <p:txBody>
          <a:bodyPr>
            <a:normAutofit lnSpcReduction="10000"/>
          </a:bodyPr>
          <a:lstStyle/>
          <a:p>
            <a:r>
              <a:rPr lang="en-US" dirty="0"/>
              <a:t>Sometimes a setting is chosen to be a hyperparameter that the learning algorithm does not learn because </a:t>
            </a:r>
            <a:r>
              <a:rPr lang="en-US" dirty="0">
                <a:solidFill>
                  <a:srgbClr val="0070C0"/>
                </a:solidFill>
              </a:rPr>
              <a:t>it is difficult to optimize</a:t>
            </a:r>
          </a:p>
          <a:p>
            <a:r>
              <a:rPr lang="en-US" dirty="0"/>
              <a:t>More frequently, the setting must be a hyperparameter because it is </a:t>
            </a:r>
            <a:r>
              <a:rPr lang="en-US" dirty="0">
                <a:solidFill>
                  <a:srgbClr val="0070C0"/>
                </a:solidFill>
              </a:rPr>
              <a:t>not appropriate to learn that hyperparameter</a:t>
            </a:r>
            <a:r>
              <a:rPr lang="en-US" dirty="0"/>
              <a:t> on </a:t>
            </a:r>
            <a:r>
              <a:rPr lang="en-US" dirty="0">
                <a:solidFill>
                  <a:srgbClr val="0070C0"/>
                </a:solidFill>
              </a:rPr>
              <a:t>the training set</a:t>
            </a:r>
            <a:r>
              <a:rPr lang="en-US" dirty="0"/>
              <a:t>.</a:t>
            </a:r>
          </a:p>
          <a:p>
            <a:r>
              <a:rPr lang="en-US" dirty="0"/>
              <a:t>This applies to all hyperparameters that control model capacity. </a:t>
            </a:r>
          </a:p>
          <a:p>
            <a:r>
              <a:rPr lang="en-US" dirty="0"/>
              <a:t>If learned on the training set, such hyperparameters would always choose the maximum possible model capacity, resulting in overfitting</a:t>
            </a:r>
          </a:p>
          <a:p>
            <a:r>
              <a:rPr lang="en-US" dirty="0"/>
              <a:t>For example, we can always fit the training set better with a higher degree polynomial and a weight decay setting of λ = 0 than we could with a lower degree polynomial and a positive weight decay setting. </a:t>
            </a:r>
          </a:p>
          <a:p>
            <a:endParaRPr lang="en-US" dirty="0"/>
          </a:p>
        </p:txBody>
      </p:sp>
    </p:spTree>
    <p:extLst>
      <p:ext uri="{BB962C8B-B14F-4D97-AF65-F5344CB8AC3E}">
        <p14:creationId xmlns:p14="http://schemas.microsoft.com/office/powerpoint/2010/main" val="3163018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ED3E-DA25-A8A5-6131-E0B51B94DD92}"/>
              </a:ext>
            </a:extLst>
          </p:cNvPr>
          <p:cNvSpPr>
            <a:spLocks noGrp="1"/>
          </p:cNvSpPr>
          <p:nvPr>
            <p:ph type="title"/>
          </p:nvPr>
        </p:nvSpPr>
        <p:spPr/>
        <p:txBody>
          <a:bodyPr/>
          <a:lstStyle/>
          <a:p>
            <a:r>
              <a:rPr lang="en-US" dirty="0"/>
              <a:t>Introduction: Training and Validation</a:t>
            </a:r>
          </a:p>
        </p:txBody>
      </p:sp>
      <p:sp>
        <p:nvSpPr>
          <p:cNvPr id="3" name="Content Placeholder 2">
            <a:extLst>
              <a:ext uri="{FF2B5EF4-FFF2-40B4-BE49-F238E27FC236}">
                <a16:creationId xmlns:a16="http://schemas.microsoft.com/office/drawing/2014/main" id="{37B8B917-47CA-2542-F954-4281D0328349}"/>
              </a:ext>
            </a:extLst>
          </p:cNvPr>
          <p:cNvSpPr>
            <a:spLocks noGrp="1"/>
          </p:cNvSpPr>
          <p:nvPr>
            <p:ph idx="1"/>
          </p:nvPr>
        </p:nvSpPr>
        <p:spPr/>
        <p:txBody>
          <a:bodyPr>
            <a:normAutofit/>
          </a:bodyPr>
          <a:lstStyle/>
          <a:p>
            <a:r>
              <a:rPr lang="en-US" dirty="0"/>
              <a:t>To solve this problem, we need a </a:t>
            </a:r>
            <a:r>
              <a:rPr lang="en-US" dirty="0">
                <a:solidFill>
                  <a:srgbClr val="00B0F0"/>
                </a:solidFill>
              </a:rPr>
              <a:t>validation set </a:t>
            </a:r>
            <a:r>
              <a:rPr lang="en-US" dirty="0"/>
              <a:t>of examples that the training algorithm does not observe.</a:t>
            </a:r>
          </a:p>
          <a:p>
            <a:r>
              <a:rPr lang="en-US" dirty="0"/>
              <a:t>It is important that the test examples are not used in any way to make choices about the model, including its hyperparameters. </a:t>
            </a:r>
          </a:p>
          <a:p>
            <a:r>
              <a:rPr lang="en-US" dirty="0"/>
              <a:t>For this reason, no example from the test set can be used in the validation set.</a:t>
            </a:r>
          </a:p>
          <a:p>
            <a:r>
              <a:rPr lang="en-US" dirty="0"/>
              <a:t>Therefore, we </a:t>
            </a:r>
            <a:r>
              <a:rPr lang="en-US" dirty="0">
                <a:solidFill>
                  <a:srgbClr val="00B0F0"/>
                </a:solidFill>
              </a:rPr>
              <a:t>always construct the validation set from the training data. </a:t>
            </a:r>
          </a:p>
        </p:txBody>
      </p:sp>
    </p:spTree>
    <p:extLst>
      <p:ext uri="{BB962C8B-B14F-4D97-AF65-F5344CB8AC3E}">
        <p14:creationId xmlns:p14="http://schemas.microsoft.com/office/powerpoint/2010/main" val="539666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CF53-96B8-481B-ACC2-EF7175E465FA}"/>
              </a:ext>
            </a:extLst>
          </p:cNvPr>
          <p:cNvSpPr>
            <a:spLocks noGrp="1"/>
          </p:cNvSpPr>
          <p:nvPr>
            <p:ph type="title"/>
          </p:nvPr>
        </p:nvSpPr>
        <p:spPr/>
        <p:txBody>
          <a:bodyPr>
            <a:normAutofit/>
          </a:bodyPr>
          <a:lstStyle/>
          <a:p>
            <a:r>
              <a:rPr lang="en-US" sz="3200" dirty="0"/>
              <a:t>Weight regularization as an approach to reduce overfitting for neural networks</a:t>
            </a:r>
            <a:endParaRPr lang="en-IN" sz="3200" dirty="0"/>
          </a:p>
        </p:txBody>
      </p:sp>
      <p:sp>
        <p:nvSpPr>
          <p:cNvPr id="3" name="Content Placeholder 2">
            <a:extLst>
              <a:ext uri="{FF2B5EF4-FFF2-40B4-BE49-F238E27FC236}">
                <a16:creationId xmlns:a16="http://schemas.microsoft.com/office/drawing/2014/main" id="{5B94C530-B6BC-4C8F-BE78-C21CB9B60007}"/>
              </a:ext>
            </a:extLst>
          </p:cNvPr>
          <p:cNvSpPr>
            <a:spLocks noGrp="1"/>
          </p:cNvSpPr>
          <p:nvPr>
            <p:ph idx="1"/>
          </p:nvPr>
        </p:nvSpPr>
        <p:spPr/>
        <p:txBody>
          <a:bodyPr>
            <a:normAutofit fontScale="92500"/>
          </a:bodyPr>
          <a:lstStyle/>
          <a:p>
            <a:r>
              <a:rPr lang="en-US" dirty="0"/>
              <a:t>Neural networks learn a set of weights that best map inputs to outputs.</a:t>
            </a:r>
          </a:p>
          <a:p>
            <a:r>
              <a:rPr lang="en-US" dirty="0"/>
              <a:t>A network with large network weights can be a sign of an unstable network where small changes in the input can lead to large changes in the output.</a:t>
            </a:r>
          </a:p>
          <a:p>
            <a:r>
              <a:rPr lang="en-US" dirty="0"/>
              <a:t> This can be a sign that the network has </a:t>
            </a:r>
            <a:r>
              <a:rPr lang="en-US" dirty="0">
                <a:solidFill>
                  <a:srgbClr val="00B0F0"/>
                </a:solidFill>
              </a:rPr>
              <a:t>overfit the training dataset </a:t>
            </a:r>
            <a:r>
              <a:rPr lang="en-US" dirty="0"/>
              <a:t>and will likely perform poorly when making predictions on new data.</a:t>
            </a:r>
          </a:p>
          <a:p>
            <a:r>
              <a:rPr lang="en-US" dirty="0"/>
              <a:t>A solution to this problem is to update the learning algorithm to encourage the network to keep the weights small. </a:t>
            </a:r>
          </a:p>
          <a:p>
            <a:r>
              <a:rPr lang="en-US" dirty="0"/>
              <a:t>This is called </a:t>
            </a:r>
            <a:r>
              <a:rPr lang="en-US" dirty="0">
                <a:solidFill>
                  <a:srgbClr val="00B0F0"/>
                </a:solidFill>
              </a:rPr>
              <a:t>weight regularization </a:t>
            </a:r>
            <a:r>
              <a:rPr lang="en-US" dirty="0"/>
              <a:t>and it can be used as a general technique to reduce overfitting of the training dataset and improve the generalization of the model.</a:t>
            </a:r>
            <a:endParaRPr lang="en-IN" dirty="0"/>
          </a:p>
        </p:txBody>
      </p:sp>
    </p:spTree>
    <p:extLst>
      <p:ext uri="{BB962C8B-B14F-4D97-AF65-F5344CB8AC3E}">
        <p14:creationId xmlns:p14="http://schemas.microsoft.com/office/powerpoint/2010/main" val="31779765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0D1D8-107F-0415-F06B-CB5323A1FA2C}"/>
              </a:ext>
            </a:extLst>
          </p:cNvPr>
          <p:cNvSpPr>
            <a:spLocks noGrp="1"/>
          </p:cNvSpPr>
          <p:nvPr>
            <p:ph type="title"/>
          </p:nvPr>
        </p:nvSpPr>
        <p:spPr/>
        <p:txBody>
          <a:bodyPr/>
          <a:lstStyle/>
          <a:p>
            <a:r>
              <a:rPr lang="en-US" dirty="0"/>
              <a:t>Introduction: Training and Validation</a:t>
            </a:r>
          </a:p>
        </p:txBody>
      </p:sp>
      <p:sp>
        <p:nvSpPr>
          <p:cNvPr id="3" name="Content Placeholder 2">
            <a:extLst>
              <a:ext uri="{FF2B5EF4-FFF2-40B4-BE49-F238E27FC236}">
                <a16:creationId xmlns:a16="http://schemas.microsoft.com/office/drawing/2014/main" id="{8A974F7C-21D2-F4C5-4429-52BEEA034085}"/>
              </a:ext>
            </a:extLst>
          </p:cNvPr>
          <p:cNvSpPr>
            <a:spLocks noGrp="1"/>
          </p:cNvSpPr>
          <p:nvPr>
            <p:ph idx="1"/>
          </p:nvPr>
        </p:nvSpPr>
        <p:spPr/>
        <p:txBody>
          <a:bodyPr/>
          <a:lstStyle/>
          <a:p>
            <a:r>
              <a:rPr lang="en-US" dirty="0"/>
              <a:t>Specifically, we split the training data into two disjoint subsets. One of these subsets is used </a:t>
            </a:r>
            <a:r>
              <a:rPr lang="en-US" dirty="0">
                <a:solidFill>
                  <a:srgbClr val="0070C0"/>
                </a:solidFill>
              </a:rPr>
              <a:t>to learn the parameters</a:t>
            </a:r>
            <a:r>
              <a:rPr lang="en-US" dirty="0"/>
              <a:t>. </a:t>
            </a:r>
          </a:p>
          <a:p>
            <a:r>
              <a:rPr lang="en-US" dirty="0"/>
              <a:t>The other subset is our validation set, </a:t>
            </a:r>
            <a:r>
              <a:rPr lang="en-US" dirty="0">
                <a:solidFill>
                  <a:srgbClr val="0070C0"/>
                </a:solidFill>
              </a:rPr>
              <a:t>used to estimate the generalization error</a:t>
            </a:r>
            <a:r>
              <a:rPr lang="en-US" dirty="0"/>
              <a:t> during or after training, allowing for the hyperparameters to be updated accordingly.</a:t>
            </a:r>
          </a:p>
          <a:p>
            <a:r>
              <a:rPr lang="en-US" dirty="0"/>
              <a:t>We always construct the validation set from the training data.</a:t>
            </a:r>
          </a:p>
          <a:p>
            <a:r>
              <a:rPr lang="en-US" dirty="0"/>
              <a:t>The validation set contains examples coming from the same distribution as the training set</a:t>
            </a:r>
          </a:p>
        </p:txBody>
      </p:sp>
    </p:spTree>
    <p:extLst>
      <p:ext uri="{BB962C8B-B14F-4D97-AF65-F5344CB8AC3E}">
        <p14:creationId xmlns:p14="http://schemas.microsoft.com/office/powerpoint/2010/main" val="2307607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18DA-6157-BBEA-E8A6-6AC856AB1AAA}"/>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5C367B29-212E-A52B-38BF-9ACA2C0BE977}"/>
              </a:ext>
            </a:extLst>
          </p:cNvPr>
          <p:cNvSpPr>
            <a:spLocks noGrp="1"/>
          </p:cNvSpPr>
          <p:nvPr>
            <p:ph idx="1"/>
          </p:nvPr>
        </p:nvSpPr>
        <p:spPr/>
        <p:txBody>
          <a:bodyPr/>
          <a:lstStyle/>
          <a:p>
            <a:pPr algn="l"/>
            <a:r>
              <a:rPr lang="en-US" dirty="0"/>
              <a:t>Training a model involves two critical steps: </a:t>
            </a:r>
          </a:p>
          <a:p>
            <a:pPr lvl="1"/>
            <a:r>
              <a:rPr lang="en-US" dirty="0"/>
              <a:t>Optimization, when we need the loss to decrease on the training set; </a:t>
            </a:r>
          </a:p>
          <a:p>
            <a:pPr lvl="1"/>
            <a:r>
              <a:rPr lang="en-US" dirty="0"/>
              <a:t>Generalization, when the model has to work not only on the training set but also on data it has not seen before, like the validation set.</a:t>
            </a:r>
          </a:p>
          <a:p>
            <a:r>
              <a:rPr lang="en-US" i="1" dirty="0"/>
              <a:t>“Regularization is any modification we make to a learning algorithm that is intended to reduce its </a:t>
            </a:r>
            <a:r>
              <a:rPr lang="en-US" i="1" dirty="0">
                <a:solidFill>
                  <a:srgbClr val="FF0000"/>
                </a:solidFill>
              </a:rPr>
              <a:t>generalization error </a:t>
            </a:r>
            <a:r>
              <a:rPr lang="en-US" i="1" dirty="0"/>
              <a:t>but not its training error.”</a:t>
            </a:r>
          </a:p>
          <a:p>
            <a:pPr algn="l"/>
            <a:r>
              <a:rPr lang="en-US" dirty="0"/>
              <a:t>The mathematical tools aimed at easing these two steps are sometimes subsumed under the label regularization.</a:t>
            </a:r>
          </a:p>
        </p:txBody>
      </p:sp>
    </p:spTree>
    <p:extLst>
      <p:ext uri="{BB962C8B-B14F-4D97-AF65-F5344CB8AC3E}">
        <p14:creationId xmlns:p14="http://schemas.microsoft.com/office/powerpoint/2010/main" val="3431957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B3ECB-5041-202F-5431-AB30BA0D9384}"/>
              </a:ext>
            </a:extLst>
          </p:cNvPr>
          <p:cNvSpPr>
            <a:spLocks noGrp="1"/>
          </p:cNvSpPr>
          <p:nvPr>
            <p:ph type="title"/>
          </p:nvPr>
        </p:nvSpPr>
        <p:spPr/>
        <p:txBody>
          <a:bodyPr/>
          <a:lstStyle/>
          <a:p>
            <a:r>
              <a:rPr lang="en-US" dirty="0"/>
              <a:t>Regularization</a:t>
            </a:r>
          </a:p>
        </p:txBody>
      </p:sp>
      <p:sp>
        <p:nvSpPr>
          <p:cNvPr id="3" name="Content Placeholder 2">
            <a:extLst>
              <a:ext uri="{FF2B5EF4-FFF2-40B4-BE49-F238E27FC236}">
                <a16:creationId xmlns:a16="http://schemas.microsoft.com/office/drawing/2014/main" id="{9E4BA633-8E12-50A8-0407-0D2460BE6104}"/>
              </a:ext>
            </a:extLst>
          </p:cNvPr>
          <p:cNvSpPr>
            <a:spLocks noGrp="1"/>
          </p:cNvSpPr>
          <p:nvPr>
            <p:ph idx="1"/>
          </p:nvPr>
        </p:nvSpPr>
        <p:spPr/>
        <p:txBody>
          <a:bodyPr>
            <a:normAutofit fontScale="92500" lnSpcReduction="10000"/>
          </a:bodyPr>
          <a:lstStyle/>
          <a:p>
            <a:r>
              <a:rPr lang="en-US" dirty="0"/>
              <a:t>The first way to stabilize generalization is to add a regularization term to the loss</a:t>
            </a:r>
          </a:p>
          <a:p>
            <a:pPr algn="l"/>
            <a:r>
              <a:rPr lang="en-US" dirty="0"/>
              <a:t>This term is crafted so that the weights of the model tend to be small on their own, limiting how much training makes them grow.</a:t>
            </a:r>
          </a:p>
          <a:p>
            <a:pPr algn="l"/>
            <a:r>
              <a:rPr lang="en-US" dirty="0"/>
              <a:t>In other words, it is a penalty on larger weight values. </a:t>
            </a:r>
          </a:p>
          <a:p>
            <a:pPr algn="l"/>
            <a:r>
              <a:rPr lang="en-US" dirty="0"/>
              <a:t>This makes the loss have a smoother topography, and there’s relatively less to gain from fitting individual samples</a:t>
            </a:r>
          </a:p>
          <a:p>
            <a:pPr algn="l"/>
            <a:r>
              <a:rPr lang="en-US" dirty="0"/>
              <a:t>The most popular regularization terms of this kind are L2 regularization, which is the sum of squares of all weights in the model, and L1 regularization, which is the sum of the absolute values of all weights in the model</a:t>
            </a:r>
          </a:p>
        </p:txBody>
      </p:sp>
    </p:spTree>
    <p:extLst>
      <p:ext uri="{BB962C8B-B14F-4D97-AF65-F5344CB8AC3E}">
        <p14:creationId xmlns:p14="http://schemas.microsoft.com/office/powerpoint/2010/main" val="2025715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16237-64C7-4781-B7EA-CE3FDEB03A0A}"/>
              </a:ext>
            </a:extLst>
          </p:cNvPr>
          <p:cNvSpPr>
            <a:spLocks noGrp="1"/>
          </p:cNvSpPr>
          <p:nvPr>
            <p:ph type="title"/>
          </p:nvPr>
        </p:nvSpPr>
        <p:spPr/>
        <p:txBody>
          <a:bodyPr/>
          <a:lstStyle/>
          <a:p>
            <a:r>
              <a:rPr lang="en-IN" dirty="0"/>
              <a:t>Regularization - Summary</a:t>
            </a:r>
          </a:p>
        </p:txBody>
      </p:sp>
      <p:sp>
        <p:nvSpPr>
          <p:cNvPr id="3" name="Content Placeholder 2">
            <a:extLst>
              <a:ext uri="{FF2B5EF4-FFF2-40B4-BE49-F238E27FC236}">
                <a16:creationId xmlns:a16="http://schemas.microsoft.com/office/drawing/2014/main" id="{C07D0A8D-597F-4426-9404-2E222859E169}"/>
              </a:ext>
            </a:extLst>
          </p:cNvPr>
          <p:cNvSpPr>
            <a:spLocks noGrp="1"/>
          </p:cNvSpPr>
          <p:nvPr>
            <p:ph idx="1"/>
          </p:nvPr>
        </p:nvSpPr>
        <p:spPr/>
        <p:txBody>
          <a:bodyPr>
            <a:normAutofit/>
          </a:bodyPr>
          <a:lstStyle/>
          <a:p>
            <a:r>
              <a:rPr lang="en-US" dirty="0"/>
              <a:t>In our weight decay example, we expressed our preference for linear functions defined with smaller weights explicitly, via an extra term in the criterion we minimize. </a:t>
            </a:r>
          </a:p>
          <a:p>
            <a:r>
              <a:rPr lang="en-US" dirty="0"/>
              <a:t>There are many other ways of expressing preferences for different solutions, both implicitly and explicitly. </a:t>
            </a:r>
          </a:p>
          <a:p>
            <a:r>
              <a:rPr lang="en-US" dirty="0"/>
              <a:t>Together, these different approaches are known as regularization.</a:t>
            </a:r>
          </a:p>
          <a:p>
            <a:r>
              <a:rPr lang="en-US" dirty="0"/>
              <a:t> </a:t>
            </a:r>
            <a:r>
              <a:rPr lang="en-US" dirty="0">
                <a:solidFill>
                  <a:srgbClr val="00B0F0"/>
                </a:solidFill>
              </a:rPr>
              <a:t>Regularization is any modification we make to a learning algorithm </a:t>
            </a:r>
            <a:r>
              <a:rPr lang="en-US" dirty="0"/>
              <a:t>that is intended to reduce its generalization error but not its training error.</a:t>
            </a:r>
            <a:endParaRPr lang="en-IN" dirty="0"/>
          </a:p>
        </p:txBody>
      </p:sp>
    </p:spTree>
    <p:extLst>
      <p:ext uri="{BB962C8B-B14F-4D97-AF65-F5344CB8AC3E}">
        <p14:creationId xmlns:p14="http://schemas.microsoft.com/office/powerpoint/2010/main" val="2072793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96E2-C6CE-4A30-AAAA-7A856099F417}"/>
              </a:ext>
            </a:extLst>
          </p:cNvPr>
          <p:cNvSpPr>
            <a:spLocks noGrp="1"/>
          </p:cNvSpPr>
          <p:nvPr>
            <p:ph type="title"/>
          </p:nvPr>
        </p:nvSpPr>
        <p:spPr/>
        <p:txBody>
          <a:bodyPr/>
          <a:lstStyle/>
          <a:p>
            <a:r>
              <a:rPr lang="en-IN" dirty="0"/>
              <a:t>Regularization - Summary</a:t>
            </a:r>
          </a:p>
        </p:txBody>
      </p:sp>
      <p:sp>
        <p:nvSpPr>
          <p:cNvPr id="3" name="Content Placeholder 2">
            <a:extLst>
              <a:ext uri="{FF2B5EF4-FFF2-40B4-BE49-F238E27FC236}">
                <a16:creationId xmlns:a16="http://schemas.microsoft.com/office/drawing/2014/main" id="{EC7594D3-6423-403F-AEE9-AB8803291C76}"/>
              </a:ext>
            </a:extLst>
          </p:cNvPr>
          <p:cNvSpPr>
            <a:spLocks noGrp="1"/>
          </p:cNvSpPr>
          <p:nvPr>
            <p:ph idx="1"/>
          </p:nvPr>
        </p:nvSpPr>
        <p:spPr/>
        <p:txBody>
          <a:bodyPr>
            <a:normAutofit fontScale="92500"/>
          </a:bodyPr>
          <a:lstStyle/>
          <a:p>
            <a:r>
              <a:rPr lang="en-US" dirty="0"/>
              <a:t>The no free lunch theorem has made it clear that there is no best machine learning algorithm, and, </a:t>
            </a:r>
          </a:p>
          <a:p>
            <a:r>
              <a:rPr lang="en-US" dirty="0"/>
              <a:t>in particular, no best form of regularization. </a:t>
            </a:r>
          </a:p>
          <a:p>
            <a:r>
              <a:rPr lang="en-US" dirty="0"/>
              <a:t>Instead we must choose a form of regularization that is well-suited to the particular task we want to solve</a:t>
            </a:r>
          </a:p>
          <a:p>
            <a:r>
              <a:rPr lang="en-US" dirty="0"/>
              <a:t>Regularization is an indirect and forced simplification of the model.</a:t>
            </a:r>
          </a:p>
          <a:p>
            <a:r>
              <a:rPr lang="en-US" dirty="0"/>
              <a:t>The regularization term requires the model to keep parameter values as small as possible, so requires the model to be as simple as possible. </a:t>
            </a:r>
          </a:p>
          <a:p>
            <a:r>
              <a:rPr lang="en-US" dirty="0"/>
              <a:t>Complex models with strong regularization often perform better than initially simple models, so this is a very powerful tool.</a:t>
            </a:r>
            <a:endParaRPr lang="en-IN" dirty="0"/>
          </a:p>
        </p:txBody>
      </p:sp>
    </p:spTree>
    <p:extLst>
      <p:ext uri="{BB962C8B-B14F-4D97-AF65-F5344CB8AC3E}">
        <p14:creationId xmlns:p14="http://schemas.microsoft.com/office/powerpoint/2010/main" val="30529852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649C-6CD5-189E-C007-376E40AAE6B3}"/>
              </a:ext>
            </a:extLst>
          </p:cNvPr>
          <p:cNvSpPr>
            <a:spLocks noGrp="1"/>
          </p:cNvSpPr>
          <p:nvPr>
            <p:ph type="title"/>
          </p:nvPr>
        </p:nvSpPr>
        <p:spPr/>
        <p:txBody>
          <a:bodyPr/>
          <a:lstStyle/>
          <a:p>
            <a:r>
              <a:rPr lang="en-US" dirty="0"/>
              <a:t>Regularization - Summary</a:t>
            </a:r>
          </a:p>
        </p:txBody>
      </p:sp>
      <p:sp>
        <p:nvSpPr>
          <p:cNvPr id="3" name="Content Placeholder 2">
            <a:extLst>
              <a:ext uri="{FF2B5EF4-FFF2-40B4-BE49-F238E27FC236}">
                <a16:creationId xmlns:a16="http://schemas.microsoft.com/office/drawing/2014/main" id="{9F768999-BA75-4882-54C5-8BF80EAD21F9}"/>
              </a:ext>
            </a:extLst>
          </p:cNvPr>
          <p:cNvSpPr>
            <a:spLocks noGrp="1"/>
          </p:cNvSpPr>
          <p:nvPr>
            <p:ph idx="1"/>
          </p:nvPr>
        </p:nvSpPr>
        <p:spPr>
          <a:xfrm>
            <a:off x="838199" y="1690688"/>
            <a:ext cx="11020425" cy="4486275"/>
          </a:xfrm>
        </p:spPr>
        <p:txBody>
          <a:bodyPr/>
          <a:lstStyle/>
          <a:p>
            <a:pPr marL="0" marR="0">
              <a:lnSpc>
                <a:spcPct val="107000"/>
              </a:lnSpc>
              <a:spcBef>
                <a:spcPts val="0"/>
              </a:spcBef>
              <a:spcAft>
                <a:spcPts val="800"/>
              </a:spcAft>
            </a:pPr>
            <a:endParaRPr lang="en-US" kern="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kern="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L1 </a:t>
            </a:r>
            <a:r>
              <a:rPr lang="en-US" dirty="0">
                <a:solidFill>
                  <a:srgbClr val="000000"/>
                </a:solidFill>
                <a:latin typeface="Segoe UI" panose="020B0502040204020203" pitchFamily="34" charset="0"/>
              </a:rPr>
              <a:t>Regularization</a:t>
            </a:r>
            <a:r>
              <a:rPr lang="en-US" kern="180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 and L2 Regularization or </a:t>
            </a:r>
            <a:r>
              <a:rPr lang="en-US" dirty="0"/>
              <a:t>Ridge regression</a:t>
            </a:r>
            <a:endParaRPr lang="en-US" kern="100" dirty="0">
              <a:effectLst/>
              <a:latin typeface="Calibri" panose="020F0502020204030204" pitchFamily="34" charset="0"/>
              <a:ea typeface="Malgun Gothic" panose="020B0503020000020004" pitchFamily="34" charset="-127"/>
              <a:cs typeface="Times New Roman" panose="02020603050405020304" pitchFamily="18" charset="0"/>
            </a:endParaRPr>
          </a:p>
          <a:p>
            <a:pPr marL="0" marR="0"/>
            <a:r>
              <a:rPr lang="en-US" b="0" dirty="0">
                <a:solidFill>
                  <a:srgbClr val="000000"/>
                </a:solidFill>
                <a:effectLst/>
                <a:latin typeface="Segoe UI" panose="020B0502040204020203" pitchFamily="34" charset="0"/>
                <a:ea typeface="Times New Roman" panose="02020603050405020304" pitchFamily="18" charset="0"/>
              </a:rPr>
              <a:t>Dropout </a:t>
            </a:r>
            <a:endParaRPr lang="en-US" b="1" dirty="0">
              <a:effectLst/>
              <a:latin typeface="Times New Roman" panose="02020603050405020304" pitchFamily="18" charset="0"/>
              <a:ea typeface="Times New Roman" panose="02020603050405020304" pitchFamily="18" charset="0"/>
            </a:endParaRPr>
          </a:p>
          <a:p>
            <a:pPr marL="0" marR="0"/>
            <a:r>
              <a:rPr lang="en-US" b="0" dirty="0">
                <a:solidFill>
                  <a:srgbClr val="000000"/>
                </a:solidFill>
                <a:effectLst/>
                <a:latin typeface="Segoe UI" panose="020B0502040204020203" pitchFamily="34" charset="0"/>
                <a:ea typeface="Times New Roman" panose="02020603050405020304" pitchFamily="18" charset="0"/>
              </a:rPr>
              <a:t>Data Augmentation</a:t>
            </a:r>
            <a:endParaRPr lang="en-US" b="1" dirty="0">
              <a:effectLst/>
              <a:latin typeface="Times New Roman" panose="02020603050405020304" pitchFamily="18" charset="0"/>
              <a:ea typeface="Times New Roman" panose="02020603050405020304" pitchFamily="18" charset="0"/>
            </a:endParaRPr>
          </a:p>
          <a:p>
            <a:pPr marL="0" marR="0"/>
            <a:r>
              <a:rPr lang="en-US" b="0" dirty="0">
                <a:solidFill>
                  <a:srgbClr val="000000"/>
                </a:solidFill>
                <a:effectLst/>
                <a:latin typeface="Segoe UI" panose="020B0502040204020203" pitchFamily="34" charset="0"/>
                <a:ea typeface="Times New Roman" panose="02020603050405020304" pitchFamily="18" charset="0"/>
              </a:rPr>
              <a:t>Early stopping</a:t>
            </a:r>
          </a:p>
          <a:p>
            <a:endParaRPr lang="en-US" dirty="0"/>
          </a:p>
        </p:txBody>
      </p:sp>
      <p:pic>
        <p:nvPicPr>
          <p:cNvPr id="5" name="Picture 4">
            <a:extLst>
              <a:ext uri="{FF2B5EF4-FFF2-40B4-BE49-F238E27FC236}">
                <a16:creationId xmlns:a16="http://schemas.microsoft.com/office/drawing/2014/main" id="{4B342F85-C1FB-AC75-4B77-50055376517F}"/>
              </a:ext>
            </a:extLst>
          </p:cNvPr>
          <p:cNvPicPr>
            <a:picLocks noChangeAspect="1"/>
          </p:cNvPicPr>
          <p:nvPr/>
        </p:nvPicPr>
        <p:blipFill>
          <a:blip r:embed="rId2"/>
          <a:stretch>
            <a:fillRect/>
          </a:stretch>
        </p:blipFill>
        <p:spPr>
          <a:xfrm>
            <a:off x="4210050" y="1418583"/>
            <a:ext cx="4972904" cy="939648"/>
          </a:xfrm>
          <a:prstGeom prst="rect">
            <a:avLst/>
          </a:prstGeom>
        </p:spPr>
      </p:pic>
    </p:spTree>
    <p:extLst>
      <p:ext uri="{BB962C8B-B14F-4D97-AF65-F5344CB8AC3E}">
        <p14:creationId xmlns:p14="http://schemas.microsoft.com/office/powerpoint/2010/main" val="1880924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AED67-4D16-4DD3-8E3D-06F9E00D5BAB}"/>
              </a:ext>
            </a:extLst>
          </p:cNvPr>
          <p:cNvSpPr>
            <a:spLocks noGrp="1"/>
          </p:cNvSpPr>
          <p:nvPr>
            <p:ph type="title"/>
          </p:nvPr>
        </p:nvSpPr>
        <p:spPr/>
        <p:txBody>
          <a:bodyPr/>
          <a:lstStyle/>
          <a:p>
            <a:r>
              <a:rPr lang="en-US" dirty="0"/>
              <a:t>L1 &amp; L2 Regularization</a:t>
            </a:r>
            <a:endParaRPr lang="en-IN" dirty="0"/>
          </a:p>
        </p:txBody>
      </p:sp>
      <p:sp>
        <p:nvSpPr>
          <p:cNvPr id="3" name="Content Placeholder 2">
            <a:extLst>
              <a:ext uri="{FF2B5EF4-FFF2-40B4-BE49-F238E27FC236}">
                <a16:creationId xmlns:a16="http://schemas.microsoft.com/office/drawing/2014/main" id="{6C017E0B-C55B-430A-899F-55D9B6C55E48}"/>
              </a:ext>
            </a:extLst>
          </p:cNvPr>
          <p:cNvSpPr>
            <a:spLocks noGrp="1"/>
          </p:cNvSpPr>
          <p:nvPr>
            <p:ph idx="1"/>
          </p:nvPr>
        </p:nvSpPr>
        <p:spPr>
          <a:xfrm>
            <a:off x="838200" y="1645696"/>
            <a:ext cx="10515600" cy="4531267"/>
          </a:xfrm>
        </p:spPr>
        <p:txBody>
          <a:bodyPr>
            <a:normAutofit fontScale="70000" lnSpcReduction="20000"/>
          </a:bodyPr>
          <a:lstStyle/>
          <a:p>
            <a:r>
              <a:rPr lang="en-US" dirty="0"/>
              <a:t>L2 weight decay is the most common form of weight decay, other ways to penalize the size of the model parameters is to use L1 regularization.</a:t>
            </a:r>
            <a:endParaRPr lang="en-IN" dirty="0"/>
          </a:p>
          <a:p>
            <a:r>
              <a:rPr lang="en-IN" dirty="0">
                <a:solidFill>
                  <a:srgbClr val="00B0F0"/>
                </a:solidFill>
              </a:rPr>
              <a:t>L2 Regularization </a:t>
            </a:r>
            <a:r>
              <a:rPr lang="en-IN" dirty="0"/>
              <a:t>- </a:t>
            </a:r>
            <a:r>
              <a:rPr lang="en-US" dirty="0"/>
              <a:t>is the sum of squares of all weights in the model.</a:t>
            </a:r>
          </a:p>
          <a:p>
            <a:endParaRPr lang="en-US" dirty="0"/>
          </a:p>
          <a:p>
            <a:endParaRPr lang="en-US" dirty="0"/>
          </a:p>
          <a:p>
            <a:endParaRPr lang="en-US" dirty="0"/>
          </a:p>
          <a:p>
            <a:endParaRPr lang="en-US" dirty="0"/>
          </a:p>
          <a:p>
            <a:r>
              <a:rPr lang="en-US" dirty="0">
                <a:solidFill>
                  <a:srgbClr val="00B0F0"/>
                </a:solidFill>
              </a:rPr>
              <a:t>L1 Regularization </a:t>
            </a:r>
            <a:r>
              <a:rPr lang="en-US" dirty="0"/>
              <a:t>–is the sum of the absolute values of all weights in the model.</a:t>
            </a:r>
          </a:p>
          <a:p>
            <a:endParaRPr lang="en-IN" dirty="0"/>
          </a:p>
          <a:p>
            <a:endParaRPr lang="en-IN" dirty="0"/>
          </a:p>
          <a:p>
            <a:endParaRPr lang="en-IN" dirty="0"/>
          </a:p>
          <a:p>
            <a:endParaRPr lang="en-IN" dirty="0"/>
          </a:p>
          <a:p>
            <a:r>
              <a:rPr lang="en-IN" dirty="0"/>
              <a:t>Note: </a:t>
            </a:r>
            <a:r>
              <a:rPr lang="en-US" dirty="0"/>
              <a:t>These weights can be positive or negative and hence  taking the absolute values</a:t>
            </a:r>
            <a:endParaRPr lang="en-IN" dirty="0"/>
          </a:p>
          <a:p>
            <a:endParaRPr lang="en-IN" dirty="0"/>
          </a:p>
          <a:p>
            <a:endParaRPr lang="en-IN" dirty="0"/>
          </a:p>
          <a:p>
            <a:endParaRPr lang="en-IN" dirty="0"/>
          </a:p>
          <a:p>
            <a:endParaRPr lang="en-IN" dirty="0"/>
          </a:p>
          <a:p>
            <a:endParaRPr lang="en-IN" dirty="0"/>
          </a:p>
        </p:txBody>
      </p:sp>
      <p:pic>
        <p:nvPicPr>
          <p:cNvPr id="4" name="Picture 3">
            <a:extLst>
              <a:ext uri="{FF2B5EF4-FFF2-40B4-BE49-F238E27FC236}">
                <a16:creationId xmlns:a16="http://schemas.microsoft.com/office/drawing/2014/main" id="{3B023D29-5CF8-4F0B-BB6C-4250C512D27C}"/>
              </a:ext>
            </a:extLst>
          </p:cNvPr>
          <p:cNvPicPr>
            <a:picLocks noChangeAspect="1"/>
          </p:cNvPicPr>
          <p:nvPr/>
        </p:nvPicPr>
        <p:blipFill>
          <a:blip r:embed="rId2"/>
          <a:stretch>
            <a:fillRect/>
          </a:stretch>
        </p:blipFill>
        <p:spPr>
          <a:xfrm>
            <a:off x="1416423" y="2418270"/>
            <a:ext cx="4934639" cy="1381318"/>
          </a:xfrm>
          <a:prstGeom prst="rect">
            <a:avLst/>
          </a:prstGeom>
        </p:spPr>
      </p:pic>
      <p:pic>
        <p:nvPicPr>
          <p:cNvPr id="5" name="Picture 4">
            <a:extLst>
              <a:ext uri="{FF2B5EF4-FFF2-40B4-BE49-F238E27FC236}">
                <a16:creationId xmlns:a16="http://schemas.microsoft.com/office/drawing/2014/main" id="{602249C3-1818-404D-A4E1-DD6A2CA6F069}"/>
              </a:ext>
            </a:extLst>
          </p:cNvPr>
          <p:cNvPicPr>
            <a:picLocks noChangeAspect="1"/>
          </p:cNvPicPr>
          <p:nvPr/>
        </p:nvPicPr>
        <p:blipFill>
          <a:blip r:embed="rId3"/>
          <a:stretch>
            <a:fillRect/>
          </a:stretch>
        </p:blipFill>
        <p:spPr>
          <a:xfrm>
            <a:off x="1287598" y="4181126"/>
            <a:ext cx="4627514" cy="1273225"/>
          </a:xfrm>
          <a:prstGeom prst="rect">
            <a:avLst/>
          </a:prstGeom>
        </p:spPr>
      </p:pic>
    </p:spTree>
    <p:extLst>
      <p:ext uri="{BB962C8B-B14F-4D97-AF65-F5344CB8AC3E}">
        <p14:creationId xmlns:p14="http://schemas.microsoft.com/office/powerpoint/2010/main" val="2020576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A5CFB-678F-1898-815F-F351E378DC8C}"/>
              </a:ext>
            </a:extLst>
          </p:cNvPr>
          <p:cNvSpPr>
            <a:spLocks noGrp="1"/>
          </p:cNvSpPr>
          <p:nvPr>
            <p:ph type="title"/>
          </p:nvPr>
        </p:nvSpPr>
        <p:spPr>
          <a:xfrm>
            <a:off x="838200" y="365125"/>
            <a:ext cx="10515600" cy="804769"/>
          </a:xfrm>
        </p:spPr>
        <p:txBody>
          <a:bodyPr/>
          <a:lstStyle/>
          <a:p>
            <a:r>
              <a:rPr lang="en-US" dirty="0"/>
              <a:t>L2 Regularization in </a:t>
            </a:r>
            <a:r>
              <a:rPr lang="en-US" dirty="0" err="1"/>
              <a:t>Pytorch</a:t>
            </a:r>
            <a:endParaRPr lang="en-US" dirty="0"/>
          </a:p>
        </p:txBody>
      </p:sp>
      <p:sp>
        <p:nvSpPr>
          <p:cNvPr id="4" name="Rectangle 1">
            <a:extLst>
              <a:ext uri="{FF2B5EF4-FFF2-40B4-BE49-F238E27FC236}">
                <a16:creationId xmlns:a16="http://schemas.microsoft.com/office/drawing/2014/main" id="{B7850553-02A5-5167-E891-C30982112E6F}"/>
              </a:ext>
            </a:extLst>
          </p:cNvPr>
          <p:cNvSpPr>
            <a:spLocks noGrp="1" noChangeArrowheads="1"/>
          </p:cNvSpPr>
          <p:nvPr>
            <p:ph idx="1"/>
          </p:nvPr>
        </p:nvSpPr>
        <p:spPr bwMode="auto">
          <a:xfrm>
            <a:off x="838200" y="1505396"/>
            <a:ext cx="10409809" cy="38472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969896"/>
                </a:solidFill>
                <a:effectLst/>
                <a:latin typeface="Arial Unicode MS"/>
                <a:ea typeface="JetBrains Mono"/>
              </a:rPr>
              <a:t># Compute the loss and its gradients</a:t>
            </a:r>
            <a:br>
              <a:rPr kumimoji="0" lang="en-US" altLang="en-US" sz="2400" b="0" i="0" u="none" strike="noStrike" cap="none" normalizeH="0" baseline="0" dirty="0">
                <a:ln>
                  <a:noFill/>
                </a:ln>
                <a:solidFill>
                  <a:srgbClr val="969896"/>
                </a:solidFill>
                <a:effectLst/>
                <a:latin typeface="Arial Unicode MS"/>
                <a:ea typeface="JetBrains Mono"/>
              </a:rPr>
            </a:br>
            <a:r>
              <a:rPr kumimoji="0" lang="en-US" altLang="en-US" sz="2400" b="0" i="0" u="none" strike="noStrike" cap="none" normalizeH="0" baseline="0" dirty="0">
                <a:ln>
                  <a:noFill/>
                </a:ln>
                <a:solidFill>
                  <a:srgbClr val="333333"/>
                </a:solidFill>
                <a:effectLst/>
                <a:latin typeface="Arial Unicode MS"/>
                <a:ea typeface="JetBrains Mono"/>
              </a:rPr>
              <a:t>loss </a:t>
            </a:r>
            <a:r>
              <a:rPr kumimoji="0" lang="en-US" altLang="en-US" sz="2400" b="0" i="0" u="none" strike="noStrike" cap="none" normalizeH="0" baseline="0" dirty="0">
                <a:ln>
                  <a:noFill/>
                </a:ln>
                <a:solidFill>
                  <a:srgbClr val="A71D5D"/>
                </a:solidFill>
                <a:effectLst/>
                <a:latin typeface="Arial Unicode MS"/>
                <a:ea typeface="JetBrains Mono"/>
              </a:rPr>
              <a:t>= </a:t>
            </a:r>
            <a:r>
              <a:rPr kumimoji="0" lang="en-US" altLang="en-US" sz="2400" b="0" i="0" u="none" strike="noStrike" cap="none" normalizeH="0" baseline="0" dirty="0" err="1">
                <a:ln>
                  <a:noFill/>
                </a:ln>
                <a:solidFill>
                  <a:srgbClr val="0086B3"/>
                </a:solidFill>
                <a:effectLst/>
                <a:latin typeface="Arial Unicode MS"/>
                <a:ea typeface="JetBrains Mono"/>
              </a:rPr>
              <a:t>loss_fn</a:t>
            </a:r>
            <a:r>
              <a:rPr kumimoji="0" lang="en-US" altLang="en-US" sz="2400" b="0" i="0" u="none" strike="noStrike" cap="none" normalizeH="0" baseline="0" dirty="0">
                <a:ln>
                  <a:noFill/>
                </a:ln>
                <a:solidFill>
                  <a:srgbClr val="63A35C"/>
                </a:solidFill>
                <a:effectLst/>
                <a:latin typeface="Arial Unicode MS"/>
                <a:ea typeface="JetBrains Mono"/>
              </a:rPr>
              <a:t>(</a:t>
            </a:r>
            <a:r>
              <a:rPr kumimoji="0" lang="en-US" altLang="en-US" sz="2400" b="0" i="0" u="none" strike="noStrike" cap="none" normalizeH="0" baseline="0" dirty="0">
                <a:ln>
                  <a:noFill/>
                </a:ln>
                <a:solidFill>
                  <a:srgbClr val="333333"/>
                </a:solidFill>
                <a:effectLst/>
                <a:latin typeface="Arial Unicode MS"/>
                <a:ea typeface="JetBrains Mono"/>
              </a:rPr>
              <a:t>outputs</a:t>
            </a:r>
            <a:r>
              <a:rPr kumimoji="0" lang="en-US" altLang="en-US" sz="2400" b="0" i="0" u="none" strike="noStrike" cap="none" normalizeH="0" baseline="0" dirty="0">
                <a:ln>
                  <a:noFill/>
                </a:ln>
                <a:solidFill>
                  <a:srgbClr val="63A35C"/>
                </a:solidFill>
                <a:effectLst/>
                <a:latin typeface="Arial Unicode MS"/>
                <a:ea typeface="JetBrains Mono"/>
              </a:rPr>
              <a:t>, </a:t>
            </a:r>
            <a:r>
              <a:rPr kumimoji="0" lang="en-US" altLang="en-US" sz="2400" b="0" i="0" u="none" strike="noStrike" cap="none" normalizeH="0" baseline="0" dirty="0">
                <a:ln>
                  <a:noFill/>
                </a:ln>
                <a:solidFill>
                  <a:srgbClr val="333333"/>
                </a:solidFill>
                <a:effectLst/>
                <a:latin typeface="Arial Unicode MS"/>
                <a:ea typeface="JetBrains Mono"/>
              </a:rPr>
              <a:t>labels</a:t>
            </a:r>
            <a:r>
              <a:rPr kumimoji="0" lang="en-US" altLang="en-US" sz="2400" b="0" i="0" u="none" strike="noStrike" cap="none" normalizeH="0" baseline="0" dirty="0">
                <a:ln>
                  <a:noFill/>
                </a:ln>
                <a:solidFill>
                  <a:srgbClr val="63A35C"/>
                </a:solidFill>
                <a:effectLst/>
                <a:latin typeface="Arial Unicode MS"/>
                <a:ea typeface="JetBrains Mono"/>
              </a:rPr>
              <a:t>)</a:t>
            </a:r>
            <a:br>
              <a:rPr kumimoji="0" lang="en-US" altLang="en-US" sz="2400" b="0" i="0" u="none" strike="noStrike" cap="none" normalizeH="0" baseline="0" dirty="0">
                <a:ln>
                  <a:noFill/>
                </a:ln>
                <a:solidFill>
                  <a:srgbClr val="63A35C"/>
                </a:solidFill>
                <a:effectLst/>
                <a:latin typeface="Arial Unicode MS"/>
                <a:ea typeface="JetBrains Mono"/>
              </a:rPr>
            </a:br>
            <a:br>
              <a:rPr kumimoji="0" lang="en-US" altLang="en-US" sz="2400" b="0" i="0" u="none" strike="noStrike" cap="none" normalizeH="0" baseline="0" dirty="0">
                <a:ln>
                  <a:noFill/>
                </a:ln>
                <a:solidFill>
                  <a:srgbClr val="63A35C"/>
                </a:solidFill>
                <a:effectLst/>
                <a:latin typeface="Arial Unicode MS"/>
                <a:ea typeface="JetBrains Mono"/>
              </a:rPr>
            </a:br>
            <a:r>
              <a:rPr kumimoji="0" lang="en-US" altLang="en-US" sz="2400" b="0" i="0" u="none" strike="noStrike" cap="none" normalizeH="0" baseline="0" dirty="0">
                <a:ln>
                  <a:noFill/>
                </a:ln>
                <a:solidFill>
                  <a:srgbClr val="333333"/>
                </a:solidFill>
                <a:effectLst/>
                <a:latin typeface="Arial Unicode MS"/>
                <a:ea typeface="JetBrains Mono"/>
              </a:rPr>
              <a:t>l2_lambda </a:t>
            </a:r>
            <a:r>
              <a:rPr kumimoji="0" lang="en-US" altLang="en-US" sz="2400" b="0" i="0" u="none" strike="noStrike" cap="none" normalizeH="0" baseline="0" dirty="0">
                <a:ln>
                  <a:noFill/>
                </a:ln>
                <a:solidFill>
                  <a:srgbClr val="A71D5D"/>
                </a:solidFill>
                <a:effectLst/>
                <a:latin typeface="Arial Unicode MS"/>
                <a:ea typeface="JetBrains Mono"/>
              </a:rPr>
              <a:t>= </a:t>
            </a:r>
            <a:r>
              <a:rPr kumimoji="0" lang="en-US" altLang="en-US" sz="2400" b="0" i="0" u="none" strike="noStrike" cap="none" normalizeH="0" baseline="0" dirty="0">
                <a:ln>
                  <a:noFill/>
                </a:ln>
                <a:solidFill>
                  <a:srgbClr val="0086B3"/>
                </a:solidFill>
                <a:effectLst/>
                <a:latin typeface="Arial Unicode MS"/>
                <a:ea typeface="JetBrains Mono"/>
              </a:rPr>
              <a:t>0.001</a:t>
            </a:r>
            <a:br>
              <a:rPr kumimoji="0" lang="en-US" altLang="en-US" sz="2400" b="0" i="0" u="none" strike="noStrike" cap="none" normalizeH="0" baseline="0" dirty="0">
                <a:ln>
                  <a:noFill/>
                </a:ln>
                <a:solidFill>
                  <a:srgbClr val="0086B3"/>
                </a:solidFill>
                <a:effectLst/>
                <a:latin typeface="Arial Unicode MS"/>
                <a:ea typeface="JetBrains Mono"/>
              </a:rPr>
            </a:br>
            <a:r>
              <a:rPr kumimoji="0" lang="en-US" altLang="en-US" sz="2400" b="0" i="0" u="none" strike="noStrike" cap="none" normalizeH="0" baseline="0" dirty="0">
                <a:ln>
                  <a:noFill/>
                </a:ln>
                <a:solidFill>
                  <a:srgbClr val="333333"/>
                </a:solidFill>
                <a:effectLst/>
                <a:latin typeface="Arial Unicode MS"/>
                <a:ea typeface="JetBrains Mono"/>
              </a:rPr>
              <a:t>l2_norm </a:t>
            </a:r>
            <a:r>
              <a:rPr kumimoji="0" lang="en-US" altLang="en-US" sz="2400" b="0" i="0" u="none" strike="noStrike" cap="none" normalizeH="0" baseline="0" dirty="0">
                <a:ln>
                  <a:noFill/>
                </a:ln>
                <a:solidFill>
                  <a:srgbClr val="A71D5D"/>
                </a:solidFill>
                <a:effectLst/>
                <a:latin typeface="Arial Unicode MS"/>
                <a:ea typeface="JetBrains Mono"/>
              </a:rPr>
              <a:t>= </a:t>
            </a:r>
            <a:r>
              <a:rPr kumimoji="0" lang="en-US" altLang="en-US" sz="2400" b="0" i="0" u="none" strike="noStrike" cap="none" normalizeH="0" baseline="0" dirty="0">
                <a:ln>
                  <a:noFill/>
                </a:ln>
                <a:solidFill>
                  <a:srgbClr val="0086B3"/>
                </a:solidFill>
                <a:effectLst/>
                <a:latin typeface="Arial Unicode MS"/>
                <a:ea typeface="JetBrains Mono"/>
              </a:rPr>
              <a:t>sum</a:t>
            </a:r>
            <a:r>
              <a:rPr kumimoji="0" lang="en-US" altLang="en-US" sz="2400" b="0" i="0" u="none" strike="noStrike" cap="none" normalizeH="0" baseline="0" dirty="0">
                <a:ln>
                  <a:noFill/>
                </a:ln>
                <a:solidFill>
                  <a:srgbClr val="63A35C"/>
                </a:solidFill>
                <a:effectLst/>
                <a:latin typeface="Arial Unicode MS"/>
                <a:ea typeface="JetBrains Mono"/>
              </a:rPr>
              <a:t>(</a:t>
            </a:r>
            <a:r>
              <a:rPr kumimoji="0" lang="en-US" altLang="en-US" sz="2400" b="0" i="0" u="none" strike="noStrike" cap="none" normalizeH="0" baseline="0" dirty="0" err="1">
                <a:ln>
                  <a:noFill/>
                </a:ln>
                <a:solidFill>
                  <a:srgbClr val="333333"/>
                </a:solidFill>
                <a:effectLst/>
                <a:latin typeface="Arial Unicode MS"/>
                <a:ea typeface="JetBrains Mono"/>
              </a:rPr>
              <a:t>p</a:t>
            </a:r>
            <a:r>
              <a:rPr kumimoji="0" lang="en-US" altLang="en-US" sz="2400" b="0" i="0" u="none" strike="noStrike" cap="none" normalizeH="0" baseline="0" dirty="0" err="1">
                <a:ln>
                  <a:noFill/>
                </a:ln>
                <a:solidFill>
                  <a:srgbClr val="63A35C"/>
                </a:solidFill>
                <a:effectLst/>
                <a:latin typeface="Arial Unicode MS"/>
                <a:ea typeface="JetBrains Mono"/>
              </a:rPr>
              <a:t>.</a:t>
            </a:r>
            <a:r>
              <a:rPr kumimoji="0" lang="en-US" altLang="en-US" sz="2400" b="0" i="0" u="none" strike="noStrike" cap="none" normalizeH="0" baseline="0" dirty="0" err="1">
                <a:ln>
                  <a:noFill/>
                </a:ln>
                <a:solidFill>
                  <a:srgbClr val="0086B3"/>
                </a:solidFill>
                <a:effectLst/>
                <a:latin typeface="Arial Unicode MS"/>
                <a:ea typeface="JetBrains Mono"/>
              </a:rPr>
              <a:t>pow</a:t>
            </a:r>
            <a:r>
              <a:rPr kumimoji="0" lang="en-US" altLang="en-US" sz="2400" b="0" i="0" u="none" strike="noStrike" cap="none" normalizeH="0" baseline="0" dirty="0">
                <a:ln>
                  <a:noFill/>
                </a:ln>
                <a:solidFill>
                  <a:srgbClr val="63A35C"/>
                </a:solidFill>
                <a:effectLst/>
                <a:latin typeface="Arial Unicode MS"/>
                <a:ea typeface="JetBrains Mono"/>
              </a:rPr>
              <a:t>(</a:t>
            </a:r>
            <a:r>
              <a:rPr kumimoji="0" lang="en-US" altLang="en-US" sz="2400" b="0" i="0" u="none" strike="noStrike" cap="none" normalizeH="0" baseline="0" dirty="0">
                <a:ln>
                  <a:noFill/>
                </a:ln>
                <a:solidFill>
                  <a:srgbClr val="0086B3"/>
                </a:solidFill>
                <a:effectLst/>
                <a:latin typeface="Arial Unicode MS"/>
                <a:ea typeface="JetBrains Mono"/>
              </a:rPr>
              <a:t>2.0</a:t>
            </a:r>
            <a:r>
              <a:rPr kumimoji="0" lang="en-US" altLang="en-US" sz="2400" b="0" i="0" u="none" strike="noStrike" cap="none" normalizeH="0" baseline="0" dirty="0">
                <a:ln>
                  <a:noFill/>
                </a:ln>
                <a:solidFill>
                  <a:srgbClr val="63A35C"/>
                </a:solidFill>
                <a:effectLst/>
                <a:latin typeface="Arial Unicode MS"/>
                <a:ea typeface="JetBrains Mono"/>
              </a:rPr>
              <a:t>).</a:t>
            </a:r>
            <a:r>
              <a:rPr kumimoji="0" lang="en-US" altLang="en-US" sz="2400" b="0" i="0" u="none" strike="noStrike" cap="none" normalizeH="0" baseline="0" dirty="0">
                <a:ln>
                  <a:noFill/>
                </a:ln>
                <a:solidFill>
                  <a:srgbClr val="0086B3"/>
                </a:solidFill>
                <a:effectLst/>
                <a:latin typeface="Arial Unicode MS"/>
                <a:ea typeface="JetBrains Mono"/>
              </a:rPr>
              <a:t>sum</a:t>
            </a:r>
            <a:r>
              <a:rPr kumimoji="0" lang="en-US" altLang="en-US" sz="2400" b="0" i="0" u="none" strike="noStrike" cap="none" normalizeH="0" baseline="0" dirty="0">
                <a:ln>
                  <a:noFill/>
                </a:ln>
                <a:solidFill>
                  <a:srgbClr val="63A35C"/>
                </a:solidFill>
                <a:effectLst/>
                <a:latin typeface="Arial Unicode MS"/>
                <a:ea typeface="JetBrains Mono"/>
              </a:rPr>
              <a:t>()</a:t>
            </a:r>
            <a:br>
              <a:rPr kumimoji="0" lang="en-US" altLang="en-US" sz="2400" b="0" i="0" u="none" strike="noStrike" cap="none" normalizeH="0" baseline="0" dirty="0">
                <a:ln>
                  <a:noFill/>
                </a:ln>
                <a:solidFill>
                  <a:srgbClr val="63A35C"/>
                </a:solidFill>
                <a:effectLst/>
                <a:latin typeface="Arial Unicode MS"/>
                <a:ea typeface="JetBrains Mono"/>
              </a:rPr>
            </a:br>
            <a:r>
              <a:rPr kumimoji="0" lang="en-US" altLang="en-US" sz="2400" b="0" i="0" u="none" strike="noStrike" cap="none" normalizeH="0" baseline="0" dirty="0">
                <a:ln>
                  <a:noFill/>
                </a:ln>
                <a:solidFill>
                  <a:srgbClr val="63A35C"/>
                </a:solidFill>
                <a:effectLst/>
                <a:latin typeface="Arial Unicode MS"/>
                <a:ea typeface="JetBrains Mono"/>
              </a:rPr>
              <a:t>              </a:t>
            </a:r>
            <a:r>
              <a:rPr kumimoji="0" lang="en-US" altLang="en-US" sz="2400" b="0" i="0" u="none" strike="noStrike" cap="none" normalizeH="0" baseline="0" dirty="0">
                <a:ln>
                  <a:noFill/>
                </a:ln>
                <a:solidFill>
                  <a:srgbClr val="A71D5D"/>
                </a:solidFill>
                <a:effectLst/>
                <a:latin typeface="Arial Unicode MS"/>
                <a:ea typeface="JetBrains Mono"/>
              </a:rPr>
              <a:t>for </a:t>
            </a:r>
            <a:r>
              <a:rPr kumimoji="0" lang="en-US" altLang="en-US" sz="2400" b="0" i="0" u="none" strike="noStrike" cap="none" normalizeH="0" baseline="0" dirty="0">
                <a:ln>
                  <a:noFill/>
                </a:ln>
                <a:solidFill>
                  <a:srgbClr val="333333"/>
                </a:solidFill>
                <a:effectLst/>
                <a:latin typeface="Arial Unicode MS"/>
                <a:ea typeface="JetBrains Mono"/>
              </a:rPr>
              <a:t>p </a:t>
            </a:r>
            <a:r>
              <a:rPr kumimoji="0" lang="en-US" altLang="en-US" sz="2400" b="0" i="0" u="none" strike="noStrike" cap="none" normalizeH="0" baseline="0" dirty="0">
                <a:ln>
                  <a:noFill/>
                </a:ln>
                <a:solidFill>
                  <a:srgbClr val="A71D5D"/>
                </a:solidFill>
                <a:effectLst/>
                <a:latin typeface="Arial Unicode MS"/>
                <a:ea typeface="JetBrains Mono"/>
              </a:rPr>
              <a:t>in </a:t>
            </a:r>
            <a:r>
              <a:rPr kumimoji="0" lang="en-US" altLang="en-US" sz="2400" b="0" i="0" u="none" strike="noStrike" cap="none" normalizeH="0" baseline="0" dirty="0" err="1">
                <a:ln>
                  <a:noFill/>
                </a:ln>
                <a:solidFill>
                  <a:srgbClr val="333333"/>
                </a:solidFill>
                <a:effectLst/>
                <a:latin typeface="Arial Unicode MS"/>
                <a:ea typeface="JetBrains Mono"/>
              </a:rPr>
              <a:t>model</a:t>
            </a:r>
            <a:r>
              <a:rPr kumimoji="0" lang="en-US" altLang="en-US" sz="2400" b="0" i="0" u="none" strike="noStrike" cap="none" normalizeH="0" baseline="0" dirty="0" err="1">
                <a:ln>
                  <a:noFill/>
                </a:ln>
                <a:solidFill>
                  <a:srgbClr val="63A35C"/>
                </a:solidFill>
                <a:effectLst/>
                <a:latin typeface="Arial Unicode MS"/>
                <a:ea typeface="JetBrains Mono"/>
              </a:rPr>
              <a:t>.</a:t>
            </a:r>
            <a:r>
              <a:rPr kumimoji="0" lang="en-US" altLang="en-US" sz="2400" b="0" i="0" u="none" strike="noStrike" cap="none" normalizeH="0" baseline="0" dirty="0" err="1">
                <a:ln>
                  <a:noFill/>
                </a:ln>
                <a:solidFill>
                  <a:srgbClr val="0086B3"/>
                </a:solidFill>
                <a:effectLst/>
                <a:latin typeface="Arial Unicode MS"/>
                <a:ea typeface="JetBrains Mono"/>
              </a:rPr>
              <a:t>parameters</a:t>
            </a:r>
            <a:r>
              <a:rPr kumimoji="0" lang="en-US" altLang="en-US" sz="2400" b="0" i="0" u="none" strike="noStrike" cap="none" normalizeH="0" baseline="0" dirty="0">
                <a:ln>
                  <a:noFill/>
                </a:ln>
                <a:solidFill>
                  <a:srgbClr val="63A35C"/>
                </a:solidFill>
                <a:effectLst/>
                <a:latin typeface="Arial Unicode MS"/>
                <a:ea typeface="JetBrains Mono"/>
              </a:rPr>
              <a:t>())</a:t>
            </a:r>
            <a:br>
              <a:rPr kumimoji="0" lang="en-US" altLang="en-US" sz="2400" b="0" i="0" u="none" strike="noStrike" cap="none" normalizeH="0" baseline="0" dirty="0">
                <a:ln>
                  <a:noFill/>
                </a:ln>
                <a:solidFill>
                  <a:srgbClr val="63A35C"/>
                </a:solidFill>
                <a:effectLst/>
                <a:latin typeface="Arial Unicode MS"/>
                <a:ea typeface="JetBrains Mono"/>
              </a:rPr>
            </a:br>
            <a:r>
              <a:rPr kumimoji="0" lang="en-US" altLang="en-US" sz="2400" b="0" i="0" u="none" strike="noStrike" cap="none" normalizeH="0" baseline="0" dirty="0">
                <a:ln>
                  <a:noFill/>
                </a:ln>
                <a:solidFill>
                  <a:srgbClr val="333333"/>
                </a:solidFill>
                <a:effectLst/>
                <a:latin typeface="Arial Unicode MS"/>
                <a:ea typeface="JetBrains Mono"/>
              </a:rPr>
              <a:t>loss </a:t>
            </a:r>
            <a:r>
              <a:rPr kumimoji="0" lang="en-US" altLang="en-US" sz="2400" b="0" i="0" u="none" strike="noStrike" cap="none" normalizeH="0" baseline="0" dirty="0">
                <a:ln>
                  <a:noFill/>
                </a:ln>
                <a:solidFill>
                  <a:srgbClr val="A71D5D"/>
                </a:solidFill>
                <a:effectLst/>
                <a:latin typeface="Arial Unicode MS"/>
                <a:ea typeface="JetBrains Mono"/>
              </a:rPr>
              <a:t>= </a:t>
            </a:r>
            <a:r>
              <a:rPr kumimoji="0" lang="en-US" altLang="en-US" sz="2400" b="0" i="0" u="none" strike="noStrike" cap="none" normalizeH="0" baseline="0" dirty="0">
                <a:ln>
                  <a:noFill/>
                </a:ln>
                <a:solidFill>
                  <a:srgbClr val="333333"/>
                </a:solidFill>
                <a:effectLst/>
                <a:latin typeface="Arial Unicode MS"/>
                <a:ea typeface="JetBrains Mono"/>
              </a:rPr>
              <a:t>loss </a:t>
            </a:r>
            <a:r>
              <a:rPr kumimoji="0" lang="en-US" altLang="en-US" sz="2400" b="0" i="0" u="none" strike="noStrike" cap="none" normalizeH="0" baseline="0" dirty="0">
                <a:ln>
                  <a:noFill/>
                </a:ln>
                <a:solidFill>
                  <a:srgbClr val="A71D5D"/>
                </a:solidFill>
                <a:effectLst/>
                <a:latin typeface="Arial Unicode MS"/>
                <a:ea typeface="JetBrains Mono"/>
              </a:rPr>
              <a:t>+ </a:t>
            </a:r>
            <a:r>
              <a:rPr kumimoji="0" lang="en-US" altLang="en-US" sz="2400" b="0" i="0" u="none" strike="noStrike" cap="none" normalizeH="0" baseline="0" dirty="0">
                <a:ln>
                  <a:noFill/>
                </a:ln>
                <a:solidFill>
                  <a:srgbClr val="333333"/>
                </a:solidFill>
                <a:effectLst/>
                <a:latin typeface="Arial Unicode MS"/>
                <a:ea typeface="JetBrains Mono"/>
              </a:rPr>
              <a:t>l2_lambda </a:t>
            </a:r>
            <a:r>
              <a:rPr kumimoji="0" lang="en-US" altLang="en-US" sz="2400" b="0" i="0" u="none" strike="noStrike" cap="none" normalizeH="0" baseline="0" dirty="0">
                <a:ln>
                  <a:noFill/>
                </a:ln>
                <a:solidFill>
                  <a:srgbClr val="A71D5D"/>
                </a:solidFill>
                <a:effectLst/>
                <a:latin typeface="Arial Unicode MS"/>
                <a:ea typeface="JetBrains Mono"/>
              </a:rPr>
              <a:t>* </a:t>
            </a:r>
            <a:r>
              <a:rPr kumimoji="0" lang="en-US" altLang="en-US" sz="2400" b="0" i="0" u="none" strike="noStrike" cap="none" normalizeH="0" baseline="0" dirty="0">
                <a:ln>
                  <a:noFill/>
                </a:ln>
                <a:solidFill>
                  <a:srgbClr val="333333"/>
                </a:solidFill>
                <a:effectLst/>
                <a:latin typeface="Arial Unicode MS"/>
                <a:ea typeface="JetBrains Mono"/>
              </a:rPr>
              <a:t>l2_norm</a:t>
            </a:r>
            <a:br>
              <a:rPr kumimoji="0" lang="en-US" altLang="en-US" sz="2400" b="0" i="0" u="none" strike="noStrike" cap="none" normalizeH="0" baseline="0" dirty="0">
                <a:ln>
                  <a:noFill/>
                </a:ln>
                <a:solidFill>
                  <a:srgbClr val="333333"/>
                </a:solidFill>
                <a:effectLst/>
                <a:latin typeface="Arial Unicode MS"/>
                <a:ea typeface="JetBrains Mono"/>
              </a:rPr>
            </a:br>
            <a:endParaRPr kumimoji="0" lang="en-US" altLang="en-US" sz="2400" b="0" i="0" u="none" strike="noStrike" cap="none" normalizeH="0" baseline="0" dirty="0">
              <a:ln>
                <a:noFill/>
              </a:ln>
              <a:solidFill>
                <a:srgbClr val="333333"/>
              </a:solidFill>
              <a:effectLst/>
              <a:latin typeface="Arial Unicode MS"/>
              <a:ea typeface="JetBrains Mono"/>
            </a:endParaRPr>
          </a:p>
          <a:p>
            <a:pPr marL="0" lvl="0" indent="0" eaLnBrk="0" fontAlgn="base" hangingPunct="0">
              <a:lnSpc>
                <a:spcPct val="100000"/>
              </a:lnSpc>
              <a:spcBef>
                <a:spcPct val="0"/>
              </a:spcBef>
              <a:spcAft>
                <a:spcPct val="0"/>
              </a:spcAft>
              <a:buNone/>
            </a:pPr>
            <a:r>
              <a:rPr lang="en-US" altLang="en-US" sz="2400" dirty="0">
                <a:solidFill>
                  <a:srgbClr val="333333"/>
                </a:solidFill>
                <a:latin typeface="Arial Unicode MS"/>
              </a:rPr>
              <a:t>Note: replace pow(2.0) with abs() for L1 regularization</a:t>
            </a:r>
          </a:p>
          <a:p>
            <a:pPr marL="0" lvl="0" indent="0" eaLnBrk="0" fontAlgn="base" hangingPunct="0">
              <a:lnSpc>
                <a:spcPct val="100000"/>
              </a:lnSpc>
              <a:spcBef>
                <a:spcPct val="0"/>
              </a:spcBef>
              <a:spcAft>
                <a:spcPct val="0"/>
              </a:spcAft>
              <a:buNone/>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2CC2C38E-E1D2-4749-B08B-F2009DD0A4F5}"/>
              </a:ext>
            </a:extLst>
          </p:cNvPr>
          <p:cNvPicPr>
            <a:picLocks noChangeAspect="1"/>
          </p:cNvPicPr>
          <p:nvPr/>
        </p:nvPicPr>
        <p:blipFill>
          <a:blip r:embed="rId2"/>
          <a:stretch>
            <a:fillRect/>
          </a:stretch>
        </p:blipFill>
        <p:spPr>
          <a:xfrm>
            <a:off x="569035" y="5584171"/>
            <a:ext cx="9278916" cy="1408298"/>
          </a:xfrm>
          <a:prstGeom prst="rect">
            <a:avLst/>
          </a:prstGeom>
        </p:spPr>
      </p:pic>
      <p:sp>
        <p:nvSpPr>
          <p:cNvPr id="5" name="TextBox 4">
            <a:extLst>
              <a:ext uri="{FF2B5EF4-FFF2-40B4-BE49-F238E27FC236}">
                <a16:creationId xmlns:a16="http://schemas.microsoft.com/office/drawing/2014/main" id="{5616B379-411C-4E01-ADA1-2CFDAA61396F}"/>
              </a:ext>
            </a:extLst>
          </p:cNvPr>
          <p:cNvSpPr txBox="1"/>
          <p:nvPr/>
        </p:nvSpPr>
        <p:spPr>
          <a:xfrm>
            <a:off x="838200" y="5399505"/>
            <a:ext cx="9372600" cy="369332"/>
          </a:xfrm>
          <a:prstGeom prst="rect">
            <a:avLst/>
          </a:prstGeom>
          <a:noFill/>
        </p:spPr>
        <p:txBody>
          <a:bodyPr wrap="square" rtlCol="0">
            <a:spAutoFit/>
          </a:bodyPr>
          <a:lstStyle/>
          <a:p>
            <a:r>
              <a:rPr lang="en-IN" dirty="0"/>
              <a:t>Weight decay parameter in </a:t>
            </a:r>
            <a:r>
              <a:rPr lang="en-IN" dirty="0" err="1"/>
              <a:t>PyTorch</a:t>
            </a:r>
            <a:r>
              <a:rPr lang="en-IN" dirty="0"/>
              <a:t> .SGD() method</a:t>
            </a:r>
          </a:p>
        </p:txBody>
      </p:sp>
    </p:spTree>
    <p:extLst>
      <p:ext uri="{BB962C8B-B14F-4D97-AF65-F5344CB8AC3E}">
        <p14:creationId xmlns:p14="http://schemas.microsoft.com/office/powerpoint/2010/main" val="1362609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and Variance</a:t>
            </a:r>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p:txBody>
          <a:bodyPr>
            <a:normAutofit fontScale="92500" lnSpcReduction="20000"/>
          </a:bodyPr>
          <a:lstStyle/>
          <a:p>
            <a:r>
              <a:rPr lang="en-US" dirty="0"/>
              <a:t>In machine learning, we collect data and build models using training data. </a:t>
            </a:r>
          </a:p>
          <a:p>
            <a:r>
              <a:rPr lang="en-US" dirty="0"/>
              <a:t>We apply that model to test data, which the model has not seen, and do predictions. </a:t>
            </a:r>
          </a:p>
          <a:p>
            <a:r>
              <a:rPr lang="en-US" dirty="0"/>
              <a:t>Our main aim is to reduce the prediction error.</a:t>
            </a:r>
          </a:p>
          <a:p>
            <a:r>
              <a:rPr lang="en-US" dirty="0"/>
              <a:t>We build the model by minimizing training error but we are more concerned about test error/prediction error. </a:t>
            </a:r>
          </a:p>
          <a:p>
            <a:r>
              <a:rPr lang="en-US" dirty="0"/>
              <a:t>Prediction error depends on </a:t>
            </a:r>
            <a:r>
              <a:rPr lang="en-US" dirty="0">
                <a:solidFill>
                  <a:srgbClr val="00B0F0"/>
                </a:solidFill>
              </a:rPr>
              <a:t>bias and variance</a:t>
            </a:r>
            <a:r>
              <a:rPr lang="en-US" dirty="0"/>
              <a:t>.</a:t>
            </a:r>
          </a:p>
          <a:p>
            <a:r>
              <a:rPr lang="en-US" dirty="0"/>
              <a:t>There are two types of error in machine learning. Reducible error and Irreducible error. Bias and Variance come under reducible error.</a:t>
            </a:r>
          </a:p>
          <a:p>
            <a:r>
              <a:rPr lang="en-US" dirty="0"/>
              <a:t>Note: **Irreducible Error **- Those error cannot be reduced irrespective of any algorithm that we use in the model. It is caused by unusual variables that have a direct influence on the output.</a:t>
            </a:r>
            <a:endParaRPr lang="en-IN" dirty="0"/>
          </a:p>
        </p:txBody>
      </p:sp>
    </p:spTree>
    <p:extLst>
      <p:ext uri="{BB962C8B-B14F-4D97-AF65-F5344CB8AC3E}">
        <p14:creationId xmlns:p14="http://schemas.microsoft.com/office/powerpoint/2010/main" val="28260509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Error</a:t>
            </a:r>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p:txBody>
          <a:bodyPr>
            <a:normAutofit/>
          </a:bodyPr>
          <a:lstStyle/>
          <a:p>
            <a:r>
              <a:rPr lang="en-US" sz="2400" dirty="0"/>
              <a:t>Model Building – Illustrate how the training error and prediction error differ when we increase the model complexity.</a:t>
            </a:r>
          </a:p>
          <a:p>
            <a:r>
              <a:rPr lang="en-US" sz="2400" dirty="0"/>
              <a:t>Ex: we have below data points. We have to find the relationship between X and Y. </a:t>
            </a:r>
          </a:p>
        </p:txBody>
      </p:sp>
      <p:pic>
        <p:nvPicPr>
          <p:cNvPr id="4" name="Picture 3">
            <a:extLst>
              <a:ext uri="{FF2B5EF4-FFF2-40B4-BE49-F238E27FC236}">
                <a16:creationId xmlns:a16="http://schemas.microsoft.com/office/drawing/2014/main" id="{EC15CB9B-8C20-4BA6-9DEB-F3525FABD636}"/>
              </a:ext>
            </a:extLst>
          </p:cNvPr>
          <p:cNvPicPr>
            <a:picLocks noChangeAspect="1"/>
          </p:cNvPicPr>
          <p:nvPr/>
        </p:nvPicPr>
        <p:blipFill>
          <a:blip r:embed="rId2"/>
          <a:stretch>
            <a:fillRect/>
          </a:stretch>
        </p:blipFill>
        <p:spPr>
          <a:xfrm>
            <a:off x="6266330" y="3168538"/>
            <a:ext cx="5316890" cy="3324337"/>
          </a:xfrm>
          <a:prstGeom prst="rect">
            <a:avLst/>
          </a:prstGeom>
        </p:spPr>
      </p:pic>
    </p:spTree>
    <p:extLst>
      <p:ext uri="{BB962C8B-B14F-4D97-AF65-F5344CB8AC3E}">
        <p14:creationId xmlns:p14="http://schemas.microsoft.com/office/powerpoint/2010/main" val="2872134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CFE4-9388-469C-8C2E-2EC0F81F3581}"/>
              </a:ext>
            </a:extLst>
          </p:cNvPr>
          <p:cNvSpPr>
            <a:spLocks noGrp="1"/>
          </p:cNvSpPr>
          <p:nvPr>
            <p:ph type="title"/>
          </p:nvPr>
        </p:nvSpPr>
        <p:spPr/>
        <p:txBody>
          <a:bodyPr/>
          <a:lstStyle/>
          <a:p>
            <a:r>
              <a:rPr lang="en-IN" dirty="0"/>
              <a:t>Regularization Techniques</a:t>
            </a:r>
          </a:p>
        </p:txBody>
      </p:sp>
      <p:sp>
        <p:nvSpPr>
          <p:cNvPr id="3" name="Content Placeholder 2">
            <a:extLst>
              <a:ext uri="{FF2B5EF4-FFF2-40B4-BE49-F238E27FC236}">
                <a16:creationId xmlns:a16="http://schemas.microsoft.com/office/drawing/2014/main" id="{4AD86060-943C-447C-9B46-3F1D1DB8DF3E}"/>
              </a:ext>
            </a:extLst>
          </p:cNvPr>
          <p:cNvSpPr>
            <a:spLocks noGrp="1"/>
          </p:cNvSpPr>
          <p:nvPr>
            <p:ph idx="1"/>
          </p:nvPr>
        </p:nvSpPr>
        <p:spPr/>
        <p:txBody>
          <a:bodyPr>
            <a:normAutofit/>
          </a:bodyPr>
          <a:lstStyle/>
          <a:p>
            <a:r>
              <a:rPr lang="en-US" dirty="0"/>
              <a:t>Regularization in deep learning methods include</a:t>
            </a:r>
          </a:p>
          <a:p>
            <a:r>
              <a:rPr lang="en-US" dirty="0"/>
              <a:t> </a:t>
            </a:r>
            <a:r>
              <a:rPr lang="en-US" dirty="0">
                <a:solidFill>
                  <a:srgbClr val="00B0F0"/>
                </a:solidFill>
              </a:rPr>
              <a:t>L1 and L2 regularization, </a:t>
            </a:r>
          </a:p>
          <a:p>
            <a:r>
              <a:rPr lang="en-US" dirty="0">
                <a:solidFill>
                  <a:srgbClr val="00B0F0"/>
                </a:solidFill>
              </a:rPr>
              <a:t>Dropout, </a:t>
            </a:r>
          </a:p>
          <a:p>
            <a:r>
              <a:rPr lang="en-US" dirty="0">
                <a:solidFill>
                  <a:srgbClr val="00B0F0"/>
                </a:solidFill>
              </a:rPr>
              <a:t>Early stopping</a:t>
            </a:r>
            <a:r>
              <a:rPr lang="en-US" dirty="0"/>
              <a:t>, </a:t>
            </a:r>
          </a:p>
          <a:p>
            <a:r>
              <a:rPr lang="en-US" dirty="0">
                <a:solidFill>
                  <a:srgbClr val="00B0F0"/>
                </a:solidFill>
              </a:rPr>
              <a:t>Data augmentation</a:t>
            </a:r>
          </a:p>
          <a:p>
            <a:r>
              <a:rPr lang="en-US" dirty="0"/>
              <a:t>By applying regularization, models become more robust and better at making accurate predictions on unseen data.</a:t>
            </a:r>
            <a:endParaRPr lang="en-IN" dirty="0"/>
          </a:p>
        </p:txBody>
      </p:sp>
    </p:spTree>
    <p:extLst>
      <p:ext uri="{BB962C8B-B14F-4D97-AF65-F5344CB8AC3E}">
        <p14:creationId xmlns:p14="http://schemas.microsoft.com/office/powerpoint/2010/main" val="36524787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Error- </a:t>
            </a:r>
            <a:r>
              <a:rPr lang="en-US" dirty="0"/>
              <a:t>Model Building </a:t>
            </a:r>
            <a:endParaRPr lang="en-IN" dirty="0"/>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p:txBody>
          <a:bodyPr>
            <a:normAutofit fontScale="92500" lnSpcReduction="10000"/>
          </a:bodyPr>
          <a:lstStyle/>
          <a:p>
            <a:r>
              <a:rPr lang="en-US" dirty="0"/>
              <a:t>True relationship or True function between X and Y is denoted as f(X). This function is unknown</a:t>
            </a:r>
            <a:endParaRPr lang="en-IN" dirty="0"/>
          </a:p>
          <a:p>
            <a:r>
              <a:rPr lang="en-US" dirty="0"/>
              <a:t>Y=f(X)+ε</a:t>
            </a:r>
          </a:p>
          <a:p>
            <a:r>
              <a:rPr lang="en-US" dirty="0"/>
              <a:t>Now, we have to build a model which depicts the relationship between X and Y.</a:t>
            </a:r>
          </a:p>
          <a:p>
            <a:r>
              <a:rPr lang="en-US" dirty="0"/>
              <a:t>Input → Model → Output</a:t>
            </a:r>
          </a:p>
          <a:p>
            <a:r>
              <a:rPr lang="en-US" dirty="0"/>
              <a:t>Learning Algorithm: The learning algorithm will accept input and returns a function that depicts the relationship between X and Y.</a:t>
            </a:r>
          </a:p>
          <a:p>
            <a:r>
              <a:rPr lang="en-US" dirty="0"/>
              <a:t>Input → Learning Algorithm →  f̂(X)</a:t>
            </a:r>
          </a:p>
          <a:p>
            <a:r>
              <a:rPr lang="en-US" dirty="0"/>
              <a:t>Ex: In Linear Regression, the learning algorithm is gradient descent, which finds the best fit line based on cost function</a:t>
            </a:r>
            <a:endParaRPr lang="en-IN" dirty="0"/>
          </a:p>
        </p:txBody>
      </p:sp>
    </p:spTree>
    <p:extLst>
      <p:ext uri="{BB962C8B-B14F-4D97-AF65-F5344CB8AC3E}">
        <p14:creationId xmlns:p14="http://schemas.microsoft.com/office/powerpoint/2010/main" val="2916900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Error - </a:t>
            </a:r>
            <a:r>
              <a:rPr lang="en-US" dirty="0"/>
              <a:t>Model Building </a:t>
            </a:r>
            <a:endParaRPr lang="en-IN" dirty="0"/>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p:txBody>
          <a:bodyPr/>
          <a:lstStyle/>
          <a:p>
            <a:r>
              <a:rPr lang="en-US" dirty="0"/>
              <a:t>Given a data set, we split it into training data and test data.</a:t>
            </a:r>
          </a:p>
          <a:p>
            <a:r>
              <a:rPr lang="en-US" dirty="0"/>
              <a:t>Training data — Build the model using training data</a:t>
            </a:r>
          </a:p>
          <a:p>
            <a:r>
              <a:rPr lang="en-US" dirty="0"/>
              <a:t>Test data — Predicting the output using the model chosen.</a:t>
            </a:r>
          </a:p>
          <a:p>
            <a:r>
              <a:rPr lang="en-US" dirty="0"/>
              <a:t>consider </a:t>
            </a:r>
            <a:r>
              <a:rPr lang="en-US" dirty="0">
                <a:solidFill>
                  <a:srgbClr val="00B0F0"/>
                </a:solidFill>
              </a:rPr>
              <a:t>4 models build on the training data </a:t>
            </a:r>
            <a:r>
              <a:rPr lang="en-US" dirty="0"/>
              <a:t>making an assumption of how y is related to x</a:t>
            </a:r>
          </a:p>
          <a:p>
            <a:endParaRPr lang="en-IN" dirty="0"/>
          </a:p>
        </p:txBody>
      </p:sp>
    </p:spTree>
    <p:extLst>
      <p:ext uri="{BB962C8B-B14F-4D97-AF65-F5344CB8AC3E}">
        <p14:creationId xmlns:p14="http://schemas.microsoft.com/office/powerpoint/2010/main" val="186948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a:xfrm>
            <a:off x="838200" y="365126"/>
            <a:ext cx="10515600" cy="737534"/>
          </a:xfrm>
        </p:spPr>
        <p:txBody>
          <a:bodyPr/>
          <a:lstStyle/>
          <a:p>
            <a:r>
              <a:rPr lang="en-IN" dirty="0"/>
              <a:t>Bias Error- </a:t>
            </a:r>
            <a:r>
              <a:rPr lang="en-US" dirty="0"/>
              <a:t>Model Building </a:t>
            </a:r>
            <a:endParaRPr lang="en-IN" dirty="0"/>
          </a:p>
        </p:txBody>
      </p:sp>
      <p:pic>
        <p:nvPicPr>
          <p:cNvPr id="4" name="Content Placeholder 3">
            <a:extLst>
              <a:ext uri="{FF2B5EF4-FFF2-40B4-BE49-F238E27FC236}">
                <a16:creationId xmlns:a16="http://schemas.microsoft.com/office/drawing/2014/main" id="{98AC55D9-3032-4C75-A1D6-64AFE76FCABF}"/>
              </a:ext>
            </a:extLst>
          </p:cNvPr>
          <p:cNvPicPr>
            <a:picLocks noGrp="1" noChangeAspect="1"/>
          </p:cNvPicPr>
          <p:nvPr>
            <p:ph idx="1"/>
          </p:nvPr>
        </p:nvPicPr>
        <p:blipFill>
          <a:blip r:embed="rId2"/>
          <a:stretch>
            <a:fillRect/>
          </a:stretch>
        </p:blipFill>
        <p:spPr>
          <a:xfrm>
            <a:off x="675965" y="1507240"/>
            <a:ext cx="4888058" cy="3639819"/>
          </a:xfrm>
          <a:prstGeom prst="rect">
            <a:avLst/>
          </a:prstGeom>
        </p:spPr>
      </p:pic>
      <p:sp>
        <p:nvSpPr>
          <p:cNvPr id="5" name="TextBox 4">
            <a:extLst>
              <a:ext uri="{FF2B5EF4-FFF2-40B4-BE49-F238E27FC236}">
                <a16:creationId xmlns:a16="http://schemas.microsoft.com/office/drawing/2014/main" id="{4DDADD3C-DB2F-4954-ADF9-56A63975ED61}"/>
              </a:ext>
            </a:extLst>
          </p:cNvPr>
          <p:cNvSpPr txBox="1"/>
          <p:nvPr/>
        </p:nvSpPr>
        <p:spPr>
          <a:xfrm>
            <a:off x="739588" y="5378824"/>
            <a:ext cx="3872753" cy="923330"/>
          </a:xfrm>
          <a:prstGeom prst="rect">
            <a:avLst/>
          </a:prstGeom>
          <a:noFill/>
        </p:spPr>
        <p:txBody>
          <a:bodyPr wrap="square" rtlCol="0">
            <a:spAutoFit/>
          </a:bodyPr>
          <a:lstStyle/>
          <a:p>
            <a:r>
              <a:rPr lang="en-US" dirty="0"/>
              <a:t>Here in this simple model, the fitted line is far away from the data points, so the training error will be high.</a:t>
            </a:r>
            <a:endParaRPr lang="en-IN" dirty="0"/>
          </a:p>
        </p:txBody>
      </p:sp>
      <p:pic>
        <p:nvPicPr>
          <p:cNvPr id="6" name="Picture 5">
            <a:extLst>
              <a:ext uri="{FF2B5EF4-FFF2-40B4-BE49-F238E27FC236}">
                <a16:creationId xmlns:a16="http://schemas.microsoft.com/office/drawing/2014/main" id="{8FC59B46-4927-4611-A308-C822B12D6E63}"/>
              </a:ext>
            </a:extLst>
          </p:cNvPr>
          <p:cNvPicPr>
            <a:picLocks noChangeAspect="1"/>
          </p:cNvPicPr>
          <p:nvPr/>
        </p:nvPicPr>
        <p:blipFill>
          <a:blip r:embed="rId3"/>
          <a:stretch>
            <a:fillRect/>
          </a:stretch>
        </p:blipFill>
        <p:spPr>
          <a:xfrm>
            <a:off x="6045822" y="1278609"/>
            <a:ext cx="4888057" cy="4271642"/>
          </a:xfrm>
          <a:prstGeom prst="rect">
            <a:avLst/>
          </a:prstGeom>
        </p:spPr>
      </p:pic>
    </p:spTree>
    <p:extLst>
      <p:ext uri="{BB962C8B-B14F-4D97-AF65-F5344CB8AC3E}">
        <p14:creationId xmlns:p14="http://schemas.microsoft.com/office/powerpoint/2010/main" val="29518025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a:xfrm>
            <a:off x="838200" y="365125"/>
            <a:ext cx="10515600" cy="858557"/>
          </a:xfrm>
        </p:spPr>
        <p:txBody>
          <a:bodyPr/>
          <a:lstStyle/>
          <a:p>
            <a:r>
              <a:rPr lang="en-IN" dirty="0"/>
              <a:t>Bias Error- </a:t>
            </a:r>
            <a:r>
              <a:rPr lang="en-US" dirty="0"/>
              <a:t>Model Building </a:t>
            </a:r>
            <a:endParaRPr lang="en-IN" dirty="0"/>
          </a:p>
        </p:txBody>
      </p:sp>
      <p:pic>
        <p:nvPicPr>
          <p:cNvPr id="4" name="Content Placeholder 3">
            <a:extLst>
              <a:ext uri="{FF2B5EF4-FFF2-40B4-BE49-F238E27FC236}">
                <a16:creationId xmlns:a16="http://schemas.microsoft.com/office/drawing/2014/main" id="{B74296A3-1D4A-4E5B-B9AA-AC6AAB6BD116}"/>
              </a:ext>
            </a:extLst>
          </p:cNvPr>
          <p:cNvPicPr>
            <a:picLocks noGrp="1" noChangeAspect="1"/>
          </p:cNvPicPr>
          <p:nvPr>
            <p:ph idx="1"/>
          </p:nvPr>
        </p:nvPicPr>
        <p:blipFill>
          <a:blip r:embed="rId2"/>
          <a:stretch>
            <a:fillRect/>
          </a:stretch>
        </p:blipFill>
        <p:spPr>
          <a:xfrm>
            <a:off x="367553" y="1223682"/>
            <a:ext cx="4567518" cy="4726112"/>
          </a:xfrm>
          <a:prstGeom prst="rect">
            <a:avLst/>
          </a:prstGeom>
        </p:spPr>
      </p:pic>
      <p:pic>
        <p:nvPicPr>
          <p:cNvPr id="5" name="Picture 4">
            <a:extLst>
              <a:ext uri="{FF2B5EF4-FFF2-40B4-BE49-F238E27FC236}">
                <a16:creationId xmlns:a16="http://schemas.microsoft.com/office/drawing/2014/main" id="{869AEAFD-8E4F-4663-9A9B-347300054883}"/>
              </a:ext>
            </a:extLst>
          </p:cNvPr>
          <p:cNvPicPr>
            <a:picLocks noChangeAspect="1"/>
          </p:cNvPicPr>
          <p:nvPr/>
        </p:nvPicPr>
        <p:blipFill>
          <a:blip r:embed="rId3"/>
          <a:stretch>
            <a:fillRect/>
          </a:stretch>
        </p:blipFill>
        <p:spPr>
          <a:xfrm>
            <a:off x="6096000" y="1223682"/>
            <a:ext cx="4363059" cy="4363059"/>
          </a:xfrm>
          <a:prstGeom prst="rect">
            <a:avLst/>
          </a:prstGeom>
        </p:spPr>
      </p:pic>
      <p:sp>
        <p:nvSpPr>
          <p:cNvPr id="6" name="TextBox 5">
            <a:extLst>
              <a:ext uri="{FF2B5EF4-FFF2-40B4-BE49-F238E27FC236}">
                <a16:creationId xmlns:a16="http://schemas.microsoft.com/office/drawing/2014/main" id="{C2BC7737-9C47-4AA3-88A4-028F1CBB45D3}"/>
              </a:ext>
            </a:extLst>
          </p:cNvPr>
          <p:cNvSpPr txBox="1"/>
          <p:nvPr/>
        </p:nvSpPr>
        <p:spPr>
          <a:xfrm>
            <a:off x="5029200" y="5586741"/>
            <a:ext cx="7162799" cy="1200329"/>
          </a:xfrm>
          <a:prstGeom prst="rect">
            <a:avLst/>
          </a:prstGeom>
          <a:noFill/>
        </p:spPr>
        <p:txBody>
          <a:bodyPr wrap="square" rtlCol="0">
            <a:spAutoFit/>
          </a:bodyPr>
          <a:lstStyle/>
          <a:p>
            <a:r>
              <a:rPr lang="en-US" dirty="0"/>
              <a:t>the fitted curve passes through all the data points, so the training error will be close to zero. This model tries to memorize the data along with the noise instead of generalizing it. So, this model will not perform well on test data/validation data which is unseen. This scenario is known as </a:t>
            </a:r>
            <a:r>
              <a:rPr lang="en-US" dirty="0">
                <a:solidFill>
                  <a:srgbClr val="00B0F0"/>
                </a:solidFill>
              </a:rPr>
              <a:t>Overfitting.</a:t>
            </a:r>
            <a:endParaRPr lang="en-IN" dirty="0">
              <a:solidFill>
                <a:srgbClr val="00B0F0"/>
              </a:solidFill>
            </a:endParaRPr>
          </a:p>
        </p:txBody>
      </p:sp>
    </p:spTree>
    <p:extLst>
      <p:ext uri="{BB962C8B-B14F-4D97-AF65-F5344CB8AC3E}">
        <p14:creationId xmlns:p14="http://schemas.microsoft.com/office/powerpoint/2010/main" val="34238454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Error– P</a:t>
            </a:r>
            <a:r>
              <a:rPr lang="en-US" dirty="0" err="1"/>
              <a:t>rediction</a:t>
            </a:r>
            <a:r>
              <a:rPr lang="en-US" dirty="0"/>
              <a:t> using models</a:t>
            </a:r>
            <a:endParaRPr lang="en-IN" dirty="0"/>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p:txBody>
          <a:bodyPr/>
          <a:lstStyle/>
          <a:p>
            <a:r>
              <a:rPr lang="en-US" dirty="0"/>
              <a:t>If we do prediction using these 4 models on validation data, we will get different prediction errors.</a:t>
            </a:r>
          </a:p>
          <a:p>
            <a:r>
              <a:rPr lang="en-US" dirty="0"/>
              <a:t>Now plotting training error and prediction error vs model complexity( in our case, degree of polynomial)</a:t>
            </a:r>
          </a:p>
          <a:p>
            <a:endParaRPr lang="en-IN" dirty="0"/>
          </a:p>
        </p:txBody>
      </p:sp>
      <p:pic>
        <p:nvPicPr>
          <p:cNvPr id="4" name="Picture 3">
            <a:extLst>
              <a:ext uri="{FF2B5EF4-FFF2-40B4-BE49-F238E27FC236}">
                <a16:creationId xmlns:a16="http://schemas.microsoft.com/office/drawing/2014/main" id="{7C1EC193-453D-41F3-AE17-BD8E444933D9}"/>
              </a:ext>
            </a:extLst>
          </p:cNvPr>
          <p:cNvPicPr>
            <a:picLocks noChangeAspect="1"/>
          </p:cNvPicPr>
          <p:nvPr/>
        </p:nvPicPr>
        <p:blipFill>
          <a:blip r:embed="rId2"/>
          <a:stretch>
            <a:fillRect/>
          </a:stretch>
        </p:blipFill>
        <p:spPr>
          <a:xfrm>
            <a:off x="1084950" y="3596589"/>
            <a:ext cx="4858428" cy="3134162"/>
          </a:xfrm>
          <a:prstGeom prst="rect">
            <a:avLst/>
          </a:prstGeom>
        </p:spPr>
      </p:pic>
    </p:spTree>
    <p:extLst>
      <p:ext uri="{BB962C8B-B14F-4D97-AF65-F5344CB8AC3E}">
        <p14:creationId xmlns:p14="http://schemas.microsoft.com/office/powerpoint/2010/main" val="16280585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Error– P</a:t>
            </a:r>
            <a:r>
              <a:rPr lang="en-US" dirty="0" err="1"/>
              <a:t>rediction</a:t>
            </a:r>
            <a:r>
              <a:rPr lang="en-US" dirty="0"/>
              <a:t> using models</a:t>
            </a:r>
            <a:endParaRPr lang="en-IN" dirty="0"/>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a:xfrm>
            <a:off x="838200" y="1825625"/>
            <a:ext cx="6221506" cy="4351338"/>
          </a:xfrm>
        </p:spPr>
        <p:txBody>
          <a:bodyPr>
            <a:normAutofit/>
          </a:bodyPr>
          <a:lstStyle/>
          <a:p>
            <a:r>
              <a:rPr lang="en-US" sz="2000" dirty="0"/>
              <a:t>From the graph, as model complexity increases[degree 1, degree2, degree 5, degree 20], training error tends to decrease.</a:t>
            </a:r>
          </a:p>
          <a:p>
            <a:r>
              <a:rPr lang="en-US" sz="2000" dirty="0"/>
              <a:t>But prediction error decreases to some extent and when the model becomes more complex, it increases.</a:t>
            </a:r>
          </a:p>
          <a:p>
            <a:r>
              <a:rPr lang="en-US" sz="2000" dirty="0"/>
              <a:t>There is a trade-off between training error and prediction error. </a:t>
            </a:r>
          </a:p>
          <a:p>
            <a:r>
              <a:rPr lang="en-US" sz="2000" dirty="0"/>
              <a:t>At the end of the two curves, there is a high bias at one end and high variance at another end. </a:t>
            </a:r>
          </a:p>
          <a:p>
            <a:r>
              <a:rPr lang="en-US" sz="2000" dirty="0"/>
              <a:t>So, there is a trade-off between bias and variance to achieve the ideal model complexity.</a:t>
            </a:r>
          </a:p>
          <a:p>
            <a:endParaRPr lang="en-US" dirty="0"/>
          </a:p>
          <a:p>
            <a:endParaRPr lang="en-IN" dirty="0"/>
          </a:p>
        </p:txBody>
      </p:sp>
      <p:pic>
        <p:nvPicPr>
          <p:cNvPr id="4" name="Picture 3">
            <a:extLst>
              <a:ext uri="{FF2B5EF4-FFF2-40B4-BE49-F238E27FC236}">
                <a16:creationId xmlns:a16="http://schemas.microsoft.com/office/drawing/2014/main" id="{7C1EC193-453D-41F3-AE17-BD8E444933D9}"/>
              </a:ext>
            </a:extLst>
          </p:cNvPr>
          <p:cNvPicPr>
            <a:picLocks noChangeAspect="1"/>
          </p:cNvPicPr>
          <p:nvPr/>
        </p:nvPicPr>
        <p:blipFill>
          <a:blip r:embed="rId2"/>
          <a:stretch>
            <a:fillRect/>
          </a:stretch>
        </p:blipFill>
        <p:spPr>
          <a:xfrm>
            <a:off x="6956612" y="2050178"/>
            <a:ext cx="4858428" cy="3134162"/>
          </a:xfrm>
          <a:prstGeom prst="rect">
            <a:avLst/>
          </a:prstGeom>
        </p:spPr>
      </p:pic>
    </p:spTree>
    <p:extLst>
      <p:ext uri="{BB962C8B-B14F-4D97-AF65-F5344CB8AC3E}">
        <p14:creationId xmlns:p14="http://schemas.microsoft.com/office/powerpoint/2010/main" val="5183032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and Variance</a:t>
            </a:r>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p:txBody>
          <a:bodyPr>
            <a:normAutofit/>
          </a:bodyPr>
          <a:lstStyle/>
          <a:p>
            <a:r>
              <a:rPr lang="en-US" dirty="0"/>
              <a:t>Bias: say f(x) is the true model and f̂(x) is the estimate of the model</a:t>
            </a:r>
          </a:p>
          <a:p>
            <a:r>
              <a:rPr lang="en-US" dirty="0"/>
              <a:t>Bias(f̂(x) )= E[f̂(x)]-f(x)</a:t>
            </a:r>
          </a:p>
          <a:p>
            <a:endParaRPr lang="en-US" dirty="0"/>
          </a:p>
          <a:p>
            <a:endParaRPr lang="en-US" dirty="0"/>
          </a:p>
          <a:p>
            <a:r>
              <a:rPr lang="en-US" dirty="0"/>
              <a:t>Bias is the difference between the expected value and the true function.</a:t>
            </a:r>
          </a:p>
          <a:p>
            <a:r>
              <a:rPr lang="en-US" dirty="0"/>
              <a:t>E[f̂(x)] → Expected value of the model.</a:t>
            </a:r>
            <a:endParaRPr lang="en-IN" dirty="0"/>
          </a:p>
        </p:txBody>
      </p:sp>
      <p:pic>
        <p:nvPicPr>
          <p:cNvPr id="4" name="Picture 3">
            <a:extLst>
              <a:ext uri="{FF2B5EF4-FFF2-40B4-BE49-F238E27FC236}">
                <a16:creationId xmlns:a16="http://schemas.microsoft.com/office/drawing/2014/main" id="{5ACC3BF0-584B-4F91-A962-10D301A8AB0F}"/>
              </a:ext>
            </a:extLst>
          </p:cNvPr>
          <p:cNvPicPr>
            <a:picLocks noChangeAspect="1"/>
          </p:cNvPicPr>
          <p:nvPr/>
        </p:nvPicPr>
        <p:blipFill>
          <a:blip r:embed="rId2"/>
          <a:stretch>
            <a:fillRect/>
          </a:stretch>
        </p:blipFill>
        <p:spPr>
          <a:xfrm>
            <a:off x="1108116" y="3035079"/>
            <a:ext cx="2751190" cy="787841"/>
          </a:xfrm>
          <a:prstGeom prst="rect">
            <a:avLst/>
          </a:prstGeom>
        </p:spPr>
      </p:pic>
    </p:spTree>
    <p:extLst>
      <p:ext uri="{BB962C8B-B14F-4D97-AF65-F5344CB8AC3E}">
        <p14:creationId xmlns:p14="http://schemas.microsoft.com/office/powerpoint/2010/main" val="24436862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0553-4FA0-48CD-A0B4-BA90C7CEBA2C}"/>
              </a:ext>
            </a:extLst>
          </p:cNvPr>
          <p:cNvSpPr>
            <a:spLocks noGrp="1"/>
          </p:cNvSpPr>
          <p:nvPr>
            <p:ph type="title"/>
          </p:nvPr>
        </p:nvSpPr>
        <p:spPr/>
        <p:txBody>
          <a:bodyPr>
            <a:normAutofit fontScale="90000"/>
          </a:bodyPr>
          <a:lstStyle/>
          <a:p>
            <a:r>
              <a:rPr lang="en-US" dirty="0"/>
              <a:t>How to calculate the expected value of the model</a:t>
            </a:r>
            <a:br>
              <a:rPr lang="en-IN" dirty="0"/>
            </a:br>
            <a:endParaRPr lang="en-IN" dirty="0"/>
          </a:p>
        </p:txBody>
      </p:sp>
      <p:sp>
        <p:nvSpPr>
          <p:cNvPr id="3" name="Content Placeholder 2">
            <a:extLst>
              <a:ext uri="{FF2B5EF4-FFF2-40B4-BE49-F238E27FC236}">
                <a16:creationId xmlns:a16="http://schemas.microsoft.com/office/drawing/2014/main" id="{2E1DF32E-8169-4256-BBEE-2D45E497C8FE}"/>
              </a:ext>
            </a:extLst>
          </p:cNvPr>
          <p:cNvSpPr>
            <a:spLocks noGrp="1"/>
          </p:cNvSpPr>
          <p:nvPr>
            <p:ph idx="1"/>
          </p:nvPr>
        </p:nvSpPr>
        <p:spPr>
          <a:xfrm>
            <a:off x="838200" y="1690688"/>
            <a:ext cx="10515600" cy="4486275"/>
          </a:xfrm>
        </p:spPr>
        <p:txBody>
          <a:bodyPr/>
          <a:lstStyle/>
          <a:p>
            <a:r>
              <a:rPr lang="en-US" dirty="0"/>
              <a:t>Build the model (f̂(x)) using the same form( ex. polynomial degree 1) on different random samples drawn from the training data. </a:t>
            </a:r>
          </a:p>
          <a:p>
            <a:r>
              <a:rPr lang="en-US" dirty="0"/>
              <a:t>Then calculate the expected value of all the functions which is denoted as E[f̂(x)].</a:t>
            </a:r>
          </a:p>
          <a:p>
            <a:endParaRPr lang="en-IN" dirty="0"/>
          </a:p>
        </p:txBody>
      </p:sp>
      <p:pic>
        <p:nvPicPr>
          <p:cNvPr id="4" name="Picture 3">
            <a:extLst>
              <a:ext uri="{FF2B5EF4-FFF2-40B4-BE49-F238E27FC236}">
                <a16:creationId xmlns:a16="http://schemas.microsoft.com/office/drawing/2014/main" id="{BCFAC8AF-1B58-4CBD-ACA7-265813479BC4}"/>
              </a:ext>
            </a:extLst>
          </p:cNvPr>
          <p:cNvPicPr>
            <a:picLocks noChangeAspect="1"/>
          </p:cNvPicPr>
          <p:nvPr/>
        </p:nvPicPr>
        <p:blipFill>
          <a:blip r:embed="rId2"/>
          <a:stretch>
            <a:fillRect/>
          </a:stretch>
        </p:blipFill>
        <p:spPr>
          <a:xfrm>
            <a:off x="838200" y="3511134"/>
            <a:ext cx="7411484" cy="2981741"/>
          </a:xfrm>
          <a:prstGeom prst="rect">
            <a:avLst/>
          </a:prstGeom>
        </p:spPr>
      </p:pic>
    </p:spTree>
    <p:extLst>
      <p:ext uri="{BB962C8B-B14F-4D97-AF65-F5344CB8AC3E}">
        <p14:creationId xmlns:p14="http://schemas.microsoft.com/office/powerpoint/2010/main" val="3752938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and Variance</a:t>
            </a:r>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a:xfrm>
            <a:off x="300318" y="1690688"/>
            <a:ext cx="6544235" cy="4351338"/>
          </a:xfrm>
        </p:spPr>
        <p:txBody>
          <a:bodyPr>
            <a:normAutofit fontScale="77500" lnSpcReduction="20000"/>
          </a:bodyPr>
          <a:lstStyle/>
          <a:p>
            <a:r>
              <a:rPr lang="en-US" dirty="0"/>
              <a:t>the orange fitted curve is the average of all the complex models (degree=20) performed on different random samples drawn from the training data.</a:t>
            </a:r>
          </a:p>
          <a:p>
            <a:endParaRPr lang="en-US" dirty="0"/>
          </a:p>
          <a:p>
            <a:r>
              <a:rPr lang="en-US" dirty="0"/>
              <a:t>the green fitted line is the average of all the simple models(degree=1) performed on different random samples drawn from the training data.</a:t>
            </a:r>
          </a:p>
          <a:p>
            <a:endParaRPr lang="en-US" dirty="0"/>
          </a:p>
          <a:p>
            <a:r>
              <a:rPr lang="en-US" dirty="0"/>
              <a:t>we can see that simple model have a high bias. Because the average function is far away from the true function.</a:t>
            </a:r>
          </a:p>
          <a:p>
            <a:endParaRPr lang="en-US" dirty="0"/>
          </a:p>
          <a:p>
            <a:r>
              <a:rPr lang="en-US" dirty="0"/>
              <a:t>Complex models have low bias. They fit the data perfectly.</a:t>
            </a:r>
            <a:endParaRPr lang="en-IN" dirty="0"/>
          </a:p>
        </p:txBody>
      </p:sp>
      <p:pic>
        <p:nvPicPr>
          <p:cNvPr id="4" name="Picture 3">
            <a:extLst>
              <a:ext uri="{FF2B5EF4-FFF2-40B4-BE49-F238E27FC236}">
                <a16:creationId xmlns:a16="http://schemas.microsoft.com/office/drawing/2014/main" id="{2A0512F8-C065-4BC6-8313-246364DF618F}"/>
              </a:ext>
            </a:extLst>
          </p:cNvPr>
          <p:cNvPicPr>
            <a:picLocks noChangeAspect="1"/>
          </p:cNvPicPr>
          <p:nvPr/>
        </p:nvPicPr>
        <p:blipFill>
          <a:blip r:embed="rId2"/>
          <a:stretch>
            <a:fillRect/>
          </a:stretch>
        </p:blipFill>
        <p:spPr>
          <a:xfrm>
            <a:off x="7143018" y="1961564"/>
            <a:ext cx="4748663" cy="1911190"/>
          </a:xfrm>
          <a:prstGeom prst="rect">
            <a:avLst/>
          </a:prstGeom>
        </p:spPr>
      </p:pic>
    </p:spTree>
    <p:extLst>
      <p:ext uri="{BB962C8B-B14F-4D97-AF65-F5344CB8AC3E}">
        <p14:creationId xmlns:p14="http://schemas.microsoft.com/office/powerpoint/2010/main" val="2159707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95650-ADD2-4187-B96E-8C100D7B8A9C}"/>
              </a:ext>
            </a:extLst>
          </p:cNvPr>
          <p:cNvSpPr>
            <a:spLocks noGrp="1"/>
          </p:cNvSpPr>
          <p:nvPr>
            <p:ph type="title"/>
          </p:nvPr>
        </p:nvSpPr>
        <p:spPr/>
        <p:txBody>
          <a:bodyPr/>
          <a:lstStyle/>
          <a:p>
            <a:r>
              <a:rPr lang="en-IN" dirty="0"/>
              <a:t>Variance</a:t>
            </a:r>
          </a:p>
        </p:txBody>
      </p:sp>
      <p:sp>
        <p:nvSpPr>
          <p:cNvPr id="3" name="Content Placeholder 2">
            <a:extLst>
              <a:ext uri="{FF2B5EF4-FFF2-40B4-BE49-F238E27FC236}">
                <a16:creationId xmlns:a16="http://schemas.microsoft.com/office/drawing/2014/main" id="{C4492121-8315-4797-B796-E691F21163D6}"/>
              </a:ext>
            </a:extLst>
          </p:cNvPr>
          <p:cNvSpPr>
            <a:spLocks noGrp="1"/>
          </p:cNvSpPr>
          <p:nvPr>
            <p:ph idx="1"/>
          </p:nvPr>
        </p:nvSpPr>
        <p:spPr/>
        <p:txBody>
          <a:bodyPr/>
          <a:lstStyle/>
          <a:p>
            <a:r>
              <a:rPr lang="en-US" dirty="0"/>
              <a:t>Variance is the measure of spread in data from its mean position. </a:t>
            </a:r>
          </a:p>
          <a:p>
            <a:r>
              <a:rPr lang="en-US" dirty="0"/>
              <a:t>In machine learning variance is the amount by which the performance of a predictive model changes when it is trained on different subsets of the training data. </a:t>
            </a:r>
          </a:p>
          <a:p>
            <a:r>
              <a:rPr lang="en-US" dirty="0"/>
              <a:t>More specifically, variance is the variability of the model that how much it is sensitive to another subset of the training dataset. </a:t>
            </a:r>
          </a:p>
          <a:p>
            <a:r>
              <a:rPr lang="en-US" dirty="0"/>
              <a:t>i.e. how much it can adjust on the new subset of the training dataset.</a:t>
            </a:r>
          </a:p>
          <a:p>
            <a:endParaRPr lang="en-IN" dirty="0"/>
          </a:p>
        </p:txBody>
      </p:sp>
    </p:spTree>
    <p:extLst>
      <p:ext uri="{BB962C8B-B14F-4D97-AF65-F5344CB8AC3E}">
        <p14:creationId xmlns:p14="http://schemas.microsoft.com/office/powerpoint/2010/main" val="1601286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ED9-F319-4CFE-A675-C367515CCBE8}"/>
              </a:ext>
            </a:extLst>
          </p:cNvPr>
          <p:cNvSpPr>
            <a:spLocks noGrp="1"/>
          </p:cNvSpPr>
          <p:nvPr>
            <p:ph type="title"/>
          </p:nvPr>
        </p:nvSpPr>
        <p:spPr>
          <a:xfrm>
            <a:off x="838200" y="365125"/>
            <a:ext cx="10515600" cy="598115"/>
          </a:xfrm>
        </p:spPr>
        <p:txBody>
          <a:bodyPr>
            <a:normAutofit fontScale="90000"/>
          </a:bodyPr>
          <a:lstStyle/>
          <a:p>
            <a:r>
              <a:rPr lang="en-IN" dirty="0"/>
              <a:t>Overfitting and underfitting Model - Example</a:t>
            </a:r>
          </a:p>
        </p:txBody>
      </p:sp>
      <p:sp>
        <p:nvSpPr>
          <p:cNvPr id="3" name="Content Placeholder 2">
            <a:extLst>
              <a:ext uri="{FF2B5EF4-FFF2-40B4-BE49-F238E27FC236}">
                <a16:creationId xmlns:a16="http://schemas.microsoft.com/office/drawing/2014/main" id="{2E8F538A-A36D-4EE1-8C0D-AF744F490A0C}"/>
              </a:ext>
            </a:extLst>
          </p:cNvPr>
          <p:cNvSpPr>
            <a:spLocks noGrp="1"/>
          </p:cNvSpPr>
          <p:nvPr>
            <p:ph idx="1"/>
          </p:nvPr>
        </p:nvSpPr>
        <p:spPr>
          <a:xfrm>
            <a:off x="838200" y="1169894"/>
            <a:ext cx="10515600" cy="5007069"/>
          </a:xfrm>
        </p:spPr>
        <p:txBody>
          <a:bodyPr>
            <a:normAutofit/>
          </a:bodyPr>
          <a:lstStyle/>
          <a:p>
            <a:r>
              <a:rPr lang="en-US" sz="2000" dirty="0"/>
              <a:t>Ex: Test Performance in academic setting</a:t>
            </a:r>
          </a:p>
          <a:p>
            <a:endParaRPr lang="en-IN" sz="2000" dirty="0"/>
          </a:p>
        </p:txBody>
      </p:sp>
      <p:graphicFrame>
        <p:nvGraphicFramePr>
          <p:cNvPr id="4" name="Table 3">
            <a:extLst>
              <a:ext uri="{FF2B5EF4-FFF2-40B4-BE49-F238E27FC236}">
                <a16:creationId xmlns:a16="http://schemas.microsoft.com/office/drawing/2014/main" id="{516772AC-CBCC-4A88-8BC9-50F8882E20DA}"/>
              </a:ext>
            </a:extLst>
          </p:cNvPr>
          <p:cNvGraphicFramePr>
            <a:graphicFrameLocks noGrp="1"/>
          </p:cNvGraphicFramePr>
          <p:nvPr>
            <p:extLst>
              <p:ext uri="{D42A27DB-BD31-4B8C-83A1-F6EECF244321}">
                <p14:modId xmlns:p14="http://schemas.microsoft.com/office/powerpoint/2010/main" val="2041269236"/>
              </p:ext>
            </p:extLst>
          </p:nvPr>
        </p:nvGraphicFramePr>
        <p:xfrm>
          <a:off x="389745" y="2907575"/>
          <a:ext cx="8619784" cy="3585300"/>
        </p:xfrm>
        <a:graphic>
          <a:graphicData uri="http://schemas.openxmlformats.org/drawingml/2006/table">
            <a:tbl>
              <a:tblPr firstRow="1" bandRow="1">
                <a:tableStyleId>{5C22544A-7EE6-4342-B048-85BDC9FD1C3A}</a:tableStyleId>
              </a:tblPr>
              <a:tblGrid>
                <a:gridCol w="1360811">
                  <a:extLst>
                    <a:ext uri="{9D8B030D-6E8A-4147-A177-3AD203B41FA5}">
                      <a16:colId xmlns:a16="http://schemas.microsoft.com/office/drawing/2014/main" val="4080045708"/>
                    </a:ext>
                  </a:extLst>
                </a:gridCol>
                <a:gridCol w="2468886">
                  <a:extLst>
                    <a:ext uri="{9D8B030D-6E8A-4147-A177-3AD203B41FA5}">
                      <a16:colId xmlns:a16="http://schemas.microsoft.com/office/drawing/2014/main" val="3749099546"/>
                    </a:ext>
                  </a:extLst>
                </a:gridCol>
                <a:gridCol w="2537324">
                  <a:extLst>
                    <a:ext uri="{9D8B030D-6E8A-4147-A177-3AD203B41FA5}">
                      <a16:colId xmlns:a16="http://schemas.microsoft.com/office/drawing/2014/main" val="3719288481"/>
                    </a:ext>
                  </a:extLst>
                </a:gridCol>
                <a:gridCol w="2252763">
                  <a:extLst>
                    <a:ext uri="{9D8B030D-6E8A-4147-A177-3AD203B41FA5}">
                      <a16:colId xmlns:a16="http://schemas.microsoft.com/office/drawing/2014/main" val="2511396153"/>
                    </a:ext>
                  </a:extLst>
                </a:gridCol>
              </a:tblGrid>
              <a:tr h="660296">
                <a:tc>
                  <a:txBody>
                    <a:bodyPr/>
                    <a:lstStyle/>
                    <a:p>
                      <a:endParaRPr lang="en-IN" dirty="0"/>
                    </a:p>
                  </a:txBody>
                  <a:tcPr/>
                </a:tc>
                <a:tc>
                  <a:txBody>
                    <a:bodyPr/>
                    <a:lstStyle/>
                    <a:p>
                      <a:r>
                        <a:rPr lang="en-IN" dirty="0"/>
                        <a:t>Not interested in learning</a:t>
                      </a:r>
                    </a:p>
                  </a:txBody>
                  <a:tcPr/>
                </a:tc>
                <a:tc>
                  <a:txBody>
                    <a:bodyPr/>
                    <a:lstStyle/>
                    <a:p>
                      <a:r>
                        <a:rPr lang="en-IN" dirty="0"/>
                        <a:t>Memorizing topics</a:t>
                      </a:r>
                    </a:p>
                  </a:txBody>
                  <a:tcPr/>
                </a:tc>
                <a:tc>
                  <a:txBody>
                    <a:bodyPr/>
                    <a:lstStyle/>
                    <a:p>
                      <a:r>
                        <a:rPr lang="en-IN" dirty="0"/>
                        <a:t>Conceptual learning</a:t>
                      </a:r>
                    </a:p>
                  </a:txBody>
                  <a:tcPr/>
                </a:tc>
                <a:extLst>
                  <a:ext uri="{0D108BD9-81ED-4DB2-BD59-A6C34878D82A}">
                    <a16:rowId xmlns:a16="http://schemas.microsoft.com/office/drawing/2014/main" val="2705295796"/>
                  </a:ext>
                </a:extLst>
              </a:tr>
              <a:tr h="547564">
                <a:tc>
                  <a:txBody>
                    <a:bodyPr/>
                    <a:lstStyle/>
                    <a:p>
                      <a:r>
                        <a:rPr lang="en-IN" dirty="0"/>
                        <a:t>Model-type</a:t>
                      </a:r>
                    </a:p>
                  </a:txBody>
                  <a:tcPr/>
                </a:tc>
                <a:tc>
                  <a:txBody>
                    <a:bodyPr/>
                    <a:lstStyle/>
                    <a:p>
                      <a:r>
                        <a:rPr lang="en-IN" dirty="0"/>
                        <a:t>Underfitting</a:t>
                      </a:r>
                    </a:p>
                  </a:txBody>
                  <a:tcPr/>
                </a:tc>
                <a:tc>
                  <a:txBody>
                    <a:bodyPr/>
                    <a:lstStyle/>
                    <a:p>
                      <a:r>
                        <a:rPr lang="en-IN" dirty="0"/>
                        <a:t>Overfitting</a:t>
                      </a:r>
                    </a:p>
                  </a:txBody>
                  <a:tcPr/>
                </a:tc>
                <a:tc>
                  <a:txBody>
                    <a:bodyPr/>
                    <a:lstStyle/>
                    <a:p>
                      <a:r>
                        <a:rPr lang="en-IN" dirty="0"/>
                        <a:t>Best-fit</a:t>
                      </a:r>
                    </a:p>
                  </a:txBody>
                  <a:tcPr/>
                </a:tc>
                <a:extLst>
                  <a:ext uri="{0D108BD9-81ED-4DB2-BD59-A6C34878D82A}">
                    <a16:rowId xmlns:a16="http://schemas.microsoft.com/office/drawing/2014/main" val="3833794361"/>
                  </a:ext>
                </a:extLst>
              </a:tr>
              <a:tr h="851295">
                <a:tc>
                  <a:txBody>
                    <a:bodyPr/>
                    <a:lstStyle/>
                    <a:p>
                      <a:r>
                        <a:rPr lang="en-IN" dirty="0"/>
                        <a:t>Sample Test performance on new data point</a:t>
                      </a:r>
                    </a:p>
                  </a:txBody>
                  <a:tcPr/>
                </a:tc>
                <a:tc>
                  <a:txBody>
                    <a:bodyPr/>
                    <a:lstStyle/>
                    <a:p>
                      <a:r>
                        <a:rPr lang="en-IN" dirty="0"/>
                        <a:t>&lt;50%</a:t>
                      </a:r>
                    </a:p>
                  </a:txBody>
                  <a:tcPr/>
                </a:tc>
                <a:tc>
                  <a:txBody>
                    <a:bodyPr/>
                    <a:lstStyle/>
                    <a:p>
                      <a:r>
                        <a:rPr lang="en-IN" dirty="0"/>
                        <a:t>60-70%</a:t>
                      </a:r>
                    </a:p>
                  </a:txBody>
                  <a:tcPr/>
                </a:tc>
                <a:tc>
                  <a:txBody>
                    <a:bodyPr/>
                    <a:lstStyle/>
                    <a:p>
                      <a:r>
                        <a:rPr lang="en-IN" dirty="0"/>
                        <a:t>&gt;80%</a:t>
                      </a:r>
                    </a:p>
                  </a:txBody>
                  <a:tcPr/>
                </a:tc>
                <a:extLst>
                  <a:ext uri="{0D108BD9-81ED-4DB2-BD59-A6C34878D82A}">
                    <a16:rowId xmlns:a16="http://schemas.microsoft.com/office/drawing/2014/main" val="2773845373"/>
                  </a:ext>
                </a:extLst>
              </a:tr>
              <a:tr h="851295">
                <a:tc>
                  <a:txBody>
                    <a:bodyPr/>
                    <a:lstStyle/>
                    <a:p>
                      <a:r>
                        <a:rPr lang="en-IN" dirty="0"/>
                        <a:t>Sample test performance on training data</a:t>
                      </a:r>
                    </a:p>
                  </a:txBody>
                  <a:tcPr/>
                </a:tc>
                <a:tc>
                  <a:txBody>
                    <a:bodyPr/>
                    <a:lstStyle/>
                    <a:p>
                      <a:r>
                        <a:rPr lang="en-IN" dirty="0"/>
                        <a:t>&lt;50%</a:t>
                      </a:r>
                    </a:p>
                  </a:txBody>
                  <a:tcPr/>
                </a:tc>
                <a:tc>
                  <a:txBody>
                    <a:bodyPr/>
                    <a:lstStyle/>
                    <a:p>
                      <a:r>
                        <a:rPr lang="en-IN" dirty="0"/>
                        <a:t>98%</a:t>
                      </a:r>
                    </a:p>
                  </a:txBody>
                  <a:tcPr/>
                </a:tc>
                <a:tc>
                  <a:txBody>
                    <a:bodyPr/>
                    <a:lstStyle/>
                    <a:p>
                      <a:r>
                        <a:rPr lang="en-IN" dirty="0"/>
                        <a:t>&gt;80%</a:t>
                      </a:r>
                    </a:p>
                  </a:txBody>
                  <a:tcPr/>
                </a:tc>
                <a:extLst>
                  <a:ext uri="{0D108BD9-81ED-4DB2-BD59-A6C34878D82A}">
                    <a16:rowId xmlns:a16="http://schemas.microsoft.com/office/drawing/2014/main" val="4248148338"/>
                  </a:ext>
                </a:extLst>
              </a:tr>
            </a:tbl>
          </a:graphicData>
        </a:graphic>
      </p:graphicFrame>
      <p:pic>
        <p:nvPicPr>
          <p:cNvPr id="5" name="Picture 4">
            <a:extLst>
              <a:ext uri="{FF2B5EF4-FFF2-40B4-BE49-F238E27FC236}">
                <a16:creationId xmlns:a16="http://schemas.microsoft.com/office/drawing/2014/main" id="{C82DCAEE-978B-430C-BF3B-079CFA4F3A4A}"/>
              </a:ext>
            </a:extLst>
          </p:cNvPr>
          <p:cNvPicPr>
            <a:picLocks noChangeAspect="1"/>
          </p:cNvPicPr>
          <p:nvPr/>
        </p:nvPicPr>
        <p:blipFill>
          <a:blip r:embed="rId2"/>
          <a:stretch>
            <a:fillRect/>
          </a:stretch>
        </p:blipFill>
        <p:spPr>
          <a:xfrm>
            <a:off x="7812741" y="894505"/>
            <a:ext cx="3989514" cy="1946104"/>
          </a:xfrm>
          <a:prstGeom prst="rect">
            <a:avLst/>
          </a:prstGeom>
        </p:spPr>
      </p:pic>
    </p:spTree>
    <p:extLst>
      <p:ext uri="{BB962C8B-B14F-4D97-AF65-F5344CB8AC3E}">
        <p14:creationId xmlns:p14="http://schemas.microsoft.com/office/powerpoint/2010/main" val="29501575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29540-15F3-4B30-B7E9-F6D7A5BA5548}"/>
              </a:ext>
            </a:extLst>
          </p:cNvPr>
          <p:cNvSpPr>
            <a:spLocks noGrp="1"/>
          </p:cNvSpPr>
          <p:nvPr>
            <p:ph type="title"/>
          </p:nvPr>
        </p:nvSpPr>
        <p:spPr/>
        <p:txBody>
          <a:bodyPr/>
          <a:lstStyle/>
          <a:p>
            <a:r>
              <a:rPr lang="en-IN" dirty="0"/>
              <a:t>Variance</a:t>
            </a:r>
          </a:p>
        </p:txBody>
      </p:sp>
      <p:sp>
        <p:nvSpPr>
          <p:cNvPr id="3" name="Content Placeholder 2">
            <a:extLst>
              <a:ext uri="{FF2B5EF4-FFF2-40B4-BE49-F238E27FC236}">
                <a16:creationId xmlns:a16="http://schemas.microsoft.com/office/drawing/2014/main" id="{082B0231-E529-4603-9AF9-29CD7D42CC6E}"/>
              </a:ext>
            </a:extLst>
          </p:cNvPr>
          <p:cNvSpPr>
            <a:spLocks noGrp="1"/>
          </p:cNvSpPr>
          <p:nvPr>
            <p:ph idx="1"/>
          </p:nvPr>
        </p:nvSpPr>
        <p:spPr/>
        <p:txBody>
          <a:bodyPr>
            <a:normAutofit fontScale="77500" lnSpcReduction="20000"/>
          </a:bodyPr>
          <a:lstStyle/>
          <a:p>
            <a:r>
              <a:rPr lang="en-US" dirty="0"/>
              <a:t>Let Y be the actual values of the target variable</a:t>
            </a:r>
          </a:p>
          <a:p>
            <a:r>
              <a:rPr lang="en-US" dirty="0"/>
              <a:t> Y^    be the predicted values of the target variable. </a:t>
            </a:r>
          </a:p>
          <a:p>
            <a:r>
              <a:rPr lang="en-US" dirty="0"/>
              <a:t>Then the variance of a model can be measured as the expected value of the square of the difference between predicted values and the expected value of the predicted values.</a:t>
            </a:r>
          </a:p>
          <a:p>
            <a:endParaRPr lang="en-US" dirty="0"/>
          </a:p>
          <a:p>
            <a:r>
              <a:rPr lang="en-US" dirty="0"/>
              <a:t>Variance = E[ (Y^ - E[Y^]) ^2]</a:t>
            </a:r>
          </a:p>
          <a:p>
            <a:endParaRPr lang="en-US" dirty="0"/>
          </a:p>
          <a:p>
            <a:endParaRPr lang="en-US" dirty="0"/>
          </a:p>
          <a:p>
            <a:endParaRPr lang="en-US" dirty="0"/>
          </a:p>
          <a:p>
            <a:r>
              <a:rPr lang="en-US" dirty="0"/>
              <a:t>where E[Y^] is the expected value of the predicted values. </a:t>
            </a:r>
          </a:p>
          <a:p>
            <a:r>
              <a:rPr lang="en-US" dirty="0"/>
              <a:t>Here expected value is averaged over all the training data.</a:t>
            </a:r>
          </a:p>
          <a:p>
            <a:r>
              <a:rPr lang="en-US" dirty="0"/>
              <a:t>So variance tells how f̂(x) differs from the expected value of the model E(f̂(x)).</a:t>
            </a:r>
          </a:p>
          <a:p>
            <a:endParaRPr lang="en-IN" dirty="0"/>
          </a:p>
        </p:txBody>
      </p:sp>
    </p:spTree>
    <p:extLst>
      <p:ext uri="{BB962C8B-B14F-4D97-AF65-F5344CB8AC3E}">
        <p14:creationId xmlns:p14="http://schemas.microsoft.com/office/powerpoint/2010/main" val="30358736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CF5C-02D8-4604-8BEC-800D0B8C2DEC}"/>
              </a:ext>
            </a:extLst>
          </p:cNvPr>
          <p:cNvSpPr>
            <a:spLocks noGrp="1"/>
          </p:cNvSpPr>
          <p:nvPr>
            <p:ph type="title"/>
          </p:nvPr>
        </p:nvSpPr>
        <p:spPr/>
        <p:txBody>
          <a:bodyPr/>
          <a:lstStyle/>
          <a:p>
            <a:r>
              <a:rPr lang="en-IN" dirty="0"/>
              <a:t>Bias and Variance</a:t>
            </a:r>
          </a:p>
        </p:txBody>
      </p:sp>
      <p:sp>
        <p:nvSpPr>
          <p:cNvPr id="3" name="Content Placeholder 2">
            <a:extLst>
              <a:ext uri="{FF2B5EF4-FFF2-40B4-BE49-F238E27FC236}">
                <a16:creationId xmlns:a16="http://schemas.microsoft.com/office/drawing/2014/main" id="{1CEC5E79-1DF4-446C-BD0C-BF7DAEFCB493}"/>
              </a:ext>
            </a:extLst>
          </p:cNvPr>
          <p:cNvSpPr>
            <a:spLocks noGrp="1"/>
          </p:cNvSpPr>
          <p:nvPr>
            <p:ph idx="1"/>
          </p:nvPr>
        </p:nvSpPr>
        <p:spPr/>
        <p:txBody>
          <a:bodyPr>
            <a:normAutofit/>
          </a:bodyPr>
          <a:lstStyle/>
          <a:p>
            <a:r>
              <a:rPr lang="en-US" dirty="0"/>
              <a:t>So, for complex models, variance tends to be higher because a small change in the training sample will lead to different f̂(x). </a:t>
            </a:r>
          </a:p>
          <a:p>
            <a:r>
              <a:rPr lang="en-US" dirty="0"/>
              <a:t>Because complex models, memorize the data points.</a:t>
            </a:r>
          </a:p>
          <a:p>
            <a:r>
              <a:rPr lang="en-US" dirty="0"/>
              <a:t>For simple models, there will not be much difference in f̂(x), if we change the training sample a little.</a:t>
            </a:r>
          </a:p>
          <a:p>
            <a:r>
              <a:rPr lang="en-US" dirty="0"/>
              <a:t> Simple models generalize the pattern.</a:t>
            </a:r>
            <a:endParaRPr lang="en-IN" dirty="0"/>
          </a:p>
        </p:txBody>
      </p:sp>
    </p:spTree>
    <p:extLst>
      <p:ext uri="{BB962C8B-B14F-4D97-AF65-F5344CB8AC3E}">
        <p14:creationId xmlns:p14="http://schemas.microsoft.com/office/powerpoint/2010/main" val="3060013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67B51-0026-46E8-9162-FCF33BC8D05D}"/>
              </a:ext>
            </a:extLst>
          </p:cNvPr>
          <p:cNvSpPr>
            <a:spLocks noGrp="1"/>
          </p:cNvSpPr>
          <p:nvPr>
            <p:ph type="title"/>
          </p:nvPr>
        </p:nvSpPr>
        <p:spPr/>
        <p:txBody>
          <a:bodyPr/>
          <a:lstStyle/>
          <a:p>
            <a:r>
              <a:rPr lang="en-IN" dirty="0"/>
              <a:t>Bias vs variance</a:t>
            </a:r>
          </a:p>
        </p:txBody>
      </p:sp>
      <p:sp>
        <p:nvSpPr>
          <p:cNvPr id="3" name="Content Placeholder 2">
            <a:extLst>
              <a:ext uri="{FF2B5EF4-FFF2-40B4-BE49-F238E27FC236}">
                <a16:creationId xmlns:a16="http://schemas.microsoft.com/office/drawing/2014/main" id="{1DC0C43C-7B19-4B55-8A79-AC87353DB42E}"/>
              </a:ext>
            </a:extLst>
          </p:cNvPr>
          <p:cNvSpPr>
            <a:spLocks noGrp="1"/>
          </p:cNvSpPr>
          <p:nvPr>
            <p:ph idx="1"/>
          </p:nvPr>
        </p:nvSpPr>
        <p:spPr/>
        <p:txBody>
          <a:bodyPr>
            <a:normAutofit fontScale="85000" lnSpcReduction="10000"/>
          </a:bodyPr>
          <a:lstStyle/>
          <a:p>
            <a:r>
              <a:rPr lang="en-US" dirty="0"/>
              <a:t>Simple models may have high bias and low variance -&gt; underfitting</a:t>
            </a:r>
          </a:p>
          <a:p>
            <a:r>
              <a:rPr lang="en-US" dirty="0"/>
              <a:t>Complex models may have low bias and high variance -&gt; overfitting</a:t>
            </a:r>
          </a:p>
          <a:p>
            <a:r>
              <a:rPr lang="en-US" dirty="0"/>
              <a:t>Best fit models will have low bias and low variance.</a:t>
            </a:r>
          </a:p>
          <a:p>
            <a:r>
              <a:rPr lang="en-US" dirty="0"/>
              <a:t>There is a trade-off between bias and variance because both contribute to error.</a:t>
            </a:r>
          </a:p>
          <a:p>
            <a:endParaRPr lang="en-US" dirty="0"/>
          </a:p>
          <a:p>
            <a:r>
              <a:rPr lang="en-US" dirty="0">
                <a:solidFill>
                  <a:srgbClr val="00B0F0"/>
                </a:solidFill>
              </a:rPr>
              <a:t>Expected Prediction Error</a:t>
            </a:r>
            <a:r>
              <a:rPr lang="en-US" dirty="0"/>
              <a:t>: Expected Prediction Error depends on three errors</a:t>
            </a:r>
          </a:p>
          <a:p>
            <a:endParaRPr lang="en-US" dirty="0"/>
          </a:p>
          <a:p>
            <a:r>
              <a:rPr lang="en-US" dirty="0"/>
              <a:t>Bias</a:t>
            </a:r>
          </a:p>
          <a:p>
            <a:r>
              <a:rPr lang="en-US" dirty="0"/>
              <a:t>Variance</a:t>
            </a:r>
          </a:p>
          <a:p>
            <a:r>
              <a:rPr lang="en-US" dirty="0"/>
              <a:t>Noise (Irreducible </a:t>
            </a:r>
            <a:r>
              <a:rPr lang="en-US"/>
              <a:t>Error) </a:t>
            </a:r>
            <a:endParaRPr lang="en-IN" dirty="0"/>
          </a:p>
        </p:txBody>
      </p:sp>
    </p:spTree>
    <p:extLst>
      <p:ext uri="{BB962C8B-B14F-4D97-AF65-F5344CB8AC3E}">
        <p14:creationId xmlns:p14="http://schemas.microsoft.com/office/powerpoint/2010/main" val="35269952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3F85-EA2B-4D0D-9568-22E7E047998A}"/>
              </a:ext>
            </a:extLst>
          </p:cNvPr>
          <p:cNvSpPr>
            <a:spLocks noGrp="1"/>
          </p:cNvSpPr>
          <p:nvPr>
            <p:ph type="title"/>
          </p:nvPr>
        </p:nvSpPr>
        <p:spPr/>
        <p:txBody>
          <a:bodyPr/>
          <a:lstStyle/>
          <a:p>
            <a:r>
              <a:rPr lang="en-IN" dirty="0"/>
              <a:t>Bias and Variance</a:t>
            </a:r>
          </a:p>
        </p:txBody>
      </p:sp>
      <p:sp>
        <p:nvSpPr>
          <p:cNvPr id="3" name="Content Placeholder 2">
            <a:extLst>
              <a:ext uri="{FF2B5EF4-FFF2-40B4-BE49-F238E27FC236}">
                <a16:creationId xmlns:a16="http://schemas.microsoft.com/office/drawing/2014/main" id="{689024D0-2E80-4F09-99BB-8972BB678B7F}"/>
              </a:ext>
            </a:extLst>
          </p:cNvPr>
          <p:cNvSpPr>
            <a:spLocks noGrp="1"/>
          </p:cNvSpPr>
          <p:nvPr>
            <p:ph idx="1"/>
          </p:nvPr>
        </p:nvSpPr>
        <p:spPr/>
        <p:txBody>
          <a:bodyPr>
            <a:normAutofit lnSpcReduction="10000"/>
          </a:bodyPr>
          <a:lstStyle/>
          <a:p>
            <a:r>
              <a:rPr lang="en-US" dirty="0"/>
              <a:t>The prediction error is high when bias is high and when variance is high.</a:t>
            </a:r>
          </a:p>
          <a:p>
            <a:r>
              <a:rPr lang="en-US" dirty="0"/>
              <a:t>degree 1 polynomial → training error and the prediction error is high → Underfitting</a:t>
            </a:r>
          </a:p>
          <a:p>
            <a:r>
              <a:rPr lang="en-US" dirty="0"/>
              <a:t>degree 2 polynomial → training error and prediction error high →Underfitting</a:t>
            </a:r>
          </a:p>
          <a:p>
            <a:r>
              <a:rPr lang="en-US" dirty="0"/>
              <a:t>degree 5 polynomial → training error is less and the difference between training error and the prediction error is less. → Best fit</a:t>
            </a:r>
          </a:p>
          <a:p>
            <a:r>
              <a:rPr lang="en-US" dirty="0"/>
              <a:t>degree 20 polynomial → training error is less and prediction error is very high →Overfitting</a:t>
            </a:r>
          </a:p>
          <a:p>
            <a:endParaRPr lang="en-IN" dirty="0"/>
          </a:p>
        </p:txBody>
      </p:sp>
    </p:spTree>
    <p:extLst>
      <p:ext uri="{BB962C8B-B14F-4D97-AF65-F5344CB8AC3E}">
        <p14:creationId xmlns:p14="http://schemas.microsoft.com/office/powerpoint/2010/main" val="945985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C7DB-1EDB-44D5-AA6F-0D88CEFD8281}"/>
              </a:ext>
            </a:extLst>
          </p:cNvPr>
          <p:cNvSpPr>
            <a:spLocks noGrp="1"/>
          </p:cNvSpPr>
          <p:nvPr>
            <p:ph type="title"/>
          </p:nvPr>
        </p:nvSpPr>
        <p:spPr/>
        <p:txBody>
          <a:bodyPr/>
          <a:lstStyle/>
          <a:p>
            <a:r>
              <a:rPr lang="en-US" dirty="0"/>
              <a:t>Bias- variance trade-off</a:t>
            </a:r>
            <a:endParaRPr lang="en-IN" dirty="0"/>
          </a:p>
        </p:txBody>
      </p:sp>
      <p:sp>
        <p:nvSpPr>
          <p:cNvPr id="3" name="Content Placeholder 2">
            <a:extLst>
              <a:ext uri="{FF2B5EF4-FFF2-40B4-BE49-F238E27FC236}">
                <a16:creationId xmlns:a16="http://schemas.microsoft.com/office/drawing/2014/main" id="{6BCA605F-4E2A-44EB-AE49-E1544D55ABEA}"/>
              </a:ext>
            </a:extLst>
          </p:cNvPr>
          <p:cNvSpPr>
            <a:spLocks noGrp="1"/>
          </p:cNvSpPr>
          <p:nvPr>
            <p:ph idx="1"/>
          </p:nvPr>
        </p:nvSpPr>
        <p:spPr/>
        <p:txBody>
          <a:bodyPr/>
          <a:lstStyle/>
          <a:p>
            <a:r>
              <a:rPr lang="en-US" dirty="0"/>
              <a:t>Bias- variance trade-off is needed for the following scenarios.</a:t>
            </a:r>
          </a:p>
          <a:p>
            <a:endParaRPr lang="en-US" dirty="0"/>
          </a:p>
          <a:p>
            <a:r>
              <a:rPr lang="en-US" dirty="0"/>
              <a:t>To overcome underfitting and overfitting condition</a:t>
            </a:r>
          </a:p>
          <a:p>
            <a:r>
              <a:rPr lang="en-US" dirty="0"/>
              <a:t>To have consistencies in predictions.</a:t>
            </a:r>
            <a:endParaRPr lang="en-IN" dirty="0"/>
          </a:p>
        </p:txBody>
      </p:sp>
    </p:spTree>
    <p:extLst>
      <p:ext uri="{BB962C8B-B14F-4D97-AF65-F5344CB8AC3E}">
        <p14:creationId xmlns:p14="http://schemas.microsoft.com/office/powerpoint/2010/main" val="2323785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BDB08-1602-9B64-D0CD-339CFFEECE9A}"/>
              </a:ext>
            </a:extLst>
          </p:cNvPr>
          <p:cNvSpPr>
            <a:spLocks noGrp="1"/>
          </p:cNvSpPr>
          <p:nvPr>
            <p:ph type="title"/>
          </p:nvPr>
        </p:nvSpPr>
        <p:spPr/>
        <p:txBody>
          <a:bodyPr/>
          <a:lstStyle/>
          <a:p>
            <a:r>
              <a:rPr lang="en-US" dirty="0"/>
              <a:t>Summary: Bias and Variance</a:t>
            </a:r>
          </a:p>
        </p:txBody>
      </p:sp>
      <p:sp>
        <p:nvSpPr>
          <p:cNvPr id="3" name="Content Placeholder 2">
            <a:extLst>
              <a:ext uri="{FF2B5EF4-FFF2-40B4-BE49-F238E27FC236}">
                <a16:creationId xmlns:a16="http://schemas.microsoft.com/office/drawing/2014/main" id="{3BC2D6A0-368E-B297-3F6D-BF3E053ACE09}"/>
              </a:ext>
            </a:extLst>
          </p:cNvPr>
          <p:cNvSpPr>
            <a:spLocks noGrp="1"/>
          </p:cNvSpPr>
          <p:nvPr>
            <p:ph idx="1"/>
          </p:nvPr>
        </p:nvSpPr>
        <p:spPr>
          <a:xfrm>
            <a:off x="838200" y="1825625"/>
            <a:ext cx="6324600" cy="3311151"/>
          </a:xfrm>
        </p:spPr>
        <p:txBody>
          <a:bodyPr>
            <a:normAutofit/>
          </a:bodyPr>
          <a:lstStyle/>
          <a:p>
            <a:r>
              <a:rPr lang="en-US" sz="2400" dirty="0"/>
              <a:t>Bias and </a:t>
            </a:r>
            <a:r>
              <a:rPr lang="en-US" sz="2400" dirty="0">
                <a:solidFill>
                  <a:srgbClr val="0070C0"/>
                </a:solidFill>
              </a:rPr>
              <a:t>variance</a:t>
            </a:r>
            <a:r>
              <a:rPr lang="en-US" sz="2400" dirty="0"/>
              <a:t> measure </a:t>
            </a:r>
            <a:r>
              <a:rPr lang="en-US" sz="2400" dirty="0">
                <a:solidFill>
                  <a:srgbClr val="0070C0"/>
                </a:solidFill>
              </a:rPr>
              <a:t>two different sources of error </a:t>
            </a:r>
            <a:r>
              <a:rPr lang="en-US" sz="2400" dirty="0"/>
              <a:t>in an estimator</a:t>
            </a:r>
          </a:p>
          <a:p>
            <a:r>
              <a:rPr lang="en-US" sz="2400" dirty="0">
                <a:solidFill>
                  <a:srgbClr val="0070C0"/>
                </a:solidFill>
              </a:rPr>
              <a:t>Bias</a:t>
            </a:r>
            <a:r>
              <a:rPr lang="en-US" sz="2400" dirty="0"/>
              <a:t> measures the expected </a:t>
            </a:r>
            <a:r>
              <a:rPr lang="en-US" sz="2400" dirty="0">
                <a:solidFill>
                  <a:srgbClr val="0070C0"/>
                </a:solidFill>
              </a:rPr>
              <a:t>deviation from the true value </a:t>
            </a:r>
            <a:r>
              <a:rPr lang="en-US" sz="2400" dirty="0"/>
              <a:t>of the function or parameter.</a:t>
            </a:r>
          </a:p>
          <a:p>
            <a:r>
              <a:rPr lang="en-US" sz="2400" dirty="0">
                <a:solidFill>
                  <a:srgbClr val="0070C0"/>
                </a:solidFill>
              </a:rPr>
              <a:t>Variance</a:t>
            </a:r>
            <a:r>
              <a:rPr lang="en-US" sz="2400" dirty="0"/>
              <a:t> on the other hand, provides a measure of the </a:t>
            </a:r>
            <a:r>
              <a:rPr lang="en-US" sz="2400" dirty="0">
                <a:solidFill>
                  <a:srgbClr val="0070C0"/>
                </a:solidFill>
              </a:rPr>
              <a:t>deviation from the expected estimator value </a:t>
            </a:r>
            <a:r>
              <a:rPr lang="en-US" sz="2400" dirty="0"/>
              <a:t>that any particular sampling of the data is likely to cause.</a:t>
            </a:r>
          </a:p>
        </p:txBody>
      </p:sp>
      <p:pic>
        <p:nvPicPr>
          <p:cNvPr id="1026" name="Picture 2" descr="Bias and variance in linear models | by Nischal M | Towards Data Science">
            <a:extLst>
              <a:ext uri="{FF2B5EF4-FFF2-40B4-BE49-F238E27FC236}">
                <a16:creationId xmlns:a16="http://schemas.microsoft.com/office/drawing/2014/main" id="{52423C4A-020B-4FEF-7BFB-F183BDF693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5567" y="1690687"/>
            <a:ext cx="4520858" cy="48910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98A22D-BE90-4C1C-9B77-F3A8E2284004}"/>
              </a:ext>
            </a:extLst>
          </p:cNvPr>
          <p:cNvSpPr txBox="1"/>
          <p:nvPr/>
        </p:nvSpPr>
        <p:spPr>
          <a:xfrm>
            <a:off x="838200" y="5658444"/>
            <a:ext cx="6324600" cy="923330"/>
          </a:xfrm>
          <a:prstGeom prst="rect">
            <a:avLst/>
          </a:prstGeom>
          <a:noFill/>
        </p:spPr>
        <p:txBody>
          <a:bodyPr wrap="square" rtlCol="0">
            <a:spAutoFit/>
          </a:bodyPr>
          <a:lstStyle/>
          <a:p>
            <a:r>
              <a:rPr lang="en-IN" dirty="0"/>
              <a:t>Note: </a:t>
            </a:r>
            <a:r>
              <a:rPr lang="en-US" dirty="0"/>
              <a:t>The central point represents the target. </a:t>
            </a:r>
          </a:p>
          <a:p>
            <a:r>
              <a:rPr lang="en-US" dirty="0"/>
              <a:t>So </a:t>
            </a:r>
            <a:r>
              <a:rPr lang="en-IN" dirty="0"/>
              <a:t>red circle is y=f(x)</a:t>
            </a:r>
          </a:p>
          <a:p>
            <a:r>
              <a:rPr lang="en-IN" dirty="0"/>
              <a:t>Blue circle is f(x)^</a:t>
            </a:r>
          </a:p>
        </p:txBody>
      </p:sp>
    </p:spTree>
    <p:extLst>
      <p:ext uri="{BB962C8B-B14F-4D97-AF65-F5344CB8AC3E}">
        <p14:creationId xmlns:p14="http://schemas.microsoft.com/office/powerpoint/2010/main" val="6433401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A15E6-E80D-B868-DFB8-E0369460304E}"/>
              </a:ext>
            </a:extLst>
          </p:cNvPr>
          <p:cNvSpPr>
            <a:spLocks noGrp="1"/>
          </p:cNvSpPr>
          <p:nvPr>
            <p:ph type="title"/>
          </p:nvPr>
        </p:nvSpPr>
        <p:spPr/>
        <p:txBody>
          <a:bodyPr/>
          <a:lstStyle/>
          <a:p>
            <a:r>
              <a:rPr lang="en-US" dirty="0"/>
              <a:t>Summary : Bias and Variance</a:t>
            </a:r>
          </a:p>
        </p:txBody>
      </p:sp>
      <p:pic>
        <p:nvPicPr>
          <p:cNvPr id="5" name="Content Placeholder 4">
            <a:extLst>
              <a:ext uri="{FF2B5EF4-FFF2-40B4-BE49-F238E27FC236}">
                <a16:creationId xmlns:a16="http://schemas.microsoft.com/office/drawing/2014/main" id="{FCA2C44E-02ED-C93E-2908-4E1E43DB42F9}"/>
              </a:ext>
            </a:extLst>
          </p:cNvPr>
          <p:cNvPicPr>
            <a:picLocks noGrp="1" noChangeAspect="1"/>
          </p:cNvPicPr>
          <p:nvPr>
            <p:ph idx="1"/>
          </p:nvPr>
        </p:nvPicPr>
        <p:blipFill>
          <a:blip r:embed="rId2"/>
          <a:stretch>
            <a:fillRect/>
          </a:stretch>
        </p:blipFill>
        <p:spPr>
          <a:xfrm>
            <a:off x="2481724" y="2724296"/>
            <a:ext cx="7053263" cy="3612401"/>
          </a:xfrm>
        </p:spPr>
      </p:pic>
      <p:sp>
        <p:nvSpPr>
          <p:cNvPr id="7" name="TextBox 6">
            <a:extLst>
              <a:ext uri="{FF2B5EF4-FFF2-40B4-BE49-F238E27FC236}">
                <a16:creationId xmlns:a16="http://schemas.microsoft.com/office/drawing/2014/main" id="{02A371E4-9B28-D955-C6B6-C25D103B05F0}"/>
              </a:ext>
            </a:extLst>
          </p:cNvPr>
          <p:cNvSpPr txBox="1"/>
          <p:nvPr/>
        </p:nvSpPr>
        <p:spPr>
          <a:xfrm>
            <a:off x="1120805" y="1602393"/>
            <a:ext cx="10144959" cy="954107"/>
          </a:xfrm>
          <a:prstGeom prst="rect">
            <a:avLst/>
          </a:prstGeom>
          <a:noFill/>
        </p:spPr>
        <p:txBody>
          <a:bodyPr wrap="square">
            <a:spAutoFit/>
          </a:bodyPr>
          <a:lstStyle/>
          <a:p>
            <a:r>
              <a:rPr lang="en-US" sz="2800" dirty="0"/>
              <a:t>The relationship between </a:t>
            </a:r>
            <a:r>
              <a:rPr lang="en-US" sz="2800" dirty="0">
                <a:solidFill>
                  <a:srgbClr val="0070C0"/>
                </a:solidFill>
              </a:rPr>
              <a:t>bias and variance </a:t>
            </a:r>
            <a:r>
              <a:rPr lang="en-US" sz="2800" dirty="0"/>
              <a:t>is </a:t>
            </a:r>
            <a:r>
              <a:rPr lang="en-US" sz="2800" dirty="0">
                <a:solidFill>
                  <a:srgbClr val="0070C0"/>
                </a:solidFill>
              </a:rPr>
              <a:t>tightly linked </a:t>
            </a:r>
            <a:r>
              <a:rPr lang="en-US" sz="2800" dirty="0"/>
              <a:t>to the machine learning concepts of </a:t>
            </a:r>
            <a:r>
              <a:rPr lang="en-US" sz="2800" dirty="0">
                <a:solidFill>
                  <a:srgbClr val="0070C0"/>
                </a:solidFill>
              </a:rPr>
              <a:t>capacity, underfitting and overfitting</a:t>
            </a:r>
          </a:p>
        </p:txBody>
      </p:sp>
    </p:spTree>
    <p:extLst>
      <p:ext uri="{BB962C8B-B14F-4D97-AF65-F5344CB8AC3E}">
        <p14:creationId xmlns:p14="http://schemas.microsoft.com/office/powerpoint/2010/main" val="5413036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8719D-D8FB-22DE-FB6C-F0855CEE9BC2}"/>
              </a:ext>
            </a:extLst>
          </p:cNvPr>
          <p:cNvSpPr>
            <a:spLocks noGrp="1"/>
          </p:cNvSpPr>
          <p:nvPr>
            <p:ph type="title"/>
          </p:nvPr>
        </p:nvSpPr>
        <p:spPr/>
        <p:txBody>
          <a:bodyPr/>
          <a:lstStyle/>
          <a:p>
            <a:r>
              <a:rPr lang="en-US" dirty="0"/>
              <a:t>Summary : Bias, Variance and Error</a:t>
            </a:r>
          </a:p>
        </p:txBody>
      </p:sp>
      <p:pic>
        <p:nvPicPr>
          <p:cNvPr id="2050" name="Picture 2">
            <a:extLst>
              <a:ext uri="{FF2B5EF4-FFF2-40B4-BE49-F238E27FC236}">
                <a16:creationId xmlns:a16="http://schemas.microsoft.com/office/drawing/2014/main" id="{66D91688-58CB-8D2F-1807-9360620B86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56264" y="1411551"/>
            <a:ext cx="5635286" cy="5002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6247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E66B67-7FD9-4CC1-9E84-2458F50FCF80}"/>
              </a:ext>
            </a:extLst>
          </p:cNvPr>
          <p:cNvSpPr>
            <a:spLocks noGrp="1"/>
          </p:cNvSpPr>
          <p:nvPr>
            <p:ph type="ctrTitle"/>
          </p:nvPr>
        </p:nvSpPr>
        <p:spPr/>
        <p:txBody>
          <a:bodyPr/>
          <a:lstStyle/>
          <a:p>
            <a:r>
              <a:rPr lang="en-IN" dirty="0"/>
              <a:t>Dropout</a:t>
            </a:r>
          </a:p>
        </p:txBody>
      </p:sp>
      <p:sp>
        <p:nvSpPr>
          <p:cNvPr id="5" name="Subtitle 4">
            <a:extLst>
              <a:ext uri="{FF2B5EF4-FFF2-40B4-BE49-F238E27FC236}">
                <a16:creationId xmlns:a16="http://schemas.microsoft.com/office/drawing/2014/main" id="{56645674-4F76-4C89-8D17-B79C1873687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5546039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7E50-8FE2-4661-B8AB-9699FF10C5A1}"/>
              </a:ext>
            </a:extLst>
          </p:cNvPr>
          <p:cNvSpPr>
            <a:spLocks noGrp="1"/>
          </p:cNvSpPr>
          <p:nvPr>
            <p:ph type="title"/>
          </p:nvPr>
        </p:nvSpPr>
        <p:spPr>
          <a:xfrm>
            <a:off x="838200" y="365126"/>
            <a:ext cx="10515600" cy="791321"/>
          </a:xfrm>
        </p:spPr>
        <p:txBody>
          <a:bodyPr/>
          <a:lstStyle/>
          <a:p>
            <a:r>
              <a:rPr lang="en-IN" dirty="0"/>
              <a:t>Dropout</a:t>
            </a:r>
          </a:p>
        </p:txBody>
      </p:sp>
      <p:sp>
        <p:nvSpPr>
          <p:cNvPr id="3" name="Content Placeholder 2">
            <a:extLst>
              <a:ext uri="{FF2B5EF4-FFF2-40B4-BE49-F238E27FC236}">
                <a16:creationId xmlns:a16="http://schemas.microsoft.com/office/drawing/2014/main" id="{2D7F7F4D-6F07-49C0-A676-69DFB5DFA3F3}"/>
              </a:ext>
            </a:extLst>
          </p:cNvPr>
          <p:cNvSpPr>
            <a:spLocks noGrp="1"/>
          </p:cNvSpPr>
          <p:nvPr>
            <p:ph idx="1"/>
          </p:nvPr>
        </p:nvSpPr>
        <p:spPr>
          <a:xfrm>
            <a:off x="838200" y="1690688"/>
            <a:ext cx="10515600" cy="4802186"/>
          </a:xfrm>
        </p:spPr>
        <p:txBody>
          <a:bodyPr>
            <a:normAutofit fontScale="70000" lnSpcReduction="20000"/>
          </a:bodyPr>
          <a:lstStyle/>
          <a:p>
            <a:r>
              <a:rPr lang="en-US" dirty="0"/>
              <a:t>Dense layers often have a lot of parameters. </a:t>
            </a:r>
          </a:p>
          <a:p>
            <a:r>
              <a:rPr lang="en-US" dirty="0"/>
              <a:t>Ex: If a first hidden layer has 784 × 300 connection weights, plus 300 bias terms, then we have 235,500 parameters! </a:t>
            </a:r>
          </a:p>
          <a:p>
            <a:r>
              <a:rPr lang="en-US" dirty="0"/>
              <a:t>This gives the model quite a lot of flexibility to fit the training data</a:t>
            </a:r>
          </a:p>
          <a:p>
            <a:r>
              <a:rPr lang="en-US" dirty="0"/>
              <a:t>but it also means that the model </a:t>
            </a:r>
            <a:r>
              <a:rPr lang="en-US" dirty="0">
                <a:solidFill>
                  <a:srgbClr val="00B0F0"/>
                </a:solidFill>
              </a:rPr>
              <a:t>runs the risk of overfitting</a:t>
            </a:r>
            <a:r>
              <a:rPr lang="en-US" dirty="0"/>
              <a:t>, especially when we do not have a lot of training data.</a:t>
            </a:r>
          </a:p>
          <a:p>
            <a:r>
              <a:rPr lang="en-US" dirty="0"/>
              <a:t>Dropout provides a </a:t>
            </a:r>
            <a:r>
              <a:rPr lang="en-US" dirty="0">
                <a:solidFill>
                  <a:srgbClr val="00B0F0"/>
                </a:solidFill>
              </a:rPr>
              <a:t>computationally inexpensive but powerful method </a:t>
            </a:r>
            <a:r>
              <a:rPr lang="en-US" dirty="0"/>
              <a:t>of regularizing a broad family of models</a:t>
            </a:r>
          </a:p>
          <a:p>
            <a:r>
              <a:rPr lang="en-US" dirty="0"/>
              <a:t>Bagging involves training multiple models, and evaluating multiple models on each test example. </a:t>
            </a:r>
          </a:p>
          <a:p>
            <a:r>
              <a:rPr lang="en-US" dirty="0"/>
              <a:t>This seems impractical when each model is a large neural network</a:t>
            </a:r>
          </a:p>
          <a:p>
            <a:r>
              <a:rPr lang="en-US" dirty="0"/>
              <a:t> since training and evaluating such networks is costly in terms of runtime and memory. </a:t>
            </a:r>
          </a:p>
          <a:p>
            <a:r>
              <a:rPr lang="en-US" dirty="0"/>
              <a:t>It is common to use ensembles of five to ten neural networks—</a:t>
            </a:r>
            <a:r>
              <a:rPr lang="en-US" dirty="0" err="1"/>
              <a:t>Szegedy</a:t>
            </a:r>
            <a:r>
              <a:rPr lang="en-US" dirty="0"/>
              <a:t> et al. (2014a) used six to win the ILSVRC—but more than this rapidly becomes unwieldy. </a:t>
            </a:r>
          </a:p>
          <a:p>
            <a:r>
              <a:rPr lang="en-US" dirty="0"/>
              <a:t>Dropout provides an inexpensive approximation to training and evaluating a bagged ensemble of exponentially many neural networks.</a:t>
            </a:r>
            <a:endParaRPr lang="en-IN" dirty="0"/>
          </a:p>
        </p:txBody>
      </p:sp>
    </p:spTree>
    <p:extLst>
      <p:ext uri="{BB962C8B-B14F-4D97-AF65-F5344CB8AC3E}">
        <p14:creationId xmlns:p14="http://schemas.microsoft.com/office/powerpoint/2010/main" val="3106971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77ED9-F319-4CFE-A675-C367515CCBE8}"/>
              </a:ext>
            </a:extLst>
          </p:cNvPr>
          <p:cNvSpPr>
            <a:spLocks noGrp="1"/>
          </p:cNvSpPr>
          <p:nvPr>
            <p:ph type="title"/>
          </p:nvPr>
        </p:nvSpPr>
        <p:spPr/>
        <p:txBody>
          <a:bodyPr/>
          <a:lstStyle/>
          <a:p>
            <a:r>
              <a:rPr lang="en-IN" dirty="0"/>
              <a:t>Overfitting Model</a:t>
            </a:r>
          </a:p>
        </p:txBody>
      </p:sp>
      <p:sp>
        <p:nvSpPr>
          <p:cNvPr id="3" name="Content Placeholder 2">
            <a:extLst>
              <a:ext uri="{FF2B5EF4-FFF2-40B4-BE49-F238E27FC236}">
                <a16:creationId xmlns:a16="http://schemas.microsoft.com/office/drawing/2014/main" id="{2E8F538A-A36D-4EE1-8C0D-AF744F490A0C}"/>
              </a:ext>
            </a:extLst>
          </p:cNvPr>
          <p:cNvSpPr>
            <a:spLocks noGrp="1"/>
          </p:cNvSpPr>
          <p:nvPr>
            <p:ph idx="1"/>
          </p:nvPr>
        </p:nvSpPr>
        <p:spPr/>
        <p:txBody>
          <a:bodyPr>
            <a:normAutofit/>
          </a:bodyPr>
          <a:lstStyle/>
          <a:p>
            <a:r>
              <a:rPr lang="en-US" sz="2400" dirty="0"/>
              <a:t>If a given model is performing too </a:t>
            </a:r>
            <a:r>
              <a:rPr lang="en-US" sz="2400" dirty="0">
                <a:solidFill>
                  <a:srgbClr val="00B0F0"/>
                </a:solidFill>
              </a:rPr>
              <a:t>well on the training data </a:t>
            </a:r>
            <a:r>
              <a:rPr lang="en-US" sz="2400" dirty="0"/>
              <a:t>but the performance </a:t>
            </a:r>
            <a:r>
              <a:rPr lang="en-US" sz="2400" dirty="0">
                <a:solidFill>
                  <a:srgbClr val="00B0F0"/>
                </a:solidFill>
              </a:rPr>
              <a:t>drops significantly over the test set </a:t>
            </a:r>
            <a:r>
              <a:rPr lang="en-US" sz="2400" dirty="0"/>
              <a:t>is called an overfitting model.</a:t>
            </a:r>
          </a:p>
          <a:p>
            <a:r>
              <a:rPr lang="en-US" sz="2400" dirty="0"/>
              <a:t>Ex: non-parametric models like decision trees, KNN are very prone to overfitting as these models can learn very complex relations which can result in overfitting</a:t>
            </a:r>
          </a:p>
          <a:p>
            <a:r>
              <a:rPr lang="en-US" sz="2400" dirty="0"/>
              <a:t>Overfitting happens when a model becomes overly intricate, essentially </a:t>
            </a:r>
            <a:r>
              <a:rPr lang="en-US" sz="2400" dirty="0">
                <a:solidFill>
                  <a:srgbClr val="00B0F0"/>
                </a:solidFill>
              </a:rPr>
              <a:t>memorizing the training data</a:t>
            </a:r>
            <a:r>
              <a:rPr lang="en-US" sz="2400" dirty="0"/>
              <a:t>. </a:t>
            </a:r>
          </a:p>
          <a:p>
            <a:r>
              <a:rPr lang="en-US" sz="2400" dirty="0"/>
              <a:t>While this might lead to high accuracy on the training set, the model may struggle with new, unseen data due to its excessive focus on specific details.</a:t>
            </a:r>
          </a:p>
        </p:txBody>
      </p:sp>
    </p:spTree>
    <p:extLst>
      <p:ext uri="{BB962C8B-B14F-4D97-AF65-F5344CB8AC3E}">
        <p14:creationId xmlns:p14="http://schemas.microsoft.com/office/powerpoint/2010/main" val="23128056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C98D5-2976-44CF-BDAE-A0E459768F63}"/>
              </a:ext>
            </a:extLst>
          </p:cNvPr>
          <p:cNvSpPr>
            <a:spLocks noGrp="1"/>
          </p:cNvSpPr>
          <p:nvPr>
            <p:ph type="title"/>
          </p:nvPr>
        </p:nvSpPr>
        <p:spPr/>
        <p:txBody>
          <a:bodyPr/>
          <a:lstStyle/>
          <a:p>
            <a:r>
              <a:rPr lang="en-IN" dirty="0"/>
              <a:t>Dropout</a:t>
            </a:r>
          </a:p>
        </p:txBody>
      </p:sp>
      <p:sp>
        <p:nvSpPr>
          <p:cNvPr id="3" name="Content Placeholder 2">
            <a:extLst>
              <a:ext uri="{FF2B5EF4-FFF2-40B4-BE49-F238E27FC236}">
                <a16:creationId xmlns:a16="http://schemas.microsoft.com/office/drawing/2014/main" id="{0FBB7574-10FE-429A-A0B0-67912269DC29}"/>
              </a:ext>
            </a:extLst>
          </p:cNvPr>
          <p:cNvSpPr>
            <a:spLocks noGrp="1"/>
          </p:cNvSpPr>
          <p:nvPr>
            <p:ph idx="1"/>
          </p:nvPr>
        </p:nvSpPr>
        <p:spPr>
          <a:xfrm>
            <a:off x="838200" y="1825624"/>
            <a:ext cx="10515600" cy="4880021"/>
          </a:xfrm>
        </p:spPr>
        <p:txBody>
          <a:bodyPr/>
          <a:lstStyle/>
          <a:p>
            <a:r>
              <a:rPr lang="en-US" sz="2000" dirty="0"/>
              <a:t>Dropout trains the ensemble consisting of all sub-networks that can be formed by </a:t>
            </a:r>
            <a:r>
              <a:rPr lang="en-US" sz="2000" dirty="0">
                <a:solidFill>
                  <a:srgbClr val="00B0F0"/>
                </a:solidFill>
              </a:rPr>
              <a:t>removing non-output units </a:t>
            </a:r>
            <a:r>
              <a:rPr lang="en-US" sz="2000" dirty="0"/>
              <a:t>from an underlying base network (dropout is applied to non-output units )</a:t>
            </a:r>
          </a:p>
          <a:p>
            <a:r>
              <a:rPr lang="en-US" sz="2000" dirty="0"/>
              <a:t>In most modern neural networks, based on a series of transformations and nonlinearities, we can effectively remove a unit from a network by multiplying its output value by zero</a:t>
            </a:r>
          </a:p>
          <a:p>
            <a:r>
              <a:rPr lang="en-US" sz="2000" dirty="0"/>
              <a:t>This does not mean that we physically remove those neurons. We can make it act as those are removed by setting the output of those dropout neuron to be zero</a:t>
            </a:r>
          </a:p>
          <a:p>
            <a:r>
              <a:rPr lang="en-US" sz="2000" dirty="0"/>
              <a:t>the neurons which are "dropped out" in this way do not contribute to the forward pass and do not participate in back propagation. So every time an input is presented, the neural network samples a different architecture, but all these architectures share weights.</a:t>
            </a:r>
          </a:p>
          <a:p>
            <a:endParaRPr lang="en-IN" dirty="0"/>
          </a:p>
        </p:txBody>
      </p:sp>
      <p:pic>
        <p:nvPicPr>
          <p:cNvPr id="4" name="Picture 3">
            <a:extLst>
              <a:ext uri="{FF2B5EF4-FFF2-40B4-BE49-F238E27FC236}">
                <a16:creationId xmlns:a16="http://schemas.microsoft.com/office/drawing/2014/main" id="{2B2CE9EC-9486-42B1-B459-FD6A0024A153}"/>
              </a:ext>
            </a:extLst>
          </p:cNvPr>
          <p:cNvPicPr>
            <a:picLocks noChangeAspect="1"/>
          </p:cNvPicPr>
          <p:nvPr/>
        </p:nvPicPr>
        <p:blipFill>
          <a:blip r:embed="rId2"/>
          <a:stretch>
            <a:fillRect/>
          </a:stretch>
        </p:blipFill>
        <p:spPr>
          <a:xfrm>
            <a:off x="9071409" y="4478197"/>
            <a:ext cx="1235074" cy="2227449"/>
          </a:xfrm>
          <a:prstGeom prst="rect">
            <a:avLst/>
          </a:prstGeom>
        </p:spPr>
      </p:pic>
    </p:spTree>
    <p:extLst>
      <p:ext uri="{BB962C8B-B14F-4D97-AF65-F5344CB8AC3E}">
        <p14:creationId xmlns:p14="http://schemas.microsoft.com/office/powerpoint/2010/main" val="2109025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E4FF-8328-4CA6-8500-1A9550F43C2A}"/>
              </a:ext>
            </a:extLst>
          </p:cNvPr>
          <p:cNvSpPr>
            <a:spLocks noGrp="1"/>
          </p:cNvSpPr>
          <p:nvPr>
            <p:ph type="title"/>
          </p:nvPr>
        </p:nvSpPr>
        <p:spPr/>
        <p:txBody>
          <a:bodyPr/>
          <a:lstStyle/>
          <a:p>
            <a:r>
              <a:rPr lang="en-IN" dirty="0"/>
              <a:t>Ensemble of subnetworks</a:t>
            </a:r>
          </a:p>
        </p:txBody>
      </p:sp>
      <p:sp>
        <p:nvSpPr>
          <p:cNvPr id="5" name="Content Placeholder 4">
            <a:extLst>
              <a:ext uri="{FF2B5EF4-FFF2-40B4-BE49-F238E27FC236}">
                <a16:creationId xmlns:a16="http://schemas.microsoft.com/office/drawing/2014/main" id="{41128C49-075C-4BFD-AFBA-2931DC0DF16D}"/>
              </a:ext>
            </a:extLst>
          </p:cNvPr>
          <p:cNvSpPr>
            <a:spLocks noGrp="1"/>
          </p:cNvSpPr>
          <p:nvPr>
            <p:ph idx="1"/>
          </p:nvPr>
        </p:nvSpPr>
        <p:spPr>
          <a:xfrm>
            <a:off x="838200" y="1479176"/>
            <a:ext cx="10515600" cy="4697787"/>
          </a:xfrm>
        </p:spPr>
        <p:txBody>
          <a:bodyPr>
            <a:normAutofit fontScale="92500" lnSpcReduction="20000"/>
          </a:bodyPr>
          <a:lstStyle/>
          <a:p>
            <a:r>
              <a:rPr lang="en-US" dirty="0"/>
              <a:t>Dropout trains </a:t>
            </a:r>
            <a:r>
              <a:rPr lang="en-US" dirty="0">
                <a:solidFill>
                  <a:srgbClr val="00B0F0"/>
                </a:solidFill>
              </a:rPr>
              <a:t>an ensemble consisting of all sub-networks </a:t>
            </a:r>
            <a:r>
              <a:rPr lang="en-US" dirty="0"/>
              <a:t>that can be constructed by removing non-output units from an underlying base network. </a:t>
            </a:r>
          </a:p>
          <a:p>
            <a:r>
              <a:rPr lang="en-US" dirty="0"/>
              <a:t>Here, we begin with a base network with two visible units and two hidden units. </a:t>
            </a:r>
          </a:p>
          <a:p>
            <a:r>
              <a:rPr lang="en-US" dirty="0"/>
              <a:t>There are sixteen possible subsets of these four units. </a:t>
            </a:r>
          </a:p>
          <a:p>
            <a:r>
              <a:rPr lang="en-US" dirty="0"/>
              <a:t>Show all sixteen subnetworks that may be formed by dropping out different subsets of units from the original network. </a:t>
            </a:r>
          </a:p>
          <a:p>
            <a:r>
              <a:rPr lang="en-US" dirty="0"/>
              <a:t>In this small example, a large proportion of the resulting networks have no input units or no path connecting the input to the output. </a:t>
            </a:r>
          </a:p>
          <a:p>
            <a:r>
              <a:rPr lang="en-US" dirty="0"/>
              <a:t>This problem becomes insignificant for networks with wider layers, where the probability of dropping all possible paths from inputs to outputs becomes smaller.</a:t>
            </a:r>
          </a:p>
          <a:p>
            <a:endParaRPr lang="en-IN" dirty="0"/>
          </a:p>
        </p:txBody>
      </p:sp>
    </p:spTree>
    <p:extLst>
      <p:ext uri="{BB962C8B-B14F-4D97-AF65-F5344CB8AC3E}">
        <p14:creationId xmlns:p14="http://schemas.microsoft.com/office/powerpoint/2010/main" val="36391108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E4FF-8328-4CA6-8500-1A9550F43C2A}"/>
              </a:ext>
            </a:extLst>
          </p:cNvPr>
          <p:cNvSpPr>
            <a:spLocks noGrp="1"/>
          </p:cNvSpPr>
          <p:nvPr>
            <p:ph type="title"/>
          </p:nvPr>
        </p:nvSpPr>
        <p:spPr/>
        <p:txBody>
          <a:bodyPr/>
          <a:lstStyle/>
          <a:p>
            <a:r>
              <a:rPr lang="en-IN" dirty="0"/>
              <a:t>Ensemble of subnetworks</a:t>
            </a:r>
          </a:p>
        </p:txBody>
      </p:sp>
      <p:pic>
        <p:nvPicPr>
          <p:cNvPr id="4" name="Content Placeholder 3">
            <a:extLst>
              <a:ext uri="{FF2B5EF4-FFF2-40B4-BE49-F238E27FC236}">
                <a16:creationId xmlns:a16="http://schemas.microsoft.com/office/drawing/2014/main" id="{62C8C792-B51A-4B5A-AAE7-FE9E67136904}"/>
              </a:ext>
            </a:extLst>
          </p:cNvPr>
          <p:cNvPicPr>
            <a:picLocks noGrp="1" noChangeAspect="1"/>
          </p:cNvPicPr>
          <p:nvPr>
            <p:ph idx="1"/>
          </p:nvPr>
        </p:nvPicPr>
        <p:blipFill>
          <a:blip r:embed="rId2"/>
          <a:stretch>
            <a:fillRect/>
          </a:stretch>
        </p:blipFill>
        <p:spPr>
          <a:xfrm>
            <a:off x="2232212" y="1825625"/>
            <a:ext cx="7548282" cy="4772958"/>
          </a:xfrm>
          <a:prstGeom prst="rect">
            <a:avLst/>
          </a:prstGeom>
        </p:spPr>
      </p:pic>
    </p:spTree>
    <p:extLst>
      <p:ext uri="{BB962C8B-B14F-4D97-AF65-F5344CB8AC3E}">
        <p14:creationId xmlns:p14="http://schemas.microsoft.com/office/powerpoint/2010/main" val="3326975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9E4FF-8328-4CA6-8500-1A9550F43C2A}"/>
              </a:ext>
            </a:extLst>
          </p:cNvPr>
          <p:cNvSpPr>
            <a:spLocks noGrp="1"/>
          </p:cNvSpPr>
          <p:nvPr>
            <p:ph type="title"/>
          </p:nvPr>
        </p:nvSpPr>
        <p:spPr>
          <a:xfrm>
            <a:off x="838200" y="365126"/>
            <a:ext cx="10515600" cy="845110"/>
          </a:xfrm>
        </p:spPr>
        <p:txBody>
          <a:bodyPr/>
          <a:lstStyle/>
          <a:p>
            <a:r>
              <a:rPr lang="en-IN" dirty="0"/>
              <a:t>Ensemble of subnetworks</a:t>
            </a:r>
          </a:p>
        </p:txBody>
      </p:sp>
      <p:sp>
        <p:nvSpPr>
          <p:cNvPr id="5" name="Content Placeholder 4">
            <a:extLst>
              <a:ext uri="{FF2B5EF4-FFF2-40B4-BE49-F238E27FC236}">
                <a16:creationId xmlns:a16="http://schemas.microsoft.com/office/drawing/2014/main" id="{41128C49-075C-4BFD-AFBA-2931DC0DF16D}"/>
              </a:ext>
            </a:extLst>
          </p:cNvPr>
          <p:cNvSpPr>
            <a:spLocks noGrp="1"/>
          </p:cNvSpPr>
          <p:nvPr>
            <p:ph idx="1"/>
          </p:nvPr>
        </p:nvSpPr>
        <p:spPr>
          <a:xfrm>
            <a:off x="838200" y="1479176"/>
            <a:ext cx="10515600" cy="5013698"/>
          </a:xfrm>
        </p:spPr>
        <p:txBody>
          <a:bodyPr>
            <a:normAutofit fontScale="70000" lnSpcReduction="20000"/>
          </a:bodyPr>
          <a:lstStyle/>
          <a:p>
            <a:r>
              <a:rPr lang="en-US" dirty="0"/>
              <a:t>In bagging, we define k different models, construct k different datasets by sampling from the training set with replacement, and then train model </a:t>
            </a:r>
            <a:r>
              <a:rPr lang="en-US" dirty="0" err="1"/>
              <a:t>i</a:t>
            </a:r>
            <a:r>
              <a:rPr lang="en-US" dirty="0"/>
              <a:t> on dataset </a:t>
            </a:r>
            <a:r>
              <a:rPr lang="en-US" dirty="0" err="1"/>
              <a:t>i</a:t>
            </a:r>
            <a:endParaRPr lang="en-US" dirty="0"/>
          </a:p>
          <a:p>
            <a:r>
              <a:rPr lang="en-US" dirty="0"/>
              <a:t>Dropout training is not quite the same as bagging training. In the case of bagging, the models are all independent. </a:t>
            </a:r>
          </a:p>
          <a:p>
            <a:r>
              <a:rPr lang="en-US" dirty="0"/>
              <a:t>In the case of dropout, </a:t>
            </a:r>
            <a:r>
              <a:rPr lang="en-US" dirty="0">
                <a:solidFill>
                  <a:srgbClr val="00B0F0"/>
                </a:solidFill>
              </a:rPr>
              <a:t>the models share parameters</a:t>
            </a:r>
            <a:r>
              <a:rPr lang="en-US" dirty="0"/>
              <a:t>, with each model inheriting a different subset of parameters from the parent neural network. </a:t>
            </a:r>
          </a:p>
          <a:p>
            <a:r>
              <a:rPr lang="en-US" dirty="0"/>
              <a:t>This parameter sharing makes it possible to represent an exponential number of models with a tractable amount of memory. </a:t>
            </a:r>
          </a:p>
          <a:p>
            <a:r>
              <a:rPr lang="en-US" dirty="0"/>
              <a:t>In the case of bagging, each model is trained to convergence on its respective training set. </a:t>
            </a:r>
          </a:p>
          <a:p>
            <a:r>
              <a:rPr lang="en-US" dirty="0"/>
              <a:t>In the case of dropout, typically most models are not explicitly trained at all—usually, the model is large enough that it would be infeasible to sample all possible subnetworks within the lifetime of the universe. </a:t>
            </a:r>
          </a:p>
          <a:p>
            <a:r>
              <a:rPr lang="en-US" dirty="0"/>
              <a:t>Instead, a tiny fraction of the possible sub-networks are each trained for a single step, and the parameter sharing causes the remaining sub-networks to arrive at good settings of the parameters. </a:t>
            </a:r>
          </a:p>
          <a:p>
            <a:r>
              <a:rPr lang="en-US" dirty="0"/>
              <a:t>dropout follows the bagging algorithm. </a:t>
            </a:r>
          </a:p>
          <a:p>
            <a:r>
              <a:rPr lang="en-US" dirty="0"/>
              <a:t>Ex: the training set encountered by each sub-network is indeed a subset of the original training set sampled with replacement.</a:t>
            </a:r>
            <a:endParaRPr lang="en-IN" dirty="0"/>
          </a:p>
        </p:txBody>
      </p:sp>
    </p:spTree>
    <p:extLst>
      <p:ext uri="{BB962C8B-B14F-4D97-AF65-F5344CB8AC3E}">
        <p14:creationId xmlns:p14="http://schemas.microsoft.com/office/powerpoint/2010/main" val="1314021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DD9-9B4A-4E06-87F4-994EF5391094}"/>
              </a:ext>
            </a:extLst>
          </p:cNvPr>
          <p:cNvSpPr>
            <a:spLocks noGrp="1"/>
          </p:cNvSpPr>
          <p:nvPr>
            <p:ph type="title"/>
          </p:nvPr>
        </p:nvSpPr>
        <p:spPr/>
        <p:txBody>
          <a:bodyPr/>
          <a:lstStyle/>
          <a:p>
            <a:r>
              <a:rPr lang="en-US" dirty="0"/>
              <a:t>Dropout</a:t>
            </a:r>
            <a:endParaRPr lang="en-IN" dirty="0"/>
          </a:p>
        </p:txBody>
      </p:sp>
      <p:sp>
        <p:nvSpPr>
          <p:cNvPr id="3" name="Content Placeholder 2">
            <a:extLst>
              <a:ext uri="{FF2B5EF4-FFF2-40B4-BE49-F238E27FC236}">
                <a16:creationId xmlns:a16="http://schemas.microsoft.com/office/drawing/2014/main" id="{7FAEE25E-C862-41D2-AA49-64496AE16C31}"/>
              </a:ext>
            </a:extLst>
          </p:cNvPr>
          <p:cNvSpPr>
            <a:spLocks noGrp="1"/>
          </p:cNvSpPr>
          <p:nvPr>
            <p:ph idx="1"/>
          </p:nvPr>
        </p:nvSpPr>
        <p:spPr/>
        <p:txBody>
          <a:bodyPr>
            <a:normAutofit fontScale="92500" lnSpcReduction="20000"/>
          </a:bodyPr>
          <a:lstStyle/>
          <a:p>
            <a:r>
              <a:rPr lang="en-US" dirty="0"/>
              <a:t>Dropout is a </a:t>
            </a:r>
            <a:r>
              <a:rPr lang="en-US" dirty="0">
                <a:solidFill>
                  <a:srgbClr val="00B0F0"/>
                </a:solidFill>
              </a:rPr>
              <a:t>regularization technique </a:t>
            </a:r>
            <a:r>
              <a:rPr lang="en-US" dirty="0"/>
              <a:t>for neural networks </a:t>
            </a:r>
          </a:p>
          <a:p>
            <a:r>
              <a:rPr lang="en-US" dirty="0"/>
              <a:t>Dropout is a regularization technique for neural networks that drops a unit (along with connections) at training time with a specified probability  (a common value is 0.5) using samples from a Bernoulli distribution during training.</a:t>
            </a:r>
          </a:p>
          <a:p>
            <a:r>
              <a:rPr lang="en-US" dirty="0"/>
              <a:t> At test time, all units are present, but with weights scaled by  p (i.e. w  becomes w*p).</a:t>
            </a:r>
          </a:p>
          <a:p>
            <a:r>
              <a:rPr lang="en-US" dirty="0"/>
              <a:t>The idea is to prevent co-adaptation</a:t>
            </a:r>
          </a:p>
          <a:p>
            <a:r>
              <a:rPr lang="en-US" dirty="0"/>
              <a:t>where the neural network becomes too reliant on particular connections</a:t>
            </a:r>
          </a:p>
          <a:p>
            <a:r>
              <a:rPr lang="en-US" dirty="0"/>
              <a:t>This could be symptomatic of overfitting. </a:t>
            </a:r>
          </a:p>
          <a:p>
            <a:r>
              <a:rPr lang="en-US" dirty="0"/>
              <a:t>Intuitively, dropout can be thought of as creating an implicit ensemble of neural networks.</a:t>
            </a:r>
            <a:endParaRPr lang="en-IN" dirty="0"/>
          </a:p>
        </p:txBody>
      </p:sp>
    </p:spTree>
    <p:extLst>
      <p:ext uri="{BB962C8B-B14F-4D97-AF65-F5344CB8AC3E}">
        <p14:creationId xmlns:p14="http://schemas.microsoft.com/office/powerpoint/2010/main" val="36553134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A2E5B-ECA4-FCF5-6142-AF642E4426A3}"/>
              </a:ext>
            </a:extLst>
          </p:cNvPr>
          <p:cNvSpPr>
            <a:spLocks noGrp="1"/>
          </p:cNvSpPr>
          <p:nvPr>
            <p:ph type="title"/>
          </p:nvPr>
        </p:nvSpPr>
        <p:spPr>
          <a:xfrm>
            <a:off x="838200" y="365125"/>
            <a:ext cx="10515600" cy="732771"/>
          </a:xfrm>
        </p:spPr>
        <p:txBody>
          <a:bodyPr/>
          <a:lstStyle/>
          <a:p>
            <a:r>
              <a:rPr lang="en-US" dirty="0"/>
              <a:t>Dropout</a:t>
            </a:r>
          </a:p>
        </p:txBody>
      </p:sp>
      <p:pic>
        <p:nvPicPr>
          <p:cNvPr id="4098" name="Picture 2" descr="Dropout in (Deep) Machine learning | by Amar Budhiraja | Medium">
            <a:extLst>
              <a:ext uri="{FF2B5EF4-FFF2-40B4-BE49-F238E27FC236}">
                <a16:creationId xmlns:a16="http://schemas.microsoft.com/office/drawing/2014/main" id="{E0C1DB35-DEC4-98EB-BD29-FD1D5BCD39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1529" y="1097896"/>
            <a:ext cx="7640192" cy="38054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2AE1A5-F26E-43F4-8306-9C1236532BCB}"/>
              </a:ext>
            </a:extLst>
          </p:cNvPr>
          <p:cNvSpPr txBox="1"/>
          <p:nvPr/>
        </p:nvSpPr>
        <p:spPr>
          <a:xfrm>
            <a:off x="475129" y="5103674"/>
            <a:ext cx="1124174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During training of a neural network model, it will take the output from its previous layer, randomly select some of the neurons and zero them out before passing to the next layer, effectively ignored them. </a:t>
            </a:r>
          </a:p>
          <a:p>
            <a:pPr marL="285750" indent="-285750">
              <a:buFont typeface="Arial" panose="020B0604020202020204" pitchFamily="34" charset="0"/>
              <a:buChar char="•"/>
            </a:pPr>
            <a:r>
              <a:rPr lang="en-US" dirty="0"/>
              <a:t>This means that their contribution to the activation of downstream neurons is temporally removed on the forward pass, and any weight updates are not applied to the neuron on the backward pass.</a:t>
            </a:r>
          </a:p>
          <a:p>
            <a:pPr marL="285750" indent="-285750">
              <a:buFont typeface="Arial" panose="020B0604020202020204" pitchFamily="34" charset="0"/>
              <a:buChar char="•"/>
            </a:pPr>
            <a:r>
              <a:rPr lang="en-US" dirty="0"/>
              <a:t>When the model is used for inference, dropout layer is just to scale all the neurons constantly to compensate the effect of dropping out during training.</a:t>
            </a:r>
            <a:endParaRPr lang="en-IN" dirty="0"/>
          </a:p>
        </p:txBody>
      </p:sp>
    </p:spTree>
    <p:extLst>
      <p:ext uri="{BB962C8B-B14F-4D97-AF65-F5344CB8AC3E}">
        <p14:creationId xmlns:p14="http://schemas.microsoft.com/office/powerpoint/2010/main" val="3669194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A84F-C60A-466B-8FB8-4BD80FD1C318}"/>
              </a:ext>
            </a:extLst>
          </p:cNvPr>
          <p:cNvSpPr>
            <a:spLocks noGrp="1"/>
          </p:cNvSpPr>
          <p:nvPr>
            <p:ph type="title"/>
          </p:nvPr>
        </p:nvSpPr>
        <p:spPr>
          <a:xfrm>
            <a:off x="838200" y="365125"/>
            <a:ext cx="10515600" cy="603063"/>
          </a:xfrm>
        </p:spPr>
        <p:txBody>
          <a:bodyPr>
            <a:normAutofit fontScale="90000"/>
          </a:bodyPr>
          <a:lstStyle/>
          <a:p>
            <a:r>
              <a:rPr lang="en-US" dirty="0"/>
              <a:t>Dropout</a:t>
            </a:r>
            <a:endParaRPr lang="en-IN" dirty="0"/>
          </a:p>
        </p:txBody>
      </p:sp>
      <p:pic>
        <p:nvPicPr>
          <p:cNvPr id="4" name="Content Placeholder 3">
            <a:extLst>
              <a:ext uri="{FF2B5EF4-FFF2-40B4-BE49-F238E27FC236}">
                <a16:creationId xmlns:a16="http://schemas.microsoft.com/office/drawing/2014/main" id="{D00FEAD4-5FB9-4005-8780-DF3CBE5CA146}"/>
              </a:ext>
            </a:extLst>
          </p:cNvPr>
          <p:cNvPicPr>
            <a:picLocks noGrp="1" noChangeAspect="1"/>
          </p:cNvPicPr>
          <p:nvPr>
            <p:ph idx="1"/>
          </p:nvPr>
        </p:nvPicPr>
        <p:blipFill>
          <a:blip r:embed="rId2"/>
          <a:stretch>
            <a:fillRect/>
          </a:stretch>
        </p:blipFill>
        <p:spPr>
          <a:xfrm>
            <a:off x="1123540" y="1212741"/>
            <a:ext cx="9172375" cy="2825954"/>
          </a:xfrm>
          <a:prstGeom prst="rect">
            <a:avLst/>
          </a:prstGeom>
        </p:spPr>
      </p:pic>
      <p:sp>
        <p:nvSpPr>
          <p:cNvPr id="5" name="TextBox 4">
            <a:extLst>
              <a:ext uri="{FF2B5EF4-FFF2-40B4-BE49-F238E27FC236}">
                <a16:creationId xmlns:a16="http://schemas.microsoft.com/office/drawing/2014/main" id="{B9497B6E-ED5E-4C90-AEA6-58A7714A7821}"/>
              </a:ext>
            </a:extLst>
          </p:cNvPr>
          <p:cNvSpPr txBox="1"/>
          <p:nvPr/>
        </p:nvSpPr>
        <p:spPr>
          <a:xfrm>
            <a:off x="1123540" y="4553883"/>
            <a:ext cx="9883588" cy="1938992"/>
          </a:xfrm>
          <a:prstGeom prst="rect">
            <a:avLst/>
          </a:prstGeom>
          <a:noFill/>
        </p:spPr>
        <p:txBody>
          <a:bodyPr wrap="square" rtlCol="0">
            <a:spAutoFit/>
          </a:bodyPr>
          <a:lstStyle/>
          <a:p>
            <a:r>
              <a:rPr lang="en-US" sz="2400" dirty="0"/>
              <a:t>(a) A unit at training time that is present with probability p and is connected to units</a:t>
            </a:r>
          </a:p>
          <a:p>
            <a:r>
              <a:rPr lang="en-US" sz="2400" dirty="0"/>
              <a:t>in the next layer with weights w. </a:t>
            </a:r>
          </a:p>
          <a:p>
            <a:r>
              <a:rPr lang="en-US" sz="2400" dirty="0"/>
              <a:t>(b): At test time, the unit is always present and the weights are multiplied by p. The output at test time is same as the expected output at training time.</a:t>
            </a:r>
            <a:endParaRPr lang="en-IN" sz="2400" dirty="0"/>
          </a:p>
        </p:txBody>
      </p:sp>
    </p:spTree>
    <p:extLst>
      <p:ext uri="{BB962C8B-B14F-4D97-AF65-F5344CB8AC3E}">
        <p14:creationId xmlns:p14="http://schemas.microsoft.com/office/powerpoint/2010/main" val="32138733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1A72A-8392-834F-0B72-2AAEF53217D7}"/>
              </a:ext>
            </a:extLst>
          </p:cNvPr>
          <p:cNvSpPr>
            <a:spLocks noGrp="1"/>
          </p:cNvSpPr>
          <p:nvPr>
            <p:ph type="title"/>
          </p:nvPr>
        </p:nvSpPr>
        <p:spPr>
          <a:xfrm>
            <a:off x="838200" y="365126"/>
            <a:ext cx="10515600" cy="962244"/>
          </a:xfrm>
        </p:spPr>
        <p:txBody>
          <a:bodyPr/>
          <a:lstStyle/>
          <a:p>
            <a:r>
              <a:rPr lang="en-IN" dirty="0" err="1"/>
              <a:t>Pytorch</a:t>
            </a:r>
            <a:r>
              <a:rPr lang="en-IN" dirty="0"/>
              <a:t>- </a:t>
            </a:r>
            <a:r>
              <a:rPr lang="en-US" dirty="0"/>
              <a:t>Dropout</a:t>
            </a:r>
          </a:p>
        </p:txBody>
      </p:sp>
      <p:sp>
        <p:nvSpPr>
          <p:cNvPr id="3" name="Content Placeholder 2">
            <a:extLst>
              <a:ext uri="{FF2B5EF4-FFF2-40B4-BE49-F238E27FC236}">
                <a16:creationId xmlns:a16="http://schemas.microsoft.com/office/drawing/2014/main" id="{1F345BD3-95BE-9C82-FD43-F715D6839209}"/>
              </a:ext>
            </a:extLst>
          </p:cNvPr>
          <p:cNvSpPr>
            <a:spLocks noGrp="1"/>
          </p:cNvSpPr>
          <p:nvPr>
            <p:ph idx="1"/>
          </p:nvPr>
        </p:nvSpPr>
        <p:spPr>
          <a:xfrm>
            <a:off x="268940" y="1578716"/>
            <a:ext cx="11389659" cy="5279284"/>
          </a:xfrm>
        </p:spPr>
        <p:txBody>
          <a:bodyPr/>
          <a:lstStyle/>
          <a:p>
            <a:r>
              <a:rPr lang="en-US" b="1" i="0" dirty="0" err="1">
                <a:solidFill>
                  <a:srgbClr val="242424"/>
                </a:solidFill>
                <a:effectLst/>
                <a:latin typeface="source-serif-pro"/>
              </a:rPr>
              <a:t>torch.nn.Dropout</a:t>
            </a:r>
            <a:r>
              <a:rPr lang="en-US" b="1" i="0" dirty="0">
                <a:solidFill>
                  <a:srgbClr val="242424"/>
                </a:solidFill>
                <a:effectLst/>
                <a:latin typeface="source-serif-pro"/>
              </a:rPr>
              <a:t>(</a:t>
            </a:r>
            <a:r>
              <a:rPr lang="en-US" b="1" i="1" dirty="0">
                <a:solidFill>
                  <a:srgbClr val="242424"/>
                </a:solidFill>
                <a:effectLst/>
                <a:latin typeface="source-serif-pro"/>
              </a:rPr>
              <a:t>p: float = 0.5</a:t>
            </a:r>
            <a:r>
              <a:rPr lang="en-US" b="1" i="0" dirty="0">
                <a:solidFill>
                  <a:srgbClr val="242424"/>
                </a:solidFill>
                <a:effectLst/>
                <a:latin typeface="source-serif-pro"/>
              </a:rPr>
              <a:t>, </a:t>
            </a:r>
            <a:r>
              <a:rPr lang="en-US" b="1" i="1" dirty="0" err="1">
                <a:solidFill>
                  <a:srgbClr val="242424"/>
                </a:solidFill>
                <a:effectLst/>
                <a:latin typeface="source-serif-pro"/>
              </a:rPr>
              <a:t>inplace</a:t>
            </a:r>
            <a:r>
              <a:rPr lang="en-US" b="1" i="1" dirty="0">
                <a:solidFill>
                  <a:srgbClr val="242424"/>
                </a:solidFill>
                <a:effectLst/>
                <a:latin typeface="source-serif-pro"/>
              </a:rPr>
              <a:t>: bool = False</a:t>
            </a:r>
            <a:r>
              <a:rPr lang="en-US" b="1" i="0" dirty="0">
                <a:solidFill>
                  <a:srgbClr val="242424"/>
                </a:solidFill>
                <a:effectLst/>
                <a:latin typeface="source-serif-pro"/>
              </a:rPr>
              <a:t>)</a:t>
            </a:r>
            <a:endParaRPr lang="en-US" dirty="0"/>
          </a:p>
        </p:txBody>
      </p:sp>
      <p:sp>
        <p:nvSpPr>
          <p:cNvPr id="5" name="TextBox 4">
            <a:extLst>
              <a:ext uri="{FF2B5EF4-FFF2-40B4-BE49-F238E27FC236}">
                <a16:creationId xmlns:a16="http://schemas.microsoft.com/office/drawing/2014/main" id="{F3C845DF-8396-E518-37BC-30C0799F0BC0}"/>
              </a:ext>
            </a:extLst>
          </p:cNvPr>
          <p:cNvSpPr txBox="1"/>
          <p:nvPr/>
        </p:nvSpPr>
        <p:spPr>
          <a:xfrm>
            <a:off x="987639" y="2495495"/>
            <a:ext cx="9864137" cy="369332"/>
          </a:xfrm>
          <a:prstGeom prst="rect">
            <a:avLst/>
          </a:prstGeom>
          <a:noFill/>
        </p:spPr>
        <p:txBody>
          <a:bodyPr wrap="square">
            <a:spAutoFit/>
          </a:bodyPr>
          <a:lstStyle/>
          <a:p>
            <a:r>
              <a:rPr lang="en-US" b="0" i="0" dirty="0">
                <a:solidFill>
                  <a:srgbClr val="242424"/>
                </a:solidFill>
                <a:effectLst/>
                <a:latin typeface="source-serif-pro"/>
              </a:rPr>
              <a:t>During training, it randomly zeroes some of the elements of the input tensor with probability </a:t>
            </a:r>
            <a:r>
              <a:rPr lang="en-US" b="1" i="0" dirty="0">
                <a:solidFill>
                  <a:srgbClr val="242424"/>
                </a:solidFill>
                <a:effectLst/>
                <a:latin typeface="source-serif-pro"/>
              </a:rPr>
              <a:t>p</a:t>
            </a:r>
            <a:endParaRPr lang="en-US" dirty="0"/>
          </a:p>
        </p:txBody>
      </p:sp>
      <p:sp>
        <p:nvSpPr>
          <p:cNvPr id="7" name="TextBox 6">
            <a:extLst>
              <a:ext uri="{FF2B5EF4-FFF2-40B4-BE49-F238E27FC236}">
                <a16:creationId xmlns:a16="http://schemas.microsoft.com/office/drawing/2014/main" id="{A010B5E3-8E54-E177-F61D-5B0FA42C6A4D}"/>
              </a:ext>
            </a:extLst>
          </p:cNvPr>
          <p:cNvSpPr txBox="1"/>
          <p:nvPr/>
        </p:nvSpPr>
        <p:spPr>
          <a:xfrm>
            <a:off x="430307" y="3108054"/>
            <a:ext cx="11228292" cy="369332"/>
          </a:xfrm>
          <a:prstGeom prst="rect">
            <a:avLst/>
          </a:prstGeom>
          <a:noFill/>
        </p:spPr>
        <p:txBody>
          <a:bodyPr wrap="square">
            <a:spAutoFit/>
          </a:bodyPr>
          <a:lstStyle/>
          <a:p>
            <a:r>
              <a:rPr lang="en-US" b="0" i="0" dirty="0">
                <a:solidFill>
                  <a:srgbClr val="262626"/>
                </a:solidFill>
                <a:effectLst/>
                <a:latin typeface="FreightSans"/>
              </a:rPr>
              <a:t>The zeroed elements are chosen independently for each forward call and are sampled from a Bernoulli distribution.</a:t>
            </a:r>
            <a:endParaRPr lang="en-US" dirty="0"/>
          </a:p>
        </p:txBody>
      </p:sp>
      <p:sp>
        <p:nvSpPr>
          <p:cNvPr id="12" name="TextBox 11">
            <a:extLst>
              <a:ext uri="{FF2B5EF4-FFF2-40B4-BE49-F238E27FC236}">
                <a16:creationId xmlns:a16="http://schemas.microsoft.com/office/drawing/2014/main" id="{1C1D695B-A13F-7FD9-5413-D79F8659C995}"/>
              </a:ext>
            </a:extLst>
          </p:cNvPr>
          <p:cNvSpPr txBox="1"/>
          <p:nvPr/>
        </p:nvSpPr>
        <p:spPr>
          <a:xfrm>
            <a:off x="838200" y="4635971"/>
            <a:ext cx="6094520" cy="646331"/>
          </a:xfrm>
          <a:prstGeom prst="rect">
            <a:avLst/>
          </a:prstGeom>
          <a:noFill/>
        </p:spPr>
        <p:txBody>
          <a:bodyPr wrap="square">
            <a:spAutoFit/>
          </a:bodyPr>
          <a:lstStyle/>
          <a:p>
            <a:pPr algn="l">
              <a:buFont typeface="Arial" panose="020B0604020202020204" pitchFamily="34" charset="0"/>
              <a:buChar char="•"/>
            </a:pPr>
            <a:r>
              <a:rPr lang="en-US" b="0" i="0" dirty="0">
                <a:solidFill>
                  <a:srgbClr val="262626"/>
                </a:solidFill>
                <a:effectLst/>
                <a:latin typeface="FreightSans"/>
              </a:rPr>
              <a:t>Input: </a:t>
            </a:r>
            <a:r>
              <a:rPr lang="en-US" b="0" i="0" dirty="0">
                <a:solidFill>
                  <a:srgbClr val="262626"/>
                </a:solidFill>
                <a:effectLst/>
                <a:latin typeface="KaTeX_Main"/>
              </a:rPr>
              <a:t>(∗)(∗)</a:t>
            </a:r>
            <a:r>
              <a:rPr lang="en-US" b="0" i="0" dirty="0">
                <a:solidFill>
                  <a:srgbClr val="262626"/>
                </a:solidFill>
                <a:effectLst/>
                <a:latin typeface="FreightSans"/>
              </a:rPr>
              <a:t>. Input can be of any shape</a:t>
            </a:r>
          </a:p>
          <a:p>
            <a:pPr algn="l">
              <a:buFont typeface="Arial" panose="020B0604020202020204" pitchFamily="34" charset="0"/>
              <a:buChar char="•"/>
            </a:pPr>
            <a:r>
              <a:rPr lang="en-US" b="0" i="0" dirty="0">
                <a:solidFill>
                  <a:srgbClr val="262626"/>
                </a:solidFill>
                <a:effectLst/>
                <a:latin typeface="FreightSans"/>
              </a:rPr>
              <a:t>Output: </a:t>
            </a:r>
            <a:r>
              <a:rPr lang="en-US" b="0" i="0" dirty="0">
                <a:solidFill>
                  <a:srgbClr val="262626"/>
                </a:solidFill>
                <a:effectLst/>
                <a:latin typeface="KaTeX_Main"/>
              </a:rPr>
              <a:t>(∗)(∗)</a:t>
            </a:r>
            <a:r>
              <a:rPr lang="en-US" b="0" i="0" dirty="0">
                <a:solidFill>
                  <a:srgbClr val="262626"/>
                </a:solidFill>
                <a:effectLst/>
                <a:latin typeface="FreightSans"/>
              </a:rPr>
              <a:t>. Output is of the same shape as input</a:t>
            </a:r>
          </a:p>
        </p:txBody>
      </p:sp>
      <p:sp>
        <p:nvSpPr>
          <p:cNvPr id="14" name="TextBox 13">
            <a:extLst>
              <a:ext uri="{FF2B5EF4-FFF2-40B4-BE49-F238E27FC236}">
                <a16:creationId xmlns:a16="http://schemas.microsoft.com/office/drawing/2014/main" id="{93C2EAA1-8B9B-8716-591C-91BB54E2AE6F}"/>
              </a:ext>
            </a:extLst>
          </p:cNvPr>
          <p:cNvSpPr txBox="1"/>
          <p:nvPr/>
        </p:nvSpPr>
        <p:spPr>
          <a:xfrm>
            <a:off x="430308" y="3790576"/>
            <a:ext cx="10923492" cy="646331"/>
          </a:xfrm>
          <a:prstGeom prst="rect">
            <a:avLst/>
          </a:prstGeom>
          <a:noFill/>
        </p:spPr>
        <p:txBody>
          <a:bodyPr wrap="square">
            <a:spAutoFit/>
          </a:bodyPr>
          <a:lstStyle/>
          <a:p>
            <a:r>
              <a:rPr lang="en-US" b="0" i="0" dirty="0">
                <a:solidFill>
                  <a:srgbClr val="262626"/>
                </a:solidFill>
                <a:effectLst/>
                <a:latin typeface="FreightSans"/>
              </a:rPr>
              <a:t>Furthermore, the outputs are scaled by a factor of </a:t>
            </a:r>
            <a:r>
              <a:rPr lang="en-US" b="0" i="0" dirty="0">
                <a:solidFill>
                  <a:srgbClr val="262626"/>
                </a:solidFill>
                <a:effectLst/>
                <a:latin typeface="KaTeX_Main"/>
              </a:rPr>
              <a:t>1/(1−</a:t>
            </a:r>
            <a:r>
              <a:rPr lang="en-US" b="0" i="1" dirty="0">
                <a:solidFill>
                  <a:srgbClr val="262626"/>
                </a:solidFill>
                <a:effectLst/>
                <a:latin typeface="KaTeX_Math"/>
              </a:rPr>
              <a:t>p</a:t>
            </a:r>
            <a:r>
              <a:rPr lang="en-US" b="0" i="0" dirty="0">
                <a:solidFill>
                  <a:srgbClr val="262626"/>
                </a:solidFill>
                <a:effectLst/>
                <a:latin typeface="KaTeX_Main"/>
              </a:rPr>
              <a:t>)​</a:t>
            </a:r>
            <a:r>
              <a:rPr lang="en-US" b="0" i="0" dirty="0">
                <a:solidFill>
                  <a:srgbClr val="262626"/>
                </a:solidFill>
                <a:effectLst/>
                <a:latin typeface="FreightSans"/>
              </a:rPr>
              <a:t> during training. This means that during evaluation the module simply computes an identity function.</a:t>
            </a:r>
            <a:endParaRPr lang="en-US" dirty="0"/>
          </a:p>
        </p:txBody>
      </p:sp>
      <p:sp>
        <p:nvSpPr>
          <p:cNvPr id="4" name="TextBox 3">
            <a:extLst>
              <a:ext uri="{FF2B5EF4-FFF2-40B4-BE49-F238E27FC236}">
                <a16:creationId xmlns:a16="http://schemas.microsoft.com/office/drawing/2014/main" id="{C4DD3FB2-7B1B-4CED-A82C-89A2EC210969}"/>
              </a:ext>
            </a:extLst>
          </p:cNvPr>
          <p:cNvSpPr txBox="1"/>
          <p:nvPr/>
        </p:nvSpPr>
        <p:spPr>
          <a:xfrm>
            <a:off x="533401" y="5533648"/>
            <a:ext cx="10820399" cy="923330"/>
          </a:xfrm>
          <a:prstGeom prst="rect">
            <a:avLst/>
          </a:prstGeom>
          <a:noFill/>
        </p:spPr>
        <p:txBody>
          <a:bodyPr wrap="square" rtlCol="0">
            <a:spAutoFit/>
          </a:bodyPr>
          <a:lstStyle/>
          <a:p>
            <a:r>
              <a:rPr lang="en-IN" dirty="0"/>
              <a:t>Note:</a:t>
            </a:r>
            <a:r>
              <a:rPr lang="en-US" dirty="0"/>
              <a:t>An identity function is a mathematical function that returns its input unchanged. For any input value x, the output of the identity function is equal to x. The notation for the identity function is represented as f(x) = x.</a:t>
            </a:r>
            <a:r>
              <a:rPr lang="en-IN" dirty="0"/>
              <a:t> D</a:t>
            </a:r>
            <a:r>
              <a:rPr lang="en-US" dirty="0" err="1"/>
              <a:t>uring</a:t>
            </a:r>
            <a:r>
              <a:rPr lang="en-US" dirty="0"/>
              <a:t> evaluation/test/inference time, the dropout layer becomes an identity function and makes no change to its input.</a:t>
            </a:r>
            <a:endParaRPr lang="en-IN" dirty="0"/>
          </a:p>
        </p:txBody>
      </p:sp>
    </p:spTree>
    <p:extLst>
      <p:ext uri="{BB962C8B-B14F-4D97-AF65-F5344CB8AC3E}">
        <p14:creationId xmlns:p14="http://schemas.microsoft.com/office/powerpoint/2010/main" val="3061619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B36CB-FC6B-47AD-B5AA-E7A11DADDA4D}"/>
              </a:ext>
            </a:extLst>
          </p:cNvPr>
          <p:cNvSpPr>
            <a:spLocks noGrp="1"/>
          </p:cNvSpPr>
          <p:nvPr>
            <p:ph type="title"/>
          </p:nvPr>
        </p:nvSpPr>
        <p:spPr/>
        <p:txBody>
          <a:bodyPr/>
          <a:lstStyle/>
          <a:p>
            <a:r>
              <a:rPr lang="en-IN" dirty="0" err="1"/>
              <a:t>Pytorch</a:t>
            </a:r>
            <a:r>
              <a:rPr lang="en-IN" dirty="0"/>
              <a:t>- </a:t>
            </a:r>
            <a:r>
              <a:rPr lang="en-US" dirty="0"/>
              <a:t>Dropout</a:t>
            </a:r>
            <a:endParaRPr lang="en-IN" dirty="0"/>
          </a:p>
        </p:txBody>
      </p:sp>
      <p:sp>
        <p:nvSpPr>
          <p:cNvPr id="3" name="Content Placeholder 2">
            <a:extLst>
              <a:ext uri="{FF2B5EF4-FFF2-40B4-BE49-F238E27FC236}">
                <a16:creationId xmlns:a16="http://schemas.microsoft.com/office/drawing/2014/main" id="{C857D170-0BD8-4677-A09C-9FC41FDC8646}"/>
              </a:ext>
            </a:extLst>
          </p:cNvPr>
          <p:cNvSpPr>
            <a:spLocks noGrp="1"/>
          </p:cNvSpPr>
          <p:nvPr>
            <p:ph idx="1"/>
          </p:nvPr>
        </p:nvSpPr>
        <p:spPr/>
        <p:txBody>
          <a:bodyPr>
            <a:normAutofit fontScale="70000" lnSpcReduction="20000"/>
          </a:bodyPr>
          <a:lstStyle/>
          <a:p>
            <a:r>
              <a:rPr lang="en-US" dirty="0" err="1">
                <a:solidFill>
                  <a:srgbClr val="00B0F0"/>
                </a:solidFill>
              </a:rPr>
              <a:t>nn.Dropout</a:t>
            </a:r>
            <a:r>
              <a:rPr lang="en-US" dirty="0">
                <a:solidFill>
                  <a:srgbClr val="00B0F0"/>
                </a:solidFill>
              </a:rPr>
              <a:t>() </a:t>
            </a:r>
          </a:p>
          <a:p>
            <a:r>
              <a:rPr lang="en-IN" dirty="0" err="1"/>
              <a:t>dropout_layer</a:t>
            </a:r>
            <a:r>
              <a:rPr lang="en-IN" dirty="0"/>
              <a:t> = </a:t>
            </a:r>
            <a:r>
              <a:rPr lang="en-IN" dirty="0" err="1"/>
              <a:t>nn.Dropout</a:t>
            </a:r>
            <a:r>
              <a:rPr lang="en-IN" dirty="0"/>
              <a:t>(p=0.1)</a:t>
            </a:r>
          </a:p>
          <a:p>
            <a:r>
              <a:rPr lang="en-US" dirty="0"/>
              <a:t>randomly zeroes some of the elements of the input tensor based on the given probability, p using samples from a Bernoulli distribution. </a:t>
            </a:r>
          </a:p>
          <a:p>
            <a:r>
              <a:rPr lang="en-US" dirty="0"/>
              <a:t>When this occurs, a portion of the output will be lost on every forward call  </a:t>
            </a:r>
          </a:p>
          <a:p>
            <a:r>
              <a:rPr lang="en-US" dirty="0"/>
              <a:t>To account for this, the outputs are also scaled by a factor of ¹⁄₍₁_ₚ₎</a:t>
            </a:r>
          </a:p>
          <a:p>
            <a:r>
              <a:rPr lang="en-US" dirty="0"/>
              <a:t>Because dropout is active only during training time but not inference time</a:t>
            </a:r>
          </a:p>
          <a:p>
            <a:r>
              <a:rPr lang="en-US" dirty="0"/>
              <a:t>without the scaling, the expected output would be larger during inference time because the elements are not being randomly chosen to be dropped (set to 0).</a:t>
            </a:r>
          </a:p>
          <a:p>
            <a:r>
              <a:rPr lang="en-US" dirty="0"/>
              <a:t>But we want the expected output with and without going through the dropout layer to be the same. </a:t>
            </a:r>
          </a:p>
          <a:p>
            <a:r>
              <a:rPr lang="en-US" dirty="0"/>
              <a:t>Therefore, during training, we compensate by making the output of the dropout layer larger by the scaling factor of 1/(1-p).</a:t>
            </a:r>
          </a:p>
          <a:p>
            <a:r>
              <a:rPr lang="en-US" dirty="0"/>
              <a:t>Note: The scaling makes the input mean and output mean roughly equivalent.</a:t>
            </a:r>
            <a:endParaRPr lang="en-IN" dirty="0"/>
          </a:p>
        </p:txBody>
      </p:sp>
    </p:spTree>
    <p:extLst>
      <p:ext uri="{BB962C8B-B14F-4D97-AF65-F5344CB8AC3E}">
        <p14:creationId xmlns:p14="http://schemas.microsoft.com/office/powerpoint/2010/main" val="34437208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F8D2-B2E2-44A1-966A-19E81065C23A}"/>
              </a:ext>
            </a:extLst>
          </p:cNvPr>
          <p:cNvSpPr>
            <a:spLocks noGrp="1"/>
          </p:cNvSpPr>
          <p:nvPr>
            <p:ph type="title"/>
          </p:nvPr>
        </p:nvSpPr>
        <p:spPr/>
        <p:txBody>
          <a:bodyPr/>
          <a:lstStyle/>
          <a:p>
            <a:r>
              <a:rPr lang="en-IN" dirty="0"/>
              <a:t>Using </a:t>
            </a:r>
            <a:r>
              <a:rPr lang="en-IN" dirty="0" err="1"/>
              <a:t>nn.Dropout</a:t>
            </a:r>
            <a:r>
              <a:rPr lang="en-IN" dirty="0"/>
              <a:t>()</a:t>
            </a:r>
          </a:p>
        </p:txBody>
      </p:sp>
      <p:sp>
        <p:nvSpPr>
          <p:cNvPr id="3" name="Content Placeholder 2">
            <a:extLst>
              <a:ext uri="{FF2B5EF4-FFF2-40B4-BE49-F238E27FC236}">
                <a16:creationId xmlns:a16="http://schemas.microsoft.com/office/drawing/2014/main" id="{423A2AE2-C668-454D-92DC-1D6C5C21FAB9}"/>
              </a:ext>
            </a:extLst>
          </p:cNvPr>
          <p:cNvSpPr>
            <a:spLocks noGrp="1"/>
          </p:cNvSpPr>
          <p:nvPr>
            <p:ph idx="1"/>
          </p:nvPr>
        </p:nvSpPr>
        <p:spPr>
          <a:xfrm>
            <a:off x="932329" y="1892860"/>
            <a:ext cx="10515600" cy="4351338"/>
          </a:xfrm>
        </p:spPr>
        <p:txBody>
          <a:bodyPr>
            <a:normAutofit lnSpcReduction="10000"/>
          </a:bodyPr>
          <a:lstStyle/>
          <a:p>
            <a:pPr marL="0" indent="0">
              <a:buNone/>
            </a:pPr>
            <a:r>
              <a:rPr lang="en-IN" dirty="0"/>
              <a:t>import torch</a:t>
            </a:r>
          </a:p>
          <a:p>
            <a:pPr marL="0" indent="0">
              <a:buNone/>
            </a:pPr>
            <a:r>
              <a:rPr lang="en-IN" dirty="0"/>
              <a:t>import </a:t>
            </a:r>
            <a:r>
              <a:rPr lang="en-IN" dirty="0" err="1"/>
              <a:t>torch.nn</a:t>
            </a:r>
            <a:r>
              <a:rPr lang="en-IN" dirty="0"/>
              <a:t> as </a:t>
            </a:r>
            <a:r>
              <a:rPr lang="en-IN" dirty="0" err="1"/>
              <a:t>nn</a:t>
            </a:r>
            <a:endParaRPr lang="en-IN" dirty="0"/>
          </a:p>
          <a:p>
            <a:pPr marL="0" indent="0">
              <a:buNone/>
            </a:pPr>
            <a:endParaRPr lang="en-IN" dirty="0"/>
          </a:p>
          <a:p>
            <a:pPr marL="0" indent="0">
              <a:buNone/>
            </a:pPr>
            <a:r>
              <a:rPr lang="en-IN" dirty="0"/>
              <a:t># generate 100 ones</a:t>
            </a:r>
          </a:p>
          <a:p>
            <a:pPr marL="0" indent="0">
              <a:buNone/>
            </a:pPr>
            <a:r>
              <a:rPr lang="en-IN" dirty="0"/>
              <a:t>x = </a:t>
            </a:r>
            <a:r>
              <a:rPr lang="en-IN" dirty="0" err="1"/>
              <a:t>torch.ones</a:t>
            </a:r>
            <a:r>
              <a:rPr lang="en-IN" dirty="0"/>
              <a:t>(100)   </a:t>
            </a:r>
          </a:p>
          <a:p>
            <a:pPr marL="0" indent="0">
              <a:buNone/>
            </a:pPr>
            <a:r>
              <a:rPr lang="en-IN" dirty="0"/>
              <a:t>print("x=", x)</a:t>
            </a:r>
          </a:p>
          <a:p>
            <a:pPr marL="0" indent="0">
              <a:buNone/>
            </a:pPr>
            <a:r>
              <a:rPr lang="en-IN" dirty="0" err="1"/>
              <a:t>dropout_layer</a:t>
            </a:r>
            <a:r>
              <a:rPr lang="en-IN" dirty="0"/>
              <a:t> = </a:t>
            </a:r>
            <a:r>
              <a:rPr lang="en-IN" dirty="0" err="1"/>
              <a:t>nn.Dropout</a:t>
            </a:r>
            <a:r>
              <a:rPr lang="en-IN" dirty="0"/>
              <a:t>(p=0.1)</a:t>
            </a:r>
          </a:p>
          <a:p>
            <a:pPr marL="0" indent="0">
              <a:buNone/>
            </a:pPr>
            <a:r>
              <a:rPr lang="en-IN" dirty="0"/>
              <a:t>output = </a:t>
            </a:r>
            <a:r>
              <a:rPr lang="en-IN" dirty="0" err="1"/>
              <a:t>dropout_layer</a:t>
            </a:r>
            <a:r>
              <a:rPr lang="en-IN" dirty="0"/>
              <a:t>(x)</a:t>
            </a:r>
          </a:p>
          <a:p>
            <a:pPr marL="0" indent="0">
              <a:buNone/>
            </a:pPr>
            <a:r>
              <a:rPr lang="en-IN" dirty="0"/>
              <a:t>print("output=", output)</a:t>
            </a:r>
          </a:p>
        </p:txBody>
      </p:sp>
    </p:spTree>
    <p:extLst>
      <p:ext uri="{BB962C8B-B14F-4D97-AF65-F5344CB8AC3E}">
        <p14:creationId xmlns:p14="http://schemas.microsoft.com/office/powerpoint/2010/main" val="256668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E8E8-C560-4A28-8F26-5AB0B49F4BFF}"/>
              </a:ext>
            </a:extLst>
          </p:cNvPr>
          <p:cNvSpPr>
            <a:spLocks noGrp="1"/>
          </p:cNvSpPr>
          <p:nvPr>
            <p:ph type="title"/>
          </p:nvPr>
        </p:nvSpPr>
        <p:spPr/>
        <p:txBody>
          <a:bodyPr/>
          <a:lstStyle/>
          <a:p>
            <a:r>
              <a:rPr lang="en-IN" dirty="0"/>
              <a:t>Underfitting model</a:t>
            </a:r>
          </a:p>
        </p:txBody>
      </p:sp>
      <p:sp>
        <p:nvSpPr>
          <p:cNvPr id="3" name="Content Placeholder 2">
            <a:extLst>
              <a:ext uri="{FF2B5EF4-FFF2-40B4-BE49-F238E27FC236}">
                <a16:creationId xmlns:a16="http://schemas.microsoft.com/office/drawing/2014/main" id="{929000B1-E21D-4118-B062-45C329C4E8F7}"/>
              </a:ext>
            </a:extLst>
          </p:cNvPr>
          <p:cNvSpPr>
            <a:spLocks noGrp="1"/>
          </p:cNvSpPr>
          <p:nvPr>
            <p:ph idx="1"/>
          </p:nvPr>
        </p:nvSpPr>
        <p:spPr/>
        <p:txBody>
          <a:bodyPr/>
          <a:lstStyle/>
          <a:p>
            <a:r>
              <a:rPr lang="en-US" dirty="0"/>
              <a:t> If the model is performing </a:t>
            </a:r>
            <a:r>
              <a:rPr lang="en-US" dirty="0">
                <a:solidFill>
                  <a:srgbClr val="00B0F0"/>
                </a:solidFill>
              </a:rPr>
              <a:t>poorly over the test and the train set</a:t>
            </a:r>
            <a:r>
              <a:rPr lang="en-US" dirty="0"/>
              <a:t>, then it is called an underfitting model. </a:t>
            </a:r>
          </a:p>
          <a:p>
            <a:r>
              <a:rPr lang="en-US" dirty="0"/>
              <a:t>Ex: Building a linear regression model over non-linear data</a:t>
            </a:r>
            <a:endParaRPr lang="en-IN" dirty="0"/>
          </a:p>
        </p:txBody>
      </p:sp>
    </p:spTree>
    <p:extLst>
      <p:ext uri="{BB962C8B-B14F-4D97-AF65-F5344CB8AC3E}">
        <p14:creationId xmlns:p14="http://schemas.microsoft.com/office/powerpoint/2010/main" val="26620497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7FF3A-D007-4645-A507-73EB2EB3A401}"/>
              </a:ext>
            </a:extLst>
          </p:cNvPr>
          <p:cNvSpPr>
            <a:spLocks noGrp="1"/>
          </p:cNvSpPr>
          <p:nvPr>
            <p:ph type="title"/>
          </p:nvPr>
        </p:nvSpPr>
        <p:spPr/>
        <p:txBody>
          <a:bodyPr/>
          <a:lstStyle/>
          <a:p>
            <a:r>
              <a:rPr lang="en-IN" dirty="0"/>
              <a:t>Intuition - scaling</a:t>
            </a:r>
          </a:p>
        </p:txBody>
      </p:sp>
      <p:sp>
        <p:nvSpPr>
          <p:cNvPr id="3" name="Content Placeholder 2">
            <a:extLst>
              <a:ext uri="{FF2B5EF4-FFF2-40B4-BE49-F238E27FC236}">
                <a16:creationId xmlns:a16="http://schemas.microsoft.com/office/drawing/2014/main" id="{FB481267-B4E2-4389-802E-7F73C9132CC5}"/>
              </a:ext>
            </a:extLst>
          </p:cNvPr>
          <p:cNvSpPr>
            <a:spLocks noGrp="1"/>
          </p:cNvSpPr>
          <p:nvPr>
            <p:ph idx="1"/>
          </p:nvPr>
        </p:nvSpPr>
        <p:spPr/>
        <p:txBody>
          <a:bodyPr/>
          <a:lstStyle/>
          <a:p>
            <a:r>
              <a:rPr lang="en-US" dirty="0"/>
              <a:t>With a dropout rate of p = 0.1, approximately 10 of the values should be 0. </a:t>
            </a:r>
          </a:p>
          <a:p>
            <a:r>
              <a:rPr lang="en-US" dirty="0"/>
              <a:t>The scale rate = 1/(1-0.1)= 1/0.9 =1.1. </a:t>
            </a:r>
          </a:p>
          <a:p>
            <a:r>
              <a:rPr lang="en-US" dirty="0"/>
              <a:t>this is the value that each output should be.</a:t>
            </a:r>
          </a:p>
          <a:p>
            <a:r>
              <a:rPr lang="en-US" dirty="0"/>
              <a:t>ten of the values are zeroed-out completely, </a:t>
            </a:r>
          </a:p>
          <a:p>
            <a:r>
              <a:rPr lang="en-US" dirty="0"/>
              <a:t>and the result are scaled to ensure the input and output have the same mean — or as close to it as possible.</a:t>
            </a:r>
            <a:endParaRPr lang="en-IN" dirty="0"/>
          </a:p>
        </p:txBody>
      </p:sp>
    </p:spTree>
    <p:extLst>
      <p:ext uri="{BB962C8B-B14F-4D97-AF65-F5344CB8AC3E}">
        <p14:creationId xmlns:p14="http://schemas.microsoft.com/office/powerpoint/2010/main" val="817208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2F8D2-B2E2-44A1-966A-19E81065C23A}"/>
              </a:ext>
            </a:extLst>
          </p:cNvPr>
          <p:cNvSpPr>
            <a:spLocks noGrp="1"/>
          </p:cNvSpPr>
          <p:nvPr>
            <p:ph type="title"/>
          </p:nvPr>
        </p:nvSpPr>
        <p:spPr/>
        <p:txBody>
          <a:bodyPr/>
          <a:lstStyle/>
          <a:p>
            <a:r>
              <a:rPr lang="en-IN" dirty="0"/>
              <a:t>Using </a:t>
            </a:r>
            <a:r>
              <a:rPr lang="en-IN" dirty="0" err="1"/>
              <a:t>nn.Dropout</a:t>
            </a:r>
            <a:r>
              <a:rPr lang="en-IN" dirty="0"/>
              <a:t>()- Output</a:t>
            </a:r>
          </a:p>
        </p:txBody>
      </p:sp>
      <p:sp>
        <p:nvSpPr>
          <p:cNvPr id="3" name="Content Placeholder 2">
            <a:extLst>
              <a:ext uri="{FF2B5EF4-FFF2-40B4-BE49-F238E27FC236}">
                <a16:creationId xmlns:a16="http://schemas.microsoft.com/office/drawing/2014/main" id="{423A2AE2-C668-454D-92DC-1D6C5C21FAB9}"/>
              </a:ext>
            </a:extLst>
          </p:cNvPr>
          <p:cNvSpPr>
            <a:spLocks noGrp="1"/>
          </p:cNvSpPr>
          <p:nvPr>
            <p:ph idx="1"/>
          </p:nvPr>
        </p:nvSpPr>
        <p:spPr>
          <a:xfrm>
            <a:off x="291935" y="1825625"/>
            <a:ext cx="11407006" cy="4844116"/>
          </a:xfrm>
        </p:spPr>
        <p:txBody>
          <a:bodyPr>
            <a:normAutofit/>
          </a:bodyPr>
          <a:lstStyle/>
          <a:p>
            <a:pPr marL="0" indent="0">
              <a:buNone/>
            </a:pPr>
            <a:r>
              <a:rPr lang="en-IN" sz="2000" dirty="0"/>
              <a:t>import torch</a:t>
            </a:r>
          </a:p>
          <a:p>
            <a:pPr marL="0" indent="0">
              <a:buNone/>
            </a:pPr>
            <a:r>
              <a:rPr lang="en-IN" sz="2000" dirty="0"/>
              <a:t>import </a:t>
            </a:r>
            <a:r>
              <a:rPr lang="en-IN" sz="2000" dirty="0" err="1"/>
              <a:t>torch.nn</a:t>
            </a:r>
            <a:r>
              <a:rPr lang="en-IN" sz="2000" dirty="0"/>
              <a:t> as </a:t>
            </a:r>
            <a:r>
              <a:rPr lang="en-IN" sz="2000" dirty="0" err="1"/>
              <a:t>nn</a:t>
            </a:r>
            <a:endParaRPr lang="en-IN" sz="2000" dirty="0"/>
          </a:p>
          <a:p>
            <a:pPr marL="0" indent="0">
              <a:buNone/>
            </a:pPr>
            <a:endParaRPr lang="en-IN" sz="2000" dirty="0"/>
          </a:p>
          <a:p>
            <a:pPr marL="0" indent="0">
              <a:buNone/>
            </a:pPr>
            <a:r>
              <a:rPr lang="en-IN" sz="2000" dirty="0"/>
              <a:t># generate 100 ones</a:t>
            </a:r>
          </a:p>
          <a:p>
            <a:pPr marL="0" indent="0">
              <a:buNone/>
            </a:pPr>
            <a:r>
              <a:rPr lang="en-IN" sz="2000" dirty="0"/>
              <a:t>x = </a:t>
            </a:r>
            <a:r>
              <a:rPr lang="en-IN" sz="2000" dirty="0" err="1"/>
              <a:t>torch.ones</a:t>
            </a:r>
            <a:r>
              <a:rPr lang="en-IN" sz="2000" dirty="0"/>
              <a:t>(100)   </a:t>
            </a:r>
          </a:p>
          <a:p>
            <a:pPr marL="0" indent="0">
              <a:buNone/>
            </a:pPr>
            <a:r>
              <a:rPr lang="en-IN" sz="2000" dirty="0"/>
              <a:t>print("x=", x)</a:t>
            </a:r>
          </a:p>
          <a:p>
            <a:pPr marL="0" indent="0">
              <a:buNone/>
            </a:pPr>
            <a:r>
              <a:rPr lang="en-IN" sz="2000" dirty="0" err="1"/>
              <a:t>dropout_layer</a:t>
            </a:r>
            <a:r>
              <a:rPr lang="en-IN" sz="2000" dirty="0"/>
              <a:t> = </a:t>
            </a:r>
            <a:r>
              <a:rPr lang="en-IN" sz="2000" dirty="0" err="1"/>
              <a:t>nn.Dropout</a:t>
            </a:r>
            <a:r>
              <a:rPr lang="en-IN" sz="2000" dirty="0"/>
              <a:t>(p=0.1)</a:t>
            </a:r>
          </a:p>
          <a:p>
            <a:pPr marL="0" indent="0">
              <a:buNone/>
            </a:pPr>
            <a:r>
              <a:rPr lang="en-IN" sz="2000" dirty="0"/>
              <a:t>output = </a:t>
            </a:r>
            <a:r>
              <a:rPr lang="en-IN" sz="2000" dirty="0" err="1"/>
              <a:t>dropout_layer</a:t>
            </a:r>
            <a:r>
              <a:rPr lang="en-IN" sz="2000" dirty="0"/>
              <a:t>(x)</a:t>
            </a:r>
          </a:p>
          <a:p>
            <a:pPr marL="0" indent="0">
              <a:buNone/>
            </a:pPr>
            <a:r>
              <a:rPr lang="en-IN" sz="2000" dirty="0"/>
              <a:t>print("output=", output)</a:t>
            </a:r>
          </a:p>
          <a:p>
            <a:pPr marL="0" indent="0">
              <a:buNone/>
            </a:pPr>
            <a:r>
              <a:rPr lang="en-US" sz="2000" dirty="0"/>
              <a:t>print(</a:t>
            </a:r>
            <a:r>
              <a:rPr lang="en-US" sz="2000" dirty="0" err="1"/>
              <a:t>x.mean</a:t>
            </a:r>
            <a:r>
              <a:rPr lang="en-US" sz="2000" dirty="0"/>
              <a:t>(), </a:t>
            </a:r>
            <a:r>
              <a:rPr lang="en-US" sz="2000" dirty="0" err="1"/>
              <a:t>output.mean</a:t>
            </a:r>
            <a:r>
              <a:rPr lang="en-US" sz="2000" dirty="0"/>
              <a:t>())</a:t>
            </a:r>
            <a:endParaRPr lang="en-IN" sz="2000" dirty="0"/>
          </a:p>
        </p:txBody>
      </p:sp>
      <p:pic>
        <p:nvPicPr>
          <p:cNvPr id="5" name="Picture 4">
            <a:extLst>
              <a:ext uri="{FF2B5EF4-FFF2-40B4-BE49-F238E27FC236}">
                <a16:creationId xmlns:a16="http://schemas.microsoft.com/office/drawing/2014/main" id="{2CFE5022-3A7B-445F-BB1C-CC8E47746074}"/>
              </a:ext>
            </a:extLst>
          </p:cNvPr>
          <p:cNvPicPr>
            <a:picLocks noChangeAspect="1"/>
          </p:cNvPicPr>
          <p:nvPr/>
        </p:nvPicPr>
        <p:blipFill>
          <a:blip r:embed="rId2"/>
          <a:stretch>
            <a:fillRect/>
          </a:stretch>
        </p:blipFill>
        <p:spPr>
          <a:xfrm>
            <a:off x="4164686" y="1825625"/>
            <a:ext cx="7735380" cy="3905795"/>
          </a:xfrm>
          <a:prstGeom prst="rect">
            <a:avLst/>
          </a:prstGeom>
        </p:spPr>
      </p:pic>
    </p:spTree>
    <p:extLst>
      <p:ext uri="{BB962C8B-B14F-4D97-AF65-F5344CB8AC3E}">
        <p14:creationId xmlns:p14="http://schemas.microsoft.com/office/powerpoint/2010/main" val="15982421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BE13D-6AF9-4779-B5A1-E562A3DD4B46}"/>
              </a:ext>
            </a:extLst>
          </p:cNvPr>
          <p:cNvSpPr>
            <a:spLocks noGrp="1"/>
          </p:cNvSpPr>
          <p:nvPr>
            <p:ph type="title"/>
          </p:nvPr>
        </p:nvSpPr>
        <p:spPr>
          <a:xfrm>
            <a:off x="658906" y="365125"/>
            <a:ext cx="10694894" cy="1325563"/>
          </a:xfrm>
        </p:spPr>
        <p:txBody>
          <a:bodyPr/>
          <a:lstStyle/>
          <a:p>
            <a:r>
              <a:rPr lang="en-IN" dirty="0"/>
              <a:t>Using </a:t>
            </a:r>
            <a:r>
              <a:rPr lang="en-IN" dirty="0" err="1"/>
              <a:t>torch.Bernoulli</a:t>
            </a:r>
            <a:r>
              <a:rPr lang="en-IN" dirty="0"/>
              <a:t> – Implement </a:t>
            </a:r>
            <a:r>
              <a:rPr lang="en-IN" dirty="0" err="1"/>
              <a:t>nn.Dropout</a:t>
            </a:r>
            <a:endParaRPr lang="en-IN" dirty="0"/>
          </a:p>
        </p:txBody>
      </p:sp>
      <p:sp>
        <p:nvSpPr>
          <p:cNvPr id="3" name="Content Placeholder 2">
            <a:extLst>
              <a:ext uri="{FF2B5EF4-FFF2-40B4-BE49-F238E27FC236}">
                <a16:creationId xmlns:a16="http://schemas.microsoft.com/office/drawing/2014/main" id="{4FD6D582-1926-423B-ABA2-BAC77BD2B28F}"/>
              </a:ext>
            </a:extLst>
          </p:cNvPr>
          <p:cNvSpPr>
            <a:spLocks noGrp="1"/>
          </p:cNvSpPr>
          <p:nvPr>
            <p:ph idx="1"/>
          </p:nvPr>
        </p:nvSpPr>
        <p:spPr/>
        <p:txBody>
          <a:bodyPr>
            <a:normAutofit fontScale="77500" lnSpcReduction="20000"/>
          </a:bodyPr>
          <a:lstStyle/>
          <a:p>
            <a:r>
              <a:rPr lang="en-US" dirty="0" err="1">
                <a:solidFill>
                  <a:srgbClr val="00B0F0"/>
                </a:solidFill>
              </a:rPr>
              <a:t>dropout_mask</a:t>
            </a:r>
            <a:r>
              <a:rPr lang="en-US" dirty="0">
                <a:solidFill>
                  <a:srgbClr val="00B0F0"/>
                </a:solidFill>
              </a:rPr>
              <a:t> = </a:t>
            </a:r>
            <a:r>
              <a:rPr lang="en-US" dirty="0" err="1">
                <a:solidFill>
                  <a:srgbClr val="00B0F0"/>
                </a:solidFill>
              </a:rPr>
              <a:t>torch.bernoulli</a:t>
            </a:r>
            <a:r>
              <a:rPr lang="en-US" dirty="0">
                <a:solidFill>
                  <a:srgbClr val="00B0F0"/>
                </a:solidFill>
              </a:rPr>
              <a:t>(</a:t>
            </a:r>
            <a:r>
              <a:rPr lang="en-US" dirty="0" err="1">
                <a:solidFill>
                  <a:srgbClr val="00B0F0"/>
                </a:solidFill>
              </a:rPr>
              <a:t>torch.full_like</a:t>
            </a:r>
            <a:r>
              <a:rPr lang="en-US" dirty="0">
                <a:solidFill>
                  <a:srgbClr val="00B0F0"/>
                </a:solidFill>
              </a:rPr>
              <a:t>(x, 0.9))</a:t>
            </a:r>
          </a:p>
          <a:p>
            <a:r>
              <a:rPr lang="en-US" dirty="0"/>
              <a:t>Here, use </a:t>
            </a:r>
            <a:r>
              <a:rPr lang="en-US" dirty="0" err="1"/>
              <a:t>torch.bernoulli</a:t>
            </a:r>
            <a:r>
              <a:rPr lang="en-US" dirty="0"/>
              <a:t> to generate a binary dropout mask.</a:t>
            </a:r>
          </a:p>
          <a:p>
            <a:r>
              <a:rPr lang="en-US" dirty="0" err="1"/>
              <a:t>torch.full_like</a:t>
            </a:r>
            <a:r>
              <a:rPr lang="en-US" dirty="0"/>
              <a:t>(x, 0.9) creates a tensor of the same shape as x filled with the value 0.9</a:t>
            </a:r>
          </a:p>
          <a:p>
            <a:r>
              <a:rPr lang="en-US" dirty="0"/>
              <a:t>Representing the probability of keeping each element. </a:t>
            </a:r>
          </a:p>
          <a:p>
            <a:r>
              <a:rPr lang="en-US" dirty="0" err="1"/>
              <a:t>torch.bernoulli</a:t>
            </a:r>
            <a:r>
              <a:rPr lang="en-US" dirty="0"/>
              <a:t> then converts these probabilities into a binary mask, where each element has a 0.9 probability of being 1 (kept) and a 0.1 probability of being 0 (dropped).</a:t>
            </a:r>
          </a:p>
          <a:p>
            <a:r>
              <a:rPr lang="en-US" dirty="0"/>
              <a:t>output = x * </a:t>
            </a:r>
            <a:r>
              <a:rPr lang="en-US" dirty="0" err="1"/>
              <a:t>dropout_mask</a:t>
            </a:r>
            <a:r>
              <a:rPr lang="en-US" dirty="0"/>
              <a:t> / 0.9: We apply the dropout mask to the original tensor x. </a:t>
            </a:r>
          </a:p>
          <a:p>
            <a:r>
              <a:rPr lang="en-US" dirty="0"/>
              <a:t>The division by 0.9 is a scaling factor to compensate for the fact that during training, we drop elements with a certain probability (1 - p). </a:t>
            </a:r>
          </a:p>
          <a:p>
            <a:r>
              <a:rPr lang="en-US" dirty="0"/>
              <a:t>By dividing the output by 1 - p, we ensure that the expected value of the tensor remains the same during training and testing.</a:t>
            </a:r>
            <a:endParaRPr lang="en-IN" dirty="0"/>
          </a:p>
        </p:txBody>
      </p:sp>
    </p:spTree>
    <p:extLst>
      <p:ext uri="{BB962C8B-B14F-4D97-AF65-F5344CB8AC3E}">
        <p14:creationId xmlns:p14="http://schemas.microsoft.com/office/powerpoint/2010/main" val="8124084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2991-1A84-4545-AC8F-7C5757A7645B}"/>
              </a:ext>
            </a:extLst>
          </p:cNvPr>
          <p:cNvSpPr>
            <a:spLocks noGrp="1"/>
          </p:cNvSpPr>
          <p:nvPr>
            <p:ph type="title"/>
          </p:nvPr>
        </p:nvSpPr>
        <p:spPr>
          <a:xfrm>
            <a:off x="551329" y="365125"/>
            <a:ext cx="10802471" cy="1325563"/>
          </a:xfrm>
        </p:spPr>
        <p:txBody>
          <a:bodyPr/>
          <a:lstStyle/>
          <a:p>
            <a:r>
              <a:rPr lang="en-IN" dirty="0"/>
              <a:t>Using </a:t>
            </a:r>
            <a:r>
              <a:rPr lang="en-IN" dirty="0" err="1"/>
              <a:t>torch.Bernoulli</a:t>
            </a:r>
            <a:r>
              <a:rPr lang="en-IN" dirty="0"/>
              <a:t> – Implement </a:t>
            </a:r>
            <a:r>
              <a:rPr lang="en-IN" dirty="0" err="1"/>
              <a:t>nn.Dropout</a:t>
            </a:r>
            <a:endParaRPr lang="en-IN" dirty="0"/>
          </a:p>
        </p:txBody>
      </p:sp>
      <p:sp>
        <p:nvSpPr>
          <p:cNvPr id="3" name="Content Placeholder 2">
            <a:extLst>
              <a:ext uri="{FF2B5EF4-FFF2-40B4-BE49-F238E27FC236}">
                <a16:creationId xmlns:a16="http://schemas.microsoft.com/office/drawing/2014/main" id="{526B0B4E-441E-432F-9B1F-06404E1FFDBD}"/>
              </a:ext>
            </a:extLst>
          </p:cNvPr>
          <p:cNvSpPr>
            <a:spLocks noGrp="1"/>
          </p:cNvSpPr>
          <p:nvPr>
            <p:ph idx="1"/>
          </p:nvPr>
        </p:nvSpPr>
        <p:spPr/>
        <p:txBody>
          <a:bodyPr>
            <a:normAutofit fontScale="62500" lnSpcReduction="20000"/>
          </a:bodyPr>
          <a:lstStyle/>
          <a:p>
            <a:pPr marL="0" indent="0">
              <a:buNone/>
            </a:pPr>
            <a:r>
              <a:rPr lang="en-IN" dirty="0"/>
              <a:t>import torch</a:t>
            </a:r>
          </a:p>
          <a:p>
            <a:pPr marL="0" indent="0">
              <a:buNone/>
            </a:pPr>
            <a:r>
              <a:rPr lang="en-IN" dirty="0"/>
              <a:t># Generate 100 ones</a:t>
            </a:r>
          </a:p>
          <a:p>
            <a:pPr marL="0" indent="0">
              <a:buNone/>
            </a:pPr>
            <a:r>
              <a:rPr lang="en-IN" dirty="0"/>
              <a:t>x = </a:t>
            </a:r>
            <a:r>
              <a:rPr lang="en-IN" dirty="0" err="1"/>
              <a:t>torch.ones</a:t>
            </a:r>
            <a:r>
              <a:rPr lang="en-IN" dirty="0"/>
              <a:t>(100)</a:t>
            </a:r>
          </a:p>
          <a:p>
            <a:pPr marL="0" indent="0">
              <a:buNone/>
            </a:pPr>
            <a:r>
              <a:rPr lang="en-IN" dirty="0"/>
              <a:t>print("x=", x)</a:t>
            </a:r>
          </a:p>
          <a:p>
            <a:pPr marL="0" indent="0">
              <a:buNone/>
            </a:pPr>
            <a:endParaRPr lang="en-IN" dirty="0"/>
          </a:p>
          <a:p>
            <a:pPr marL="0" indent="0">
              <a:buNone/>
            </a:pPr>
            <a:r>
              <a:rPr lang="en-IN" dirty="0"/>
              <a:t># Generate a dropout mask using </a:t>
            </a:r>
            <a:r>
              <a:rPr lang="en-IN" dirty="0" err="1"/>
              <a:t>torch.bernoulli</a:t>
            </a:r>
            <a:r>
              <a:rPr lang="en-IN" dirty="0"/>
              <a:t> with a probability of 0.1</a:t>
            </a:r>
          </a:p>
          <a:p>
            <a:pPr marL="0" indent="0">
              <a:buNone/>
            </a:pPr>
            <a:r>
              <a:rPr lang="en-IN" dirty="0" err="1"/>
              <a:t>dropout_mask</a:t>
            </a:r>
            <a:r>
              <a:rPr lang="en-IN" dirty="0"/>
              <a:t> = </a:t>
            </a:r>
            <a:r>
              <a:rPr lang="en-IN" dirty="0" err="1"/>
              <a:t>torch.bernoulli</a:t>
            </a:r>
            <a:r>
              <a:rPr lang="en-IN" dirty="0"/>
              <a:t>(</a:t>
            </a:r>
            <a:r>
              <a:rPr lang="en-IN" dirty="0" err="1"/>
              <a:t>torch.full_like</a:t>
            </a:r>
            <a:r>
              <a:rPr lang="en-IN" dirty="0"/>
              <a:t>(x, 0.9))  # p = 0.9 for keeping values</a:t>
            </a:r>
          </a:p>
          <a:p>
            <a:pPr marL="0" indent="0">
              <a:buNone/>
            </a:pPr>
            <a:r>
              <a:rPr lang="en-IN" dirty="0"/>
              <a:t>#</a:t>
            </a:r>
            <a:r>
              <a:rPr lang="en-IN" dirty="0" err="1"/>
              <a:t>dropout_mask</a:t>
            </a:r>
            <a:r>
              <a:rPr lang="en-IN" dirty="0"/>
              <a:t> = </a:t>
            </a:r>
            <a:r>
              <a:rPr lang="en-IN" dirty="0" err="1"/>
              <a:t>torch.bernoulli</a:t>
            </a:r>
            <a:r>
              <a:rPr lang="en-IN" dirty="0"/>
              <a:t>(</a:t>
            </a:r>
            <a:r>
              <a:rPr lang="en-IN" dirty="0" err="1"/>
              <a:t>torch.ones_like</a:t>
            </a:r>
            <a:r>
              <a:rPr lang="en-IN" dirty="0"/>
              <a:t>(x) * 0.9)</a:t>
            </a:r>
          </a:p>
          <a:p>
            <a:pPr marL="0" indent="0">
              <a:buNone/>
            </a:pPr>
            <a:endParaRPr lang="en-IN" dirty="0"/>
          </a:p>
          <a:p>
            <a:pPr marL="0" indent="0">
              <a:buNone/>
            </a:pPr>
            <a:r>
              <a:rPr lang="en-IN" dirty="0"/>
              <a:t># Apply dropout scaling</a:t>
            </a:r>
          </a:p>
          <a:p>
            <a:pPr marL="0" indent="0">
              <a:buNone/>
            </a:pPr>
            <a:r>
              <a:rPr lang="en-IN" dirty="0"/>
              <a:t>output = x * </a:t>
            </a:r>
            <a:r>
              <a:rPr lang="en-IN" dirty="0" err="1"/>
              <a:t>dropout_mask</a:t>
            </a:r>
            <a:r>
              <a:rPr lang="en-IN" dirty="0"/>
              <a:t> / 0.9  # Scale by 1/p</a:t>
            </a:r>
          </a:p>
          <a:p>
            <a:pPr marL="0" indent="0">
              <a:buNone/>
            </a:pPr>
            <a:r>
              <a:rPr lang="en-IN" dirty="0"/>
              <a:t>print("output=", output)</a:t>
            </a:r>
          </a:p>
          <a:p>
            <a:pPr marL="0" indent="0">
              <a:buNone/>
            </a:pPr>
            <a:r>
              <a:rPr lang="en-IN" dirty="0"/>
              <a:t>print(</a:t>
            </a:r>
            <a:r>
              <a:rPr lang="en-IN" dirty="0" err="1"/>
              <a:t>x.mean</a:t>
            </a:r>
            <a:r>
              <a:rPr lang="en-IN" dirty="0"/>
              <a:t>(), </a:t>
            </a:r>
            <a:r>
              <a:rPr lang="en-IN" dirty="0" err="1"/>
              <a:t>output.mean</a:t>
            </a:r>
            <a:r>
              <a:rPr lang="en-IN" dirty="0"/>
              <a:t>())</a:t>
            </a:r>
          </a:p>
        </p:txBody>
      </p:sp>
    </p:spTree>
    <p:extLst>
      <p:ext uri="{BB962C8B-B14F-4D97-AF65-F5344CB8AC3E}">
        <p14:creationId xmlns:p14="http://schemas.microsoft.com/office/powerpoint/2010/main" val="16788558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2991-1A84-4545-AC8F-7C5757A7645B}"/>
              </a:ext>
            </a:extLst>
          </p:cNvPr>
          <p:cNvSpPr>
            <a:spLocks noGrp="1"/>
          </p:cNvSpPr>
          <p:nvPr>
            <p:ph type="title"/>
          </p:nvPr>
        </p:nvSpPr>
        <p:spPr/>
        <p:txBody>
          <a:bodyPr/>
          <a:lstStyle/>
          <a:p>
            <a:r>
              <a:rPr lang="en-IN" dirty="0"/>
              <a:t>Using </a:t>
            </a:r>
            <a:r>
              <a:rPr lang="en-IN" dirty="0" err="1"/>
              <a:t>torch.Bernoulli</a:t>
            </a:r>
            <a:r>
              <a:rPr lang="en-IN" dirty="0"/>
              <a:t> - Output</a:t>
            </a:r>
          </a:p>
        </p:txBody>
      </p:sp>
      <p:pic>
        <p:nvPicPr>
          <p:cNvPr id="4" name="Picture 3">
            <a:extLst>
              <a:ext uri="{FF2B5EF4-FFF2-40B4-BE49-F238E27FC236}">
                <a16:creationId xmlns:a16="http://schemas.microsoft.com/office/drawing/2014/main" id="{5BE1F353-05E4-4485-B041-62B50CB5903B}"/>
              </a:ext>
            </a:extLst>
          </p:cNvPr>
          <p:cNvPicPr>
            <a:picLocks noChangeAspect="1"/>
          </p:cNvPicPr>
          <p:nvPr/>
        </p:nvPicPr>
        <p:blipFill>
          <a:blip r:embed="rId2"/>
          <a:stretch>
            <a:fillRect/>
          </a:stretch>
        </p:blipFill>
        <p:spPr>
          <a:xfrm>
            <a:off x="1250576" y="2033735"/>
            <a:ext cx="9426389" cy="4730544"/>
          </a:xfrm>
          <a:prstGeom prst="rect">
            <a:avLst/>
          </a:prstGeom>
        </p:spPr>
      </p:pic>
    </p:spTree>
    <p:extLst>
      <p:ext uri="{BB962C8B-B14F-4D97-AF65-F5344CB8AC3E}">
        <p14:creationId xmlns:p14="http://schemas.microsoft.com/office/powerpoint/2010/main" val="36793197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E801-A0A5-4047-A988-21CB61AAF034}"/>
              </a:ext>
            </a:extLst>
          </p:cNvPr>
          <p:cNvSpPr>
            <a:spLocks noGrp="1"/>
          </p:cNvSpPr>
          <p:nvPr>
            <p:ph type="title"/>
          </p:nvPr>
        </p:nvSpPr>
        <p:spPr/>
        <p:txBody>
          <a:bodyPr/>
          <a:lstStyle/>
          <a:p>
            <a:r>
              <a:rPr lang="en-IN" dirty="0"/>
              <a:t>Dropout - Summary</a:t>
            </a:r>
          </a:p>
        </p:txBody>
      </p:sp>
      <p:sp>
        <p:nvSpPr>
          <p:cNvPr id="3" name="Content Placeholder 2">
            <a:extLst>
              <a:ext uri="{FF2B5EF4-FFF2-40B4-BE49-F238E27FC236}">
                <a16:creationId xmlns:a16="http://schemas.microsoft.com/office/drawing/2014/main" id="{A2822560-DF2E-4E8D-8E32-66C9C172B5DF}"/>
              </a:ext>
            </a:extLst>
          </p:cNvPr>
          <p:cNvSpPr>
            <a:spLocks noGrp="1"/>
          </p:cNvSpPr>
          <p:nvPr>
            <p:ph idx="1"/>
          </p:nvPr>
        </p:nvSpPr>
        <p:spPr/>
        <p:txBody>
          <a:bodyPr>
            <a:normAutofit/>
          </a:bodyPr>
          <a:lstStyle/>
          <a:p>
            <a:r>
              <a:rPr lang="en-US" dirty="0"/>
              <a:t>In </a:t>
            </a:r>
            <a:r>
              <a:rPr lang="en-US" dirty="0" err="1"/>
              <a:t>PyTorch</a:t>
            </a:r>
            <a:r>
              <a:rPr lang="en-US" dirty="0"/>
              <a:t>, while we call </a:t>
            </a:r>
            <a:r>
              <a:rPr lang="en-US" dirty="0" err="1"/>
              <a:t>model.eval</a:t>
            </a:r>
            <a:r>
              <a:rPr lang="en-US" dirty="0"/>
              <a:t>() on our model, it switches the model to evaluation mode, which disables dropout. </a:t>
            </a:r>
          </a:p>
          <a:p>
            <a:r>
              <a:rPr lang="en-US" dirty="0"/>
              <a:t>So it is crucial to set the model to evaluation mode before making predictions during testing.</a:t>
            </a:r>
          </a:p>
          <a:p>
            <a:r>
              <a:rPr lang="en-US" dirty="0"/>
              <a:t>By calling eval() on the models, dropout will be turned off, and </a:t>
            </a:r>
          </a:p>
          <a:p>
            <a:r>
              <a:rPr lang="en-US" dirty="0"/>
              <a:t>the models will be used in their entirety for making predictions during testing. </a:t>
            </a:r>
          </a:p>
          <a:p>
            <a:r>
              <a:rPr lang="en-US" dirty="0"/>
              <a:t>This ensures that the dropout behavior is consistent with what was used during training.</a:t>
            </a:r>
            <a:endParaRPr lang="en-IN" dirty="0"/>
          </a:p>
        </p:txBody>
      </p:sp>
    </p:spTree>
    <p:extLst>
      <p:ext uri="{BB962C8B-B14F-4D97-AF65-F5344CB8AC3E}">
        <p14:creationId xmlns:p14="http://schemas.microsoft.com/office/powerpoint/2010/main" val="4211618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1D250B-8BD4-4048-B9E5-0D00DC43795E}"/>
              </a:ext>
            </a:extLst>
          </p:cNvPr>
          <p:cNvSpPr>
            <a:spLocks noGrp="1"/>
          </p:cNvSpPr>
          <p:nvPr>
            <p:ph type="ctrTitle"/>
          </p:nvPr>
        </p:nvSpPr>
        <p:spPr/>
        <p:txBody>
          <a:bodyPr/>
          <a:lstStyle/>
          <a:p>
            <a:r>
              <a:rPr lang="en-IN" dirty="0"/>
              <a:t>Data Augmentation</a:t>
            </a:r>
          </a:p>
        </p:txBody>
      </p:sp>
      <p:sp>
        <p:nvSpPr>
          <p:cNvPr id="5" name="Subtitle 4">
            <a:extLst>
              <a:ext uri="{FF2B5EF4-FFF2-40B4-BE49-F238E27FC236}">
                <a16:creationId xmlns:a16="http://schemas.microsoft.com/office/drawing/2014/main" id="{00CFCF0F-9E3F-4669-A1E0-55D20271AF5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2786765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7D41E-9F61-4763-A863-8840140B5670}"/>
              </a:ext>
            </a:extLst>
          </p:cNvPr>
          <p:cNvSpPr>
            <a:spLocks noGrp="1"/>
          </p:cNvSpPr>
          <p:nvPr>
            <p:ph type="title"/>
          </p:nvPr>
        </p:nvSpPr>
        <p:spPr/>
        <p:txBody>
          <a:bodyPr/>
          <a:lstStyle/>
          <a:p>
            <a:r>
              <a:rPr lang="en-IN" dirty="0"/>
              <a:t>Data Augmentation</a:t>
            </a:r>
          </a:p>
        </p:txBody>
      </p:sp>
      <p:sp>
        <p:nvSpPr>
          <p:cNvPr id="3" name="Content Placeholder 2">
            <a:extLst>
              <a:ext uri="{FF2B5EF4-FFF2-40B4-BE49-F238E27FC236}">
                <a16:creationId xmlns:a16="http://schemas.microsoft.com/office/drawing/2014/main" id="{7BFEE419-FA61-4065-ADF6-00F0F7106D49}"/>
              </a:ext>
            </a:extLst>
          </p:cNvPr>
          <p:cNvSpPr>
            <a:spLocks noGrp="1"/>
          </p:cNvSpPr>
          <p:nvPr>
            <p:ph idx="1"/>
          </p:nvPr>
        </p:nvSpPr>
        <p:spPr/>
        <p:txBody>
          <a:bodyPr>
            <a:normAutofit fontScale="77500" lnSpcReduction="20000"/>
          </a:bodyPr>
          <a:lstStyle/>
          <a:p>
            <a:r>
              <a:rPr lang="en-US" dirty="0">
                <a:solidFill>
                  <a:srgbClr val="00B0F0"/>
                </a:solidFill>
              </a:rPr>
              <a:t>Data preprocessing</a:t>
            </a:r>
          </a:p>
          <a:p>
            <a:r>
              <a:rPr lang="en-US" dirty="0"/>
              <a:t>Deep learning model’s success largely depends on the quality of the data that we feed into it, since it determines the performance and generalizations of a model. </a:t>
            </a:r>
          </a:p>
          <a:p>
            <a:r>
              <a:rPr lang="en-US" dirty="0"/>
              <a:t>In most cases, raw data is rarely in the form that we need </a:t>
            </a:r>
          </a:p>
          <a:p>
            <a:r>
              <a:rPr lang="en-US" dirty="0"/>
              <a:t> </a:t>
            </a:r>
            <a:r>
              <a:rPr lang="en-US" dirty="0">
                <a:solidFill>
                  <a:srgbClr val="00B0F0"/>
                </a:solidFill>
              </a:rPr>
              <a:t>Data augmentation</a:t>
            </a:r>
          </a:p>
          <a:p>
            <a:r>
              <a:rPr lang="en-US" dirty="0"/>
              <a:t>In practice, the amount of data we have is limited. </a:t>
            </a:r>
          </a:p>
          <a:p>
            <a:r>
              <a:rPr lang="en-US" dirty="0"/>
              <a:t>The best way to make a machine learning model generalize better is to train it on more data. </a:t>
            </a:r>
          </a:p>
          <a:p>
            <a:r>
              <a:rPr lang="en-US" dirty="0"/>
              <a:t>One way to get around this problem is to </a:t>
            </a:r>
            <a:r>
              <a:rPr lang="en-US" dirty="0">
                <a:solidFill>
                  <a:srgbClr val="00B0F0"/>
                </a:solidFill>
              </a:rPr>
              <a:t>create fake data </a:t>
            </a:r>
            <a:r>
              <a:rPr lang="en-US" dirty="0"/>
              <a:t>and add it to the training set.</a:t>
            </a:r>
          </a:p>
          <a:p>
            <a:r>
              <a:rPr lang="en-US" dirty="0"/>
              <a:t>So transforms provide the opportunity for two helpful functions:</a:t>
            </a:r>
          </a:p>
          <a:p>
            <a:pPr marL="514350" indent="-514350">
              <a:buFont typeface="+mj-lt"/>
              <a:buAutoNum type="arabicPeriod"/>
            </a:pPr>
            <a:r>
              <a:rPr lang="en-US" dirty="0">
                <a:solidFill>
                  <a:srgbClr val="00B0F0"/>
                </a:solidFill>
              </a:rPr>
              <a:t>Data preprocessing: </a:t>
            </a:r>
            <a:r>
              <a:rPr lang="en-US" dirty="0"/>
              <a:t>allows to transform data into a suitable format for training</a:t>
            </a:r>
          </a:p>
          <a:p>
            <a:pPr marL="514350" indent="-514350">
              <a:buFont typeface="+mj-lt"/>
              <a:buAutoNum type="arabicPeriod"/>
            </a:pPr>
            <a:r>
              <a:rPr lang="en-US" dirty="0">
                <a:solidFill>
                  <a:srgbClr val="00B0F0"/>
                </a:solidFill>
              </a:rPr>
              <a:t>Data augmentation: </a:t>
            </a:r>
            <a:r>
              <a:rPr lang="en-US" dirty="0"/>
              <a:t>allows to generate new training examples by applying various transformations on existing data</a:t>
            </a:r>
          </a:p>
          <a:p>
            <a:endParaRPr lang="en-IN" dirty="0"/>
          </a:p>
        </p:txBody>
      </p:sp>
    </p:spTree>
    <p:extLst>
      <p:ext uri="{BB962C8B-B14F-4D97-AF65-F5344CB8AC3E}">
        <p14:creationId xmlns:p14="http://schemas.microsoft.com/office/powerpoint/2010/main" val="387936077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6F10-DED2-4D4A-B6A4-FA33180A9EA3}"/>
              </a:ext>
            </a:extLst>
          </p:cNvPr>
          <p:cNvSpPr>
            <a:spLocks noGrp="1"/>
          </p:cNvSpPr>
          <p:nvPr>
            <p:ph type="title"/>
          </p:nvPr>
        </p:nvSpPr>
        <p:spPr/>
        <p:txBody>
          <a:bodyPr/>
          <a:lstStyle/>
          <a:p>
            <a:r>
              <a:rPr lang="en-IN" dirty="0"/>
              <a:t>Data Augmentation – Applicability</a:t>
            </a:r>
          </a:p>
        </p:txBody>
      </p:sp>
      <p:sp>
        <p:nvSpPr>
          <p:cNvPr id="3" name="Content Placeholder 2">
            <a:extLst>
              <a:ext uri="{FF2B5EF4-FFF2-40B4-BE49-F238E27FC236}">
                <a16:creationId xmlns:a16="http://schemas.microsoft.com/office/drawing/2014/main" id="{73091081-13D5-4749-8732-1AAA39A45231}"/>
              </a:ext>
            </a:extLst>
          </p:cNvPr>
          <p:cNvSpPr>
            <a:spLocks noGrp="1"/>
          </p:cNvSpPr>
          <p:nvPr>
            <p:ph idx="1"/>
          </p:nvPr>
        </p:nvSpPr>
        <p:spPr/>
        <p:txBody>
          <a:bodyPr>
            <a:normAutofit lnSpcReduction="10000"/>
          </a:bodyPr>
          <a:lstStyle/>
          <a:p>
            <a:r>
              <a:rPr lang="en-US" dirty="0"/>
              <a:t>Dataset augmentation has been a particularly </a:t>
            </a:r>
            <a:r>
              <a:rPr lang="en-US" dirty="0">
                <a:solidFill>
                  <a:srgbClr val="00B0F0"/>
                </a:solidFill>
              </a:rPr>
              <a:t>effective technique </a:t>
            </a:r>
            <a:r>
              <a:rPr lang="en-US" dirty="0"/>
              <a:t>for a specific classification problem: </a:t>
            </a:r>
            <a:r>
              <a:rPr lang="en-US" dirty="0">
                <a:solidFill>
                  <a:srgbClr val="00B0F0"/>
                </a:solidFill>
              </a:rPr>
              <a:t>object recognition</a:t>
            </a:r>
            <a:r>
              <a:rPr lang="en-US" dirty="0"/>
              <a:t>. </a:t>
            </a:r>
          </a:p>
          <a:p>
            <a:pPr lvl="1"/>
            <a:r>
              <a:rPr lang="en-US" dirty="0"/>
              <a:t>Images are high dimensional and include an enormous variety of factors of variation, many of which can be easily simulated.</a:t>
            </a:r>
          </a:p>
          <a:p>
            <a:r>
              <a:rPr lang="en-US" dirty="0">
                <a:solidFill>
                  <a:srgbClr val="00B0F0"/>
                </a:solidFill>
              </a:rPr>
              <a:t>Not effective </a:t>
            </a:r>
            <a:r>
              <a:rPr lang="en-US" dirty="0"/>
              <a:t>to apply transformations that would change the correct class. </a:t>
            </a:r>
          </a:p>
          <a:p>
            <a:pPr lvl="1"/>
            <a:r>
              <a:rPr lang="en-US" dirty="0"/>
              <a:t>Ex: optical character recognition tasks require recognizing the difference between ‘b’ and ‘d’ and the difference between ‘6’ and ‘9’, </a:t>
            </a:r>
          </a:p>
          <a:p>
            <a:pPr lvl="1"/>
            <a:r>
              <a:rPr lang="en-US" dirty="0"/>
              <a:t>so horizontal flips and 180◦ rotations are not appropriate ways of augmenting datasets for these tasks.</a:t>
            </a:r>
          </a:p>
          <a:p>
            <a:r>
              <a:rPr lang="en-US" dirty="0"/>
              <a:t>Note: Augmentation can be applied to audio, video, text, image</a:t>
            </a:r>
          </a:p>
          <a:p>
            <a:endParaRPr lang="en-US" dirty="0"/>
          </a:p>
        </p:txBody>
      </p:sp>
    </p:spTree>
    <p:extLst>
      <p:ext uri="{BB962C8B-B14F-4D97-AF65-F5344CB8AC3E}">
        <p14:creationId xmlns:p14="http://schemas.microsoft.com/office/powerpoint/2010/main" val="19788999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AF2D2-316E-472E-A74D-7AEB6C505428}"/>
              </a:ext>
            </a:extLst>
          </p:cNvPr>
          <p:cNvSpPr>
            <a:spLocks noGrp="1"/>
          </p:cNvSpPr>
          <p:nvPr>
            <p:ph type="title"/>
          </p:nvPr>
        </p:nvSpPr>
        <p:spPr/>
        <p:txBody>
          <a:bodyPr/>
          <a:lstStyle/>
          <a:p>
            <a:r>
              <a:rPr lang="en-US" dirty="0"/>
              <a:t>Image Augmentation</a:t>
            </a:r>
            <a:br>
              <a:rPr lang="en-US" dirty="0"/>
            </a:br>
            <a:endParaRPr lang="en-IN" dirty="0"/>
          </a:p>
        </p:txBody>
      </p:sp>
      <p:sp>
        <p:nvSpPr>
          <p:cNvPr id="3" name="Content Placeholder 2">
            <a:extLst>
              <a:ext uri="{FF2B5EF4-FFF2-40B4-BE49-F238E27FC236}">
                <a16:creationId xmlns:a16="http://schemas.microsoft.com/office/drawing/2014/main" id="{8A7155FD-CBFA-4731-8BF0-9A115ACD2957}"/>
              </a:ext>
            </a:extLst>
          </p:cNvPr>
          <p:cNvSpPr>
            <a:spLocks noGrp="1"/>
          </p:cNvSpPr>
          <p:nvPr>
            <p:ph idx="1"/>
          </p:nvPr>
        </p:nvSpPr>
        <p:spPr/>
        <p:txBody>
          <a:bodyPr>
            <a:normAutofit lnSpcReduction="10000"/>
          </a:bodyPr>
          <a:lstStyle/>
          <a:p>
            <a:r>
              <a:rPr lang="en-US" dirty="0"/>
              <a:t>Geometric transformations: randomly flip, crop, rotate, stretch, and zoom images. </a:t>
            </a:r>
          </a:p>
          <a:p>
            <a:r>
              <a:rPr lang="en-US" dirty="0"/>
              <a:t>Color space transformations: randomly change RGB color channels, contrast, and brightness.</a:t>
            </a:r>
          </a:p>
          <a:p>
            <a:r>
              <a:rPr lang="en-US" dirty="0"/>
              <a:t>Kernel filters: randomly change the sharpness or blurring of the image. </a:t>
            </a:r>
          </a:p>
          <a:p>
            <a:r>
              <a:rPr lang="en-US" dirty="0"/>
              <a:t>Random erasing: delete some part of the initial image.</a:t>
            </a:r>
          </a:p>
          <a:p>
            <a:r>
              <a:rPr lang="en-US" dirty="0"/>
              <a:t>Mixing images: blending and mixing multiple images. </a:t>
            </a:r>
          </a:p>
          <a:p>
            <a:r>
              <a:rPr lang="en-US" dirty="0"/>
              <a:t>Note: There are over 30 different augmentations available in the </a:t>
            </a:r>
            <a:r>
              <a:rPr lang="en-US" dirty="0" err="1"/>
              <a:t>torchvision.transforms</a:t>
            </a:r>
            <a:r>
              <a:rPr lang="en-US" dirty="0"/>
              <a:t> module</a:t>
            </a:r>
          </a:p>
          <a:p>
            <a:endParaRPr lang="en-IN" dirty="0"/>
          </a:p>
        </p:txBody>
      </p:sp>
    </p:spTree>
    <p:extLst>
      <p:ext uri="{BB962C8B-B14F-4D97-AF65-F5344CB8AC3E}">
        <p14:creationId xmlns:p14="http://schemas.microsoft.com/office/powerpoint/2010/main" val="411673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E8E8-C560-4A28-8F26-5AB0B49F4BFF}"/>
              </a:ext>
            </a:extLst>
          </p:cNvPr>
          <p:cNvSpPr>
            <a:spLocks noGrp="1"/>
          </p:cNvSpPr>
          <p:nvPr>
            <p:ph type="title"/>
          </p:nvPr>
        </p:nvSpPr>
        <p:spPr/>
        <p:txBody>
          <a:bodyPr/>
          <a:lstStyle/>
          <a:p>
            <a:r>
              <a:rPr lang="en-IN" dirty="0"/>
              <a:t>Overfit vs Underfit vs Best-fit</a:t>
            </a:r>
          </a:p>
        </p:txBody>
      </p:sp>
      <p:pic>
        <p:nvPicPr>
          <p:cNvPr id="4" name="Picture 3">
            <a:extLst>
              <a:ext uri="{FF2B5EF4-FFF2-40B4-BE49-F238E27FC236}">
                <a16:creationId xmlns:a16="http://schemas.microsoft.com/office/drawing/2014/main" id="{382158EA-0996-49B7-AA9A-D837835F4FCC}"/>
              </a:ext>
            </a:extLst>
          </p:cNvPr>
          <p:cNvPicPr>
            <a:picLocks noChangeAspect="1"/>
          </p:cNvPicPr>
          <p:nvPr/>
        </p:nvPicPr>
        <p:blipFill>
          <a:blip r:embed="rId2"/>
          <a:stretch>
            <a:fillRect/>
          </a:stretch>
        </p:blipFill>
        <p:spPr>
          <a:xfrm>
            <a:off x="2501153" y="2572203"/>
            <a:ext cx="5236297" cy="2887303"/>
          </a:xfrm>
          <a:prstGeom prst="rect">
            <a:avLst/>
          </a:prstGeom>
        </p:spPr>
      </p:pic>
    </p:spTree>
    <p:extLst>
      <p:ext uri="{BB962C8B-B14F-4D97-AF65-F5344CB8AC3E}">
        <p14:creationId xmlns:p14="http://schemas.microsoft.com/office/powerpoint/2010/main" val="26017041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7C73-0EB8-4550-9733-5079CF2F7DED}"/>
              </a:ext>
            </a:extLst>
          </p:cNvPr>
          <p:cNvSpPr>
            <a:spLocks noGrp="1"/>
          </p:cNvSpPr>
          <p:nvPr>
            <p:ph type="title"/>
          </p:nvPr>
        </p:nvSpPr>
        <p:spPr/>
        <p:txBody>
          <a:bodyPr/>
          <a:lstStyle/>
          <a:p>
            <a:r>
              <a:rPr lang="en-US" dirty="0" err="1"/>
              <a:t>torchvision.transforms.Compose</a:t>
            </a:r>
            <a:endParaRPr lang="en-IN" dirty="0"/>
          </a:p>
        </p:txBody>
      </p:sp>
      <p:sp>
        <p:nvSpPr>
          <p:cNvPr id="3" name="Content Placeholder 2">
            <a:extLst>
              <a:ext uri="{FF2B5EF4-FFF2-40B4-BE49-F238E27FC236}">
                <a16:creationId xmlns:a16="http://schemas.microsoft.com/office/drawing/2014/main" id="{7F4A7D34-A1B6-403E-BA2E-B2DB092D399D}"/>
              </a:ext>
            </a:extLst>
          </p:cNvPr>
          <p:cNvSpPr>
            <a:spLocks noGrp="1"/>
          </p:cNvSpPr>
          <p:nvPr>
            <p:ph idx="1"/>
          </p:nvPr>
        </p:nvSpPr>
        <p:spPr/>
        <p:txBody>
          <a:bodyPr>
            <a:normAutofit lnSpcReduction="10000"/>
          </a:bodyPr>
          <a:lstStyle/>
          <a:p>
            <a:r>
              <a:rPr lang="en-US" dirty="0"/>
              <a:t>Image transformation is available in the </a:t>
            </a:r>
            <a:r>
              <a:rPr lang="en-US" dirty="0" err="1"/>
              <a:t>torchvision</a:t>
            </a:r>
            <a:endParaRPr lang="en-US" dirty="0"/>
          </a:p>
          <a:p>
            <a:r>
              <a:rPr lang="en-US" dirty="0" err="1"/>
              <a:t>torchvision</a:t>
            </a:r>
            <a:r>
              <a:rPr lang="en-US" dirty="0"/>
              <a:t> supports common computer vision transformations in the</a:t>
            </a:r>
          </a:p>
          <a:p>
            <a:pPr marL="514350" indent="-514350">
              <a:buFont typeface="+mj-lt"/>
              <a:buAutoNum type="arabicPeriod"/>
            </a:pPr>
            <a:r>
              <a:rPr lang="en-US" dirty="0"/>
              <a:t> </a:t>
            </a:r>
            <a:r>
              <a:rPr lang="en-US" dirty="0" err="1">
                <a:solidFill>
                  <a:srgbClr val="00B0F0"/>
                </a:solidFill>
              </a:rPr>
              <a:t>torchvision.transforms</a:t>
            </a:r>
            <a:r>
              <a:rPr lang="en-US" dirty="0">
                <a:solidFill>
                  <a:srgbClr val="00B0F0"/>
                </a:solidFill>
              </a:rPr>
              <a:t> </a:t>
            </a:r>
            <a:r>
              <a:rPr lang="en-US" dirty="0"/>
              <a:t>and </a:t>
            </a:r>
          </a:p>
          <a:p>
            <a:pPr marL="514350" indent="-514350">
              <a:buFont typeface="+mj-lt"/>
              <a:buAutoNum type="arabicPeriod"/>
            </a:pPr>
            <a:r>
              <a:rPr lang="en-US" dirty="0">
                <a:solidFill>
                  <a:srgbClr val="00B0F0"/>
                </a:solidFill>
              </a:rPr>
              <a:t>torchvision.transforms.v2 </a:t>
            </a:r>
            <a:r>
              <a:rPr lang="en-US" dirty="0"/>
              <a:t>modules. </a:t>
            </a:r>
          </a:p>
          <a:p>
            <a:r>
              <a:rPr lang="en-US" dirty="0"/>
              <a:t>Transforms can be used to transform or augment data for training or inference of different tasks (image classification, detection, segmentation, video classification).</a:t>
            </a:r>
          </a:p>
          <a:p>
            <a:r>
              <a:rPr lang="en-US" dirty="0"/>
              <a:t>A standard way to use these transformations is in conjunction with </a:t>
            </a:r>
            <a:r>
              <a:rPr lang="en-US" dirty="0" err="1">
                <a:solidFill>
                  <a:srgbClr val="00B0F0"/>
                </a:solidFill>
              </a:rPr>
              <a:t>torchvision.transforms.Compose</a:t>
            </a:r>
            <a:r>
              <a:rPr lang="en-US" dirty="0"/>
              <a:t>, which allows to stack multiple transformations sequentially</a:t>
            </a:r>
          </a:p>
          <a:p>
            <a:endParaRPr lang="en-IN" dirty="0"/>
          </a:p>
        </p:txBody>
      </p:sp>
    </p:spTree>
    <p:extLst>
      <p:ext uri="{BB962C8B-B14F-4D97-AF65-F5344CB8AC3E}">
        <p14:creationId xmlns:p14="http://schemas.microsoft.com/office/powerpoint/2010/main" val="1596983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A60C-F9A5-44AE-A150-7B1D0A1D73A5}"/>
              </a:ext>
            </a:extLst>
          </p:cNvPr>
          <p:cNvSpPr>
            <a:spLocks noGrp="1"/>
          </p:cNvSpPr>
          <p:nvPr>
            <p:ph type="title"/>
          </p:nvPr>
        </p:nvSpPr>
        <p:spPr>
          <a:xfrm>
            <a:off x="407894" y="190313"/>
            <a:ext cx="10515600" cy="858557"/>
          </a:xfrm>
        </p:spPr>
        <p:txBody>
          <a:bodyPr/>
          <a:lstStyle/>
          <a:p>
            <a:r>
              <a:rPr lang="en-IN" dirty="0"/>
              <a:t>Image Processing - PIL</a:t>
            </a:r>
          </a:p>
        </p:txBody>
      </p:sp>
      <p:sp>
        <p:nvSpPr>
          <p:cNvPr id="3" name="Content Placeholder 2">
            <a:extLst>
              <a:ext uri="{FF2B5EF4-FFF2-40B4-BE49-F238E27FC236}">
                <a16:creationId xmlns:a16="http://schemas.microsoft.com/office/drawing/2014/main" id="{1830CF40-60A2-49F5-91B8-5EC52B90F83C}"/>
              </a:ext>
            </a:extLst>
          </p:cNvPr>
          <p:cNvSpPr>
            <a:spLocks noGrp="1"/>
          </p:cNvSpPr>
          <p:nvPr>
            <p:ph idx="1"/>
          </p:nvPr>
        </p:nvSpPr>
        <p:spPr>
          <a:xfrm>
            <a:off x="838200" y="1183342"/>
            <a:ext cx="10515600" cy="5309534"/>
          </a:xfrm>
        </p:spPr>
        <p:txBody>
          <a:bodyPr>
            <a:normAutofit fontScale="70000" lnSpcReduction="20000"/>
          </a:bodyPr>
          <a:lstStyle/>
          <a:p>
            <a:r>
              <a:rPr lang="en-US" dirty="0"/>
              <a:t>PIL - Python Image Library - open() and show() function to read and display the image</a:t>
            </a:r>
          </a:p>
          <a:p>
            <a:pPr marL="0" indent="0">
              <a:buNone/>
            </a:pPr>
            <a:r>
              <a:rPr lang="en-US" dirty="0">
                <a:solidFill>
                  <a:srgbClr val="00B0F0"/>
                </a:solidFill>
              </a:rPr>
              <a:t>from PIL import Image</a:t>
            </a:r>
          </a:p>
          <a:p>
            <a:pPr marL="0" indent="0">
              <a:buNone/>
            </a:pPr>
            <a:r>
              <a:rPr lang="en-US" dirty="0" err="1"/>
              <a:t>img</a:t>
            </a:r>
            <a:r>
              <a:rPr lang="en-US" dirty="0"/>
              <a:t> = </a:t>
            </a:r>
            <a:r>
              <a:rPr lang="en-US" dirty="0" err="1"/>
              <a:t>Image.open</a:t>
            </a:r>
            <a:r>
              <a:rPr lang="en-US" dirty="0"/>
              <a:t>('./data/cat.3.jpg')</a:t>
            </a:r>
          </a:p>
          <a:p>
            <a:pPr marL="0" indent="0">
              <a:buNone/>
            </a:pPr>
            <a:r>
              <a:rPr lang="en-US" dirty="0" err="1"/>
              <a:t>img.show</a:t>
            </a:r>
            <a:r>
              <a:rPr lang="en-US" dirty="0"/>
              <a:t>()</a:t>
            </a:r>
          </a:p>
          <a:p>
            <a:r>
              <a:rPr lang="en-US" dirty="0"/>
              <a:t>writes the image to a temporary file and the temporary file will be deleted once the program execution is completed. </a:t>
            </a:r>
          </a:p>
          <a:p>
            <a:r>
              <a:rPr lang="en-US" dirty="0"/>
              <a:t>Also show() will block the Execution Environment until we close the image. </a:t>
            </a:r>
          </a:p>
          <a:p>
            <a:r>
              <a:rPr lang="en-US" dirty="0"/>
              <a:t>Pillow first converts the image to a .</a:t>
            </a:r>
            <a:r>
              <a:rPr lang="en-US" dirty="0" err="1"/>
              <a:t>png</a:t>
            </a:r>
            <a:r>
              <a:rPr lang="en-US" dirty="0"/>
              <a:t> format (on Windows OS) and stores it in a temporary buffer and then displays it. </a:t>
            </a:r>
          </a:p>
          <a:p>
            <a:r>
              <a:rPr lang="en-US" dirty="0"/>
              <a:t>Due to the conversion of the image format to .</a:t>
            </a:r>
            <a:r>
              <a:rPr lang="en-US" dirty="0" err="1"/>
              <a:t>png</a:t>
            </a:r>
            <a:r>
              <a:rPr lang="en-US" dirty="0"/>
              <a:t> some properties of the original image file format might be lost (like animation). </a:t>
            </a:r>
          </a:p>
          <a:p>
            <a:r>
              <a:rPr lang="en-US" dirty="0"/>
              <a:t>So use show() method only for test purposes</a:t>
            </a:r>
          </a:p>
          <a:p>
            <a:pPr marL="0" indent="0">
              <a:buNone/>
            </a:pPr>
            <a:r>
              <a:rPr lang="en-US" dirty="0">
                <a:solidFill>
                  <a:srgbClr val="00B0F0"/>
                </a:solidFill>
              </a:rPr>
              <a:t>from </a:t>
            </a:r>
            <a:r>
              <a:rPr lang="en-US" dirty="0" err="1">
                <a:solidFill>
                  <a:srgbClr val="00B0F0"/>
                </a:solidFill>
              </a:rPr>
              <a:t>IPython.display</a:t>
            </a:r>
            <a:r>
              <a:rPr lang="en-US" dirty="0">
                <a:solidFill>
                  <a:srgbClr val="00B0F0"/>
                </a:solidFill>
              </a:rPr>
              <a:t> import display </a:t>
            </a:r>
            <a:r>
              <a:rPr lang="en-US" dirty="0"/>
              <a:t>– display() function to display image</a:t>
            </a:r>
          </a:p>
          <a:p>
            <a:pPr marL="0" indent="0">
              <a:buNone/>
            </a:pPr>
            <a:r>
              <a:rPr lang="en-US" dirty="0"/>
              <a:t>display(</a:t>
            </a:r>
            <a:r>
              <a:rPr lang="en-US" dirty="0" err="1"/>
              <a:t>img</a:t>
            </a:r>
            <a:r>
              <a:rPr lang="en-US" dirty="0"/>
              <a:t>)  //displays on the console output</a:t>
            </a:r>
          </a:p>
          <a:p>
            <a:r>
              <a:rPr lang="en-US" dirty="0"/>
              <a:t>Note: PIL has been discontinued from 2011</a:t>
            </a:r>
            <a:endParaRPr lang="en-IN" dirty="0"/>
          </a:p>
          <a:p>
            <a:r>
              <a:rPr lang="en-US" dirty="0"/>
              <a:t>Python Pillow is built on the top of PIL (Python Image Library) and is considered as the fork for the same (fork means that we still need to use PIL)</a:t>
            </a:r>
          </a:p>
        </p:txBody>
      </p:sp>
    </p:spTree>
    <p:extLst>
      <p:ext uri="{BB962C8B-B14F-4D97-AF65-F5344CB8AC3E}">
        <p14:creationId xmlns:p14="http://schemas.microsoft.com/office/powerpoint/2010/main" val="27504615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DA60C-F9A5-44AE-A150-7B1D0A1D73A5}"/>
              </a:ext>
            </a:extLst>
          </p:cNvPr>
          <p:cNvSpPr>
            <a:spLocks noGrp="1"/>
          </p:cNvSpPr>
          <p:nvPr>
            <p:ph type="title"/>
          </p:nvPr>
        </p:nvSpPr>
        <p:spPr>
          <a:xfrm>
            <a:off x="838200" y="365125"/>
            <a:ext cx="10515600" cy="777875"/>
          </a:xfrm>
        </p:spPr>
        <p:txBody>
          <a:bodyPr/>
          <a:lstStyle/>
          <a:p>
            <a:r>
              <a:rPr lang="en-IN" dirty="0"/>
              <a:t>Image Processing - PIL</a:t>
            </a:r>
          </a:p>
        </p:txBody>
      </p:sp>
      <p:sp>
        <p:nvSpPr>
          <p:cNvPr id="3" name="Content Placeholder 2">
            <a:extLst>
              <a:ext uri="{FF2B5EF4-FFF2-40B4-BE49-F238E27FC236}">
                <a16:creationId xmlns:a16="http://schemas.microsoft.com/office/drawing/2014/main" id="{1830CF40-60A2-49F5-91B8-5EC52B90F83C}"/>
              </a:ext>
            </a:extLst>
          </p:cNvPr>
          <p:cNvSpPr>
            <a:spLocks noGrp="1"/>
          </p:cNvSpPr>
          <p:nvPr>
            <p:ph idx="1"/>
          </p:nvPr>
        </p:nvSpPr>
        <p:spPr>
          <a:xfrm>
            <a:off x="685800" y="1411940"/>
            <a:ext cx="7503460" cy="5190565"/>
          </a:xfrm>
        </p:spPr>
        <p:txBody>
          <a:bodyPr>
            <a:normAutofit fontScale="77500" lnSpcReduction="20000"/>
          </a:bodyPr>
          <a:lstStyle/>
          <a:p>
            <a:pPr marL="0" indent="0">
              <a:buNone/>
            </a:pPr>
            <a:r>
              <a:rPr lang="en-US" dirty="0">
                <a:solidFill>
                  <a:srgbClr val="00B0F0"/>
                </a:solidFill>
              </a:rPr>
              <a:t>Image class attributes .format, .size, and .mode – </a:t>
            </a:r>
            <a:r>
              <a:rPr lang="en-US" dirty="0" err="1">
                <a:solidFill>
                  <a:srgbClr val="00B0F0"/>
                </a:solidFill>
              </a:rPr>
              <a:t>img.format</a:t>
            </a:r>
            <a:r>
              <a:rPr lang="en-US" dirty="0">
                <a:solidFill>
                  <a:srgbClr val="00B0F0"/>
                </a:solidFill>
              </a:rPr>
              <a:t>, </a:t>
            </a:r>
            <a:r>
              <a:rPr lang="en-US" dirty="0" err="1">
                <a:solidFill>
                  <a:srgbClr val="00B0F0"/>
                </a:solidFill>
              </a:rPr>
              <a:t>img.size</a:t>
            </a:r>
            <a:r>
              <a:rPr lang="en-US" dirty="0">
                <a:solidFill>
                  <a:srgbClr val="00B0F0"/>
                </a:solidFill>
              </a:rPr>
              <a:t>, </a:t>
            </a:r>
            <a:r>
              <a:rPr lang="en-US" dirty="0" err="1">
                <a:solidFill>
                  <a:srgbClr val="00B0F0"/>
                </a:solidFill>
              </a:rPr>
              <a:t>img.mode</a:t>
            </a:r>
            <a:r>
              <a:rPr lang="en-US" dirty="0">
                <a:solidFill>
                  <a:srgbClr val="00B0F0"/>
                </a:solidFill>
              </a:rPr>
              <a:t>, </a:t>
            </a:r>
            <a:r>
              <a:rPr lang="en-US" dirty="0" err="1">
                <a:solidFill>
                  <a:srgbClr val="00B0F0"/>
                </a:solidFill>
              </a:rPr>
              <a:t>img.width</a:t>
            </a:r>
            <a:r>
              <a:rPr lang="en-US" dirty="0">
                <a:solidFill>
                  <a:srgbClr val="00B0F0"/>
                </a:solidFill>
              </a:rPr>
              <a:t>, </a:t>
            </a:r>
            <a:r>
              <a:rPr lang="en-US" dirty="0" err="1">
                <a:solidFill>
                  <a:srgbClr val="00B0F0"/>
                </a:solidFill>
              </a:rPr>
              <a:t>img.height</a:t>
            </a:r>
            <a:endParaRPr lang="en-US" dirty="0">
              <a:solidFill>
                <a:srgbClr val="00B0F0"/>
              </a:solidFill>
            </a:endParaRPr>
          </a:p>
          <a:p>
            <a:r>
              <a:rPr lang="en-US" dirty="0"/>
              <a:t>The format of an image shows the type of image such as 'JPEG’. </a:t>
            </a:r>
          </a:p>
          <a:p>
            <a:r>
              <a:rPr lang="en-US" dirty="0"/>
              <a:t>The size shows the width and height of the image in pixels. </a:t>
            </a:r>
          </a:p>
          <a:p>
            <a:r>
              <a:rPr lang="en-US" dirty="0"/>
              <a:t>The mode could be 'RGB’.</a:t>
            </a:r>
          </a:p>
          <a:p>
            <a:pPr marL="0" indent="0">
              <a:buNone/>
            </a:pPr>
            <a:r>
              <a:rPr lang="en-US" dirty="0"/>
              <a:t>import </a:t>
            </a:r>
            <a:r>
              <a:rPr lang="en-US" dirty="0" err="1"/>
              <a:t>torchvision</a:t>
            </a:r>
            <a:endParaRPr lang="en-US" dirty="0"/>
          </a:p>
          <a:p>
            <a:pPr marL="0" indent="0">
              <a:buNone/>
            </a:pPr>
            <a:r>
              <a:rPr lang="en-US" dirty="0"/>
              <a:t>from </a:t>
            </a:r>
            <a:r>
              <a:rPr lang="en-US" dirty="0" err="1"/>
              <a:t>torchvision</a:t>
            </a:r>
            <a:r>
              <a:rPr lang="en-US" dirty="0"/>
              <a:t> import transforms</a:t>
            </a:r>
          </a:p>
          <a:p>
            <a:pPr marL="0" indent="0">
              <a:buNone/>
            </a:pPr>
            <a:r>
              <a:rPr lang="en-US" dirty="0"/>
              <a:t>from PIL import Image</a:t>
            </a:r>
          </a:p>
          <a:p>
            <a:pPr marL="0" indent="0">
              <a:buNone/>
            </a:pPr>
            <a:r>
              <a:rPr lang="en-US" dirty="0"/>
              <a:t># Loading a Sample Image</a:t>
            </a:r>
          </a:p>
          <a:p>
            <a:pPr marL="0" indent="0">
              <a:buNone/>
            </a:pPr>
            <a:r>
              <a:rPr lang="en-US" dirty="0" err="1"/>
              <a:t>img</a:t>
            </a:r>
            <a:r>
              <a:rPr lang="en-US" dirty="0"/>
              <a:t> = </a:t>
            </a:r>
            <a:r>
              <a:rPr lang="en-US" dirty="0" err="1"/>
              <a:t>Image.open</a:t>
            </a:r>
            <a:r>
              <a:rPr lang="en-US" dirty="0"/>
              <a:t>('./data/cat.3.jpg')</a:t>
            </a:r>
          </a:p>
          <a:p>
            <a:pPr marL="0" indent="0">
              <a:buNone/>
            </a:pPr>
            <a:r>
              <a:rPr lang="en-US" dirty="0" err="1"/>
              <a:t>img.show</a:t>
            </a:r>
            <a:r>
              <a:rPr lang="en-US" dirty="0"/>
              <a:t>()</a:t>
            </a:r>
          </a:p>
          <a:p>
            <a:pPr marL="0" indent="0">
              <a:buNone/>
            </a:pPr>
            <a:r>
              <a:rPr lang="en-US" dirty="0"/>
              <a:t>print(</a:t>
            </a:r>
            <a:r>
              <a:rPr lang="en-US" dirty="0" err="1"/>
              <a:t>img.size</a:t>
            </a:r>
            <a:r>
              <a:rPr lang="en-US" dirty="0"/>
              <a:t>)</a:t>
            </a:r>
          </a:p>
          <a:p>
            <a:pPr marL="0" indent="0">
              <a:buNone/>
            </a:pPr>
            <a:r>
              <a:rPr lang="en-US" dirty="0"/>
              <a:t>print(</a:t>
            </a:r>
            <a:r>
              <a:rPr lang="en-US" dirty="0" err="1"/>
              <a:t>img.format</a:t>
            </a:r>
            <a:r>
              <a:rPr lang="en-US" dirty="0"/>
              <a:t>)</a:t>
            </a:r>
          </a:p>
          <a:p>
            <a:pPr marL="0" indent="0">
              <a:buNone/>
            </a:pPr>
            <a:r>
              <a:rPr lang="en-US" dirty="0"/>
              <a:t>print(</a:t>
            </a:r>
            <a:r>
              <a:rPr lang="en-US" dirty="0" err="1"/>
              <a:t>img.mode</a:t>
            </a:r>
            <a:r>
              <a:rPr lang="en-US" dirty="0"/>
              <a:t>)</a:t>
            </a:r>
          </a:p>
        </p:txBody>
      </p:sp>
      <p:sp>
        <p:nvSpPr>
          <p:cNvPr id="5" name="TextBox 4">
            <a:extLst>
              <a:ext uri="{FF2B5EF4-FFF2-40B4-BE49-F238E27FC236}">
                <a16:creationId xmlns:a16="http://schemas.microsoft.com/office/drawing/2014/main" id="{6491CC20-716B-4D27-9BB3-FE49EAE7ECE0}"/>
              </a:ext>
            </a:extLst>
          </p:cNvPr>
          <p:cNvSpPr txBox="1"/>
          <p:nvPr/>
        </p:nvSpPr>
        <p:spPr>
          <a:xfrm>
            <a:off x="9115487" y="5292546"/>
            <a:ext cx="2070847" cy="1200329"/>
          </a:xfrm>
          <a:prstGeom prst="rect">
            <a:avLst/>
          </a:prstGeom>
          <a:noFill/>
        </p:spPr>
        <p:txBody>
          <a:bodyPr wrap="square" rtlCol="0">
            <a:spAutoFit/>
          </a:bodyPr>
          <a:lstStyle/>
          <a:p>
            <a:r>
              <a:rPr lang="en-IN" dirty="0"/>
              <a:t>(500, 414)</a:t>
            </a:r>
          </a:p>
          <a:p>
            <a:r>
              <a:rPr lang="en-IN" dirty="0"/>
              <a:t>JPEG</a:t>
            </a:r>
          </a:p>
          <a:p>
            <a:r>
              <a:rPr lang="en-IN" dirty="0"/>
              <a:t>RGB</a:t>
            </a:r>
          </a:p>
          <a:p>
            <a:endParaRPr lang="en-IN" dirty="0"/>
          </a:p>
        </p:txBody>
      </p:sp>
      <p:pic>
        <p:nvPicPr>
          <p:cNvPr id="6" name="Picture 5">
            <a:extLst>
              <a:ext uri="{FF2B5EF4-FFF2-40B4-BE49-F238E27FC236}">
                <a16:creationId xmlns:a16="http://schemas.microsoft.com/office/drawing/2014/main" id="{A1AA23CF-436D-445E-A8B6-DCD57B94CC3D}"/>
              </a:ext>
            </a:extLst>
          </p:cNvPr>
          <p:cNvPicPr>
            <a:picLocks noChangeAspect="1"/>
          </p:cNvPicPr>
          <p:nvPr/>
        </p:nvPicPr>
        <p:blipFill>
          <a:blip r:embed="rId2"/>
          <a:stretch>
            <a:fillRect/>
          </a:stretch>
        </p:blipFill>
        <p:spPr>
          <a:xfrm>
            <a:off x="8444753" y="2448763"/>
            <a:ext cx="3412316" cy="2379127"/>
          </a:xfrm>
          <a:prstGeom prst="rect">
            <a:avLst/>
          </a:prstGeom>
        </p:spPr>
      </p:pic>
    </p:spTree>
    <p:extLst>
      <p:ext uri="{BB962C8B-B14F-4D97-AF65-F5344CB8AC3E}">
        <p14:creationId xmlns:p14="http://schemas.microsoft.com/office/powerpoint/2010/main" val="275797816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9199-103F-4221-8B84-F26C96B4191B}"/>
              </a:ext>
            </a:extLst>
          </p:cNvPr>
          <p:cNvSpPr>
            <a:spLocks noGrp="1"/>
          </p:cNvSpPr>
          <p:nvPr>
            <p:ph type="title"/>
          </p:nvPr>
        </p:nvSpPr>
        <p:spPr/>
        <p:txBody>
          <a:bodyPr/>
          <a:lstStyle/>
          <a:p>
            <a:r>
              <a:rPr lang="en-US" dirty="0"/>
              <a:t>Converting Images to Tensors-</a:t>
            </a:r>
            <a:r>
              <a:rPr lang="en-IN" dirty="0"/>
              <a:t>.</a:t>
            </a:r>
            <a:r>
              <a:rPr lang="en-IN" dirty="0" err="1"/>
              <a:t>ToTensor</a:t>
            </a:r>
            <a:r>
              <a:rPr lang="en-IN" dirty="0"/>
              <a:t>()</a:t>
            </a:r>
          </a:p>
        </p:txBody>
      </p:sp>
      <p:sp>
        <p:nvSpPr>
          <p:cNvPr id="3" name="Content Placeholder 2">
            <a:extLst>
              <a:ext uri="{FF2B5EF4-FFF2-40B4-BE49-F238E27FC236}">
                <a16:creationId xmlns:a16="http://schemas.microsoft.com/office/drawing/2014/main" id="{D3C0F43E-3836-407F-B192-56976886F404}"/>
              </a:ext>
            </a:extLst>
          </p:cNvPr>
          <p:cNvSpPr>
            <a:spLocks noGrp="1"/>
          </p:cNvSpPr>
          <p:nvPr>
            <p:ph idx="1"/>
          </p:nvPr>
        </p:nvSpPr>
        <p:spPr/>
        <p:txBody>
          <a:bodyPr>
            <a:normAutofit fontScale="92500" lnSpcReduction="20000"/>
          </a:bodyPr>
          <a:lstStyle/>
          <a:p>
            <a:r>
              <a:rPr lang="en-US" dirty="0"/>
              <a:t>Converting Images to Tensors </a:t>
            </a:r>
          </a:p>
          <a:p>
            <a:r>
              <a:rPr lang="en-US" dirty="0"/>
              <a:t>By using the </a:t>
            </a:r>
            <a:r>
              <a:rPr lang="en-US" dirty="0" err="1"/>
              <a:t>transforms.ToTensor</a:t>
            </a:r>
            <a:r>
              <a:rPr lang="en-US" dirty="0"/>
              <a:t>() transformation, we are able to easily convert data (such as images) to tensors. </a:t>
            </a:r>
          </a:p>
          <a:p>
            <a:r>
              <a:rPr lang="en-US" dirty="0"/>
              <a:t>Tensors provide many different benefits:</a:t>
            </a:r>
          </a:p>
          <a:p>
            <a:r>
              <a:rPr lang="en-US" dirty="0">
                <a:solidFill>
                  <a:srgbClr val="00B0F0"/>
                </a:solidFill>
              </a:rPr>
              <a:t>Seamless Integration: </a:t>
            </a:r>
            <a:r>
              <a:rPr lang="en-US" dirty="0"/>
              <a:t>Deep learning models, especially those built using </a:t>
            </a:r>
            <a:r>
              <a:rPr lang="en-US" dirty="0" err="1"/>
              <a:t>PyTorch</a:t>
            </a:r>
            <a:r>
              <a:rPr lang="en-US" dirty="0"/>
              <a:t>, expect input data in tensor format. Converting data to tensors enables smooth integration into the model.</a:t>
            </a:r>
          </a:p>
          <a:p>
            <a:r>
              <a:rPr lang="en-US" dirty="0">
                <a:solidFill>
                  <a:srgbClr val="00B0F0"/>
                </a:solidFill>
              </a:rPr>
              <a:t>Efficient Computations: </a:t>
            </a:r>
            <a:r>
              <a:rPr lang="en-US" dirty="0"/>
              <a:t>Tensors allow for efficient mathematical operations and computations required during model training and inference.</a:t>
            </a:r>
          </a:p>
          <a:p>
            <a:r>
              <a:rPr lang="en-US" dirty="0">
                <a:solidFill>
                  <a:srgbClr val="00B0F0"/>
                </a:solidFill>
              </a:rPr>
              <a:t>Automatic Differentiation: </a:t>
            </a:r>
            <a:r>
              <a:rPr lang="en-US" dirty="0"/>
              <a:t>Tensors in </a:t>
            </a:r>
            <a:r>
              <a:rPr lang="en-US" dirty="0" err="1"/>
              <a:t>PyTorch</a:t>
            </a:r>
            <a:r>
              <a:rPr lang="en-US" dirty="0"/>
              <a:t> enable automatic differentiation, a fundamental concept for training neural networks using gradient-based optimization algorithms.</a:t>
            </a:r>
            <a:endParaRPr lang="en-IN" dirty="0"/>
          </a:p>
        </p:txBody>
      </p:sp>
    </p:spTree>
    <p:extLst>
      <p:ext uri="{BB962C8B-B14F-4D97-AF65-F5344CB8AC3E}">
        <p14:creationId xmlns:p14="http://schemas.microsoft.com/office/powerpoint/2010/main" val="161404134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D9199-103F-4221-8B84-F26C96B4191B}"/>
              </a:ext>
            </a:extLst>
          </p:cNvPr>
          <p:cNvSpPr>
            <a:spLocks noGrp="1"/>
          </p:cNvSpPr>
          <p:nvPr>
            <p:ph type="title"/>
          </p:nvPr>
        </p:nvSpPr>
        <p:spPr/>
        <p:txBody>
          <a:bodyPr/>
          <a:lstStyle/>
          <a:p>
            <a:r>
              <a:rPr lang="en-US" dirty="0"/>
              <a:t>Converting Images to Tensors-</a:t>
            </a:r>
            <a:r>
              <a:rPr lang="en-IN" dirty="0"/>
              <a:t>.</a:t>
            </a:r>
            <a:r>
              <a:rPr lang="en-IN" dirty="0" err="1"/>
              <a:t>ToTensor</a:t>
            </a:r>
            <a:r>
              <a:rPr lang="en-IN" dirty="0"/>
              <a:t>()</a:t>
            </a:r>
          </a:p>
        </p:txBody>
      </p:sp>
      <p:sp>
        <p:nvSpPr>
          <p:cNvPr id="3" name="Content Placeholder 2">
            <a:extLst>
              <a:ext uri="{FF2B5EF4-FFF2-40B4-BE49-F238E27FC236}">
                <a16:creationId xmlns:a16="http://schemas.microsoft.com/office/drawing/2014/main" id="{D3C0F43E-3836-407F-B192-56976886F404}"/>
              </a:ext>
            </a:extLst>
          </p:cNvPr>
          <p:cNvSpPr>
            <a:spLocks noGrp="1"/>
          </p:cNvSpPr>
          <p:nvPr>
            <p:ph idx="1"/>
          </p:nvPr>
        </p:nvSpPr>
        <p:spPr>
          <a:xfrm>
            <a:off x="838200" y="1825625"/>
            <a:ext cx="7472082" cy="4351338"/>
          </a:xfrm>
        </p:spPr>
        <p:txBody>
          <a:bodyPr>
            <a:normAutofit fontScale="85000" lnSpcReduction="20000"/>
          </a:bodyPr>
          <a:lstStyle/>
          <a:p>
            <a:pPr marL="0" indent="0">
              <a:buNone/>
            </a:pPr>
            <a:r>
              <a:rPr lang="en-IN" dirty="0"/>
              <a:t>import </a:t>
            </a:r>
            <a:r>
              <a:rPr lang="en-IN" dirty="0" err="1"/>
              <a:t>torchvision</a:t>
            </a:r>
            <a:endParaRPr lang="en-IN" dirty="0"/>
          </a:p>
          <a:p>
            <a:pPr marL="0" indent="0">
              <a:buNone/>
            </a:pPr>
            <a:r>
              <a:rPr lang="en-IN" dirty="0"/>
              <a:t>from </a:t>
            </a:r>
            <a:r>
              <a:rPr lang="en-IN" dirty="0" err="1"/>
              <a:t>torchvision</a:t>
            </a:r>
            <a:r>
              <a:rPr lang="en-IN" dirty="0"/>
              <a:t> import transforms</a:t>
            </a:r>
          </a:p>
          <a:p>
            <a:pPr marL="0" indent="0">
              <a:buNone/>
            </a:pPr>
            <a:r>
              <a:rPr lang="en-IN" dirty="0"/>
              <a:t>from PIL import Image</a:t>
            </a:r>
          </a:p>
          <a:p>
            <a:pPr marL="0" indent="0">
              <a:buNone/>
            </a:pPr>
            <a:r>
              <a:rPr lang="en-IN" dirty="0"/>
              <a:t>from </a:t>
            </a:r>
            <a:r>
              <a:rPr lang="en-IN" dirty="0" err="1"/>
              <a:t>IPython.display</a:t>
            </a:r>
            <a:r>
              <a:rPr lang="en-IN" dirty="0"/>
              <a:t> import display</a:t>
            </a:r>
          </a:p>
          <a:p>
            <a:pPr marL="0" indent="0">
              <a:buNone/>
            </a:pPr>
            <a:r>
              <a:rPr lang="en-IN" dirty="0" err="1"/>
              <a:t>img</a:t>
            </a:r>
            <a:r>
              <a:rPr lang="en-IN" dirty="0"/>
              <a:t> = </a:t>
            </a:r>
            <a:r>
              <a:rPr lang="en-IN" dirty="0" err="1"/>
              <a:t>Image.open</a:t>
            </a:r>
            <a:r>
              <a:rPr lang="en-IN" dirty="0"/>
              <a:t>('./data/cat.3.jpg')</a:t>
            </a:r>
          </a:p>
          <a:p>
            <a:pPr marL="0" indent="0">
              <a:buNone/>
            </a:pPr>
            <a:r>
              <a:rPr lang="en-IN" dirty="0"/>
              <a:t>display(</a:t>
            </a:r>
            <a:r>
              <a:rPr lang="en-IN" dirty="0" err="1"/>
              <a:t>img</a:t>
            </a:r>
            <a:r>
              <a:rPr lang="en-IN" dirty="0"/>
              <a:t>)</a:t>
            </a:r>
          </a:p>
          <a:p>
            <a:pPr marL="0" indent="0">
              <a:buNone/>
            </a:pPr>
            <a:r>
              <a:rPr lang="en-IN" dirty="0"/>
              <a:t>#</a:t>
            </a:r>
            <a:r>
              <a:rPr lang="en-IN" dirty="0" err="1"/>
              <a:t>img.show</a:t>
            </a:r>
            <a:r>
              <a:rPr lang="en-IN" dirty="0"/>
              <a:t>()</a:t>
            </a:r>
          </a:p>
          <a:p>
            <a:pPr marL="0" indent="0">
              <a:buNone/>
            </a:pPr>
            <a:r>
              <a:rPr lang="en-IN" dirty="0" err="1"/>
              <a:t>tensor_transform</a:t>
            </a:r>
            <a:r>
              <a:rPr lang="en-IN" dirty="0"/>
              <a:t> = </a:t>
            </a:r>
            <a:r>
              <a:rPr lang="en-IN" dirty="0" err="1"/>
              <a:t>transforms.ToTensor</a:t>
            </a:r>
            <a:r>
              <a:rPr lang="en-IN" dirty="0"/>
              <a:t>()</a:t>
            </a:r>
          </a:p>
          <a:p>
            <a:pPr marL="0" indent="0">
              <a:buNone/>
            </a:pPr>
            <a:r>
              <a:rPr lang="en-IN" dirty="0" err="1"/>
              <a:t>tensor_image</a:t>
            </a:r>
            <a:r>
              <a:rPr lang="en-IN" dirty="0"/>
              <a:t> = </a:t>
            </a:r>
            <a:r>
              <a:rPr lang="en-IN" dirty="0" err="1"/>
              <a:t>tensor_transform</a:t>
            </a:r>
            <a:r>
              <a:rPr lang="en-IN" dirty="0"/>
              <a:t>(</a:t>
            </a:r>
            <a:r>
              <a:rPr lang="en-IN" dirty="0" err="1"/>
              <a:t>img</a:t>
            </a:r>
            <a:r>
              <a:rPr lang="en-IN" dirty="0"/>
              <a:t>)</a:t>
            </a:r>
          </a:p>
          <a:p>
            <a:pPr marL="0" indent="0">
              <a:buNone/>
            </a:pPr>
            <a:r>
              <a:rPr lang="en-IN" dirty="0"/>
              <a:t>print(</a:t>
            </a:r>
            <a:r>
              <a:rPr lang="en-IN" dirty="0" err="1"/>
              <a:t>tensor_image</a:t>
            </a:r>
            <a:r>
              <a:rPr lang="en-IN" dirty="0"/>
              <a:t>)</a:t>
            </a:r>
          </a:p>
          <a:p>
            <a:pPr marL="0" indent="0">
              <a:buNone/>
            </a:pPr>
            <a:r>
              <a:rPr lang="en-IN" dirty="0"/>
              <a:t>print(</a:t>
            </a:r>
            <a:r>
              <a:rPr lang="en-IN" dirty="0" err="1"/>
              <a:t>tensor_image.shape</a:t>
            </a:r>
            <a:r>
              <a:rPr lang="en-IN" dirty="0"/>
              <a:t>)</a:t>
            </a:r>
          </a:p>
        </p:txBody>
      </p:sp>
      <p:pic>
        <p:nvPicPr>
          <p:cNvPr id="4" name="Picture 3">
            <a:extLst>
              <a:ext uri="{FF2B5EF4-FFF2-40B4-BE49-F238E27FC236}">
                <a16:creationId xmlns:a16="http://schemas.microsoft.com/office/drawing/2014/main" id="{CF04C0DB-5B8F-45DF-9E28-7232D28D7B39}"/>
              </a:ext>
            </a:extLst>
          </p:cNvPr>
          <p:cNvPicPr>
            <a:picLocks noChangeAspect="1"/>
          </p:cNvPicPr>
          <p:nvPr/>
        </p:nvPicPr>
        <p:blipFill>
          <a:blip r:embed="rId2"/>
          <a:stretch>
            <a:fillRect/>
          </a:stretch>
        </p:blipFill>
        <p:spPr>
          <a:xfrm>
            <a:off x="6790688" y="1633287"/>
            <a:ext cx="4563112" cy="3591426"/>
          </a:xfrm>
          <a:prstGeom prst="rect">
            <a:avLst/>
          </a:prstGeom>
        </p:spPr>
      </p:pic>
    </p:spTree>
    <p:extLst>
      <p:ext uri="{BB962C8B-B14F-4D97-AF65-F5344CB8AC3E}">
        <p14:creationId xmlns:p14="http://schemas.microsoft.com/office/powerpoint/2010/main" val="135960437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702C-7D7C-4F6C-A35D-A83E15F9051B}"/>
              </a:ext>
            </a:extLst>
          </p:cNvPr>
          <p:cNvSpPr>
            <a:spLocks noGrp="1"/>
          </p:cNvSpPr>
          <p:nvPr>
            <p:ph type="title"/>
          </p:nvPr>
        </p:nvSpPr>
        <p:spPr/>
        <p:txBody>
          <a:bodyPr/>
          <a:lstStyle/>
          <a:p>
            <a:r>
              <a:rPr lang="en-US" dirty="0"/>
              <a:t>Normalization - .Normalize</a:t>
            </a:r>
            <a:endParaRPr lang="en-IN" dirty="0"/>
          </a:p>
        </p:txBody>
      </p:sp>
      <p:sp>
        <p:nvSpPr>
          <p:cNvPr id="3" name="Content Placeholder 2">
            <a:extLst>
              <a:ext uri="{FF2B5EF4-FFF2-40B4-BE49-F238E27FC236}">
                <a16:creationId xmlns:a16="http://schemas.microsoft.com/office/drawing/2014/main" id="{7AB67197-9A8D-4E7B-814C-9AFD17F6437B}"/>
              </a:ext>
            </a:extLst>
          </p:cNvPr>
          <p:cNvSpPr>
            <a:spLocks noGrp="1"/>
          </p:cNvSpPr>
          <p:nvPr>
            <p:ph idx="1"/>
          </p:nvPr>
        </p:nvSpPr>
        <p:spPr/>
        <p:txBody>
          <a:bodyPr>
            <a:normAutofit fontScale="92500" lnSpcReduction="20000"/>
          </a:bodyPr>
          <a:lstStyle/>
          <a:p>
            <a:r>
              <a:rPr lang="en-US" dirty="0"/>
              <a:t>Normalization allows to ensure that input features are scaled and centered consistently, which leads to better convergence during training.</a:t>
            </a:r>
          </a:p>
          <a:p>
            <a:r>
              <a:rPr lang="en-US" dirty="0"/>
              <a:t>Allows to standardize input data, while ensuring that the underlying data distribution remains intact with following benefits.</a:t>
            </a:r>
          </a:p>
          <a:p>
            <a:r>
              <a:rPr lang="en-US" dirty="0">
                <a:solidFill>
                  <a:srgbClr val="00B0F0"/>
                </a:solidFill>
              </a:rPr>
              <a:t>Stable Training</a:t>
            </a:r>
            <a:r>
              <a:rPr lang="en-US" dirty="0"/>
              <a:t>: Normalized data can lead to more stable and faster convergence during training, as it mitigates the issue of varying scales among input features.</a:t>
            </a:r>
          </a:p>
          <a:p>
            <a:r>
              <a:rPr lang="en-US" dirty="0">
                <a:solidFill>
                  <a:srgbClr val="00B0F0"/>
                </a:solidFill>
              </a:rPr>
              <a:t>Reduced Sensitivity: </a:t>
            </a:r>
            <a:r>
              <a:rPr lang="en-US" dirty="0"/>
              <a:t>Neural networks are less sensitive to input features that vary within different scales, leading to improved generalization.</a:t>
            </a:r>
          </a:p>
          <a:p>
            <a:r>
              <a:rPr lang="en-US" dirty="0">
                <a:solidFill>
                  <a:srgbClr val="00B0F0"/>
                </a:solidFill>
              </a:rPr>
              <a:t>Numerical Stability</a:t>
            </a:r>
            <a:r>
              <a:rPr lang="en-US" dirty="0"/>
              <a:t>: Normalized data can prevent numerical instability issues that might arise during computations involving large or small numbers.</a:t>
            </a:r>
            <a:endParaRPr lang="en-IN" dirty="0"/>
          </a:p>
        </p:txBody>
      </p:sp>
    </p:spTree>
    <p:extLst>
      <p:ext uri="{BB962C8B-B14F-4D97-AF65-F5344CB8AC3E}">
        <p14:creationId xmlns:p14="http://schemas.microsoft.com/office/powerpoint/2010/main" val="52359628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3702C-7D7C-4F6C-A35D-A83E15F9051B}"/>
              </a:ext>
            </a:extLst>
          </p:cNvPr>
          <p:cNvSpPr>
            <a:spLocks noGrp="1"/>
          </p:cNvSpPr>
          <p:nvPr>
            <p:ph type="title"/>
          </p:nvPr>
        </p:nvSpPr>
        <p:spPr>
          <a:xfrm>
            <a:off x="838200" y="365125"/>
            <a:ext cx="10515600" cy="750981"/>
          </a:xfrm>
        </p:spPr>
        <p:txBody>
          <a:bodyPr/>
          <a:lstStyle/>
          <a:p>
            <a:r>
              <a:rPr lang="en-US" dirty="0"/>
              <a:t>Normalization - .Normalize()</a:t>
            </a:r>
            <a:endParaRPr lang="en-IN" dirty="0"/>
          </a:p>
        </p:txBody>
      </p:sp>
      <p:sp>
        <p:nvSpPr>
          <p:cNvPr id="3" name="Content Placeholder 2">
            <a:extLst>
              <a:ext uri="{FF2B5EF4-FFF2-40B4-BE49-F238E27FC236}">
                <a16:creationId xmlns:a16="http://schemas.microsoft.com/office/drawing/2014/main" id="{7AB67197-9A8D-4E7B-814C-9AFD17F6437B}"/>
              </a:ext>
            </a:extLst>
          </p:cNvPr>
          <p:cNvSpPr>
            <a:spLocks noGrp="1"/>
          </p:cNvSpPr>
          <p:nvPr>
            <p:ph idx="1"/>
          </p:nvPr>
        </p:nvSpPr>
        <p:spPr>
          <a:xfrm>
            <a:off x="838200" y="1465728"/>
            <a:ext cx="10515600" cy="5284695"/>
          </a:xfrm>
        </p:spPr>
        <p:txBody>
          <a:bodyPr>
            <a:normAutofit fontScale="62500" lnSpcReduction="20000"/>
          </a:bodyPr>
          <a:lstStyle/>
          <a:p>
            <a:pPr marL="0" indent="0">
              <a:buNone/>
            </a:pPr>
            <a:r>
              <a:rPr lang="en-IN" dirty="0"/>
              <a:t>import </a:t>
            </a:r>
            <a:r>
              <a:rPr lang="en-IN" dirty="0" err="1"/>
              <a:t>torchvision</a:t>
            </a:r>
            <a:endParaRPr lang="en-IN" dirty="0"/>
          </a:p>
          <a:p>
            <a:pPr marL="0" indent="0">
              <a:buNone/>
            </a:pPr>
            <a:r>
              <a:rPr lang="en-IN" dirty="0"/>
              <a:t>from </a:t>
            </a:r>
            <a:r>
              <a:rPr lang="en-IN" dirty="0" err="1"/>
              <a:t>torchvision</a:t>
            </a:r>
            <a:r>
              <a:rPr lang="en-IN" dirty="0"/>
              <a:t> import transforms</a:t>
            </a:r>
          </a:p>
          <a:p>
            <a:pPr marL="0" indent="0">
              <a:buNone/>
            </a:pPr>
            <a:r>
              <a:rPr lang="en-IN" dirty="0"/>
              <a:t>from PIL import Image</a:t>
            </a:r>
          </a:p>
          <a:p>
            <a:pPr marL="0" indent="0">
              <a:buNone/>
            </a:pPr>
            <a:r>
              <a:rPr lang="en-IN" dirty="0"/>
              <a:t>from </a:t>
            </a:r>
            <a:r>
              <a:rPr lang="en-IN" dirty="0" err="1"/>
              <a:t>IPython.display</a:t>
            </a:r>
            <a:r>
              <a:rPr lang="en-IN" dirty="0"/>
              <a:t> import display</a:t>
            </a:r>
          </a:p>
          <a:p>
            <a:pPr marL="0" indent="0">
              <a:buNone/>
            </a:pPr>
            <a:r>
              <a:rPr lang="en-IN" dirty="0"/>
              <a:t># Normalizing an Image with </a:t>
            </a:r>
            <a:r>
              <a:rPr lang="en-IN" dirty="0" err="1"/>
              <a:t>PyTorch</a:t>
            </a:r>
            <a:r>
              <a:rPr lang="en-IN" dirty="0"/>
              <a:t> transforms</a:t>
            </a:r>
          </a:p>
          <a:p>
            <a:pPr marL="0" indent="0">
              <a:buNone/>
            </a:pPr>
            <a:r>
              <a:rPr lang="en-IN" dirty="0" err="1"/>
              <a:t>normalize_transform</a:t>
            </a:r>
            <a:r>
              <a:rPr lang="en-IN" dirty="0"/>
              <a:t> = </a:t>
            </a:r>
            <a:r>
              <a:rPr lang="en-IN" dirty="0" err="1"/>
              <a:t>transforms.Normalize</a:t>
            </a:r>
            <a:r>
              <a:rPr lang="en-IN" dirty="0"/>
              <a:t>(</a:t>
            </a:r>
          </a:p>
          <a:p>
            <a:pPr marL="0" indent="0">
              <a:buNone/>
            </a:pPr>
            <a:r>
              <a:rPr lang="en-IN" dirty="0"/>
              <a:t>    mean=[0.5, 0.5, 0.5],</a:t>
            </a:r>
          </a:p>
          <a:p>
            <a:pPr marL="0" indent="0">
              <a:buNone/>
            </a:pPr>
            <a:r>
              <a:rPr lang="en-IN" dirty="0"/>
              <a:t>    std=[0.3, 0.3, 0.3]</a:t>
            </a:r>
          </a:p>
          <a:p>
            <a:pPr marL="0" indent="0">
              <a:buNone/>
            </a:pPr>
            <a:r>
              <a:rPr lang="en-IN" dirty="0"/>
              <a:t>)</a:t>
            </a:r>
          </a:p>
          <a:p>
            <a:pPr marL="0" indent="0">
              <a:buNone/>
            </a:pPr>
            <a:r>
              <a:rPr lang="en-IN" dirty="0" err="1"/>
              <a:t>img</a:t>
            </a:r>
            <a:r>
              <a:rPr lang="en-IN" dirty="0"/>
              <a:t> = </a:t>
            </a:r>
            <a:r>
              <a:rPr lang="en-IN" dirty="0" err="1"/>
              <a:t>Image.open</a:t>
            </a:r>
            <a:r>
              <a:rPr lang="en-IN" dirty="0"/>
              <a:t>('./data/cat.3.jpg')</a:t>
            </a:r>
          </a:p>
          <a:p>
            <a:pPr marL="0" indent="0">
              <a:buNone/>
            </a:pPr>
            <a:r>
              <a:rPr lang="en-IN" dirty="0"/>
              <a:t>#</a:t>
            </a:r>
            <a:r>
              <a:rPr lang="en-IN" dirty="0" err="1"/>
              <a:t>img.show</a:t>
            </a:r>
            <a:r>
              <a:rPr lang="en-IN" dirty="0"/>
              <a:t>()</a:t>
            </a:r>
          </a:p>
          <a:p>
            <a:pPr marL="0" indent="0">
              <a:buNone/>
            </a:pPr>
            <a:r>
              <a:rPr lang="en-IN" dirty="0"/>
              <a:t>display(</a:t>
            </a:r>
            <a:r>
              <a:rPr lang="en-IN" dirty="0" err="1"/>
              <a:t>img</a:t>
            </a:r>
            <a:r>
              <a:rPr lang="en-IN" dirty="0"/>
              <a:t>)</a:t>
            </a:r>
          </a:p>
          <a:p>
            <a:pPr marL="0" indent="0">
              <a:buNone/>
            </a:pPr>
            <a:r>
              <a:rPr lang="en-IN" dirty="0" err="1"/>
              <a:t>normalized_image</a:t>
            </a:r>
            <a:r>
              <a:rPr lang="en-IN" dirty="0"/>
              <a:t> = </a:t>
            </a:r>
            <a:r>
              <a:rPr lang="en-IN" dirty="0" err="1"/>
              <a:t>normalize_transform</a:t>
            </a:r>
            <a:r>
              <a:rPr lang="en-IN" dirty="0"/>
              <a:t>(</a:t>
            </a:r>
            <a:r>
              <a:rPr lang="en-IN" dirty="0" err="1"/>
              <a:t>tensor_image</a:t>
            </a:r>
            <a:r>
              <a:rPr lang="en-IN" dirty="0"/>
              <a:t>)</a:t>
            </a:r>
          </a:p>
          <a:p>
            <a:pPr marL="0" indent="0">
              <a:buNone/>
            </a:pPr>
            <a:r>
              <a:rPr lang="en-IN" dirty="0"/>
              <a:t># Transform the image to a PIL Image</a:t>
            </a:r>
          </a:p>
          <a:p>
            <a:pPr marL="0" indent="0">
              <a:buNone/>
            </a:pPr>
            <a:r>
              <a:rPr lang="en-IN" dirty="0" err="1"/>
              <a:t>normalized_image_show</a:t>
            </a:r>
            <a:r>
              <a:rPr lang="en-IN" dirty="0"/>
              <a:t> = </a:t>
            </a:r>
            <a:r>
              <a:rPr lang="en-IN" dirty="0" err="1"/>
              <a:t>transforms.ToPILImage</a:t>
            </a:r>
            <a:r>
              <a:rPr lang="en-IN" dirty="0"/>
              <a:t>()(</a:t>
            </a:r>
            <a:r>
              <a:rPr lang="en-IN" dirty="0" err="1"/>
              <a:t>normalized_image</a:t>
            </a:r>
            <a:r>
              <a:rPr lang="en-IN" dirty="0"/>
              <a:t>)</a:t>
            </a:r>
          </a:p>
          <a:p>
            <a:pPr marL="0" indent="0">
              <a:buNone/>
            </a:pPr>
            <a:r>
              <a:rPr lang="en-IN" dirty="0"/>
              <a:t>display(</a:t>
            </a:r>
            <a:r>
              <a:rPr lang="en-IN" dirty="0" err="1"/>
              <a:t>normalized_image_show</a:t>
            </a:r>
            <a:r>
              <a:rPr lang="en-IN" dirty="0"/>
              <a:t>)</a:t>
            </a:r>
          </a:p>
        </p:txBody>
      </p:sp>
      <p:pic>
        <p:nvPicPr>
          <p:cNvPr id="4" name="Picture 3">
            <a:extLst>
              <a:ext uri="{FF2B5EF4-FFF2-40B4-BE49-F238E27FC236}">
                <a16:creationId xmlns:a16="http://schemas.microsoft.com/office/drawing/2014/main" id="{17AB47FA-2238-4B84-AE5C-03F282703FD3}"/>
              </a:ext>
            </a:extLst>
          </p:cNvPr>
          <p:cNvPicPr>
            <a:picLocks noChangeAspect="1"/>
          </p:cNvPicPr>
          <p:nvPr/>
        </p:nvPicPr>
        <p:blipFill>
          <a:blip r:embed="rId2"/>
          <a:stretch>
            <a:fillRect/>
          </a:stretch>
        </p:blipFill>
        <p:spPr>
          <a:xfrm>
            <a:off x="8637366" y="1288281"/>
            <a:ext cx="1829055" cy="2819794"/>
          </a:xfrm>
          <a:prstGeom prst="rect">
            <a:avLst/>
          </a:prstGeom>
        </p:spPr>
      </p:pic>
    </p:spTree>
    <p:extLst>
      <p:ext uri="{BB962C8B-B14F-4D97-AF65-F5344CB8AC3E}">
        <p14:creationId xmlns:p14="http://schemas.microsoft.com/office/powerpoint/2010/main" val="388531576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124E2-51A7-4F16-A17F-51DCDB140D4F}"/>
              </a:ext>
            </a:extLst>
          </p:cNvPr>
          <p:cNvSpPr>
            <a:spLocks noGrp="1"/>
          </p:cNvSpPr>
          <p:nvPr>
            <p:ph type="title"/>
          </p:nvPr>
        </p:nvSpPr>
        <p:spPr/>
        <p:txBody>
          <a:bodyPr/>
          <a:lstStyle/>
          <a:p>
            <a:r>
              <a:rPr lang="en-IN" dirty="0"/>
              <a:t>.Resize()</a:t>
            </a:r>
          </a:p>
        </p:txBody>
      </p:sp>
      <p:sp>
        <p:nvSpPr>
          <p:cNvPr id="3" name="Content Placeholder 2">
            <a:extLst>
              <a:ext uri="{FF2B5EF4-FFF2-40B4-BE49-F238E27FC236}">
                <a16:creationId xmlns:a16="http://schemas.microsoft.com/office/drawing/2014/main" id="{1DAE9793-F20A-43B8-9964-13442022337E}"/>
              </a:ext>
            </a:extLst>
          </p:cNvPr>
          <p:cNvSpPr>
            <a:spLocks noGrp="1"/>
          </p:cNvSpPr>
          <p:nvPr>
            <p:ph idx="1"/>
          </p:nvPr>
        </p:nvSpPr>
        <p:spPr/>
        <p:txBody>
          <a:bodyPr>
            <a:normAutofit fontScale="85000" lnSpcReduction="20000"/>
          </a:bodyPr>
          <a:lstStyle/>
          <a:p>
            <a:r>
              <a:rPr lang="en-US" dirty="0" err="1"/>
              <a:t>transforms.Resize</a:t>
            </a:r>
            <a:r>
              <a:rPr lang="en-US" dirty="0"/>
              <a:t>(). allows to pass in a tuple containing the size to resize.</a:t>
            </a:r>
          </a:p>
          <a:p>
            <a:pPr marL="0" indent="0">
              <a:buNone/>
            </a:pPr>
            <a:r>
              <a:rPr lang="en-US" dirty="0"/>
              <a:t>import </a:t>
            </a:r>
            <a:r>
              <a:rPr lang="en-US" dirty="0" err="1"/>
              <a:t>torchvision</a:t>
            </a:r>
            <a:endParaRPr lang="en-US" dirty="0"/>
          </a:p>
          <a:p>
            <a:pPr marL="0" indent="0">
              <a:buNone/>
            </a:pPr>
            <a:r>
              <a:rPr lang="en-US" dirty="0"/>
              <a:t>from </a:t>
            </a:r>
            <a:r>
              <a:rPr lang="en-US" dirty="0" err="1"/>
              <a:t>torchvision</a:t>
            </a:r>
            <a:r>
              <a:rPr lang="en-US" dirty="0"/>
              <a:t> import transforms</a:t>
            </a:r>
          </a:p>
          <a:p>
            <a:pPr marL="0" indent="0">
              <a:buNone/>
            </a:pPr>
            <a:r>
              <a:rPr lang="en-US" dirty="0"/>
              <a:t>from PIL import Image</a:t>
            </a:r>
          </a:p>
          <a:p>
            <a:pPr marL="0" indent="0">
              <a:buNone/>
            </a:pPr>
            <a:r>
              <a:rPr lang="en-US" dirty="0"/>
              <a:t>from </a:t>
            </a:r>
            <a:r>
              <a:rPr lang="en-US" dirty="0" err="1"/>
              <a:t>IPython.display</a:t>
            </a:r>
            <a:r>
              <a:rPr lang="en-US" dirty="0"/>
              <a:t> import display</a:t>
            </a:r>
          </a:p>
          <a:p>
            <a:pPr marL="0" indent="0">
              <a:buNone/>
            </a:pPr>
            <a:r>
              <a:rPr lang="en-US" dirty="0"/>
              <a:t># Loading a Sample Image</a:t>
            </a:r>
          </a:p>
          <a:p>
            <a:pPr marL="0" indent="0">
              <a:buNone/>
            </a:pPr>
            <a:r>
              <a:rPr lang="en-US" dirty="0" err="1"/>
              <a:t>img</a:t>
            </a:r>
            <a:r>
              <a:rPr lang="en-US" dirty="0"/>
              <a:t> = </a:t>
            </a:r>
            <a:r>
              <a:rPr lang="en-US" dirty="0" err="1"/>
              <a:t>Image.open</a:t>
            </a:r>
            <a:r>
              <a:rPr lang="en-US" dirty="0"/>
              <a:t>('./data/cat.3.jpg')</a:t>
            </a:r>
          </a:p>
          <a:p>
            <a:pPr marL="0" indent="0">
              <a:buNone/>
            </a:pPr>
            <a:r>
              <a:rPr lang="en-US" dirty="0"/>
              <a:t>display(</a:t>
            </a:r>
            <a:r>
              <a:rPr lang="en-US" dirty="0" err="1"/>
              <a:t>img</a:t>
            </a:r>
            <a:r>
              <a:rPr lang="en-US" dirty="0"/>
              <a:t>)</a:t>
            </a:r>
          </a:p>
          <a:p>
            <a:pPr marL="0" indent="0">
              <a:buNone/>
            </a:pPr>
            <a:r>
              <a:rPr lang="en-US" dirty="0" err="1"/>
              <a:t>resize_transform</a:t>
            </a:r>
            <a:r>
              <a:rPr lang="en-US" dirty="0"/>
              <a:t> = </a:t>
            </a:r>
            <a:r>
              <a:rPr lang="en-US" dirty="0" err="1"/>
              <a:t>transforms.Resize</a:t>
            </a:r>
            <a:r>
              <a:rPr lang="en-US" dirty="0"/>
              <a:t>((150, 150))</a:t>
            </a:r>
          </a:p>
          <a:p>
            <a:pPr marL="0" indent="0">
              <a:buNone/>
            </a:pPr>
            <a:r>
              <a:rPr lang="en-US" dirty="0" err="1"/>
              <a:t>resized_image</a:t>
            </a:r>
            <a:r>
              <a:rPr lang="en-US" dirty="0"/>
              <a:t> = </a:t>
            </a:r>
            <a:r>
              <a:rPr lang="en-US" dirty="0" err="1"/>
              <a:t>resize_transform</a:t>
            </a:r>
            <a:r>
              <a:rPr lang="en-US" dirty="0"/>
              <a:t>(</a:t>
            </a:r>
            <a:r>
              <a:rPr lang="en-US" dirty="0" err="1"/>
              <a:t>img</a:t>
            </a:r>
            <a:r>
              <a:rPr lang="en-US" dirty="0"/>
              <a:t>)</a:t>
            </a:r>
          </a:p>
          <a:p>
            <a:pPr marL="0" indent="0">
              <a:buNone/>
            </a:pPr>
            <a:r>
              <a:rPr lang="en-US" dirty="0"/>
              <a:t>display(</a:t>
            </a:r>
            <a:r>
              <a:rPr lang="en-US" dirty="0" err="1"/>
              <a:t>resized_image</a:t>
            </a:r>
            <a:r>
              <a:rPr lang="en-US" dirty="0"/>
              <a:t>)</a:t>
            </a:r>
          </a:p>
          <a:p>
            <a:endParaRPr lang="en-US" dirty="0"/>
          </a:p>
        </p:txBody>
      </p:sp>
      <p:pic>
        <p:nvPicPr>
          <p:cNvPr id="4" name="Picture 3">
            <a:extLst>
              <a:ext uri="{FF2B5EF4-FFF2-40B4-BE49-F238E27FC236}">
                <a16:creationId xmlns:a16="http://schemas.microsoft.com/office/drawing/2014/main" id="{F033A002-5A8A-4FC9-BAB9-85F3C14AE161}"/>
              </a:ext>
            </a:extLst>
          </p:cNvPr>
          <p:cNvPicPr>
            <a:picLocks noChangeAspect="1"/>
          </p:cNvPicPr>
          <p:nvPr/>
        </p:nvPicPr>
        <p:blipFill>
          <a:blip r:embed="rId2"/>
          <a:stretch>
            <a:fillRect/>
          </a:stretch>
        </p:blipFill>
        <p:spPr>
          <a:xfrm>
            <a:off x="7919231" y="2181765"/>
            <a:ext cx="3534268" cy="3639058"/>
          </a:xfrm>
          <a:prstGeom prst="rect">
            <a:avLst/>
          </a:prstGeom>
        </p:spPr>
      </p:pic>
    </p:spTree>
    <p:extLst>
      <p:ext uri="{BB962C8B-B14F-4D97-AF65-F5344CB8AC3E}">
        <p14:creationId xmlns:p14="http://schemas.microsoft.com/office/powerpoint/2010/main" val="406409367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D1744-2163-46CE-9AB3-D12C7E9D152F}"/>
              </a:ext>
            </a:extLst>
          </p:cNvPr>
          <p:cNvSpPr>
            <a:spLocks noGrp="1"/>
          </p:cNvSpPr>
          <p:nvPr>
            <p:ph type="title"/>
          </p:nvPr>
        </p:nvSpPr>
        <p:spPr/>
        <p:txBody>
          <a:bodyPr/>
          <a:lstStyle/>
          <a:p>
            <a:r>
              <a:rPr lang="en-IN" dirty="0"/>
              <a:t>.</a:t>
            </a:r>
            <a:r>
              <a:rPr lang="en-IN" dirty="0" err="1"/>
              <a:t>CenterCrop</a:t>
            </a:r>
            <a:r>
              <a:rPr lang="en-IN" dirty="0"/>
              <a:t>()</a:t>
            </a:r>
          </a:p>
        </p:txBody>
      </p:sp>
      <p:sp>
        <p:nvSpPr>
          <p:cNvPr id="3" name="Content Placeholder 2">
            <a:extLst>
              <a:ext uri="{FF2B5EF4-FFF2-40B4-BE49-F238E27FC236}">
                <a16:creationId xmlns:a16="http://schemas.microsoft.com/office/drawing/2014/main" id="{700E4F0D-7E11-47B4-BF11-AF6002447368}"/>
              </a:ext>
            </a:extLst>
          </p:cNvPr>
          <p:cNvSpPr>
            <a:spLocks noGrp="1"/>
          </p:cNvSpPr>
          <p:nvPr>
            <p:ph idx="1"/>
          </p:nvPr>
        </p:nvSpPr>
        <p:spPr/>
        <p:txBody>
          <a:bodyPr/>
          <a:lstStyle/>
          <a:p>
            <a:pPr marL="0" indent="0">
              <a:buNone/>
            </a:pPr>
            <a:r>
              <a:rPr lang="en-IN" dirty="0"/>
              <a:t>import </a:t>
            </a:r>
            <a:r>
              <a:rPr lang="en-IN" dirty="0" err="1"/>
              <a:t>torchvision</a:t>
            </a:r>
            <a:endParaRPr lang="en-IN" dirty="0"/>
          </a:p>
          <a:p>
            <a:pPr marL="0" indent="0">
              <a:buNone/>
            </a:pPr>
            <a:r>
              <a:rPr lang="en-IN" dirty="0"/>
              <a:t>from </a:t>
            </a:r>
            <a:r>
              <a:rPr lang="en-IN" dirty="0" err="1"/>
              <a:t>torchvision</a:t>
            </a:r>
            <a:r>
              <a:rPr lang="en-IN" dirty="0"/>
              <a:t> import transforms</a:t>
            </a:r>
          </a:p>
          <a:p>
            <a:pPr marL="0" indent="0">
              <a:buNone/>
            </a:pPr>
            <a:r>
              <a:rPr lang="en-IN" dirty="0"/>
              <a:t>from PIL import Image</a:t>
            </a:r>
          </a:p>
          <a:p>
            <a:pPr marL="0" indent="0">
              <a:buNone/>
            </a:pPr>
            <a:r>
              <a:rPr lang="en-IN" dirty="0"/>
              <a:t>from </a:t>
            </a:r>
            <a:r>
              <a:rPr lang="en-IN" dirty="0" err="1"/>
              <a:t>IPython.display</a:t>
            </a:r>
            <a:r>
              <a:rPr lang="en-IN" dirty="0"/>
              <a:t> import display</a:t>
            </a:r>
          </a:p>
          <a:p>
            <a:pPr marL="0" indent="0">
              <a:buNone/>
            </a:pPr>
            <a:r>
              <a:rPr lang="en-IN" dirty="0" err="1"/>
              <a:t>img</a:t>
            </a:r>
            <a:r>
              <a:rPr lang="en-IN" dirty="0"/>
              <a:t> = </a:t>
            </a:r>
            <a:r>
              <a:rPr lang="en-IN" dirty="0" err="1"/>
              <a:t>Image.open</a:t>
            </a:r>
            <a:r>
              <a:rPr lang="en-IN" dirty="0"/>
              <a:t>('./data/cat.3.jpg')</a:t>
            </a:r>
          </a:p>
          <a:p>
            <a:pPr marL="0" indent="0">
              <a:buNone/>
            </a:pPr>
            <a:r>
              <a:rPr lang="en-IN" dirty="0"/>
              <a:t>display(</a:t>
            </a:r>
            <a:r>
              <a:rPr lang="en-IN" dirty="0" err="1"/>
              <a:t>img</a:t>
            </a:r>
            <a:r>
              <a:rPr lang="en-IN" dirty="0"/>
              <a:t>)</a:t>
            </a:r>
          </a:p>
          <a:p>
            <a:pPr marL="0" indent="0">
              <a:buNone/>
            </a:pPr>
            <a:r>
              <a:rPr lang="en-IN" dirty="0"/>
              <a:t># define an transform, height=180 width=300 </a:t>
            </a:r>
          </a:p>
          <a:p>
            <a:pPr marL="0" indent="0">
              <a:buNone/>
            </a:pPr>
            <a:r>
              <a:rPr lang="en-IN" dirty="0"/>
              <a:t>transform = </a:t>
            </a:r>
            <a:r>
              <a:rPr lang="en-IN" dirty="0" err="1"/>
              <a:t>transforms.CenterCrop</a:t>
            </a:r>
            <a:r>
              <a:rPr lang="en-IN" dirty="0"/>
              <a:t>((180, 300)) </a:t>
            </a:r>
          </a:p>
        </p:txBody>
      </p:sp>
    </p:spTree>
    <p:extLst>
      <p:ext uri="{BB962C8B-B14F-4D97-AF65-F5344CB8AC3E}">
        <p14:creationId xmlns:p14="http://schemas.microsoft.com/office/powerpoint/2010/main" val="374266940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A3A4A-8117-49B9-A0D2-F6311F113510}"/>
              </a:ext>
            </a:extLst>
          </p:cNvPr>
          <p:cNvSpPr>
            <a:spLocks noGrp="1"/>
          </p:cNvSpPr>
          <p:nvPr>
            <p:ph type="title"/>
          </p:nvPr>
        </p:nvSpPr>
        <p:spPr/>
        <p:txBody>
          <a:bodyPr/>
          <a:lstStyle/>
          <a:p>
            <a:r>
              <a:rPr lang="en-IN" dirty="0"/>
              <a:t>.</a:t>
            </a:r>
            <a:r>
              <a:rPr lang="en-IN" dirty="0" err="1"/>
              <a:t>CenterCrop</a:t>
            </a:r>
            <a:r>
              <a:rPr lang="en-IN" dirty="0"/>
              <a:t>()</a:t>
            </a:r>
          </a:p>
        </p:txBody>
      </p:sp>
      <p:sp>
        <p:nvSpPr>
          <p:cNvPr id="3" name="Content Placeholder 2">
            <a:extLst>
              <a:ext uri="{FF2B5EF4-FFF2-40B4-BE49-F238E27FC236}">
                <a16:creationId xmlns:a16="http://schemas.microsoft.com/office/drawing/2014/main" id="{0778A96B-EA59-41A5-916A-E8A9958569B4}"/>
              </a:ext>
            </a:extLst>
          </p:cNvPr>
          <p:cNvSpPr>
            <a:spLocks noGrp="1"/>
          </p:cNvSpPr>
          <p:nvPr>
            <p:ph idx="1"/>
          </p:nvPr>
        </p:nvSpPr>
        <p:spPr/>
        <p:txBody>
          <a:bodyPr>
            <a:normAutofit fontScale="92500" lnSpcReduction="10000"/>
          </a:bodyPr>
          <a:lstStyle/>
          <a:p>
            <a:r>
              <a:rPr lang="en-US" dirty="0" err="1">
                <a:solidFill>
                  <a:srgbClr val="00B0F0"/>
                </a:solidFill>
              </a:rPr>
              <a:t>CenterCrop</a:t>
            </a:r>
            <a:r>
              <a:rPr lang="en-US" dirty="0">
                <a:solidFill>
                  <a:srgbClr val="00B0F0"/>
                </a:solidFill>
              </a:rPr>
              <a:t>() method</a:t>
            </a:r>
          </a:p>
          <a:p>
            <a:r>
              <a:rPr lang="en-US" dirty="0"/>
              <a:t>Accepts images like PIL Image, Tensor Image, and a batch of Tensor images. </a:t>
            </a:r>
          </a:p>
          <a:p>
            <a:r>
              <a:rPr lang="en-US" dirty="0"/>
              <a:t>The tensor image is a </a:t>
            </a:r>
            <a:r>
              <a:rPr lang="en-US" dirty="0" err="1"/>
              <a:t>PyTorch</a:t>
            </a:r>
            <a:r>
              <a:rPr lang="en-US" dirty="0"/>
              <a:t> tensor with [C, H, W] shape</a:t>
            </a:r>
          </a:p>
          <a:p>
            <a:r>
              <a:rPr lang="en-US" dirty="0"/>
              <a:t>Here C represents a number of channels and  H, W represents height and width respectively. </a:t>
            </a:r>
          </a:p>
          <a:p>
            <a:r>
              <a:rPr lang="en-US" dirty="0"/>
              <a:t>Transforming the image at the center, to get a square image as output.</a:t>
            </a:r>
            <a:endParaRPr lang="en-IN" dirty="0"/>
          </a:p>
          <a:p>
            <a:r>
              <a:rPr lang="en-IN" dirty="0">
                <a:solidFill>
                  <a:srgbClr val="00B0F0"/>
                </a:solidFill>
              </a:rPr>
              <a:t>transform = </a:t>
            </a:r>
            <a:r>
              <a:rPr lang="en-IN" dirty="0" err="1">
                <a:solidFill>
                  <a:srgbClr val="00B0F0"/>
                </a:solidFill>
              </a:rPr>
              <a:t>transforms.CenterCrop</a:t>
            </a:r>
            <a:r>
              <a:rPr lang="en-IN" dirty="0">
                <a:solidFill>
                  <a:srgbClr val="00B0F0"/>
                </a:solidFill>
              </a:rPr>
              <a:t>(200)</a:t>
            </a:r>
          </a:p>
          <a:p>
            <a:r>
              <a:rPr lang="en-US" dirty="0"/>
              <a:t>Transforming the image with a height of 180 and a width of 300 pixels</a:t>
            </a:r>
          </a:p>
          <a:p>
            <a:r>
              <a:rPr lang="pt-BR" dirty="0">
                <a:solidFill>
                  <a:srgbClr val="00B0F0"/>
                </a:solidFill>
              </a:rPr>
              <a:t>transform = transforms.CenterCrop((180, 300)) </a:t>
            </a:r>
            <a:endParaRPr lang="en-US" dirty="0">
              <a:solidFill>
                <a:srgbClr val="00B0F0"/>
              </a:solidFill>
            </a:endParaRPr>
          </a:p>
          <a:p>
            <a:endParaRPr lang="en-IN" dirty="0"/>
          </a:p>
        </p:txBody>
      </p:sp>
    </p:spTree>
    <p:extLst>
      <p:ext uri="{BB962C8B-B14F-4D97-AF65-F5344CB8AC3E}">
        <p14:creationId xmlns:p14="http://schemas.microsoft.com/office/powerpoint/2010/main" val="2694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4E8E8-C560-4A28-8F26-5AB0B49F4BFF}"/>
              </a:ext>
            </a:extLst>
          </p:cNvPr>
          <p:cNvSpPr>
            <a:spLocks noGrp="1"/>
          </p:cNvSpPr>
          <p:nvPr>
            <p:ph type="title"/>
          </p:nvPr>
        </p:nvSpPr>
        <p:spPr/>
        <p:txBody>
          <a:bodyPr/>
          <a:lstStyle/>
          <a:p>
            <a:r>
              <a:rPr lang="en-IN" dirty="0"/>
              <a:t>Overfit vs Underfit vs Best-fit</a:t>
            </a:r>
          </a:p>
        </p:txBody>
      </p:sp>
      <p:pic>
        <p:nvPicPr>
          <p:cNvPr id="3" name="Picture 2">
            <a:extLst>
              <a:ext uri="{FF2B5EF4-FFF2-40B4-BE49-F238E27FC236}">
                <a16:creationId xmlns:a16="http://schemas.microsoft.com/office/drawing/2014/main" id="{70FFEABB-85BB-4BAA-9B8A-2E6A745120F2}"/>
              </a:ext>
            </a:extLst>
          </p:cNvPr>
          <p:cNvPicPr>
            <a:picLocks noChangeAspect="1"/>
          </p:cNvPicPr>
          <p:nvPr/>
        </p:nvPicPr>
        <p:blipFill>
          <a:blip r:embed="rId2"/>
          <a:stretch>
            <a:fillRect/>
          </a:stretch>
        </p:blipFill>
        <p:spPr>
          <a:xfrm>
            <a:off x="143436" y="1794205"/>
            <a:ext cx="6888878" cy="3321423"/>
          </a:xfrm>
          <a:prstGeom prst="rect">
            <a:avLst/>
          </a:prstGeom>
        </p:spPr>
      </p:pic>
      <p:sp>
        <p:nvSpPr>
          <p:cNvPr id="5" name="TextBox 4">
            <a:extLst>
              <a:ext uri="{FF2B5EF4-FFF2-40B4-BE49-F238E27FC236}">
                <a16:creationId xmlns:a16="http://schemas.microsoft.com/office/drawing/2014/main" id="{CA66DFB4-40FC-4FD2-A4C8-6DF3A9545D23}"/>
              </a:ext>
            </a:extLst>
          </p:cNvPr>
          <p:cNvSpPr txBox="1"/>
          <p:nvPr/>
        </p:nvSpPr>
        <p:spPr>
          <a:xfrm>
            <a:off x="7207126" y="1331259"/>
            <a:ext cx="4666627" cy="5016758"/>
          </a:xfrm>
          <a:prstGeom prst="rect">
            <a:avLst/>
          </a:prstGeom>
          <a:noFill/>
        </p:spPr>
        <p:txBody>
          <a:bodyPr wrap="square" rtlCol="0">
            <a:spAutoFit/>
          </a:bodyPr>
          <a:lstStyle/>
          <a:p>
            <a:r>
              <a:rPr lang="en-US" sz="2000" dirty="0">
                <a:solidFill>
                  <a:srgbClr val="00B0F0"/>
                </a:solidFill>
              </a:rPr>
              <a:t>Typical relationship between capacity and error. </a:t>
            </a:r>
          </a:p>
          <a:p>
            <a:r>
              <a:rPr lang="en-US" sz="2000" dirty="0"/>
              <a:t>Training and test error behave differently. </a:t>
            </a:r>
          </a:p>
          <a:p>
            <a:endParaRPr lang="en-US" sz="2000" dirty="0"/>
          </a:p>
          <a:p>
            <a:r>
              <a:rPr lang="en-US" sz="2000" dirty="0"/>
              <a:t>At the left end of the graph, training error and generalization error are both high. This is the </a:t>
            </a:r>
            <a:r>
              <a:rPr lang="en-US" sz="2000" dirty="0">
                <a:solidFill>
                  <a:srgbClr val="00B0F0"/>
                </a:solidFill>
              </a:rPr>
              <a:t>underfitting regime</a:t>
            </a:r>
            <a:r>
              <a:rPr lang="en-US" sz="2000" dirty="0"/>
              <a:t>. </a:t>
            </a:r>
          </a:p>
          <a:p>
            <a:endParaRPr lang="en-US" sz="2000" dirty="0"/>
          </a:p>
          <a:p>
            <a:r>
              <a:rPr lang="en-US" sz="2000" dirty="0"/>
              <a:t>As we increase capacity, training error decreases, but the gap between training and generalization error increases. </a:t>
            </a:r>
          </a:p>
          <a:p>
            <a:endParaRPr lang="en-US" sz="2000" dirty="0"/>
          </a:p>
          <a:p>
            <a:r>
              <a:rPr lang="en-US" sz="2000" dirty="0"/>
              <a:t>Eventually, the size of this gap outweighs the decrease in training error, and we enter the </a:t>
            </a:r>
            <a:r>
              <a:rPr lang="en-US" sz="2000" dirty="0">
                <a:solidFill>
                  <a:srgbClr val="00B0F0"/>
                </a:solidFill>
              </a:rPr>
              <a:t>overfitting regime</a:t>
            </a:r>
            <a:r>
              <a:rPr lang="en-US" sz="2000" dirty="0"/>
              <a:t>, where capacity is too large, above the optimal capacity</a:t>
            </a:r>
            <a:endParaRPr lang="en-IN" sz="2000" dirty="0"/>
          </a:p>
        </p:txBody>
      </p:sp>
    </p:spTree>
    <p:extLst>
      <p:ext uri="{BB962C8B-B14F-4D97-AF65-F5344CB8AC3E}">
        <p14:creationId xmlns:p14="http://schemas.microsoft.com/office/powerpoint/2010/main" val="17361958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E1BD-0875-4F8F-A10D-4235915358F1}"/>
              </a:ext>
            </a:extLst>
          </p:cNvPr>
          <p:cNvSpPr>
            <a:spLocks noGrp="1"/>
          </p:cNvSpPr>
          <p:nvPr>
            <p:ph type="title"/>
          </p:nvPr>
        </p:nvSpPr>
        <p:spPr/>
        <p:txBody>
          <a:bodyPr/>
          <a:lstStyle/>
          <a:p>
            <a:r>
              <a:rPr lang="en-IN" dirty="0"/>
              <a:t>.Compose()</a:t>
            </a:r>
          </a:p>
        </p:txBody>
      </p:sp>
      <p:sp>
        <p:nvSpPr>
          <p:cNvPr id="3" name="Content Placeholder 2">
            <a:extLst>
              <a:ext uri="{FF2B5EF4-FFF2-40B4-BE49-F238E27FC236}">
                <a16:creationId xmlns:a16="http://schemas.microsoft.com/office/drawing/2014/main" id="{D7CB1294-ED27-4431-B0A3-1D5B22D86C84}"/>
              </a:ext>
            </a:extLst>
          </p:cNvPr>
          <p:cNvSpPr>
            <a:spLocks noGrp="1"/>
          </p:cNvSpPr>
          <p:nvPr>
            <p:ph idx="1"/>
          </p:nvPr>
        </p:nvSpPr>
        <p:spPr>
          <a:xfrm>
            <a:off x="838200" y="1825625"/>
            <a:ext cx="7458635" cy="4851916"/>
          </a:xfrm>
        </p:spPr>
        <p:txBody>
          <a:bodyPr>
            <a:normAutofit fontScale="70000" lnSpcReduction="20000"/>
          </a:bodyPr>
          <a:lstStyle/>
          <a:p>
            <a:pPr marL="0" indent="0">
              <a:buNone/>
            </a:pPr>
            <a:r>
              <a:rPr lang="en-IN" dirty="0"/>
              <a:t>import </a:t>
            </a:r>
            <a:r>
              <a:rPr lang="en-IN" dirty="0" err="1"/>
              <a:t>torchvision.transforms</a:t>
            </a:r>
            <a:r>
              <a:rPr lang="en-IN" dirty="0"/>
              <a:t> as T</a:t>
            </a:r>
          </a:p>
          <a:p>
            <a:pPr marL="0" indent="0">
              <a:buNone/>
            </a:pPr>
            <a:r>
              <a:rPr lang="en-IN" dirty="0"/>
              <a:t>from PIL import Image</a:t>
            </a:r>
          </a:p>
          <a:p>
            <a:pPr marL="0" indent="0">
              <a:buNone/>
            </a:pPr>
            <a:r>
              <a:rPr lang="en-IN" dirty="0" err="1"/>
              <a:t>img</a:t>
            </a:r>
            <a:r>
              <a:rPr lang="en-IN" dirty="0"/>
              <a:t> = </a:t>
            </a:r>
            <a:r>
              <a:rPr lang="en-IN" dirty="0" err="1"/>
              <a:t>Image.open</a:t>
            </a:r>
            <a:r>
              <a:rPr lang="en-IN" dirty="0"/>
              <a:t>('./data/cat.3.jpg')</a:t>
            </a:r>
          </a:p>
          <a:p>
            <a:pPr marL="0" indent="0">
              <a:buNone/>
            </a:pPr>
            <a:r>
              <a:rPr lang="en-IN" dirty="0"/>
              <a:t>transform = </a:t>
            </a:r>
            <a:r>
              <a:rPr lang="en-IN" dirty="0" err="1"/>
              <a:t>transforms.Compose</a:t>
            </a:r>
            <a:r>
              <a:rPr lang="en-IN" dirty="0"/>
              <a:t>([</a:t>
            </a:r>
          </a:p>
          <a:p>
            <a:pPr marL="0" indent="0">
              <a:buNone/>
            </a:pPr>
            <a:r>
              <a:rPr lang="en-IN" dirty="0"/>
              <a:t>    </a:t>
            </a:r>
            <a:r>
              <a:rPr lang="en-IN" dirty="0" err="1"/>
              <a:t>transforms.Resize</a:t>
            </a:r>
            <a:r>
              <a:rPr lang="en-IN" dirty="0"/>
              <a:t>(256),</a:t>
            </a:r>
          </a:p>
          <a:p>
            <a:pPr marL="0" indent="0">
              <a:buNone/>
            </a:pPr>
            <a:r>
              <a:rPr lang="en-IN" dirty="0"/>
              <a:t>    </a:t>
            </a:r>
            <a:r>
              <a:rPr lang="en-IN" dirty="0" err="1"/>
              <a:t>transforms.CenterCrop</a:t>
            </a:r>
            <a:r>
              <a:rPr lang="en-IN" dirty="0"/>
              <a:t>(224),</a:t>
            </a:r>
          </a:p>
          <a:p>
            <a:pPr marL="0" indent="0">
              <a:buNone/>
            </a:pPr>
            <a:r>
              <a:rPr lang="en-IN" dirty="0"/>
              <a:t>    </a:t>
            </a:r>
            <a:r>
              <a:rPr lang="en-IN" dirty="0" err="1"/>
              <a:t>transforms.ToTensor</a:t>
            </a:r>
            <a:r>
              <a:rPr lang="en-IN" dirty="0"/>
              <a:t>(),</a:t>
            </a:r>
          </a:p>
          <a:p>
            <a:pPr marL="0" indent="0">
              <a:buNone/>
            </a:pPr>
            <a:r>
              <a:rPr lang="en-IN" dirty="0"/>
              <a:t>    </a:t>
            </a:r>
            <a:r>
              <a:rPr lang="en-IN" dirty="0" err="1"/>
              <a:t>transforms.Normalize</a:t>
            </a:r>
            <a:r>
              <a:rPr lang="en-IN" dirty="0"/>
              <a:t>(</a:t>
            </a:r>
          </a:p>
          <a:p>
            <a:pPr marL="0" indent="0">
              <a:buNone/>
            </a:pPr>
            <a:r>
              <a:rPr lang="en-IN" dirty="0"/>
              <a:t>       mean=[0.485, 0.456, 0.406],</a:t>
            </a:r>
          </a:p>
          <a:p>
            <a:pPr marL="0" indent="0">
              <a:buNone/>
            </a:pPr>
            <a:r>
              <a:rPr lang="en-IN" dirty="0"/>
              <a:t>       std=[0.229, 0.224, 0.225])</a:t>
            </a:r>
          </a:p>
          <a:p>
            <a:pPr marL="0" indent="0">
              <a:buNone/>
            </a:pPr>
            <a:r>
              <a:rPr lang="en-IN" dirty="0"/>
              <a:t>])</a:t>
            </a:r>
          </a:p>
          <a:p>
            <a:pPr marL="0" indent="0">
              <a:buNone/>
            </a:pPr>
            <a:r>
              <a:rPr lang="en-IN" dirty="0"/>
              <a:t>x = transform(</a:t>
            </a:r>
            <a:r>
              <a:rPr lang="en-IN" dirty="0" err="1"/>
              <a:t>img</a:t>
            </a:r>
            <a:r>
              <a:rPr lang="en-IN" dirty="0"/>
              <a:t>)</a:t>
            </a:r>
          </a:p>
          <a:p>
            <a:pPr marL="0" indent="0">
              <a:buNone/>
            </a:pPr>
            <a:r>
              <a:rPr lang="en-IN" dirty="0" err="1"/>
              <a:t>img.show</a:t>
            </a:r>
            <a:r>
              <a:rPr lang="en-IN" dirty="0"/>
              <a:t>() # </a:t>
            </a:r>
            <a:r>
              <a:rPr lang="en-IN" dirty="0" err="1"/>
              <a:t>x.show</a:t>
            </a:r>
            <a:r>
              <a:rPr lang="en-IN" dirty="0"/>
              <a:t>() -'Tensor' object has no attribute 'show'</a:t>
            </a:r>
          </a:p>
          <a:p>
            <a:pPr marL="0" indent="0">
              <a:buNone/>
            </a:pPr>
            <a:r>
              <a:rPr lang="en-IN" dirty="0"/>
              <a:t>print(</a:t>
            </a:r>
            <a:r>
              <a:rPr lang="en-IN" dirty="0" err="1"/>
              <a:t>x.shape</a:t>
            </a:r>
            <a:r>
              <a:rPr lang="en-IN" dirty="0"/>
              <a:t>)</a:t>
            </a:r>
          </a:p>
        </p:txBody>
      </p:sp>
      <p:sp>
        <p:nvSpPr>
          <p:cNvPr id="4" name="TextBox 3">
            <a:extLst>
              <a:ext uri="{FF2B5EF4-FFF2-40B4-BE49-F238E27FC236}">
                <a16:creationId xmlns:a16="http://schemas.microsoft.com/office/drawing/2014/main" id="{7DD1EC2D-4F9B-4171-8187-A74A98D9C9B8}"/>
              </a:ext>
            </a:extLst>
          </p:cNvPr>
          <p:cNvSpPr txBox="1"/>
          <p:nvPr/>
        </p:nvSpPr>
        <p:spPr>
          <a:xfrm>
            <a:off x="838200" y="6308209"/>
            <a:ext cx="4531659" cy="369332"/>
          </a:xfrm>
          <a:prstGeom prst="rect">
            <a:avLst/>
          </a:prstGeom>
          <a:noFill/>
        </p:spPr>
        <p:txBody>
          <a:bodyPr wrap="square" rtlCol="0">
            <a:spAutoFit/>
          </a:bodyPr>
          <a:lstStyle/>
          <a:p>
            <a:r>
              <a:rPr lang="en-US" dirty="0"/>
              <a:t>Output - </a:t>
            </a:r>
            <a:r>
              <a:rPr lang="en-US" dirty="0" err="1"/>
              <a:t>torch.Size</a:t>
            </a:r>
            <a:r>
              <a:rPr lang="en-US" dirty="0"/>
              <a:t>([3, 224, 224])</a:t>
            </a:r>
            <a:endParaRPr lang="en-IN" dirty="0"/>
          </a:p>
        </p:txBody>
      </p:sp>
      <p:sp>
        <p:nvSpPr>
          <p:cNvPr id="5" name="TextBox 4">
            <a:extLst>
              <a:ext uri="{FF2B5EF4-FFF2-40B4-BE49-F238E27FC236}">
                <a16:creationId xmlns:a16="http://schemas.microsoft.com/office/drawing/2014/main" id="{ED0C5771-BE38-49B4-A051-EDA956568EA0}"/>
              </a:ext>
            </a:extLst>
          </p:cNvPr>
          <p:cNvSpPr txBox="1"/>
          <p:nvPr/>
        </p:nvSpPr>
        <p:spPr>
          <a:xfrm>
            <a:off x="8525435" y="1855694"/>
            <a:ext cx="2622177" cy="3416320"/>
          </a:xfrm>
          <a:prstGeom prst="rect">
            <a:avLst/>
          </a:prstGeom>
          <a:noFill/>
        </p:spPr>
        <p:txBody>
          <a:bodyPr wrap="square" rtlCol="0">
            <a:spAutoFit/>
          </a:bodyPr>
          <a:lstStyle/>
          <a:p>
            <a:r>
              <a:rPr lang="en-IN" dirty="0"/>
              <a:t>'''</a:t>
            </a:r>
          </a:p>
          <a:p>
            <a:r>
              <a:rPr lang="en-IN" dirty="0"/>
              <a:t>transform= </a:t>
            </a:r>
            <a:r>
              <a:rPr lang="en-IN" dirty="0" err="1"/>
              <a:t>T.Compose</a:t>
            </a:r>
            <a:r>
              <a:rPr lang="en-IN" dirty="0"/>
              <a:t>([</a:t>
            </a:r>
          </a:p>
          <a:p>
            <a:r>
              <a:rPr lang="en-IN" dirty="0"/>
              <a:t>   </a:t>
            </a:r>
            <a:r>
              <a:rPr lang="en-IN" dirty="0" err="1"/>
              <a:t>T.Resize</a:t>
            </a:r>
            <a:r>
              <a:rPr lang="en-IN" dirty="0"/>
              <a:t>(256),</a:t>
            </a:r>
          </a:p>
          <a:p>
            <a:r>
              <a:rPr lang="en-IN" dirty="0"/>
              <a:t>   </a:t>
            </a:r>
            <a:r>
              <a:rPr lang="en-IN" dirty="0" err="1"/>
              <a:t>T.CenterCrop</a:t>
            </a:r>
            <a:r>
              <a:rPr lang="en-IN" dirty="0"/>
              <a:t>(224),</a:t>
            </a:r>
          </a:p>
          <a:p>
            <a:r>
              <a:rPr lang="en-IN" dirty="0"/>
              <a:t>   </a:t>
            </a:r>
            <a:r>
              <a:rPr lang="en-IN" dirty="0" err="1"/>
              <a:t>T.ToTensor</a:t>
            </a:r>
            <a:r>
              <a:rPr lang="en-IN" dirty="0"/>
              <a:t>(),</a:t>
            </a:r>
          </a:p>
          <a:p>
            <a:r>
              <a:rPr lang="en-IN" dirty="0"/>
              <a:t>   </a:t>
            </a:r>
            <a:r>
              <a:rPr lang="en-IN" dirty="0" err="1"/>
              <a:t>T.Normalize</a:t>
            </a:r>
            <a:r>
              <a:rPr lang="en-IN" dirty="0"/>
              <a:t>(</a:t>
            </a:r>
          </a:p>
          <a:p>
            <a:r>
              <a:rPr lang="en-IN" dirty="0"/>
              <a:t>       mean=[0.485, 0.456, 0.406],</a:t>
            </a:r>
          </a:p>
          <a:p>
            <a:r>
              <a:rPr lang="en-IN" dirty="0"/>
              <a:t>       std=[0.229, 0.224, 0.225] )</a:t>
            </a:r>
          </a:p>
          <a:p>
            <a:r>
              <a:rPr lang="en-IN" dirty="0"/>
              <a:t>])</a:t>
            </a:r>
          </a:p>
          <a:p>
            <a:r>
              <a:rPr lang="en-IN" dirty="0"/>
              <a:t>'''</a:t>
            </a:r>
          </a:p>
        </p:txBody>
      </p:sp>
    </p:spTree>
    <p:extLst>
      <p:ext uri="{BB962C8B-B14F-4D97-AF65-F5344CB8AC3E}">
        <p14:creationId xmlns:p14="http://schemas.microsoft.com/office/powerpoint/2010/main" val="33641171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68693-92A4-4C12-8DE8-167C13644445}"/>
              </a:ext>
            </a:extLst>
          </p:cNvPr>
          <p:cNvSpPr>
            <a:spLocks noGrp="1"/>
          </p:cNvSpPr>
          <p:nvPr>
            <p:ph type="title"/>
          </p:nvPr>
        </p:nvSpPr>
        <p:spPr>
          <a:xfrm>
            <a:off x="838200" y="365126"/>
            <a:ext cx="10515600" cy="387909"/>
          </a:xfrm>
        </p:spPr>
        <p:txBody>
          <a:bodyPr>
            <a:normAutofit fontScale="90000"/>
          </a:bodyPr>
          <a:lstStyle/>
          <a:p>
            <a:r>
              <a:rPr lang="en-IN" dirty="0"/>
              <a:t>Data Augmentation Steps</a:t>
            </a:r>
          </a:p>
        </p:txBody>
      </p:sp>
      <p:sp>
        <p:nvSpPr>
          <p:cNvPr id="4" name="Rectangle 1">
            <a:extLst>
              <a:ext uri="{FF2B5EF4-FFF2-40B4-BE49-F238E27FC236}">
                <a16:creationId xmlns:a16="http://schemas.microsoft.com/office/drawing/2014/main" id="{F9EEF156-35A0-41B7-BC8D-D6A30B88115B}"/>
              </a:ext>
            </a:extLst>
          </p:cNvPr>
          <p:cNvSpPr>
            <a:spLocks noGrp="1" noChangeArrowheads="1"/>
          </p:cNvSpPr>
          <p:nvPr>
            <p:ph idx="1"/>
          </p:nvPr>
        </p:nvSpPr>
        <p:spPr bwMode="auto">
          <a:xfrm>
            <a:off x="349623" y="1025605"/>
            <a:ext cx="11492754" cy="56636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rgbClr val="0D0D0D"/>
                </a:solidFill>
                <a:effectLst/>
                <a:latin typeface="+mj-lt"/>
              </a:rPr>
              <a:t>Load the Dataset:</a:t>
            </a:r>
            <a:endParaRPr kumimoji="0" lang="en-US" altLang="en-US" sz="1800" b="0" i="0" u="none" strike="noStrike" cap="none" normalizeH="0" baseline="0" dirty="0">
              <a:ln>
                <a:noFill/>
              </a:ln>
              <a:solidFill>
                <a:srgbClr val="0D0D0D"/>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Load training dataset, typically divided into images and corresponding labels.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rgbClr val="0D0D0D"/>
                </a:solidFill>
                <a:effectLst/>
                <a:latin typeface="+mj-lt"/>
              </a:rPr>
              <a:t>Define Transformation Pipeline:</a:t>
            </a:r>
            <a:endParaRPr kumimoji="0" lang="en-US" altLang="en-US" sz="1800" b="0" i="0" u="none" strike="noStrike" cap="none" normalizeH="0" baseline="0" dirty="0">
              <a:ln>
                <a:noFill/>
              </a:ln>
              <a:solidFill>
                <a:srgbClr val="0D0D0D"/>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Create a set of transformations that will be applied to the input data. Common image data augmentation transformations include: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Random flips (horizontal or vertical)</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Random rotations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Random crops and resizing</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Changes in brightness, contrast, and saturation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Gaussian noise addition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Use a library like </a:t>
            </a:r>
            <a:r>
              <a:rPr kumimoji="0" lang="en-US" altLang="en-US" sz="1800" b="1" i="0" u="none" strike="noStrike" cap="none" normalizeH="0" baseline="0" dirty="0" err="1">
                <a:ln>
                  <a:noFill/>
                </a:ln>
                <a:solidFill>
                  <a:srgbClr val="0D0D0D"/>
                </a:solidFill>
                <a:effectLst/>
                <a:latin typeface="+mj-lt"/>
              </a:rPr>
              <a:t>torchvision.transforms</a:t>
            </a:r>
            <a:r>
              <a:rPr kumimoji="0" lang="en-US" altLang="en-US" sz="1800" b="0" i="0" u="none" strike="noStrike" cap="none" normalizeH="0" baseline="0" dirty="0">
                <a:ln>
                  <a:noFill/>
                </a:ln>
                <a:solidFill>
                  <a:srgbClr val="0D0D0D"/>
                </a:solidFill>
                <a:effectLst/>
                <a:latin typeface="+mj-lt"/>
              </a:rPr>
              <a:t> in </a:t>
            </a:r>
            <a:r>
              <a:rPr kumimoji="0" lang="en-US" altLang="en-US" sz="1800" b="0" i="0" u="none" strike="noStrike" cap="none" normalizeH="0" baseline="0" dirty="0" err="1">
                <a:ln>
                  <a:noFill/>
                </a:ln>
                <a:solidFill>
                  <a:srgbClr val="0D0D0D"/>
                </a:solidFill>
                <a:effectLst/>
                <a:latin typeface="+mj-lt"/>
              </a:rPr>
              <a:t>PyTorch</a:t>
            </a:r>
            <a:r>
              <a:rPr kumimoji="0" lang="en-US" altLang="en-US" sz="1800" b="0" i="0" u="none" strike="noStrike" cap="none" normalizeH="0" baseline="0" dirty="0">
                <a:ln>
                  <a:noFill/>
                </a:ln>
                <a:solidFill>
                  <a:srgbClr val="0D0D0D"/>
                </a:solidFill>
                <a:effectLst/>
                <a:latin typeface="+mj-lt"/>
              </a:rPr>
              <a:t> to define the transformations.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rgbClr val="0D0D0D"/>
                </a:solidFill>
                <a:effectLst/>
                <a:latin typeface="+mj-lt"/>
              </a:rPr>
              <a:t>Apply Transformations:</a:t>
            </a:r>
            <a:endParaRPr kumimoji="0" lang="en-US" altLang="en-US" sz="1800" b="0" i="0" u="none" strike="noStrike" cap="none" normalizeH="0" baseline="0" dirty="0">
              <a:ln>
                <a:noFill/>
              </a:ln>
              <a:solidFill>
                <a:srgbClr val="0D0D0D"/>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Iterate through the training dataset and apply the defined transformations to each input sample.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For each training example, generate multiple augmented samples by applying different combinations of transformations.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rgbClr val="0D0D0D"/>
                </a:solidFill>
                <a:effectLst/>
                <a:latin typeface="+mj-lt"/>
              </a:rPr>
              <a:t>Model Training:</a:t>
            </a:r>
            <a:endParaRPr kumimoji="0" lang="en-US" altLang="en-US" sz="1800" b="0" i="0" u="none" strike="noStrike" cap="none" normalizeH="0" baseline="0" dirty="0">
              <a:ln>
                <a:noFill/>
              </a:ln>
              <a:solidFill>
                <a:srgbClr val="0D0D0D"/>
              </a:solidFill>
              <a:effectLst/>
              <a:latin typeface="+mj-l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Train machine learning model using the augmented dataset.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0D0D0D"/>
                </a:solidFill>
                <a:effectLst/>
                <a:latin typeface="+mj-lt"/>
              </a:rPr>
              <a:t>The augmented samples contribute to the model's ability to generalize well to unseen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37343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913C-9970-4849-99F4-A3766E846ABA}"/>
              </a:ext>
            </a:extLst>
          </p:cNvPr>
          <p:cNvSpPr>
            <a:spLocks noGrp="1"/>
          </p:cNvSpPr>
          <p:nvPr>
            <p:ph type="title"/>
          </p:nvPr>
        </p:nvSpPr>
        <p:spPr/>
        <p:txBody>
          <a:bodyPr/>
          <a:lstStyle/>
          <a:p>
            <a:r>
              <a:rPr lang="en-IN" dirty="0"/>
              <a:t>Data Augmentation Steps</a:t>
            </a:r>
          </a:p>
        </p:txBody>
      </p:sp>
      <p:sp>
        <p:nvSpPr>
          <p:cNvPr id="3" name="Content Placeholder 2">
            <a:extLst>
              <a:ext uri="{FF2B5EF4-FFF2-40B4-BE49-F238E27FC236}">
                <a16:creationId xmlns:a16="http://schemas.microsoft.com/office/drawing/2014/main" id="{91DE982E-AB1F-4FCB-9E4B-149AC8E8F945}"/>
              </a:ext>
            </a:extLst>
          </p:cNvPr>
          <p:cNvSpPr>
            <a:spLocks noGrp="1"/>
          </p:cNvSpPr>
          <p:nvPr>
            <p:ph idx="1"/>
          </p:nvPr>
        </p:nvSpPr>
        <p:spPr/>
        <p:txBody>
          <a:bodyPr>
            <a:normAutofit fontScale="92500" lnSpcReduction="10000"/>
          </a:bodyPr>
          <a:lstStyle/>
          <a:p>
            <a:pPr marL="0" indent="0">
              <a:buNone/>
            </a:pPr>
            <a:r>
              <a:rPr lang="en-US" dirty="0"/>
              <a:t>5. </a:t>
            </a:r>
            <a:r>
              <a:rPr lang="en-US" b="1" dirty="0"/>
              <a:t>Validation and Testing:</a:t>
            </a:r>
          </a:p>
          <a:p>
            <a:r>
              <a:rPr lang="en-US" dirty="0"/>
              <a:t>For validation and testing, use the original, non-augmented data to evaluate the model's performance.</a:t>
            </a:r>
          </a:p>
          <a:p>
            <a:pPr marL="0" indent="0">
              <a:buNone/>
            </a:pPr>
            <a:r>
              <a:rPr lang="en-US" b="1" dirty="0"/>
              <a:t>6. Monitoring:</a:t>
            </a:r>
            <a:endParaRPr lang="en-US" dirty="0"/>
          </a:p>
          <a:p>
            <a:pPr lvl="1"/>
            <a:r>
              <a:rPr lang="en-US" dirty="0"/>
              <a:t>Monitor the training process, including loss and accuracy, to ensure the model is learning effectively.</a:t>
            </a:r>
          </a:p>
          <a:p>
            <a:pPr marL="0" indent="0">
              <a:buNone/>
            </a:pPr>
            <a:r>
              <a:rPr lang="en-US" b="1" dirty="0"/>
              <a:t>7. Repeat:</a:t>
            </a:r>
            <a:endParaRPr lang="en-US" dirty="0"/>
          </a:p>
          <a:p>
            <a:pPr lvl="1"/>
            <a:r>
              <a:rPr lang="en-US" dirty="0"/>
              <a:t>Repeat the training process with the augmented data until the model converges or reaches satisfactory performance.</a:t>
            </a:r>
          </a:p>
          <a:p>
            <a:pPr marL="0" indent="0">
              <a:buNone/>
            </a:pPr>
            <a:r>
              <a:rPr lang="en-US" b="1" dirty="0"/>
              <a:t>8. Evaluate on Unseen Data:</a:t>
            </a:r>
            <a:endParaRPr lang="en-US" dirty="0"/>
          </a:p>
          <a:p>
            <a:pPr lvl="1"/>
            <a:r>
              <a:rPr lang="en-US" dirty="0"/>
              <a:t>Finally, evaluate the trained model on completely unseen data (testing set) to assess its generalization performance.</a:t>
            </a:r>
          </a:p>
          <a:p>
            <a:endParaRPr lang="en-IN" dirty="0"/>
          </a:p>
        </p:txBody>
      </p:sp>
    </p:spTree>
    <p:extLst>
      <p:ext uri="{BB962C8B-B14F-4D97-AF65-F5344CB8AC3E}">
        <p14:creationId xmlns:p14="http://schemas.microsoft.com/office/powerpoint/2010/main" val="33214248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4227CF-ACFD-41C8-9B95-10074B0E04E4}"/>
              </a:ext>
            </a:extLst>
          </p:cNvPr>
          <p:cNvSpPr>
            <a:spLocks noGrp="1"/>
          </p:cNvSpPr>
          <p:nvPr>
            <p:ph type="ctrTitle"/>
          </p:nvPr>
        </p:nvSpPr>
        <p:spPr/>
        <p:txBody>
          <a:bodyPr/>
          <a:lstStyle/>
          <a:p>
            <a:r>
              <a:rPr lang="en-US" dirty="0"/>
              <a:t>Early Stopping</a:t>
            </a:r>
            <a:endParaRPr lang="en-IN" dirty="0"/>
          </a:p>
        </p:txBody>
      </p:sp>
      <p:sp>
        <p:nvSpPr>
          <p:cNvPr id="5" name="Subtitle 4">
            <a:extLst>
              <a:ext uri="{FF2B5EF4-FFF2-40B4-BE49-F238E27FC236}">
                <a16:creationId xmlns:a16="http://schemas.microsoft.com/office/drawing/2014/main" id="{CA85B53F-3E40-437F-A249-877AC0F4193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579417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9D45-FD26-491E-A4F3-E56530F14E31}"/>
              </a:ext>
            </a:extLst>
          </p:cNvPr>
          <p:cNvSpPr>
            <a:spLocks noGrp="1"/>
          </p:cNvSpPr>
          <p:nvPr>
            <p:ph type="title"/>
          </p:nvPr>
        </p:nvSpPr>
        <p:spPr/>
        <p:txBody>
          <a:bodyPr/>
          <a:lstStyle/>
          <a:p>
            <a:r>
              <a:rPr lang="en-US" dirty="0"/>
              <a:t>Early Stopping</a:t>
            </a:r>
            <a:endParaRPr lang="en-IN" dirty="0"/>
          </a:p>
        </p:txBody>
      </p:sp>
      <p:sp>
        <p:nvSpPr>
          <p:cNvPr id="3" name="Content Placeholder 2">
            <a:extLst>
              <a:ext uri="{FF2B5EF4-FFF2-40B4-BE49-F238E27FC236}">
                <a16:creationId xmlns:a16="http://schemas.microsoft.com/office/drawing/2014/main" id="{D6AAD86E-6CB8-4B90-9FE7-4CDC1DBE0444}"/>
              </a:ext>
            </a:extLst>
          </p:cNvPr>
          <p:cNvSpPr>
            <a:spLocks noGrp="1"/>
          </p:cNvSpPr>
          <p:nvPr>
            <p:ph idx="1"/>
          </p:nvPr>
        </p:nvSpPr>
        <p:spPr/>
        <p:txBody>
          <a:bodyPr/>
          <a:lstStyle/>
          <a:p>
            <a:r>
              <a:rPr lang="en-US" dirty="0"/>
              <a:t>A problem with training neural networks is in the </a:t>
            </a:r>
            <a:r>
              <a:rPr lang="en-US" dirty="0">
                <a:solidFill>
                  <a:srgbClr val="00B0F0"/>
                </a:solidFill>
              </a:rPr>
              <a:t>choice of the number of training epochs</a:t>
            </a:r>
            <a:r>
              <a:rPr lang="en-US" dirty="0"/>
              <a:t> to use.</a:t>
            </a:r>
          </a:p>
          <a:p>
            <a:r>
              <a:rPr lang="en-US" dirty="0"/>
              <a:t>Too many epochs can lead to overfitting of the training dataset</a:t>
            </a:r>
          </a:p>
          <a:p>
            <a:r>
              <a:rPr lang="en-US" dirty="0"/>
              <a:t>too few may result in an underfit model. </a:t>
            </a:r>
          </a:p>
          <a:p>
            <a:r>
              <a:rPr lang="en-US" dirty="0"/>
              <a:t>Early stopping is a method that allows to specify an arbitrary large number of training epochs and stop training once the model performance stops improving on a hold out validation dataset.</a:t>
            </a:r>
            <a:endParaRPr lang="en-IN" dirty="0"/>
          </a:p>
        </p:txBody>
      </p:sp>
    </p:spTree>
    <p:extLst>
      <p:ext uri="{BB962C8B-B14F-4D97-AF65-F5344CB8AC3E}">
        <p14:creationId xmlns:p14="http://schemas.microsoft.com/office/powerpoint/2010/main" val="14282319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9D45-FD26-491E-A4F3-E56530F14E31}"/>
              </a:ext>
            </a:extLst>
          </p:cNvPr>
          <p:cNvSpPr>
            <a:spLocks noGrp="1"/>
          </p:cNvSpPr>
          <p:nvPr>
            <p:ph type="title"/>
          </p:nvPr>
        </p:nvSpPr>
        <p:spPr/>
        <p:txBody>
          <a:bodyPr/>
          <a:lstStyle/>
          <a:p>
            <a:r>
              <a:rPr lang="en-US" dirty="0"/>
              <a:t>Early Stopping</a:t>
            </a:r>
            <a:endParaRPr lang="en-IN" dirty="0"/>
          </a:p>
        </p:txBody>
      </p:sp>
      <p:pic>
        <p:nvPicPr>
          <p:cNvPr id="5" name="Picture 4">
            <a:extLst>
              <a:ext uri="{FF2B5EF4-FFF2-40B4-BE49-F238E27FC236}">
                <a16:creationId xmlns:a16="http://schemas.microsoft.com/office/drawing/2014/main" id="{786A6A35-70B7-41A0-9FB4-8560AC867F3D}"/>
              </a:ext>
            </a:extLst>
          </p:cNvPr>
          <p:cNvPicPr>
            <a:picLocks noChangeAspect="1"/>
          </p:cNvPicPr>
          <p:nvPr/>
        </p:nvPicPr>
        <p:blipFill>
          <a:blip r:embed="rId2"/>
          <a:stretch>
            <a:fillRect/>
          </a:stretch>
        </p:blipFill>
        <p:spPr>
          <a:xfrm>
            <a:off x="2209093" y="1600248"/>
            <a:ext cx="6948354" cy="4892628"/>
          </a:xfrm>
          <a:prstGeom prst="rect">
            <a:avLst/>
          </a:prstGeom>
        </p:spPr>
      </p:pic>
    </p:spTree>
    <p:extLst>
      <p:ext uri="{BB962C8B-B14F-4D97-AF65-F5344CB8AC3E}">
        <p14:creationId xmlns:p14="http://schemas.microsoft.com/office/powerpoint/2010/main" val="92923495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C311-2F34-4220-8F31-5E901EC36E95}"/>
              </a:ext>
            </a:extLst>
          </p:cNvPr>
          <p:cNvSpPr>
            <a:spLocks noGrp="1"/>
          </p:cNvSpPr>
          <p:nvPr>
            <p:ph type="title"/>
          </p:nvPr>
        </p:nvSpPr>
        <p:spPr>
          <a:xfrm>
            <a:off x="838200" y="365125"/>
            <a:ext cx="10515600" cy="670299"/>
          </a:xfrm>
        </p:spPr>
        <p:txBody>
          <a:bodyPr>
            <a:normAutofit fontScale="90000"/>
          </a:bodyPr>
          <a:lstStyle/>
          <a:p>
            <a:r>
              <a:rPr lang="en-IN" dirty="0"/>
              <a:t>Training loss – General strategy</a:t>
            </a:r>
          </a:p>
        </p:txBody>
      </p:sp>
      <p:pic>
        <p:nvPicPr>
          <p:cNvPr id="4" name="Content Placeholder 3">
            <a:extLst>
              <a:ext uri="{FF2B5EF4-FFF2-40B4-BE49-F238E27FC236}">
                <a16:creationId xmlns:a16="http://schemas.microsoft.com/office/drawing/2014/main" id="{1174247D-1231-468F-B428-67819A211693}"/>
              </a:ext>
            </a:extLst>
          </p:cNvPr>
          <p:cNvPicPr>
            <a:picLocks noGrp="1" noChangeAspect="1"/>
          </p:cNvPicPr>
          <p:nvPr>
            <p:ph idx="1"/>
          </p:nvPr>
        </p:nvPicPr>
        <p:blipFill>
          <a:blip r:embed="rId2"/>
          <a:stretch>
            <a:fillRect/>
          </a:stretch>
        </p:blipFill>
        <p:spPr>
          <a:xfrm>
            <a:off x="719417" y="2235753"/>
            <a:ext cx="10753165" cy="4524193"/>
          </a:xfrm>
          <a:prstGeom prst="rect">
            <a:avLst/>
          </a:prstGeom>
        </p:spPr>
      </p:pic>
      <p:sp>
        <p:nvSpPr>
          <p:cNvPr id="5" name="TextBox 4">
            <a:extLst>
              <a:ext uri="{FF2B5EF4-FFF2-40B4-BE49-F238E27FC236}">
                <a16:creationId xmlns:a16="http://schemas.microsoft.com/office/drawing/2014/main" id="{55EEFF93-C0F2-46FD-8D4E-4BEB6019A949}"/>
              </a:ext>
            </a:extLst>
          </p:cNvPr>
          <p:cNvSpPr txBox="1"/>
          <p:nvPr/>
        </p:nvSpPr>
        <p:spPr>
          <a:xfrm>
            <a:off x="838200" y="1035424"/>
            <a:ext cx="7611035" cy="646331"/>
          </a:xfrm>
          <a:prstGeom prst="rect">
            <a:avLst/>
          </a:prstGeom>
          <a:noFill/>
        </p:spPr>
        <p:txBody>
          <a:bodyPr wrap="square" rtlCol="0">
            <a:spAutoFit/>
          </a:bodyPr>
          <a:lstStyle/>
          <a:p>
            <a:r>
              <a:rPr lang="en-US" dirty="0"/>
              <a:t> # to track the training loss as the model trains</a:t>
            </a:r>
          </a:p>
          <a:p>
            <a:r>
              <a:rPr lang="en-US" dirty="0"/>
              <a:t>    </a:t>
            </a:r>
            <a:r>
              <a:rPr lang="en-US" dirty="0" err="1"/>
              <a:t>train_losses</a:t>
            </a:r>
            <a:r>
              <a:rPr lang="en-US" dirty="0"/>
              <a:t> = []</a:t>
            </a:r>
          </a:p>
        </p:txBody>
      </p:sp>
    </p:spTree>
    <p:extLst>
      <p:ext uri="{BB962C8B-B14F-4D97-AF65-F5344CB8AC3E}">
        <p14:creationId xmlns:p14="http://schemas.microsoft.com/office/powerpoint/2010/main" val="360682814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A3C07-3FF1-4475-81FF-29C9AF2F551D}"/>
              </a:ext>
            </a:extLst>
          </p:cNvPr>
          <p:cNvSpPr>
            <a:spLocks noGrp="1"/>
          </p:cNvSpPr>
          <p:nvPr>
            <p:ph type="title"/>
          </p:nvPr>
        </p:nvSpPr>
        <p:spPr/>
        <p:txBody>
          <a:bodyPr/>
          <a:lstStyle/>
          <a:p>
            <a:r>
              <a:rPr lang="en-IN" dirty="0"/>
              <a:t>Validation loss- general strategy</a:t>
            </a:r>
          </a:p>
        </p:txBody>
      </p:sp>
      <p:pic>
        <p:nvPicPr>
          <p:cNvPr id="4" name="Content Placeholder 3">
            <a:extLst>
              <a:ext uri="{FF2B5EF4-FFF2-40B4-BE49-F238E27FC236}">
                <a16:creationId xmlns:a16="http://schemas.microsoft.com/office/drawing/2014/main" id="{10E32C2E-05D5-4C1D-97F2-3DD722DF752A}"/>
              </a:ext>
            </a:extLst>
          </p:cNvPr>
          <p:cNvPicPr>
            <a:picLocks noGrp="1" noChangeAspect="1"/>
          </p:cNvPicPr>
          <p:nvPr>
            <p:ph idx="1"/>
          </p:nvPr>
        </p:nvPicPr>
        <p:blipFill>
          <a:blip r:embed="rId2"/>
          <a:stretch>
            <a:fillRect/>
          </a:stretch>
        </p:blipFill>
        <p:spPr>
          <a:xfrm>
            <a:off x="1049721" y="2164976"/>
            <a:ext cx="9788607" cy="4327899"/>
          </a:xfrm>
          <a:prstGeom prst="rect">
            <a:avLst/>
          </a:prstGeom>
        </p:spPr>
      </p:pic>
      <p:sp>
        <p:nvSpPr>
          <p:cNvPr id="5" name="TextBox 4">
            <a:extLst>
              <a:ext uri="{FF2B5EF4-FFF2-40B4-BE49-F238E27FC236}">
                <a16:creationId xmlns:a16="http://schemas.microsoft.com/office/drawing/2014/main" id="{6C944D02-7615-44CA-B00D-DDEEE2AF4061}"/>
              </a:ext>
            </a:extLst>
          </p:cNvPr>
          <p:cNvSpPr txBox="1"/>
          <p:nvPr/>
        </p:nvSpPr>
        <p:spPr>
          <a:xfrm>
            <a:off x="1049721" y="1515004"/>
            <a:ext cx="6816808" cy="646331"/>
          </a:xfrm>
          <a:prstGeom prst="rect">
            <a:avLst/>
          </a:prstGeom>
          <a:noFill/>
        </p:spPr>
        <p:txBody>
          <a:bodyPr wrap="square" rtlCol="0">
            <a:spAutoFit/>
          </a:bodyPr>
          <a:lstStyle/>
          <a:p>
            <a:r>
              <a:rPr lang="en-US"/>
              <a:t> # to track the validation loss as the model trains</a:t>
            </a:r>
          </a:p>
          <a:p>
            <a:r>
              <a:rPr lang="en-US"/>
              <a:t>    valid_losses = []</a:t>
            </a:r>
            <a:endParaRPr lang="en-IN" dirty="0"/>
          </a:p>
        </p:txBody>
      </p:sp>
    </p:spTree>
    <p:extLst>
      <p:ext uri="{BB962C8B-B14F-4D97-AF65-F5344CB8AC3E}">
        <p14:creationId xmlns:p14="http://schemas.microsoft.com/office/powerpoint/2010/main" val="317420306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B0D08-A1E0-DE57-CD9F-6C933A85CE93}"/>
              </a:ext>
            </a:extLst>
          </p:cNvPr>
          <p:cNvSpPr>
            <a:spLocks noGrp="1"/>
          </p:cNvSpPr>
          <p:nvPr>
            <p:ph type="title"/>
          </p:nvPr>
        </p:nvSpPr>
        <p:spPr>
          <a:xfrm>
            <a:off x="838200" y="365126"/>
            <a:ext cx="10515600" cy="993028"/>
          </a:xfrm>
        </p:spPr>
        <p:txBody>
          <a:bodyPr/>
          <a:lstStyle/>
          <a:p>
            <a:r>
              <a:rPr lang="en-US" dirty="0"/>
              <a:t>Early Stopping</a:t>
            </a:r>
          </a:p>
        </p:txBody>
      </p:sp>
      <p:sp>
        <p:nvSpPr>
          <p:cNvPr id="3" name="Content Placeholder 2">
            <a:extLst>
              <a:ext uri="{FF2B5EF4-FFF2-40B4-BE49-F238E27FC236}">
                <a16:creationId xmlns:a16="http://schemas.microsoft.com/office/drawing/2014/main" id="{E9493054-1EF9-C2F0-2BFF-7C848EF6A1A0}"/>
              </a:ext>
            </a:extLst>
          </p:cNvPr>
          <p:cNvSpPr>
            <a:spLocks noGrp="1"/>
          </p:cNvSpPr>
          <p:nvPr>
            <p:ph idx="1"/>
          </p:nvPr>
        </p:nvSpPr>
        <p:spPr>
          <a:xfrm>
            <a:off x="838200" y="1825625"/>
            <a:ext cx="10515600" cy="4507940"/>
          </a:xfrm>
        </p:spPr>
        <p:txBody>
          <a:bodyPr>
            <a:normAutofit/>
          </a:bodyPr>
          <a:lstStyle/>
          <a:p>
            <a:pPr algn="l"/>
            <a:r>
              <a:rPr lang="en-US" sz="2400" b="0" i="0" u="none" strike="noStrike" baseline="0" dirty="0">
                <a:latin typeface="ComputerModernRoman"/>
              </a:rPr>
              <a:t>When training large models with sufficient representational capacity to overfit the task, we often observe that training error decreases steadily over time, but validation set error begins to rise again</a:t>
            </a:r>
          </a:p>
          <a:p>
            <a:pPr algn="l"/>
            <a:r>
              <a:rPr lang="en-US" sz="2400" dirty="0">
                <a:latin typeface="ComputerModernRoman"/>
              </a:rPr>
              <a:t>This means we can obtain a model with better validation set error (and thus, hopefully better test set error) by returning to the parameter setting at the point in time with the lowest validation set error</a:t>
            </a:r>
          </a:p>
          <a:p>
            <a:pPr algn="l"/>
            <a:r>
              <a:rPr lang="en-US" sz="2400" dirty="0">
                <a:solidFill>
                  <a:srgbClr val="00B0F0"/>
                </a:solidFill>
                <a:latin typeface="ComputerModernRoman"/>
              </a:rPr>
              <a:t>Instead of running our optimization algorithm </a:t>
            </a:r>
            <a:r>
              <a:rPr lang="en-US" sz="2400" dirty="0">
                <a:latin typeface="ComputerModernRoman"/>
              </a:rPr>
              <a:t>until we reach a (local) minimum of validation error, we run it until the error on the validation set has not improved for some amount </a:t>
            </a:r>
            <a:r>
              <a:rPr lang="en-US" sz="2400">
                <a:latin typeface="ComputerModernRoman"/>
              </a:rPr>
              <a:t>of time</a:t>
            </a:r>
            <a:endParaRPr lang="en-US" sz="2400" dirty="0">
              <a:latin typeface="ComputerModernRoman"/>
            </a:endParaRPr>
          </a:p>
        </p:txBody>
      </p:sp>
    </p:spTree>
    <p:extLst>
      <p:ext uri="{BB962C8B-B14F-4D97-AF65-F5344CB8AC3E}">
        <p14:creationId xmlns:p14="http://schemas.microsoft.com/office/powerpoint/2010/main" val="8758376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F5BA-CCFB-EADC-B99C-6DBE9E6650C6}"/>
              </a:ext>
            </a:extLst>
          </p:cNvPr>
          <p:cNvSpPr>
            <a:spLocks noGrp="1"/>
          </p:cNvSpPr>
          <p:nvPr>
            <p:ph type="title"/>
          </p:nvPr>
        </p:nvSpPr>
        <p:spPr/>
        <p:txBody>
          <a:bodyPr/>
          <a:lstStyle/>
          <a:p>
            <a:r>
              <a:rPr lang="en-US" dirty="0"/>
              <a:t>Early Stopping</a:t>
            </a:r>
          </a:p>
        </p:txBody>
      </p:sp>
      <p:sp>
        <p:nvSpPr>
          <p:cNvPr id="3" name="Content Placeholder 2">
            <a:extLst>
              <a:ext uri="{FF2B5EF4-FFF2-40B4-BE49-F238E27FC236}">
                <a16:creationId xmlns:a16="http://schemas.microsoft.com/office/drawing/2014/main" id="{7438C4DD-6BE5-8030-29BF-288C84472A5A}"/>
              </a:ext>
            </a:extLst>
          </p:cNvPr>
          <p:cNvSpPr>
            <a:spLocks noGrp="1"/>
          </p:cNvSpPr>
          <p:nvPr>
            <p:ph idx="1"/>
          </p:nvPr>
        </p:nvSpPr>
        <p:spPr/>
        <p:txBody>
          <a:bodyPr>
            <a:normAutofit/>
          </a:bodyPr>
          <a:lstStyle/>
          <a:p>
            <a:r>
              <a:rPr lang="en-US" sz="2400" dirty="0">
                <a:latin typeface="ComputerModernRoman"/>
              </a:rPr>
              <a:t>Every time the error on the validation set improves, we store a copy of the model parameters</a:t>
            </a:r>
          </a:p>
          <a:p>
            <a:pPr algn="l"/>
            <a:r>
              <a:rPr lang="en-US" sz="2400" b="0" i="0" u="none" strike="noStrike" baseline="0" dirty="0">
                <a:latin typeface="ComputerModernRoman"/>
              </a:rPr>
              <a:t>When the training algorithm terminates, we return these parameters, rather than the latest parameters.</a:t>
            </a:r>
            <a:endParaRPr lang="en-US" sz="2400" dirty="0"/>
          </a:p>
        </p:txBody>
      </p:sp>
      <p:pic>
        <p:nvPicPr>
          <p:cNvPr id="5" name="Picture 4">
            <a:extLst>
              <a:ext uri="{FF2B5EF4-FFF2-40B4-BE49-F238E27FC236}">
                <a16:creationId xmlns:a16="http://schemas.microsoft.com/office/drawing/2014/main" id="{4DDAE3B9-5E73-18F4-759A-976950C76EAE}"/>
              </a:ext>
            </a:extLst>
          </p:cNvPr>
          <p:cNvPicPr>
            <a:picLocks noChangeAspect="1"/>
          </p:cNvPicPr>
          <p:nvPr/>
        </p:nvPicPr>
        <p:blipFill>
          <a:blip r:embed="rId2"/>
          <a:stretch>
            <a:fillRect/>
          </a:stretch>
        </p:blipFill>
        <p:spPr>
          <a:xfrm>
            <a:off x="2689010" y="3333750"/>
            <a:ext cx="7067550" cy="3400425"/>
          </a:xfrm>
          <a:prstGeom prst="rect">
            <a:avLst/>
          </a:prstGeom>
        </p:spPr>
      </p:pic>
    </p:spTree>
    <p:extLst>
      <p:ext uri="{BB962C8B-B14F-4D97-AF65-F5344CB8AC3E}">
        <p14:creationId xmlns:p14="http://schemas.microsoft.com/office/powerpoint/2010/main" val="336921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7298</TotalTime>
  <Words>9082</Words>
  <Application>Microsoft Office PowerPoint</Application>
  <PresentationFormat>Widescreen</PresentationFormat>
  <Paragraphs>734</Paragraphs>
  <Slides>105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105</vt:i4>
      </vt:variant>
    </vt:vector>
  </HeadingPairs>
  <TitlesOfParts>
    <vt:vector size="119" baseType="lpstr">
      <vt:lpstr>Malgun Gothic</vt:lpstr>
      <vt:lpstr>Arial</vt:lpstr>
      <vt:lpstr>Arial Unicode MS</vt:lpstr>
      <vt:lpstr>Calibri</vt:lpstr>
      <vt:lpstr>Calibri Light</vt:lpstr>
      <vt:lpstr>ComputerModernRoman</vt:lpstr>
      <vt:lpstr>FreightSans</vt:lpstr>
      <vt:lpstr>JetBrains Mono</vt:lpstr>
      <vt:lpstr>KaTeX_Main</vt:lpstr>
      <vt:lpstr>KaTeX_Math</vt:lpstr>
      <vt:lpstr>Segoe UI</vt:lpstr>
      <vt:lpstr>source-serif-pro</vt:lpstr>
      <vt:lpstr>Times New Roman</vt:lpstr>
      <vt:lpstr>Office Theme</vt:lpstr>
      <vt:lpstr>L9 Regularization Techniques</vt:lpstr>
      <vt:lpstr>Regularization Techniques</vt:lpstr>
      <vt:lpstr>Weight regularization as an approach to reduce overfitting for neural networks</vt:lpstr>
      <vt:lpstr>Regularization Techniques</vt:lpstr>
      <vt:lpstr>Overfitting and underfitting Model - Example</vt:lpstr>
      <vt:lpstr>Overfitting Model</vt:lpstr>
      <vt:lpstr>Underfitting model</vt:lpstr>
      <vt:lpstr>Overfit vs Underfit vs Best-fit</vt:lpstr>
      <vt:lpstr>Overfit vs Underfit vs Best-fit</vt:lpstr>
      <vt:lpstr>Overfit vs Underfit vs Best-fit</vt:lpstr>
      <vt:lpstr>Introduction</vt:lpstr>
      <vt:lpstr>Introduction</vt:lpstr>
      <vt:lpstr>Introduction</vt:lpstr>
      <vt:lpstr>Introduction</vt:lpstr>
      <vt:lpstr>Introduction</vt:lpstr>
      <vt:lpstr>Why do we use weight decay? </vt:lpstr>
      <vt:lpstr>Overfitting and underfitting</vt:lpstr>
      <vt:lpstr>Capacity</vt:lpstr>
      <vt:lpstr>Hypothesis space</vt:lpstr>
      <vt:lpstr>Capacity</vt:lpstr>
      <vt:lpstr>Capacity - Illustration</vt:lpstr>
      <vt:lpstr>Capacity - Illustration</vt:lpstr>
      <vt:lpstr>Test error</vt:lpstr>
      <vt:lpstr>Effect of weight decay on overfitting and underfitting</vt:lpstr>
      <vt:lpstr>Effect of weight decay on overfitting and underfitting</vt:lpstr>
      <vt:lpstr>Introduction : Regularization and hyperparameter</vt:lpstr>
      <vt:lpstr>Introduction : Regularization and hyperparameter</vt:lpstr>
      <vt:lpstr>Introduction : Regularization and hyperparameter</vt:lpstr>
      <vt:lpstr>Introduction: Training and Validation</vt:lpstr>
      <vt:lpstr>Introduction: Training and Validation</vt:lpstr>
      <vt:lpstr>Regularization</vt:lpstr>
      <vt:lpstr>Regularization</vt:lpstr>
      <vt:lpstr>Regularization - Summary</vt:lpstr>
      <vt:lpstr>Regularization - Summary</vt:lpstr>
      <vt:lpstr>Regularization - Summary</vt:lpstr>
      <vt:lpstr>L1 &amp; L2 Regularization</vt:lpstr>
      <vt:lpstr>L2 Regularization in Pytorch</vt:lpstr>
      <vt:lpstr>Bias and Variance</vt:lpstr>
      <vt:lpstr>Bias Error</vt:lpstr>
      <vt:lpstr>Bias Error- Model Building </vt:lpstr>
      <vt:lpstr>Bias Error - Model Building </vt:lpstr>
      <vt:lpstr>Bias Error- Model Building </vt:lpstr>
      <vt:lpstr>Bias Error- Model Building </vt:lpstr>
      <vt:lpstr>Bias Error– Prediction using models</vt:lpstr>
      <vt:lpstr>Bias Error– Prediction using models</vt:lpstr>
      <vt:lpstr>Bias and Variance</vt:lpstr>
      <vt:lpstr>How to calculate the expected value of the model </vt:lpstr>
      <vt:lpstr>Bias and Variance</vt:lpstr>
      <vt:lpstr>Variance</vt:lpstr>
      <vt:lpstr>Variance</vt:lpstr>
      <vt:lpstr>Bias and Variance</vt:lpstr>
      <vt:lpstr>Bias vs variance</vt:lpstr>
      <vt:lpstr>Bias and Variance</vt:lpstr>
      <vt:lpstr>Bias- variance trade-off</vt:lpstr>
      <vt:lpstr>Summary: Bias and Variance</vt:lpstr>
      <vt:lpstr>Summary : Bias and Variance</vt:lpstr>
      <vt:lpstr>Summary : Bias, Variance and Error</vt:lpstr>
      <vt:lpstr>Dropout</vt:lpstr>
      <vt:lpstr>Dropout</vt:lpstr>
      <vt:lpstr>Dropout</vt:lpstr>
      <vt:lpstr>Ensemble of subnetworks</vt:lpstr>
      <vt:lpstr>Ensemble of subnetworks</vt:lpstr>
      <vt:lpstr>Ensemble of subnetworks</vt:lpstr>
      <vt:lpstr>Dropout</vt:lpstr>
      <vt:lpstr>Dropout</vt:lpstr>
      <vt:lpstr>Dropout</vt:lpstr>
      <vt:lpstr>Pytorch- Dropout</vt:lpstr>
      <vt:lpstr>Pytorch- Dropout</vt:lpstr>
      <vt:lpstr>Using nn.Dropout()</vt:lpstr>
      <vt:lpstr>Intuition - scaling</vt:lpstr>
      <vt:lpstr>Using nn.Dropout()- Output</vt:lpstr>
      <vt:lpstr>Using torch.Bernoulli – Implement nn.Dropout</vt:lpstr>
      <vt:lpstr>Using torch.Bernoulli – Implement nn.Dropout</vt:lpstr>
      <vt:lpstr>Using torch.Bernoulli - Output</vt:lpstr>
      <vt:lpstr>Dropout - Summary</vt:lpstr>
      <vt:lpstr>Data Augmentation</vt:lpstr>
      <vt:lpstr>Data Augmentation</vt:lpstr>
      <vt:lpstr>Data Augmentation – Applicability</vt:lpstr>
      <vt:lpstr>Image Augmentation </vt:lpstr>
      <vt:lpstr>torchvision.transforms.Compose</vt:lpstr>
      <vt:lpstr>Image Processing - PIL</vt:lpstr>
      <vt:lpstr>Image Processing - PIL</vt:lpstr>
      <vt:lpstr>Converting Images to Tensors-.ToTensor()</vt:lpstr>
      <vt:lpstr>Converting Images to Tensors-.ToTensor()</vt:lpstr>
      <vt:lpstr>Normalization - .Normalize</vt:lpstr>
      <vt:lpstr>Normalization - .Normalize()</vt:lpstr>
      <vt:lpstr>.Resize()</vt:lpstr>
      <vt:lpstr>.CenterCrop()</vt:lpstr>
      <vt:lpstr>.CenterCrop()</vt:lpstr>
      <vt:lpstr>.Compose()</vt:lpstr>
      <vt:lpstr>Data Augmentation Steps</vt:lpstr>
      <vt:lpstr>Data Augmentation Steps</vt:lpstr>
      <vt:lpstr>Early Stopping</vt:lpstr>
      <vt:lpstr>Early Stopping</vt:lpstr>
      <vt:lpstr>Early Stopping</vt:lpstr>
      <vt:lpstr>Training loss – General strategy</vt:lpstr>
      <vt:lpstr>Validation loss- general strategy</vt:lpstr>
      <vt:lpstr>Early Stopping</vt:lpstr>
      <vt:lpstr>Early Stopping</vt:lpstr>
      <vt:lpstr>Early Stopping – General strategy </vt:lpstr>
      <vt:lpstr>Early Stopping - Patience</vt:lpstr>
      <vt:lpstr>Early Stopping – General strategy </vt:lpstr>
      <vt:lpstr>Early Stopping – General strategy </vt:lpstr>
      <vt:lpstr>Early Stopping – General strategy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L9 Regularization Techniques</dc:title>
  <dc:creator>Ashalatha Nayak [MAHE-MIT]</dc:creator>
  <cp:lastModifiedBy>Ashalatha Nayak [MAHE-MIT]</cp:lastModifiedBy>
  <cp:revision>198</cp:revision>
  <dcterms:created xsi:type="dcterms:W3CDTF">2024-02-15T05:51:34Z</dcterms:created>
  <dcterms:modified xsi:type="dcterms:W3CDTF">2024-03-14T13:12:04Z</dcterms:modified>
</cp:coreProperties>
</file>