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3" r:id="rId6"/>
    <p:sldId id="263" r:id="rId7"/>
    <p:sldId id="294" r:id="rId8"/>
    <p:sldId id="295" r:id="rId9"/>
    <p:sldId id="296" r:id="rId10"/>
    <p:sldId id="297" r:id="rId11"/>
    <p:sldId id="298" r:id="rId12"/>
    <p:sldId id="299" r:id="rId13"/>
    <p:sldId id="265" r:id="rId14"/>
    <p:sldId id="270" r:id="rId15"/>
    <p:sldId id="271" r:id="rId16"/>
    <p:sldId id="272" r:id="rId17"/>
    <p:sldId id="269" r:id="rId18"/>
    <p:sldId id="286" r:id="rId19"/>
    <p:sldId id="300" r:id="rId20"/>
    <p:sldId id="301" r:id="rId21"/>
    <p:sldId id="306" r:id="rId22"/>
    <p:sldId id="290" r:id="rId23"/>
    <p:sldId id="291" r:id="rId24"/>
    <p:sldId id="289" r:id="rId25"/>
    <p:sldId id="287" r:id="rId26"/>
    <p:sldId id="302" r:id="rId27"/>
    <p:sldId id="303" r:id="rId28"/>
    <p:sldId id="268" r:id="rId29"/>
    <p:sldId id="304" r:id="rId30"/>
    <p:sldId id="279" r:id="rId31"/>
    <p:sldId id="281" r:id="rId32"/>
    <p:sldId id="311" r:id="rId33"/>
    <p:sldId id="313" r:id="rId34"/>
    <p:sldId id="261" r:id="rId35"/>
    <p:sldId id="258" r:id="rId36"/>
    <p:sldId id="305" r:id="rId37"/>
    <p:sldId id="259" r:id="rId38"/>
    <p:sldId id="309" r:id="rId39"/>
    <p:sldId id="310" r:id="rId40"/>
    <p:sldId id="312" r:id="rId41"/>
    <p:sldId id="317" r:id="rId42"/>
    <p:sldId id="318" r:id="rId43"/>
    <p:sldId id="319" r:id="rId44"/>
    <p:sldId id="320" r:id="rId45"/>
    <p:sldId id="321" r:id="rId46"/>
    <p:sldId id="322" r:id="rId47"/>
    <p:sldId id="323" r:id="rId48"/>
    <p:sldId id="326" r:id="rId49"/>
    <p:sldId id="325" r:id="rId50"/>
    <p:sldId id="324" r:id="rId51"/>
    <p:sldId id="327" r:id="rId52"/>
    <p:sldId id="283" r:id="rId53"/>
    <p:sldId id="284" r:id="rId54"/>
    <p:sldId id="26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esktop\Linear%20Regression\SimpleLinearRegression_Examp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Set of training points</c:v>
          </c:tx>
          <c:spPr>
            <a:ln w="25400" cap="rnd">
              <a:noFill/>
              <a:round/>
            </a:ln>
            <a:effectLst/>
          </c:spPr>
          <c:marker>
            <c:symbol val="circle"/>
            <c:size val="5"/>
            <c:spPr>
              <a:solidFill>
                <a:schemeClr val="accent1"/>
              </a:solidFill>
              <a:ln w="9525">
                <a:solidFill>
                  <a:schemeClr val="accent1"/>
                </a:solidFill>
              </a:ln>
              <a:effectLst/>
            </c:spPr>
          </c:marker>
          <c:xVal>
            <c:numRef>
              <c:f>Sheet3!$A$2:$A$6</c:f>
              <c:numCache>
                <c:formatCode>General</c:formatCode>
                <c:ptCount val="5"/>
                <c:pt idx="0">
                  <c:v>5</c:v>
                </c:pt>
                <c:pt idx="1">
                  <c:v>7</c:v>
                </c:pt>
                <c:pt idx="2">
                  <c:v>12</c:v>
                </c:pt>
                <c:pt idx="3">
                  <c:v>16</c:v>
                </c:pt>
                <c:pt idx="4">
                  <c:v>20</c:v>
                </c:pt>
              </c:numCache>
            </c:numRef>
          </c:xVal>
          <c:yVal>
            <c:numRef>
              <c:f>Sheet3!$B$2:$B$6</c:f>
              <c:numCache>
                <c:formatCode>General</c:formatCode>
                <c:ptCount val="5"/>
                <c:pt idx="0">
                  <c:v>40</c:v>
                </c:pt>
                <c:pt idx="1">
                  <c:v>120</c:v>
                </c:pt>
                <c:pt idx="2">
                  <c:v>180</c:v>
                </c:pt>
                <c:pt idx="3">
                  <c:v>210</c:v>
                </c:pt>
                <c:pt idx="4">
                  <c:v>240</c:v>
                </c:pt>
              </c:numCache>
            </c:numRef>
          </c:yVal>
          <c:smooth val="0"/>
          <c:extLst>
            <c:ext xmlns:c16="http://schemas.microsoft.com/office/drawing/2014/chart" uri="{C3380CC4-5D6E-409C-BE32-E72D297353CC}">
              <c16:uniqueId val="{00000000-6E38-4897-91ED-0CB7BACA1139}"/>
            </c:ext>
          </c:extLst>
        </c:ser>
        <c:dLbls>
          <c:showLegendKey val="0"/>
          <c:showVal val="0"/>
          <c:showCatName val="0"/>
          <c:showSerName val="0"/>
          <c:showPercent val="0"/>
          <c:showBubbleSize val="0"/>
        </c:dLbls>
        <c:axId val="1249287616"/>
        <c:axId val="921765888"/>
      </c:scatterChart>
      <c:scatterChart>
        <c:scatterStyle val="smoothMarker"/>
        <c:varyColors val="0"/>
        <c:ser>
          <c:idx val="1"/>
          <c:order val="1"/>
          <c:tx>
            <c:v>Predicted Fit</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Sheet3!$A$2:$A$6</c:f>
              <c:numCache>
                <c:formatCode>General</c:formatCode>
                <c:ptCount val="5"/>
                <c:pt idx="0">
                  <c:v>5</c:v>
                </c:pt>
                <c:pt idx="1">
                  <c:v>7</c:v>
                </c:pt>
                <c:pt idx="2">
                  <c:v>12</c:v>
                </c:pt>
                <c:pt idx="3">
                  <c:v>16</c:v>
                </c:pt>
                <c:pt idx="4">
                  <c:v>20</c:v>
                </c:pt>
              </c:numCache>
            </c:numRef>
          </c:xVal>
          <c:yVal>
            <c:numRef>
              <c:f>Sheet3!$D$2:$D$6</c:f>
              <c:numCache>
                <c:formatCode>General</c:formatCode>
                <c:ptCount val="5"/>
                <c:pt idx="0">
                  <c:v>66.3279</c:v>
                </c:pt>
                <c:pt idx="1">
                  <c:v>92.455100000000002</c:v>
                </c:pt>
                <c:pt idx="2">
                  <c:v>157.77309999999997</c:v>
                </c:pt>
                <c:pt idx="3">
                  <c:v>210.02749999999997</c:v>
                </c:pt>
                <c:pt idx="4">
                  <c:v>262.28190000000001</c:v>
                </c:pt>
              </c:numCache>
            </c:numRef>
          </c:yVal>
          <c:smooth val="1"/>
          <c:extLst>
            <c:ext xmlns:c16="http://schemas.microsoft.com/office/drawing/2014/chart" uri="{C3380CC4-5D6E-409C-BE32-E72D297353CC}">
              <c16:uniqueId val="{00000001-6E38-4897-91ED-0CB7BACA1139}"/>
            </c:ext>
          </c:extLst>
        </c:ser>
        <c:dLbls>
          <c:showLegendKey val="0"/>
          <c:showVal val="0"/>
          <c:showCatName val="0"/>
          <c:showSerName val="0"/>
          <c:showPercent val="0"/>
          <c:showBubbleSize val="0"/>
        </c:dLbls>
        <c:axId val="1249287616"/>
        <c:axId val="921765888"/>
      </c:scatterChart>
      <c:valAx>
        <c:axId val="1249287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765888"/>
        <c:crosses val="autoZero"/>
        <c:crossBetween val="midCat"/>
      </c:valAx>
      <c:valAx>
        <c:axId val="921765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28761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A8EC-6401-4138-BF5B-DC2D42355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54F589-DD50-4078-9E88-8CEAB22AE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C39E79-4019-45C2-8C1E-7106908477F6}"/>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5" name="Footer Placeholder 4">
            <a:extLst>
              <a:ext uri="{FF2B5EF4-FFF2-40B4-BE49-F238E27FC236}">
                <a16:creationId xmlns:a16="http://schemas.microsoft.com/office/drawing/2014/main" id="{CD85B012-419B-4AED-A193-44CF76F09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C7BE6-9CA5-4C3F-BEF6-41AD78E72B1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2350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7D38-7628-4F89-B2D9-CCF0548765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FE62C2-CE98-4E6C-A33F-E59E148EA3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EB1C6-AD40-46BC-AE32-AFA73E1A0263}"/>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5" name="Footer Placeholder 4">
            <a:extLst>
              <a:ext uri="{FF2B5EF4-FFF2-40B4-BE49-F238E27FC236}">
                <a16:creationId xmlns:a16="http://schemas.microsoft.com/office/drawing/2014/main" id="{79C69222-67A3-4E15-8173-12564577C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A8A61-2976-4DB2-9DB6-457BD4E6F0B4}"/>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07306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35C34-E76F-4F2D-8D6C-1CE372C2C9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F54DF1-253E-43AC-A80F-EF58F0874C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D2D8E-A1E1-4914-9A87-EC772B2D2F73}"/>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5" name="Footer Placeholder 4">
            <a:extLst>
              <a:ext uri="{FF2B5EF4-FFF2-40B4-BE49-F238E27FC236}">
                <a16:creationId xmlns:a16="http://schemas.microsoft.com/office/drawing/2014/main" id="{FB8AB9E9-24E0-4FBB-8282-DE831DD97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9C289-D5AC-49AD-AD97-5A7A80B0FBA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422644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E2EF-8575-4C9B-B74C-72A51830BC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7776F1-B825-4244-869A-BEB64CED50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5CC09-10A6-49D7-8B13-A2A34BEA96A2}"/>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5" name="Footer Placeholder 4">
            <a:extLst>
              <a:ext uri="{FF2B5EF4-FFF2-40B4-BE49-F238E27FC236}">
                <a16:creationId xmlns:a16="http://schemas.microsoft.com/office/drawing/2014/main" id="{E9007881-04C2-429D-9429-75B40F4FE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85B40-BEB4-4ABC-805F-BE14C9D526D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06153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3C48-5644-4B83-8C3F-459C5E249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84E91D-7832-462B-80B9-065B69A36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0AFF4E-94C6-4967-B889-54D73CBF7C74}"/>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5" name="Footer Placeholder 4">
            <a:extLst>
              <a:ext uri="{FF2B5EF4-FFF2-40B4-BE49-F238E27FC236}">
                <a16:creationId xmlns:a16="http://schemas.microsoft.com/office/drawing/2014/main" id="{4614A366-073A-4421-AFE1-5BAA306C1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C9440-FE75-491A-A510-29E0252E6F29}"/>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12784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DA69-A60E-48A0-B282-46D93E7D9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72309-A651-420F-A881-BFAF97A492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0B75B8-2927-4E3A-AA41-11B354E6A9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54CD11-AC9E-47C6-AE25-B2BA583F7A0E}"/>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6" name="Footer Placeholder 5">
            <a:extLst>
              <a:ext uri="{FF2B5EF4-FFF2-40B4-BE49-F238E27FC236}">
                <a16:creationId xmlns:a16="http://schemas.microsoft.com/office/drawing/2014/main" id="{6E966D11-1F95-4773-B541-23489EA4F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92E83-8E59-4147-95E2-2875CD309176}"/>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51862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6D16-0A79-4929-A027-BD22FE93ED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F8B26-1400-4B22-A4EE-5096DE74B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FA0DD4-C409-4B54-8E0F-D5984D7395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7D1264-61EA-410A-BBC1-C708DCD34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90E734-78AE-4744-BAAA-6EBD7E0806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40A173-A988-477D-98B0-82809798B03C}"/>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8" name="Footer Placeholder 7">
            <a:extLst>
              <a:ext uri="{FF2B5EF4-FFF2-40B4-BE49-F238E27FC236}">
                <a16:creationId xmlns:a16="http://schemas.microsoft.com/office/drawing/2014/main" id="{DAE8F0AA-5BED-4E71-9C1B-B0A71998B6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850385-A43A-4B70-946F-DCDFF131B687}"/>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29483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F288-D13E-4F28-8376-521AE31EB9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99C165-591D-430D-B1D9-FD2AF808087F}"/>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4" name="Footer Placeholder 3">
            <a:extLst>
              <a:ext uri="{FF2B5EF4-FFF2-40B4-BE49-F238E27FC236}">
                <a16:creationId xmlns:a16="http://schemas.microsoft.com/office/drawing/2014/main" id="{2AC09EEA-E385-40A3-B2B9-F4FD5B3BBF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61C3D0-57A6-471E-A14D-5B0DEEF3B2E7}"/>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86266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6998D-71FA-4E29-8FC0-A49FD85E8B9F}"/>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3" name="Footer Placeholder 2">
            <a:extLst>
              <a:ext uri="{FF2B5EF4-FFF2-40B4-BE49-F238E27FC236}">
                <a16:creationId xmlns:a16="http://schemas.microsoft.com/office/drawing/2014/main" id="{C8EAB8B2-2EBE-4AFE-86B0-C069F120D4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474CAF-BCC8-4629-B180-5938F6E09593}"/>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65235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2348-E2F1-4607-9397-E446AE4E9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6795FD-C5D7-4849-9A8C-3F36647C0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584D57-8831-47EF-B1CD-0182A43B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65ABD-22D8-446E-8D1B-98F1342F3F7C}"/>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6" name="Footer Placeholder 5">
            <a:extLst>
              <a:ext uri="{FF2B5EF4-FFF2-40B4-BE49-F238E27FC236}">
                <a16:creationId xmlns:a16="http://schemas.microsoft.com/office/drawing/2014/main" id="{81A6C5E7-059D-4044-BFB0-E2DE3417F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00DA6-100E-4D77-9EF3-4785D0BEE17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408697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6ADA-8954-4A47-A6CD-D58E85D91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A41C9-3C02-420F-A415-C8CDC658D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B05A27-DD42-44B6-B46D-773D334BE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325253-23F8-4024-B308-21387A8AA452}"/>
              </a:ext>
            </a:extLst>
          </p:cNvPr>
          <p:cNvSpPr>
            <a:spLocks noGrp="1"/>
          </p:cNvSpPr>
          <p:nvPr>
            <p:ph type="dt" sz="half" idx="10"/>
          </p:nvPr>
        </p:nvSpPr>
        <p:spPr/>
        <p:txBody>
          <a:bodyPr/>
          <a:lstStyle/>
          <a:p>
            <a:fld id="{15746048-3FBE-43C6-826D-B0B027537D96}" type="datetimeFigureOut">
              <a:rPr lang="en-IN" smtClean="0"/>
              <a:t>16-02-2025</a:t>
            </a:fld>
            <a:endParaRPr lang="en-IN"/>
          </a:p>
        </p:txBody>
      </p:sp>
      <p:sp>
        <p:nvSpPr>
          <p:cNvPr id="6" name="Footer Placeholder 5">
            <a:extLst>
              <a:ext uri="{FF2B5EF4-FFF2-40B4-BE49-F238E27FC236}">
                <a16:creationId xmlns:a16="http://schemas.microsoft.com/office/drawing/2014/main" id="{A38E4FFF-3D2C-4EA5-983B-A64D7E436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19D36-A398-4E6E-9095-FDAD7D7D84A4}"/>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04995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BB705-F798-40D6-9C23-CC52869EF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805E5-6D85-4F15-844D-F19A88064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1770B-0C7B-42EB-AFB4-D8906D64A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46048-3FBE-43C6-826D-B0B027537D96}" type="datetimeFigureOut">
              <a:rPr lang="en-IN" smtClean="0"/>
              <a:t>16-02-2025</a:t>
            </a:fld>
            <a:endParaRPr lang="en-IN"/>
          </a:p>
        </p:txBody>
      </p:sp>
      <p:sp>
        <p:nvSpPr>
          <p:cNvPr id="5" name="Footer Placeholder 4">
            <a:extLst>
              <a:ext uri="{FF2B5EF4-FFF2-40B4-BE49-F238E27FC236}">
                <a16:creationId xmlns:a16="http://schemas.microsoft.com/office/drawing/2014/main" id="{4556610B-E0FC-42F8-BFE8-DD3A17773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7027EC-8373-46D2-AB05-A298F9622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E3AD2-DAA5-441B-9080-DA4A749B88D5}" type="slidenum">
              <a:rPr lang="en-IN" smtClean="0"/>
              <a:t>‹#›</a:t>
            </a:fld>
            <a:endParaRPr lang="en-IN"/>
          </a:p>
        </p:txBody>
      </p:sp>
    </p:spTree>
    <p:extLst>
      <p:ext uri="{BB962C8B-B14F-4D97-AF65-F5344CB8AC3E}">
        <p14:creationId xmlns:p14="http://schemas.microsoft.com/office/powerpoint/2010/main" val="218208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846F-9EDF-42B6-97DD-274CC34FE1F1}"/>
              </a:ext>
            </a:extLst>
          </p:cNvPr>
          <p:cNvSpPr>
            <a:spLocks noGrp="1"/>
          </p:cNvSpPr>
          <p:nvPr>
            <p:ph type="ctrTitle"/>
          </p:nvPr>
        </p:nvSpPr>
        <p:spPr/>
        <p:txBody>
          <a:bodyPr/>
          <a:lstStyle/>
          <a:p>
            <a:r>
              <a:rPr lang="en-IN" dirty="0"/>
              <a:t>L4 Linear Regression</a:t>
            </a:r>
          </a:p>
        </p:txBody>
      </p:sp>
      <p:sp>
        <p:nvSpPr>
          <p:cNvPr id="3" name="Subtitle 2">
            <a:extLst>
              <a:ext uri="{FF2B5EF4-FFF2-40B4-BE49-F238E27FC236}">
                <a16:creationId xmlns:a16="http://schemas.microsoft.com/office/drawing/2014/main" id="{FE5DBD94-C11A-4BDB-861F-ED097316381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1475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 Basics</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lstStyle/>
          <a:p>
            <a:r>
              <a:rPr lang="en-US" dirty="0"/>
              <a:t>Use the simple linear equation y=</a:t>
            </a:r>
            <a:r>
              <a:rPr lang="en-US" dirty="0" err="1"/>
              <a:t>wx+b</a:t>
            </a:r>
            <a:r>
              <a:rPr lang="en-US" dirty="0"/>
              <a:t>  as an example</a:t>
            </a:r>
          </a:p>
          <a:p>
            <a:r>
              <a:rPr lang="en-US" dirty="0"/>
              <a:t>The parameters of the equation are </a:t>
            </a:r>
          </a:p>
          <a:p>
            <a:pPr lvl="1"/>
            <a:r>
              <a:rPr lang="en-US" dirty="0"/>
              <a:t>slope w</a:t>
            </a:r>
          </a:p>
          <a:p>
            <a:pPr lvl="1"/>
            <a:r>
              <a:rPr lang="en-US" dirty="0"/>
              <a:t>intercept b</a:t>
            </a:r>
          </a:p>
          <a:p>
            <a:r>
              <a:rPr lang="en-US" dirty="0"/>
              <a:t>2 ways</a:t>
            </a:r>
          </a:p>
          <a:p>
            <a:pPr marL="514350" indent="-514350">
              <a:buFont typeface="+mj-lt"/>
              <a:buAutoNum type="arabicPeriod"/>
            </a:pPr>
            <a:r>
              <a:rPr lang="en-US" dirty="0"/>
              <a:t>Building simple regression</a:t>
            </a:r>
          </a:p>
          <a:p>
            <a:pPr marL="514350" indent="-514350">
              <a:buFont typeface="+mj-lt"/>
              <a:buAutoNum type="arabicPeriod"/>
            </a:pPr>
            <a:r>
              <a:rPr lang="en-US" dirty="0"/>
              <a:t>Building a Custom Linear Class</a:t>
            </a:r>
            <a:endParaRPr lang="en-IN" dirty="0"/>
          </a:p>
        </p:txBody>
      </p:sp>
    </p:spTree>
    <p:extLst>
      <p:ext uri="{BB962C8B-B14F-4D97-AF65-F5344CB8AC3E}">
        <p14:creationId xmlns:p14="http://schemas.microsoft.com/office/powerpoint/2010/main" val="365688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normAutofit/>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fontScale="92500" lnSpcReduction="10000"/>
          </a:bodyPr>
          <a:lstStyle/>
          <a:p>
            <a:r>
              <a:rPr lang="en-US" dirty="0"/>
              <a:t>one-dimensional linear regression having only two parameters.</a:t>
            </a:r>
          </a:p>
          <a:p>
            <a:r>
              <a:rPr lang="en-US" dirty="0"/>
              <a:t>Create the linear expression Y=3x+1</a:t>
            </a:r>
          </a:p>
          <a:p>
            <a:r>
              <a:rPr lang="en-US" dirty="0"/>
              <a:t>Define the parameters w and b as tensors in </a:t>
            </a:r>
            <a:r>
              <a:rPr lang="en-US" dirty="0" err="1"/>
              <a:t>PyTorch</a:t>
            </a:r>
            <a:r>
              <a:rPr lang="en-US" dirty="0"/>
              <a:t>. </a:t>
            </a:r>
          </a:p>
          <a:p>
            <a:r>
              <a:rPr lang="en-US" dirty="0"/>
              <a:t>set the </a:t>
            </a:r>
            <a:r>
              <a:rPr lang="en-US" dirty="0" err="1"/>
              <a:t>requires_grad</a:t>
            </a:r>
            <a:r>
              <a:rPr lang="en-US" dirty="0"/>
              <a:t> parameter to True, indicating that our model has to learn these parameters:</a:t>
            </a:r>
          </a:p>
          <a:p>
            <a:endParaRPr lang="en-US" dirty="0"/>
          </a:p>
          <a:p>
            <a:pPr marL="0" indent="0">
              <a:buNone/>
            </a:pPr>
            <a:r>
              <a:rPr lang="en-US" dirty="0"/>
              <a:t>import torch</a:t>
            </a:r>
          </a:p>
          <a:p>
            <a:pPr marL="0" indent="0">
              <a:buNone/>
            </a:pPr>
            <a:r>
              <a:rPr lang="en-US" dirty="0"/>
              <a:t> # defining the parameters 'w' and 'b'</a:t>
            </a:r>
          </a:p>
          <a:p>
            <a:pPr marL="0" indent="0">
              <a:buNone/>
            </a:pPr>
            <a:r>
              <a:rPr lang="en-US" dirty="0"/>
              <a:t>w = </a:t>
            </a:r>
            <a:r>
              <a:rPr lang="en-US" dirty="0" err="1"/>
              <a:t>torch.tensor</a:t>
            </a:r>
            <a:r>
              <a:rPr lang="en-US" dirty="0"/>
              <a:t>(3.0, </a:t>
            </a:r>
            <a:r>
              <a:rPr lang="en-US" dirty="0" err="1"/>
              <a:t>requires_grad</a:t>
            </a:r>
            <a:r>
              <a:rPr lang="en-US" dirty="0"/>
              <a:t> = True)</a:t>
            </a:r>
          </a:p>
          <a:p>
            <a:pPr marL="0" indent="0">
              <a:buNone/>
            </a:pPr>
            <a:r>
              <a:rPr lang="en-US" dirty="0"/>
              <a:t>b = </a:t>
            </a:r>
            <a:r>
              <a:rPr lang="en-US" dirty="0" err="1"/>
              <a:t>torch.tensor</a:t>
            </a:r>
            <a:r>
              <a:rPr lang="en-US" dirty="0"/>
              <a:t>(1.0, </a:t>
            </a:r>
            <a:r>
              <a:rPr lang="en-US" dirty="0" err="1"/>
              <a:t>requires_grad</a:t>
            </a:r>
            <a:r>
              <a:rPr lang="en-US" dirty="0"/>
              <a:t> = True)</a:t>
            </a:r>
            <a:endParaRPr lang="en-IN" dirty="0"/>
          </a:p>
        </p:txBody>
      </p:sp>
    </p:spTree>
    <p:extLst>
      <p:ext uri="{BB962C8B-B14F-4D97-AF65-F5344CB8AC3E}">
        <p14:creationId xmlns:p14="http://schemas.microsoft.com/office/powerpoint/2010/main" val="29824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fontScale="85000" lnSpcReduction="20000"/>
          </a:bodyPr>
          <a:lstStyle/>
          <a:p>
            <a:r>
              <a:rPr lang="en-US" dirty="0"/>
              <a:t>Write a function to make predictions for y  at any given value of x</a:t>
            </a:r>
          </a:p>
          <a:p>
            <a:r>
              <a:rPr lang="en-US" dirty="0"/>
              <a:t>In </a:t>
            </a:r>
            <a:r>
              <a:rPr lang="en-US" dirty="0" err="1"/>
              <a:t>PyTorch</a:t>
            </a:r>
            <a:r>
              <a:rPr lang="en-US" dirty="0"/>
              <a:t> prediction step is called forward step.</a:t>
            </a:r>
          </a:p>
          <a:p>
            <a:pPr marL="0" indent="0">
              <a:buNone/>
            </a:pPr>
            <a:endParaRPr lang="en-US" dirty="0"/>
          </a:p>
          <a:p>
            <a:pPr marL="0" indent="0">
              <a:buNone/>
            </a:pPr>
            <a:r>
              <a:rPr lang="en-US" dirty="0"/>
              <a:t># function of the linear equation for making predictions</a:t>
            </a:r>
          </a:p>
          <a:p>
            <a:pPr marL="0" indent="0">
              <a:buNone/>
            </a:pPr>
            <a:r>
              <a:rPr lang="en-US" dirty="0"/>
              <a:t>def forward(x):</a:t>
            </a:r>
          </a:p>
          <a:p>
            <a:pPr marL="0" indent="0">
              <a:buNone/>
            </a:pPr>
            <a:r>
              <a:rPr lang="en-US" dirty="0"/>
              <a:t>    </a:t>
            </a:r>
            <a:r>
              <a:rPr lang="en-US" dirty="0" err="1"/>
              <a:t>y_pred</a:t>
            </a:r>
            <a:r>
              <a:rPr lang="en-US" dirty="0"/>
              <a:t> = w * x + b</a:t>
            </a:r>
          </a:p>
          <a:p>
            <a:pPr marL="0" indent="0">
              <a:buNone/>
            </a:pPr>
            <a:r>
              <a:rPr lang="en-US" dirty="0"/>
              <a:t>    return </a:t>
            </a:r>
            <a:r>
              <a:rPr lang="en-US" dirty="0" err="1"/>
              <a:t>y_pred</a:t>
            </a:r>
            <a:endParaRPr lang="en-US" dirty="0"/>
          </a:p>
          <a:p>
            <a:pPr marL="0" indent="0">
              <a:buNone/>
            </a:pPr>
            <a:r>
              <a:rPr lang="en-US" dirty="0"/>
              <a:t># predict </a:t>
            </a:r>
            <a:r>
              <a:rPr lang="en-US" dirty="0" err="1"/>
              <a:t>y_pred</a:t>
            </a:r>
            <a:r>
              <a:rPr lang="en-US" dirty="0"/>
              <a:t> at x = 2</a:t>
            </a:r>
          </a:p>
          <a:p>
            <a:pPr marL="0" indent="0">
              <a:buNone/>
            </a:pPr>
            <a:r>
              <a:rPr lang="en-US" dirty="0"/>
              <a:t>x = </a:t>
            </a:r>
            <a:r>
              <a:rPr lang="en-US" dirty="0" err="1"/>
              <a:t>torch.tensor</a:t>
            </a:r>
            <a:r>
              <a:rPr lang="en-US" dirty="0"/>
              <a:t>([[2.0]])</a:t>
            </a:r>
          </a:p>
          <a:p>
            <a:pPr marL="0" indent="0">
              <a:buNone/>
            </a:pPr>
            <a:r>
              <a:rPr lang="en-US" dirty="0" err="1"/>
              <a:t>y_pred</a:t>
            </a:r>
            <a:r>
              <a:rPr lang="en-US" dirty="0"/>
              <a:t> = forward(x)</a:t>
            </a:r>
          </a:p>
          <a:p>
            <a:pPr marL="0" indent="0">
              <a:buNone/>
            </a:pPr>
            <a:r>
              <a:rPr lang="en-US" dirty="0"/>
              <a:t>print("prediction of y at 'x = 2' is: ", </a:t>
            </a:r>
            <a:r>
              <a:rPr lang="en-US" dirty="0" err="1"/>
              <a:t>y_pred</a:t>
            </a:r>
            <a:r>
              <a:rPr lang="en-US" dirty="0"/>
              <a:t>)</a:t>
            </a:r>
            <a:endParaRPr lang="en-IN" dirty="0"/>
          </a:p>
        </p:txBody>
      </p:sp>
    </p:spTree>
    <p:extLst>
      <p:ext uri="{BB962C8B-B14F-4D97-AF65-F5344CB8AC3E}">
        <p14:creationId xmlns:p14="http://schemas.microsoft.com/office/powerpoint/2010/main" val="301966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a:xfrm>
            <a:off x="510989" y="134471"/>
            <a:ext cx="10515600" cy="470647"/>
          </a:xfrm>
        </p:spPr>
        <p:txBody>
          <a:bodyPr>
            <a:normAutofit fontScale="90000"/>
          </a:bodyPr>
          <a:lstStyle/>
          <a:p>
            <a:r>
              <a:rPr lang="en-US" sz="3200" dirty="0"/>
              <a:t>Simple Linear Regression– complete code</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605118" y="605119"/>
            <a:ext cx="10748682" cy="6118410"/>
          </a:xfrm>
        </p:spPr>
        <p:txBody>
          <a:bodyPr>
            <a:normAutofit fontScale="70000" lnSpcReduction="20000"/>
          </a:bodyPr>
          <a:lstStyle/>
          <a:p>
            <a:pPr marL="0" indent="0">
              <a:buNone/>
            </a:pPr>
            <a:r>
              <a:rPr lang="en-US" dirty="0"/>
              <a:t>import torch</a:t>
            </a:r>
          </a:p>
          <a:p>
            <a:pPr marL="0" indent="0">
              <a:buNone/>
            </a:pPr>
            <a:r>
              <a:rPr lang="en-US" dirty="0"/>
              <a:t># defining the parameters 'w' and 'b'</a:t>
            </a:r>
          </a:p>
          <a:p>
            <a:pPr marL="0" indent="0">
              <a:buNone/>
            </a:pPr>
            <a:r>
              <a:rPr lang="en-US" dirty="0"/>
              <a:t>w = </a:t>
            </a:r>
            <a:r>
              <a:rPr lang="en-US" dirty="0" err="1"/>
              <a:t>torch.tensor</a:t>
            </a:r>
            <a:r>
              <a:rPr lang="en-US" dirty="0"/>
              <a:t>(3.0, </a:t>
            </a:r>
            <a:r>
              <a:rPr lang="en-US" dirty="0" err="1"/>
              <a:t>requires_grad</a:t>
            </a:r>
            <a:r>
              <a:rPr lang="en-US" dirty="0"/>
              <a:t> = True)</a:t>
            </a:r>
          </a:p>
          <a:p>
            <a:pPr marL="0" indent="0">
              <a:buNone/>
            </a:pPr>
            <a:r>
              <a:rPr lang="en-US" dirty="0"/>
              <a:t>b = </a:t>
            </a:r>
            <a:r>
              <a:rPr lang="en-US" dirty="0" err="1"/>
              <a:t>torch.tensor</a:t>
            </a:r>
            <a:r>
              <a:rPr lang="en-US" dirty="0"/>
              <a:t>(1.0, </a:t>
            </a:r>
            <a:r>
              <a:rPr lang="en-US" dirty="0" err="1"/>
              <a:t>requires_grad</a:t>
            </a:r>
            <a:r>
              <a:rPr lang="en-US" dirty="0"/>
              <a:t> = True)</a:t>
            </a:r>
          </a:p>
          <a:p>
            <a:pPr marL="0" indent="0">
              <a:buNone/>
            </a:pPr>
            <a:endParaRPr lang="en-US" dirty="0"/>
          </a:p>
          <a:p>
            <a:pPr marL="0" indent="0">
              <a:buNone/>
            </a:pPr>
            <a:r>
              <a:rPr lang="en-US" dirty="0"/>
              <a:t># function of the linear equation for making predictions</a:t>
            </a:r>
          </a:p>
          <a:p>
            <a:pPr marL="0" indent="0">
              <a:buNone/>
            </a:pPr>
            <a:r>
              <a:rPr lang="en-US" dirty="0"/>
              <a:t>def forward(x):</a:t>
            </a:r>
          </a:p>
          <a:p>
            <a:pPr marL="0" indent="0">
              <a:buNone/>
            </a:pPr>
            <a:r>
              <a:rPr lang="en-US" dirty="0"/>
              <a:t>    </a:t>
            </a:r>
            <a:r>
              <a:rPr lang="en-US" dirty="0" err="1"/>
              <a:t>y_pred</a:t>
            </a:r>
            <a:r>
              <a:rPr lang="en-US" dirty="0"/>
              <a:t> = w * x + b</a:t>
            </a:r>
          </a:p>
          <a:p>
            <a:pPr marL="0" indent="0">
              <a:buNone/>
            </a:pPr>
            <a:r>
              <a:rPr lang="en-US" dirty="0"/>
              <a:t>    return </a:t>
            </a:r>
            <a:r>
              <a:rPr lang="en-US" dirty="0" err="1"/>
              <a:t>y_pred</a:t>
            </a:r>
            <a:endParaRPr lang="en-US" dirty="0"/>
          </a:p>
          <a:p>
            <a:pPr marL="0" indent="0">
              <a:buNone/>
            </a:pPr>
            <a:endParaRPr lang="en-US" dirty="0"/>
          </a:p>
          <a:p>
            <a:pPr marL="0" indent="0">
              <a:buNone/>
            </a:pPr>
            <a:r>
              <a:rPr lang="en-US" dirty="0"/>
              <a:t># predict </a:t>
            </a:r>
            <a:r>
              <a:rPr lang="en-US" dirty="0" err="1"/>
              <a:t>y_pred</a:t>
            </a:r>
            <a:r>
              <a:rPr lang="en-US" dirty="0"/>
              <a:t> at x = 2</a:t>
            </a:r>
          </a:p>
          <a:p>
            <a:pPr marL="0" indent="0">
              <a:buNone/>
            </a:pPr>
            <a:r>
              <a:rPr lang="en-US" dirty="0"/>
              <a:t>x = </a:t>
            </a:r>
            <a:r>
              <a:rPr lang="en-US" dirty="0" err="1"/>
              <a:t>torch.tensor</a:t>
            </a:r>
            <a:r>
              <a:rPr lang="en-US" dirty="0"/>
              <a:t>([[2.0]])</a:t>
            </a:r>
          </a:p>
          <a:p>
            <a:pPr marL="0" indent="0">
              <a:buNone/>
            </a:pPr>
            <a:r>
              <a:rPr lang="en-US" dirty="0" err="1"/>
              <a:t>y_pred</a:t>
            </a:r>
            <a:r>
              <a:rPr lang="en-US" dirty="0"/>
              <a:t> = forward(x)</a:t>
            </a:r>
          </a:p>
          <a:p>
            <a:pPr marL="0" indent="0">
              <a:buNone/>
            </a:pPr>
            <a:r>
              <a:rPr lang="en-US" dirty="0"/>
              <a:t>print("prediction of y at 'x = 2' is: ", </a:t>
            </a:r>
            <a:r>
              <a:rPr lang="en-US" dirty="0" err="1"/>
              <a:t>y_pred</a:t>
            </a:r>
            <a:r>
              <a:rPr lang="en-US" dirty="0"/>
              <a:t>)</a:t>
            </a:r>
          </a:p>
          <a:p>
            <a:pPr marL="0" indent="0">
              <a:buNone/>
            </a:pPr>
            <a:r>
              <a:rPr lang="en-US" dirty="0">
                <a:solidFill>
                  <a:srgbClr val="00B0F0"/>
                </a:solidFill>
              </a:rPr>
              <a:t># making predictions at multiple values of x</a:t>
            </a:r>
          </a:p>
          <a:p>
            <a:pPr marL="0" indent="0">
              <a:buNone/>
            </a:pPr>
            <a:r>
              <a:rPr lang="en-US" dirty="0"/>
              <a:t>x = </a:t>
            </a:r>
            <a:r>
              <a:rPr lang="en-US" dirty="0" err="1"/>
              <a:t>torch.tensor</a:t>
            </a:r>
            <a:r>
              <a:rPr lang="en-US" dirty="0"/>
              <a:t>([[3.0], [4.0]])</a:t>
            </a:r>
          </a:p>
          <a:p>
            <a:pPr marL="0" indent="0">
              <a:buNone/>
            </a:pPr>
            <a:r>
              <a:rPr lang="en-US" dirty="0" err="1"/>
              <a:t>y_pred</a:t>
            </a:r>
            <a:r>
              <a:rPr lang="en-US" dirty="0"/>
              <a:t> = forward(x)</a:t>
            </a:r>
          </a:p>
          <a:p>
            <a:pPr marL="0" indent="0">
              <a:buNone/>
            </a:pPr>
            <a:r>
              <a:rPr lang="en-US" dirty="0"/>
              <a:t>print("prediction of y at 'x = 3 &amp; 4' is: ", </a:t>
            </a:r>
            <a:r>
              <a:rPr lang="en-US" dirty="0" err="1"/>
              <a:t>y_pred</a:t>
            </a:r>
            <a:r>
              <a:rPr lang="en-US" dirty="0"/>
              <a:t>)</a:t>
            </a:r>
          </a:p>
          <a:p>
            <a:pPr marL="0" indent="0">
              <a:buNone/>
            </a:pPr>
            <a:endParaRPr lang="en-IN" dirty="0"/>
          </a:p>
        </p:txBody>
      </p:sp>
    </p:spTree>
    <p:extLst>
      <p:ext uri="{BB962C8B-B14F-4D97-AF65-F5344CB8AC3E}">
        <p14:creationId xmlns:p14="http://schemas.microsoft.com/office/powerpoint/2010/main" val="225100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lstStyle/>
          <a:p>
            <a:pPr marL="0" indent="0">
              <a:buNone/>
            </a:pPr>
            <a:r>
              <a:rPr lang="en-US" dirty="0"/>
              <a:t>prediction of y at 'x = 2' is:  tensor([[7.]], </a:t>
            </a:r>
            <a:r>
              <a:rPr lang="en-US" dirty="0" err="1"/>
              <a:t>grad_fn</a:t>
            </a:r>
            <a:r>
              <a:rPr lang="en-US" dirty="0"/>
              <a:t>=&lt;AddBackward0&gt;)</a:t>
            </a:r>
          </a:p>
          <a:p>
            <a:pPr marL="0" indent="0">
              <a:buNone/>
            </a:pPr>
            <a:r>
              <a:rPr lang="en-US" dirty="0"/>
              <a:t>prediction of y at 'x = 3 &amp; 4' is:  tensor([[10.],</a:t>
            </a:r>
          </a:p>
          <a:p>
            <a:pPr marL="0" indent="0">
              <a:buNone/>
            </a:pPr>
            <a:r>
              <a:rPr lang="en-US" dirty="0"/>
              <a:t>        [13.]], </a:t>
            </a:r>
            <a:r>
              <a:rPr lang="en-US" dirty="0" err="1"/>
              <a:t>grad_fn</a:t>
            </a:r>
            <a:r>
              <a:rPr lang="en-US" dirty="0"/>
              <a:t>=&lt;AddBackward0&gt;)</a:t>
            </a:r>
            <a:endParaRPr lang="en-IN" dirty="0"/>
          </a:p>
        </p:txBody>
      </p:sp>
    </p:spTree>
    <p:extLst>
      <p:ext uri="{BB962C8B-B14F-4D97-AF65-F5344CB8AC3E}">
        <p14:creationId xmlns:p14="http://schemas.microsoft.com/office/powerpoint/2010/main" val="322573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B53E-685C-47B6-921B-37D49710ABD7}"/>
              </a:ext>
            </a:extLst>
          </p:cNvPr>
          <p:cNvSpPr>
            <a:spLocks noGrp="1"/>
          </p:cNvSpPr>
          <p:nvPr>
            <p:ph type="title"/>
          </p:nvPr>
        </p:nvSpPr>
        <p:spPr/>
        <p:txBody>
          <a:bodyPr/>
          <a:lstStyle/>
          <a:p>
            <a:r>
              <a:rPr lang="en-US" dirty="0"/>
              <a:t>Train a simple linear regression model</a:t>
            </a:r>
            <a:endParaRPr lang="en-IN" dirty="0"/>
          </a:p>
        </p:txBody>
      </p:sp>
      <p:sp>
        <p:nvSpPr>
          <p:cNvPr id="3" name="Content Placeholder 2">
            <a:extLst>
              <a:ext uri="{FF2B5EF4-FFF2-40B4-BE49-F238E27FC236}">
                <a16:creationId xmlns:a16="http://schemas.microsoft.com/office/drawing/2014/main" id="{2A439806-150A-4D7E-BA15-DEFF09F1BF68}"/>
              </a:ext>
            </a:extLst>
          </p:cNvPr>
          <p:cNvSpPr>
            <a:spLocks noGrp="1"/>
          </p:cNvSpPr>
          <p:nvPr>
            <p:ph idx="1"/>
          </p:nvPr>
        </p:nvSpPr>
        <p:spPr/>
        <p:txBody>
          <a:bodyPr>
            <a:normAutofit fontScale="85000" lnSpcReduction="10000"/>
          </a:bodyPr>
          <a:lstStyle/>
          <a:p>
            <a:r>
              <a:rPr lang="en-US" dirty="0"/>
              <a:t>In order to train a linear regression model, we need to define a cost function and an optimizer. </a:t>
            </a:r>
          </a:p>
          <a:p>
            <a:r>
              <a:rPr lang="en-US" dirty="0"/>
              <a:t>The </a:t>
            </a:r>
            <a:r>
              <a:rPr lang="en-US" dirty="0">
                <a:solidFill>
                  <a:srgbClr val="00B0F0"/>
                </a:solidFill>
              </a:rPr>
              <a:t>cost function </a:t>
            </a:r>
            <a:r>
              <a:rPr lang="en-US" dirty="0"/>
              <a:t>is used to measure how well our model fits the data,</a:t>
            </a:r>
          </a:p>
          <a:p>
            <a:r>
              <a:rPr lang="en-US" dirty="0"/>
              <a:t>while the </a:t>
            </a:r>
            <a:r>
              <a:rPr lang="en-US" dirty="0">
                <a:solidFill>
                  <a:srgbClr val="00B0F0"/>
                </a:solidFill>
              </a:rPr>
              <a:t>optimizer</a:t>
            </a:r>
            <a:r>
              <a:rPr lang="en-US" dirty="0"/>
              <a:t> decides which direction to move in order to improve this fit.</a:t>
            </a:r>
          </a:p>
          <a:p>
            <a:r>
              <a:rPr lang="en-US" dirty="0"/>
              <a:t>Training the model and updating the parameters after going through a single iteration of training data is known as one </a:t>
            </a:r>
            <a:r>
              <a:rPr lang="en-US" dirty="0">
                <a:solidFill>
                  <a:srgbClr val="00B0F0"/>
                </a:solidFill>
              </a:rPr>
              <a:t>epoch</a:t>
            </a:r>
          </a:p>
          <a:p>
            <a:r>
              <a:rPr lang="en-US" dirty="0"/>
              <a:t>We should train the model for </a:t>
            </a:r>
            <a:r>
              <a:rPr lang="en-US" dirty="0">
                <a:solidFill>
                  <a:srgbClr val="00B0F0"/>
                </a:solidFill>
              </a:rPr>
              <a:t>several epochs </a:t>
            </a:r>
            <a:r>
              <a:rPr lang="en-US" dirty="0"/>
              <a:t>so that weights and biases can learn the linear relationship between the input features and output labels.</a:t>
            </a:r>
          </a:p>
          <a:p>
            <a:endParaRPr lang="en-US" dirty="0"/>
          </a:p>
          <a:p>
            <a:r>
              <a:rPr lang="en-US" dirty="0"/>
              <a:t>So far, used simple predictions with only a linear regression forward pass </a:t>
            </a:r>
          </a:p>
          <a:p>
            <a:r>
              <a:rPr lang="en-US" dirty="0"/>
              <a:t>Now, train a linear regression model and update its learning parameters</a:t>
            </a:r>
          </a:p>
          <a:p>
            <a:endParaRPr lang="en-US" dirty="0"/>
          </a:p>
          <a:p>
            <a:pPr marL="0" indent="0">
              <a:buNone/>
            </a:pPr>
            <a:endParaRPr lang="en-IN" dirty="0"/>
          </a:p>
        </p:txBody>
      </p:sp>
    </p:spTree>
    <p:extLst>
      <p:ext uri="{BB962C8B-B14F-4D97-AF65-F5344CB8AC3E}">
        <p14:creationId xmlns:p14="http://schemas.microsoft.com/office/powerpoint/2010/main" val="177426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76C6-C419-6A17-B98D-0D4F33ED61D4}"/>
              </a:ext>
            </a:extLst>
          </p:cNvPr>
          <p:cNvSpPr>
            <a:spLocks noGrp="1"/>
          </p:cNvSpPr>
          <p:nvPr>
            <p:ph type="title"/>
          </p:nvPr>
        </p:nvSpPr>
        <p:spPr>
          <a:xfrm>
            <a:off x="838200" y="365125"/>
            <a:ext cx="10515600" cy="1325563"/>
          </a:xfrm>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pic>
        <p:nvPicPr>
          <p:cNvPr id="3" name="Picture 2">
            <a:extLst>
              <a:ext uri="{FF2B5EF4-FFF2-40B4-BE49-F238E27FC236}">
                <a16:creationId xmlns:a16="http://schemas.microsoft.com/office/drawing/2014/main" id="{BD151B4D-EC61-41BD-9D5E-7E48D2C3AABA}"/>
              </a:ext>
            </a:extLst>
          </p:cNvPr>
          <p:cNvPicPr>
            <a:picLocks noChangeAspect="1"/>
          </p:cNvPicPr>
          <p:nvPr/>
        </p:nvPicPr>
        <p:blipFill>
          <a:blip r:embed="rId2"/>
          <a:stretch>
            <a:fillRect/>
          </a:stretch>
        </p:blipFill>
        <p:spPr>
          <a:xfrm>
            <a:off x="726320" y="2084295"/>
            <a:ext cx="7704986" cy="4249074"/>
          </a:xfrm>
          <a:prstGeom prst="rect">
            <a:avLst/>
          </a:prstGeom>
        </p:spPr>
      </p:pic>
    </p:spTree>
    <p:extLst>
      <p:ext uri="{BB962C8B-B14F-4D97-AF65-F5344CB8AC3E}">
        <p14:creationId xmlns:p14="http://schemas.microsoft.com/office/powerpoint/2010/main" val="128722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58F8-8323-4F87-B77F-AD30F91921F1}"/>
              </a:ext>
            </a:extLst>
          </p:cNvPr>
          <p:cNvSpPr>
            <a:spLocks noGrp="1"/>
          </p:cNvSpPr>
          <p:nvPr>
            <p:ph type="title"/>
          </p:nvPr>
        </p:nvSpPr>
        <p:spPr>
          <a:xfrm>
            <a:off x="838200" y="365126"/>
            <a:ext cx="10515600" cy="767082"/>
          </a:xfrm>
        </p:spPr>
        <p:txBody>
          <a:bodyPr>
            <a:normAutofit/>
          </a:bodyPr>
          <a:lstStyle/>
          <a:p>
            <a:r>
              <a:rPr lang="en-US" sz="3300" b="1" i="0" dirty="0">
                <a:effectLst/>
                <a:latin typeface="Roboto" panose="02000000000000000000" pitchFamily="2" charset="0"/>
              </a:rPr>
              <a:t>Building a Linear Regression Model with </a:t>
            </a:r>
            <a:r>
              <a:rPr lang="en-US" sz="3300" b="1" i="0" dirty="0" err="1">
                <a:effectLst/>
                <a:latin typeface="Roboto" panose="02000000000000000000" pitchFamily="2" charset="0"/>
              </a:rPr>
              <a:t>PyTorch</a:t>
            </a:r>
            <a:endParaRPr lang="en-US" sz="3300" b="1" dirty="0"/>
          </a:p>
        </p:txBody>
      </p:sp>
      <p:pic>
        <p:nvPicPr>
          <p:cNvPr id="8" name="Content Placeholder 7">
            <a:extLst>
              <a:ext uri="{FF2B5EF4-FFF2-40B4-BE49-F238E27FC236}">
                <a16:creationId xmlns:a16="http://schemas.microsoft.com/office/drawing/2014/main" id="{199ED746-FE2D-41D3-2B1F-BC4AFFB46844}"/>
              </a:ext>
            </a:extLst>
          </p:cNvPr>
          <p:cNvPicPr>
            <a:picLocks noGrp="1" noChangeAspect="1"/>
          </p:cNvPicPr>
          <p:nvPr>
            <p:ph idx="1"/>
          </p:nvPr>
        </p:nvPicPr>
        <p:blipFill>
          <a:blip r:embed="rId2"/>
          <a:stretch>
            <a:fillRect/>
          </a:stretch>
        </p:blipFill>
        <p:spPr>
          <a:xfrm>
            <a:off x="1399275" y="1461233"/>
            <a:ext cx="9393449" cy="4294148"/>
          </a:xfrm>
        </p:spPr>
      </p:pic>
      <p:cxnSp>
        <p:nvCxnSpPr>
          <p:cNvPr id="11" name="Straight Connector 10">
            <a:extLst>
              <a:ext uri="{FF2B5EF4-FFF2-40B4-BE49-F238E27FC236}">
                <a16:creationId xmlns:a16="http://schemas.microsoft.com/office/drawing/2014/main" id="{528FDBDB-CCBC-20BE-779F-3B7D3F33B11D}"/>
              </a:ext>
            </a:extLst>
          </p:cNvPr>
          <p:cNvCxnSpPr>
            <a:cxnSpLocks/>
          </p:cNvCxnSpPr>
          <p:nvPr/>
        </p:nvCxnSpPr>
        <p:spPr>
          <a:xfrm>
            <a:off x="838200" y="1571478"/>
            <a:ext cx="0" cy="414587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A85370-B8E6-149D-0957-2D8446B480C2}"/>
              </a:ext>
            </a:extLst>
          </p:cNvPr>
          <p:cNvSpPr txBox="1"/>
          <p:nvPr/>
        </p:nvSpPr>
        <p:spPr>
          <a:xfrm>
            <a:off x="838200" y="5804760"/>
            <a:ext cx="3151573" cy="369332"/>
          </a:xfrm>
          <a:prstGeom prst="rect">
            <a:avLst/>
          </a:prstGeom>
          <a:noFill/>
        </p:spPr>
        <p:txBody>
          <a:bodyPr wrap="square" rtlCol="0">
            <a:spAutoFit/>
          </a:bodyPr>
          <a:lstStyle/>
          <a:p>
            <a:r>
              <a:rPr lang="en-US" dirty="0"/>
              <a:t># end of for loop</a:t>
            </a:r>
          </a:p>
        </p:txBody>
      </p:sp>
      <p:sp>
        <p:nvSpPr>
          <p:cNvPr id="3" name="TextBox 2">
            <a:extLst>
              <a:ext uri="{FF2B5EF4-FFF2-40B4-BE49-F238E27FC236}">
                <a16:creationId xmlns:a16="http://schemas.microsoft.com/office/drawing/2014/main" id="{0713D3E4-AE2B-4079-B21C-D48377460326}"/>
              </a:ext>
            </a:extLst>
          </p:cNvPr>
          <p:cNvSpPr txBox="1"/>
          <p:nvPr/>
        </p:nvSpPr>
        <p:spPr>
          <a:xfrm>
            <a:off x="641851" y="6174092"/>
            <a:ext cx="10908296" cy="369332"/>
          </a:xfrm>
          <a:prstGeom prst="rect">
            <a:avLst/>
          </a:prstGeom>
          <a:noFill/>
        </p:spPr>
        <p:txBody>
          <a:bodyPr wrap="square" rtlCol="0">
            <a:spAutoFit/>
          </a:bodyPr>
          <a:lstStyle/>
          <a:p>
            <a:r>
              <a:rPr lang="en-US" dirty="0"/>
              <a:t>Note: Resetting gradients to zero because </a:t>
            </a:r>
            <a:r>
              <a:rPr lang="en-US" dirty="0" err="1"/>
              <a:t>PyTorch</a:t>
            </a:r>
            <a:r>
              <a:rPr lang="en-US" dirty="0"/>
              <a:t> accumulates gradients</a:t>
            </a:r>
            <a:endParaRPr lang="en-IN" dirty="0"/>
          </a:p>
        </p:txBody>
      </p:sp>
    </p:spTree>
    <p:extLst>
      <p:ext uri="{BB962C8B-B14F-4D97-AF65-F5344CB8AC3E}">
        <p14:creationId xmlns:p14="http://schemas.microsoft.com/office/powerpoint/2010/main" val="53591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454E-3E25-4461-A876-C9E321423B30}"/>
              </a:ext>
            </a:extLst>
          </p:cNvPr>
          <p:cNvSpPr>
            <a:spLocks noGrp="1"/>
          </p:cNvSpPr>
          <p:nvPr>
            <p:ph type="title"/>
          </p:nvPr>
        </p:nvSpPr>
        <p:spPr/>
        <p:txBody>
          <a:bodyPr/>
          <a:lstStyle/>
          <a:p>
            <a:r>
              <a:rPr lang="en-IN" dirty="0"/>
              <a:t>Problem 1</a:t>
            </a:r>
          </a:p>
        </p:txBody>
      </p:sp>
      <p:sp>
        <p:nvSpPr>
          <p:cNvPr id="3" name="Content Placeholder 2">
            <a:extLst>
              <a:ext uri="{FF2B5EF4-FFF2-40B4-BE49-F238E27FC236}">
                <a16:creationId xmlns:a16="http://schemas.microsoft.com/office/drawing/2014/main" id="{8837733B-A330-4F3C-8079-ABFF13A93518}"/>
              </a:ext>
            </a:extLst>
          </p:cNvPr>
          <p:cNvSpPr>
            <a:spLocks noGrp="1"/>
          </p:cNvSpPr>
          <p:nvPr>
            <p:ph idx="1"/>
          </p:nvPr>
        </p:nvSpPr>
        <p:spPr/>
        <p:txBody>
          <a:bodyPr/>
          <a:lstStyle/>
          <a:p>
            <a:r>
              <a:rPr lang="en-IN" dirty="0">
                <a:solidFill>
                  <a:srgbClr val="00B0F0"/>
                </a:solidFill>
              </a:rPr>
              <a:t>Find the value of </a:t>
            </a:r>
            <a:r>
              <a:rPr lang="en-IN" dirty="0" err="1">
                <a:solidFill>
                  <a:srgbClr val="00B0F0"/>
                </a:solidFill>
              </a:rPr>
              <a:t>w.grad</a:t>
            </a:r>
            <a:r>
              <a:rPr lang="en-IN" dirty="0">
                <a:solidFill>
                  <a:srgbClr val="00B0F0"/>
                </a:solidFill>
              </a:rPr>
              <a:t> and </a:t>
            </a:r>
            <a:r>
              <a:rPr lang="en-IN" dirty="0" err="1">
                <a:solidFill>
                  <a:srgbClr val="00B0F0"/>
                </a:solidFill>
              </a:rPr>
              <a:t>b.grad</a:t>
            </a:r>
            <a:r>
              <a:rPr lang="en-IN" dirty="0">
                <a:solidFill>
                  <a:srgbClr val="00B0F0"/>
                </a:solidFill>
              </a:rPr>
              <a:t> using analytical solution for the given linear regression problem.</a:t>
            </a:r>
          </a:p>
          <a:p>
            <a:r>
              <a:rPr lang="en-IN" dirty="0"/>
              <a:t>Initial value of w = b =1</a:t>
            </a:r>
          </a:p>
          <a:p>
            <a:r>
              <a:rPr lang="en-IN" dirty="0"/>
              <a:t>MSE Loss</a:t>
            </a:r>
          </a:p>
          <a:p>
            <a:endParaRPr lang="en-IN" dirty="0"/>
          </a:p>
        </p:txBody>
      </p:sp>
      <p:graphicFrame>
        <p:nvGraphicFramePr>
          <p:cNvPr id="4" name="Table 3">
            <a:extLst>
              <a:ext uri="{FF2B5EF4-FFF2-40B4-BE49-F238E27FC236}">
                <a16:creationId xmlns:a16="http://schemas.microsoft.com/office/drawing/2014/main" id="{39870F71-1739-45ED-A183-3D78F4B56469}"/>
              </a:ext>
            </a:extLst>
          </p:cNvPr>
          <p:cNvGraphicFramePr>
            <a:graphicFrameLocks noGrp="1"/>
          </p:cNvGraphicFramePr>
          <p:nvPr>
            <p:extLst>
              <p:ext uri="{D42A27DB-BD31-4B8C-83A1-F6EECF244321}">
                <p14:modId xmlns:p14="http://schemas.microsoft.com/office/powerpoint/2010/main" val="2713859222"/>
              </p:ext>
            </p:extLst>
          </p:nvPr>
        </p:nvGraphicFramePr>
        <p:xfrm>
          <a:off x="1157941" y="4780678"/>
          <a:ext cx="2661023" cy="1112520"/>
        </p:xfrm>
        <a:graphic>
          <a:graphicData uri="http://schemas.openxmlformats.org/drawingml/2006/table">
            <a:tbl>
              <a:tblPr firstRow="1" bandRow="1">
                <a:tableStyleId>{5C22544A-7EE6-4342-B048-85BDC9FD1C3A}</a:tableStyleId>
              </a:tblPr>
              <a:tblGrid>
                <a:gridCol w="1116341">
                  <a:extLst>
                    <a:ext uri="{9D8B030D-6E8A-4147-A177-3AD203B41FA5}">
                      <a16:colId xmlns:a16="http://schemas.microsoft.com/office/drawing/2014/main" val="888423881"/>
                    </a:ext>
                  </a:extLst>
                </a:gridCol>
                <a:gridCol w="1544682">
                  <a:extLst>
                    <a:ext uri="{9D8B030D-6E8A-4147-A177-3AD203B41FA5}">
                      <a16:colId xmlns:a16="http://schemas.microsoft.com/office/drawing/2014/main" val="2773263013"/>
                    </a:ext>
                  </a:extLst>
                </a:gridCol>
              </a:tblGrid>
              <a:tr h="370840">
                <a:tc>
                  <a:txBody>
                    <a:bodyPr/>
                    <a:lstStyle/>
                    <a:p>
                      <a:r>
                        <a:rPr lang="en-IN" dirty="0"/>
                        <a:t>x</a:t>
                      </a:r>
                    </a:p>
                  </a:txBody>
                  <a:tcPr/>
                </a:tc>
                <a:tc>
                  <a:txBody>
                    <a:bodyPr/>
                    <a:lstStyle/>
                    <a:p>
                      <a:r>
                        <a:rPr lang="en-IN" dirty="0"/>
                        <a:t>y</a:t>
                      </a:r>
                    </a:p>
                  </a:txBody>
                  <a:tcPr/>
                </a:tc>
                <a:extLst>
                  <a:ext uri="{0D108BD9-81ED-4DB2-BD59-A6C34878D82A}">
                    <a16:rowId xmlns:a16="http://schemas.microsoft.com/office/drawing/2014/main" val="4080867640"/>
                  </a:ext>
                </a:extLst>
              </a:tr>
              <a:tr h="370840">
                <a:tc>
                  <a:txBody>
                    <a:bodyPr/>
                    <a:lstStyle/>
                    <a:p>
                      <a:r>
                        <a:rPr lang="en-IN" dirty="0"/>
                        <a:t>2</a:t>
                      </a:r>
                    </a:p>
                  </a:txBody>
                  <a:tcPr/>
                </a:tc>
                <a:tc>
                  <a:txBody>
                    <a:bodyPr/>
                    <a:lstStyle/>
                    <a:p>
                      <a:r>
                        <a:rPr lang="en-IN" dirty="0"/>
                        <a:t>20</a:t>
                      </a:r>
                    </a:p>
                  </a:txBody>
                  <a:tcPr/>
                </a:tc>
                <a:extLst>
                  <a:ext uri="{0D108BD9-81ED-4DB2-BD59-A6C34878D82A}">
                    <a16:rowId xmlns:a16="http://schemas.microsoft.com/office/drawing/2014/main" val="836799274"/>
                  </a:ext>
                </a:extLst>
              </a:tr>
              <a:tr h="370840">
                <a:tc>
                  <a:txBody>
                    <a:bodyPr/>
                    <a:lstStyle/>
                    <a:p>
                      <a:r>
                        <a:rPr lang="en-IN" dirty="0"/>
                        <a:t>4</a:t>
                      </a:r>
                    </a:p>
                  </a:txBody>
                  <a:tcPr/>
                </a:tc>
                <a:tc>
                  <a:txBody>
                    <a:bodyPr/>
                    <a:lstStyle/>
                    <a:p>
                      <a:r>
                        <a:rPr lang="en-IN" dirty="0"/>
                        <a:t>40</a:t>
                      </a:r>
                    </a:p>
                  </a:txBody>
                  <a:tcPr/>
                </a:tc>
                <a:extLst>
                  <a:ext uri="{0D108BD9-81ED-4DB2-BD59-A6C34878D82A}">
                    <a16:rowId xmlns:a16="http://schemas.microsoft.com/office/drawing/2014/main" val="160052536"/>
                  </a:ext>
                </a:extLst>
              </a:tr>
            </a:tbl>
          </a:graphicData>
        </a:graphic>
      </p:graphicFrame>
    </p:spTree>
    <p:extLst>
      <p:ext uri="{BB962C8B-B14F-4D97-AF65-F5344CB8AC3E}">
        <p14:creationId xmlns:p14="http://schemas.microsoft.com/office/powerpoint/2010/main" val="425997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B3B-CD6D-4DB9-AE66-487AC3E3DE67}"/>
              </a:ext>
            </a:extLst>
          </p:cNvPr>
          <p:cNvSpPr>
            <a:spLocks noGrp="1"/>
          </p:cNvSpPr>
          <p:nvPr>
            <p:ph type="title"/>
          </p:nvPr>
        </p:nvSpPr>
        <p:spPr>
          <a:xfrm>
            <a:off x="309282" y="365125"/>
            <a:ext cx="11044518" cy="993027"/>
          </a:xfrm>
        </p:spPr>
        <p:txBody>
          <a:bodyPr>
            <a:normAutofit/>
          </a:bodyPr>
          <a:lstStyle/>
          <a:p>
            <a:r>
              <a:rPr lang="en-IN" sz="3200" dirty="0"/>
              <a:t>Problem 1– Verify loss, </a:t>
            </a:r>
            <a:r>
              <a:rPr lang="en-IN" sz="3200" dirty="0" err="1"/>
              <a:t>w.grad</a:t>
            </a:r>
            <a:r>
              <a:rPr lang="en-IN" sz="3200" dirty="0"/>
              <a:t>, </a:t>
            </a:r>
            <a:r>
              <a:rPr lang="en-IN" sz="3200" dirty="0" err="1"/>
              <a:t>b.grad</a:t>
            </a:r>
            <a:r>
              <a:rPr lang="en-IN" sz="3200" dirty="0"/>
              <a:t>, new w, new b</a:t>
            </a:r>
          </a:p>
        </p:txBody>
      </p:sp>
      <p:sp>
        <p:nvSpPr>
          <p:cNvPr id="3" name="Content Placeholder 2">
            <a:extLst>
              <a:ext uri="{FF2B5EF4-FFF2-40B4-BE49-F238E27FC236}">
                <a16:creationId xmlns:a16="http://schemas.microsoft.com/office/drawing/2014/main" id="{ECD5B51E-8DA8-4347-9BE6-5AE69E8F8B28}"/>
              </a:ext>
            </a:extLst>
          </p:cNvPr>
          <p:cNvSpPr>
            <a:spLocks noGrp="1"/>
          </p:cNvSpPr>
          <p:nvPr>
            <p:ph idx="1"/>
          </p:nvPr>
        </p:nvSpPr>
        <p:spPr/>
        <p:txBody>
          <a:bodyPr>
            <a:normAutofit fontScale="92500" lnSpcReduction="10000"/>
          </a:bodyPr>
          <a:lstStyle/>
          <a:p>
            <a:pPr marL="0" indent="0">
              <a:buNone/>
            </a:pPr>
            <a:r>
              <a:rPr lang="en-IN" sz="2200" dirty="0"/>
              <a:t>x = </a:t>
            </a:r>
            <a:r>
              <a:rPr lang="en-IN" sz="2200" dirty="0" err="1"/>
              <a:t>torch.tensor</a:t>
            </a:r>
            <a:r>
              <a:rPr lang="en-IN" sz="2200" dirty="0"/>
              <a:t>([2,  4])</a:t>
            </a:r>
          </a:p>
          <a:p>
            <a:pPr marL="0" indent="0">
              <a:buNone/>
            </a:pPr>
            <a:r>
              <a:rPr lang="en-IN" sz="2200" dirty="0"/>
              <a:t>y= </a:t>
            </a:r>
            <a:r>
              <a:rPr lang="en-IN" sz="2200" dirty="0" err="1"/>
              <a:t>torch.tensor</a:t>
            </a:r>
            <a:r>
              <a:rPr lang="en-IN" sz="2200" dirty="0"/>
              <a:t>([20, 40])</a:t>
            </a:r>
          </a:p>
          <a:p>
            <a:pPr marL="0" indent="0">
              <a:buNone/>
            </a:pPr>
            <a:r>
              <a:rPr lang="en-IN" sz="2200" dirty="0"/>
              <a:t>b = </a:t>
            </a:r>
            <a:r>
              <a:rPr lang="en-IN" sz="2200" dirty="0" err="1"/>
              <a:t>torch.tensor</a:t>
            </a:r>
            <a:r>
              <a:rPr lang="en-IN" sz="2200" dirty="0"/>
              <a:t>([1.0], </a:t>
            </a:r>
            <a:r>
              <a:rPr lang="en-IN" sz="2200" dirty="0" err="1"/>
              <a:t>requires_grad</a:t>
            </a:r>
            <a:r>
              <a:rPr lang="en-IN" sz="2200" dirty="0"/>
              <a:t>=True)</a:t>
            </a:r>
          </a:p>
          <a:p>
            <a:pPr marL="0" indent="0">
              <a:buNone/>
            </a:pPr>
            <a:r>
              <a:rPr lang="en-IN" sz="2200" dirty="0"/>
              <a:t>w = </a:t>
            </a:r>
            <a:r>
              <a:rPr lang="en-IN" sz="2200" dirty="0" err="1"/>
              <a:t>torch.tensor</a:t>
            </a:r>
            <a:r>
              <a:rPr lang="en-IN" sz="2200" dirty="0"/>
              <a:t>([1.0], </a:t>
            </a:r>
            <a:r>
              <a:rPr lang="en-IN" sz="2200" dirty="0" err="1"/>
              <a:t>requires_grad</a:t>
            </a:r>
            <a:r>
              <a:rPr lang="en-IN" sz="2200" dirty="0"/>
              <a:t>=True)</a:t>
            </a:r>
          </a:p>
          <a:p>
            <a:pPr marL="0" indent="0">
              <a:buNone/>
            </a:pPr>
            <a:r>
              <a:rPr lang="en-US" sz="2200" dirty="0" err="1"/>
              <a:t>learning_rate</a:t>
            </a:r>
            <a:r>
              <a:rPr lang="en-US" sz="2200" dirty="0"/>
              <a:t> = </a:t>
            </a:r>
            <a:r>
              <a:rPr lang="en-US" sz="2200" dirty="0" err="1"/>
              <a:t>torch.tensor</a:t>
            </a:r>
            <a:r>
              <a:rPr lang="en-US" sz="2200" dirty="0"/>
              <a:t>(0.001)</a:t>
            </a:r>
          </a:p>
          <a:p>
            <a:pPr marL="0" indent="0">
              <a:buNone/>
            </a:pPr>
            <a:r>
              <a:rPr lang="en-IN" sz="2200" dirty="0"/>
              <a:t> loss = 0.0</a:t>
            </a:r>
          </a:p>
          <a:p>
            <a:pPr marL="0" indent="0">
              <a:buNone/>
            </a:pPr>
            <a:r>
              <a:rPr lang="en-IN" sz="2200" dirty="0"/>
              <a:t> for j in range(</a:t>
            </a:r>
            <a:r>
              <a:rPr lang="en-IN" sz="2200" dirty="0" err="1"/>
              <a:t>len</a:t>
            </a:r>
            <a:r>
              <a:rPr lang="en-IN" sz="2200" dirty="0"/>
              <a:t>(x)):</a:t>
            </a:r>
          </a:p>
          <a:p>
            <a:pPr marL="0" indent="0">
              <a:buNone/>
            </a:pPr>
            <a:r>
              <a:rPr lang="en-IN" sz="2200" dirty="0"/>
              <a:t>                   a = w * x[j]</a:t>
            </a:r>
          </a:p>
          <a:p>
            <a:pPr marL="457200" lvl="1" indent="0">
              <a:buNone/>
            </a:pPr>
            <a:r>
              <a:rPr lang="en-IN" sz="2200" dirty="0"/>
              <a:t>             </a:t>
            </a:r>
            <a:r>
              <a:rPr lang="en-IN" sz="2200" dirty="0" err="1"/>
              <a:t>y_p</a:t>
            </a:r>
            <a:r>
              <a:rPr lang="en-IN" sz="2200" dirty="0"/>
              <a:t> = a + b</a:t>
            </a:r>
          </a:p>
          <a:p>
            <a:pPr marL="457200" lvl="1" indent="0">
              <a:buNone/>
            </a:pPr>
            <a:r>
              <a:rPr lang="en-IN" sz="2200" dirty="0"/>
              <a:t>            loss += ( </a:t>
            </a:r>
            <a:r>
              <a:rPr lang="en-IN" sz="2200" dirty="0" err="1"/>
              <a:t>y_p</a:t>
            </a:r>
            <a:r>
              <a:rPr lang="en-IN" sz="2200" dirty="0"/>
              <a:t>-y[j]) ** 2</a:t>
            </a:r>
          </a:p>
          <a:p>
            <a:pPr marL="0" indent="0">
              <a:buNone/>
            </a:pPr>
            <a:r>
              <a:rPr lang="en-IN" sz="2200" dirty="0"/>
              <a:t>loss = loss / </a:t>
            </a:r>
            <a:r>
              <a:rPr lang="en-IN" sz="2200" dirty="0" err="1"/>
              <a:t>len</a:t>
            </a:r>
            <a:r>
              <a:rPr lang="en-IN" sz="2200" dirty="0"/>
              <a:t>(x)</a:t>
            </a:r>
          </a:p>
          <a:p>
            <a:pPr marL="0" indent="0">
              <a:buNone/>
            </a:pPr>
            <a:r>
              <a:rPr lang="en-IN" sz="2200" dirty="0"/>
              <a:t>print("</a:t>
            </a:r>
            <a:r>
              <a:rPr lang="en-IN" sz="2200" dirty="0" err="1"/>
              <a:t>avg</a:t>
            </a:r>
            <a:r>
              <a:rPr lang="en-IN" sz="2200" dirty="0"/>
              <a:t> loss=", loss)</a:t>
            </a:r>
          </a:p>
          <a:p>
            <a:pPr marL="0" indent="0">
              <a:buNone/>
            </a:pPr>
            <a:endParaRPr lang="en-IN" dirty="0"/>
          </a:p>
        </p:txBody>
      </p:sp>
      <p:sp>
        <p:nvSpPr>
          <p:cNvPr id="4" name="TextBox 3">
            <a:extLst>
              <a:ext uri="{FF2B5EF4-FFF2-40B4-BE49-F238E27FC236}">
                <a16:creationId xmlns:a16="http://schemas.microsoft.com/office/drawing/2014/main" id="{82084A7F-7BD2-44A9-8451-C2F1CE524C22}"/>
              </a:ext>
            </a:extLst>
          </p:cNvPr>
          <p:cNvSpPr txBox="1"/>
          <p:nvPr/>
        </p:nvSpPr>
        <p:spPr>
          <a:xfrm>
            <a:off x="6777319" y="1825625"/>
            <a:ext cx="4576482" cy="3139321"/>
          </a:xfrm>
          <a:prstGeom prst="rect">
            <a:avLst/>
          </a:prstGeom>
          <a:noFill/>
        </p:spPr>
        <p:txBody>
          <a:bodyPr wrap="square" rtlCol="0">
            <a:spAutoFit/>
          </a:bodyPr>
          <a:lstStyle/>
          <a:p>
            <a:r>
              <a:rPr lang="en-IN" dirty="0"/>
              <a:t> </a:t>
            </a:r>
            <a:r>
              <a:rPr lang="en-IN" sz="2200" dirty="0" err="1"/>
              <a:t>loss.backward</a:t>
            </a:r>
            <a:r>
              <a:rPr lang="en-IN" sz="2200" dirty="0"/>
              <a:t>()</a:t>
            </a:r>
          </a:p>
          <a:p>
            <a:r>
              <a:rPr lang="en-IN" sz="2200" dirty="0"/>
              <a:t>  print("</a:t>
            </a:r>
            <a:r>
              <a:rPr lang="en-IN" sz="2200" dirty="0" err="1"/>
              <a:t>w.grad</a:t>
            </a:r>
            <a:r>
              <a:rPr lang="en-IN" sz="2200" dirty="0"/>
              <a:t>=", </a:t>
            </a:r>
            <a:r>
              <a:rPr lang="en-IN" sz="2200" dirty="0" err="1"/>
              <a:t>w.grad</a:t>
            </a:r>
            <a:r>
              <a:rPr lang="en-IN" sz="2200" dirty="0"/>
              <a:t>)</a:t>
            </a:r>
          </a:p>
          <a:p>
            <a:r>
              <a:rPr lang="en-IN" sz="2200" dirty="0"/>
              <a:t> </a:t>
            </a:r>
            <a:r>
              <a:rPr lang="en-US" sz="2200" dirty="0"/>
              <a:t> with </a:t>
            </a:r>
            <a:r>
              <a:rPr lang="en-US" sz="2200" dirty="0" err="1"/>
              <a:t>torch.no_grad</a:t>
            </a:r>
            <a:r>
              <a:rPr lang="en-US" sz="2200" dirty="0"/>
              <a:t>():     </a:t>
            </a:r>
          </a:p>
          <a:p>
            <a:r>
              <a:rPr lang="en-US" sz="2200" dirty="0"/>
              <a:t>        w -= </a:t>
            </a:r>
            <a:r>
              <a:rPr lang="en-US" sz="2200" dirty="0" err="1"/>
              <a:t>learning_rate</a:t>
            </a:r>
            <a:r>
              <a:rPr lang="en-US" sz="2200" dirty="0"/>
              <a:t> * </a:t>
            </a:r>
            <a:r>
              <a:rPr lang="en-US" sz="2200" dirty="0" err="1"/>
              <a:t>w.grad</a:t>
            </a:r>
            <a:endParaRPr lang="en-US" sz="2200" dirty="0"/>
          </a:p>
          <a:p>
            <a:r>
              <a:rPr lang="en-US" sz="2200" dirty="0"/>
              <a:t>        b -= </a:t>
            </a:r>
            <a:r>
              <a:rPr lang="en-US" sz="2200" dirty="0" err="1"/>
              <a:t>learning_rate</a:t>
            </a:r>
            <a:r>
              <a:rPr lang="en-US" sz="2200" dirty="0"/>
              <a:t> * </a:t>
            </a:r>
            <a:r>
              <a:rPr lang="en-US" sz="2200" dirty="0" err="1"/>
              <a:t>b.grad</a:t>
            </a:r>
            <a:r>
              <a:rPr lang="en-IN" sz="2200" dirty="0"/>
              <a:t>  </a:t>
            </a:r>
          </a:p>
          <a:p>
            <a:r>
              <a:rPr lang="en-IN" sz="2200" dirty="0"/>
              <a:t>  </a:t>
            </a:r>
            <a:r>
              <a:rPr lang="en-IN" sz="2200" dirty="0" err="1"/>
              <a:t>w.grad.zero</a:t>
            </a:r>
            <a:r>
              <a:rPr lang="en-IN" sz="2200" dirty="0"/>
              <a:t>_()</a:t>
            </a:r>
          </a:p>
          <a:p>
            <a:r>
              <a:rPr lang="en-IN" sz="2200" dirty="0"/>
              <a:t>  </a:t>
            </a:r>
            <a:r>
              <a:rPr lang="en-IN" sz="2200" dirty="0" err="1"/>
              <a:t>b.grad.zero</a:t>
            </a:r>
            <a:r>
              <a:rPr lang="en-IN" sz="2200" dirty="0"/>
              <a:t>_()</a:t>
            </a:r>
          </a:p>
          <a:p>
            <a:endParaRPr lang="en-IN" sz="2200" dirty="0"/>
          </a:p>
          <a:p>
            <a:r>
              <a:rPr lang="en-IN" sz="2200" dirty="0"/>
              <a:t>    </a:t>
            </a:r>
          </a:p>
        </p:txBody>
      </p:sp>
    </p:spTree>
    <p:extLst>
      <p:ext uri="{BB962C8B-B14F-4D97-AF65-F5344CB8AC3E}">
        <p14:creationId xmlns:p14="http://schemas.microsoft.com/office/powerpoint/2010/main" val="103898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FDAA6C-D800-5FE8-CF71-DE912ABB5106}"/>
              </a:ext>
            </a:extLst>
          </p:cNvPr>
          <p:cNvPicPr>
            <a:picLocks noGrp="1" noChangeAspect="1"/>
          </p:cNvPicPr>
          <p:nvPr>
            <p:ph idx="1"/>
          </p:nvPr>
        </p:nvPicPr>
        <p:blipFill>
          <a:blip r:embed="rId2"/>
          <a:stretch>
            <a:fillRect/>
          </a:stretch>
        </p:blipFill>
        <p:spPr>
          <a:xfrm>
            <a:off x="1273603" y="802481"/>
            <a:ext cx="9644794" cy="5253038"/>
          </a:xfrm>
        </p:spPr>
      </p:pic>
      <p:sp>
        <p:nvSpPr>
          <p:cNvPr id="7" name="Oval 6">
            <a:extLst>
              <a:ext uri="{FF2B5EF4-FFF2-40B4-BE49-F238E27FC236}">
                <a16:creationId xmlns:a16="http://schemas.microsoft.com/office/drawing/2014/main" id="{34E454FF-165F-C27F-5BB7-A6C9E961F815}"/>
              </a:ext>
            </a:extLst>
          </p:cNvPr>
          <p:cNvSpPr/>
          <p:nvPr/>
        </p:nvSpPr>
        <p:spPr>
          <a:xfrm>
            <a:off x="3559950" y="4277969"/>
            <a:ext cx="4971494"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A8B555-3337-5485-038A-C737D6F4A841}"/>
              </a:ext>
            </a:extLst>
          </p:cNvPr>
          <p:cNvPicPr>
            <a:picLocks noChangeAspect="1"/>
          </p:cNvPicPr>
          <p:nvPr/>
        </p:nvPicPr>
        <p:blipFill>
          <a:blip r:embed="rId3"/>
          <a:stretch>
            <a:fillRect/>
          </a:stretch>
        </p:blipFill>
        <p:spPr>
          <a:xfrm>
            <a:off x="5163977" y="355107"/>
            <a:ext cx="1046919" cy="1058176"/>
          </a:xfrm>
          <a:prstGeom prst="rect">
            <a:avLst/>
          </a:prstGeom>
        </p:spPr>
      </p:pic>
      <p:sp>
        <p:nvSpPr>
          <p:cNvPr id="10" name="Oval 9">
            <a:extLst>
              <a:ext uri="{FF2B5EF4-FFF2-40B4-BE49-F238E27FC236}">
                <a16:creationId xmlns:a16="http://schemas.microsoft.com/office/drawing/2014/main" id="{2CF80BF8-F4DC-EB57-6960-48573BBFD225}"/>
              </a:ext>
            </a:extLst>
          </p:cNvPr>
          <p:cNvSpPr/>
          <p:nvPr/>
        </p:nvSpPr>
        <p:spPr>
          <a:xfrm>
            <a:off x="6210897" y="960266"/>
            <a:ext cx="5040756"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DEC954-9F1D-B9F8-4902-40B65C0096AE}"/>
              </a:ext>
            </a:extLst>
          </p:cNvPr>
          <p:cNvPicPr>
            <a:picLocks noChangeAspect="1"/>
          </p:cNvPicPr>
          <p:nvPr/>
        </p:nvPicPr>
        <p:blipFill>
          <a:blip r:embed="rId3"/>
          <a:stretch>
            <a:fillRect/>
          </a:stretch>
        </p:blipFill>
        <p:spPr>
          <a:xfrm>
            <a:off x="10809039" y="207491"/>
            <a:ext cx="1046919" cy="1058176"/>
          </a:xfrm>
          <a:prstGeom prst="rect">
            <a:avLst/>
          </a:prstGeom>
        </p:spPr>
      </p:pic>
      <p:sp>
        <p:nvSpPr>
          <p:cNvPr id="12" name="Oval 11">
            <a:extLst>
              <a:ext uri="{FF2B5EF4-FFF2-40B4-BE49-F238E27FC236}">
                <a16:creationId xmlns:a16="http://schemas.microsoft.com/office/drawing/2014/main" id="{0EE94002-4C50-EAE5-4D93-AE5B7650B67E}"/>
              </a:ext>
            </a:extLst>
          </p:cNvPr>
          <p:cNvSpPr/>
          <p:nvPr/>
        </p:nvSpPr>
        <p:spPr>
          <a:xfrm>
            <a:off x="1759259" y="1093432"/>
            <a:ext cx="3666477"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96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B3B-CD6D-4DB9-AE66-487AC3E3DE67}"/>
              </a:ext>
            </a:extLst>
          </p:cNvPr>
          <p:cNvSpPr>
            <a:spLocks noGrp="1"/>
          </p:cNvSpPr>
          <p:nvPr>
            <p:ph type="title"/>
          </p:nvPr>
        </p:nvSpPr>
        <p:spPr>
          <a:xfrm>
            <a:off x="578224" y="365126"/>
            <a:ext cx="10775576" cy="1284242"/>
          </a:xfrm>
        </p:spPr>
        <p:txBody>
          <a:bodyPr>
            <a:normAutofit/>
          </a:bodyPr>
          <a:lstStyle/>
          <a:p>
            <a:r>
              <a:rPr lang="en-IN" sz="3200" dirty="0"/>
              <a:t>Sample data – Verify loss, </a:t>
            </a:r>
            <a:r>
              <a:rPr lang="en-IN" sz="3200" dirty="0" err="1"/>
              <a:t>w.grad</a:t>
            </a:r>
            <a:r>
              <a:rPr lang="en-IN" sz="3200" dirty="0"/>
              <a:t>, </a:t>
            </a:r>
            <a:r>
              <a:rPr lang="en-IN" sz="3200" dirty="0" err="1"/>
              <a:t>b.grad</a:t>
            </a:r>
            <a:r>
              <a:rPr lang="en-IN" sz="3200" dirty="0"/>
              <a:t>, new w, new b</a:t>
            </a:r>
          </a:p>
        </p:txBody>
      </p:sp>
      <p:sp>
        <p:nvSpPr>
          <p:cNvPr id="3" name="Content Placeholder 2">
            <a:extLst>
              <a:ext uri="{FF2B5EF4-FFF2-40B4-BE49-F238E27FC236}">
                <a16:creationId xmlns:a16="http://schemas.microsoft.com/office/drawing/2014/main" id="{ECD5B51E-8DA8-4347-9BE6-5AE69E8F8B28}"/>
              </a:ext>
            </a:extLst>
          </p:cNvPr>
          <p:cNvSpPr>
            <a:spLocks noGrp="1"/>
          </p:cNvSpPr>
          <p:nvPr>
            <p:ph idx="1"/>
          </p:nvPr>
        </p:nvSpPr>
        <p:spPr/>
        <p:txBody>
          <a:bodyPr>
            <a:normAutofit fontScale="92500" lnSpcReduction="10000"/>
          </a:bodyPr>
          <a:lstStyle/>
          <a:p>
            <a:pPr marL="0" indent="0">
              <a:buNone/>
            </a:pPr>
            <a:r>
              <a:rPr lang="en-IN" sz="2200" dirty="0"/>
              <a:t>x = </a:t>
            </a:r>
            <a:r>
              <a:rPr lang="en-IN" sz="2200" dirty="0" err="1"/>
              <a:t>torch.tensor</a:t>
            </a:r>
            <a:r>
              <a:rPr lang="en-IN" sz="2200" dirty="0"/>
              <a:t>([2,  4])</a:t>
            </a:r>
          </a:p>
          <a:p>
            <a:pPr marL="0" indent="0">
              <a:buNone/>
            </a:pPr>
            <a:r>
              <a:rPr lang="en-IN" sz="2200" dirty="0"/>
              <a:t>y= </a:t>
            </a:r>
            <a:r>
              <a:rPr lang="en-IN" sz="2200" dirty="0" err="1"/>
              <a:t>torch.tensor</a:t>
            </a:r>
            <a:r>
              <a:rPr lang="en-IN" sz="2200" dirty="0"/>
              <a:t>([20, 40])</a:t>
            </a:r>
          </a:p>
          <a:p>
            <a:pPr marL="0" indent="0">
              <a:buNone/>
            </a:pPr>
            <a:r>
              <a:rPr lang="en-IN" sz="2200" dirty="0"/>
              <a:t>b = </a:t>
            </a:r>
            <a:r>
              <a:rPr lang="en-IN" sz="2200" dirty="0" err="1"/>
              <a:t>torch.tensor</a:t>
            </a:r>
            <a:r>
              <a:rPr lang="en-IN" sz="2200" dirty="0"/>
              <a:t>([1.0], </a:t>
            </a:r>
            <a:r>
              <a:rPr lang="en-IN" sz="2200" dirty="0" err="1"/>
              <a:t>requires_grad</a:t>
            </a:r>
            <a:r>
              <a:rPr lang="en-IN" sz="2200" dirty="0"/>
              <a:t>=True)</a:t>
            </a:r>
          </a:p>
          <a:p>
            <a:pPr marL="0" indent="0">
              <a:buNone/>
            </a:pPr>
            <a:r>
              <a:rPr lang="en-IN" sz="2200" dirty="0"/>
              <a:t>w = </a:t>
            </a:r>
            <a:r>
              <a:rPr lang="en-IN" sz="2200" dirty="0" err="1"/>
              <a:t>torch.tensor</a:t>
            </a:r>
            <a:r>
              <a:rPr lang="en-IN" sz="2200" dirty="0"/>
              <a:t>([1.0], </a:t>
            </a:r>
            <a:r>
              <a:rPr lang="en-IN" sz="2200" dirty="0" err="1"/>
              <a:t>requires_grad</a:t>
            </a:r>
            <a:r>
              <a:rPr lang="en-IN" sz="2200" dirty="0"/>
              <a:t>=True)</a:t>
            </a:r>
          </a:p>
          <a:p>
            <a:pPr marL="0" indent="0">
              <a:buNone/>
            </a:pPr>
            <a:r>
              <a:rPr lang="en-US" sz="2200" dirty="0" err="1"/>
              <a:t>learning_rate</a:t>
            </a:r>
            <a:r>
              <a:rPr lang="en-US" sz="2200" dirty="0"/>
              <a:t> = </a:t>
            </a:r>
            <a:r>
              <a:rPr lang="en-US" sz="2200" dirty="0" err="1"/>
              <a:t>torch.tensor</a:t>
            </a:r>
            <a:r>
              <a:rPr lang="en-US" sz="2200" dirty="0"/>
              <a:t>(0.001)</a:t>
            </a:r>
          </a:p>
          <a:p>
            <a:pPr marL="0" indent="0">
              <a:buNone/>
            </a:pPr>
            <a:r>
              <a:rPr lang="en-IN" sz="2200" dirty="0"/>
              <a:t> loss = 0.0</a:t>
            </a:r>
          </a:p>
          <a:p>
            <a:pPr marL="0" indent="0">
              <a:buNone/>
            </a:pPr>
            <a:r>
              <a:rPr lang="en-IN" sz="2200" dirty="0"/>
              <a:t> for j in range(</a:t>
            </a:r>
            <a:r>
              <a:rPr lang="en-IN" sz="2200" dirty="0" err="1"/>
              <a:t>len</a:t>
            </a:r>
            <a:r>
              <a:rPr lang="en-IN" sz="2200" dirty="0"/>
              <a:t>(x)):</a:t>
            </a:r>
          </a:p>
          <a:p>
            <a:pPr marL="0" indent="0">
              <a:buNone/>
            </a:pPr>
            <a:r>
              <a:rPr lang="en-IN" sz="2200" dirty="0"/>
              <a:t>                   a = w * x[j]</a:t>
            </a:r>
          </a:p>
          <a:p>
            <a:pPr marL="457200" lvl="1" indent="0">
              <a:buNone/>
            </a:pPr>
            <a:r>
              <a:rPr lang="en-IN" sz="2200" dirty="0"/>
              <a:t>             </a:t>
            </a:r>
            <a:r>
              <a:rPr lang="en-IN" sz="2200" dirty="0" err="1"/>
              <a:t>y_p</a:t>
            </a:r>
            <a:r>
              <a:rPr lang="en-IN" sz="2200" dirty="0"/>
              <a:t> = a + b</a:t>
            </a:r>
          </a:p>
          <a:p>
            <a:pPr marL="457200" lvl="1" indent="0">
              <a:buNone/>
            </a:pPr>
            <a:r>
              <a:rPr lang="en-IN" sz="2200" dirty="0"/>
              <a:t>            loss += ( </a:t>
            </a:r>
            <a:r>
              <a:rPr lang="en-IN" sz="2200" dirty="0" err="1"/>
              <a:t>y_p</a:t>
            </a:r>
            <a:r>
              <a:rPr lang="en-IN" sz="2200" dirty="0"/>
              <a:t>-y[j]) ** 2</a:t>
            </a:r>
          </a:p>
          <a:p>
            <a:pPr marL="0" indent="0">
              <a:buNone/>
            </a:pPr>
            <a:r>
              <a:rPr lang="en-IN" sz="2200" dirty="0"/>
              <a:t>loss = loss / </a:t>
            </a:r>
            <a:r>
              <a:rPr lang="en-IN" sz="2200" dirty="0" err="1"/>
              <a:t>len</a:t>
            </a:r>
            <a:r>
              <a:rPr lang="en-IN" sz="2200" dirty="0"/>
              <a:t>(x)</a:t>
            </a:r>
          </a:p>
          <a:p>
            <a:pPr marL="0" indent="0">
              <a:buNone/>
            </a:pPr>
            <a:r>
              <a:rPr lang="en-IN" sz="2200" dirty="0"/>
              <a:t>print("</a:t>
            </a:r>
            <a:r>
              <a:rPr lang="en-IN" sz="2200" dirty="0" err="1"/>
              <a:t>avg</a:t>
            </a:r>
            <a:r>
              <a:rPr lang="en-IN" sz="2200" dirty="0"/>
              <a:t> loss=", loss)</a:t>
            </a:r>
          </a:p>
          <a:p>
            <a:pPr marL="0" indent="0">
              <a:buNone/>
            </a:pPr>
            <a:endParaRPr lang="en-IN" dirty="0"/>
          </a:p>
        </p:txBody>
      </p:sp>
      <p:sp>
        <p:nvSpPr>
          <p:cNvPr id="4" name="TextBox 3">
            <a:extLst>
              <a:ext uri="{FF2B5EF4-FFF2-40B4-BE49-F238E27FC236}">
                <a16:creationId xmlns:a16="http://schemas.microsoft.com/office/drawing/2014/main" id="{82084A7F-7BD2-44A9-8451-C2F1CE524C22}"/>
              </a:ext>
            </a:extLst>
          </p:cNvPr>
          <p:cNvSpPr txBox="1"/>
          <p:nvPr/>
        </p:nvSpPr>
        <p:spPr>
          <a:xfrm>
            <a:off x="6777319" y="1825625"/>
            <a:ext cx="4576482" cy="3139321"/>
          </a:xfrm>
          <a:prstGeom prst="rect">
            <a:avLst/>
          </a:prstGeom>
          <a:noFill/>
        </p:spPr>
        <p:txBody>
          <a:bodyPr wrap="square" rtlCol="0">
            <a:spAutoFit/>
          </a:bodyPr>
          <a:lstStyle/>
          <a:p>
            <a:r>
              <a:rPr lang="en-IN" dirty="0"/>
              <a:t>   </a:t>
            </a:r>
            <a:r>
              <a:rPr lang="en-IN" sz="2200" dirty="0" err="1"/>
              <a:t>loss.backward</a:t>
            </a:r>
            <a:r>
              <a:rPr lang="en-IN" sz="2200" dirty="0"/>
              <a:t>()</a:t>
            </a:r>
          </a:p>
          <a:p>
            <a:r>
              <a:rPr lang="en-IN" sz="2200" dirty="0"/>
              <a:t>  print("</a:t>
            </a:r>
            <a:r>
              <a:rPr lang="en-IN" sz="2200" dirty="0" err="1"/>
              <a:t>w.grad</a:t>
            </a:r>
            <a:r>
              <a:rPr lang="en-IN" sz="2200" dirty="0"/>
              <a:t>=", </a:t>
            </a:r>
            <a:r>
              <a:rPr lang="en-IN" sz="2200" dirty="0" err="1"/>
              <a:t>w.grad</a:t>
            </a:r>
            <a:r>
              <a:rPr lang="en-IN" sz="2200" dirty="0"/>
              <a:t>)</a:t>
            </a:r>
          </a:p>
          <a:p>
            <a:r>
              <a:rPr lang="en-IN" sz="2200" dirty="0"/>
              <a:t> </a:t>
            </a:r>
            <a:r>
              <a:rPr lang="en-US" sz="2200" dirty="0"/>
              <a:t> with </a:t>
            </a:r>
            <a:r>
              <a:rPr lang="en-US" sz="2200" dirty="0" err="1"/>
              <a:t>torch.no_grad</a:t>
            </a:r>
            <a:r>
              <a:rPr lang="en-US" sz="2200" dirty="0"/>
              <a:t>():     </a:t>
            </a:r>
          </a:p>
          <a:p>
            <a:r>
              <a:rPr lang="en-US" sz="2200" dirty="0"/>
              <a:t>        w -= </a:t>
            </a:r>
            <a:r>
              <a:rPr lang="en-US" sz="2200" dirty="0" err="1"/>
              <a:t>learning_rate</a:t>
            </a:r>
            <a:r>
              <a:rPr lang="en-US" sz="2200" dirty="0"/>
              <a:t> * </a:t>
            </a:r>
            <a:r>
              <a:rPr lang="en-US" sz="2200" dirty="0" err="1"/>
              <a:t>w.grad</a:t>
            </a:r>
            <a:endParaRPr lang="en-US" sz="2200" dirty="0"/>
          </a:p>
          <a:p>
            <a:r>
              <a:rPr lang="en-US" sz="2200" dirty="0"/>
              <a:t>        b -= </a:t>
            </a:r>
            <a:r>
              <a:rPr lang="en-US" sz="2200" dirty="0" err="1"/>
              <a:t>learning_rate</a:t>
            </a:r>
            <a:r>
              <a:rPr lang="en-US" sz="2200" dirty="0"/>
              <a:t> * </a:t>
            </a:r>
            <a:r>
              <a:rPr lang="en-US" sz="2200" dirty="0" err="1"/>
              <a:t>b.grad</a:t>
            </a:r>
            <a:r>
              <a:rPr lang="en-IN" sz="2200" dirty="0"/>
              <a:t>  </a:t>
            </a:r>
          </a:p>
          <a:p>
            <a:r>
              <a:rPr lang="en-IN" sz="2200" dirty="0"/>
              <a:t>  </a:t>
            </a:r>
            <a:r>
              <a:rPr lang="en-IN" sz="2200" dirty="0" err="1"/>
              <a:t>w.grad.zero</a:t>
            </a:r>
            <a:r>
              <a:rPr lang="en-IN" sz="2200" dirty="0"/>
              <a:t>_()</a:t>
            </a:r>
          </a:p>
          <a:p>
            <a:r>
              <a:rPr lang="en-IN" sz="2200" dirty="0"/>
              <a:t>  </a:t>
            </a:r>
            <a:r>
              <a:rPr lang="en-IN" sz="2200" dirty="0" err="1"/>
              <a:t>b.grad.zero</a:t>
            </a:r>
            <a:r>
              <a:rPr lang="en-IN" sz="2200" dirty="0"/>
              <a:t>_()</a:t>
            </a:r>
          </a:p>
          <a:p>
            <a:endParaRPr lang="en-IN" sz="2200" dirty="0"/>
          </a:p>
          <a:p>
            <a:r>
              <a:rPr lang="en-IN" sz="2200" dirty="0"/>
              <a:t>    </a:t>
            </a:r>
          </a:p>
        </p:txBody>
      </p:sp>
      <p:sp>
        <p:nvSpPr>
          <p:cNvPr id="5" name="TextBox 4">
            <a:extLst>
              <a:ext uri="{FF2B5EF4-FFF2-40B4-BE49-F238E27FC236}">
                <a16:creationId xmlns:a16="http://schemas.microsoft.com/office/drawing/2014/main" id="{212FA6CB-0E67-4DEC-B5D3-F32C60A91FAA}"/>
              </a:ext>
            </a:extLst>
          </p:cNvPr>
          <p:cNvSpPr txBox="1"/>
          <p:nvPr/>
        </p:nvSpPr>
        <p:spPr>
          <a:xfrm>
            <a:off x="6589059" y="4598894"/>
            <a:ext cx="3818965" cy="1754326"/>
          </a:xfrm>
          <a:prstGeom prst="rect">
            <a:avLst/>
          </a:prstGeom>
          <a:noFill/>
        </p:spPr>
        <p:txBody>
          <a:bodyPr wrap="square" rtlCol="0">
            <a:spAutoFit/>
          </a:bodyPr>
          <a:lstStyle/>
          <a:p>
            <a:r>
              <a:rPr lang="en-US" dirty="0" err="1">
                <a:solidFill>
                  <a:srgbClr val="00B0F0"/>
                </a:solidFill>
              </a:rPr>
              <a:t>w.grad</a:t>
            </a:r>
            <a:r>
              <a:rPr lang="en-US" dirty="0">
                <a:solidFill>
                  <a:srgbClr val="00B0F0"/>
                </a:solidFill>
              </a:rPr>
              <a:t>= tensor([-174.])</a:t>
            </a:r>
          </a:p>
          <a:p>
            <a:r>
              <a:rPr lang="en-US" dirty="0" err="1">
                <a:solidFill>
                  <a:srgbClr val="00B0F0"/>
                </a:solidFill>
              </a:rPr>
              <a:t>b.grad</a:t>
            </a:r>
            <a:r>
              <a:rPr lang="en-US" dirty="0">
                <a:solidFill>
                  <a:srgbClr val="00B0F0"/>
                </a:solidFill>
              </a:rPr>
              <a:t>= tensor([-52.])</a:t>
            </a:r>
          </a:p>
          <a:p>
            <a:r>
              <a:rPr lang="en-US" dirty="0">
                <a:solidFill>
                  <a:srgbClr val="00B0F0"/>
                </a:solidFill>
              </a:rPr>
              <a:t>The parameters are w=1.1740000247955322,  b=1.0520000457763672, and loss=757.0</a:t>
            </a:r>
            <a:endParaRPr lang="en-IN" dirty="0">
              <a:solidFill>
                <a:srgbClr val="00B0F0"/>
              </a:solidFill>
            </a:endParaRPr>
          </a:p>
        </p:txBody>
      </p:sp>
    </p:spTree>
    <p:extLst>
      <p:ext uri="{BB962C8B-B14F-4D97-AF65-F5344CB8AC3E}">
        <p14:creationId xmlns:p14="http://schemas.microsoft.com/office/powerpoint/2010/main" val="121200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EF72-8216-4E0A-B46A-76D31955F0DF}"/>
              </a:ext>
            </a:extLst>
          </p:cNvPr>
          <p:cNvSpPr>
            <a:spLocks noGrp="1"/>
          </p:cNvSpPr>
          <p:nvPr>
            <p:ph type="title"/>
          </p:nvPr>
        </p:nvSpPr>
        <p:spPr/>
        <p:txBody>
          <a:bodyPr/>
          <a:lstStyle/>
          <a:p>
            <a:r>
              <a:rPr lang="en-IN" dirty="0"/>
              <a:t>Complete code with epoch</a:t>
            </a:r>
          </a:p>
        </p:txBody>
      </p:sp>
      <p:sp>
        <p:nvSpPr>
          <p:cNvPr id="3" name="Content Placeholder 2">
            <a:extLst>
              <a:ext uri="{FF2B5EF4-FFF2-40B4-BE49-F238E27FC236}">
                <a16:creationId xmlns:a16="http://schemas.microsoft.com/office/drawing/2014/main" id="{097EB5DC-4CE1-45C4-BEAF-B2164DDA649E}"/>
              </a:ext>
            </a:extLst>
          </p:cNvPr>
          <p:cNvSpPr>
            <a:spLocks noGrp="1"/>
          </p:cNvSpPr>
          <p:nvPr>
            <p:ph idx="1"/>
          </p:nvPr>
        </p:nvSpPr>
        <p:spPr>
          <a:xfrm>
            <a:off x="838200" y="1825625"/>
            <a:ext cx="6208059" cy="4351338"/>
          </a:xfrm>
        </p:spPr>
        <p:txBody>
          <a:bodyPr>
            <a:normAutofit fontScale="62500" lnSpcReduction="20000"/>
          </a:bodyPr>
          <a:lstStyle/>
          <a:p>
            <a:pPr marL="0" indent="0">
              <a:buNone/>
            </a:pPr>
            <a:r>
              <a:rPr lang="en-US" dirty="0"/>
              <a:t>import torch</a:t>
            </a:r>
          </a:p>
          <a:p>
            <a:pPr marL="0" indent="0">
              <a:buNone/>
            </a:pPr>
            <a:r>
              <a:rPr lang="en-US" dirty="0"/>
              <a:t>from matplotlib import </a:t>
            </a:r>
            <a:r>
              <a:rPr lang="en-US" dirty="0" err="1"/>
              <a:t>pyplot</a:t>
            </a:r>
            <a:r>
              <a:rPr lang="en-US" dirty="0"/>
              <a:t> as </a:t>
            </a:r>
            <a:r>
              <a:rPr lang="en-US" dirty="0" err="1"/>
              <a:t>plt</a:t>
            </a:r>
            <a:endParaRPr lang="en-US" dirty="0"/>
          </a:p>
          <a:p>
            <a:pPr marL="0" indent="0">
              <a:buNone/>
            </a:pPr>
            <a:r>
              <a:rPr lang="en-US" dirty="0"/>
              <a:t># Create the tensors x and y. They are the training</a:t>
            </a:r>
          </a:p>
          <a:p>
            <a:pPr marL="0" indent="0">
              <a:buNone/>
            </a:pPr>
            <a:r>
              <a:rPr lang="en-US" dirty="0"/>
              <a:t># examples in the dataset for the linear regression</a:t>
            </a:r>
          </a:p>
          <a:p>
            <a:pPr marL="0" indent="0">
              <a:buNone/>
            </a:pPr>
            <a:r>
              <a:rPr lang="en-US" dirty="0"/>
              <a:t>x = </a:t>
            </a:r>
            <a:r>
              <a:rPr lang="en-US" dirty="0" err="1"/>
              <a:t>torch.tensor</a:t>
            </a:r>
            <a:r>
              <a:rPr lang="en-US" dirty="0"/>
              <a:t>([2,  4])</a:t>
            </a:r>
          </a:p>
          <a:p>
            <a:pPr marL="0" indent="0">
              <a:buNone/>
            </a:pPr>
            <a:r>
              <a:rPr lang="en-US" dirty="0"/>
              <a:t>y= </a:t>
            </a:r>
            <a:r>
              <a:rPr lang="en-US" dirty="0" err="1"/>
              <a:t>torch.tensor</a:t>
            </a:r>
            <a:r>
              <a:rPr lang="en-US" dirty="0"/>
              <a:t>([20, 40])</a:t>
            </a:r>
          </a:p>
          <a:p>
            <a:pPr marL="0" indent="0">
              <a:buNone/>
            </a:pPr>
            <a:r>
              <a:rPr lang="en-US" dirty="0"/>
              <a:t>b = </a:t>
            </a:r>
            <a:r>
              <a:rPr lang="en-US" dirty="0" err="1"/>
              <a:t>torch.tensor</a:t>
            </a:r>
            <a:r>
              <a:rPr lang="en-US" dirty="0"/>
              <a:t>([1.0], </a:t>
            </a:r>
            <a:r>
              <a:rPr lang="en-US" dirty="0" err="1"/>
              <a:t>requires_grad</a:t>
            </a:r>
            <a:r>
              <a:rPr lang="en-US" dirty="0"/>
              <a:t>=True)</a:t>
            </a:r>
          </a:p>
          <a:p>
            <a:pPr marL="0" indent="0">
              <a:buNone/>
            </a:pPr>
            <a:r>
              <a:rPr lang="en-US" dirty="0"/>
              <a:t>w = </a:t>
            </a:r>
            <a:r>
              <a:rPr lang="en-US" dirty="0" err="1"/>
              <a:t>torch.tensor</a:t>
            </a:r>
            <a:r>
              <a:rPr lang="en-US" dirty="0"/>
              <a:t>([1.0], </a:t>
            </a:r>
            <a:r>
              <a:rPr lang="en-US" dirty="0" err="1"/>
              <a:t>requires_grad</a:t>
            </a:r>
            <a:r>
              <a:rPr lang="en-US" dirty="0"/>
              <a:t>=True)</a:t>
            </a:r>
          </a:p>
          <a:p>
            <a:pPr marL="0" indent="0">
              <a:buNone/>
            </a:pPr>
            <a:r>
              <a:rPr lang="en-US" dirty="0"/>
              <a:t>print("The parameters are {}, and {}".format(w, b))</a:t>
            </a:r>
          </a:p>
          <a:p>
            <a:pPr marL="0" indent="0">
              <a:buNone/>
            </a:pPr>
            <a:r>
              <a:rPr lang="en-US" dirty="0"/>
              <a:t># The learning rate is set to alpha = 0.001</a:t>
            </a:r>
          </a:p>
          <a:p>
            <a:pPr marL="0" indent="0">
              <a:buNone/>
            </a:pPr>
            <a:r>
              <a:rPr lang="en-US" dirty="0" err="1"/>
              <a:t>learning_rate</a:t>
            </a:r>
            <a:r>
              <a:rPr lang="en-US" dirty="0"/>
              <a:t> = </a:t>
            </a:r>
            <a:r>
              <a:rPr lang="en-US" dirty="0" err="1"/>
              <a:t>torch.tensor</a:t>
            </a:r>
            <a:r>
              <a:rPr lang="en-US" dirty="0"/>
              <a:t>(0.001)</a:t>
            </a:r>
          </a:p>
          <a:p>
            <a:pPr marL="0" indent="0">
              <a:buNone/>
            </a:pPr>
            <a:r>
              <a:rPr lang="en-US" dirty="0"/>
              <a:t>#The list of loss values for the plotting purpose</a:t>
            </a:r>
          </a:p>
          <a:p>
            <a:pPr marL="0" indent="0">
              <a:buNone/>
            </a:pPr>
            <a:r>
              <a:rPr lang="en-US" dirty="0" err="1"/>
              <a:t>loss_list</a:t>
            </a:r>
            <a:r>
              <a:rPr lang="en-US" dirty="0"/>
              <a:t> = []</a:t>
            </a:r>
            <a:endParaRPr lang="en-IN" dirty="0"/>
          </a:p>
        </p:txBody>
      </p:sp>
      <p:sp>
        <p:nvSpPr>
          <p:cNvPr id="4" name="TextBox 3">
            <a:extLst>
              <a:ext uri="{FF2B5EF4-FFF2-40B4-BE49-F238E27FC236}">
                <a16:creationId xmlns:a16="http://schemas.microsoft.com/office/drawing/2014/main" id="{3B2E0B42-1A3F-45AE-89C2-994D332D4D49}"/>
              </a:ext>
            </a:extLst>
          </p:cNvPr>
          <p:cNvSpPr txBox="1"/>
          <p:nvPr/>
        </p:nvSpPr>
        <p:spPr>
          <a:xfrm>
            <a:off x="6454589" y="1801906"/>
            <a:ext cx="5217458" cy="3970318"/>
          </a:xfrm>
          <a:prstGeom prst="rect">
            <a:avLst/>
          </a:prstGeom>
          <a:noFill/>
        </p:spPr>
        <p:txBody>
          <a:bodyPr wrap="square" rtlCol="0">
            <a:spAutoFit/>
          </a:bodyPr>
          <a:lstStyle/>
          <a:p>
            <a:r>
              <a:rPr lang="en-IN" dirty="0"/>
              <a:t>for epochs in range(10):</a:t>
            </a:r>
          </a:p>
          <a:p>
            <a:r>
              <a:rPr lang="en-IN" dirty="0"/>
              <a:t>    #Compute the average loss for the training samples</a:t>
            </a:r>
          </a:p>
          <a:p>
            <a:r>
              <a:rPr lang="en-IN" dirty="0"/>
              <a:t>    loss = 0.0</a:t>
            </a:r>
          </a:p>
          <a:p>
            <a:r>
              <a:rPr lang="en-IN" dirty="0"/>
              <a:t>    #Accumulate the loss for all the samples</a:t>
            </a:r>
          </a:p>
          <a:p>
            <a:r>
              <a:rPr lang="en-IN" dirty="0"/>
              <a:t>    for j in range(</a:t>
            </a:r>
            <a:r>
              <a:rPr lang="en-IN" dirty="0" err="1"/>
              <a:t>len</a:t>
            </a:r>
            <a:r>
              <a:rPr lang="en-IN" dirty="0"/>
              <a:t>(x)):</a:t>
            </a:r>
          </a:p>
          <a:p>
            <a:r>
              <a:rPr lang="en-IN" dirty="0"/>
              <a:t>        a = w * x[j]</a:t>
            </a:r>
          </a:p>
          <a:p>
            <a:r>
              <a:rPr lang="en-IN" dirty="0"/>
              <a:t>        </a:t>
            </a:r>
            <a:r>
              <a:rPr lang="en-IN" dirty="0" err="1"/>
              <a:t>y_p</a:t>
            </a:r>
            <a:r>
              <a:rPr lang="en-IN" dirty="0"/>
              <a:t> = a + b</a:t>
            </a:r>
          </a:p>
          <a:p>
            <a:r>
              <a:rPr lang="en-IN" dirty="0"/>
              <a:t>        loss += ( </a:t>
            </a:r>
            <a:r>
              <a:rPr lang="en-IN" dirty="0" err="1"/>
              <a:t>y_p</a:t>
            </a:r>
            <a:r>
              <a:rPr lang="en-IN" dirty="0"/>
              <a:t>-y[j]) ** 2</a:t>
            </a:r>
          </a:p>
          <a:p>
            <a:r>
              <a:rPr lang="en-IN" dirty="0"/>
              <a:t>        </a:t>
            </a:r>
            <a:r>
              <a:rPr lang="en-IN" dirty="0">
                <a:solidFill>
                  <a:srgbClr val="00B0F0"/>
                </a:solidFill>
              </a:rPr>
              <a:t>#loss += (y[j]-</a:t>
            </a:r>
            <a:r>
              <a:rPr lang="en-IN" dirty="0" err="1">
                <a:solidFill>
                  <a:srgbClr val="00B0F0"/>
                </a:solidFill>
              </a:rPr>
              <a:t>y_p</a:t>
            </a:r>
            <a:r>
              <a:rPr lang="en-IN" dirty="0">
                <a:solidFill>
                  <a:srgbClr val="00B0F0"/>
                </a:solidFill>
              </a:rPr>
              <a:t>)**2</a:t>
            </a:r>
          </a:p>
          <a:p>
            <a:r>
              <a:rPr lang="en-IN" dirty="0"/>
              <a:t>#Find the average loss</a:t>
            </a:r>
          </a:p>
          <a:p>
            <a:r>
              <a:rPr lang="en-IN" dirty="0"/>
              <a:t> loss = loss / </a:t>
            </a:r>
            <a:r>
              <a:rPr lang="en-IN" dirty="0" err="1"/>
              <a:t>len</a:t>
            </a:r>
            <a:r>
              <a:rPr lang="en-IN" dirty="0"/>
              <a:t>(x)</a:t>
            </a:r>
          </a:p>
          <a:p>
            <a:r>
              <a:rPr lang="en-IN" dirty="0"/>
              <a:t> print("</a:t>
            </a:r>
            <a:r>
              <a:rPr lang="en-IN" dirty="0" err="1"/>
              <a:t>avg</a:t>
            </a:r>
            <a:r>
              <a:rPr lang="en-IN" dirty="0"/>
              <a:t> loss=", loss)</a:t>
            </a:r>
          </a:p>
          <a:p>
            <a:r>
              <a:rPr lang="en-IN" dirty="0"/>
              <a:t> #Add the loss to a list for the plotting purpose</a:t>
            </a:r>
          </a:p>
          <a:p>
            <a:r>
              <a:rPr lang="en-IN" dirty="0"/>
              <a:t> </a:t>
            </a:r>
            <a:r>
              <a:rPr lang="en-IN" dirty="0" err="1"/>
              <a:t>loss_list.append</a:t>
            </a:r>
            <a:r>
              <a:rPr lang="en-IN" dirty="0"/>
              <a:t>(</a:t>
            </a:r>
            <a:r>
              <a:rPr lang="en-IN" dirty="0" err="1"/>
              <a:t>loss.item</a:t>
            </a:r>
            <a:r>
              <a:rPr lang="en-IN" dirty="0"/>
              <a:t>())</a:t>
            </a:r>
          </a:p>
        </p:txBody>
      </p:sp>
      <p:sp>
        <p:nvSpPr>
          <p:cNvPr id="5" name="TextBox 4">
            <a:extLst>
              <a:ext uri="{FF2B5EF4-FFF2-40B4-BE49-F238E27FC236}">
                <a16:creationId xmlns:a16="http://schemas.microsoft.com/office/drawing/2014/main" id="{F9B2B154-2B97-4AC4-A301-834A27A4E45D}"/>
              </a:ext>
            </a:extLst>
          </p:cNvPr>
          <p:cNvSpPr txBox="1"/>
          <p:nvPr/>
        </p:nvSpPr>
        <p:spPr>
          <a:xfrm>
            <a:off x="658906" y="6333565"/>
            <a:ext cx="10515600" cy="646331"/>
          </a:xfrm>
          <a:prstGeom prst="rect">
            <a:avLst/>
          </a:prstGeom>
          <a:noFill/>
        </p:spPr>
        <p:txBody>
          <a:bodyPr wrap="square" rtlCol="0">
            <a:spAutoFit/>
          </a:bodyPr>
          <a:lstStyle/>
          <a:p>
            <a:r>
              <a:rPr lang="en-IN" dirty="0">
                <a:solidFill>
                  <a:srgbClr val="00B0F0"/>
                </a:solidFill>
              </a:rPr>
              <a:t>Additional question: Try </a:t>
            </a:r>
            <a:r>
              <a:rPr lang="en-IN" dirty="0" err="1">
                <a:solidFill>
                  <a:srgbClr val="00B0F0"/>
                </a:solidFill>
              </a:rPr>
              <a:t>w.grad</a:t>
            </a:r>
            <a:r>
              <a:rPr lang="en-IN" dirty="0">
                <a:solidFill>
                  <a:srgbClr val="00B0F0"/>
                </a:solidFill>
              </a:rPr>
              <a:t> if loss=</a:t>
            </a:r>
            <a:r>
              <a:rPr lang="es-ES" dirty="0">
                <a:solidFill>
                  <a:srgbClr val="00B0F0"/>
                </a:solidFill>
              </a:rPr>
              <a:t>(y[j]-</a:t>
            </a:r>
            <a:r>
              <a:rPr lang="es-ES" dirty="0" err="1">
                <a:solidFill>
                  <a:srgbClr val="00B0F0"/>
                </a:solidFill>
              </a:rPr>
              <a:t>y_p</a:t>
            </a:r>
            <a:r>
              <a:rPr lang="es-ES" dirty="0">
                <a:solidFill>
                  <a:srgbClr val="00B0F0"/>
                </a:solidFill>
              </a:rPr>
              <a:t>)**2</a:t>
            </a:r>
          </a:p>
          <a:p>
            <a:r>
              <a:rPr lang="en-IN" dirty="0"/>
              <a:t> </a:t>
            </a:r>
          </a:p>
        </p:txBody>
      </p:sp>
    </p:spTree>
    <p:extLst>
      <p:ext uri="{BB962C8B-B14F-4D97-AF65-F5344CB8AC3E}">
        <p14:creationId xmlns:p14="http://schemas.microsoft.com/office/powerpoint/2010/main" val="273000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6D31-A70A-4C5A-972A-4DA2BD5D2BE8}"/>
              </a:ext>
            </a:extLst>
          </p:cNvPr>
          <p:cNvSpPr>
            <a:spLocks noGrp="1"/>
          </p:cNvSpPr>
          <p:nvPr>
            <p:ph type="title"/>
          </p:nvPr>
        </p:nvSpPr>
        <p:spPr/>
        <p:txBody>
          <a:bodyPr/>
          <a:lstStyle/>
          <a:p>
            <a:r>
              <a:rPr lang="en-IN" dirty="0"/>
              <a:t>Complete code with epoch</a:t>
            </a:r>
          </a:p>
        </p:txBody>
      </p:sp>
      <p:sp>
        <p:nvSpPr>
          <p:cNvPr id="3" name="Content Placeholder 2">
            <a:extLst>
              <a:ext uri="{FF2B5EF4-FFF2-40B4-BE49-F238E27FC236}">
                <a16:creationId xmlns:a16="http://schemas.microsoft.com/office/drawing/2014/main" id="{21B8A5FA-508B-45C6-863D-19670B58DD29}"/>
              </a:ext>
            </a:extLst>
          </p:cNvPr>
          <p:cNvSpPr>
            <a:spLocks noGrp="1"/>
          </p:cNvSpPr>
          <p:nvPr>
            <p:ph idx="1"/>
          </p:nvPr>
        </p:nvSpPr>
        <p:spPr>
          <a:xfrm>
            <a:off x="838200" y="1825624"/>
            <a:ext cx="6006353" cy="4911351"/>
          </a:xfrm>
        </p:spPr>
        <p:txBody>
          <a:bodyPr>
            <a:normAutofit fontScale="70000" lnSpcReduction="20000"/>
          </a:bodyPr>
          <a:lstStyle/>
          <a:p>
            <a:pPr marL="0" indent="0">
              <a:buNone/>
            </a:pPr>
            <a:r>
              <a:rPr lang="en-US" dirty="0"/>
              <a:t> #Compute the gradients using backward</a:t>
            </a:r>
          </a:p>
          <a:p>
            <a:pPr marL="0" indent="0">
              <a:buNone/>
            </a:pPr>
            <a:r>
              <a:rPr lang="en-US" dirty="0"/>
              <a:t>    # dl/</a:t>
            </a:r>
            <a:r>
              <a:rPr lang="en-US" dirty="0" err="1"/>
              <a:t>dw</a:t>
            </a:r>
            <a:r>
              <a:rPr lang="en-US" dirty="0"/>
              <a:t> and dl/</a:t>
            </a:r>
            <a:r>
              <a:rPr lang="en-US" dirty="0" err="1"/>
              <a:t>db</a:t>
            </a:r>
            <a:endParaRPr lang="en-US" dirty="0"/>
          </a:p>
          <a:p>
            <a:pPr marL="0" indent="0">
              <a:buNone/>
            </a:pPr>
            <a:r>
              <a:rPr lang="en-US" dirty="0"/>
              <a:t>    </a:t>
            </a:r>
            <a:r>
              <a:rPr lang="en-US" dirty="0" err="1"/>
              <a:t>loss.backward</a:t>
            </a:r>
            <a:r>
              <a:rPr lang="en-US" dirty="0"/>
              <a:t>()</a:t>
            </a:r>
          </a:p>
          <a:p>
            <a:pPr marL="0" indent="0">
              <a:buNone/>
            </a:pPr>
            <a:r>
              <a:rPr lang="en-US" dirty="0"/>
              <a:t>    print("</a:t>
            </a:r>
            <a:r>
              <a:rPr lang="en-US" dirty="0" err="1"/>
              <a:t>w.grad</a:t>
            </a:r>
            <a:r>
              <a:rPr lang="en-US" dirty="0"/>
              <a:t>=", </a:t>
            </a:r>
            <a:r>
              <a:rPr lang="en-US" dirty="0" err="1"/>
              <a:t>w.grad</a:t>
            </a:r>
            <a:r>
              <a:rPr lang="en-US" dirty="0"/>
              <a:t>)</a:t>
            </a:r>
          </a:p>
          <a:p>
            <a:pPr marL="0" indent="0">
              <a:buNone/>
            </a:pPr>
            <a:r>
              <a:rPr lang="en-US" dirty="0"/>
              <a:t>    # Without modifying the gradient in this block</a:t>
            </a:r>
          </a:p>
          <a:p>
            <a:pPr marL="0" indent="0">
              <a:buNone/>
            </a:pPr>
            <a:r>
              <a:rPr lang="en-US" dirty="0"/>
              <a:t>    # perform the operation</a:t>
            </a:r>
          </a:p>
          <a:p>
            <a:pPr marL="0" indent="0">
              <a:buNone/>
            </a:pPr>
            <a:r>
              <a:rPr lang="en-US" dirty="0"/>
              <a:t>    with </a:t>
            </a:r>
            <a:r>
              <a:rPr lang="en-US" dirty="0" err="1"/>
              <a:t>torch.no_grad</a:t>
            </a:r>
            <a:r>
              <a:rPr lang="en-US" dirty="0"/>
              <a:t>():</a:t>
            </a:r>
          </a:p>
          <a:p>
            <a:pPr marL="0" indent="0">
              <a:buNone/>
            </a:pPr>
            <a:r>
              <a:rPr lang="en-US" dirty="0"/>
              <a:t>        # Update the weight based on gradient descent</a:t>
            </a:r>
          </a:p>
          <a:p>
            <a:pPr marL="0" indent="0">
              <a:buNone/>
            </a:pPr>
            <a:r>
              <a:rPr lang="en-US" dirty="0"/>
              <a:t>       </a:t>
            </a:r>
          </a:p>
          <a:p>
            <a:pPr marL="0" indent="0">
              <a:buNone/>
            </a:pPr>
            <a:r>
              <a:rPr lang="en-US" dirty="0"/>
              <a:t>        w -= </a:t>
            </a:r>
            <a:r>
              <a:rPr lang="en-US" dirty="0" err="1"/>
              <a:t>learning_rate</a:t>
            </a:r>
            <a:r>
              <a:rPr lang="en-US" dirty="0"/>
              <a:t> * </a:t>
            </a:r>
            <a:r>
              <a:rPr lang="en-US" dirty="0" err="1"/>
              <a:t>w.grad</a:t>
            </a:r>
            <a:endParaRPr lang="en-US" dirty="0"/>
          </a:p>
          <a:p>
            <a:pPr marL="0" indent="0">
              <a:buNone/>
            </a:pPr>
            <a:r>
              <a:rPr lang="en-US" dirty="0"/>
              <a:t>        b -= </a:t>
            </a:r>
            <a:r>
              <a:rPr lang="en-US" dirty="0" err="1"/>
              <a:t>learning_rate</a:t>
            </a:r>
            <a:r>
              <a:rPr lang="en-US" dirty="0"/>
              <a:t> * </a:t>
            </a:r>
            <a:r>
              <a:rPr lang="en-US" dirty="0" err="1"/>
              <a:t>b.grad</a:t>
            </a:r>
            <a:endParaRPr lang="en-US" dirty="0"/>
          </a:p>
          <a:p>
            <a:pPr marL="0" indent="0">
              <a:buNone/>
            </a:pPr>
            <a:endParaRPr lang="en-US" dirty="0"/>
          </a:p>
          <a:p>
            <a:pPr marL="0" indent="0">
              <a:buNone/>
            </a:pPr>
            <a:r>
              <a:rPr lang="en-US" dirty="0"/>
              <a:t>    </a:t>
            </a:r>
            <a:endParaRPr lang="en-IN" dirty="0"/>
          </a:p>
        </p:txBody>
      </p:sp>
      <p:sp>
        <p:nvSpPr>
          <p:cNvPr id="4" name="TextBox 3">
            <a:extLst>
              <a:ext uri="{FF2B5EF4-FFF2-40B4-BE49-F238E27FC236}">
                <a16:creationId xmlns:a16="http://schemas.microsoft.com/office/drawing/2014/main" id="{0FDF7D95-EBE3-40AE-BAC6-D8E2EF87C2F8}"/>
              </a:ext>
            </a:extLst>
          </p:cNvPr>
          <p:cNvSpPr txBox="1"/>
          <p:nvPr/>
        </p:nvSpPr>
        <p:spPr>
          <a:xfrm>
            <a:off x="7086600" y="1801906"/>
            <a:ext cx="4572000" cy="3693319"/>
          </a:xfrm>
          <a:prstGeom prst="rect">
            <a:avLst/>
          </a:prstGeom>
          <a:noFill/>
        </p:spPr>
        <p:txBody>
          <a:bodyPr wrap="square" rtlCol="0">
            <a:spAutoFit/>
          </a:bodyPr>
          <a:lstStyle/>
          <a:p>
            <a:r>
              <a:rPr lang="en-IN" dirty="0"/>
              <a:t>   </a:t>
            </a:r>
            <a:r>
              <a:rPr lang="en-IN" dirty="0" err="1"/>
              <a:t>w.grad.zero</a:t>
            </a:r>
            <a:r>
              <a:rPr lang="en-IN" dirty="0"/>
              <a:t>_()</a:t>
            </a:r>
          </a:p>
          <a:p>
            <a:r>
              <a:rPr lang="en-IN" dirty="0"/>
              <a:t>    </a:t>
            </a:r>
            <a:r>
              <a:rPr lang="en-IN" dirty="0" err="1"/>
              <a:t>b.grad.zero</a:t>
            </a:r>
            <a:r>
              <a:rPr lang="en-IN" dirty="0"/>
              <a:t>_()</a:t>
            </a:r>
          </a:p>
          <a:p>
            <a:endParaRPr lang="en-IN" dirty="0"/>
          </a:p>
          <a:p>
            <a:r>
              <a:rPr lang="en-IN" dirty="0"/>
              <a:t>    #</a:t>
            </a:r>
            <a:r>
              <a:rPr lang="en-IN" dirty="0" err="1"/>
              <a:t>w.grad</a:t>
            </a:r>
            <a:r>
              <a:rPr lang="en-IN" dirty="0"/>
              <a:t> = None</a:t>
            </a:r>
          </a:p>
          <a:p>
            <a:r>
              <a:rPr lang="en-IN" dirty="0"/>
              <a:t>    #</a:t>
            </a:r>
            <a:r>
              <a:rPr lang="en-IN" dirty="0" err="1"/>
              <a:t>b.grad</a:t>
            </a:r>
            <a:r>
              <a:rPr lang="en-IN" dirty="0"/>
              <a:t> = None</a:t>
            </a:r>
          </a:p>
          <a:p>
            <a:endParaRPr lang="en-IN" dirty="0"/>
          </a:p>
          <a:p>
            <a:r>
              <a:rPr lang="en-IN" dirty="0"/>
              <a:t>print("The parameters are w={},  b={}, and loss={}".format(</a:t>
            </a:r>
            <a:r>
              <a:rPr lang="en-IN" dirty="0" err="1"/>
              <a:t>w.item</a:t>
            </a:r>
            <a:r>
              <a:rPr lang="en-IN" dirty="0"/>
              <a:t>(), </a:t>
            </a:r>
            <a:r>
              <a:rPr lang="en-IN" dirty="0" err="1"/>
              <a:t>b.item</a:t>
            </a:r>
            <a:r>
              <a:rPr lang="en-IN" dirty="0"/>
              <a:t>(), </a:t>
            </a:r>
            <a:r>
              <a:rPr lang="en-IN" dirty="0" err="1"/>
              <a:t>loss.item</a:t>
            </a:r>
            <a:r>
              <a:rPr lang="en-IN" dirty="0"/>
              <a:t>()))</a:t>
            </a:r>
          </a:p>
          <a:p>
            <a:endParaRPr lang="en-IN" dirty="0"/>
          </a:p>
          <a:p>
            <a:r>
              <a:rPr lang="en-IN" dirty="0"/>
              <a:t>#Display the plot – End of outer epoch for loop</a:t>
            </a:r>
          </a:p>
          <a:p>
            <a:r>
              <a:rPr lang="en-IN" dirty="0" err="1"/>
              <a:t>plt.plot</a:t>
            </a:r>
            <a:r>
              <a:rPr lang="en-IN" dirty="0"/>
              <a:t>(</a:t>
            </a:r>
            <a:r>
              <a:rPr lang="en-IN" dirty="0" err="1"/>
              <a:t>loss_list</a:t>
            </a:r>
            <a:r>
              <a:rPr lang="en-IN" dirty="0"/>
              <a:t>)</a:t>
            </a:r>
          </a:p>
          <a:p>
            <a:r>
              <a:rPr lang="en-IN" dirty="0" err="1"/>
              <a:t>plt.show</a:t>
            </a:r>
            <a:r>
              <a:rPr lang="en-IN" dirty="0"/>
              <a:t>()</a:t>
            </a:r>
          </a:p>
          <a:p>
            <a:r>
              <a:rPr lang="en-IN" dirty="0"/>
              <a:t>print(</a:t>
            </a:r>
            <a:r>
              <a:rPr lang="en-IN" dirty="0" err="1"/>
              <a:t>loss.item</a:t>
            </a:r>
            <a:r>
              <a:rPr lang="en-IN" dirty="0"/>
              <a:t>(), </a:t>
            </a:r>
            <a:r>
              <a:rPr lang="en-IN" dirty="0" err="1"/>
              <a:t>loss.data</a:t>
            </a:r>
            <a:r>
              <a:rPr lang="en-IN" dirty="0"/>
              <a:t>)</a:t>
            </a:r>
          </a:p>
        </p:txBody>
      </p:sp>
    </p:spTree>
    <p:extLst>
      <p:ext uri="{BB962C8B-B14F-4D97-AF65-F5344CB8AC3E}">
        <p14:creationId xmlns:p14="http://schemas.microsoft.com/office/powerpoint/2010/main" val="163129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C916-1E26-08D2-58FA-2F7C0E5CAC3C}"/>
              </a:ext>
            </a:extLst>
          </p:cNvPr>
          <p:cNvSpPr>
            <a:spLocks noGrp="1"/>
          </p:cNvSpPr>
          <p:nvPr>
            <p:ph type="title"/>
          </p:nvPr>
        </p:nvSpPr>
        <p:spPr/>
        <p:txBody>
          <a:bodyPr>
            <a:normAutofit/>
          </a:bodyPr>
          <a:lstStyle/>
          <a:p>
            <a:r>
              <a:rPr lang="en-US" sz="3600" b="1" dirty="0"/>
              <a:t>Revised Version of the Implementation</a:t>
            </a:r>
          </a:p>
        </p:txBody>
      </p:sp>
      <p:pic>
        <p:nvPicPr>
          <p:cNvPr id="3" name="Picture 2">
            <a:extLst>
              <a:ext uri="{FF2B5EF4-FFF2-40B4-BE49-F238E27FC236}">
                <a16:creationId xmlns:a16="http://schemas.microsoft.com/office/drawing/2014/main" id="{286E4229-53B0-4216-ABF4-70404BD8FE8E}"/>
              </a:ext>
            </a:extLst>
          </p:cNvPr>
          <p:cNvPicPr>
            <a:picLocks noChangeAspect="1"/>
          </p:cNvPicPr>
          <p:nvPr/>
        </p:nvPicPr>
        <p:blipFill>
          <a:blip r:embed="rId2"/>
          <a:stretch>
            <a:fillRect/>
          </a:stretch>
        </p:blipFill>
        <p:spPr>
          <a:xfrm>
            <a:off x="838200" y="2076261"/>
            <a:ext cx="9825318" cy="2088616"/>
          </a:xfrm>
          <a:prstGeom prst="rect">
            <a:avLst/>
          </a:prstGeom>
        </p:spPr>
      </p:pic>
      <p:pic>
        <p:nvPicPr>
          <p:cNvPr id="4" name="Picture 3">
            <a:extLst>
              <a:ext uri="{FF2B5EF4-FFF2-40B4-BE49-F238E27FC236}">
                <a16:creationId xmlns:a16="http://schemas.microsoft.com/office/drawing/2014/main" id="{ABCD3CD0-18B6-4C95-9608-BB8027FB5CF3}"/>
              </a:ext>
            </a:extLst>
          </p:cNvPr>
          <p:cNvPicPr>
            <a:picLocks noChangeAspect="1"/>
          </p:cNvPicPr>
          <p:nvPr/>
        </p:nvPicPr>
        <p:blipFill>
          <a:blip r:embed="rId3"/>
          <a:stretch>
            <a:fillRect/>
          </a:stretch>
        </p:blipFill>
        <p:spPr>
          <a:xfrm>
            <a:off x="838200" y="4571999"/>
            <a:ext cx="6557682" cy="947641"/>
          </a:xfrm>
          <a:prstGeom prst="rect">
            <a:avLst/>
          </a:prstGeom>
        </p:spPr>
      </p:pic>
    </p:spTree>
    <p:extLst>
      <p:ext uri="{BB962C8B-B14F-4D97-AF65-F5344CB8AC3E}">
        <p14:creationId xmlns:p14="http://schemas.microsoft.com/office/powerpoint/2010/main" val="4166687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89A7-D784-0168-E00D-A76A83FFF2CA}"/>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42C4373E-20C9-5849-F4F2-155C3B4B18D4}"/>
              </a:ext>
            </a:extLst>
          </p:cNvPr>
          <p:cNvPicPr>
            <a:picLocks noGrp="1" noChangeAspect="1"/>
          </p:cNvPicPr>
          <p:nvPr>
            <p:ph idx="1"/>
          </p:nvPr>
        </p:nvPicPr>
        <p:blipFill>
          <a:blip r:embed="rId2"/>
          <a:stretch>
            <a:fillRect/>
          </a:stretch>
        </p:blipFill>
        <p:spPr>
          <a:xfrm>
            <a:off x="1096339" y="1781235"/>
            <a:ext cx="9204107" cy="5101333"/>
          </a:xfrm>
        </p:spPr>
      </p:pic>
    </p:spTree>
    <p:extLst>
      <p:ext uri="{BB962C8B-B14F-4D97-AF65-F5344CB8AC3E}">
        <p14:creationId xmlns:p14="http://schemas.microsoft.com/office/powerpoint/2010/main" val="147694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47AA-FC37-C893-81F9-F8B3AB3A4AD3}"/>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4C52F6CE-051A-09BC-2789-BA162FFC5836}"/>
              </a:ext>
            </a:extLst>
          </p:cNvPr>
          <p:cNvPicPr>
            <a:picLocks noGrp="1" noChangeAspect="1"/>
          </p:cNvPicPr>
          <p:nvPr>
            <p:ph idx="1"/>
          </p:nvPr>
        </p:nvPicPr>
        <p:blipFill>
          <a:blip r:embed="rId2"/>
          <a:stretch>
            <a:fillRect/>
          </a:stretch>
        </p:blipFill>
        <p:spPr>
          <a:xfrm>
            <a:off x="1002067" y="1690688"/>
            <a:ext cx="2895600" cy="1085850"/>
          </a:xfrm>
        </p:spPr>
      </p:pic>
      <p:pic>
        <p:nvPicPr>
          <p:cNvPr id="8" name="Picture 7">
            <a:extLst>
              <a:ext uri="{FF2B5EF4-FFF2-40B4-BE49-F238E27FC236}">
                <a16:creationId xmlns:a16="http://schemas.microsoft.com/office/drawing/2014/main" id="{E2F175C7-49F5-B2CB-9589-46494834DB3F}"/>
              </a:ext>
            </a:extLst>
          </p:cNvPr>
          <p:cNvPicPr>
            <a:picLocks noChangeAspect="1"/>
          </p:cNvPicPr>
          <p:nvPr/>
        </p:nvPicPr>
        <p:blipFill>
          <a:blip r:embed="rId3"/>
          <a:stretch>
            <a:fillRect/>
          </a:stretch>
        </p:blipFill>
        <p:spPr>
          <a:xfrm>
            <a:off x="5632095" y="1723408"/>
            <a:ext cx="5864488" cy="4848225"/>
          </a:xfrm>
          <a:prstGeom prst="rect">
            <a:avLst/>
          </a:prstGeom>
        </p:spPr>
      </p:pic>
      <p:cxnSp>
        <p:nvCxnSpPr>
          <p:cNvPr id="10" name="Straight Connector 9">
            <a:extLst>
              <a:ext uri="{FF2B5EF4-FFF2-40B4-BE49-F238E27FC236}">
                <a16:creationId xmlns:a16="http://schemas.microsoft.com/office/drawing/2014/main" id="{5A45473B-FCD9-8F61-E8F8-F2A3D41022CE}"/>
              </a:ext>
            </a:extLst>
          </p:cNvPr>
          <p:cNvCxnSpPr/>
          <p:nvPr/>
        </p:nvCxnSpPr>
        <p:spPr>
          <a:xfrm>
            <a:off x="5210175" y="1762125"/>
            <a:ext cx="0" cy="48482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98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A94D-BECB-1DC3-FF95-077463D4C7C9}"/>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FD86886C-2905-548B-C235-D1E55DB57479}"/>
              </a:ext>
            </a:extLst>
          </p:cNvPr>
          <p:cNvPicPr>
            <a:picLocks noGrp="1" noChangeAspect="1"/>
          </p:cNvPicPr>
          <p:nvPr>
            <p:ph idx="1"/>
          </p:nvPr>
        </p:nvPicPr>
        <p:blipFill>
          <a:blip r:embed="rId2"/>
          <a:stretch>
            <a:fillRect/>
          </a:stretch>
        </p:blipFill>
        <p:spPr>
          <a:xfrm>
            <a:off x="946544" y="1349405"/>
            <a:ext cx="9094100" cy="4889701"/>
          </a:xfrm>
        </p:spPr>
      </p:pic>
    </p:spTree>
    <p:extLst>
      <p:ext uri="{BB962C8B-B14F-4D97-AF65-F5344CB8AC3E}">
        <p14:creationId xmlns:p14="http://schemas.microsoft.com/office/powerpoint/2010/main" val="382373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a:xfrm>
            <a:off x="838200" y="365125"/>
            <a:ext cx="10515600" cy="724087"/>
          </a:xfrm>
        </p:spPr>
        <p:txBody>
          <a:bodyPr>
            <a:normAutofit/>
          </a:bodyPr>
          <a:lstStyle/>
          <a:p>
            <a:r>
              <a:rPr lang="en-US" sz="3200" dirty="0"/>
              <a:t>Simple Linear Regression Basics -Building a Custom Linear Class</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838200" y="1506071"/>
            <a:ext cx="10515600" cy="4670892"/>
          </a:xfrm>
        </p:spPr>
        <p:txBody>
          <a:bodyPr>
            <a:normAutofit fontScale="77500" lnSpcReduction="20000"/>
          </a:bodyPr>
          <a:lstStyle/>
          <a:p>
            <a:r>
              <a:rPr lang="en-US" dirty="0" err="1"/>
              <a:t>PyTorch</a:t>
            </a:r>
            <a:r>
              <a:rPr lang="en-US" dirty="0"/>
              <a:t> offers the possibility to build custom linear class. </a:t>
            </a:r>
          </a:p>
          <a:p>
            <a:r>
              <a:rPr lang="en-US" dirty="0"/>
              <a:t>This method will be used for building complex models. </a:t>
            </a:r>
          </a:p>
          <a:p>
            <a:r>
              <a:rPr lang="en-US" dirty="0"/>
              <a:t>Start by importing the </a:t>
            </a:r>
            <a:r>
              <a:rPr lang="en-US" dirty="0" err="1"/>
              <a:t>nn</a:t>
            </a:r>
            <a:r>
              <a:rPr lang="en-US" dirty="0"/>
              <a:t> module from </a:t>
            </a:r>
            <a:r>
              <a:rPr lang="en-US" dirty="0" err="1"/>
              <a:t>PyTorch</a:t>
            </a:r>
            <a:r>
              <a:rPr lang="en-US" dirty="0"/>
              <a:t> in order to build a custom linear class.</a:t>
            </a:r>
          </a:p>
          <a:p>
            <a:r>
              <a:rPr lang="en-US" dirty="0">
                <a:solidFill>
                  <a:srgbClr val="00B0F0"/>
                </a:solidFill>
              </a:rPr>
              <a:t>from torch import </a:t>
            </a:r>
            <a:r>
              <a:rPr lang="en-US" dirty="0" err="1">
                <a:solidFill>
                  <a:srgbClr val="00B0F0"/>
                </a:solidFill>
              </a:rPr>
              <a:t>nn</a:t>
            </a:r>
            <a:endParaRPr lang="en-US" dirty="0">
              <a:solidFill>
                <a:srgbClr val="00B0F0"/>
              </a:solidFill>
            </a:endParaRPr>
          </a:p>
          <a:p>
            <a:r>
              <a:rPr lang="en-US" dirty="0"/>
              <a:t>Custom modules in </a:t>
            </a:r>
            <a:r>
              <a:rPr lang="en-US" dirty="0" err="1"/>
              <a:t>PyTorch</a:t>
            </a:r>
            <a:r>
              <a:rPr lang="en-US" dirty="0"/>
              <a:t> are classes derived from </a:t>
            </a:r>
            <a:r>
              <a:rPr lang="en-US" dirty="0" err="1">
                <a:solidFill>
                  <a:srgbClr val="00B0F0"/>
                </a:solidFill>
              </a:rPr>
              <a:t>nn.Module</a:t>
            </a:r>
            <a:r>
              <a:rPr lang="en-US" dirty="0"/>
              <a:t>. </a:t>
            </a:r>
          </a:p>
          <a:p>
            <a:r>
              <a:rPr lang="en-US" dirty="0"/>
              <a:t>Build a class for simple linear regression and name it as </a:t>
            </a:r>
            <a:r>
              <a:rPr lang="en-US" dirty="0" err="1">
                <a:solidFill>
                  <a:srgbClr val="00B0F0"/>
                </a:solidFill>
              </a:rPr>
              <a:t>Linear_Regression</a:t>
            </a:r>
            <a:r>
              <a:rPr lang="en-US" dirty="0"/>
              <a:t>. make it a child class of the </a:t>
            </a:r>
            <a:r>
              <a:rPr lang="en-US" dirty="0" err="1"/>
              <a:t>nn.Module</a:t>
            </a:r>
            <a:r>
              <a:rPr lang="en-US" dirty="0"/>
              <a:t>. </a:t>
            </a:r>
          </a:p>
          <a:p>
            <a:r>
              <a:rPr lang="en-US" dirty="0"/>
              <a:t>So all the methods and attributes will be inherited into this class. </a:t>
            </a:r>
          </a:p>
          <a:p>
            <a:r>
              <a:rPr lang="en-US" dirty="0"/>
              <a:t>In the object constructor, declare the input and output parameters. </a:t>
            </a:r>
          </a:p>
          <a:p>
            <a:r>
              <a:rPr lang="en-US" dirty="0"/>
              <a:t>Also, create a super constructor to call linear class from the </a:t>
            </a:r>
            <a:r>
              <a:rPr lang="en-US" dirty="0" err="1"/>
              <a:t>nn.Module</a:t>
            </a:r>
            <a:r>
              <a:rPr lang="en-US" dirty="0"/>
              <a:t>. </a:t>
            </a:r>
          </a:p>
          <a:p>
            <a:r>
              <a:rPr lang="en-US" dirty="0"/>
              <a:t>In order to generate prediction from the input samples, define a </a:t>
            </a:r>
            <a:r>
              <a:rPr lang="en-US" dirty="0">
                <a:solidFill>
                  <a:srgbClr val="00B0F0"/>
                </a:solidFill>
              </a:rPr>
              <a:t>forward function </a:t>
            </a:r>
            <a:r>
              <a:rPr lang="en-US" dirty="0"/>
              <a:t>in the class.</a:t>
            </a:r>
          </a:p>
          <a:p>
            <a:r>
              <a:rPr lang="en-US" dirty="0"/>
              <a:t>Once we have created the dataset, define the model architecture. The code is shown next </a:t>
            </a:r>
          </a:p>
          <a:p>
            <a:endParaRPr lang="en-US" dirty="0"/>
          </a:p>
          <a:p>
            <a:pPr marL="0" indent="0">
              <a:buNone/>
            </a:pPr>
            <a:endParaRPr lang="en-IN" dirty="0"/>
          </a:p>
        </p:txBody>
      </p:sp>
    </p:spTree>
    <p:extLst>
      <p:ext uri="{BB962C8B-B14F-4D97-AF65-F5344CB8AC3E}">
        <p14:creationId xmlns:p14="http://schemas.microsoft.com/office/powerpoint/2010/main" val="1910985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normAutofit/>
          </a:bodyPr>
          <a:lstStyle/>
          <a:p>
            <a:r>
              <a:rPr lang="en-US" sz="3200" dirty="0"/>
              <a:t>Simple Linear Regression Basics -Building a Custom Linear Class</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dirty="0"/>
              <a:t>class </a:t>
            </a:r>
            <a:r>
              <a:rPr lang="en-US" dirty="0" err="1"/>
              <a:t>Linear_Regression</a:t>
            </a:r>
            <a:r>
              <a:rPr lang="en-US" dirty="0"/>
              <a:t>(</a:t>
            </a:r>
            <a:r>
              <a:rPr lang="en-US" dirty="0" err="1"/>
              <a:t>nn.Module</a:t>
            </a:r>
            <a:r>
              <a:rPr lang="en-US" dirty="0"/>
              <a:t>):</a:t>
            </a:r>
          </a:p>
          <a:p>
            <a:pPr marL="0" indent="0">
              <a:buNone/>
            </a:pPr>
            <a:r>
              <a:rPr lang="en-US" dirty="0"/>
              <a:t>    def __</a:t>
            </a:r>
            <a:r>
              <a:rPr lang="en-US" dirty="0" err="1"/>
              <a:t>init</a:t>
            </a:r>
            <a:r>
              <a:rPr lang="en-US" dirty="0"/>
              <a:t>__(self, </a:t>
            </a:r>
            <a:r>
              <a:rPr lang="en-US" dirty="0" err="1"/>
              <a:t>input_sample</a:t>
            </a:r>
            <a:r>
              <a:rPr lang="en-US" dirty="0"/>
              <a:t>, </a:t>
            </a:r>
            <a:r>
              <a:rPr lang="en-US" dirty="0" err="1"/>
              <a:t>output_sample</a:t>
            </a:r>
            <a:r>
              <a:rPr lang="en-US" dirty="0"/>
              <a:t>):        </a:t>
            </a:r>
          </a:p>
          <a:p>
            <a:pPr marL="0" indent="0">
              <a:buNone/>
            </a:pPr>
            <a:r>
              <a:rPr lang="en-US" dirty="0"/>
              <a:t>        # Inheriting properties from the parent </a:t>
            </a:r>
            <a:r>
              <a:rPr lang="en-US" dirty="0" err="1"/>
              <a:t>calss</a:t>
            </a:r>
            <a:endParaRPr lang="en-US" dirty="0"/>
          </a:p>
          <a:p>
            <a:pPr marL="0" indent="0">
              <a:buNone/>
            </a:pPr>
            <a:r>
              <a:rPr lang="en-US" dirty="0"/>
              <a:t>        super(</a:t>
            </a:r>
            <a:r>
              <a:rPr lang="en-US" dirty="0" err="1"/>
              <a:t>Linear_Regression</a:t>
            </a:r>
            <a:r>
              <a:rPr lang="en-US" dirty="0"/>
              <a:t>, self).__</a:t>
            </a:r>
            <a:r>
              <a:rPr lang="en-US" dirty="0" err="1"/>
              <a:t>init</a:t>
            </a:r>
            <a:r>
              <a:rPr lang="en-US" dirty="0"/>
              <a:t>__()</a:t>
            </a:r>
          </a:p>
          <a:p>
            <a:pPr marL="0" indent="0">
              <a:buNone/>
            </a:pPr>
            <a:r>
              <a:rPr lang="en-US" dirty="0"/>
              <a:t>        </a:t>
            </a:r>
            <a:r>
              <a:rPr lang="en-US" dirty="0" err="1"/>
              <a:t>self.linear</a:t>
            </a:r>
            <a:r>
              <a:rPr lang="en-US" dirty="0"/>
              <a:t> = </a:t>
            </a:r>
            <a:r>
              <a:rPr lang="en-US" dirty="0" err="1"/>
              <a:t>nn.Linear</a:t>
            </a:r>
            <a:r>
              <a:rPr lang="en-US" dirty="0"/>
              <a:t>(</a:t>
            </a:r>
            <a:r>
              <a:rPr lang="en-US" dirty="0" err="1"/>
              <a:t>input_sample</a:t>
            </a:r>
            <a:r>
              <a:rPr lang="en-US" dirty="0"/>
              <a:t>, </a:t>
            </a:r>
            <a:r>
              <a:rPr lang="en-US" dirty="0" err="1"/>
              <a:t>output_sample</a:t>
            </a:r>
            <a:r>
              <a:rPr lang="en-US" dirty="0"/>
              <a:t>)</a:t>
            </a:r>
          </a:p>
          <a:p>
            <a:pPr marL="0" indent="0">
              <a:buNone/>
            </a:pPr>
            <a:r>
              <a:rPr lang="en-US" dirty="0"/>
              <a:t>    </a:t>
            </a:r>
          </a:p>
          <a:p>
            <a:pPr marL="0" indent="0">
              <a:buNone/>
            </a:pPr>
            <a:r>
              <a:rPr lang="en-US" dirty="0"/>
              <a:t>    # define function to make predictions</a:t>
            </a:r>
          </a:p>
          <a:p>
            <a:pPr marL="0" indent="0">
              <a:buNone/>
            </a:pPr>
            <a:r>
              <a:rPr lang="en-US" dirty="0"/>
              <a:t>    def forward(self, x):</a:t>
            </a:r>
          </a:p>
          <a:p>
            <a:pPr marL="0" indent="0">
              <a:buNone/>
            </a:pPr>
            <a:r>
              <a:rPr lang="en-US" dirty="0"/>
              <a:t>        output = </a:t>
            </a:r>
            <a:r>
              <a:rPr lang="en-US" dirty="0" err="1"/>
              <a:t>self.linear</a:t>
            </a:r>
            <a:r>
              <a:rPr lang="en-US" dirty="0"/>
              <a:t>(x)</a:t>
            </a:r>
          </a:p>
          <a:p>
            <a:pPr marL="0" indent="0">
              <a:buNone/>
            </a:pPr>
            <a:r>
              <a:rPr lang="en-US" dirty="0"/>
              <a:t>        return output </a:t>
            </a:r>
          </a:p>
          <a:p>
            <a:pPr marL="0" indent="0">
              <a:buNone/>
            </a:pPr>
            <a:endParaRPr lang="en-IN" dirty="0"/>
          </a:p>
        </p:txBody>
      </p:sp>
    </p:spTree>
    <p:extLst>
      <p:ext uri="{BB962C8B-B14F-4D97-AF65-F5344CB8AC3E}">
        <p14:creationId xmlns:p14="http://schemas.microsoft.com/office/powerpoint/2010/main" val="3591267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C26F-1C65-48C2-A317-318E5F892071}"/>
              </a:ext>
            </a:extLst>
          </p:cNvPr>
          <p:cNvSpPr>
            <a:spLocks noGrp="1"/>
          </p:cNvSpPr>
          <p:nvPr>
            <p:ph type="title"/>
          </p:nvPr>
        </p:nvSpPr>
        <p:spPr/>
        <p:txBody>
          <a:bodyPr/>
          <a:lstStyle/>
          <a:p>
            <a:r>
              <a:rPr lang="en-US" dirty="0"/>
              <a:t>Linear Regression using </a:t>
            </a:r>
            <a:r>
              <a:rPr lang="en-US" dirty="0" err="1"/>
              <a:t>PyTorch</a:t>
            </a:r>
            <a:r>
              <a:rPr lang="en-US" dirty="0"/>
              <a:t> built-ins</a:t>
            </a:r>
            <a:br>
              <a:rPr lang="en-US" dirty="0"/>
            </a:br>
            <a:endParaRPr lang="en-IN" dirty="0"/>
          </a:p>
        </p:txBody>
      </p:sp>
      <p:sp>
        <p:nvSpPr>
          <p:cNvPr id="3" name="Content Placeholder 2">
            <a:extLst>
              <a:ext uri="{FF2B5EF4-FFF2-40B4-BE49-F238E27FC236}">
                <a16:creationId xmlns:a16="http://schemas.microsoft.com/office/drawing/2014/main" id="{2C131131-F2A7-4082-86CD-0240D9727C0F}"/>
              </a:ext>
            </a:extLst>
          </p:cNvPr>
          <p:cNvSpPr>
            <a:spLocks noGrp="1"/>
          </p:cNvSpPr>
          <p:nvPr>
            <p:ph idx="1"/>
          </p:nvPr>
        </p:nvSpPr>
        <p:spPr>
          <a:xfrm>
            <a:off x="838200" y="1532965"/>
            <a:ext cx="10515600" cy="4643998"/>
          </a:xfrm>
        </p:spPr>
        <p:txBody>
          <a:bodyPr>
            <a:normAutofit fontScale="70000" lnSpcReduction="20000"/>
          </a:bodyPr>
          <a:lstStyle/>
          <a:p>
            <a:r>
              <a:rPr lang="en-US" dirty="0" err="1"/>
              <a:t>PyTorch</a:t>
            </a:r>
            <a:r>
              <a:rPr lang="en-US" dirty="0"/>
              <a:t> provides the modules and classes </a:t>
            </a:r>
            <a:r>
              <a:rPr lang="en-US" dirty="0" err="1"/>
              <a:t>torch.nn</a:t>
            </a:r>
            <a:r>
              <a:rPr lang="en-US" dirty="0"/>
              <a:t> Dataset , and </a:t>
            </a:r>
            <a:r>
              <a:rPr lang="en-US" dirty="0" err="1"/>
              <a:t>DataLoader</a:t>
            </a:r>
            <a:r>
              <a:rPr lang="en-US" dirty="0"/>
              <a:t> to create and train neural networks.</a:t>
            </a:r>
          </a:p>
          <a:p>
            <a:endParaRPr lang="en-US" dirty="0"/>
          </a:p>
          <a:p>
            <a:r>
              <a:rPr lang="en-US" dirty="0"/>
              <a:t>Dataset : </a:t>
            </a:r>
            <a:r>
              <a:rPr lang="en-US" dirty="0" err="1"/>
              <a:t>PyTorch’s</a:t>
            </a:r>
            <a:r>
              <a:rPr lang="en-US" dirty="0"/>
              <a:t> </a:t>
            </a:r>
            <a:r>
              <a:rPr lang="en-US" dirty="0" err="1"/>
              <a:t>TensorDataset</a:t>
            </a:r>
            <a:r>
              <a:rPr lang="en-US" dirty="0"/>
              <a:t> is a Dataset wrapping tensors. By defining a length and way of indexing, this also gives us a way to iterate, index, and slice along the first dimension of a tensor. This will make it easier to access both the independent and dependent variables in the same line as we train.</a:t>
            </a:r>
          </a:p>
          <a:p>
            <a:endParaRPr lang="en-US" dirty="0"/>
          </a:p>
          <a:p>
            <a:r>
              <a:rPr lang="en-US" dirty="0" err="1"/>
              <a:t>DataLoader</a:t>
            </a:r>
            <a:r>
              <a:rPr lang="en-US" dirty="0"/>
              <a:t>: </a:t>
            </a:r>
            <a:r>
              <a:rPr lang="en-US" dirty="0" err="1"/>
              <a:t>Pytorch’s</a:t>
            </a:r>
            <a:r>
              <a:rPr lang="en-US" dirty="0"/>
              <a:t> </a:t>
            </a:r>
            <a:r>
              <a:rPr lang="en-US" dirty="0" err="1"/>
              <a:t>DataLoader</a:t>
            </a:r>
            <a:r>
              <a:rPr lang="en-US" dirty="0"/>
              <a:t> is responsible for managing batches. We can create a </a:t>
            </a:r>
            <a:r>
              <a:rPr lang="en-US" dirty="0" err="1"/>
              <a:t>DataLoader</a:t>
            </a:r>
            <a:r>
              <a:rPr lang="en-US" dirty="0"/>
              <a:t> from any Dataset. </a:t>
            </a:r>
            <a:r>
              <a:rPr lang="en-US" dirty="0" err="1"/>
              <a:t>DataLoader</a:t>
            </a:r>
            <a:r>
              <a:rPr lang="en-US" dirty="0"/>
              <a:t> makes it easier to iterate over batches.</a:t>
            </a:r>
          </a:p>
          <a:p>
            <a:endParaRPr lang="en-US" dirty="0"/>
          </a:p>
          <a:p>
            <a:r>
              <a:rPr lang="en-US" dirty="0"/>
              <a:t>Model: Instead of initializing the weights &amp; biases manually, we can define the model using </a:t>
            </a:r>
            <a:r>
              <a:rPr lang="en-US" dirty="0" err="1"/>
              <a:t>torch.nn.Linear</a:t>
            </a:r>
            <a:endParaRPr lang="en-US" dirty="0"/>
          </a:p>
          <a:p>
            <a:endParaRPr lang="en-US" dirty="0"/>
          </a:p>
          <a:p>
            <a:r>
              <a:rPr lang="en-US" dirty="0"/>
              <a:t>Optimizer: We can make use of the built Stochastic Gradient Descent optimizer ( </a:t>
            </a:r>
            <a:r>
              <a:rPr lang="en-US" dirty="0" err="1"/>
              <a:t>torch.optim.SGD</a:t>
            </a:r>
            <a:r>
              <a:rPr lang="en-US" dirty="0"/>
              <a:t>)</a:t>
            </a:r>
            <a:endParaRPr lang="en-IN" dirty="0"/>
          </a:p>
        </p:txBody>
      </p:sp>
    </p:spTree>
    <p:extLst>
      <p:ext uri="{BB962C8B-B14F-4D97-AF65-F5344CB8AC3E}">
        <p14:creationId xmlns:p14="http://schemas.microsoft.com/office/powerpoint/2010/main" val="388666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07D0-E7E1-4064-9E7F-9753A7AFF75D}"/>
              </a:ext>
            </a:extLst>
          </p:cNvPr>
          <p:cNvSpPr>
            <a:spLocks noGrp="1"/>
          </p:cNvSpPr>
          <p:nvPr>
            <p:ph type="title"/>
          </p:nvPr>
        </p:nvSpPr>
        <p:spPr/>
        <p:txBody>
          <a:bodyPr/>
          <a:lstStyle/>
          <a:p>
            <a:r>
              <a:rPr lang="en-US" dirty="0"/>
              <a:t>Simple Linear Regression Basics</a:t>
            </a:r>
            <a:endParaRPr lang="en-IN" dirty="0"/>
          </a:p>
        </p:txBody>
      </p:sp>
      <p:sp>
        <p:nvSpPr>
          <p:cNvPr id="3" name="Content Placeholder 2">
            <a:extLst>
              <a:ext uri="{FF2B5EF4-FFF2-40B4-BE49-F238E27FC236}">
                <a16:creationId xmlns:a16="http://schemas.microsoft.com/office/drawing/2014/main" id="{9D85653B-ED7C-49AC-A3FB-E4D645A6EA87}"/>
              </a:ext>
            </a:extLst>
          </p:cNvPr>
          <p:cNvSpPr>
            <a:spLocks noGrp="1"/>
          </p:cNvSpPr>
          <p:nvPr>
            <p:ph idx="1"/>
          </p:nvPr>
        </p:nvSpPr>
        <p:spPr/>
        <p:txBody>
          <a:bodyPr/>
          <a:lstStyle/>
          <a:p>
            <a:r>
              <a:rPr lang="en-US" dirty="0"/>
              <a:t>Linear regression is a linear model, a model that assumes a linear relationship between the input variables (x) and the single output variable (y). </a:t>
            </a:r>
          </a:p>
          <a:p>
            <a:r>
              <a:rPr lang="en-US" dirty="0"/>
              <a:t>More specifically, that y can be calculated from a linear combination of the input variables (x).</a:t>
            </a:r>
          </a:p>
          <a:p>
            <a:r>
              <a:rPr lang="en-US" dirty="0"/>
              <a:t>When there is a single input variable (x), the method is referred to as </a:t>
            </a:r>
            <a:r>
              <a:rPr lang="en-US" dirty="0">
                <a:solidFill>
                  <a:srgbClr val="00B0F0"/>
                </a:solidFill>
              </a:rPr>
              <a:t>simple linear regression</a:t>
            </a:r>
            <a:r>
              <a:rPr lang="en-US" dirty="0"/>
              <a:t>. </a:t>
            </a:r>
          </a:p>
          <a:p>
            <a:r>
              <a:rPr lang="en-US" dirty="0"/>
              <a:t>When there are multiple input variables, </a:t>
            </a:r>
            <a:r>
              <a:rPr lang="en-US" dirty="0">
                <a:solidFill>
                  <a:srgbClr val="00B0F0"/>
                </a:solidFill>
              </a:rPr>
              <a:t>multiple linear regression.</a:t>
            </a:r>
            <a:endParaRPr lang="en-IN" dirty="0">
              <a:solidFill>
                <a:srgbClr val="00B0F0"/>
              </a:solidFill>
            </a:endParaRPr>
          </a:p>
        </p:txBody>
      </p:sp>
    </p:spTree>
    <p:extLst>
      <p:ext uri="{BB962C8B-B14F-4D97-AF65-F5344CB8AC3E}">
        <p14:creationId xmlns:p14="http://schemas.microsoft.com/office/powerpoint/2010/main" val="237392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E30F-E9E8-40DB-ABC5-202A12F2F935}"/>
              </a:ext>
            </a:extLst>
          </p:cNvPr>
          <p:cNvSpPr>
            <a:spLocks noGrp="1"/>
          </p:cNvSpPr>
          <p:nvPr>
            <p:ph type="title"/>
          </p:nvPr>
        </p:nvSpPr>
        <p:spPr/>
        <p:txBody>
          <a:bodyPr/>
          <a:lstStyle/>
          <a:p>
            <a:r>
              <a:rPr lang="en-US" dirty="0" err="1"/>
              <a:t>Optim</a:t>
            </a:r>
            <a:r>
              <a:rPr lang="en-US" dirty="0"/>
              <a:t> Module</a:t>
            </a:r>
            <a:br>
              <a:rPr lang="en-US" dirty="0"/>
            </a:br>
            <a:endParaRPr lang="en-IN" dirty="0"/>
          </a:p>
        </p:txBody>
      </p:sp>
      <p:sp>
        <p:nvSpPr>
          <p:cNvPr id="3" name="Content Placeholder 2">
            <a:extLst>
              <a:ext uri="{FF2B5EF4-FFF2-40B4-BE49-F238E27FC236}">
                <a16:creationId xmlns:a16="http://schemas.microsoft.com/office/drawing/2014/main" id="{A16C2FD8-ED93-4E90-B8BA-50455DD6CE3E}"/>
              </a:ext>
            </a:extLst>
          </p:cNvPr>
          <p:cNvSpPr>
            <a:spLocks noGrp="1"/>
          </p:cNvSpPr>
          <p:nvPr>
            <p:ph idx="1"/>
          </p:nvPr>
        </p:nvSpPr>
        <p:spPr/>
        <p:txBody>
          <a:bodyPr/>
          <a:lstStyle/>
          <a:p>
            <a:r>
              <a:rPr lang="en-US" dirty="0"/>
              <a:t>The </a:t>
            </a:r>
            <a:r>
              <a:rPr lang="en-US" dirty="0" err="1"/>
              <a:t>Optim</a:t>
            </a:r>
            <a:r>
              <a:rPr lang="en-US" dirty="0"/>
              <a:t> module in </a:t>
            </a:r>
            <a:r>
              <a:rPr lang="en-US" dirty="0" err="1"/>
              <a:t>PyTorch</a:t>
            </a:r>
            <a:r>
              <a:rPr lang="en-US" dirty="0"/>
              <a:t> has pre-written codes for most of the optimizers that are used while building a neural network. </a:t>
            </a:r>
          </a:p>
          <a:p>
            <a:r>
              <a:rPr lang="en-US" dirty="0"/>
              <a:t>We just have to import them and then they can be used to build models.</a:t>
            </a:r>
          </a:p>
          <a:p>
            <a:r>
              <a:rPr lang="en-US" dirty="0"/>
              <a:t>Ex: to get SDG Optimizer supported in </a:t>
            </a:r>
            <a:r>
              <a:rPr lang="en-US" dirty="0" err="1"/>
              <a:t>PyTorch</a:t>
            </a:r>
            <a:endParaRPr lang="en-IN" dirty="0"/>
          </a:p>
          <a:p>
            <a:pPr marL="0" indent="0">
              <a:buNone/>
            </a:pPr>
            <a:r>
              <a:rPr lang="en-IN" dirty="0"/>
              <a:t># importing the </a:t>
            </a:r>
            <a:r>
              <a:rPr lang="en-IN" dirty="0" err="1"/>
              <a:t>optim</a:t>
            </a:r>
            <a:r>
              <a:rPr lang="en-IN" dirty="0"/>
              <a:t> module</a:t>
            </a:r>
          </a:p>
          <a:p>
            <a:pPr marL="0" indent="0">
              <a:buNone/>
            </a:pPr>
            <a:r>
              <a:rPr lang="en-IN" dirty="0"/>
              <a:t>from torch import </a:t>
            </a:r>
            <a:r>
              <a:rPr lang="en-IN" dirty="0" err="1"/>
              <a:t>optim</a:t>
            </a:r>
            <a:endParaRPr lang="en-IN" dirty="0"/>
          </a:p>
          <a:p>
            <a:pPr marL="0" indent="0">
              <a:buNone/>
            </a:pPr>
            <a:r>
              <a:rPr lang="en-IN" dirty="0"/>
              <a:t>SGD = </a:t>
            </a:r>
            <a:r>
              <a:rPr lang="en-IN" dirty="0" err="1"/>
              <a:t>optim.SGD</a:t>
            </a:r>
            <a:r>
              <a:rPr lang="en-IN" dirty="0"/>
              <a:t>(</a:t>
            </a:r>
            <a:r>
              <a:rPr lang="en-IN" dirty="0" err="1"/>
              <a:t>model.parameters</a:t>
            </a:r>
            <a:r>
              <a:rPr lang="en-IN" dirty="0"/>
              <a:t>(), </a:t>
            </a:r>
            <a:r>
              <a:rPr lang="en-IN" dirty="0" err="1"/>
              <a:t>lr</a:t>
            </a:r>
            <a:r>
              <a:rPr lang="en-IN" dirty="0"/>
              <a:t>=</a:t>
            </a:r>
            <a:r>
              <a:rPr lang="en-IN" dirty="0" err="1"/>
              <a:t>learning_rate</a:t>
            </a:r>
            <a:r>
              <a:rPr lang="en-IN" dirty="0"/>
              <a:t>)</a:t>
            </a:r>
          </a:p>
        </p:txBody>
      </p:sp>
    </p:spTree>
    <p:extLst>
      <p:ext uri="{BB962C8B-B14F-4D97-AF65-F5344CB8AC3E}">
        <p14:creationId xmlns:p14="http://schemas.microsoft.com/office/powerpoint/2010/main" val="173700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89AE-43C9-4682-9C81-02BD841E2658}"/>
              </a:ext>
            </a:extLst>
          </p:cNvPr>
          <p:cNvSpPr>
            <a:spLocks noGrp="1"/>
          </p:cNvSpPr>
          <p:nvPr>
            <p:ph type="title"/>
          </p:nvPr>
        </p:nvSpPr>
        <p:spPr/>
        <p:txBody>
          <a:bodyPr/>
          <a:lstStyle/>
          <a:p>
            <a:r>
              <a:rPr lang="en-US" dirty="0" err="1"/>
              <a:t>PyTorch</a:t>
            </a:r>
            <a:r>
              <a:rPr lang="en-US" dirty="0"/>
              <a:t> Deep Learning Model Life-Cycle</a:t>
            </a:r>
            <a:br>
              <a:rPr lang="en-US" dirty="0"/>
            </a:br>
            <a:endParaRPr lang="en-IN" dirty="0"/>
          </a:p>
        </p:txBody>
      </p:sp>
      <p:sp>
        <p:nvSpPr>
          <p:cNvPr id="3" name="Content Placeholder 2">
            <a:extLst>
              <a:ext uri="{FF2B5EF4-FFF2-40B4-BE49-F238E27FC236}">
                <a16:creationId xmlns:a16="http://schemas.microsoft.com/office/drawing/2014/main" id="{EC55498B-224B-450B-9B90-3F3BACE43ADB}"/>
              </a:ext>
            </a:extLst>
          </p:cNvPr>
          <p:cNvSpPr>
            <a:spLocks noGrp="1"/>
          </p:cNvSpPr>
          <p:nvPr>
            <p:ph idx="1"/>
          </p:nvPr>
        </p:nvSpPr>
        <p:spPr/>
        <p:txBody>
          <a:bodyPr>
            <a:normAutofit fontScale="92500" lnSpcReduction="10000"/>
          </a:bodyPr>
          <a:lstStyle/>
          <a:p>
            <a:r>
              <a:rPr lang="en-US" dirty="0"/>
              <a:t>Life-cycle for a deep learning model and the </a:t>
            </a:r>
            <a:r>
              <a:rPr lang="en-US" dirty="0" err="1"/>
              <a:t>PyTorch</a:t>
            </a:r>
            <a:r>
              <a:rPr lang="en-US" dirty="0"/>
              <a:t> API that we can use to define models</a:t>
            </a:r>
          </a:p>
          <a:p>
            <a:endParaRPr lang="en-US" dirty="0"/>
          </a:p>
          <a:p>
            <a:r>
              <a:rPr lang="en-US" dirty="0"/>
              <a:t>The five steps in the life-cycle are as follows:</a:t>
            </a:r>
          </a:p>
          <a:p>
            <a:endParaRPr lang="en-US" dirty="0"/>
          </a:p>
          <a:p>
            <a:pPr marL="0" indent="0">
              <a:buNone/>
            </a:pPr>
            <a:r>
              <a:rPr lang="en-US" dirty="0"/>
              <a:t>1. Prepare the Data</a:t>
            </a:r>
          </a:p>
          <a:p>
            <a:pPr marL="0" indent="0">
              <a:buNone/>
            </a:pPr>
            <a:r>
              <a:rPr lang="en-US" dirty="0"/>
              <a:t>2. Define the Model</a:t>
            </a:r>
          </a:p>
          <a:p>
            <a:pPr marL="0" indent="0">
              <a:buNone/>
            </a:pPr>
            <a:r>
              <a:rPr lang="en-US" dirty="0"/>
              <a:t>3. Train the Model</a:t>
            </a:r>
          </a:p>
          <a:p>
            <a:pPr marL="0" indent="0">
              <a:buNone/>
            </a:pPr>
            <a:r>
              <a:rPr lang="en-US" dirty="0"/>
              <a:t>4. Evaluate the Model</a:t>
            </a:r>
          </a:p>
          <a:p>
            <a:pPr marL="0" indent="0">
              <a:buNone/>
            </a:pPr>
            <a:r>
              <a:rPr lang="en-US" dirty="0"/>
              <a:t>5. Make Predictions</a:t>
            </a:r>
            <a:endParaRPr lang="en-IN" dirty="0"/>
          </a:p>
        </p:txBody>
      </p:sp>
    </p:spTree>
    <p:extLst>
      <p:ext uri="{BB962C8B-B14F-4D97-AF65-F5344CB8AC3E}">
        <p14:creationId xmlns:p14="http://schemas.microsoft.com/office/powerpoint/2010/main" val="1712036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1A2-A7D3-45A4-A1D0-432FA7F2B743}"/>
              </a:ext>
            </a:extLst>
          </p:cNvPr>
          <p:cNvSpPr>
            <a:spLocks noGrp="1"/>
          </p:cNvSpPr>
          <p:nvPr>
            <p:ph type="title"/>
          </p:nvPr>
        </p:nvSpPr>
        <p:spPr/>
        <p:txBody>
          <a:bodyPr/>
          <a:lstStyle/>
          <a:p>
            <a:r>
              <a:rPr lang="en-US" dirty="0"/>
              <a:t>Step 1: Prepare the Data</a:t>
            </a:r>
            <a:br>
              <a:rPr lang="en-US" dirty="0"/>
            </a:br>
            <a:endParaRPr lang="en-IN" dirty="0"/>
          </a:p>
        </p:txBody>
      </p:sp>
      <p:sp>
        <p:nvSpPr>
          <p:cNvPr id="3" name="Content Placeholder 2">
            <a:extLst>
              <a:ext uri="{FF2B5EF4-FFF2-40B4-BE49-F238E27FC236}">
                <a16:creationId xmlns:a16="http://schemas.microsoft.com/office/drawing/2014/main" id="{FCED88D1-5668-41D3-8C2B-B7349D98D32B}"/>
              </a:ext>
            </a:extLst>
          </p:cNvPr>
          <p:cNvSpPr>
            <a:spLocks noGrp="1"/>
          </p:cNvSpPr>
          <p:nvPr>
            <p:ph idx="1"/>
          </p:nvPr>
        </p:nvSpPr>
        <p:spPr>
          <a:xfrm>
            <a:off x="537881" y="1573306"/>
            <a:ext cx="11161059" cy="4919569"/>
          </a:xfrm>
        </p:spPr>
        <p:txBody>
          <a:bodyPr>
            <a:normAutofit fontScale="70000" lnSpcReduction="20000"/>
          </a:bodyPr>
          <a:lstStyle/>
          <a:p>
            <a:r>
              <a:rPr lang="en-US" dirty="0"/>
              <a:t>The first step is to load and prepare our data.</a:t>
            </a:r>
          </a:p>
          <a:p>
            <a:r>
              <a:rPr lang="en-US" dirty="0"/>
              <a:t>Neural network models require numerical input data and numerical output data.</a:t>
            </a:r>
          </a:p>
          <a:p>
            <a:endParaRPr lang="en-US" dirty="0"/>
          </a:p>
          <a:p>
            <a:r>
              <a:rPr lang="en-US" dirty="0" err="1"/>
              <a:t>PyTorch</a:t>
            </a:r>
            <a:r>
              <a:rPr lang="en-US" dirty="0"/>
              <a:t> provides the </a:t>
            </a:r>
            <a:r>
              <a:rPr lang="en-US" dirty="0">
                <a:solidFill>
                  <a:srgbClr val="00B0F0"/>
                </a:solidFill>
              </a:rPr>
              <a:t>Dataset class </a:t>
            </a:r>
            <a:r>
              <a:rPr lang="en-US" dirty="0"/>
              <a:t>that we can extend and customize to load our dataset.</a:t>
            </a:r>
          </a:p>
          <a:p>
            <a:endParaRPr lang="en-US" dirty="0"/>
          </a:p>
          <a:p>
            <a:r>
              <a:rPr lang="en-US" dirty="0"/>
              <a:t>the constructor of our dataset object can load our data file (e.g. a CSV file). </a:t>
            </a:r>
          </a:p>
          <a:p>
            <a:r>
              <a:rPr lang="en-US" dirty="0"/>
              <a:t>We can then override </a:t>
            </a:r>
          </a:p>
          <a:p>
            <a:r>
              <a:rPr lang="en-US" dirty="0">
                <a:solidFill>
                  <a:srgbClr val="00B0F0"/>
                </a:solidFill>
              </a:rPr>
              <a:t>__</a:t>
            </a:r>
            <a:r>
              <a:rPr lang="en-US" dirty="0" err="1">
                <a:solidFill>
                  <a:srgbClr val="00B0F0"/>
                </a:solidFill>
              </a:rPr>
              <a:t>len</a:t>
            </a:r>
            <a:r>
              <a:rPr lang="en-US" dirty="0">
                <a:solidFill>
                  <a:srgbClr val="00B0F0"/>
                </a:solidFill>
              </a:rPr>
              <a:t>__() function </a:t>
            </a:r>
            <a:r>
              <a:rPr lang="en-US" dirty="0"/>
              <a:t>that can be used to get the length of the dataset (number of rows or samples), and </a:t>
            </a:r>
          </a:p>
          <a:p>
            <a:r>
              <a:rPr lang="en-US" dirty="0">
                <a:solidFill>
                  <a:srgbClr val="00B0F0"/>
                </a:solidFill>
              </a:rPr>
              <a:t>__</a:t>
            </a:r>
            <a:r>
              <a:rPr lang="en-US" dirty="0" err="1">
                <a:solidFill>
                  <a:srgbClr val="00B0F0"/>
                </a:solidFill>
              </a:rPr>
              <a:t>getitem</a:t>
            </a:r>
            <a:r>
              <a:rPr lang="en-US" dirty="0">
                <a:solidFill>
                  <a:srgbClr val="00B0F0"/>
                </a:solidFill>
              </a:rPr>
              <a:t>__() </a:t>
            </a:r>
            <a:r>
              <a:rPr lang="en-US" dirty="0"/>
              <a:t>function that is used to get a specific sample by index.</a:t>
            </a:r>
          </a:p>
          <a:p>
            <a:endParaRPr lang="en-US" dirty="0"/>
          </a:p>
          <a:p>
            <a:r>
              <a:rPr lang="en-US" dirty="0"/>
              <a:t>Note: When loading our dataset, we can also perform any required transforms, such as scaling or encoding.</a:t>
            </a:r>
          </a:p>
          <a:p>
            <a:endParaRPr lang="en-US" dirty="0"/>
          </a:p>
          <a:p>
            <a:r>
              <a:rPr lang="en-US" dirty="0"/>
              <a:t>A skeleton of a custom Dataset class is provided below.</a:t>
            </a:r>
            <a:endParaRPr lang="en-IN" dirty="0"/>
          </a:p>
        </p:txBody>
      </p:sp>
    </p:spTree>
    <p:extLst>
      <p:ext uri="{BB962C8B-B14F-4D97-AF65-F5344CB8AC3E}">
        <p14:creationId xmlns:p14="http://schemas.microsoft.com/office/powerpoint/2010/main" val="83791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EC3-C54C-B3C2-C97E-81365D91A7BA}"/>
              </a:ext>
            </a:extLst>
          </p:cNvPr>
          <p:cNvSpPr>
            <a:spLocks noGrp="1"/>
          </p:cNvSpPr>
          <p:nvPr>
            <p:ph type="title"/>
          </p:nvPr>
        </p:nvSpPr>
        <p:spPr/>
        <p:txBody>
          <a:bodyPr>
            <a:normAutofit/>
          </a:bodyPr>
          <a:lstStyle/>
          <a:p>
            <a:r>
              <a:rPr lang="en-US" sz="3600" b="1" dirty="0"/>
              <a:t>Linear Regression Implementation: Fully </a:t>
            </a:r>
            <a:r>
              <a:rPr lang="en-US" sz="3600" b="1" dirty="0" err="1"/>
              <a:t>PyTorch</a:t>
            </a:r>
            <a:r>
              <a:rPr lang="en-US" sz="3600" b="1" dirty="0"/>
              <a:t> way</a:t>
            </a:r>
          </a:p>
        </p:txBody>
      </p:sp>
      <p:pic>
        <p:nvPicPr>
          <p:cNvPr id="6" name="Content Placeholder 5">
            <a:extLst>
              <a:ext uri="{FF2B5EF4-FFF2-40B4-BE49-F238E27FC236}">
                <a16:creationId xmlns:a16="http://schemas.microsoft.com/office/drawing/2014/main" id="{1AFDB4D2-EF9F-93F5-2FFC-E713FDC60C6C}"/>
              </a:ext>
            </a:extLst>
          </p:cNvPr>
          <p:cNvPicPr>
            <a:picLocks noGrp="1" noChangeAspect="1"/>
          </p:cNvPicPr>
          <p:nvPr>
            <p:ph idx="1"/>
          </p:nvPr>
        </p:nvPicPr>
        <p:blipFill>
          <a:blip r:embed="rId2"/>
          <a:stretch>
            <a:fillRect/>
          </a:stretch>
        </p:blipFill>
        <p:spPr>
          <a:xfrm>
            <a:off x="739635" y="1842248"/>
            <a:ext cx="9412894" cy="4343400"/>
          </a:xfrm>
        </p:spPr>
      </p:pic>
    </p:spTree>
    <p:extLst>
      <p:ext uri="{BB962C8B-B14F-4D97-AF65-F5344CB8AC3E}">
        <p14:creationId xmlns:p14="http://schemas.microsoft.com/office/powerpoint/2010/main" val="568576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1A2-A7D3-45A4-A1D0-432FA7F2B743}"/>
              </a:ext>
            </a:extLst>
          </p:cNvPr>
          <p:cNvSpPr>
            <a:spLocks noGrp="1"/>
          </p:cNvSpPr>
          <p:nvPr>
            <p:ph type="title"/>
          </p:nvPr>
        </p:nvSpPr>
        <p:spPr>
          <a:xfrm>
            <a:off x="838200" y="365126"/>
            <a:ext cx="10515600" cy="683746"/>
          </a:xfrm>
        </p:spPr>
        <p:txBody>
          <a:bodyPr>
            <a:normAutofit fontScale="90000"/>
          </a:bodyPr>
          <a:lstStyle/>
          <a:p>
            <a:r>
              <a:rPr lang="en-US" dirty="0"/>
              <a:t>Step 1: Prepare the Data</a:t>
            </a:r>
            <a:br>
              <a:rPr lang="en-US" dirty="0"/>
            </a:br>
            <a:endParaRPr lang="en-IN" dirty="0"/>
          </a:p>
        </p:txBody>
      </p:sp>
      <p:sp>
        <p:nvSpPr>
          <p:cNvPr id="3" name="Content Placeholder 2">
            <a:extLst>
              <a:ext uri="{FF2B5EF4-FFF2-40B4-BE49-F238E27FC236}">
                <a16:creationId xmlns:a16="http://schemas.microsoft.com/office/drawing/2014/main" id="{FCED88D1-5668-41D3-8C2B-B7349D98D32B}"/>
              </a:ext>
            </a:extLst>
          </p:cNvPr>
          <p:cNvSpPr>
            <a:spLocks noGrp="1"/>
          </p:cNvSpPr>
          <p:nvPr>
            <p:ph idx="1"/>
          </p:nvPr>
        </p:nvSpPr>
        <p:spPr>
          <a:xfrm>
            <a:off x="838200" y="1465729"/>
            <a:ext cx="7082118" cy="5230906"/>
          </a:xfrm>
        </p:spPr>
        <p:txBody>
          <a:bodyPr>
            <a:normAutofit fontScale="70000" lnSpcReduction="20000"/>
          </a:bodyPr>
          <a:lstStyle/>
          <a:p>
            <a:pPr marL="0" indent="0">
              <a:buNone/>
            </a:pPr>
            <a:r>
              <a:rPr lang="en-IN" dirty="0"/>
              <a:t>#dataset definition</a:t>
            </a:r>
          </a:p>
          <a:p>
            <a:pPr marL="0" indent="0">
              <a:buNone/>
            </a:pPr>
            <a:r>
              <a:rPr lang="en-IN" dirty="0"/>
              <a:t>class </a:t>
            </a:r>
            <a:r>
              <a:rPr lang="en-IN" dirty="0" err="1"/>
              <a:t>MyDataset</a:t>
            </a:r>
            <a:r>
              <a:rPr lang="en-IN" dirty="0"/>
              <a:t>(Dataset):</a:t>
            </a:r>
          </a:p>
          <a:p>
            <a:pPr marL="0" indent="0">
              <a:buNone/>
            </a:pPr>
            <a:r>
              <a:rPr lang="en-IN" dirty="0"/>
              <a:t>    # load the dataset</a:t>
            </a:r>
          </a:p>
          <a:p>
            <a:pPr marL="0" indent="0">
              <a:buNone/>
            </a:pPr>
            <a:r>
              <a:rPr lang="en-IN" dirty="0"/>
              <a:t>    def __</a:t>
            </a:r>
            <a:r>
              <a:rPr lang="en-IN" dirty="0" err="1"/>
              <a:t>init</a:t>
            </a:r>
            <a:r>
              <a:rPr lang="en-IN" dirty="0"/>
              <a:t>__(self, path):</a:t>
            </a:r>
          </a:p>
          <a:p>
            <a:pPr marL="0" indent="0">
              <a:buNone/>
            </a:pPr>
            <a:r>
              <a:rPr lang="en-IN" dirty="0"/>
              <a:t>        # store the inputs and outputs</a:t>
            </a:r>
          </a:p>
          <a:p>
            <a:pPr marL="0" indent="0">
              <a:buNone/>
            </a:pPr>
            <a:r>
              <a:rPr lang="en-IN" dirty="0"/>
              <a:t>        </a:t>
            </a:r>
            <a:r>
              <a:rPr lang="en-IN" dirty="0" err="1"/>
              <a:t>self.X</a:t>
            </a:r>
            <a:r>
              <a:rPr lang="en-IN" dirty="0"/>
              <a:t> = ...</a:t>
            </a:r>
          </a:p>
          <a:p>
            <a:pPr marL="0" indent="0">
              <a:buNone/>
            </a:pPr>
            <a:r>
              <a:rPr lang="en-IN" dirty="0"/>
              <a:t>        </a:t>
            </a:r>
            <a:r>
              <a:rPr lang="en-IN" dirty="0" err="1"/>
              <a:t>self.y</a:t>
            </a:r>
            <a:r>
              <a:rPr lang="en-IN" dirty="0"/>
              <a:t> = ...</a:t>
            </a:r>
          </a:p>
          <a:p>
            <a:pPr marL="0" indent="0">
              <a:buNone/>
            </a:pPr>
            <a:r>
              <a:rPr lang="en-IN" dirty="0"/>
              <a:t> </a:t>
            </a:r>
          </a:p>
          <a:p>
            <a:pPr marL="0" indent="0">
              <a:buNone/>
            </a:pPr>
            <a:r>
              <a:rPr lang="en-IN" dirty="0"/>
              <a:t>    # number of rows in the dataset</a:t>
            </a:r>
          </a:p>
          <a:p>
            <a:pPr marL="0" indent="0">
              <a:buNone/>
            </a:pPr>
            <a:r>
              <a:rPr lang="en-IN" dirty="0"/>
              <a:t>    def __</a:t>
            </a:r>
            <a:r>
              <a:rPr lang="en-IN" dirty="0" err="1"/>
              <a:t>len</a:t>
            </a:r>
            <a:r>
              <a:rPr lang="en-IN" dirty="0"/>
              <a:t>__(self):</a:t>
            </a:r>
          </a:p>
          <a:p>
            <a:pPr marL="0" indent="0">
              <a:buNone/>
            </a:pPr>
            <a:r>
              <a:rPr lang="en-IN" dirty="0"/>
              <a:t>        return </a:t>
            </a:r>
            <a:r>
              <a:rPr lang="en-IN" dirty="0" err="1"/>
              <a:t>len</a:t>
            </a:r>
            <a:r>
              <a:rPr lang="en-IN" dirty="0"/>
              <a:t>(</a:t>
            </a:r>
            <a:r>
              <a:rPr lang="en-IN" dirty="0" err="1"/>
              <a:t>self.X</a:t>
            </a:r>
            <a:r>
              <a:rPr lang="en-IN" dirty="0"/>
              <a:t>)</a:t>
            </a:r>
          </a:p>
          <a:p>
            <a:pPr marL="0" indent="0">
              <a:buNone/>
            </a:pPr>
            <a:r>
              <a:rPr lang="en-IN" dirty="0"/>
              <a:t> </a:t>
            </a:r>
          </a:p>
          <a:p>
            <a:pPr marL="0" indent="0">
              <a:buNone/>
            </a:pPr>
            <a:r>
              <a:rPr lang="en-IN" dirty="0"/>
              <a:t>    # get a row at an index</a:t>
            </a:r>
          </a:p>
          <a:p>
            <a:pPr marL="0" indent="0">
              <a:buNone/>
            </a:pPr>
            <a:r>
              <a:rPr lang="en-IN" dirty="0"/>
              <a:t>    def __</a:t>
            </a:r>
            <a:r>
              <a:rPr lang="en-IN" dirty="0" err="1"/>
              <a:t>getitem</a:t>
            </a:r>
            <a:r>
              <a:rPr lang="en-IN" dirty="0"/>
              <a:t>__(self, </a:t>
            </a:r>
            <a:r>
              <a:rPr lang="en-IN" dirty="0" err="1"/>
              <a:t>idx</a:t>
            </a:r>
            <a:r>
              <a:rPr lang="en-IN" dirty="0"/>
              <a:t>):</a:t>
            </a:r>
          </a:p>
          <a:p>
            <a:pPr marL="0" indent="0">
              <a:buNone/>
            </a:pPr>
            <a:r>
              <a:rPr lang="en-IN" dirty="0"/>
              <a:t>        return [</a:t>
            </a:r>
            <a:r>
              <a:rPr lang="en-IN" dirty="0" err="1"/>
              <a:t>self.X</a:t>
            </a:r>
            <a:r>
              <a:rPr lang="en-IN" dirty="0"/>
              <a:t>[</a:t>
            </a:r>
            <a:r>
              <a:rPr lang="en-IN" dirty="0" err="1"/>
              <a:t>idx</a:t>
            </a:r>
            <a:r>
              <a:rPr lang="en-IN" dirty="0"/>
              <a:t>], </a:t>
            </a:r>
            <a:r>
              <a:rPr lang="en-IN" dirty="0" err="1"/>
              <a:t>self.y</a:t>
            </a:r>
            <a:r>
              <a:rPr lang="en-IN" dirty="0"/>
              <a:t>[</a:t>
            </a:r>
            <a:r>
              <a:rPr lang="en-IN" dirty="0" err="1"/>
              <a:t>idx</a:t>
            </a:r>
            <a:r>
              <a:rPr lang="en-IN" dirty="0"/>
              <a:t>]]</a:t>
            </a:r>
          </a:p>
        </p:txBody>
      </p:sp>
    </p:spTree>
    <p:extLst>
      <p:ext uri="{BB962C8B-B14F-4D97-AF65-F5344CB8AC3E}">
        <p14:creationId xmlns:p14="http://schemas.microsoft.com/office/powerpoint/2010/main" val="2728015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2EA0-1C3A-43C6-9391-89600D0658CB}"/>
              </a:ext>
            </a:extLst>
          </p:cNvPr>
          <p:cNvSpPr>
            <a:spLocks noGrp="1"/>
          </p:cNvSpPr>
          <p:nvPr>
            <p:ph type="title"/>
          </p:nvPr>
        </p:nvSpPr>
        <p:spPr>
          <a:xfrm>
            <a:off x="838200" y="365126"/>
            <a:ext cx="10515600" cy="643404"/>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7CD62B9A-9909-4983-8909-B693820722A6}"/>
              </a:ext>
            </a:extLst>
          </p:cNvPr>
          <p:cNvSpPr>
            <a:spLocks noGrp="1"/>
          </p:cNvSpPr>
          <p:nvPr>
            <p:ph idx="1"/>
          </p:nvPr>
        </p:nvSpPr>
        <p:spPr>
          <a:xfrm>
            <a:off x="838200" y="1304365"/>
            <a:ext cx="10515600" cy="5188510"/>
          </a:xfrm>
        </p:spPr>
        <p:txBody>
          <a:bodyPr>
            <a:normAutofit fontScale="77500" lnSpcReduction="20000"/>
          </a:bodyPr>
          <a:lstStyle/>
          <a:p>
            <a:pPr marL="0" indent="0">
              <a:buNone/>
            </a:pPr>
            <a:r>
              <a:rPr lang="en-IN" dirty="0"/>
              <a:t>from </a:t>
            </a:r>
            <a:r>
              <a:rPr lang="en-IN" dirty="0" err="1"/>
              <a:t>torch.utils.data</a:t>
            </a:r>
            <a:r>
              <a:rPr lang="en-IN" dirty="0"/>
              <a:t> import Dataset, </a:t>
            </a:r>
            <a:r>
              <a:rPr lang="en-IN" dirty="0" err="1"/>
              <a:t>DataLoader</a:t>
            </a:r>
            <a:endParaRPr lang="en-IN" dirty="0"/>
          </a:p>
          <a:p>
            <a:pPr marL="0" indent="0">
              <a:buNone/>
            </a:pPr>
            <a:r>
              <a:rPr lang="en-IN" dirty="0"/>
              <a:t>import torch</a:t>
            </a:r>
          </a:p>
          <a:p>
            <a:pPr marL="0" indent="0">
              <a:buNone/>
            </a:pPr>
            <a:endParaRPr lang="en-IN" dirty="0"/>
          </a:p>
          <a:p>
            <a:pPr marL="0" indent="0">
              <a:buNone/>
            </a:pPr>
            <a:r>
              <a:rPr lang="en-IN" dirty="0"/>
              <a:t>x = </a:t>
            </a:r>
            <a:r>
              <a:rPr lang="en-IN" dirty="0" err="1"/>
              <a:t>torch.tensor</a:t>
            </a:r>
            <a:r>
              <a:rPr lang="en-IN" dirty="0"/>
              <a:t>(</a:t>
            </a:r>
          </a:p>
          <a:p>
            <a:pPr marL="0" indent="0">
              <a:buNone/>
            </a:pPr>
            <a:r>
              <a:rPr lang="en-IN" dirty="0"/>
              <a:t>    [12.4, 14.3, 14.5, 14.9, 16.1, 16.9, 16.5, 15.4, 17.0, 17.9, 18.8, 20.3, 22.4, 19.4, 15.5, 16.7, 17.3, 18.4, 19.2,</a:t>
            </a:r>
          </a:p>
          <a:p>
            <a:pPr marL="0" indent="0">
              <a:buNone/>
            </a:pPr>
            <a:r>
              <a:rPr lang="en-IN" dirty="0"/>
              <a:t>     17.4, 19.5, 19.7, 21.2])</a:t>
            </a:r>
          </a:p>
          <a:p>
            <a:pPr marL="0" indent="0">
              <a:buNone/>
            </a:pPr>
            <a:r>
              <a:rPr lang="en-IN" dirty="0"/>
              <a:t>y = </a:t>
            </a:r>
            <a:r>
              <a:rPr lang="en-IN" dirty="0" err="1"/>
              <a:t>torch.tensor</a:t>
            </a:r>
            <a:r>
              <a:rPr lang="en-IN" dirty="0"/>
              <a:t>(</a:t>
            </a:r>
          </a:p>
          <a:p>
            <a:pPr marL="0" indent="0">
              <a:buNone/>
            </a:pPr>
            <a:r>
              <a:rPr lang="en-IN" dirty="0"/>
              <a:t>    [11.2, 12.5, 12.7, 13.1, 14.1, 14.8, 14.4, 13.4, 14.9, 15.6, 16.4, 17.7, 19.6, 16.9, 14.0, 14.6, 15.1, 16.1, 16.8,</a:t>
            </a:r>
          </a:p>
          <a:p>
            <a:pPr marL="0" indent="0">
              <a:buNone/>
            </a:pPr>
            <a:r>
              <a:rPr lang="en-IN" dirty="0"/>
              <a:t>     15.2, 17.0, 17.2, 18.6])</a:t>
            </a:r>
          </a:p>
          <a:p>
            <a:pPr marL="0" indent="0">
              <a:buNone/>
            </a:pPr>
            <a:r>
              <a:rPr lang="en-IN" dirty="0"/>
              <a:t>#23 values</a:t>
            </a:r>
          </a:p>
          <a:p>
            <a:pPr marL="0" indent="0">
              <a:buNone/>
            </a:pPr>
            <a:r>
              <a:rPr lang="en-IN" dirty="0"/>
              <a:t>#Find if CUDA is available to load the model and device on to the available device CPU/GPU</a:t>
            </a:r>
          </a:p>
          <a:p>
            <a:pPr marL="0" indent="0">
              <a:buNone/>
            </a:pPr>
            <a:r>
              <a:rPr lang="en-IN" dirty="0"/>
              <a:t>device = </a:t>
            </a:r>
            <a:r>
              <a:rPr lang="en-IN" dirty="0" err="1"/>
              <a:t>torch.device</a:t>
            </a:r>
            <a:r>
              <a:rPr lang="en-IN" dirty="0"/>
              <a:t>("</a:t>
            </a:r>
            <a:r>
              <a:rPr lang="en-IN" dirty="0" err="1"/>
              <a:t>cuda</a:t>
            </a:r>
            <a:r>
              <a:rPr lang="en-IN" dirty="0"/>
              <a:t>" if </a:t>
            </a:r>
            <a:r>
              <a:rPr lang="en-IN" dirty="0" err="1"/>
              <a:t>torch.cuda.is_available</a:t>
            </a:r>
            <a:r>
              <a:rPr lang="en-IN" dirty="0"/>
              <a:t>() else "</a:t>
            </a:r>
            <a:r>
              <a:rPr lang="en-IN" dirty="0" err="1"/>
              <a:t>cpu</a:t>
            </a:r>
            <a:r>
              <a:rPr lang="en-IN" dirty="0"/>
              <a:t>")</a:t>
            </a:r>
          </a:p>
        </p:txBody>
      </p:sp>
    </p:spTree>
    <p:extLst>
      <p:ext uri="{BB962C8B-B14F-4D97-AF65-F5344CB8AC3E}">
        <p14:creationId xmlns:p14="http://schemas.microsoft.com/office/powerpoint/2010/main" val="497546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C0E3-3178-4073-8D74-785B985206F0}"/>
              </a:ext>
            </a:extLst>
          </p:cNvPr>
          <p:cNvSpPr>
            <a:spLocks noGrp="1"/>
          </p:cNvSpPr>
          <p:nvPr>
            <p:ph type="title"/>
          </p:nvPr>
        </p:nvSpPr>
        <p:spPr>
          <a:xfrm>
            <a:off x="838200" y="365125"/>
            <a:ext cx="10515600" cy="603063"/>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C2B6045F-5F0C-402B-A65B-07E2C767AA91}"/>
              </a:ext>
            </a:extLst>
          </p:cNvPr>
          <p:cNvSpPr>
            <a:spLocks noGrp="1"/>
          </p:cNvSpPr>
          <p:nvPr>
            <p:ph idx="1"/>
          </p:nvPr>
        </p:nvSpPr>
        <p:spPr>
          <a:xfrm>
            <a:off x="838199" y="1143000"/>
            <a:ext cx="6799729" cy="5349875"/>
          </a:xfrm>
        </p:spPr>
        <p:txBody>
          <a:bodyPr>
            <a:normAutofit fontScale="62500" lnSpcReduction="20000"/>
          </a:bodyPr>
          <a:lstStyle/>
          <a:p>
            <a:pPr marL="0" indent="0">
              <a:buNone/>
            </a:pPr>
            <a:r>
              <a:rPr lang="en-IN" dirty="0"/>
              <a:t>class </a:t>
            </a:r>
            <a:r>
              <a:rPr lang="en-IN" dirty="0" err="1"/>
              <a:t>MyDataset</a:t>
            </a:r>
            <a:r>
              <a:rPr lang="en-IN" dirty="0"/>
              <a:t>(Dataset):</a:t>
            </a:r>
          </a:p>
          <a:p>
            <a:pPr marL="0" indent="0">
              <a:buNone/>
            </a:pPr>
            <a:r>
              <a:rPr lang="en-IN" dirty="0"/>
              <a:t>    def __</a:t>
            </a:r>
            <a:r>
              <a:rPr lang="en-IN" dirty="0" err="1"/>
              <a:t>init</a:t>
            </a:r>
            <a:r>
              <a:rPr lang="en-IN" dirty="0"/>
              <a:t>__(self, X, Y):</a:t>
            </a:r>
          </a:p>
          <a:p>
            <a:pPr marL="0" indent="0">
              <a:buNone/>
            </a:pPr>
            <a:r>
              <a:rPr lang="en-IN" dirty="0"/>
              <a:t>        </a:t>
            </a:r>
            <a:r>
              <a:rPr lang="en-IN" dirty="0" err="1"/>
              <a:t>self.X</a:t>
            </a:r>
            <a:r>
              <a:rPr lang="en-IN" dirty="0"/>
              <a:t> = X</a:t>
            </a:r>
          </a:p>
          <a:p>
            <a:pPr marL="0" indent="0">
              <a:buNone/>
            </a:pPr>
            <a:r>
              <a:rPr lang="en-IN" dirty="0"/>
              <a:t>        </a:t>
            </a:r>
            <a:r>
              <a:rPr lang="en-IN" dirty="0" err="1"/>
              <a:t>self.Y</a:t>
            </a:r>
            <a:r>
              <a:rPr lang="en-IN" dirty="0"/>
              <a:t> = Y</a:t>
            </a:r>
          </a:p>
          <a:p>
            <a:pPr marL="0" indent="0">
              <a:buNone/>
            </a:pPr>
            <a:endParaRPr lang="en-IN" dirty="0"/>
          </a:p>
          <a:p>
            <a:pPr marL="0" indent="0">
              <a:buNone/>
            </a:pPr>
            <a:r>
              <a:rPr lang="en-IN" dirty="0"/>
              <a:t>    def __</a:t>
            </a:r>
            <a:r>
              <a:rPr lang="en-IN" dirty="0" err="1"/>
              <a:t>len</a:t>
            </a:r>
            <a:r>
              <a:rPr lang="en-IN" dirty="0"/>
              <a:t>__(self):</a:t>
            </a:r>
          </a:p>
          <a:p>
            <a:pPr marL="0" indent="0">
              <a:buNone/>
            </a:pPr>
            <a:r>
              <a:rPr lang="en-IN" dirty="0"/>
              <a:t>        return </a:t>
            </a:r>
            <a:r>
              <a:rPr lang="en-IN" dirty="0" err="1"/>
              <a:t>len</a:t>
            </a:r>
            <a:r>
              <a:rPr lang="en-IN" dirty="0"/>
              <a:t>(</a:t>
            </a:r>
            <a:r>
              <a:rPr lang="en-IN" dirty="0" err="1"/>
              <a:t>self.X</a:t>
            </a:r>
            <a:r>
              <a:rPr lang="en-IN" dirty="0"/>
              <a:t>)</a:t>
            </a:r>
          </a:p>
          <a:p>
            <a:pPr marL="0" indent="0">
              <a:buNone/>
            </a:pPr>
            <a:endParaRPr lang="en-IN" dirty="0"/>
          </a:p>
          <a:p>
            <a:pPr marL="0" indent="0">
              <a:buNone/>
            </a:pPr>
            <a:r>
              <a:rPr lang="en-IN" dirty="0"/>
              <a:t>    def __</a:t>
            </a:r>
            <a:r>
              <a:rPr lang="en-IN" dirty="0" err="1"/>
              <a:t>getitem</a:t>
            </a:r>
            <a:r>
              <a:rPr lang="en-IN" dirty="0"/>
              <a:t>__(self, </a:t>
            </a:r>
            <a:r>
              <a:rPr lang="en-IN" dirty="0" err="1"/>
              <a:t>idx</a:t>
            </a:r>
            <a:r>
              <a:rPr lang="en-IN" dirty="0"/>
              <a:t>):</a:t>
            </a:r>
          </a:p>
          <a:p>
            <a:pPr marL="0" indent="0">
              <a:buNone/>
            </a:pPr>
            <a:r>
              <a:rPr lang="en-IN" dirty="0"/>
              <a:t>        return </a:t>
            </a:r>
            <a:r>
              <a:rPr lang="en-IN" dirty="0" err="1"/>
              <a:t>self.X</a:t>
            </a:r>
            <a:r>
              <a:rPr lang="en-IN" dirty="0"/>
              <a:t>[</a:t>
            </a:r>
            <a:r>
              <a:rPr lang="en-IN" dirty="0" err="1"/>
              <a:t>idx</a:t>
            </a:r>
            <a:r>
              <a:rPr lang="en-IN" dirty="0"/>
              <a:t>].to(device), </a:t>
            </a:r>
            <a:r>
              <a:rPr lang="en-IN" dirty="0" err="1"/>
              <a:t>self.Y</a:t>
            </a:r>
            <a:r>
              <a:rPr lang="en-IN" dirty="0"/>
              <a:t>[</a:t>
            </a:r>
            <a:r>
              <a:rPr lang="en-IN" dirty="0" err="1"/>
              <a:t>idx</a:t>
            </a:r>
            <a:r>
              <a:rPr lang="en-IN" dirty="0"/>
              <a:t>].to(device)</a:t>
            </a:r>
          </a:p>
          <a:p>
            <a:pPr marL="0" indent="0">
              <a:buNone/>
            </a:pPr>
            <a:endParaRPr lang="en-IN" dirty="0"/>
          </a:p>
          <a:p>
            <a:pPr marL="0" indent="0">
              <a:buNone/>
            </a:pPr>
            <a:r>
              <a:rPr lang="en-IN" dirty="0"/>
              <a:t>dataset = </a:t>
            </a:r>
            <a:r>
              <a:rPr lang="en-IN" dirty="0" err="1"/>
              <a:t>MyDataset</a:t>
            </a:r>
            <a:r>
              <a:rPr lang="en-IN" dirty="0"/>
              <a:t>(</a:t>
            </a:r>
            <a:r>
              <a:rPr lang="en-IN" dirty="0" err="1"/>
              <a:t>x,y</a:t>
            </a:r>
            <a:r>
              <a:rPr lang="en-IN" dirty="0"/>
              <a:t>)</a:t>
            </a:r>
          </a:p>
          <a:p>
            <a:pPr marL="0" indent="0">
              <a:buNone/>
            </a:pPr>
            <a:r>
              <a:rPr lang="en-IN" dirty="0" err="1"/>
              <a:t>dataloader</a:t>
            </a:r>
            <a:r>
              <a:rPr lang="en-IN" dirty="0"/>
              <a:t> = </a:t>
            </a:r>
            <a:r>
              <a:rPr lang="en-IN" dirty="0" err="1"/>
              <a:t>DataLoader</a:t>
            </a:r>
            <a:r>
              <a:rPr lang="en-IN" dirty="0"/>
              <a:t>(dataset, </a:t>
            </a:r>
            <a:r>
              <a:rPr lang="en-IN" dirty="0" err="1"/>
              <a:t>batch_size</a:t>
            </a:r>
            <a:r>
              <a:rPr lang="en-IN" dirty="0"/>
              <a:t>=4, shuffle=True)</a:t>
            </a:r>
          </a:p>
          <a:p>
            <a:pPr marL="0" indent="0">
              <a:buNone/>
            </a:pPr>
            <a:endParaRPr lang="en-IN" dirty="0"/>
          </a:p>
          <a:p>
            <a:pPr marL="0" indent="0">
              <a:buNone/>
            </a:pPr>
            <a:r>
              <a:rPr lang="en-IN" dirty="0"/>
              <a:t>for data in </a:t>
            </a:r>
            <a:r>
              <a:rPr lang="en-IN" dirty="0" err="1"/>
              <a:t>iter</a:t>
            </a:r>
            <a:r>
              <a:rPr lang="en-IN" dirty="0"/>
              <a:t>(</a:t>
            </a:r>
            <a:r>
              <a:rPr lang="en-IN" dirty="0" err="1"/>
              <a:t>dataloader</a:t>
            </a:r>
            <a:r>
              <a:rPr lang="en-IN" dirty="0"/>
              <a:t>):</a:t>
            </a:r>
          </a:p>
          <a:p>
            <a:pPr marL="0" indent="0">
              <a:buNone/>
            </a:pPr>
            <a:r>
              <a:rPr lang="en-IN" dirty="0"/>
              <a:t>    print(data)</a:t>
            </a:r>
          </a:p>
        </p:txBody>
      </p:sp>
    </p:spTree>
    <p:extLst>
      <p:ext uri="{BB962C8B-B14F-4D97-AF65-F5344CB8AC3E}">
        <p14:creationId xmlns:p14="http://schemas.microsoft.com/office/powerpoint/2010/main" val="2455129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454E-027F-43EA-B79A-ED76D6EB82AC}"/>
              </a:ext>
            </a:extLst>
          </p:cNvPr>
          <p:cNvSpPr>
            <a:spLocks noGrp="1"/>
          </p:cNvSpPr>
          <p:nvPr>
            <p:ph type="title"/>
          </p:nvPr>
        </p:nvSpPr>
        <p:spPr>
          <a:xfrm>
            <a:off x="528918" y="230655"/>
            <a:ext cx="10515600" cy="414803"/>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51F021F6-F95A-4C11-A450-3A8A3FEF9B24}"/>
              </a:ext>
            </a:extLst>
          </p:cNvPr>
          <p:cNvSpPr>
            <a:spLocks noGrp="1"/>
          </p:cNvSpPr>
          <p:nvPr>
            <p:ph idx="1"/>
          </p:nvPr>
        </p:nvSpPr>
        <p:spPr>
          <a:xfrm>
            <a:off x="376518" y="779930"/>
            <a:ext cx="11228294" cy="5943600"/>
          </a:xfrm>
        </p:spPr>
        <p:txBody>
          <a:bodyPr>
            <a:normAutofit fontScale="92500" lnSpcReduction="20000"/>
          </a:bodyPr>
          <a:lstStyle/>
          <a:p>
            <a:pPr marL="0" indent="0">
              <a:buNone/>
            </a:pPr>
            <a:r>
              <a:rPr lang="es-ES" sz="1800" dirty="0"/>
              <a:t>x = </a:t>
            </a:r>
            <a:r>
              <a:rPr lang="es-ES" sz="1800" dirty="0" err="1"/>
              <a:t>torch.tensor</a:t>
            </a:r>
            <a:r>
              <a:rPr lang="es-ES" sz="1800" dirty="0"/>
              <a:t>(  [12.4, 14.3, 14.5, 14.9, 16.1, 16.9, 16.5, 15.4, 17.0, 17.9, 18.8, 20.3, 22.4, 19.4, 15.5, 16.7, 17.3, 18.4, 19.2,  17.4, 19.5, 19.7, 21.2])</a:t>
            </a:r>
          </a:p>
          <a:p>
            <a:pPr marL="0" indent="0">
              <a:buNone/>
            </a:pPr>
            <a:r>
              <a:rPr lang="es-ES" sz="1800" dirty="0"/>
              <a:t>y = </a:t>
            </a:r>
            <a:r>
              <a:rPr lang="es-ES" sz="1800" dirty="0" err="1"/>
              <a:t>torch.tensor</a:t>
            </a:r>
            <a:r>
              <a:rPr lang="es-ES" sz="1800" dirty="0"/>
              <a:t>( [11.2, 12.5, 12.7, 13.1, 14.1, 14.8, 14.4, 13.4, 14.9, 15.6, 16.4, 17.7, 19.6, 16.9, 14.0, 14.6, 15.1, 16.1, 16.8, 15.2, 17.0, 17.2, 18.6])</a:t>
            </a:r>
          </a:p>
          <a:p>
            <a:pPr marL="0" indent="0">
              <a:buNone/>
            </a:pPr>
            <a:r>
              <a:rPr lang="es-ES" sz="1800" dirty="0"/>
              <a:t>#Total 23 = 4*5+3</a:t>
            </a:r>
          </a:p>
          <a:p>
            <a:pPr marL="0" indent="0">
              <a:buNone/>
            </a:pPr>
            <a:r>
              <a:rPr lang="en-IN" sz="1800" dirty="0" err="1">
                <a:solidFill>
                  <a:srgbClr val="00B0F0"/>
                </a:solidFill>
              </a:rPr>
              <a:t>dataloader</a:t>
            </a:r>
            <a:r>
              <a:rPr lang="en-IN" sz="1800" dirty="0">
                <a:solidFill>
                  <a:srgbClr val="00B0F0"/>
                </a:solidFill>
              </a:rPr>
              <a:t> = </a:t>
            </a:r>
            <a:r>
              <a:rPr lang="en-IN" sz="1800" dirty="0" err="1">
                <a:solidFill>
                  <a:srgbClr val="00B0F0"/>
                </a:solidFill>
              </a:rPr>
              <a:t>DataLoader</a:t>
            </a:r>
            <a:r>
              <a:rPr lang="en-IN" sz="1800" dirty="0">
                <a:solidFill>
                  <a:srgbClr val="00B0F0"/>
                </a:solidFill>
              </a:rPr>
              <a:t>(dataset, </a:t>
            </a:r>
            <a:r>
              <a:rPr lang="en-IN" sz="1800" dirty="0" err="1">
                <a:solidFill>
                  <a:srgbClr val="00B0F0"/>
                </a:solidFill>
              </a:rPr>
              <a:t>batch_size</a:t>
            </a:r>
            <a:r>
              <a:rPr lang="en-IN" sz="1800" dirty="0">
                <a:solidFill>
                  <a:srgbClr val="00B0F0"/>
                </a:solidFill>
              </a:rPr>
              <a:t>=4, shuffle=True)</a:t>
            </a:r>
          </a:p>
          <a:p>
            <a:pPr marL="0" indent="0">
              <a:buNone/>
            </a:pPr>
            <a:r>
              <a:rPr lang="en-IN" sz="1800" dirty="0"/>
              <a:t>[tensor([19.5000, 14.9000, 20.3000, 14.5000]), tensor([17.0000, 13.1000, 17.7000, 12.7000])]</a:t>
            </a:r>
          </a:p>
          <a:p>
            <a:pPr marL="0" indent="0">
              <a:buNone/>
            </a:pPr>
            <a:r>
              <a:rPr lang="en-IN" sz="1800" dirty="0"/>
              <a:t>[tensor([17.4000, 15.4000, 19.7000, 14.3000]), tensor([15.2000, 13.4000, 17.2000, 12.5000])]</a:t>
            </a:r>
          </a:p>
          <a:p>
            <a:pPr marL="0" indent="0">
              <a:buNone/>
            </a:pPr>
            <a:r>
              <a:rPr lang="en-IN" sz="1800" dirty="0"/>
              <a:t>[tensor([17.0000, 22.4000, 19.2000, 16.9000]), tensor([14.9000, 19.6000, 16.8000, 14.8000])]</a:t>
            </a:r>
          </a:p>
          <a:p>
            <a:pPr marL="0" indent="0">
              <a:buNone/>
            </a:pPr>
            <a:r>
              <a:rPr lang="en-IN" sz="1800" dirty="0"/>
              <a:t>[tensor([16.7000, 17.9000, 18.8000, 18.4000]), tensor([14.6000, 15.6000, 16.4000, 16.1000])]</a:t>
            </a:r>
          </a:p>
          <a:p>
            <a:pPr marL="0" indent="0">
              <a:buNone/>
            </a:pPr>
            <a:r>
              <a:rPr lang="en-IN" sz="1800" dirty="0"/>
              <a:t>[tensor([12.4000, 16.5000, 21.2000, 19.4000]), tensor([11.2000, 14.4000, 18.6000, 16.9000])]</a:t>
            </a:r>
          </a:p>
          <a:p>
            <a:pPr marL="0" indent="0">
              <a:buNone/>
            </a:pPr>
            <a:r>
              <a:rPr lang="en-IN" sz="1800" dirty="0">
                <a:solidFill>
                  <a:srgbClr val="00B0F0"/>
                </a:solidFill>
              </a:rPr>
              <a:t>[tensor([17.3000, 16.1000, 15.5000]), tensor([15.1000, 14.1000, 14.0000])]  #3 values</a:t>
            </a:r>
          </a:p>
          <a:p>
            <a:pPr marL="0" indent="0">
              <a:buNone/>
            </a:pPr>
            <a:r>
              <a:rPr lang="en-IN" sz="1800" dirty="0" err="1">
                <a:solidFill>
                  <a:srgbClr val="00B0F0"/>
                </a:solidFill>
              </a:rPr>
              <a:t>dataloader</a:t>
            </a:r>
            <a:r>
              <a:rPr lang="en-IN" sz="1800" dirty="0">
                <a:solidFill>
                  <a:srgbClr val="00B0F0"/>
                </a:solidFill>
              </a:rPr>
              <a:t> = </a:t>
            </a:r>
            <a:r>
              <a:rPr lang="en-IN" sz="1800" dirty="0" err="1">
                <a:solidFill>
                  <a:srgbClr val="00B0F0"/>
                </a:solidFill>
              </a:rPr>
              <a:t>DataLoader</a:t>
            </a:r>
            <a:r>
              <a:rPr lang="en-IN" sz="1800" dirty="0">
                <a:solidFill>
                  <a:srgbClr val="00B0F0"/>
                </a:solidFill>
              </a:rPr>
              <a:t>(dataset, </a:t>
            </a:r>
            <a:r>
              <a:rPr lang="en-IN" sz="1800" dirty="0" err="1">
                <a:solidFill>
                  <a:srgbClr val="00B0F0"/>
                </a:solidFill>
              </a:rPr>
              <a:t>batch_size</a:t>
            </a:r>
            <a:r>
              <a:rPr lang="en-IN" sz="1800" dirty="0">
                <a:solidFill>
                  <a:srgbClr val="00B0F0"/>
                </a:solidFill>
              </a:rPr>
              <a:t>=4, shuffle=False)</a:t>
            </a:r>
          </a:p>
          <a:p>
            <a:pPr marL="0" indent="0">
              <a:buNone/>
            </a:pPr>
            <a:r>
              <a:rPr lang="en-IN" sz="1800" dirty="0"/>
              <a:t>[tensor([12.4000, 14.3000, 14.5000, 14.9000]), tensor([11.2000, 12.5000, 12.7000, 13.1000])]</a:t>
            </a:r>
          </a:p>
          <a:p>
            <a:pPr marL="0" indent="0">
              <a:buNone/>
            </a:pPr>
            <a:r>
              <a:rPr lang="en-IN" sz="1800" dirty="0"/>
              <a:t>[tensor([16.1000, 16.9000, 16.5000, 15.4000]), tensor([14.1000, 14.8000, 14.4000, 13.4000])]</a:t>
            </a:r>
          </a:p>
          <a:p>
            <a:pPr marL="0" indent="0">
              <a:buNone/>
            </a:pPr>
            <a:r>
              <a:rPr lang="en-IN" sz="1800" dirty="0"/>
              <a:t>[tensor([17.0000, 17.9000, 18.8000, 20.3000]), tensor([14.9000, 15.6000, 16.4000, 17.7000])]</a:t>
            </a:r>
          </a:p>
          <a:p>
            <a:pPr marL="0" indent="0">
              <a:buNone/>
            </a:pPr>
            <a:r>
              <a:rPr lang="en-IN" sz="1800" dirty="0"/>
              <a:t>[tensor([22.4000, 19.4000, 15.5000, 16.7000]), tensor([19.6000, 16.9000, 14.0000, 14.6000])]</a:t>
            </a:r>
          </a:p>
          <a:p>
            <a:pPr marL="0" indent="0">
              <a:buNone/>
            </a:pPr>
            <a:r>
              <a:rPr lang="en-IN" sz="1800" dirty="0"/>
              <a:t>[tensor([17.3000, 18.4000, 19.2000, 17.4000]), tensor([15.1000, 16.1000, 16.8000, 15.2000])]</a:t>
            </a:r>
          </a:p>
          <a:p>
            <a:pPr marL="0" indent="0">
              <a:buNone/>
            </a:pPr>
            <a:r>
              <a:rPr lang="en-IN" sz="1800" dirty="0">
                <a:solidFill>
                  <a:srgbClr val="00B0F0"/>
                </a:solidFill>
              </a:rPr>
              <a:t>[tensor([19.5000, 19.7000, 21.2000]), tensor([17.0000, 17.2000, 18.6000])] #3 values</a:t>
            </a:r>
          </a:p>
        </p:txBody>
      </p:sp>
    </p:spTree>
    <p:extLst>
      <p:ext uri="{BB962C8B-B14F-4D97-AF65-F5344CB8AC3E}">
        <p14:creationId xmlns:p14="http://schemas.microsoft.com/office/powerpoint/2010/main" val="2987040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482-0368-4873-AE21-6C59301E7C5A}"/>
              </a:ext>
            </a:extLst>
          </p:cNvPr>
          <p:cNvSpPr>
            <a:spLocks noGrp="1"/>
          </p:cNvSpPr>
          <p:nvPr>
            <p:ph type="title"/>
          </p:nvPr>
        </p:nvSpPr>
        <p:spPr/>
        <p:txBody>
          <a:bodyPr/>
          <a:lstStyle/>
          <a:p>
            <a:r>
              <a:rPr lang="en-US" dirty="0"/>
              <a:t>Step 1: Prepare the Data</a:t>
            </a:r>
            <a:endParaRPr lang="en-IN" dirty="0"/>
          </a:p>
        </p:txBody>
      </p:sp>
      <p:sp>
        <p:nvSpPr>
          <p:cNvPr id="3" name="Content Placeholder 2">
            <a:extLst>
              <a:ext uri="{FF2B5EF4-FFF2-40B4-BE49-F238E27FC236}">
                <a16:creationId xmlns:a16="http://schemas.microsoft.com/office/drawing/2014/main" id="{B08C5B78-A6D5-4DFD-9562-CF05D880B62A}"/>
              </a:ext>
            </a:extLst>
          </p:cNvPr>
          <p:cNvSpPr>
            <a:spLocks noGrp="1"/>
          </p:cNvSpPr>
          <p:nvPr>
            <p:ph idx="1"/>
          </p:nvPr>
        </p:nvSpPr>
        <p:spPr/>
        <p:txBody>
          <a:bodyPr>
            <a:normAutofit fontScale="85000" lnSpcReduction="20000"/>
          </a:bodyPr>
          <a:lstStyle/>
          <a:p>
            <a:r>
              <a:rPr lang="en-US" dirty="0"/>
              <a:t>Once loaded, </a:t>
            </a:r>
            <a:r>
              <a:rPr lang="en-US" dirty="0" err="1"/>
              <a:t>PyTorch</a:t>
            </a:r>
            <a:r>
              <a:rPr lang="en-US" dirty="0"/>
              <a:t> provides the </a:t>
            </a:r>
            <a:r>
              <a:rPr lang="en-US" dirty="0" err="1"/>
              <a:t>DataLoader</a:t>
            </a:r>
            <a:r>
              <a:rPr lang="en-US" dirty="0"/>
              <a:t> class to navigate a Dataset instance during the training and evaluation of our model.</a:t>
            </a:r>
          </a:p>
          <a:p>
            <a:endParaRPr lang="en-US" dirty="0"/>
          </a:p>
          <a:p>
            <a:r>
              <a:rPr lang="en-US" dirty="0"/>
              <a:t>A </a:t>
            </a:r>
            <a:r>
              <a:rPr lang="en-US" dirty="0" err="1"/>
              <a:t>DataLoader</a:t>
            </a:r>
            <a:r>
              <a:rPr lang="en-US" dirty="0"/>
              <a:t> instance can be created for the training dataset, test dataset, and even a validation dataset.</a:t>
            </a:r>
          </a:p>
          <a:p>
            <a:endParaRPr lang="en-US" dirty="0"/>
          </a:p>
          <a:p>
            <a:r>
              <a:rPr lang="en-US" dirty="0"/>
              <a:t>The </a:t>
            </a:r>
            <a:r>
              <a:rPr lang="en-US" dirty="0" err="1"/>
              <a:t>random_split</a:t>
            </a:r>
            <a:r>
              <a:rPr lang="en-US" dirty="0"/>
              <a:t>() function can be used to split a dataset into train and test sets.</a:t>
            </a:r>
          </a:p>
          <a:p>
            <a:r>
              <a:rPr lang="en-US" dirty="0"/>
              <a:t> Once split, a selection of rows from the Dataset can be provided to a </a:t>
            </a:r>
            <a:r>
              <a:rPr lang="en-US" dirty="0" err="1"/>
              <a:t>DataLoader</a:t>
            </a:r>
            <a:r>
              <a:rPr lang="en-US" dirty="0"/>
              <a:t>, along with the batch size and whether the data should be shuffled every epoch.</a:t>
            </a:r>
          </a:p>
          <a:p>
            <a:endParaRPr lang="en-US" dirty="0"/>
          </a:p>
          <a:p>
            <a:r>
              <a:rPr lang="en-US" dirty="0"/>
              <a:t>Ex: we can define a </a:t>
            </a:r>
            <a:r>
              <a:rPr lang="en-US" dirty="0" err="1"/>
              <a:t>DataLoader</a:t>
            </a:r>
            <a:r>
              <a:rPr lang="en-US" dirty="0"/>
              <a:t> by passing in a selected sample of rows in the dataset.</a:t>
            </a:r>
            <a:endParaRPr lang="en-IN" dirty="0"/>
          </a:p>
        </p:txBody>
      </p:sp>
    </p:spTree>
    <p:extLst>
      <p:ext uri="{BB962C8B-B14F-4D97-AF65-F5344CB8AC3E}">
        <p14:creationId xmlns:p14="http://schemas.microsoft.com/office/powerpoint/2010/main" val="998466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E1C2-9E7B-4E56-92DE-11441504BF34}"/>
              </a:ext>
            </a:extLst>
          </p:cNvPr>
          <p:cNvSpPr>
            <a:spLocks noGrp="1"/>
          </p:cNvSpPr>
          <p:nvPr>
            <p:ph type="title"/>
          </p:nvPr>
        </p:nvSpPr>
        <p:spPr>
          <a:xfrm>
            <a:off x="838200" y="365126"/>
            <a:ext cx="10515600" cy="589616"/>
          </a:xfrm>
        </p:spPr>
        <p:txBody>
          <a:bodyPr>
            <a:normAutofit fontScale="90000"/>
          </a:bodyPr>
          <a:lstStyle/>
          <a:p>
            <a:r>
              <a:rPr lang="en-US" dirty="0"/>
              <a:t>Step 1: Prepare the Data</a:t>
            </a:r>
            <a:endParaRPr lang="en-IN" dirty="0"/>
          </a:p>
        </p:txBody>
      </p:sp>
      <p:sp>
        <p:nvSpPr>
          <p:cNvPr id="3" name="Content Placeholder 2">
            <a:extLst>
              <a:ext uri="{FF2B5EF4-FFF2-40B4-BE49-F238E27FC236}">
                <a16:creationId xmlns:a16="http://schemas.microsoft.com/office/drawing/2014/main" id="{9C4DABD0-D94B-4573-928D-C1D01FBF1010}"/>
              </a:ext>
            </a:extLst>
          </p:cNvPr>
          <p:cNvSpPr>
            <a:spLocks noGrp="1"/>
          </p:cNvSpPr>
          <p:nvPr>
            <p:ph idx="1"/>
          </p:nvPr>
        </p:nvSpPr>
        <p:spPr>
          <a:xfrm>
            <a:off x="838200" y="1183340"/>
            <a:ext cx="10515600" cy="5309533"/>
          </a:xfrm>
        </p:spPr>
        <p:txBody>
          <a:bodyPr>
            <a:normAutofit fontScale="85000" lnSpcReduction="20000"/>
          </a:bodyPr>
          <a:lstStyle/>
          <a:p>
            <a:pPr marL="0" indent="0">
              <a:buNone/>
            </a:pPr>
            <a:r>
              <a:rPr lang="en-IN" dirty="0"/>
              <a:t>...</a:t>
            </a:r>
          </a:p>
          <a:p>
            <a:pPr marL="0" indent="0">
              <a:buNone/>
            </a:pPr>
            <a:r>
              <a:rPr lang="en-IN" dirty="0"/>
              <a:t># create the dataset</a:t>
            </a:r>
          </a:p>
          <a:p>
            <a:pPr marL="0" indent="0">
              <a:buNone/>
            </a:pPr>
            <a:r>
              <a:rPr lang="en-IN" dirty="0"/>
              <a:t>dataset = </a:t>
            </a:r>
            <a:r>
              <a:rPr lang="en-IN" dirty="0" err="1"/>
              <a:t>CSVDataset</a:t>
            </a:r>
            <a:r>
              <a:rPr lang="en-IN" dirty="0"/>
              <a:t>(...)</a:t>
            </a:r>
          </a:p>
          <a:p>
            <a:pPr marL="0" indent="0">
              <a:buNone/>
            </a:pPr>
            <a:r>
              <a:rPr lang="en-IN" dirty="0"/>
              <a:t># select rows from the dataset</a:t>
            </a:r>
          </a:p>
          <a:p>
            <a:pPr marL="0" indent="0">
              <a:buNone/>
            </a:pPr>
            <a:r>
              <a:rPr lang="en-IN" dirty="0"/>
              <a:t>train, test = </a:t>
            </a:r>
            <a:r>
              <a:rPr lang="en-IN" dirty="0" err="1"/>
              <a:t>random_split</a:t>
            </a:r>
            <a:r>
              <a:rPr lang="en-IN" dirty="0"/>
              <a:t>(dataset, [[...], [...]])</a:t>
            </a:r>
          </a:p>
          <a:p>
            <a:pPr marL="0" indent="0">
              <a:buNone/>
            </a:pPr>
            <a:r>
              <a:rPr lang="en-IN" dirty="0"/>
              <a:t># create a data loader for train and test sets</a:t>
            </a:r>
          </a:p>
          <a:p>
            <a:pPr marL="0" indent="0">
              <a:buNone/>
            </a:pPr>
            <a:r>
              <a:rPr lang="en-IN" dirty="0" err="1"/>
              <a:t>train_dl</a:t>
            </a:r>
            <a:r>
              <a:rPr lang="en-IN" dirty="0"/>
              <a:t> = </a:t>
            </a:r>
            <a:r>
              <a:rPr lang="en-IN" dirty="0" err="1"/>
              <a:t>DataLoader</a:t>
            </a:r>
            <a:r>
              <a:rPr lang="en-IN" dirty="0"/>
              <a:t>(train, </a:t>
            </a:r>
            <a:r>
              <a:rPr lang="en-IN" dirty="0" err="1"/>
              <a:t>batch_size</a:t>
            </a:r>
            <a:r>
              <a:rPr lang="en-IN" dirty="0"/>
              <a:t>=32, shuffle=True)</a:t>
            </a:r>
          </a:p>
          <a:p>
            <a:pPr marL="0" indent="0">
              <a:buNone/>
            </a:pPr>
            <a:r>
              <a:rPr lang="en-IN" dirty="0" err="1"/>
              <a:t>test_dl</a:t>
            </a:r>
            <a:r>
              <a:rPr lang="en-IN" dirty="0"/>
              <a:t> = </a:t>
            </a:r>
            <a:r>
              <a:rPr lang="en-IN" dirty="0" err="1"/>
              <a:t>DataLoader</a:t>
            </a:r>
            <a:r>
              <a:rPr lang="en-IN" dirty="0"/>
              <a:t>(test, </a:t>
            </a:r>
            <a:r>
              <a:rPr lang="en-IN" dirty="0" err="1"/>
              <a:t>batch_size</a:t>
            </a:r>
            <a:r>
              <a:rPr lang="en-IN" dirty="0"/>
              <a:t>=1024, shuffle=False)</a:t>
            </a:r>
          </a:p>
          <a:p>
            <a:pPr marL="0" indent="0">
              <a:buNone/>
            </a:pPr>
            <a:r>
              <a:rPr lang="en-US" dirty="0"/>
              <a:t>Once defined, a </a:t>
            </a:r>
            <a:r>
              <a:rPr lang="en-US" dirty="0" err="1"/>
              <a:t>DataLoader</a:t>
            </a:r>
            <a:r>
              <a:rPr lang="en-US" dirty="0"/>
              <a:t> can be enumerated, yielding one batch worth of samples each iteration.</a:t>
            </a:r>
          </a:p>
          <a:p>
            <a:pPr marL="0" indent="0">
              <a:buNone/>
            </a:pPr>
            <a:r>
              <a:rPr lang="en-US" dirty="0"/>
              <a:t>...</a:t>
            </a:r>
          </a:p>
          <a:p>
            <a:pPr marL="0" indent="0">
              <a:buNone/>
            </a:pPr>
            <a:r>
              <a:rPr lang="en-US" dirty="0"/>
              <a:t># train the model</a:t>
            </a:r>
          </a:p>
          <a:p>
            <a:pPr marL="0" indent="0">
              <a:buNone/>
            </a:pPr>
            <a:r>
              <a:rPr lang="en-US" dirty="0"/>
              <a:t>for </a:t>
            </a:r>
            <a:r>
              <a:rPr lang="en-US" dirty="0" err="1"/>
              <a:t>i</a:t>
            </a:r>
            <a:r>
              <a:rPr lang="en-US" dirty="0"/>
              <a:t>, (inputs, targets) in enumerate(</a:t>
            </a:r>
            <a:r>
              <a:rPr lang="en-US" dirty="0" err="1"/>
              <a:t>train_dl</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366839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D19-5082-5567-9FA3-0C740FE58CCD}"/>
              </a:ext>
            </a:extLst>
          </p:cNvPr>
          <p:cNvSpPr>
            <a:spLocks noGrp="1"/>
          </p:cNvSpPr>
          <p:nvPr>
            <p:ph type="title"/>
          </p:nvPr>
        </p:nvSpPr>
        <p:spPr>
          <a:xfrm>
            <a:off x="841248" y="334644"/>
            <a:ext cx="10509504" cy="1076914"/>
          </a:xfrm>
        </p:spPr>
        <p:txBody>
          <a:bodyPr anchor="ctr">
            <a:normAutofit/>
          </a:bodyPr>
          <a:lstStyle/>
          <a:p>
            <a:r>
              <a:rPr lang="en-US" sz="3600" b="1" dirty="0"/>
              <a:t>Simple Linear Regression</a:t>
            </a:r>
          </a:p>
        </p:txBody>
      </p:sp>
      <p:graphicFrame>
        <p:nvGraphicFramePr>
          <p:cNvPr id="4" name="Content Placeholder 3">
            <a:extLst>
              <a:ext uri="{FF2B5EF4-FFF2-40B4-BE49-F238E27FC236}">
                <a16:creationId xmlns:a16="http://schemas.microsoft.com/office/drawing/2014/main" id="{2CD8349E-1351-D8F9-1649-BBD9B6E9EBC8}"/>
              </a:ext>
            </a:extLst>
          </p:cNvPr>
          <p:cNvGraphicFramePr>
            <a:graphicFrameLocks noGrp="1"/>
          </p:cNvGraphicFramePr>
          <p:nvPr>
            <p:ph idx="1"/>
            <p:extLst>
              <p:ext uri="{D42A27DB-BD31-4B8C-83A1-F6EECF244321}">
                <p14:modId xmlns:p14="http://schemas.microsoft.com/office/powerpoint/2010/main" val="1499565486"/>
              </p:ext>
            </p:extLst>
          </p:nvPr>
        </p:nvGraphicFramePr>
        <p:xfrm>
          <a:off x="9985636" y="2454880"/>
          <a:ext cx="1682874" cy="2495170"/>
        </p:xfrm>
        <a:graphic>
          <a:graphicData uri="http://schemas.openxmlformats.org/drawingml/2006/table">
            <a:tbl>
              <a:tblPr firstRow="1" bandRow="1">
                <a:tableStyleId>{5C22544A-7EE6-4342-B048-85BDC9FD1C3A}</a:tableStyleId>
              </a:tblPr>
              <a:tblGrid>
                <a:gridCol w="741125">
                  <a:extLst>
                    <a:ext uri="{9D8B030D-6E8A-4147-A177-3AD203B41FA5}">
                      <a16:colId xmlns:a16="http://schemas.microsoft.com/office/drawing/2014/main" val="3055418878"/>
                    </a:ext>
                  </a:extLst>
                </a:gridCol>
                <a:gridCol w="941749">
                  <a:extLst>
                    <a:ext uri="{9D8B030D-6E8A-4147-A177-3AD203B41FA5}">
                      <a16:colId xmlns:a16="http://schemas.microsoft.com/office/drawing/2014/main" val="2500683383"/>
                    </a:ext>
                  </a:extLst>
                </a:gridCol>
              </a:tblGrid>
              <a:tr h="488060">
                <a:tc>
                  <a:txBody>
                    <a:bodyPr/>
                    <a:lstStyle/>
                    <a:p>
                      <a:pPr algn="ctr" fontAlgn="ctr"/>
                      <a:r>
                        <a:rPr lang="en-US" sz="1800" b="1" u="none" strike="noStrike" dirty="0">
                          <a:effectLst/>
                        </a:rPr>
                        <a:t>X</a:t>
                      </a:r>
                      <a:endParaRPr lang="en-US" sz="1800" b="1" i="0" u="none" strike="noStrike" dirty="0">
                        <a:solidFill>
                          <a:srgbClr val="0086B3"/>
                        </a:solidFill>
                        <a:effectLst/>
                        <a:latin typeface="Arial Unicode MS"/>
                      </a:endParaRPr>
                    </a:p>
                  </a:txBody>
                  <a:tcPr marL="22860" marR="22860" marT="22860" marB="0" anchor="ctr"/>
                </a:tc>
                <a:tc>
                  <a:txBody>
                    <a:bodyPr/>
                    <a:lstStyle/>
                    <a:p>
                      <a:pPr algn="ctr" fontAlgn="b"/>
                      <a:r>
                        <a:rPr lang="en-US" sz="1800" b="1" u="none" strike="noStrike" dirty="0">
                          <a:effectLst/>
                        </a:rPr>
                        <a:t>Y</a:t>
                      </a:r>
                      <a:endParaRPr lang="en-US" sz="1800" b="1"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1460586661"/>
                  </a:ext>
                </a:extLst>
              </a:tr>
              <a:tr h="401422">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519203669"/>
                  </a:ext>
                </a:extLst>
              </a:tr>
              <a:tr h="401422">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120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502373734"/>
                  </a:ext>
                </a:extLst>
              </a:tr>
              <a:tr h="401422">
                <a:tc>
                  <a:txBody>
                    <a:bodyPr/>
                    <a:lstStyle/>
                    <a:p>
                      <a:pPr algn="ctr" fontAlgn="b"/>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dirty="0">
                          <a:effectLst/>
                        </a:rPr>
                        <a:t>180</a:t>
                      </a:r>
                      <a:endParaRPr lang="en-US" sz="1800" b="0"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382155836"/>
                  </a:ext>
                </a:extLst>
              </a:tr>
              <a:tr h="401422">
                <a:tc>
                  <a:txBody>
                    <a:bodyPr/>
                    <a:lstStyle/>
                    <a:p>
                      <a:pPr algn="ctr" fontAlgn="b"/>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210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2598521558"/>
                  </a:ext>
                </a:extLst>
              </a:tr>
              <a:tr h="401422">
                <a:tc>
                  <a:txBody>
                    <a:bodyPr/>
                    <a:lstStyle/>
                    <a:p>
                      <a:pPr algn="ctr" fontAlgn="b"/>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dirty="0">
                          <a:effectLst/>
                        </a:rPr>
                        <a:t>240</a:t>
                      </a:r>
                      <a:endParaRPr lang="en-US" sz="1800" b="0"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1546420351"/>
                  </a:ext>
                </a:extLst>
              </a:tr>
            </a:tbl>
          </a:graphicData>
        </a:graphic>
      </p:graphicFrame>
      <p:sp>
        <p:nvSpPr>
          <p:cNvPr id="6" name="TextBox 5">
            <a:extLst>
              <a:ext uri="{FF2B5EF4-FFF2-40B4-BE49-F238E27FC236}">
                <a16:creationId xmlns:a16="http://schemas.microsoft.com/office/drawing/2014/main" id="{62053F25-DBB2-842F-ABF4-1F8B46473660}"/>
              </a:ext>
            </a:extLst>
          </p:cNvPr>
          <p:cNvSpPr txBox="1"/>
          <p:nvPr/>
        </p:nvSpPr>
        <p:spPr>
          <a:xfrm>
            <a:off x="523490" y="2039977"/>
            <a:ext cx="8602461" cy="3046988"/>
          </a:xfrm>
          <a:prstGeom prst="rect">
            <a:avLst/>
          </a:prstGeom>
          <a:noFill/>
        </p:spPr>
        <p:txBody>
          <a:bodyPr wrap="square">
            <a:spAutoFit/>
          </a:bodyPr>
          <a:lstStyle/>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Allows us to understand </a:t>
            </a:r>
            <a:r>
              <a:rPr lang="en-US" sz="2400" b="1" i="0" dirty="0">
                <a:effectLst/>
                <a:latin typeface="Times New Roman" panose="02020603050405020304" pitchFamily="18" charset="0"/>
                <a:ea typeface="Tahoma" panose="020B0604030504040204" pitchFamily="34" charset="0"/>
                <a:cs typeface="Times New Roman" panose="02020603050405020304" pitchFamily="18" charset="0"/>
              </a:rPr>
              <a:t>relationship</a:t>
            </a: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 between two </a:t>
            </a:r>
            <a:r>
              <a:rPr lang="en-US" sz="2400" b="1" i="0" dirty="0">
                <a:effectLst/>
                <a:latin typeface="Times New Roman" panose="02020603050405020304" pitchFamily="18" charset="0"/>
                <a:ea typeface="Tahoma" panose="020B0604030504040204" pitchFamily="34" charset="0"/>
                <a:cs typeface="Times New Roman" panose="02020603050405020304" pitchFamily="18" charset="0"/>
              </a:rPr>
              <a:t>continuous variables</a:t>
            </a:r>
            <a:endParaRPr lang="en-US" sz="24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Example</a:t>
            </a:r>
          </a:p>
          <a:p>
            <a:pPr marL="742950" lvl="1"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x: independent variable</a:t>
            </a:r>
          </a:p>
          <a:p>
            <a:pPr marL="1200150" lvl="2"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weight</a:t>
            </a:r>
          </a:p>
          <a:p>
            <a:pPr marL="742950" lvl="1"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y: dependent variable</a:t>
            </a:r>
          </a:p>
          <a:p>
            <a:pPr marL="1200150" lvl="2"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height</a:t>
            </a:r>
          </a:p>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y=</a:t>
            </a:r>
            <a:r>
              <a:rPr lang="en-US" sz="2400" b="0" i="0" dirty="0" err="1">
                <a:effectLst/>
                <a:latin typeface="Times New Roman" panose="02020603050405020304" pitchFamily="18" charset="0"/>
                <a:ea typeface="Tahoma" panose="020B0604030504040204" pitchFamily="34" charset="0"/>
                <a:cs typeface="Times New Roman" panose="02020603050405020304" pitchFamily="18" charset="0"/>
              </a:rPr>
              <a:t>wx+b</a:t>
            </a:r>
            <a:endParaRPr lang="en-US" sz="2400"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43898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BDDB-EEB9-426F-8146-DA1EF9257870}"/>
              </a:ext>
            </a:extLst>
          </p:cNvPr>
          <p:cNvSpPr>
            <a:spLocks noGrp="1"/>
          </p:cNvSpPr>
          <p:nvPr>
            <p:ph type="title"/>
          </p:nvPr>
        </p:nvSpPr>
        <p:spPr>
          <a:xfrm>
            <a:off x="838200" y="163420"/>
            <a:ext cx="10515600" cy="845110"/>
          </a:xfrm>
        </p:spPr>
        <p:txBody>
          <a:bodyPr/>
          <a:lstStyle/>
          <a:p>
            <a:r>
              <a:rPr lang="en-US" dirty="0"/>
              <a:t>Step 2: Define the Model</a:t>
            </a:r>
          </a:p>
        </p:txBody>
      </p:sp>
      <p:sp>
        <p:nvSpPr>
          <p:cNvPr id="3" name="Content Placeholder 2">
            <a:extLst>
              <a:ext uri="{FF2B5EF4-FFF2-40B4-BE49-F238E27FC236}">
                <a16:creationId xmlns:a16="http://schemas.microsoft.com/office/drawing/2014/main" id="{64C78F00-4EFD-43FE-999B-B51B29824FA0}"/>
              </a:ext>
            </a:extLst>
          </p:cNvPr>
          <p:cNvSpPr>
            <a:spLocks noGrp="1"/>
          </p:cNvSpPr>
          <p:nvPr>
            <p:ph idx="1"/>
          </p:nvPr>
        </p:nvSpPr>
        <p:spPr>
          <a:xfrm>
            <a:off x="838200" y="1102659"/>
            <a:ext cx="10515600" cy="5074304"/>
          </a:xfrm>
        </p:spPr>
        <p:txBody>
          <a:bodyPr>
            <a:normAutofit fontScale="85000" lnSpcReduction="20000"/>
          </a:bodyPr>
          <a:lstStyle/>
          <a:p>
            <a:r>
              <a:rPr lang="en-US" dirty="0"/>
              <a:t>The next step is to define a model.</a:t>
            </a:r>
          </a:p>
          <a:p>
            <a:r>
              <a:rPr lang="en-US" dirty="0"/>
              <a:t>Defining a model in </a:t>
            </a:r>
            <a:r>
              <a:rPr lang="en-US" dirty="0" err="1"/>
              <a:t>PyTorch</a:t>
            </a:r>
            <a:r>
              <a:rPr lang="en-US" dirty="0"/>
              <a:t> involves defining a class that extends the Module class.</a:t>
            </a:r>
          </a:p>
          <a:p>
            <a:r>
              <a:rPr lang="en-US" dirty="0"/>
              <a:t>The constructor of our class defines the layers of the model and </a:t>
            </a:r>
          </a:p>
          <a:p>
            <a:r>
              <a:rPr lang="en-US" dirty="0"/>
              <a:t>the forward() function is the override that defines how to forward propagate input through the defined layers of the model.</a:t>
            </a:r>
          </a:p>
          <a:p>
            <a:endParaRPr lang="en-US" dirty="0"/>
          </a:p>
          <a:p>
            <a:r>
              <a:rPr lang="en-US" dirty="0"/>
              <a:t>Many layers are available, such as Linear for fully connected layers, Conv2d for convolutional layers, and MaxPool2d for pooling layers.</a:t>
            </a:r>
          </a:p>
          <a:p>
            <a:endParaRPr lang="en-US" dirty="0"/>
          </a:p>
          <a:p>
            <a:r>
              <a:rPr lang="en-US" dirty="0"/>
              <a:t>Activation functions can also be defined as layers, such as </a:t>
            </a:r>
            <a:r>
              <a:rPr lang="en-US" dirty="0" err="1"/>
              <a:t>ReLU</a:t>
            </a:r>
            <a:r>
              <a:rPr lang="en-US" dirty="0"/>
              <a:t>, </a:t>
            </a:r>
            <a:r>
              <a:rPr lang="en-US" dirty="0" err="1"/>
              <a:t>Softmax</a:t>
            </a:r>
            <a:r>
              <a:rPr lang="en-US" dirty="0"/>
              <a:t>, and Sigmoid.</a:t>
            </a:r>
          </a:p>
          <a:p>
            <a:endParaRPr lang="en-US" dirty="0"/>
          </a:p>
          <a:p>
            <a:r>
              <a:rPr lang="en-US" dirty="0"/>
              <a:t>Ex: a simple MLP model with one layer</a:t>
            </a:r>
            <a:endParaRPr lang="en-IN" dirty="0"/>
          </a:p>
        </p:txBody>
      </p:sp>
    </p:spTree>
    <p:extLst>
      <p:ext uri="{BB962C8B-B14F-4D97-AF65-F5344CB8AC3E}">
        <p14:creationId xmlns:p14="http://schemas.microsoft.com/office/powerpoint/2010/main" val="3315762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BDDB-EEB9-426F-8146-DA1EF9257870}"/>
              </a:ext>
            </a:extLst>
          </p:cNvPr>
          <p:cNvSpPr>
            <a:spLocks noGrp="1"/>
          </p:cNvSpPr>
          <p:nvPr>
            <p:ph type="title"/>
          </p:nvPr>
        </p:nvSpPr>
        <p:spPr>
          <a:xfrm>
            <a:off x="838200" y="365126"/>
            <a:ext cx="10515600" cy="737534"/>
          </a:xfrm>
        </p:spPr>
        <p:txBody>
          <a:bodyPr/>
          <a:lstStyle/>
          <a:p>
            <a:r>
              <a:rPr lang="en-US" dirty="0"/>
              <a:t>Step 2: Define the Model</a:t>
            </a:r>
            <a:endParaRPr lang="en-IN" dirty="0"/>
          </a:p>
        </p:txBody>
      </p:sp>
      <p:sp>
        <p:nvSpPr>
          <p:cNvPr id="3" name="Content Placeholder 2">
            <a:extLst>
              <a:ext uri="{FF2B5EF4-FFF2-40B4-BE49-F238E27FC236}">
                <a16:creationId xmlns:a16="http://schemas.microsoft.com/office/drawing/2014/main" id="{64C78F00-4EFD-43FE-999B-B51B29824FA0}"/>
              </a:ext>
            </a:extLst>
          </p:cNvPr>
          <p:cNvSpPr>
            <a:spLocks noGrp="1"/>
          </p:cNvSpPr>
          <p:nvPr>
            <p:ph idx="1"/>
          </p:nvPr>
        </p:nvSpPr>
        <p:spPr>
          <a:xfrm>
            <a:off x="578224" y="1462137"/>
            <a:ext cx="4881282" cy="5016758"/>
          </a:xfrm>
        </p:spPr>
        <p:txBody>
          <a:bodyPr>
            <a:normAutofit fontScale="85000" lnSpcReduction="20000"/>
          </a:bodyPr>
          <a:lstStyle/>
          <a:p>
            <a:pPr marL="0" indent="0">
              <a:buNone/>
            </a:pPr>
            <a:r>
              <a:rPr lang="en-IN" dirty="0"/>
              <a:t># model definition</a:t>
            </a:r>
          </a:p>
          <a:p>
            <a:pPr marL="0" indent="0">
              <a:buNone/>
            </a:pPr>
            <a:r>
              <a:rPr lang="en-IN" dirty="0"/>
              <a:t>class MLP(</a:t>
            </a:r>
            <a:r>
              <a:rPr lang="en-IN" dirty="0" err="1"/>
              <a:t>nn.Module</a:t>
            </a:r>
            <a:r>
              <a:rPr lang="en-IN" dirty="0"/>
              <a:t>):</a:t>
            </a:r>
          </a:p>
          <a:p>
            <a:pPr marL="0" indent="0">
              <a:buNone/>
            </a:pPr>
            <a:r>
              <a:rPr lang="en-IN" dirty="0"/>
              <a:t>    # define model elements</a:t>
            </a:r>
          </a:p>
          <a:p>
            <a:pPr marL="0" indent="0">
              <a:buNone/>
            </a:pPr>
            <a:r>
              <a:rPr lang="en-IN" dirty="0"/>
              <a:t>    def __</a:t>
            </a:r>
            <a:r>
              <a:rPr lang="en-IN" dirty="0" err="1"/>
              <a:t>init</a:t>
            </a:r>
            <a:r>
              <a:rPr lang="en-IN" dirty="0"/>
              <a:t>__(self, </a:t>
            </a:r>
            <a:r>
              <a:rPr lang="en-IN" dirty="0" err="1"/>
              <a:t>n_inputs</a:t>
            </a:r>
            <a:r>
              <a:rPr lang="en-IN" dirty="0"/>
              <a:t>):</a:t>
            </a:r>
          </a:p>
          <a:p>
            <a:pPr marL="0" indent="0">
              <a:buNone/>
            </a:pPr>
            <a:r>
              <a:rPr lang="en-IN" dirty="0"/>
              <a:t>        super(MLP, self).__</a:t>
            </a:r>
            <a:r>
              <a:rPr lang="en-IN" dirty="0" err="1"/>
              <a:t>init</a:t>
            </a:r>
            <a:r>
              <a:rPr lang="en-IN" dirty="0"/>
              <a:t>__()</a:t>
            </a:r>
          </a:p>
          <a:p>
            <a:pPr marL="0" indent="0">
              <a:buNone/>
            </a:pPr>
            <a:r>
              <a:rPr lang="en-IN" dirty="0"/>
              <a:t>        </a:t>
            </a:r>
            <a:r>
              <a:rPr lang="en-IN" dirty="0" err="1"/>
              <a:t>self.layer</a:t>
            </a:r>
            <a:r>
              <a:rPr lang="en-IN" dirty="0"/>
              <a:t> = Linear(</a:t>
            </a:r>
            <a:r>
              <a:rPr lang="en-IN" dirty="0" err="1"/>
              <a:t>n_inputs</a:t>
            </a:r>
            <a:r>
              <a:rPr lang="en-IN" dirty="0"/>
              <a:t>, 1)</a:t>
            </a:r>
          </a:p>
          <a:p>
            <a:pPr marL="0" indent="0">
              <a:buNone/>
            </a:pPr>
            <a:r>
              <a:rPr lang="en-IN" dirty="0"/>
              <a:t>        </a:t>
            </a:r>
            <a:r>
              <a:rPr lang="en-IN" dirty="0" err="1"/>
              <a:t>self.activation</a:t>
            </a:r>
            <a:r>
              <a:rPr lang="en-IN" dirty="0"/>
              <a:t> = Sigmoid()</a:t>
            </a:r>
          </a:p>
          <a:p>
            <a:pPr marL="0" indent="0">
              <a:buNone/>
            </a:pPr>
            <a:endParaRPr lang="en-IN" dirty="0"/>
          </a:p>
          <a:p>
            <a:pPr marL="0" indent="0">
              <a:buNone/>
            </a:pPr>
            <a:r>
              <a:rPr lang="en-IN" dirty="0"/>
              <a:t>    # forward propagate input</a:t>
            </a:r>
          </a:p>
          <a:p>
            <a:pPr marL="0" indent="0">
              <a:buNone/>
            </a:pPr>
            <a:r>
              <a:rPr lang="en-IN" dirty="0"/>
              <a:t>    def forward(self, X):</a:t>
            </a:r>
          </a:p>
          <a:p>
            <a:pPr marL="0" indent="0">
              <a:buNone/>
            </a:pPr>
            <a:r>
              <a:rPr lang="en-IN" dirty="0"/>
              <a:t>        X = </a:t>
            </a:r>
            <a:r>
              <a:rPr lang="en-IN" dirty="0" err="1"/>
              <a:t>self.layer</a:t>
            </a:r>
            <a:r>
              <a:rPr lang="en-IN" dirty="0"/>
              <a:t>(X)</a:t>
            </a:r>
          </a:p>
          <a:p>
            <a:pPr marL="0" indent="0">
              <a:buNone/>
            </a:pPr>
            <a:r>
              <a:rPr lang="en-IN" dirty="0"/>
              <a:t>        X = </a:t>
            </a:r>
            <a:r>
              <a:rPr lang="en-IN" dirty="0" err="1"/>
              <a:t>self.activation</a:t>
            </a:r>
            <a:r>
              <a:rPr lang="en-IN" dirty="0"/>
              <a:t>(X)</a:t>
            </a:r>
          </a:p>
          <a:p>
            <a:pPr marL="0" indent="0">
              <a:buNone/>
            </a:pPr>
            <a:r>
              <a:rPr lang="en-IN" dirty="0"/>
              <a:t>        return X</a:t>
            </a:r>
          </a:p>
        </p:txBody>
      </p:sp>
      <p:sp>
        <p:nvSpPr>
          <p:cNvPr id="4" name="TextBox 3">
            <a:extLst>
              <a:ext uri="{FF2B5EF4-FFF2-40B4-BE49-F238E27FC236}">
                <a16:creationId xmlns:a16="http://schemas.microsoft.com/office/drawing/2014/main" id="{76E159E0-7023-4E87-AE74-E1DD500933E5}"/>
              </a:ext>
            </a:extLst>
          </p:cNvPr>
          <p:cNvSpPr txBox="1"/>
          <p:nvPr/>
        </p:nvSpPr>
        <p:spPr>
          <a:xfrm>
            <a:off x="5459506" y="1102660"/>
            <a:ext cx="5786718" cy="5324535"/>
          </a:xfrm>
          <a:prstGeom prst="rect">
            <a:avLst/>
          </a:prstGeom>
          <a:noFill/>
        </p:spPr>
        <p:txBody>
          <a:bodyPr wrap="square" rtlCol="0">
            <a:spAutoFit/>
          </a:bodyPr>
          <a:lstStyle/>
          <a:p>
            <a:r>
              <a:rPr lang="en-US" sz="2000" dirty="0"/>
              <a:t>The super call delegates the function call to its parent class, which is </a:t>
            </a:r>
            <a:r>
              <a:rPr lang="en-US" sz="2000" dirty="0" err="1"/>
              <a:t>nn.Module</a:t>
            </a:r>
            <a:r>
              <a:rPr lang="en-US" sz="2000" dirty="0"/>
              <a:t> here. </a:t>
            </a:r>
          </a:p>
          <a:p>
            <a:r>
              <a:rPr lang="en-US" sz="2000" dirty="0"/>
              <a:t>This is needed to initialize the </a:t>
            </a:r>
            <a:r>
              <a:rPr lang="en-US" sz="2000" dirty="0" err="1"/>
              <a:t>nn.Module</a:t>
            </a:r>
            <a:r>
              <a:rPr lang="en-US" sz="2000" dirty="0"/>
              <a:t> in a proper manner</a:t>
            </a:r>
          </a:p>
          <a:p>
            <a:r>
              <a:rPr lang="en-US" sz="2000" dirty="0"/>
              <a:t>A Multilayer Perceptron model, or MLP is a standard fully connected neural network model.</a:t>
            </a:r>
          </a:p>
          <a:p>
            <a:endParaRPr lang="en-US" sz="2000" dirty="0"/>
          </a:p>
          <a:p>
            <a:r>
              <a:rPr lang="en-US" sz="2000" dirty="0"/>
              <a:t>It is comprised of layers of nodes where each node is connected to all outputs from the previous layer and the output of each node is connected to all inputs for nodes in the next layer.</a:t>
            </a:r>
          </a:p>
          <a:p>
            <a:endParaRPr lang="en-US" sz="2000" dirty="0"/>
          </a:p>
          <a:p>
            <a:r>
              <a:rPr lang="en-US" sz="2000" dirty="0"/>
              <a:t>An MLP is a model with one or more fully connected layers. This model is appropriate for tabular data, with one column for each variable and one row for each variable. </a:t>
            </a:r>
          </a:p>
          <a:p>
            <a:endParaRPr lang="en-US" sz="2000" dirty="0"/>
          </a:p>
        </p:txBody>
      </p:sp>
    </p:spTree>
    <p:extLst>
      <p:ext uri="{BB962C8B-B14F-4D97-AF65-F5344CB8AC3E}">
        <p14:creationId xmlns:p14="http://schemas.microsoft.com/office/powerpoint/2010/main" val="3164205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D9E7-2FED-4E66-AF42-1A5425B8F2FB}"/>
              </a:ext>
            </a:extLst>
          </p:cNvPr>
          <p:cNvSpPr>
            <a:spLocks noGrp="1"/>
          </p:cNvSpPr>
          <p:nvPr>
            <p:ph type="title"/>
          </p:nvPr>
        </p:nvSpPr>
        <p:spPr/>
        <p:txBody>
          <a:bodyPr/>
          <a:lstStyle/>
          <a:p>
            <a:r>
              <a:rPr lang="en-US" dirty="0"/>
              <a:t>Step 3: Train the Model</a:t>
            </a:r>
            <a:br>
              <a:rPr lang="en-US" dirty="0"/>
            </a:br>
            <a:endParaRPr lang="en-IN" dirty="0"/>
          </a:p>
        </p:txBody>
      </p:sp>
      <p:sp>
        <p:nvSpPr>
          <p:cNvPr id="3" name="Content Placeholder 2">
            <a:extLst>
              <a:ext uri="{FF2B5EF4-FFF2-40B4-BE49-F238E27FC236}">
                <a16:creationId xmlns:a16="http://schemas.microsoft.com/office/drawing/2014/main" id="{639472DD-FC42-44DE-A38E-7AC04FD2E461}"/>
              </a:ext>
            </a:extLst>
          </p:cNvPr>
          <p:cNvSpPr>
            <a:spLocks noGrp="1"/>
          </p:cNvSpPr>
          <p:nvPr>
            <p:ph idx="1"/>
          </p:nvPr>
        </p:nvSpPr>
        <p:spPr>
          <a:xfrm>
            <a:off x="838200" y="1532965"/>
            <a:ext cx="10515600" cy="4959910"/>
          </a:xfrm>
        </p:spPr>
        <p:txBody>
          <a:bodyPr>
            <a:normAutofit fontScale="92500" lnSpcReduction="10000"/>
          </a:bodyPr>
          <a:lstStyle/>
          <a:p>
            <a:r>
              <a:rPr lang="en-US" dirty="0"/>
              <a:t>The training process requires that we define a loss function and an optimization algorithm.</a:t>
            </a:r>
          </a:p>
          <a:p>
            <a:r>
              <a:rPr lang="en-US" dirty="0"/>
              <a:t>Common loss functions include the following:</a:t>
            </a:r>
          </a:p>
          <a:p>
            <a:pPr lvl="1"/>
            <a:r>
              <a:rPr lang="en-US" dirty="0" err="1"/>
              <a:t>BCELoss</a:t>
            </a:r>
            <a:r>
              <a:rPr lang="en-US" dirty="0"/>
              <a:t>: Binary cross-entropy loss for binary classification.</a:t>
            </a:r>
          </a:p>
          <a:p>
            <a:pPr lvl="1"/>
            <a:r>
              <a:rPr lang="en-US" dirty="0" err="1"/>
              <a:t>CrossEntropyLoss</a:t>
            </a:r>
            <a:r>
              <a:rPr lang="en-US" dirty="0"/>
              <a:t>: Categorical cross-entropy loss for multi-class classification.</a:t>
            </a:r>
          </a:p>
          <a:p>
            <a:pPr lvl="1"/>
            <a:r>
              <a:rPr lang="en-US" dirty="0" err="1"/>
              <a:t>MSELoss</a:t>
            </a:r>
            <a:r>
              <a:rPr lang="en-US" dirty="0"/>
              <a:t>: Mean squared loss for regression.</a:t>
            </a:r>
          </a:p>
          <a:p>
            <a:r>
              <a:rPr lang="en-US" dirty="0"/>
              <a:t>Stochastic gradient descent is used for optimization, and the standard algorithm is provided by the SGD class</a:t>
            </a:r>
          </a:p>
          <a:p>
            <a:r>
              <a:rPr lang="en-US" dirty="0"/>
              <a:t>Ex: other versions of the algorithm are available, such as Adam.</a:t>
            </a:r>
          </a:p>
          <a:p>
            <a:r>
              <a:rPr lang="en-US" dirty="0"/>
              <a:t># define the optimization</a:t>
            </a:r>
          </a:p>
          <a:p>
            <a:pPr marL="0" indent="0">
              <a:buNone/>
            </a:pPr>
            <a:r>
              <a:rPr lang="en-US" dirty="0"/>
              <a:t>criterion = </a:t>
            </a:r>
            <a:r>
              <a:rPr lang="en-US" dirty="0" err="1"/>
              <a:t>MSELoss</a:t>
            </a:r>
            <a:r>
              <a:rPr lang="en-US" dirty="0"/>
              <a:t>()</a:t>
            </a:r>
          </a:p>
          <a:p>
            <a:pPr marL="0" indent="0">
              <a:buNone/>
            </a:pPr>
            <a:r>
              <a:rPr lang="en-US" dirty="0"/>
              <a:t>optimizer = SGD(</a:t>
            </a:r>
            <a:r>
              <a:rPr lang="en-US" dirty="0" err="1"/>
              <a:t>model.parameters</a:t>
            </a:r>
            <a:r>
              <a:rPr lang="en-US" dirty="0"/>
              <a:t>(), </a:t>
            </a:r>
            <a:r>
              <a:rPr lang="en-US" dirty="0" err="1"/>
              <a:t>lr</a:t>
            </a:r>
            <a:r>
              <a:rPr lang="en-US" dirty="0"/>
              <a:t>=0.001)</a:t>
            </a:r>
            <a:endParaRPr lang="en-IN" dirty="0"/>
          </a:p>
        </p:txBody>
      </p:sp>
    </p:spTree>
    <p:extLst>
      <p:ext uri="{BB962C8B-B14F-4D97-AF65-F5344CB8AC3E}">
        <p14:creationId xmlns:p14="http://schemas.microsoft.com/office/powerpoint/2010/main" val="4092733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317F-606F-4EF0-A4E5-0AF0C5428A41}"/>
              </a:ext>
            </a:extLst>
          </p:cNvPr>
          <p:cNvSpPr>
            <a:spLocks noGrp="1"/>
          </p:cNvSpPr>
          <p:nvPr>
            <p:ph type="title"/>
          </p:nvPr>
        </p:nvSpPr>
        <p:spPr/>
        <p:txBody>
          <a:bodyPr/>
          <a:lstStyle/>
          <a:p>
            <a:r>
              <a:rPr lang="en-US" dirty="0"/>
              <a:t>Step 3: Train the Model</a:t>
            </a:r>
            <a:br>
              <a:rPr lang="en-US" dirty="0"/>
            </a:br>
            <a:endParaRPr lang="en-IN" dirty="0"/>
          </a:p>
        </p:txBody>
      </p:sp>
      <p:sp>
        <p:nvSpPr>
          <p:cNvPr id="3" name="Content Placeholder 2">
            <a:extLst>
              <a:ext uri="{FF2B5EF4-FFF2-40B4-BE49-F238E27FC236}">
                <a16:creationId xmlns:a16="http://schemas.microsoft.com/office/drawing/2014/main" id="{B14713FE-E1DA-4B4A-ABD5-D87A93A55296}"/>
              </a:ext>
            </a:extLst>
          </p:cNvPr>
          <p:cNvSpPr>
            <a:spLocks noGrp="1"/>
          </p:cNvSpPr>
          <p:nvPr>
            <p:ph idx="1"/>
          </p:nvPr>
        </p:nvSpPr>
        <p:spPr/>
        <p:txBody>
          <a:bodyPr>
            <a:normAutofit fontScale="92500" lnSpcReduction="20000"/>
          </a:bodyPr>
          <a:lstStyle/>
          <a:p>
            <a:r>
              <a:rPr lang="en-US" dirty="0"/>
              <a:t>Training the model involves enumerating the </a:t>
            </a:r>
            <a:r>
              <a:rPr lang="en-US" dirty="0" err="1"/>
              <a:t>DataLoader</a:t>
            </a:r>
            <a:r>
              <a:rPr lang="en-US" dirty="0"/>
              <a:t> for the training dataset.</a:t>
            </a:r>
          </a:p>
          <a:p>
            <a:endParaRPr lang="en-US" dirty="0"/>
          </a:p>
          <a:p>
            <a:r>
              <a:rPr lang="en-US" dirty="0"/>
              <a:t>First, a loop is required for the number of training epochs. Then an inner loop is required for the mini-batches for stochastic gradient descent.</a:t>
            </a:r>
          </a:p>
          <a:p>
            <a:pPr marL="0" indent="0">
              <a:buNone/>
            </a:pPr>
            <a:r>
              <a:rPr lang="en-US" dirty="0"/>
              <a:t>...</a:t>
            </a:r>
          </a:p>
          <a:p>
            <a:pPr marL="0" indent="0">
              <a:buNone/>
            </a:pPr>
            <a:r>
              <a:rPr lang="en-US" dirty="0"/>
              <a:t># enumerate epochs</a:t>
            </a:r>
          </a:p>
          <a:p>
            <a:pPr marL="0" indent="0">
              <a:buNone/>
            </a:pPr>
            <a:r>
              <a:rPr lang="en-US" dirty="0"/>
              <a:t>for epoch in range(100):</a:t>
            </a:r>
          </a:p>
          <a:p>
            <a:pPr marL="0" indent="0">
              <a:buNone/>
            </a:pPr>
            <a:r>
              <a:rPr lang="en-US" dirty="0"/>
              <a:t>    # enumerate mini batches</a:t>
            </a:r>
          </a:p>
          <a:p>
            <a:pPr marL="0" indent="0">
              <a:buNone/>
            </a:pPr>
            <a:r>
              <a:rPr lang="en-US" dirty="0"/>
              <a:t>    for </a:t>
            </a:r>
            <a:r>
              <a:rPr lang="en-US" dirty="0" err="1"/>
              <a:t>i</a:t>
            </a:r>
            <a:r>
              <a:rPr lang="en-US" dirty="0"/>
              <a:t>, (inputs, targets) in enumerate(</a:t>
            </a:r>
            <a:r>
              <a:rPr lang="en-US" dirty="0" err="1"/>
              <a:t>train_dl</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877972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3: Train the Model</a:t>
            </a:r>
            <a:endParaRPr lang="en-IN" dirty="0"/>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a:xfrm>
            <a:off x="838199" y="1825625"/>
            <a:ext cx="10780059" cy="4351338"/>
          </a:xfrm>
        </p:spPr>
        <p:txBody>
          <a:bodyPr/>
          <a:lstStyle/>
          <a:p>
            <a:pPr marL="0" indent="0">
              <a:buNone/>
            </a:pPr>
            <a:r>
              <a:rPr lang="en-US" dirty="0"/>
              <a:t>Each update to the model involves the same general pattern comprised of:</a:t>
            </a:r>
          </a:p>
          <a:p>
            <a:r>
              <a:rPr lang="en-US" dirty="0"/>
              <a:t>Clearing the last error gradient.</a:t>
            </a:r>
          </a:p>
          <a:p>
            <a:r>
              <a:rPr lang="en-US" dirty="0"/>
              <a:t>A forward pass of the input through the model.</a:t>
            </a:r>
          </a:p>
          <a:p>
            <a:r>
              <a:rPr lang="en-US" dirty="0"/>
              <a:t>Calculating the loss for the model output.</a:t>
            </a:r>
          </a:p>
          <a:p>
            <a:r>
              <a:rPr lang="en-US" dirty="0"/>
              <a:t>Backpropagating the error through the model.</a:t>
            </a:r>
          </a:p>
          <a:p>
            <a:r>
              <a:rPr lang="en-US" dirty="0"/>
              <a:t>Update the model in an effort to reduce loss.</a:t>
            </a:r>
            <a:endParaRPr lang="en-IN" dirty="0"/>
          </a:p>
        </p:txBody>
      </p:sp>
    </p:spTree>
    <p:extLst>
      <p:ext uri="{BB962C8B-B14F-4D97-AF65-F5344CB8AC3E}">
        <p14:creationId xmlns:p14="http://schemas.microsoft.com/office/powerpoint/2010/main" val="1665664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a:xfrm>
            <a:off x="838200" y="365125"/>
            <a:ext cx="10515600" cy="656851"/>
          </a:xfrm>
        </p:spPr>
        <p:txBody>
          <a:bodyPr>
            <a:normAutofit fontScale="90000"/>
          </a:bodyPr>
          <a:lstStyle/>
          <a:p>
            <a:r>
              <a:rPr lang="en-US" dirty="0"/>
              <a:t>Step 3: Train the Model</a:t>
            </a:r>
            <a:endParaRPr lang="en-IN" dirty="0"/>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a:xfrm>
            <a:off x="838200" y="1690688"/>
            <a:ext cx="10515600" cy="4802187"/>
          </a:xfrm>
        </p:spPr>
        <p:txBody>
          <a:bodyPr>
            <a:normAutofit fontScale="92500" lnSpcReduction="20000"/>
          </a:bodyPr>
          <a:lstStyle/>
          <a:p>
            <a:pPr marL="0" indent="0">
              <a:buNone/>
            </a:pPr>
            <a:r>
              <a:rPr lang="en-IN" dirty="0"/>
              <a:t>...</a:t>
            </a:r>
          </a:p>
          <a:p>
            <a:pPr marL="0" indent="0">
              <a:buNone/>
            </a:pPr>
            <a:r>
              <a:rPr lang="en-IN" dirty="0"/>
              <a:t># clear the gradients</a:t>
            </a:r>
          </a:p>
          <a:p>
            <a:pPr marL="0" indent="0">
              <a:buNone/>
            </a:pPr>
            <a:r>
              <a:rPr lang="en-IN" dirty="0" err="1"/>
              <a:t>optimizer.zero_grad</a:t>
            </a:r>
            <a:r>
              <a:rPr lang="en-IN" dirty="0"/>
              <a:t>()</a:t>
            </a:r>
          </a:p>
          <a:p>
            <a:pPr marL="0" indent="0">
              <a:buNone/>
            </a:pPr>
            <a:r>
              <a:rPr lang="en-IN" dirty="0"/>
              <a:t># compute the model output</a:t>
            </a:r>
          </a:p>
          <a:p>
            <a:pPr marL="0" indent="0">
              <a:buNone/>
            </a:pPr>
            <a:r>
              <a:rPr lang="en-IN" dirty="0" err="1"/>
              <a:t>yhat</a:t>
            </a:r>
            <a:r>
              <a:rPr lang="en-IN" dirty="0"/>
              <a:t> = model(inputs)</a:t>
            </a:r>
          </a:p>
          <a:p>
            <a:pPr marL="0" indent="0">
              <a:buNone/>
            </a:pPr>
            <a:r>
              <a:rPr lang="en-IN" dirty="0"/>
              <a:t># calculate loss</a:t>
            </a:r>
          </a:p>
          <a:p>
            <a:pPr marL="0" indent="0">
              <a:buNone/>
            </a:pPr>
            <a:r>
              <a:rPr lang="en-IN" dirty="0"/>
              <a:t>loss = criterion(</a:t>
            </a:r>
            <a:r>
              <a:rPr lang="en-IN" dirty="0" err="1"/>
              <a:t>yhat</a:t>
            </a:r>
            <a:r>
              <a:rPr lang="en-IN" dirty="0"/>
              <a:t>, targets)</a:t>
            </a:r>
          </a:p>
          <a:p>
            <a:pPr marL="0" indent="0">
              <a:buNone/>
            </a:pPr>
            <a:r>
              <a:rPr lang="en-IN" dirty="0"/>
              <a:t># credit assignment</a:t>
            </a:r>
          </a:p>
          <a:p>
            <a:pPr marL="0" indent="0">
              <a:buNone/>
            </a:pPr>
            <a:r>
              <a:rPr lang="en-IN" dirty="0" err="1"/>
              <a:t>loss.backward</a:t>
            </a:r>
            <a:r>
              <a:rPr lang="en-IN" dirty="0"/>
              <a:t>()</a:t>
            </a:r>
          </a:p>
          <a:p>
            <a:pPr marL="0" indent="0">
              <a:buNone/>
            </a:pPr>
            <a:r>
              <a:rPr lang="en-IN" dirty="0"/>
              <a:t># update model weights</a:t>
            </a:r>
          </a:p>
          <a:p>
            <a:pPr marL="0" indent="0">
              <a:buNone/>
            </a:pPr>
            <a:r>
              <a:rPr lang="en-IN" dirty="0" err="1"/>
              <a:t>optimizer.step</a:t>
            </a:r>
            <a:r>
              <a:rPr lang="en-IN" dirty="0"/>
              <a:t>()</a:t>
            </a:r>
          </a:p>
        </p:txBody>
      </p:sp>
    </p:spTree>
    <p:extLst>
      <p:ext uri="{BB962C8B-B14F-4D97-AF65-F5344CB8AC3E}">
        <p14:creationId xmlns:p14="http://schemas.microsoft.com/office/powerpoint/2010/main" val="3961578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4: Evaluate the model</a:t>
            </a:r>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p:txBody>
          <a:bodyPr>
            <a:normAutofit lnSpcReduction="10000"/>
          </a:bodyPr>
          <a:lstStyle/>
          <a:p>
            <a:r>
              <a:rPr lang="en-US" dirty="0"/>
              <a:t>Once the model is fit, it can be evaluated on the test dataset.</a:t>
            </a:r>
          </a:p>
          <a:p>
            <a:pPr lvl="1"/>
            <a:r>
              <a:rPr lang="en-US" dirty="0"/>
              <a:t>This can be achieved by using the </a:t>
            </a:r>
            <a:r>
              <a:rPr lang="en-US" dirty="0" err="1"/>
              <a:t>DataLoader</a:t>
            </a:r>
            <a:r>
              <a:rPr lang="en-US" dirty="0"/>
              <a:t> for the test dataset and</a:t>
            </a:r>
          </a:p>
          <a:p>
            <a:pPr lvl="1"/>
            <a:r>
              <a:rPr lang="en-US" dirty="0"/>
              <a:t>collecting the predictions for the test set, then </a:t>
            </a:r>
          </a:p>
          <a:p>
            <a:pPr lvl="1"/>
            <a:r>
              <a:rPr lang="en-US" dirty="0"/>
              <a:t>comparing the predictions to the expected values of the test set and calculating a performance metric.</a:t>
            </a:r>
          </a:p>
          <a:p>
            <a:pPr marL="0" indent="0">
              <a:buNone/>
            </a:pPr>
            <a:r>
              <a:rPr lang="en-US" dirty="0"/>
              <a:t>...</a:t>
            </a:r>
          </a:p>
          <a:p>
            <a:pPr marL="0" indent="0">
              <a:buNone/>
            </a:pPr>
            <a:r>
              <a:rPr lang="en-US" dirty="0"/>
              <a:t>for </a:t>
            </a:r>
            <a:r>
              <a:rPr lang="en-US" dirty="0" err="1"/>
              <a:t>i</a:t>
            </a:r>
            <a:r>
              <a:rPr lang="en-US" dirty="0"/>
              <a:t>, (inputs, targets) in enumerate(</a:t>
            </a:r>
            <a:r>
              <a:rPr lang="en-US" dirty="0" err="1"/>
              <a:t>test_dl</a:t>
            </a:r>
            <a:r>
              <a:rPr lang="en-US" dirty="0"/>
              <a:t>):</a:t>
            </a:r>
          </a:p>
          <a:p>
            <a:pPr marL="0" indent="0">
              <a:buNone/>
            </a:pPr>
            <a:r>
              <a:rPr lang="en-US" dirty="0"/>
              <a:t>    # evaluate the model on the test set</a:t>
            </a:r>
          </a:p>
          <a:p>
            <a:pPr marL="0" indent="0">
              <a:buNone/>
            </a:pPr>
            <a:r>
              <a:rPr lang="en-US" dirty="0"/>
              <a:t>    </a:t>
            </a:r>
            <a:r>
              <a:rPr lang="en-US" dirty="0" err="1"/>
              <a:t>yhat</a:t>
            </a:r>
            <a:r>
              <a:rPr lang="en-US" dirty="0"/>
              <a:t> = model(inputs)</a:t>
            </a:r>
          </a:p>
          <a:p>
            <a:pPr marL="0" indent="0">
              <a:buNone/>
            </a:pPr>
            <a:r>
              <a:rPr lang="en-US" dirty="0"/>
              <a:t>    ...</a:t>
            </a:r>
            <a:endParaRPr lang="en-IN" dirty="0"/>
          </a:p>
        </p:txBody>
      </p:sp>
    </p:spTree>
    <p:extLst>
      <p:ext uri="{BB962C8B-B14F-4D97-AF65-F5344CB8AC3E}">
        <p14:creationId xmlns:p14="http://schemas.microsoft.com/office/powerpoint/2010/main" val="2367206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5: Make predictions</a:t>
            </a:r>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p:txBody>
          <a:bodyPr>
            <a:normAutofit fontScale="77500" lnSpcReduction="20000"/>
          </a:bodyPr>
          <a:lstStyle/>
          <a:p>
            <a:r>
              <a:rPr lang="en-US" dirty="0"/>
              <a:t>A fit model can be used to make a prediction on new data.</a:t>
            </a:r>
          </a:p>
          <a:p>
            <a:endParaRPr lang="en-US" dirty="0"/>
          </a:p>
          <a:p>
            <a:r>
              <a:rPr lang="en-US" dirty="0"/>
              <a:t>Ex: we have a single image or a single row of data and want to make a prediction.</a:t>
            </a:r>
          </a:p>
          <a:p>
            <a:endParaRPr lang="en-US" dirty="0"/>
          </a:p>
          <a:p>
            <a:r>
              <a:rPr lang="en-US" dirty="0"/>
              <a:t>This requires that we wrap the data in a </a:t>
            </a:r>
            <a:r>
              <a:rPr lang="en-US" dirty="0" err="1"/>
              <a:t>PyTorch</a:t>
            </a:r>
            <a:r>
              <a:rPr lang="en-US" dirty="0"/>
              <a:t> Tensor data structure.</a:t>
            </a:r>
          </a:p>
          <a:p>
            <a:endParaRPr lang="en-US" dirty="0"/>
          </a:p>
          <a:p>
            <a:r>
              <a:rPr lang="en-US" dirty="0"/>
              <a:t>A Tensor is the </a:t>
            </a:r>
            <a:r>
              <a:rPr lang="en-US" dirty="0" err="1"/>
              <a:t>PyTorch</a:t>
            </a:r>
            <a:r>
              <a:rPr lang="en-US" dirty="0"/>
              <a:t> array for holding data. It also allows to perform the automatic differentiation tasks in the model graph, like calling backward() when training the model.</a:t>
            </a:r>
          </a:p>
          <a:p>
            <a:endParaRPr lang="en-US" dirty="0"/>
          </a:p>
          <a:p>
            <a:r>
              <a:rPr lang="en-US" dirty="0"/>
              <a:t>The prediction too will be a Tensor, although we can retrieve the NumPy array by detaching the Tensor from the automatic differentiation graph and calling the NumPy function.</a:t>
            </a:r>
            <a:endParaRPr lang="en-IN" dirty="0"/>
          </a:p>
        </p:txBody>
      </p:sp>
    </p:spTree>
    <p:extLst>
      <p:ext uri="{BB962C8B-B14F-4D97-AF65-F5344CB8AC3E}">
        <p14:creationId xmlns:p14="http://schemas.microsoft.com/office/powerpoint/2010/main" val="3702290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F800-7423-49ED-A446-2641B1AA455A}"/>
              </a:ext>
            </a:extLst>
          </p:cNvPr>
          <p:cNvSpPr>
            <a:spLocks noGrp="1"/>
          </p:cNvSpPr>
          <p:nvPr>
            <p:ph type="title"/>
          </p:nvPr>
        </p:nvSpPr>
        <p:spPr/>
        <p:txBody>
          <a:bodyPr/>
          <a:lstStyle/>
          <a:p>
            <a:r>
              <a:rPr lang="en-US" dirty="0"/>
              <a:t>Step 5: Make predictions</a:t>
            </a:r>
            <a:br>
              <a:rPr lang="en-US" dirty="0"/>
            </a:br>
            <a:endParaRPr lang="en-IN" dirty="0"/>
          </a:p>
        </p:txBody>
      </p:sp>
      <p:sp>
        <p:nvSpPr>
          <p:cNvPr id="3" name="Content Placeholder 2">
            <a:extLst>
              <a:ext uri="{FF2B5EF4-FFF2-40B4-BE49-F238E27FC236}">
                <a16:creationId xmlns:a16="http://schemas.microsoft.com/office/drawing/2014/main" id="{2EADA716-FE47-4D22-A635-9D0D49ABE4E3}"/>
              </a:ext>
            </a:extLst>
          </p:cNvPr>
          <p:cNvSpPr>
            <a:spLocks noGrp="1"/>
          </p:cNvSpPr>
          <p:nvPr>
            <p:ph idx="1"/>
          </p:nvPr>
        </p:nvSpPr>
        <p:spPr/>
        <p:txBody>
          <a:bodyPr/>
          <a:lstStyle/>
          <a:p>
            <a:pPr marL="0" indent="0">
              <a:buNone/>
            </a:pPr>
            <a:r>
              <a:rPr lang="en-IN" dirty="0"/>
              <a:t>...</a:t>
            </a:r>
          </a:p>
          <a:p>
            <a:pPr marL="0" indent="0">
              <a:buNone/>
            </a:pPr>
            <a:r>
              <a:rPr lang="en-IN" dirty="0"/>
              <a:t># convert row to data</a:t>
            </a:r>
          </a:p>
          <a:p>
            <a:pPr marL="0" indent="0">
              <a:buNone/>
            </a:pPr>
            <a:r>
              <a:rPr lang="en-IN" dirty="0"/>
              <a:t>row = Variable(Tensor([row]).float())</a:t>
            </a:r>
          </a:p>
          <a:p>
            <a:pPr marL="0" indent="0">
              <a:buNone/>
            </a:pPr>
            <a:r>
              <a:rPr lang="en-IN" dirty="0"/>
              <a:t># make prediction</a:t>
            </a:r>
          </a:p>
          <a:p>
            <a:pPr marL="0" indent="0">
              <a:buNone/>
            </a:pPr>
            <a:r>
              <a:rPr lang="en-IN" dirty="0" err="1"/>
              <a:t>yhat</a:t>
            </a:r>
            <a:r>
              <a:rPr lang="en-IN" dirty="0"/>
              <a:t> = model(row)</a:t>
            </a:r>
          </a:p>
          <a:p>
            <a:pPr marL="0" indent="0">
              <a:buNone/>
            </a:pPr>
            <a:r>
              <a:rPr lang="en-IN" dirty="0"/>
              <a:t># retrieve </a:t>
            </a:r>
            <a:r>
              <a:rPr lang="en-IN" dirty="0" err="1"/>
              <a:t>numpy</a:t>
            </a:r>
            <a:r>
              <a:rPr lang="en-IN" dirty="0"/>
              <a:t> array</a:t>
            </a:r>
          </a:p>
          <a:p>
            <a:pPr marL="0" indent="0">
              <a:buNone/>
            </a:pPr>
            <a:r>
              <a:rPr lang="en-IN" dirty="0" err="1"/>
              <a:t>yhat</a:t>
            </a:r>
            <a:r>
              <a:rPr lang="en-IN" dirty="0"/>
              <a:t> = </a:t>
            </a:r>
            <a:r>
              <a:rPr lang="en-IN" dirty="0" err="1"/>
              <a:t>yhat.detach</a:t>
            </a:r>
            <a:r>
              <a:rPr lang="en-IN" dirty="0"/>
              <a:t>().</a:t>
            </a:r>
            <a:r>
              <a:rPr lang="en-IN" dirty="0" err="1"/>
              <a:t>numpy</a:t>
            </a:r>
            <a:r>
              <a:rPr lang="en-IN" dirty="0"/>
              <a:t>()</a:t>
            </a:r>
          </a:p>
        </p:txBody>
      </p:sp>
    </p:spTree>
    <p:extLst>
      <p:ext uri="{BB962C8B-B14F-4D97-AF65-F5344CB8AC3E}">
        <p14:creationId xmlns:p14="http://schemas.microsoft.com/office/powerpoint/2010/main" val="1246127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96DA-12D2-4D25-9A12-0FFED2D8B121}"/>
              </a:ext>
            </a:extLst>
          </p:cNvPr>
          <p:cNvSpPr>
            <a:spLocks noGrp="1"/>
          </p:cNvSpPr>
          <p:nvPr>
            <p:ph type="title"/>
          </p:nvPr>
        </p:nvSpPr>
        <p:spPr>
          <a:xfrm>
            <a:off x="838200" y="365126"/>
            <a:ext cx="10515600" cy="616510"/>
          </a:xfrm>
        </p:spPr>
        <p:txBody>
          <a:bodyPr>
            <a:normAutofit/>
          </a:bodyPr>
          <a:lstStyle/>
          <a:p>
            <a:r>
              <a:rPr lang="en-US" sz="3200" dirty="0"/>
              <a:t>Building a Linear Class </a:t>
            </a:r>
            <a:endParaRPr lang="en-IN" sz="3200" dirty="0"/>
          </a:p>
        </p:txBody>
      </p:sp>
      <p:sp>
        <p:nvSpPr>
          <p:cNvPr id="3" name="Content Placeholder 2">
            <a:extLst>
              <a:ext uri="{FF2B5EF4-FFF2-40B4-BE49-F238E27FC236}">
                <a16:creationId xmlns:a16="http://schemas.microsoft.com/office/drawing/2014/main" id="{FAEC713F-AF07-454A-B3ED-855D5296411A}"/>
              </a:ext>
            </a:extLst>
          </p:cNvPr>
          <p:cNvSpPr>
            <a:spLocks noGrp="1"/>
          </p:cNvSpPr>
          <p:nvPr>
            <p:ph idx="1"/>
          </p:nvPr>
        </p:nvSpPr>
        <p:spPr>
          <a:xfrm>
            <a:off x="62755" y="1116805"/>
            <a:ext cx="6580093" cy="5429857"/>
          </a:xfrm>
        </p:spPr>
        <p:txBody>
          <a:bodyPr>
            <a:noAutofit/>
          </a:bodyPr>
          <a:lstStyle/>
          <a:p>
            <a:pPr marL="0" indent="0">
              <a:buNone/>
            </a:pPr>
            <a:r>
              <a:rPr lang="en-IN" sz="2000" dirty="0"/>
              <a:t>import torch</a:t>
            </a:r>
          </a:p>
          <a:p>
            <a:pPr marL="0" indent="0">
              <a:buNone/>
            </a:pPr>
            <a:r>
              <a:rPr lang="en-IN" sz="2000" dirty="0"/>
              <a:t>from torch import </a:t>
            </a:r>
            <a:r>
              <a:rPr lang="en-IN" sz="2000" dirty="0" err="1"/>
              <a:t>nn</a:t>
            </a:r>
            <a:endParaRPr lang="en-IN" sz="2000" dirty="0"/>
          </a:p>
          <a:p>
            <a:pPr marL="0" indent="0">
              <a:buNone/>
            </a:pPr>
            <a:r>
              <a:rPr lang="en-IN" sz="2000" dirty="0" err="1"/>
              <a:t>torch.manual_seed</a:t>
            </a:r>
            <a:r>
              <a:rPr lang="en-IN" sz="2000" dirty="0"/>
              <a:t>(42)</a:t>
            </a:r>
          </a:p>
          <a:p>
            <a:pPr marL="0" indent="0">
              <a:buNone/>
            </a:pPr>
            <a:r>
              <a:rPr lang="en-IN" sz="2000" dirty="0"/>
              <a:t>class </a:t>
            </a:r>
            <a:r>
              <a:rPr lang="en-IN" sz="2000" dirty="0" err="1"/>
              <a:t>Linear_Regression</a:t>
            </a:r>
            <a:r>
              <a:rPr lang="en-IN" sz="2000" dirty="0"/>
              <a:t>(</a:t>
            </a:r>
            <a:r>
              <a:rPr lang="en-IN" sz="2000" dirty="0" err="1"/>
              <a:t>nn.Module</a:t>
            </a:r>
            <a:r>
              <a:rPr lang="en-IN" sz="2000" dirty="0"/>
              <a:t>):</a:t>
            </a:r>
          </a:p>
          <a:p>
            <a:pPr marL="0" indent="0">
              <a:buNone/>
            </a:pPr>
            <a:r>
              <a:rPr lang="en-IN" sz="2000" dirty="0"/>
              <a:t>    def __</a:t>
            </a:r>
            <a:r>
              <a:rPr lang="en-IN" sz="2000" dirty="0" err="1"/>
              <a:t>init</a:t>
            </a:r>
            <a:r>
              <a:rPr lang="en-IN" sz="2000" dirty="0"/>
              <a:t>__(self, </a:t>
            </a:r>
            <a:r>
              <a:rPr lang="en-IN" sz="2000" dirty="0" err="1"/>
              <a:t>input_sample</a:t>
            </a:r>
            <a:r>
              <a:rPr lang="en-IN" sz="2000" dirty="0"/>
              <a:t>, </a:t>
            </a:r>
            <a:r>
              <a:rPr lang="en-IN" sz="2000" dirty="0" err="1"/>
              <a:t>output_sample</a:t>
            </a:r>
            <a:r>
              <a:rPr lang="en-IN" sz="2000" dirty="0"/>
              <a:t>):</a:t>
            </a:r>
          </a:p>
          <a:p>
            <a:pPr marL="0" indent="0">
              <a:buNone/>
            </a:pPr>
            <a:r>
              <a:rPr lang="en-IN" sz="2000" dirty="0"/>
              <a:t>        # Inheriting properties from the parent </a:t>
            </a:r>
            <a:r>
              <a:rPr lang="en-IN" sz="2000" dirty="0" err="1"/>
              <a:t>calss</a:t>
            </a:r>
            <a:endParaRPr lang="en-IN" sz="2000" dirty="0"/>
          </a:p>
          <a:p>
            <a:pPr marL="0" indent="0">
              <a:buNone/>
            </a:pPr>
            <a:r>
              <a:rPr lang="en-IN" sz="2000" dirty="0"/>
              <a:t>        super(</a:t>
            </a:r>
            <a:r>
              <a:rPr lang="en-IN" sz="2000" dirty="0" err="1"/>
              <a:t>Linear_Regression</a:t>
            </a:r>
            <a:r>
              <a:rPr lang="en-IN" sz="2000" dirty="0"/>
              <a:t>, self).__</a:t>
            </a:r>
            <a:r>
              <a:rPr lang="en-IN" sz="2000" dirty="0" err="1"/>
              <a:t>init</a:t>
            </a:r>
            <a:r>
              <a:rPr lang="en-IN" sz="2000" dirty="0"/>
              <a:t>__()</a:t>
            </a:r>
          </a:p>
          <a:p>
            <a:pPr marL="0" indent="0">
              <a:buNone/>
            </a:pPr>
            <a:r>
              <a:rPr lang="en-IN" sz="2000" dirty="0">
                <a:solidFill>
                  <a:srgbClr val="00B0F0"/>
                </a:solidFill>
              </a:rPr>
              <a:t>        </a:t>
            </a:r>
            <a:r>
              <a:rPr lang="en-IN" sz="2000" dirty="0" err="1">
                <a:solidFill>
                  <a:srgbClr val="00B0F0"/>
                </a:solidFill>
              </a:rPr>
              <a:t>self.linear</a:t>
            </a:r>
            <a:r>
              <a:rPr lang="en-IN" sz="2000" dirty="0">
                <a:solidFill>
                  <a:srgbClr val="00B0F0"/>
                </a:solidFill>
              </a:rPr>
              <a:t> = </a:t>
            </a:r>
            <a:r>
              <a:rPr lang="en-IN" sz="2000" dirty="0" err="1">
                <a:solidFill>
                  <a:srgbClr val="00B0F0"/>
                </a:solidFill>
              </a:rPr>
              <a:t>nn.Linear</a:t>
            </a:r>
            <a:r>
              <a:rPr lang="en-IN" sz="2000" dirty="0">
                <a:solidFill>
                  <a:srgbClr val="00B0F0"/>
                </a:solidFill>
              </a:rPr>
              <a:t>(</a:t>
            </a:r>
            <a:r>
              <a:rPr lang="en-IN" sz="2000" dirty="0" err="1">
                <a:solidFill>
                  <a:srgbClr val="00B0F0"/>
                </a:solidFill>
              </a:rPr>
              <a:t>input_sample</a:t>
            </a:r>
            <a:r>
              <a:rPr lang="en-IN" sz="2000" dirty="0">
                <a:solidFill>
                  <a:srgbClr val="00B0F0"/>
                </a:solidFill>
              </a:rPr>
              <a:t>, </a:t>
            </a:r>
            <a:r>
              <a:rPr lang="en-IN" sz="2000" dirty="0" err="1">
                <a:solidFill>
                  <a:srgbClr val="00B0F0"/>
                </a:solidFill>
              </a:rPr>
              <a:t>output_sample</a:t>
            </a:r>
            <a:r>
              <a:rPr lang="en-IN" sz="2000" dirty="0">
                <a:solidFill>
                  <a:srgbClr val="00B0F0"/>
                </a:solidFill>
              </a:rPr>
              <a:t>)</a:t>
            </a:r>
          </a:p>
          <a:p>
            <a:pPr marL="0" indent="0">
              <a:buNone/>
            </a:pPr>
            <a:r>
              <a:rPr lang="en-IN" sz="2000" dirty="0"/>
              <a:t>    # define function to make predictions</a:t>
            </a:r>
          </a:p>
          <a:p>
            <a:pPr marL="0" indent="0">
              <a:buNone/>
            </a:pPr>
            <a:r>
              <a:rPr lang="en-IN" sz="2000" dirty="0"/>
              <a:t>    def forward(self, x):</a:t>
            </a:r>
          </a:p>
          <a:p>
            <a:pPr marL="0" indent="0">
              <a:buNone/>
            </a:pPr>
            <a:r>
              <a:rPr lang="en-IN" sz="2000" dirty="0"/>
              <a:t>        output = </a:t>
            </a:r>
            <a:r>
              <a:rPr lang="en-IN" sz="2000" dirty="0" err="1"/>
              <a:t>self.linear</a:t>
            </a:r>
            <a:r>
              <a:rPr lang="en-IN" sz="2000" dirty="0"/>
              <a:t>(x)</a:t>
            </a:r>
          </a:p>
          <a:p>
            <a:pPr marL="0" indent="0">
              <a:buNone/>
            </a:pPr>
            <a:r>
              <a:rPr lang="en-IN" sz="2000" dirty="0"/>
              <a:t>        return output</a:t>
            </a:r>
          </a:p>
        </p:txBody>
      </p:sp>
      <p:sp>
        <p:nvSpPr>
          <p:cNvPr id="4" name="TextBox 3">
            <a:extLst>
              <a:ext uri="{FF2B5EF4-FFF2-40B4-BE49-F238E27FC236}">
                <a16:creationId xmlns:a16="http://schemas.microsoft.com/office/drawing/2014/main" id="{B75E300B-8AD4-4267-8336-98955D921BF3}"/>
              </a:ext>
            </a:extLst>
          </p:cNvPr>
          <p:cNvSpPr txBox="1"/>
          <p:nvPr/>
        </p:nvSpPr>
        <p:spPr>
          <a:xfrm>
            <a:off x="6925234" y="1196788"/>
            <a:ext cx="5365377" cy="3170099"/>
          </a:xfrm>
          <a:prstGeom prst="rect">
            <a:avLst/>
          </a:prstGeom>
          <a:noFill/>
        </p:spPr>
        <p:txBody>
          <a:bodyPr wrap="square" rtlCol="0">
            <a:spAutoFit/>
          </a:bodyPr>
          <a:lstStyle/>
          <a:p>
            <a:r>
              <a:rPr lang="en-IN" sz="2000" dirty="0"/>
              <a:t>model = </a:t>
            </a:r>
            <a:r>
              <a:rPr lang="en-IN" sz="2000" dirty="0" err="1"/>
              <a:t>Linear_Regression</a:t>
            </a:r>
            <a:r>
              <a:rPr lang="en-IN" sz="2000" dirty="0"/>
              <a:t>(</a:t>
            </a:r>
            <a:r>
              <a:rPr lang="en-IN" sz="2000" dirty="0" err="1"/>
              <a:t>input_sample</a:t>
            </a:r>
            <a:r>
              <a:rPr lang="en-IN" sz="2000" dirty="0"/>
              <a:t>=1, </a:t>
            </a:r>
            <a:r>
              <a:rPr lang="en-IN" sz="2000" dirty="0" err="1"/>
              <a:t>output_sample</a:t>
            </a:r>
            <a:r>
              <a:rPr lang="en-IN" sz="2000" dirty="0"/>
              <a:t>=1)</a:t>
            </a:r>
          </a:p>
          <a:p>
            <a:r>
              <a:rPr lang="en-IN" sz="2000" dirty="0"/>
              <a:t>print("printing the model parameters: ", list(</a:t>
            </a:r>
            <a:r>
              <a:rPr lang="en-IN" sz="2000" dirty="0" err="1"/>
              <a:t>model.parameters</a:t>
            </a:r>
            <a:r>
              <a:rPr lang="en-IN" sz="2000" dirty="0"/>
              <a:t>()))</a:t>
            </a:r>
          </a:p>
          <a:p>
            <a:r>
              <a:rPr lang="en-IN" sz="2000" dirty="0"/>
              <a:t>x = </a:t>
            </a:r>
            <a:r>
              <a:rPr lang="en-IN" sz="2000" dirty="0" err="1"/>
              <a:t>torch.tensor</a:t>
            </a:r>
            <a:r>
              <a:rPr lang="en-IN" sz="2000" dirty="0"/>
              <a:t>([[2.0]])</a:t>
            </a:r>
          </a:p>
          <a:p>
            <a:r>
              <a:rPr lang="en-IN" sz="2000" dirty="0" err="1"/>
              <a:t>y_pred</a:t>
            </a:r>
            <a:r>
              <a:rPr lang="en-IN" sz="2000" dirty="0"/>
              <a:t> = model(x)</a:t>
            </a:r>
          </a:p>
          <a:p>
            <a:r>
              <a:rPr lang="en-IN" sz="2000" dirty="0"/>
              <a:t>print("getting the prediction for x: ", </a:t>
            </a:r>
            <a:r>
              <a:rPr lang="en-IN" sz="2000" dirty="0" err="1"/>
              <a:t>y_pred</a:t>
            </a:r>
            <a:r>
              <a:rPr lang="en-IN" sz="2000" dirty="0"/>
              <a:t>)</a:t>
            </a:r>
          </a:p>
          <a:p>
            <a:r>
              <a:rPr lang="en-IN" sz="2000" dirty="0"/>
              <a:t>x = </a:t>
            </a:r>
            <a:r>
              <a:rPr lang="en-IN" sz="2000" dirty="0" err="1"/>
              <a:t>torch.tensor</a:t>
            </a:r>
            <a:r>
              <a:rPr lang="en-IN" sz="2000" dirty="0"/>
              <a:t>([[3.0], [4.0]])</a:t>
            </a:r>
          </a:p>
          <a:p>
            <a:r>
              <a:rPr lang="en-IN" sz="2000" dirty="0" err="1"/>
              <a:t>y_pred</a:t>
            </a:r>
            <a:r>
              <a:rPr lang="en-IN" sz="2000" dirty="0"/>
              <a:t> = model(x)</a:t>
            </a:r>
          </a:p>
          <a:p>
            <a:r>
              <a:rPr lang="en-IN" sz="2000" dirty="0"/>
              <a:t>print("prediction of y at 'x = 3 &amp; 4' is: ", </a:t>
            </a:r>
            <a:r>
              <a:rPr lang="en-IN" sz="2000" dirty="0" err="1"/>
              <a:t>y_pred</a:t>
            </a:r>
            <a:r>
              <a:rPr lang="en-IN" sz="2000" dirty="0"/>
              <a:t>)</a:t>
            </a:r>
          </a:p>
        </p:txBody>
      </p:sp>
    </p:spTree>
    <p:extLst>
      <p:ext uri="{BB962C8B-B14F-4D97-AF65-F5344CB8AC3E}">
        <p14:creationId xmlns:p14="http://schemas.microsoft.com/office/powerpoint/2010/main" val="209024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1962-24B4-95D6-FC22-D083E516ABF4}"/>
              </a:ext>
            </a:extLst>
          </p:cNvPr>
          <p:cNvSpPr>
            <a:spLocks noGrp="1"/>
          </p:cNvSpPr>
          <p:nvPr>
            <p:ph type="title"/>
          </p:nvPr>
        </p:nvSpPr>
        <p:spPr/>
        <p:txBody>
          <a:bodyPr>
            <a:normAutofit/>
          </a:bodyPr>
          <a:lstStyle/>
          <a:p>
            <a:r>
              <a:rPr lang="en-US" sz="3600" b="1" dirty="0"/>
              <a:t>Simple Linear Regression</a:t>
            </a:r>
          </a:p>
        </p:txBody>
      </p:sp>
      <p:sp>
        <p:nvSpPr>
          <p:cNvPr id="3" name="Content Placeholder 2">
            <a:extLst>
              <a:ext uri="{FF2B5EF4-FFF2-40B4-BE49-F238E27FC236}">
                <a16:creationId xmlns:a16="http://schemas.microsoft.com/office/drawing/2014/main" id="{F51F6251-576D-C6A2-C480-D46F429D0C7D}"/>
              </a:ext>
            </a:extLst>
          </p:cNvPr>
          <p:cNvSpPr>
            <a:spLocks noGrp="1"/>
          </p:cNvSpPr>
          <p:nvPr>
            <p:ph idx="1"/>
          </p:nvPr>
        </p:nvSpPr>
        <p:spPr/>
        <p:txBody>
          <a:bodyPr/>
          <a:lstStyle/>
          <a:p>
            <a:pPr algn="l"/>
            <a:r>
              <a:rPr lang="en-US" b="0" i="0" dirty="0">
                <a:effectLst/>
                <a:latin typeface="Roboto" panose="02000000000000000000" pitchFamily="2" charset="0"/>
              </a:rPr>
              <a:t>Aim of Linear Regression</a:t>
            </a:r>
          </a:p>
          <a:p>
            <a:pPr algn="l">
              <a:buFont typeface="Arial" panose="020B0604020202020204" pitchFamily="34" charset="0"/>
              <a:buChar char="•"/>
            </a:pPr>
            <a:r>
              <a:rPr lang="en-US" b="0" i="0" dirty="0">
                <a:effectLst/>
                <a:latin typeface="Roboto" panose="02000000000000000000" pitchFamily="2" charset="0"/>
              </a:rPr>
              <a:t>Minimize the distance between the points and the line (</a:t>
            </a:r>
            <a:r>
              <a:rPr lang="en-US" b="0" i="0" dirty="0">
                <a:effectLst/>
                <a:latin typeface="MJXc-TeX-math-I"/>
              </a:rPr>
              <a:t>y</a:t>
            </a:r>
            <a:r>
              <a:rPr lang="en-US" b="0" i="0" dirty="0">
                <a:effectLst/>
                <a:latin typeface="MJXc-TeX-main-R"/>
              </a:rPr>
              <a:t>=</a:t>
            </a:r>
            <a:r>
              <a:rPr lang="en-US" b="0" i="0" dirty="0">
                <a:effectLst/>
                <a:latin typeface="MJXc-TeX-math-I"/>
              </a:rPr>
              <a:t>αx</a:t>
            </a:r>
            <a:r>
              <a:rPr lang="en-US" b="0" i="0" dirty="0">
                <a:effectLst/>
                <a:latin typeface="MJXc-TeX-main-R"/>
              </a:rPr>
              <a:t>+</a:t>
            </a:r>
            <a:r>
              <a:rPr lang="en-US" b="0" i="0" dirty="0">
                <a:effectLst/>
                <a:latin typeface="MJXc-TeX-math-I"/>
              </a:rPr>
              <a:t>β)</a:t>
            </a: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Adjusting</a:t>
            </a:r>
          </a:p>
          <a:p>
            <a:pPr marL="742950" lvl="1" indent="-285750" algn="l">
              <a:buFont typeface="Arial" panose="020B0604020202020204" pitchFamily="34" charset="0"/>
              <a:buChar char="•"/>
            </a:pPr>
            <a:r>
              <a:rPr lang="en-US" b="0" i="0" dirty="0">
                <a:effectLst/>
                <a:latin typeface="Roboto" panose="02000000000000000000" pitchFamily="2" charset="0"/>
              </a:rPr>
              <a:t>Coefficient: </a:t>
            </a:r>
            <a:r>
              <a:rPr lang="en-US" dirty="0">
                <a:latin typeface="MJXc-TeX-math-I"/>
              </a:rPr>
              <a:t>w</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Bias/intercept: </a:t>
            </a:r>
            <a:r>
              <a:rPr lang="en-US" b="0" i="0" dirty="0">
                <a:effectLst/>
                <a:latin typeface="MJXc-TeX-math-I"/>
              </a:rPr>
              <a:t>b</a:t>
            </a: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Learnable parameters: </a:t>
            </a:r>
            <a:r>
              <a:rPr lang="en-US" b="0" i="0" dirty="0">
                <a:effectLst/>
                <a:latin typeface="MJXc-TeX-math-I"/>
              </a:rPr>
              <a:t>w, b</a:t>
            </a:r>
            <a:endParaRPr lang="en-US" dirty="0"/>
          </a:p>
        </p:txBody>
      </p:sp>
      <p:graphicFrame>
        <p:nvGraphicFramePr>
          <p:cNvPr id="4" name="Chart 3">
            <a:extLst>
              <a:ext uri="{FF2B5EF4-FFF2-40B4-BE49-F238E27FC236}">
                <a16:creationId xmlns:a16="http://schemas.microsoft.com/office/drawing/2014/main" id="{19C001D6-58D5-5214-C96D-1F2573EF4D45}"/>
              </a:ext>
            </a:extLst>
          </p:cNvPr>
          <p:cNvGraphicFramePr>
            <a:graphicFrameLocks/>
          </p:cNvGraphicFramePr>
          <p:nvPr>
            <p:extLst>
              <p:ext uri="{D42A27DB-BD31-4B8C-83A1-F6EECF244321}">
                <p14:modId xmlns:p14="http://schemas.microsoft.com/office/powerpoint/2010/main" val="1129991576"/>
              </p:ext>
            </p:extLst>
          </p:nvPr>
        </p:nvGraphicFramePr>
        <p:xfrm>
          <a:off x="5674659" y="2971800"/>
          <a:ext cx="5997388" cy="3521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2814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96DA-12D2-4D25-9A12-0FFED2D8B121}"/>
              </a:ext>
            </a:extLst>
          </p:cNvPr>
          <p:cNvSpPr>
            <a:spLocks noGrp="1"/>
          </p:cNvSpPr>
          <p:nvPr>
            <p:ph type="title"/>
          </p:nvPr>
        </p:nvSpPr>
        <p:spPr/>
        <p:txBody>
          <a:bodyPr/>
          <a:lstStyle/>
          <a:p>
            <a:r>
              <a:rPr lang="en-US" dirty="0"/>
              <a:t>Building a Linear Class </a:t>
            </a:r>
            <a:r>
              <a:rPr lang="en-US"/>
              <a:t>- Output</a:t>
            </a:r>
            <a:endParaRPr lang="en-IN" dirty="0"/>
          </a:p>
        </p:txBody>
      </p:sp>
      <p:sp>
        <p:nvSpPr>
          <p:cNvPr id="3" name="Content Placeholder 2">
            <a:extLst>
              <a:ext uri="{FF2B5EF4-FFF2-40B4-BE49-F238E27FC236}">
                <a16:creationId xmlns:a16="http://schemas.microsoft.com/office/drawing/2014/main" id="{FAEC713F-AF07-454A-B3ED-855D5296411A}"/>
              </a:ext>
            </a:extLst>
          </p:cNvPr>
          <p:cNvSpPr>
            <a:spLocks noGrp="1"/>
          </p:cNvSpPr>
          <p:nvPr>
            <p:ph idx="1"/>
          </p:nvPr>
        </p:nvSpPr>
        <p:spPr/>
        <p:txBody>
          <a:bodyPr/>
          <a:lstStyle/>
          <a:p>
            <a:pPr marL="0" indent="0">
              <a:buNone/>
            </a:pPr>
            <a:r>
              <a:rPr lang="en-IN" dirty="0"/>
              <a:t>printing the model parameters:  [Parameter containing:</a:t>
            </a:r>
          </a:p>
          <a:p>
            <a:pPr marL="0" indent="0">
              <a:buNone/>
            </a:pPr>
            <a:r>
              <a:rPr lang="en-IN" dirty="0"/>
              <a:t>tensor([[0.7645]], </a:t>
            </a:r>
            <a:r>
              <a:rPr lang="en-IN" dirty="0" err="1"/>
              <a:t>requires_grad</a:t>
            </a:r>
            <a:r>
              <a:rPr lang="en-IN" dirty="0"/>
              <a:t>=True), Parameter containing:</a:t>
            </a:r>
          </a:p>
          <a:p>
            <a:pPr marL="0" indent="0">
              <a:buNone/>
            </a:pPr>
            <a:r>
              <a:rPr lang="en-IN" dirty="0"/>
              <a:t>tensor([0.8300], </a:t>
            </a:r>
            <a:r>
              <a:rPr lang="en-IN" dirty="0" err="1"/>
              <a:t>requires_grad</a:t>
            </a:r>
            <a:r>
              <a:rPr lang="en-IN" dirty="0"/>
              <a:t>=True)]</a:t>
            </a:r>
          </a:p>
          <a:p>
            <a:pPr marL="0" indent="0">
              <a:buNone/>
            </a:pPr>
            <a:r>
              <a:rPr lang="en-IN" dirty="0"/>
              <a:t>getting the prediction for x:  tensor([[2.3591]], </a:t>
            </a:r>
            <a:r>
              <a:rPr lang="en-IN" dirty="0" err="1"/>
              <a:t>grad_fn</a:t>
            </a:r>
            <a:r>
              <a:rPr lang="en-IN" dirty="0"/>
              <a:t>=&lt;AddmmBackward0&gt;)</a:t>
            </a:r>
          </a:p>
          <a:p>
            <a:pPr marL="0" indent="0">
              <a:buNone/>
            </a:pPr>
            <a:r>
              <a:rPr lang="en-IN" dirty="0"/>
              <a:t>prediction of y at 'x = 3 &amp; 4' is:  tensor([[3.1236],</a:t>
            </a:r>
          </a:p>
          <a:p>
            <a:pPr marL="0" indent="0">
              <a:buNone/>
            </a:pPr>
            <a:r>
              <a:rPr lang="en-IN" dirty="0"/>
              <a:t>        [3.8882]], </a:t>
            </a:r>
            <a:r>
              <a:rPr lang="en-IN" dirty="0" err="1"/>
              <a:t>grad_fn</a:t>
            </a:r>
            <a:r>
              <a:rPr lang="en-IN" dirty="0"/>
              <a:t>=&lt;AddmmBackward0&gt;)</a:t>
            </a:r>
          </a:p>
        </p:txBody>
      </p:sp>
    </p:spTree>
    <p:extLst>
      <p:ext uri="{BB962C8B-B14F-4D97-AF65-F5344CB8AC3E}">
        <p14:creationId xmlns:p14="http://schemas.microsoft.com/office/powerpoint/2010/main" val="3491799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Multilinear regression model</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a:bodyPr>
          <a:lstStyle/>
          <a:p>
            <a:r>
              <a:rPr lang="en-US" dirty="0"/>
              <a:t>The multilinear regression model is a supervised learning algorithm that can be used to predict the target variable y given multiple input variables x. </a:t>
            </a:r>
          </a:p>
          <a:p>
            <a:r>
              <a:rPr lang="en-US" dirty="0"/>
              <a:t>It is a linear regression problem where more than one input variables x or features are used to predict the target variable y. </a:t>
            </a:r>
          </a:p>
          <a:p>
            <a:r>
              <a:rPr lang="en-US" dirty="0"/>
              <a:t>A typical use case of this algorithm is predicting the price of a house given its size, number of rooms, and age.</a:t>
            </a:r>
          </a:p>
        </p:txBody>
      </p:sp>
    </p:spTree>
    <p:extLst>
      <p:ext uri="{BB962C8B-B14F-4D97-AF65-F5344CB8AC3E}">
        <p14:creationId xmlns:p14="http://schemas.microsoft.com/office/powerpoint/2010/main" val="350227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8422-BED1-506B-1FE4-E26E1F40D1A3}"/>
              </a:ext>
            </a:extLst>
          </p:cNvPr>
          <p:cNvSpPr>
            <a:spLocks noGrp="1"/>
          </p:cNvSpPr>
          <p:nvPr>
            <p:ph type="title"/>
          </p:nvPr>
        </p:nvSpPr>
        <p:spPr/>
        <p:txBody>
          <a:bodyPr>
            <a:normAutofit/>
          </a:bodyPr>
          <a:lstStyle/>
          <a:p>
            <a:r>
              <a:rPr lang="en-US" sz="3600" b="1" dirty="0"/>
              <a:t>Simple Linear Regression</a:t>
            </a:r>
          </a:p>
        </p:txBody>
      </p:sp>
      <p:sp>
        <p:nvSpPr>
          <p:cNvPr id="3" name="Content Placeholder 2">
            <a:extLst>
              <a:ext uri="{FF2B5EF4-FFF2-40B4-BE49-F238E27FC236}">
                <a16:creationId xmlns:a16="http://schemas.microsoft.com/office/drawing/2014/main" id="{3798BFBF-55FB-BB9C-CF4C-FAF2B4BF26C6}"/>
              </a:ext>
            </a:extLst>
          </p:cNvPr>
          <p:cNvSpPr>
            <a:spLocks noGrp="1"/>
          </p:cNvSpPr>
          <p:nvPr>
            <p:ph idx="1"/>
          </p:nvPr>
        </p:nvSpPr>
        <p:spPr/>
        <p:txBody>
          <a:bodyPr/>
          <a:lstStyle/>
          <a:p>
            <a:pPr algn="l">
              <a:buFont typeface="Arial" panose="020B0604020202020204" pitchFamily="34" charset="0"/>
              <a:buChar char="•"/>
            </a:pPr>
            <a:r>
              <a:rPr lang="en-US" b="0" i="0" dirty="0">
                <a:effectLst/>
                <a:latin typeface="Roboto" panose="02000000000000000000" pitchFamily="2" charset="0"/>
              </a:rPr>
              <a:t>MSE Loss: Mean Squared Error</a:t>
            </a:r>
          </a:p>
          <a:p>
            <a:pPr marL="0" indent="0" algn="l">
              <a:buNone/>
            </a:pPr>
            <a:endParaRPr lang="en-US" dirty="0"/>
          </a:p>
        </p:txBody>
      </p:sp>
      <p:pic>
        <p:nvPicPr>
          <p:cNvPr id="5" name="Picture 4">
            <a:extLst>
              <a:ext uri="{FF2B5EF4-FFF2-40B4-BE49-F238E27FC236}">
                <a16:creationId xmlns:a16="http://schemas.microsoft.com/office/drawing/2014/main" id="{7C4C31C0-F473-9577-8040-48B4872E56C5}"/>
              </a:ext>
            </a:extLst>
          </p:cNvPr>
          <p:cNvPicPr>
            <a:picLocks noChangeAspect="1"/>
          </p:cNvPicPr>
          <p:nvPr/>
        </p:nvPicPr>
        <p:blipFill>
          <a:blip r:embed="rId2"/>
          <a:stretch>
            <a:fillRect/>
          </a:stretch>
        </p:blipFill>
        <p:spPr>
          <a:xfrm>
            <a:off x="1576947" y="2789247"/>
            <a:ext cx="4752263" cy="2374423"/>
          </a:xfrm>
          <a:prstGeom prst="rect">
            <a:avLst/>
          </a:prstGeom>
        </p:spPr>
      </p:pic>
    </p:spTree>
    <p:extLst>
      <p:ext uri="{BB962C8B-B14F-4D97-AF65-F5344CB8AC3E}">
        <p14:creationId xmlns:p14="http://schemas.microsoft.com/office/powerpoint/2010/main" val="9033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4358-6DCB-E409-15E9-C2AC55AA03DF}"/>
              </a:ext>
            </a:extLst>
          </p:cNvPr>
          <p:cNvSpPr>
            <a:spLocks noGrp="1"/>
          </p:cNvSpPr>
          <p:nvPr>
            <p:ph type="title"/>
          </p:nvPr>
        </p:nvSpPr>
        <p:spPr/>
        <p:txBody>
          <a:bodyPr/>
          <a:lstStyle/>
          <a:p>
            <a:r>
              <a:rPr lang="en-US" sz="3600" b="1" dirty="0"/>
              <a:t>Simple Linear Regression</a:t>
            </a:r>
            <a:endParaRPr lang="en-US" sz="3600" b="1" dirty="0">
              <a:latin typeface="Roboto" panose="02000000000000000000" pitchFamily="2" charset="0"/>
            </a:endParaRPr>
          </a:p>
        </p:txBody>
      </p:sp>
      <p:sp>
        <p:nvSpPr>
          <p:cNvPr id="3" name="Content Placeholder 2">
            <a:extLst>
              <a:ext uri="{FF2B5EF4-FFF2-40B4-BE49-F238E27FC236}">
                <a16:creationId xmlns:a16="http://schemas.microsoft.com/office/drawing/2014/main" id="{C99E31E3-21E8-2D50-9A1F-B7DBD2756DB7}"/>
              </a:ext>
            </a:extLst>
          </p:cNvPr>
          <p:cNvSpPr>
            <a:spLocks noGrp="1"/>
          </p:cNvSpPr>
          <p:nvPr>
            <p:ph idx="1"/>
          </p:nvPr>
        </p:nvSpPr>
        <p:spPr/>
        <p:txBody>
          <a:bodyPr/>
          <a:lstStyle/>
          <a:p>
            <a:r>
              <a:rPr lang="en-US" dirty="0"/>
              <a:t>Review of Gradient Descent</a:t>
            </a:r>
          </a:p>
          <a:p>
            <a:endParaRPr lang="en-US" dirty="0"/>
          </a:p>
        </p:txBody>
      </p:sp>
      <p:pic>
        <p:nvPicPr>
          <p:cNvPr id="5" name="Picture 4">
            <a:extLst>
              <a:ext uri="{FF2B5EF4-FFF2-40B4-BE49-F238E27FC236}">
                <a16:creationId xmlns:a16="http://schemas.microsoft.com/office/drawing/2014/main" id="{72AC20B1-C9BA-632F-D633-75977A58EE3E}"/>
              </a:ext>
            </a:extLst>
          </p:cNvPr>
          <p:cNvPicPr>
            <a:picLocks noChangeAspect="1"/>
          </p:cNvPicPr>
          <p:nvPr/>
        </p:nvPicPr>
        <p:blipFill>
          <a:blip r:embed="rId2"/>
          <a:stretch>
            <a:fillRect/>
          </a:stretch>
        </p:blipFill>
        <p:spPr>
          <a:xfrm>
            <a:off x="928687" y="2367756"/>
            <a:ext cx="9170054" cy="3627160"/>
          </a:xfrm>
          <a:prstGeom prst="rect">
            <a:avLst/>
          </a:prstGeom>
        </p:spPr>
      </p:pic>
    </p:spTree>
    <p:extLst>
      <p:ext uri="{BB962C8B-B14F-4D97-AF65-F5344CB8AC3E}">
        <p14:creationId xmlns:p14="http://schemas.microsoft.com/office/powerpoint/2010/main" val="322229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89A4-B21A-7B48-AEBF-34FDAAD07718}"/>
              </a:ext>
            </a:extLst>
          </p:cNvPr>
          <p:cNvSpPr>
            <a:spLocks noGrp="1"/>
          </p:cNvSpPr>
          <p:nvPr>
            <p:ph type="title"/>
          </p:nvPr>
        </p:nvSpPr>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sp>
        <p:nvSpPr>
          <p:cNvPr id="3" name="Content Placeholder 2">
            <a:extLst>
              <a:ext uri="{FF2B5EF4-FFF2-40B4-BE49-F238E27FC236}">
                <a16:creationId xmlns:a16="http://schemas.microsoft.com/office/drawing/2014/main" id="{7624B31D-25B4-CA05-CCF2-B1E46AFFCA43}"/>
              </a:ext>
            </a:extLst>
          </p:cNvPr>
          <p:cNvSpPr>
            <a:spLocks noGrp="1"/>
          </p:cNvSpPr>
          <p:nvPr>
            <p:ph idx="1"/>
          </p:nvPr>
        </p:nvSpPr>
        <p:spPr/>
        <p:txBody>
          <a:bodyPr>
            <a:normAutofit/>
          </a:bodyPr>
          <a:lstStyle/>
          <a:p>
            <a:pPr marL="0" indent="0">
              <a:buNone/>
            </a:pPr>
            <a:r>
              <a:rPr lang="en-US" dirty="0"/>
              <a:t># Create the tensors x and y. They are the training</a:t>
            </a:r>
          </a:p>
          <a:p>
            <a:pPr marL="0" indent="0">
              <a:buNone/>
            </a:pPr>
            <a:r>
              <a:rPr lang="en-US" dirty="0"/>
              <a:t># examples in the dataset for the linear regression (Labelled Dataset)</a:t>
            </a:r>
          </a:p>
          <a:p>
            <a:pPr marL="0" indent="0">
              <a:buNone/>
            </a:pPr>
            <a:r>
              <a:rPr lang="en-US" dirty="0"/>
              <a:t>x = </a:t>
            </a:r>
            <a:r>
              <a:rPr lang="en-US" dirty="0" err="1"/>
              <a:t>torch.tensor</a:t>
            </a:r>
            <a:r>
              <a:rPr lang="en-US" dirty="0"/>
              <a:t>([5.0, 7.0, 12.0, 16.0, 20.0])</a:t>
            </a:r>
          </a:p>
          <a:p>
            <a:pPr marL="0" indent="0">
              <a:buNone/>
            </a:pPr>
            <a:r>
              <a:rPr lang="en-US" dirty="0"/>
              <a:t>y = </a:t>
            </a:r>
            <a:r>
              <a:rPr lang="en-US" dirty="0" err="1"/>
              <a:t>torch.tensor</a:t>
            </a:r>
            <a:r>
              <a:rPr lang="en-US" dirty="0"/>
              <a:t>([40.0, 120.0, 180.0, 210.0, 240.0])</a:t>
            </a:r>
          </a:p>
          <a:p>
            <a:pPr marL="0" indent="0">
              <a:buNone/>
            </a:pPr>
            <a:endParaRPr lang="en-US" dirty="0"/>
          </a:p>
          <a:p>
            <a:pPr marL="0" indent="0">
              <a:buNone/>
            </a:pPr>
            <a:r>
              <a:rPr lang="en-US" dirty="0"/>
              <a:t># The learning rate is set to alpha = 0.001</a:t>
            </a:r>
          </a:p>
          <a:p>
            <a:pPr marL="0" indent="0">
              <a:buNone/>
            </a:pPr>
            <a:r>
              <a:rPr lang="en-US" dirty="0" err="1"/>
              <a:t>learning_rate</a:t>
            </a:r>
            <a:r>
              <a:rPr lang="en-US" dirty="0"/>
              <a:t> = </a:t>
            </a:r>
            <a:r>
              <a:rPr lang="en-US" dirty="0" err="1"/>
              <a:t>torch.tensor</a:t>
            </a:r>
            <a:r>
              <a:rPr lang="en-US" dirty="0"/>
              <a:t>(0.001)</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6597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72E2-975A-1B79-0B0D-474171305075}"/>
              </a:ext>
            </a:extLst>
          </p:cNvPr>
          <p:cNvSpPr>
            <a:spLocks noGrp="1"/>
          </p:cNvSpPr>
          <p:nvPr>
            <p:ph type="title"/>
          </p:nvPr>
        </p:nvSpPr>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sp>
        <p:nvSpPr>
          <p:cNvPr id="3" name="Content Placeholder 2">
            <a:extLst>
              <a:ext uri="{FF2B5EF4-FFF2-40B4-BE49-F238E27FC236}">
                <a16:creationId xmlns:a16="http://schemas.microsoft.com/office/drawing/2014/main" id="{89005B64-9D43-E1B5-4578-FCFA9D67AAF4}"/>
              </a:ext>
            </a:extLst>
          </p:cNvPr>
          <p:cNvSpPr>
            <a:spLocks noGrp="1"/>
          </p:cNvSpPr>
          <p:nvPr>
            <p:ph idx="1"/>
          </p:nvPr>
        </p:nvSpPr>
        <p:spPr/>
        <p:txBody>
          <a:bodyPr/>
          <a:lstStyle/>
          <a:p>
            <a:r>
              <a:rPr lang="en-US" dirty="0"/>
              <a:t># The parameters to be learnt w, and b in the</a:t>
            </a:r>
          </a:p>
          <a:p>
            <a:r>
              <a:rPr lang="en-US" dirty="0"/>
              <a:t># prediction </a:t>
            </a:r>
            <a:r>
              <a:rPr lang="en-US" dirty="0" err="1"/>
              <a:t>y_p</a:t>
            </a:r>
            <a:r>
              <a:rPr lang="en-US" dirty="0"/>
              <a:t> = </a:t>
            </a:r>
            <a:r>
              <a:rPr lang="en-US" dirty="0" err="1"/>
              <a:t>wx</a:t>
            </a:r>
            <a:r>
              <a:rPr lang="en-US" dirty="0"/>
              <a:t> +b</a:t>
            </a:r>
          </a:p>
          <a:p>
            <a:pPr marL="0" indent="0">
              <a:buNone/>
            </a:pPr>
            <a:r>
              <a:rPr lang="en-US" dirty="0"/>
              <a:t>b = </a:t>
            </a:r>
            <a:r>
              <a:rPr lang="en-US" dirty="0" err="1"/>
              <a:t>torch.rand</a:t>
            </a:r>
            <a:r>
              <a:rPr lang="en-US" dirty="0"/>
              <a:t>([1], </a:t>
            </a:r>
            <a:r>
              <a:rPr lang="en-US" dirty="0" err="1">
                <a:solidFill>
                  <a:srgbClr val="00B050"/>
                </a:solidFill>
              </a:rPr>
              <a:t>requires_grad</a:t>
            </a:r>
            <a:r>
              <a:rPr lang="en-US" dirty="0">
                <a:solidFill>
                  <a:srgbClr val="00B050"/>
                </a:solidFill>
              </a:rPr>
              <a:t>=True</a:t>
            </a:r>
            <a:r>
              <a:rPr lang="en-US" dirty="0"/>
              <a:t>)</a:t>
            </a:r>
          </a:p>
          <a:p>
            <a:pPr marL="0" indent="0">
              <a:buNone/>
            </a:pPr>
            <a:r>
              <a:rPr lang="en-US" dirty="0"/>
              <a:t>w = </a:t>
            </a:r>
            <a:r>
              <a:rPr lang="en-US" dirty="0" err="1"/>
              <a:t>torch.rand</a:t>
            </a:r>
            <a:r>
              <a:rPr lang="en-US" dirty="0"/>
              <a:t>([1], </a:t>
            </a:r>
            <a:r>
              <a:rPr lang="en-US" dirty="0" err="1">
                <a:solidFill>
                  <a:srgbClr val="00B050"/>
                </a:solidFill>
              </a:rPr>
              <a:t>requires_grad</a:t>
            </a:r>
            <a:r>
              <a:rPr lang="en-US" dirty="0">
                <a:solidFill>
                  <a:srgbClr val="00B050"/>
                </a:solidFill>
              </a:rPr>
              <a:t>=True</a:t>
            </a:r>
            <a:r>
              <a:rPr lang="en-US" dirty="0"/>
              <a:t>)</a:t>
            </a:r>
          </a:p>
          <a:p>
            <a:pPr marL="0" indent="0">
              <a:buNone/>
            </a:pPr>
            <a:r>
              <a:rPr lang="en-US" dirty="0"/>
              <a:t>print("The parameters are {}, and {}".format(w, b))</a:t>
            </a:r>
          </a:p>
          <a:p>
            <a:pPr marL="0" indent="0">
              <a:buNone/>
            </a:pPr>
            <a:endParaRPr lang="en-US" dirty="0"/>
          </a:p>
        </p:txBody>
      </p:sp>
    </p:spTree>
    <p:extLst>
      <p:ext uri="{BB962C8B-B14F-4D97-AF65-F5344CB8AC3E}">
        <p14:creationId xmlns:p14="http://schemas.microsoft.com/office/powerpoint/2010/main" val="9134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464b784-94fc-4d5d-8912-f9bf35373677" xsi:nil="true"/>
    <lcf76f155ced4ddcb4097134ff3c332f xmlns="803c8e6e-8136-4d7d-af1c-024f8e6687c9">
      <Terms xmlns="http://schemas.microsoft.com/office/infopath/2007/PartnerControls"/>
    </lcf76f155ced4ddcb4097134ff3c332f>
    <Modifiedby xmlns="803c8e6e-8136-4d7d-af1c-024f8e6687c9">
      <UserInfo>
        <DisplayName/>
        <AccountId xsi:nil="true"/>
        <AccountType/>
      </UserInfo>
    </Modifiedby>
    <_Flow_SignoffStatus xmlns="803c8e6e-8136-4d7d-af1c-024f8e6687c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9" ma:contentTypeDescription="Create a new document." ma:contentTypeScope="" ma:versionID="a9bea716f0a39f09b06326eeec5060c1">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903a019a80f80bac699de5cbdf24e9b2"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element ref="ns2:_Flow_SignoffStatu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_Flow_SignoffStatus" ma:index="24" nillable="true" ma:displayName="Sign-off status" ma:internalName="Sign_x002d_off_x0020_status">
      <xsd:simpleType>
        <xsd:restriction base="dms:Text"/>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7ABDA6-3F69-4E98-82A6-D148391A8C2B}">
  <ds:schemaRefs>
    <ds:schemaRef ds:uri="http://schemas.microsoft.com/sharepoint/v3/contenttype/forms"/>
  </ds:schemaRefs>
</ds:datastoreItem>
</file>

<file path=customXml/itemProps2.xml><?xml version="1.0" encoding="utf-8"?>
<ds:datastoreItem xmlns:ds="http://schemas.openxmlformats.org/officeDocument/2006/customXml" ds:itemID="{03EFA95D-E850-4CC7-A000-9541A4134941}">
  <ds:schemaRefs>
    <ds:schemaRef ds:uri="http://schemas.microsoft.com/office/2006/metadata/properties"/>
    <ds:schemaRef ds:uri="http://schemas.microsoft.com/office/infopath/2007/PartnerControls"/>
    <ds:schemaRef ds:uri="6464b784-94fc-4d5d-8912-f9bf35373677"/>
    <ds:schemaRef ds:uri="803c8e6e-8136-4d7d-af1c-024f8e6687c9"/>
  </ds:schemaRefs>
</ds:datastoreItem>
</file>

<file path=customXml/itemProps3.xml><?xml version="1.0" encoding="utf-8"?>
<ds:datastoreItem xmlns:ds="http://schemas.openxmlformats.org/officeDocument/2006/customXml" ds:itemID="{36631FEA-29B7-498B-AC80-6EB5CD6C4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3c8e6e-8136-4d7d-af1c-024f8e6687c9"/>
    <ds:schemaRef ds:uri="6464b784-94fc-4d5d-8912-f9bf35373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9012</TotalTime>
  <Words>4829</Words>
  <Application>Microsoft Office PowerPoint</Application>
  <PresentationFormat>Widescreen</PresentationFormat>
  <Paragraphs>521</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 Unicode MS</vt:lpstr>
      <vt:lpstr>Calibri</vt:lpstr>
      <vt:lpstr>Calibri Light</vt:lpstr>
      <vt:lpstr>MJXc-TeX-main-R</vt:lpstr>
      <vt:lpstr>MJXc-TeX-math-I</vt:lpstr>
      <vt:lpstr>Roboto</vt:lpstr>
      <vt:lpstr>Times New Roman</vt:lpstr>
      <vt:lpstr>Office Theme</vt:lpstr>
      <vt:lpstr>L4 Linear Regression</vt:lpstr>
      <vt:lpstr>PowerPoint Presentation</vt:lpstr>
      <vt:lpstr>Simple Linear Regression Basics</vt:lpstr>
      <vt:lpstr>Simple Linear Regression</vt:lpstr>
      <vt:lpstr>Simple Linear Regression</vt:lpstr>
      <vt:lpstr>Simple Linear Regression</vt:lpstr>
      <vt:lpstr>Simple Linear Regression</vt:lpstr>
      <vt:lpstr>Building a Linear Regression Model with PyTorch</vt:lpstr>
      <vt:lpstr>Building a Linear Regression Model with PyTorch</vt:lpstr>
      <vt:lpstr>Simple Linear Regression Basics</vt:lpstr>
      <vt:lpstr>Simple Linear Regression</vt:lpstr>
      <vt:lpstr>Simple Linear Regression</vt:lpstr>
      <vt:lpstr>Simple Linear Regression– complete code</vt:lpstr>
      <vt:lpstr>Simple Linear Regression</vt:lpstr>
      <vt:lpstr>Train a simple linear regression model</vt:lpstr>
      <vt:lpstr>Building a Linear Regression Model with PyTorch</vt:lpstr>
      <vt:lpstr>Building a Linear Regression Model with PyTorch</vt:lpstr>
      <vt:lpstr>Problem 1</vt:lpstr>
      <vt:lpstr>Problem 1– Verify loss, w.grad, b.grad, new w, new b</vt:lpstr>
      <vt:lpstr>Sample data – Verify loss, w.grad, b.grad, new w, new b</vt:lpstr>
      <vt:lpstr>Complete code with epoch</vt:lpstr>
      <vt:lpstr>Complete code with epoch</vt:lpstr>
      <vt:lpstr>Revised Version of the Implementation</vt:lpstr>
      <vt:lpstr>Revised Version of the Implementation</vt:lpstr>
      <vt:lpstr>Revised Version of the Implementation</vt:lpstr>
      <vt:lpstr>Revised Version of the Implementation</vt:lpstr>
      <vt:lpstr>Simple Linear Regression Basics -Building a Custom Linear Class</vt:lpstr>
      <vt:lpstr>Simple Linear Regression Basics -Building a Custom Linear Class</vt:lpstr>
      <vt:lpstr>Linear Regression using PyTorch built-ins </vt:lpstr>
      <vt:lpstr>Optim Module </vt:lpstr>
      <vt:lpstr>PyTorch Deep Learning Model Life-Cycle </vt:lpstr>
      <vt:lpstr>Step 1: Prepare the Data </vt:lpstr>
      <vt:lpstr>Linear Regression Implementation: Fully PyTorch way</vt:lpstr>
      <vt:lpstr>Step 1: Prepare the Data </vt:lpstr>
      <vt:lpstr>Data read - DataLoader</vt:lpstr>
      <vt:lpstr>Data read - DataLoader</vt:lpstr>
      <vt:lpstr>Data read - DataLoader</vt:lpstr>
      <vt:lpstr>Step 1: Prepare the Data</vt:lpstr>
      <vt:lpstr>Step 1: Prepare the Data</vt:lpstr>
      <vt:lpstr>Step 2: Define the Model</vt:lpstr>
      <vt:lpstr>Step 2: Define the Model</vt:lpstr>
      <vt:lpstr>Step 3: Train the Model </vt:lpstr>
      <vt:lpstr>Step 3: Train the Model </vt:lpstr>
      <vt:lpstr>Step 3: Train the Model</vt:lpstr>
      <vt:lpstr>Step 3: Train the Model</vt:lpstr>
      <vt:lpstr>Step 4: Evaluate the model</vt:lpstr>
      <vt:lpstr>Step 5: Make predictions</vt:lpstr>
      <vt:lpstr>Step 5: Make predictions </vt:lpstr>
      <vt:lpstr>Building a Linear Class </vt:lpstr>
      <vt:lpstr>Building a Linear Class - Output</vt:lpstr>
      <vt:lpstr>Multilinear regression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 Linear Regression</dc:title>
  <dc:creator>Ashalatha Nayak [MAHE-MIT]</dc:creator>
  <cp:lastModifiedBy>Christie Mathews</cp:lastModifiedBy>
  <cp:revision>158</cp:revision>
  <dcterms:created xsi:type="dcterms:W3CDTF">2024-01-10T10:57:24Z</dcterms:created>
  <dcterms:modified xsi:type="dcterms:W3CDTF">2025-02-16T09:46:38Z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