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71" r:id="rId6"/>
    <p:sldId id="262" r:id="rId7"/>
    <p:sldId id="261" r:id="rId8"/>
    <p:sldId id="272" r:id="rId9"/>
    <p:sldId id="264" r:id="rId10"/>
    <p:sldId id="263" r:id="rId11"/>
    <p:sldId id="273" r:id="rId12"/>
    <p:sldId id="274" r:id="rId13"/>
    <p:sldId id="275" r:id="rId14"/>
    <p:sldId id="276" r:id="rId15"/>
    <p:sldId id="277" r:id="rId16"/>
    <p:sldId id="278" r:id="rId17"/>
    <p:sldId id="266" r:id="rId18"/>
    <p:sldId id="267" r:id="rId19"/>
    <p:sldId id="268" r:id="rId20"/>
    <p:sldId id="269" r:id="rId21"/>
    <p:sldId id="270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83FB8-748F-4DB4-A1E4-6A458B8CDB0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57D60-71AF-40EA-941D-B7D1966D3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0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49A273-97FA-4BF5-9E27-75F5D7D79391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3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06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3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Bad roads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59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E0DD93-AB57-4844-BEF6-9642E1A99DA7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67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324B3-F46E-498F-A523-17FC19B382BF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7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9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7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28400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52601"/>
            <a:ext cx="109728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07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550751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1600" y="914400"/>
            <a:ext cx="1087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27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28400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52601"/>
            <a:ext cx="109728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07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550751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1600" y="914400"/>
            <a:ext cx="1087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977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28400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52601"/>
            <a:ext cx="10972800" cy="4373563"/>
          </a:xfrm>
        </p:spPr>
        <p:txBody>
          <a:bodyPr/>
          <a:lstStyle>
            <a:lvl1pPr marL="0" indent="0">
              <a:lnSpc>
                <a:spcPts val="2600"/>
              </a:lnSpc>
              <a:buFontTx/>
              <a:buNone/>
              <a:defRPr sz="2800" b="1"/>
            </a:lvl1pPr>
            <a:lvl2pPr marL="684213" indent="-227013">
              <a:lnSpc>
                <a:spcPts val="2600"/>
              </a:lnSpc>
              <a:defRPr sz="2400"/>
            </a:lvl2pPr>
            <a:lvl3pPr marL="1087438" indent="-173038">
              <a:lnSpc>
                <a:spcPts val="2600"/>
              </a:lnSpc>
              <a:defRPr sz="2000"/>
            </a:lvl3pPr>
            <a:lvl4pPr marL="1541463" indent="-169863">
              <a:lnSpc>
                <a:spcPts val="2600"/>
              </a:lnSpc>
              <a:defRPr sz="1600"/>
            </a:lvl4pPr>
            <a:lvl5pPr marL="2001838" indent="-173038">
              <a:lnSpc>
                <a:spcPts val="2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507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srgbClr val="0F6FC6">
                  <a:lumMod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6550751"/>
            <a:ext cx="2844800" cy="365125"/>
          </a:xfrm>
          <a:prstGeom prst="rect">
            <a:avLst/>
          </a:prstGeom>
        </p:spPr>
        <p:txBody>
          <a:bodyPr/>
          <a:lstStyle>
            <a:lvl1pPr algn="l"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0F6FC6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0F6FC6">
                  <a:lumMod val="75000"/>
                </a:srgb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1600" y="914400"/>
            <a:ext cx="1087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584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5386917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57401"/>
            <a:ext cx="5386917" cy="4068763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57401"/>
            <a:ext cx="5389033" cy="40687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165600" y="654180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09600" y="6541801"/>
            <a:ext cx="2844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idx="12"/>
          </p:nvPr>
        </p:nvSpPr>
        <p:spPr>
          <a:xfrm>
            <a:off x="6197600" y="1752602"/>
            <a:ext cx="5386917" cy="304801"/>
          </a:xfrm>
          <a:solidFill>
            <a:schemeClr val="accent5">
              <a:lumMod val="20000"/>
              <a:lumOff val="80000"/>
              <a:alpha val="39000"/>
            </a:schemeClr>
          </a:solidFill>
        </p:spPr>
        <p:txBody>
          <a:bodyPr tIns="32004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12800" y="428400"/>
            <a:ext cx="109728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41600" y="914400"/>
            <a:ext cx="1087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95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7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8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3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9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6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7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E0334-C800-4EAB-841B-332688082ABA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C96E8-46A5-418A-9D16-4E06653B5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3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47525" y="1676399"/>
            <a:ext cx="6610672" cy="18288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sz="2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Engineering Economics and Financial Management </a:t>
            </a:r>
          </a:p>
          <a:p>
            <a:pPr algn="r"/>
            <a:endParaRPr lang="en-IN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58200" y="1676400"/>
            <a:ext cx="1866900" cy="18288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81000"/>
            <a:ext cx="1219200" cy="11070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812146" y="4340180"/>
            <a:ext cx="34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Lecture 1-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7579180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Times New Roman" pitchFamily="18" charset="0"/>
              </a:rPr>
              <a:t>Decision Making</a:t>
            </a:r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</a:t>
            </a:r>
            <a:endParaRPr lang="en-IN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>
              <a:latin typeface="+mj-lt"/>
            </a:endParaRPr>
          </a:p>
          <a:p>
            <a:pPr algn="just">
              <a:spcBef>
                <a:spcPct val="0"/>
              </a:spcBef>
            </a:pPr>
            <a:r>
              <a:rPr lang="en-US" sz="2400" b="1" dirty="0">
                <a:latin typeface="+mj-lt"/>
                <a:cs typeface="Times New Roman" pitchFamily="18" charset="0"/>
              </a:rPr>
              <a:t>The Decision-Making Process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Understand the Problem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Identify the decision criterion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Allocating Weights to the Criteria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Developing Alternatives 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Analyzing alternatives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Select the “best” alternative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Implementing </a:t>
            </a:r>
          </a:p>
          <a:p>
            <a:pPr marL="860425" lvl="1" indent="-457200">
              <a:spcBef>
                <a:spcPct val="50000"/>
              </a:spcBef>
              <a:buFontTx/>
              <a:buAutoNum type="arabicPeriod"/>
            </a:pPr>
            <a:r>
              <a:rPr lang="en-US" sz="2300" dirty="0">
                <a:latin typeface="+mj-lt"/>
                <a:cs typeface="Times New Roman" pitchFamily="18" charset="0"/>
              </a:rPr>
              <a:t>Monitoring</a:t>
            </a:r>
            <a:endParaRPr lang="en-US" sz="2800" i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dirty="0"/>
              <a:t>Engineering Economics</a:t>
            </a:r>
          </a:p>
        </p:txBody>
      </p:sp>
    </p:spTree>
    <p:extLst>
      <p:ext uri="{BB962C8B-B14F-4D97-AF65-F5344CB8AC3E}">
        <p14:creationId xmlns:p14="http://schemas.microsoft.com/office/powerpoint/2010/main" val="1569615649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+mj-lt"/>
                <a:cs typeface="Times New Roman" pitchFamily="18" charset="0"/>
              </a:rPr>
              <a:t>Step 1: Identifying the Problem</a:t>
            </a:r>
          </a:p>
          <a:p>
            <a:pPr>
              <a:spcBef>
                <a:spcPct val="45000"/>
              </a:spcBef>
            </a:pPr>
            <a:r>
              <a:rPr lang="en-US" dirty="0">
                <a:latin typeface="+mj-lt"/>
              </a:rPr>
              <a:t>Problem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A discrepancy between an existing and desired state of affairs.</a:t>
            </a:r>
          </a:p>
          <a:p>
            <a:pPr>
              <a:spcBef>
                <a:spcPct val="45000"/>
              </a:spcBef>
            </a:pPr>
            <a:r>
              <a:rPr lang="en-US" dirty="0">
                <a:latin typeface="+mj-lt"/>
              </a:rPr>
              <a:t>Characteristics of Problems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A problem becomes a problem when a manager becomes aware of it.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There is pressure to solve the problem.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The manager must have the authority, information, or resources needed to solve the problem.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108620063"/>
      </p:ext>
    </p:extLst>
  </p:cSld>
  <p:clrMapOvr>
    <a:masterClrMapping/>
  </p:clrMapOvr>
  <p:transition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+mj-lt"/>
                <a:cs typeface="Times New Roman" pitchFamily="18" charset="0"/>
              </a:rPr>
              <a:t>Step 2: Identifying Decision Criteria</a:t>
            </a:r>
          </a:p>
          <a:p>
            <a:pPr algn="just">
              <a:spcBef>
                <a:spcPct val="45000"/>
              </a:spcBef>
            </a:pPr>
            <a:r>
              <a:rPr lang="en-US" dirty="0">
                <a:latin typeface="+mj-lt"/>
              </a:rPr>
              <a:t>Decision criteria are factors that are important (relevant) to resolving the problem.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Costs that will be incurred (investments required)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Risks likely to be encountered (chance of failure)</a:t>
            </a:r>
          </a:p>
          <a:p>
            <a:pPr>
              <a:buNone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Step 3: Allocating Weights to the Criteria</a:t>
            </a:r>
          </a:p>
          <a:p>
            <a:pPr marL="222250" indent="-222250" algn="just">
              <a:spcBef>
                <a:spcPct val="45000"/>
              </a:spcBef>
              <a:buClr>
                <a:schemeClr val="tx1"/>
              </a:buClr>
              <a:buFontTx/>
              <a:buChar char="•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Decision criteria are not of equal importance:</a:t>
            </a:r>
          </a:p>
          <a:p>
            <a:pPr marL="860425" lvl="1" indent="-457200" algn="just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Assigning a weight to each item places the items in the correct priority order of their importance in the decision making process.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629110224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+mj-lt"/>
                <a:cs typeface="Times New Roman" pitchFamily="18" charset="0"/>
              </a:rPr>
              <a:t>Step 4: Developing Alternatives</a:t>
            </a:r>
          </a:p>
          <a:p>
            <a:pPr algn="just"/>
            <a:r>
              <a:rPr lang="en-US" dirty="0">
                <a:latin typeface="+mj-lt"/>
              </a:rPr>
              <a:t>Identifying viable alternatives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Alternatives are listed (without evaluation) that can resolve the problem.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sz="2300" dirty="0">
                <a:latin typeface="+mj-lt"/>
                <a:cs typeface="Times New Roman" pitchFamily="18" charset="0"/>
              </a:rPr>
              <a:t> </a:t>
            </a:r>
            <a:r>
              <a:rPr lang="en-IN" sz="2300" dirty="0">
                <a:latin typeface="+mj-lt"/>
                <a:cs typeface="Times New Roman" pitchFamily="18" charset="0"/>
              </a:rPr>
              <a:t>If good alternatives are missed, the resulting decision is poor.</a:t>
            </a:r>
          </a:p>
          <a:p>
            <a:pPr>
              <a:buNone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Step 5: Analyzing Alternatives</a:t>
            </a:r>
          </a:p>
          <a:p>
            <a:pPr>
              <a:buClr>
                <a:schemeClr val="tx1"/>
              </a:buClr>
              <a:buFontTx/>
              <a:buChar char="•"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Appraising each alternative’s strengths and weaknesses</a:t>
            </a:r>
          </a:p>
          <a:p>
            <a:pPr marL="860425" lvl="1" indent="-45720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Ø"/>
            </a:pPr>
            <a:r>
              <a:rPr lang="en-US" sz="23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An alternative’s appraisal is based on its ability to resolve the identified issue.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860913003"/>
      </p:ext>
    </p:extLst>
  </p:cSld>
  <p:clrMapOvr>
    <a:masterClrMapping/>
  </p:clrMapOvr>
  <p:transition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Step 6: Selecting an Alternative</a:t>
            </a:r>
          </a:p>
          <a:p>
            <a:r>
              <a:rPr lang="en-US" sz="2400" dirty="0">
                <a:latin typeface="+mj-lt"/>
              </a:rPr>
              <a:t>Choosing the best alternative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The alternative which best suits the requirement is selected.</a:t>
            </a:r>
          </a:p>
          <a:p>
            <a:pPr marL="860425" lvl="1" indent="-457200" algn="just">
              <a:spcBef>
                <a:spcPct val="50000"/>
              </a:spcBef>
            </a:pP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Times New Roman" pitchFamily="18" charset="0"/>
            </a:endParaRPr>
          </a:p>
          <a:p>
            <a:pPr marL="860425" lvl="1" indent="-457200" algn="just">
              <a:spcBef>
                <a:spcPct val="50000"/>
              </a:spcBef>
              <a:buNone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Step 7: Implementing the Alternative</a:t>
            </a:r>
            <a:endParaRPr lang="en-US" dirty="0">
              <a:latin typeface="+mj-lt"/>
              <a:cs typeface="Times New Roman" pitchFamily="18" charset="0"/>
            </a:endParaRPr>
          </a:p>
          <a:p>
            <a:pPr marL="222250" indent="-222250">
              <a:buClr>
                <a:schemeClr val="tx1"/>
              </a:buClr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Putting the chosen alternative into action.</a:t>
            </a:r>
          </a:p>
          <a:p>
            <a:pPr marL="222250" indent="-222250">
              <a:buClr>
                <a:schemeClr val="tx1"/>
              </a:buClr>
              <a:buFontTx/>
              <a:buChar char="•"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Times New Roman" pitchFamily="18" charset="0"/>
              </a:rPr>
              <a:t>Conveying the decision to and gaining commitment from those who will carry out the decision.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385606405"/>
      </p:ext>
    </p:extLst>
  </p:cSld>
  <p:clrMapOvr>
    <a:masterClrMapping/>
  </p:clrMapOvr>
  <p:transition>
    <p:wipe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Step 8:Evaluating the Decision’s Effectiveness</a:t>
            </a:r>
          </a:p>
          <a:p>
            <a:pPr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</a:rPr>
              <a:t>The soundness of the decision is judged by its outcomes.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How effectively was the problem resolved by outcomes resulting from the chosen alternatives?</a:t>
            </a:r>
          </a:p>
          <a:p>
            <a:pPr marL="860425" lvl="1" indent="-457200" algn="just"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If the problem was not resolved, what went wrong?</a:t>
            </a:r>
          </a:p>
          <a:p>
            <a:pPr>
              <a:buNone/>
            </a:pP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930285428"/>
      </p:ext>
    </p:extLst>
  </p:cSld>
  <p:clrMapOvr>
    <a:masterClrMapping/>
  </p:clrMapOvr>
  <p:transition>
    <p:wipe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67" name="Picture 5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8571"/>
          <a:stretch>
            <a:fillRect/>
          </a:stretch>
        </p:blipFill>
        <p:spPr>
          <a:xfrm>
            <a:off x="5334000" y="0"/>
            <a:ext cx="5334000" cy="6858000"/>
          </a:xfrm>
          <a:noFill/>
          <a:ln/>
        </p:spPr>
      </p:pic>
      <p:sp>
        <p:nvSpPr>
          <p:cNvPr id="13354" name="Rectangle 42"/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3657600" cy="400110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Decision-Making Process</a:t>
            </a:r>
          </a:p>
        </p:txBody>
      </p:sp>
      <p:sp>
        <p:nvSpPr>
          <p:cNvPr id="13358" name="Line 46"/>
          <p:cNvSpPr>
            <a:spLocks noChangeShapeType="1"/>
          </p:cNvSpPr>
          <p:nvPr/>
        </p:nvSpPr>
        <p:spPr bwMode="auto">
          <a:xfrm>
            <a:off x="1676400" y="304800"/>
            <a:ext cx="19812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 dirty="0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1676400" y="914400"/>
            <a:ext cx="1981200" cy="0"/>
          </a:xfrm>
          <a:prstGeom prst="line">
            <a:avLst/>
          </a:prstGeom>
          <a:noFill/>
          <a:ln w="1905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Engineering Economics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 AND MICRO ECONOMICS</a:t>
            </a:r>
          </a:p>
        </p:txBody>
      </p:sp>
    </p:spTree>
    <p:extLst>
      <p:ext uri="{BB962C8B-B14F-4D97-AF65-F5344CB8AC3E}">
        <p14:creationId xmlns:p14="http://schemas.microsoft.com/office/powerpoint/2010/main" val="1375813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808038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MACROECONOMICS</a:t>
            </a:r>
            <a:endParaRPr lang="en-US" sz="3200" u="sng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638800"/>
          </a:xfrm>
        </p:spPr>
        <p:txBody>
          <a:bodyPr/>
          <a:lstStyle/>
          <a:p>
            <a:pPr marL="0" indent="0" algn="just">
              <a:spcBef>
                <a:spcPct val="50000"/>
              </a:spcBef>
              <a:buClr>
                <a:schemeClr val="hlink"/>
              </a:buClr>
              <a:buNone/>
              <a:defRPr/>
            </a:pPr>
            <a:r>
              <a:rPr lang="en-US" sz="2400" dirty="0">
                <a:latin typeface="Tahoma" pitchFamily="34" charset="0"/>
              </a:rPr>
              <a:t>Players in an economic system: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Government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Firms/ Businesses/ Corporates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Household/ citizens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r>
              <a:rPr lang="en-US" sz="2400" dirty="0">
                <a:latin typeface="Tahoma" pitchFamily="34" charset="0"/>
              </a:rPr>
              <a:t>Financial system/ Central banks</a:t>
            </a:r>
          </a:p>
          <a:p>
            <a:pPr marL="457200" indent="-457200" algn="just">
              <a:spcBef>
                <a:spcPct val="50000"/>
              </a:spcBef>
              <a:buClr>
                <a:schemeClr val="hlink"/>
              </a:buClr>
              <a:buFont typeface="+mj-lt"/>
              <a:buAutoNum type="arabicPeriod"/>
              <a:defRPr/>
            </a:pPr>
            <a:endParaRPr lang="en-US" sz="2400" dirty="0">
              <a:latin typeface="Tahoma" pitchFamily="34" charset="0"/>
            </a:endParaRPr>
          </a:p>
          <a:p>
            <a:pPr algn="just" eaLnBrk="1" hangingPunct="1">
              <a:spcBef>
                <a:spcPct val="50000"/>
              </a:spcBef>
              <a:buClr>
                <a:schemeClr val="hlink"/>
              </a:buClr>
              <a:defRPr/>
            </a:pPr>
            <a:r>
              <a:rPr lang="en-US" sz="2400" dirty="0">
                <a:latin typeface="Tahoma" pitchFamily="34" charset="0"/>
              </a:rPr>
              <a:t>Macroeconomics examines the </a:t>
            </a:r>
            <a:r>
              <a:rPr lang="en-US" sz="2400" i="1" u="sng" dirty="0">
                <a:solidFill>
                  <a:srgbClr val="FF0000"/>
                </a:solidFill>
                <a:latin typeface="Tahoma" pitchFamily="34" charset="0"/>
              </a:rPr>
              <a:t>aggregate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behavior </a:t>
            </a:r>
            <a:r>
              <a:rPr lang="en-US" sz="2400" dirty="0">
                <a:latin typeface="Tahoma" pitchFamily="34" charset="0"/>
              </a:rPr>
              <a:t>of the economy</a:t>
            </a:r>
            <a:r>
              <a:rPr lang="en-US" sz="2400" dirty="0">
                <a:latin typeface="Tahoma" pitchFamily="34" charset="0"/>
                <a:cs typeface="Times New Roman" pitchFamily="18" charset="0"/>
              </a:rPr>
              <a:t> (i.e. </a:t>
            </a:r>
            <a:r>
              <a:rPr lang="en-US" sz="2400" dirty="0">
                <a:latin typeface="Tahoma" pitchFamily="34" charset="0"/>
              </a:rPr>
              <a:t>how the actions of all the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</a:rPr>
              <a:t>players in the economic system</a:t>
            </a:r>
            <a:r>
              <a:rPr lang="en-US" sz="2400" dirty="0">
                <a:latin typeface="Tahoma" pitchFamily="34" charset="0"/>
              </a:rPr>
              <a:t> interact to produce a particular level of economic performance as a whole). </a:t>
            </a:r>
          </a:p>
        </p:txBody>
      </p:sp>
    </p:spTree>
    <p:extLst>
      <p:ext uri="{BB962C8B-B14F-4D97-AF65-F5344CB8AC3E}">
        <p14:creationId xmlns:p14="http://schemas.microsoft.com/office/powerpoint/2010/main" val="40606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95400" y="215367"/>
            <a:ext cx="8229600" cy="7620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</a:rPr>
              <a:t>MACRO ECONOMICS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09800" y="1219200"/>
            <a:ext cx="8229600" cy="5234136"/>
          </a:xfrm>
        </p:spPr>
        <p:txBody>
          <a:bodyPr>
            <a:normAutofit fontScale="85000" lnSpcReduction="20000"/>
          </a:bodyPr>
          <a:lstStyle/>
          <a:p>
            <a:pPr algn="just" eaLnBrk="1" hangingPunct="1">
              <a:defRPr/>
            </a:pPr>
            <a:endParaRPr lang="en-US" b="1" i="1" dirty="0"/>
          </a:p>
          <a:p>
            <a:pPr algn="just" eaLnBrk="1" hangingPunct="1">
              <a:defRPr/>
            </a:pPr>
            <a:endParaRPr lang="en-US" b="1" i="1" dirty="0"/>
          </a:p>
          <a:p>
            <a:pPr marL="0" indent="0" algn="just">
              <a:buNone/>
              <a:defRPr/>
            </a:pPr>
            <a:r>
              <a:rPr lang="en-US" sz="3300" dirty="0"/>
              <a:t>It focuses on issues such as </a:t>
            </a:r>
          </a:p>
          <a:p>
            <a:pPr algn="just" eaLnBrk="1" hangingPunct="1">
              <a:defRPr/>
            </a:pPr>
            <a:r>
              <a:rPr lang="en-US" sz="3300" dirty="0">
                <a:solidFill>
                  <a:srgbClr val="FF0000"/>
                </a:solidFill>
              </a:rPr>
              <a:t>GDP</a:t>
            </a:r>
          </a:p>
          <a:p>
            <a:pPr algn="just">
              <a:defRPr/>
            </a:pPr>
            <a:r>
              <a:rPr lang="en-US" sz="3300" dirty="0">
                <a:solidFill>
                  <a:srgbClr val="FF0000"/>
                </a:solidFill>
              </a:rPr>
              <a:t>Unemployment</a:t>
            </a:r>
          </a:p>
          <a:p>
            <a:pPr algn="just" eaLnBrk="1" hangingPunct="1">
              <a:defRPr/>
            </a:pPr>
            <a:r>
              <a:rPr lang="en-US" sz="3300" dirty="0">
                <a:solidFill>
                  <a:srgbClr val="FF0000"/>
                </a:solidFill>
              </a:rPr>
              <a:t>Inflation</a:t>
            </a:r>
          </a:p>
          <a:p>
            <a:pPr algn="just">
              <a:defRPr/>
            </a:pPr>
            <a:r>
              <a:rPr lang="en-US" sz="3300" dirty="0">
                <a:solidFill>
                  <a:srgbClr val="FF0000"/>
                </a:solidFill>
              </a:rPr>
              <a:t>Deficit</a:t>
            </a:r>
          </a:p>
          <a:p>
            <a:pPr algn="just">
              <a:defRPr/>
            </a:pPr>
            <a:r>
              <a:rPr lang="en-US" sz="3300" dirty="0">
                <a:solidFill>
                  <a:srgbClr val="FF0000"/>
                </a:solidFill>
              </a:rPr>
              <a:t>Economic policies</a:t>
            </a:r>
          </a:p>
          <a:p>
            <a:pPr algn="just" eaLnBrk="1" hangingPunct="1">
              <a:defRPr/>
            </a:pPr>
            <a:r>
              <a:rPr lang="en-US" sz="3300" dirty="0">
                <a:solidFill>
                  <a:srgbClr val="FF0000"/>
                </a:solidFill>
              </a:rPr>
              <a:t>Economic growth </a:t>
            </a:r>
            <a:r>
              <a:rPr lang="en-US" sz="3300" dirty="0"/>
              <a:t>and other related issues, which affect the economy as a whole.</a:t>
            </a:r>
          </a:p>
          <a:p>
            <a:pPr algn="just" eaLnBrk="1" hangingPunct="1">
              <a:defRPr/>
            </a:pPr>
            <a:endParaRPr lang="en-US" dirty="0"/>
          </a:p>
          <a:p>
            <a:pPr algn="just" eaLnBrk="1" hangingPunct="1">
              <a:defRPr/>
            </a:pPr>
            <a:r>
              <a:rPr lang="en-US" sz="3300" dirty="0"/>
              <a:t>These concepts are not simple &amp; direct.</a:t>
            </a:r>
            <a:endParaRPr lang="en-US" sz="3300" cap="all" dirty="0"/>
          </a:p>
        </p:txBody>
      </p:sp>
      <p:pic>
        <p:nvPicPr>
          <p:cNvPr id="2052" name="Picture 4" descr="C:\Users\MU\AppData\Local\Microsoft\Windows\Temporary Internet Files\Content.IE5\V6ZFEZRW\MM900300524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20574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3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480" y="-153194"/>
            <a:ext cx="8229600" cy="1373187"/>
          </a:xfrm>
        </p:spPr>
        <p:txBody>
          <a:bodyPr/>
          <a:lstStyle/>
          <a:p>
            <a:pPr algn="ctr"/>
            <a:r>
              <a:rPr lang="en-US" sz="3200" b="1" dirty="0"/>
              <a:t>In this course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823" y="1219993"/>
            <a:ext cx="9423517" cy="4981588"/>
          </a:xfrm>
        </p:spPr>
        <p:txBody>
          <a:bodyPr>
            <a:normAutofit fontScale="70000" lnSpcReduction="20000"/>
          </a:bodyPr>
          <a:lstStyle/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/>
              <a:t>Introduction to Engineering economics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Time Value of Money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Economic Evaluation of alternatives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Replacement analysis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/>
              <a:t>Depreciation 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Break-even analysis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/>
              <a:t>Financial Ratios</a:t>
            </a:r>
          </a:p>
          <a:p>
            <a:pPr marL="533400" indent="-533400">
              <a:lnSpc>
                <a:spcPct val="170000"/>
              </a:lnSpc>
              <a:buFont typeface="Wingdings" pitchFamily="2" charset="2"/>
              <a:buAutoNum type="arabicPeriod"/>
            </a:pPr>
            <a:r>
              <a:rPr lang="en-US" sz="2900" dirty="0">
                <a:solidFill>
                  <a:srgbClr val="002060"/>
                </a:solidFill>
              </a:rPr>
              <a:t>Risk-benefit analysis and managing risk</a:t>
            </a:r>
          </a:p>
          <a:p>
            <a:pPr marL="514350" indent="-514350">
              <a:buFont typeface="+mj-lt"/>
              <a:buAutoNum type="arabicPeriod"/>
            </a:pPr>
            <a:endParaRPr lang="en-US" sz="2900" dirty="0"/>
          </a:p>
          <a:p>
            <a:pPr marL="0" indent="0">
              <a:buNone/>
            </a:pPr>
            <a:endParaRPr lang="en-US" sz="2600" dirty="0"/>
          </a:p>
          <a:p>
            <a:pPr marL="533400" indent="-533400"/>
            <a:endParaRPr lang="en-US" dirty="0"/>
          </a:p>
        </p:txBody>
      </p:sp>
      <p:pic>
        <p:nvPicPr>
          <p:cNvPr id="10242" name="Picture 2" descr="C:\Users\MU\AppData\Local\Microsoft\Windows\Temporary Internet Files\Content.IE5\ITXEZN7P\MC90039068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533400"/>
            <a:ext cx="2362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3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731838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0070C0"/>
                </a:solidFill>
              </a:rPr>
              <a:t>MICROECONOMICS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85801"/>
            <a:ext cx="8229600" cy="5440363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endParaRPr lang="en-US" b="1" i="1" dirty="0"/>
          </a:p>
          <a:p>
            <a:pPr algn="just">
              <a:defRPr/>
            </a:pP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Microeconomics</a:t>
            </a:r>
            <a:r>
              <a:rPr lang="en-US" dirty="0"/>
              <a:t> is the </a:t>
            </a:r>
            <a:r>
              <a:rPr lang="en-US" dirty="0">
                <a:solidFill>
                  <a:srgbClr val="FF0000"/>
                </a:solidFill>
              </a:rPr>
              <a:t>study of individuals, households and firms' behavior </a:t>
            </a:r>
            <a:r>
              <a:rPr lang="en-US" dirty="0"/>
              <a:t>in decision making and allocation of resources. </a:t>
            </a:r>
          </a:p>
          <a:p>
            <a:pPr algn="just">
              <a:defRPr/>
            </a:pPr>
            <a:r>
              <a:rPr lang="en-US" dirty="0"/>
              <a:t>Microeconomic study deals with issues like</a:t>
            </a:r>
          </a:p>
          <a:p>
            <a:pPr lvl="1" algn="just">
              <a:defRPr/>
            </a:pPr>
            <a:r>
              <a:rPr lang="en-US" dirty="0"/>
              <a:t>what choices people/ firms make, </a:t>
            </a:r>
          </a:p>
          <a:p>
            <a:pPr lvl="1" algn="just">
              <a:defRPr/>
            </a:pPr>
            <a:r>
              <a:rPr lang="en-US" dirty="0"/>
              <a:t>what factors influence their choices </a:t>
            </a:r>
          </a:p>
          <a:p>
            <a:pPr lvl="1">
              <a:defRPr/>
            </a:pPr>
            <a:r>
              <a:rPr lang="en-US" dirty="0"/>
              <a:t>how their decisions affect the goods markets by affecting the price, the supply and demand.</a:t>
            </a:r>
          </a:p>
          <a:p>
            <a:pPr marL="457200" lvl="1" indent="0">
              <a:buNone/>
              <a:defRPr/>
            </a:pPr>
            <a:br>
              <a:rPr lang="en-US" dirty="0"/>
            </a:br>
            <a:endParaRPr lang="en-US" dirty="0"/>
          </a:p>
          <a:p>
            <a:pPr marL="0" indent="0" algn="just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52596" y="1428737"/>
            <a:ext cx="4040188" cy="304801"/>
          </a:xfrm>
        </p:spPr>
        <p:txBody>
          <a:bodyPr/>
          <a:lstStyle/>
          <a:p>
            <a:r>
              <a:rPr lang="en-IN" dirty="0"/>
              <a:t>MICRO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738282" y="2000240"/>
            <a:ext cx="4071966" cy="4500594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Microeconomics is the study of particular markets, and segments of the economy. </a:t>
            </a:r>
          </a:p>
          <a:p>
            <a:endParaRPr lang="en-IN" dirty="0"/>
          </a:p>
          <a:p>
            <a:r>
              <a:rPr lang="en-IN" b="1" dirty="0"/>
              <a:t>Examples:</a:t>
            </a:r>
          </a:p>
          <a:p>
            <a:endParaRPr lang="en-IN" dirty="0"/>
          </a:p>
          <a:p>
            <a:pPr fontAlgn="base"/>
            <a:r>
              <a:rPr lang="en-IN" dirty="0"/>
              <a:t>Supply and demand in individual markets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Individual consumer behaviour. </a:t>
            </a:r>
          </a:p>
          <a:p>
            <a:pPr fontAlgn="base"/>
            <a:endParaRPr lang="en-IN" dirty="0"/>
          </a:p>
          <a:p>
            <a:pPr fontAlgn="base"/>
            <a:r>
              <a:rPr lang="en-IN" dirty="0"/>
              <a:t>Individual labour markets – e.g. demand for labour, wage determination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881687" y="2057400"/>
            <a:ext cx="4572033" cy="4443434"/>
          </a:xfrm>
        </p:spPr>
        <p:txBody>
          <a:bodyPr>
            <a:normAutofit/>
          </a:bodyPr>
          <a:lstStyle/>
          <a:p>
            <a:pPr fontAlgn="base"/>
            <a:r>
              <a:rPr lang="en-IN" dirty="0"/>
              <a:t>Macro economics is the study of the whole economy, at an aggregate level.</a:t>
            </a:r>
          </a:p>
          <a:p>
            <a:pPr fontAlgn="base"/>
            <a:endParaRPr lang="en-IN" dirty="0"/>
          </a:p>
          <a:p>
            <a:pPr fontAlgn="base"/>
            <a:r>
              <a:rPr lang="en-IN" b="1" dirty="0"/>
              <a:t>Examples:</a:t>
            </a:r>
          </a:p>
          <a:p>
            <a:pPr fontAlgn="base"/>
            <a:r>
              <a:rPr lang="en-IN" dirty="0"/>
              <a:t>Monetary / fiscal policy. e.g. what effect does interest rates have on whole economy?</a:t>
            </a:r>
          </a:p>
          <a:p>
            <a:pPr fontAlgn="base"/>
            <a:r>
              <a:rPr lang="en-IN" dirty="0"/>
              <a:t>Inflation, and unemployment</a:t>
            </a:r>
          </a:p>
          <a:p>
            <a:pPr fontAlgn="base"/>
            <a:r>
              <a:rPr lang="en-IN" dirty="0"/>
              <a:t>Economic Growth</a:t>
            </a:r>
          </a:p>
          <a:p>
            <a:pPr fontAlgn="base"/>
            <a:r>
              <a:rPr lang="en-IN" dirty="0"/>
              <a:t>International trade and globalisation</a:t>
            </a:r>
          </a:p>
          <a:p>
            <a:pPr fontAlgn="base"/>
            <a:r>
              <a:rPr lang="en-IN" dirty="0"/>
              <a:t>Government borrowing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>
          <a:xfrm>
            <a:off x="6167438" y="1428737"/>
            <a:ext cx="4040188" cy="304801"/>
          </a:xfrm>
        </p:spPr>
        <p:txBody>
          <a:bodyPr/>
          <a:lstStyle/>
          <a:p>
            <a:r>
              <a:rPr lang="en-IN" dirty="0"/>
              <a:t>MACRO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Micro and Macro Economics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166910" y="1000108"/>
            <a:ext cx="8153400" cy="457200"/>
          </a:xfrm>
        </p:spPr>
        <p:txBody>
          <a:bodyPr/>
          <a:lstStyle/>
          <a:p>
            <a:r>
              <a:rPr lang="en-IN" dirty="0"/>
              <a:t>Definition and Differences</a:t>
            </a:r>
          </a:p>
        </p:txBody>
      </p:sp>
    </p:spTree>
    <p:extLst>
      <p:ext uri="{BB962C8B-B14F-4D97-AF65-F5344CB8AC3E}">
        <p14:creationId xmlns:p14="http://schemas.microsoft.com/office/powerpoint/2010/main" val="145258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1"/>
            <a:ext cx="8229600" cy="43735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Contemporary engineering economics</a:t>
            </a:r>
          </a:p>
          <a:p>
            <a:pPr lvl="1" indent="0">
              <a:buNone/>
            </a:pPr>
            <a:r>
              <a:rPr lang="en-US" dirty="0"/>
              <a:t>By Chan S Park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Engineering Economics</a:t>
            </a:r>
          </a:p>
          <a:p>
            <a:pPr marL="1257300" lvl="1" indent="-514350">
              <a:buNone/>
            </a:pPr>
            <a:r>
              <a:rPr lang="en-IN" dirty="0"/>
              <a:t>By James L Riggs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Engineering economic Analysis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dirty="0"/>
              <a:t>By Donald G Newnan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solidFill>
                  <a:srgbClr val="C00000"/>
                </a:solidFill>
              </a:rPr>
              <a:t>Engineering economy </a:t>
            </a:r>
          </a:p>
          <a:p>
            <a:pPr marL="1257300" lvl="1" indent="-514350">
              <a:buFont typeface="+mj-lt"/>
              <a:buAutoNum type="arabicPeriod" startAt="4"/>
            </a:pPr>
            <a:r>
              <a:rPr lang="en-US" dirty="0"/>
              <a:t>By </a:t>
            </a:r>
            <a:r>
              <a:rPr lang="en-US" dirty="0" err="1"/>
              <a:t>Thuesen</a:t>
            </a:r>
            <a:r>
              <a:rPr lang="en-US" dirty="0"/>
              <a:t> and </a:t>
            </a:r>
            <a:r>
              <a:rPr lang="en-US" dirty="0" err="1"/>
              <a:t>Fabrycky</a:t>
            </a:r>
            <a:endParaRPr lang="en-US" dirty="0"/>
          </a:p>
          <a:p>
            <a:pPr marL="514350" indent="-514350"/>
            <a:endParaRPr lang="en-IN" dirty="0"/>
          </a:p>
          <a:p>
            <a:pPr marL="514350" indent="-514350"/>
            <a:endParaRPr lang="en-IN" dirty="0"/>
          </a:p>
        </p:txBody>
      </p:sp>
      <p:pic>
        <p:nvPicPr>
          <p:cNvPr id="1029" name="Picture 5" descr="C:\Users\MU\AppData\Local\Microsoft\Windows\Temporary Internet Files\Content.IE5\ITXEZN7P\MP900448290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214" y="3721667"/>
            <a:ext cx="266027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65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 today’s class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762001"/>
            <a:ext cx="8458200" cy="4525963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ü"/>
            </a:pPr>
            <a:endParaRPr lang="en-US" b="0" dirty="0">
              <a:solidFill>
                <a:schemeClr val="tx2"/>
              </a:solidFill>
              <a:latin typeface="Bookman Old Style" pitchFamily="18" charset="0"/>
            </a:endParaRPr>
          </a:p>
          <a:p>
            <a:pPr marL="457200" indent="-457200">
              <a:buFont typeface="Wingdings" pitchFamily="2" charset="2"/>
              <a:buChar char="ü"/>
            </a:pPr>
            <a:r>
              <a:rPr lang="en-US" b="0" dirty="0">
                <a:solidFill>
                  <a:schemeClr val="tx2"/>
                </a:solidFill>
                <a:latin typeface="Bookman Old Style" pitchFamily="18" charset="0"/>
              </a:rPr>
              <a:t>What is engineering economics?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0" dirty="0">
                <a:solidFill>
                  <a:schemeClr val="tx2"/>
                </a:solidFill>
                <a:latin typeface="Bookman Old Style" pitchFamily="18" charset="0"/>
              </a:rPr>
              <a:t>Understand the role of engineers in business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0" dirty="0">
                <a:solidFill>
                  <a:schemeClr val="tx2"/>
                </a:solidFill>
                <a:latin typeface="Bookman Old Style" pitchFamily="18" charset="0"/>
              </a:rPr>
              <a:t>Engineering economic decisions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b="0" dirty="0">
                <a:solidFill>
                  <a:schemeClr val="tx2"/>
                </a:solidFill>
                <a:latin typeface="Bookman Old Style" pitchFamily="18" charset="0"/>
              </a:rPr>
              <a:t>Micro and Macro Economics</a:t>
            </a:r>
          </a:p>
          <a:p>
            <a:pPr marL="457200" indent="-457200">
              <a:buFont typeface="Wingdings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49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002060"/>
                </a:solidFill>
              </a:rPr>
              <a:t>As engineers, what is our job?</a:t>
            </a:r>
            <a:endParaRPr lang="en-IN" b="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676401"/>
            <a:ext cx="8229600" cy="4144963"/>
          </a:xfrm>
        </p:spPr>
        <p:txBody>
          <a:bodyPr>
            <a:normAutofit/>
          </a:bodyPr>
          <a:lstStyle/>
          <a:p>
            <a:pPr indent="457200" algn="just">
              <a:lnSpc>
                <a:spcPts val="3000"/>
              </a:lnSpc>
              <a:spcBef>
                <a:spcPts val="1200"/>
              </a:spcBef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Engineering :</a:t>
            </a:r>
          </a:p>
          <a:p>
            <a:pPr indent="457200" algn="just">
              <a:lnSpc>
                <a:spcPts val="3000"/>
              </a:lnSpc>
              <a:spcBef>
                <a:spcPts val="1200"/>
              </a:spcBef>
            </a:pPr>
            <a:r>
              <a:rPr lang="en-US" sz="3200" b="0" dirty="0">
                <a:latin typeface="Bookman Old Style" pitchFamily="18" charset="0"/>
              </a:rPr>
              <a:t>A profession in which a knowledge of the mathematical and natural sciences is applied with </a:t>
            </a: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judgment</a:t>
            </a:r>
            <a:r>
              <a:rPr lang="en-US" sz="3200" b="0" dirty="0">
                <a:solidFill>
                  <a:schemeClr val="accent5">
                    <a:lumMod val="50000"/>
                  </a:schemeClr>
                </a:solidFill>
                <a:latin typeface="Bookman Old Style" pitchFamily="18" charset="0"/>
              </a:rPr>
              <a:t> </a:t>
            </a:r>
            <a:r>
              <a:rPr lang="en-US" sz="3200" b="0" dirty="0">
                <a:latin typeface="Bookman Old Style" pitchFamily="18" charset="0"/>
              </a:rPr>
              <a:t>to develop ways to </a:t>
            </a:r>
            <a:r>
              <a:rPr lang="en-US" sz="3200" dirty="0">
                <a:solidFill>
                  <a:srgbClr val="7030A0"/>
                </a:solidFill>
                <a:latin typeface="Bookman Old Style" pitchFamily="18" charset="0"/>
              </a:rPr>
              <a:t>utilize</a:t>
            </a:r>
            <a:r>
              <a:rPr lang="en-US" sz="3200" b="0" dirty="0">
                <a:latin typeface="Bookman Old Style" pitchFamily="18" charset="0"/>
              </a:rPr>
              <a:t> </a:t>
            </a:r>
            <a:r>
              <a:rPr lang="en-US" sz="3200" dirty="0">
                <a:solidFill>
                  <a:srgbClr val="690D5C"/>
                </a:solidFill>
                <a:latin typeface="Bookman Old Style" pitchFamily="18" charset="0"/>
              </a:rPr>
              <a:t>economically</a:t>
            </a:r>
            <a:r>
              <a:rPr lang="en-US" sz="3200" b="0" dirty="0">
                <a:latin typeface="Bookman Old Style" pitchFamily="18" charset="0"/>
              </a:rPr>
              <a:t> the </a:t>
            </a:r>
            <a:r>
              <a:rPr lang="en-US" sz="3200" dirty="0">
                <a:solidFill>
                  <a:srgbClr val="690D5C"/>
                </a:solidFill>
                <a:latin typeface="Bookman Old Style" pitchFamily="18" charset="0"/>
              </a:rPr>
              <a:t>materials and forces of nature</a:t>
            </a:r>
            <a:r>
              <a:rPr lang="en-US" sz="3200" dirty="0">
                <a:latin typeface="Bookman Old Style" pitchFamily="18" charset="0"/>
              </a:rPr>
              <a:t> </a:t>
            </a:r>
            <a:r>
              <a:rPr lang="en-US" sz="3200" b="0" dirty="0">
                <a:latin typeface="Bookman Old Style" pitchFamily="18" charset="0"/>
              </a:rPr>
              <a:t>for the benefit of mankind.</a:t>
            </a:r>
          </a:p>
          <a:p>
            <a:pPr indent="457200" algn="just">
              <a:lnSpc>
                <a:spcPts val="3000"/>
              </a:lnSpc>
              <a:spcBef>
                <a:spcPts val="1200"/>
              </a:spcBef>
            </a:pPr>
            <a:r>
              <a:rPr lang="en-US" sz="3200" b="0" dirty="0">
                <a:latin typeface="Bookman Old Style" pitchFamily="18" charset="0"/>
              </a:rPr>
              <a:t>					-ABET</a:t>
            </a:r>
            <a:endParaRPr lang="en-IN" sz="3200" b="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+mj-lt"/>
                <a:cs typeface="Times New Roman" pitchFamily="18" charset="0"/>
              </a:rPr>
              <a:t>What Is Economics ?</a:t>
            </a:r>
          </a:p>
          <a:p>
            <a:pPr>
              <a:buNone/>
            </a:pPr>
            <a:endParaRPr lang="en-US" dirty="0">
              <a:latin typeface="+mj-lt"/>
              <a:cs typeface="Times New Roman" pitchFamily="18" charset="0"/>
            </a:endParaRPr>
          </a:p>
          <a:p>
            <a:r>
              <a:rPr lang="en-IN" dirty="0">
                <a:latin typeface="+mj-lt"/>
                <a:cs typeface="Times New Roman" panose="02020603050405020304" pitchFamily="18" charset="0"/>
              </a:rPr>
              <a:t>The study of how limited resources is used to satisfy unlimited human wants.</a:t>
            </a:r>
          </a:p>
          <a:p>
            <a:pPr>
              <a:buNone/>
            </a:pPr>
            <a:endParaRPr lang="en-IN" i="1" dirty="0">
              <a:latin typeface="+mj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+mj-lt"/>
                <a:cs typeface="Times New Roman" pitchFamily="18" charset="0"/>
              </a:rPr>
              <a:t>What is Engineering Economics ?</a:t>
            </a:r>
          </a:p>
          <a:p>
            <a:pPr>
              <a:buNone/>
            </a:pPr>
            <a:endParaRPr lang="en-US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dirty="0">
                <a:latin typeface="+mj-lt"/>
                <a:cs typeface="Times New Roman" pitchFamily="18" charset="0"/>
              </a:rPr>
              <a:t>The science that deals with techniques of qualitative analysis useful for selecting a preferable alternative from several technically viable ones.</a:t>
            </a:r>
            <a:endParaRPr lang="en-US" i="1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05692860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engineering economics?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268761"/>
            <a:ext cx="8229600" cy="4857403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b="0" dirty="0"/>
              <a:t>Engineers are confronted with two important interconnected environments, the </a:t>
            </a:r>
            <a:r>
              <a:rPr lang="en-US" b="0" i="1" dirty="0">
                <a:solidFill>
                  <a:srgbClr val="C00000"/>
                </a:solidFill>
              </a:rPr>
              <a:t>physical</a:t>
            </a:r>
            <a:r>
              <a:rPr lang="en-US" b="0" dirty="0">
                <a:solidFill>
                  <a:srgbClr val="C00000"/>
                </a:solidFill>
              </a:rPr>
              <a:t> </a:t>
            </a:r>
            <a:r>
              <a:rPr lang="en-US" b="0" dirty="0"/>
              <a:t>and the </a:t>
            </a:r>
            <a:r>
              <a:rPr lang="en-US" b="0" i="1" dirty="0">
                <a:solidFill>
                  <a:srgbClr val="C00000"/>
                </a:solidFill>
              </a:rPr>
              <a:t>economic</a:t>
            </a:r>
            <a:r>
              <a:rPr lang="en-US" b="0" dirty="0"/>
              <a:t>.</a:t>
            </a:r>
          </a:p>
          <a:p>
            <a:pPr algn="just"/>
            <a:endParaRPr lang="en-US" b="0" dirty="0"/>
          </a:p>
          <a:p>
            <a:pPr algn="just"/>
            <a:r>
              <a:rPr lang="en-US" b="0" dirty="0"/>
              <a:t>The usual function of engineering is to manipulate the elements of one environment , the physical , to create value in the second environment, the economic.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engineering relates to utility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600201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b="0" dirty="0"/>
              <a:t>The purpose of engineering effort is to determine</a:t>
            </a:r>
          </a:p>
          <a:p>
            <a:pPr algn="just"/>
            <a:r>
              <a:rPr lang="en-US" b="0" dirty="0"/>
              <a:t> how physical factors may be altered to create the</a:t>
            </a:r>
          </a:p>
          <a:p>
            <a:pPr algn="just"/>
            <a:r>
              <a:rPr lang="en-US" b="0" dirty="0"/>
              <a:t> </a:t>
            </a:r>
            <a:r>
              <a:rPr lang="en-US" b="0" dirty="0">
                <a:solidFill>
                  <a:srgbClr val="FF0000"/>
                </a:solidFill>
              </a:rPr>
              <a:t>most utility </a:t>
            </a:r>
            <a:r>
              <a:rPr lang="en-US" b="0" dirty="0"/>
              <a:t>for the </a:t>
            </a:r>
            <a:r>
              <a:rPr lang="en-US" b="0" dirty="0">
                <a:solidFill>
                  <a:srgbClr val="FF0000"/>
                </a:solidFill>
              </a:rPr>
              <a:t>least cost</a:t>
            </a:r>
            <a:r>
              <a:rPr lang="en-US" b="0" dirty="0"/>
              <a:t>.</a:t>
            </a:r>
          </a:p>
          <a:p>
            <a:pPr algn="just"/>
            <a:endParaRPr lang="en-IN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2919413"/>
            <a:ext cx="3962400" cy="3792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60" y="5105401"/>
            <a:ext cx="3713240" cy="16068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930" y="2919413"/>
            <a:ext cx="3427270" cy="20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5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i="1" dirty="0"/>
              <a:t>Importance of Engineering Economics to Engineers: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It Helps in Decision making.</a:t>
            </a:r>
          </a:p>
          <a:p>
            <a:pPr>
              <a:buNone/>
            </a:pPr>
            <a:r>
              <a:rPr lang="en-US" i="1" dirty="0"/>
              <a:t>	ex:</a:t>
            </a:r>
          </a:p>
          <a:p>
            <a:pPr lvl="1" algn="just">
              <a:spcBef>
                <a:spcPct val="0"/>
              </a:spcBef>
            </a:pPr>
            <a:r>
              <a:rPr lang="en-US" sz="2200" dirty="0">
                <a:latin typeface="+mj-lt"/>
                <a:cs typeface="Times New Roman" pitchFamily="18" charset="0"/>
              </a:rPr>
              <a:t>Engineers mainly deal with the issues of production process, design and the quality.</a:t>
            </a:r>
          </a:p>
          <a:p>
            <a:pPr lvl="1" algn="just">
              <a:spcBef>
                <a:spcPct val="0"/>
              </a:spcBef>
              <a:buNone/>
            </a:pPr>
            <a:endParaRPr lang="en-US" sz="2200" dirty="0">
              <a:latin typeface="+mj-lt"/>
              <a:cs typeface="Times New Roman" pitchFamily="18" charset="0"/>
            </a:endParaRPr>
          </a:p>
          <a:p>
            <a:pPr lvl="1" algn="just">
              <a:spcBef>
                <a:spcPct val="0"/>
              </a:spcBef>
            </a:pPr>
            <a:r>
              <a:rPr lang="en-US" sz="2200" dirty="0">
                <a:latin typeface="+mj-lt"/>
                <a:cs typeface="Times New Roman" pitchFamily="18" charset="0"/>
              </a:rPr>
              <a:t>Engineers must be concerned with the economic aspects of designs and projects they recommend and perform. </a:t>
            </a:r>
          </a:p>
          <a:p>
            <a:pPr lvl="1" algn="just">
              <a:spcBef>
                <a:spcPct val="0"/>
              </a:spcBef>
            </a:pPr>
            <a:endParaRPr lang="en-US" sz="2200" dirty="0">
              <a:latin typeface="+mj-lt"/>
              <a:cs typeface="Times New Roman" pitchFamily="18" charset="0"/>
            </a:endParaRPr>
          </a:p>
          <a:p>
            <a:pPr lvl="1" algn="just">
              <a:spcBef>
                <a:spcPct val="0"/>
              </a:spcBef>
            </a:pPr>
            <a:r>
              <a:rPr lang="en-US" sz="2200" dirty="0">
                <a:latin typeface="+mj-lt"/>
                <a:cs typeface="Times New Roman" pitchFamily="18" charset="0"/>
              </a:rPr>
              <a:t>To make engineers cost conscious in all their operations.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/>
              <a:t>Engineering Economics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773466367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209800" y="533400"/>
            <a:ext cx="7772400" cy="914400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bg1"/>
                </a:solidFill>
                <a:latin typeface="+mj-lt"/>
                <a:ea typeface="ＭＳ Ｐゴシック" pitchFamily="34" charset="-128"/>
                <a:cs typeface="Times New Roman" pitchFamily="18" charset="0"/>
              </a:rPr>
              <a:t>Common types of Engineering economic decisions </a:t>
            </a:r>
            <a:endParaRPr lang="en-IN" sz="3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1600200"/>
            <a:ext cx="8001000" cy="485313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+mj-lt"/>
              </a:rPr>
              <a:t>Equipment or process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+mj-lt"/>
              </a:rPr>
              <a:t>Equipment 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+mj-lt"/>
              </a:rPr>
              <a:t>New product or product expansion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latin typeface="+mj-lt"/>
              </a:rPr>
              <a:t>Improvement in Service and Quality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i="1" dirty="0"/>
              <a:t>Engineering Economics</a:t>
            </a:r>
          </a:p>
        </p:txBody>
      </p:sp>
    </p:spTree>
    <p:extLst>
      <p:ext uri="{BB962C8B-B14F-4D97-AF65-F5344CB8AC3E}">
        <p14:creationId xmlns:p14="http://schemas.microsoft.com/office/powerpoint/2010/main" val="2146948598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ACEB14D7C914C9A66454C530220F9" ma:contentTypeVersion="19" ma:contentTypeDescription="Create a new document." ma:contentTypeScope="" ma:versionID="a9bea716f0a39f09b06326eeec5060c1">
  <xsd:schema xmlns:xsd="http://www.w3.org/2001/XMLSchema" xmlns:xs="http://www.w3.org/2001/XMLSchema" xmlns:p="http://schemas.microsoft.com/office/2006/metadata/properties" xmlns:ns2="803c8e6e-8136-4d7d-af1c-024f8e6687c9" xmlns:ns3="6464b784-94fc-4d5d-8912-f9bf35373677" targetNamespace="http://schemas.microsoft.com/office/2006/metadata/properties" ma:root="true" ma:fieldsID="903a019a80f80bac699de5cbdf24e9b2" ns2:_="" ns3:_="">
    <xsd:import namespace="803c8e6e-8136-4d7d-af1c-024f8e6687c9"/>
    <xsd:import namespace="6464b784-94fc-4d5d-8912-f9bf35373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odifiedby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c8e6e-8136-4d7d-af1c-024f8e6687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odifiedby" ma:index="20" nillable="true" ma:displayName="Modified by" ma:format="Dropdown" ma:list="UserInfo" ma:SharePointGroup="0" ma:internalName="Modifi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4b784-94fc-4d5d-8912-f9bf353736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0e379b9-577f-4df9-8fd5-5ffd8b75bf6a}" ma:internalName="TaxCatchAll" ma:showField="CatchAllData" ma:web="6464b784-94fc-4d5d-8912-f9bf35373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3c8e6e-8136-4d7d-af1c-024f8e6687c9">
      <Terms xmlns="http://schemas.microsoft.com/office/infopath/2007/PartnerControls"/>
    </lcf76f155ced4ddcb4097134ff3c332f>
    <TaxCatchAll xmlns="6464b784-94fc-4d5d-8912-f9bf35373677" xsi:nil="true"/>
    <Modifiedby xmlns="803c8e6e-8136-4d7d-af1c-024f8e6687c9">
      <UserInfo>
        <DisplayName/>
        <AccountId xsi:nil="true"/>
        <AccountType/>
      </UserInfo>
    </Modifiedby>
    <_Flow_SignoffStatus xmlns="803c8e6e-8136-4d7d-af1c-024f8e6687c9" xsi:nil="true"/>
  </documentManagement>
</p:properties>
</file>

<file path=customXml/itemProps1.xml><?xml version="1.0" encoding="utf-8"?>
<ds:datastoreItem xmlns:ds="http://schemas.openxmlformats.org/officeDocument/2006/customXml" ds:itemID="{1EC149B9-E4D1-4077-8166-569F3C76BB7A}"/>
</file>

<file path=customXml/itemProps2.xml><?xml version="1.0" encoding="utf-8"?>
<ds:datastoreItem xmlns:ds="http://schemas.openxmlformats.org/officeDocument/2006/customXml" ds:itemID="{56E2FE24-96E3-41C0-821C-D9F95B12F92E}"/>
</file>

<file path=customXml/itemProps3.xml><?xml version="1.0" encoding="utf-8"?>
<ds:datastoreItem xmlns:ds="http://schemas.openxmlformats.org/officeDocument/2006/customXml" ds:itemID="{250DD6DE-9905-4884-AB26-53005EE39E94}"/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945</Words>
  <Application>Microsoft Office PowerPoint</Application>
  <PresentationFormat>Widescreen</PresentationFormat>
  <Paragraphs>176</Paragraphs>
  <Slides>22</Slides>
  <Notes>6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Bookman Old Style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In this course</vt:lpstr>
      <vt:lpstr>In today’s class </vt:lpstr>
      <vt:lpstr>As engineers, what is our job?</vt:lpstr>
      <vt:lpstr>PowerPoint Presentation</vt:lpstr>
      <vt:lpstr>Why engineering economics?</vt:lpstr>
      <vt:lpstr>How engineering relates to utility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Decision-Making Process</vt:lpstr>
      <vt:lpstr>MACRO AND MICRO ECONOMICS</vt:lpstr>
      <vt:lpstr>MACROECONOMICS</vt:lpstr>
      <vt:lpstr>MACRO ECONOMICS</vt:lpstr>
      <vt:lpstr>MICROECONOMICS</vt:lpstr>
      <vt:lpstr>Micro and Macro Economics</vt:lpstr>
      <vt:lpstr>Text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</dc:creator>
  <cp:lastModifiedBy>Lidwin Kenneth Michael [MAHE-MIT]</cp:lastModifiedBy>
  <cp:revision>11</cp:revision>
  <dcterms:created xsi:type="dcterms:W3CDTF">2021-02-22T07:26:49Z</dcterms:created>
  <dcterms:modified xsi:type="dcterms:W3CDTF">2024-01-08T05:18:41Z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0x010100C93ACEB14D7C914C9A66454C530220F9</vt:lpwstr>
  </property>
</Properties>
</file>