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0" r:id="rId5"/>
    <p:sldId id="271" r:id="rId6"/>
    <p:sldId id="274" r:id="rId7"/>
    <p:sldId id="272" r:id="rId8"/>
    <p:sldId id="273" r:id="rId9"/>
    <p:sldId id="262" r:id="rId10"/>
    <p:sldId id="275" r:id="rId11"/>
    <p:sldId id="276" r:id="rId12"/>
    <p:sldId id="258" r:id="rId13"/>
    <p:sldId id="259" r:id="rId14"/>
    <p:sldId id="269" r:id="rId15"/>
    <p:sldId id="268" r:id="rId16"/>
    <p:sldId id="260" r:id="rId17"/>
    <p:sldId id="261" r:id="rId18"/>
    <p:sldId id="263" r:id="rId19"/>
    <p:sldId id="264" r:id="rId20"/>
    <p:sldId id="265"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2A81-8BE1-4C8E-A32B-426690EF6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82F44B7-283B-4779-A00B-E4AB494D6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994731-D79F-4007-A31F-77FDB3B47DD6}"/>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5" name="Footer Placeholder 4">
            <a:extLst>
              <a:ext uri="{FF2B5EF4-FFF2-40B4-BE49-F238E27FC236}">
                <a16:creationId xmlns:a16="http://schemas.microsoft.com/office/drawing/2014/main" id="{64AF0C21-C79D-4970-8BD7-DE48542212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C4A43-F820-4AB0-A8A7-4305664A4902}"/>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288933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10D7-9C73-4760-8966-0C0A501FC8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E83412-E711-46DE-ADA1-4B2220D2B3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2D7123-1F44-43B2-A439-6B0CFF3BF1A0}"/>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5" name="Footer Placeholder 4">
            <a:extLst>
              <a:ext uri="{FF2B5EF4-FFF2-40B4-BE49-F238E27FC236}">
                <a16:creationId xmlns:a16="http://schemas.microsoft.com/office/drawing/2014/main" id="{0AE7E139-4430-48ED-A8BB-5B3044F73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41814-F481-4CDC-AC56-6712475928E3}"/>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2325744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361C0-0C02-4B45-A233-1FD1DA793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F80A70-55F3-483E-9ED3-CEDB179329E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6F460-190F-404A-B8A2-4A6693607772}"/>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5" name="Footer Placeholder 4">
            <a:extLst>
              <a:ext uri="{FF2B5EF4-FFF2-40B4-BE49-F238E27FC236}">
                <a16:creationId xmlns:a16="http://schemas.microsoft.com/office/drawing/2014/main" id="{6AE3DC7D-6485-498B-AD20-A16E3C156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0456D-9B23-4E18-B319-988DC0368638}"/>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2048220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3416-67DF-47EC-AB4F-E47C6DF655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47C2D7-73E1-44D6-8C0F-462CB8C7EC6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55D68-02A3-4138-89CC-8B4C2D70F847}"/>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5" name="Footer Placeholder 4">
            <a:extLst>
              <a:ext uri="{FF2B5EF4-FFF2-40B4-BE49-F238E27FC236}">
                <a16:creationId xmlns:a16="http://schemas.microsoft.com/office/drawing/2014/main" id="{AF2B272E-D812-499A-9D4C-03638C74F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D78840-3357-467C-8185-C64D79D155A5}"/>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349176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CFC36-44CA-475D-97B8-CE1F737DD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44B571-B856-41C9-A648-178E66FE5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72CE7C-E137-4462-9D7A-E5893DCD28F1}"/>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5" name="Footer Placeholder 4">
            <a:extLst>
              <a:ext uri="{FF2B5EF4-FFF2-40B4-BE49-F238E27FC236}">
                <a16:creationId xmlns:a16="http://schemas.microsoft.com/office/drawing/2014/main" id="{E5C472C8-B38D-4F95-93AA-6A95001856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3C97F-149F-4DEA-86A2-E06B7A71C9B2}"/>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15492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4DBC-73F6-4100-A6EF-8636BA697D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100C0C-DE76-4314-B046-34DDCBFC742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6F4746-898E-4FDA-8DA9-0FE53CC49DC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A087DF-2D14-485A-951E-8EA4E617FDF7}"/>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6" name="Footer Placeholder 5">
            <a:extLst>
              <a:ext uri="{FF2B5EF4-FFF2-40B4-BE49-F238E27FC236}">
                <a16:creationId xmlns:a16="http://schemas.microsoft.com/office/drawing/2014/main" id="{93566AC7-4DAB-409A-BC0E-BF18A3CCB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549A8F-D426-4C8F-B7E4-2C5011ACA91B}"/>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57942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AA1E-748F-4264-91A6-84B8389F00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CD044-866F-4C7E-B1A4-7AEE57146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E4B09B-3A92-448E-8FDD-11D630F1877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E250F9-04E9-4325-96BE-86DF37ED3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0F7CD1-5380-432F-8AAD-6EDE6D90D6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FADE46-7359-4A8B-863A-1DAFCB105CF0}"/>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8" name="Footer Placeholder 7">
            <a:extLst>
              <a:ext uri="{FF2B5EF4-FFF2-40B4-BE49-F238E27FC236}">
                <a16:creationId xmlns:a16="http://schemas.microsoft.com/office/drawing/2014/main" id="{9F3A1A24-4A9A-4311-B0A2-441B28104B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9EA7AB-A11E-4148-8002-A27C274F71E6}"/>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85380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67D0-E498-44C4-80B1-B8EEECB726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408471-7123-4CA4-BADD-3BC0AC487AFB}"/>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4" name="Footer Placeholder 3">
            <a:extLst>
              <a:ext uri="{FF2B5EF4-FFF2-40B4-BE49-F238E27FC236}">
                <a16:creationId xmlns:a16="http://schemas.microsoft.com/office/drawing/2014/main" id="{E4A2E8F7-1298-492B-BAC8-C530C2FFC9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C1D074-7E8B-4A51-A4B8-711DD65756BB}"/>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62190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EB4AC2-9186-4C21-BBD4-87689358CB4C}"/>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3" name="Footer Placeholder 2">
            <a:extLst>
              <a:ext uri="{FF2B5EF4-FFF2-40B4-BE49-F238E27FC236}">
                <a16:creationId xmlns:a16="http://schemas.microsoft.com/office/drawing/2014/main" id="{F4AFF648-F644-42C5-AE12-40F953EDFC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2C73DD-6649-4DB9-9B83-5EE8D1FF2E17}"/>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136085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E764-C45F-4BF8-B310-DCAD3627B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1ABD16-DE34-49D4-9BB0-BCFEA3F51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295134-6567-4CED-9D4D-CB769BFF5C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950261-7352-411B-A21A-43AC4524653E}"/>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6" name="Footer Placeholder 5">
            <a:extLst>
              <a:ext uri="{FF2B5EF4-FFF2-40B4-BE49-F238E27FC236}">
                <a16:creationId xmlns:a16="http://schemas.microsoft.com/office/drawing/2014/main" id="{A0B0EECF-3801-44FC-8FE1-178DE0C5AA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78021F-759B-426F-9D41-AF19C59FFBA5}"/>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288105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FC2C-6BF4-42E2-A40E-04EF1B7DB3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B409C0-4FD2-4CCB-B62E-62E8084599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A672CC-5C8D-47B5-9232-419A9B4BB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4A2F7A-0F16-4290-8949-5FD0FF9B477A}"/>
              </a:ext>
            </a:extLst>
          </p:cNvPr>
          <p:cNvSpPr>
            <a:spLocks noGrp="1"/>
          </p:cNvSpPr>
          <p:nvPr>
            <p:ph type="dt" sz="half" idx="10"/>
          </p:nvPr>
        </p:nvSpPr>
        <p:spPr/>
        <p:txBody>
          <a:bodyPr/>
          <a:lstStyle/>
          <a:p>
            <a:fld id="{7245F849-C2C7-4F53-8001-D2393186258D}" type="datetimeFigureOut">
              <a:rPr lang="en-IN" smtClean="0"/>
              <a:t>28-02-2025</a:t>
            </a:fld>
            <a:endParaRPr lang="en-IN"/>
          </a:p>
        </p:txBody>
      </p:sp>
      <p:sp>
        <p:nvSpPr>
          <p:cNvPr id="6" name="Footer Placeholder 5">
            <a:extLst>
              <a:ext uri="{FF2B5EF4-FFF2-40B4-BE49-F238E27FC236}">
                <a16:creationId xmlns:a16="http://schemas.microsoft.com/office/drawing/2014/main" id="{B99C22CC-27EB-464D-8693-17E37747A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6A3D3E-6E34-4552-9077-31DD442EA02D}"/>
              </a:ext>
            </a:extLst>
          </p:cNvPr>
          <p:cNvSpPr>
            <a:spLocks noGrp="1"/>
          </p:cNvSpPr>
          <p:nvPr>
            <p:ph type="sldNum" sz="quarter" idx="12"/>
          </p:nvPr>
        </p:nvSpPr>
        <p:spPr/>
        <p:txBody>
          <a:bodyPr/>
          <a:lstStyle/>
          <a:p>
            <a:fld id="{A433B10B-0082-4BD4-A28B-0A2DE24ACAAD}" type="slidenum">
              <a:rPr lang="en-IN" smtClean="0"/>
              <a:t>‹#›</a:t>
            </a:fld>
            <a:endParaRPr lang="en-IN"/>
          </a:p>
        </p:txBody>
      </p:sp>
    </p:spTree>
    <p:extLst>
      <p:ext uri="{BB962C8B-B14F-4D97-AF65-F5344CB8AC3E}">
        <p14:creationId xmlns:p14="http://schemas.microsoft.com/office/powerpoint/2010/main" val="65859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3F9E34-8143-4B34-B31F-07D2A56F2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0B1C74-D435-4512-8D92-5A0380979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3DD639-7687-4001-8C28-8A394F146D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5F849-C2C7-4F53-8001-D2393186258D}" type="datetimeFigureOut">
              <a:rPr lang="en-IN" smtClean="0"/>
              <a:t>28-02-2025</a:t>
            </a:fld>
            <a:endParaRPr lang="en-IN"/>
          </a:p>
        </p:txBody>
      </p:sp>
      <p:sp>
        <p:nvSpPr>
          <p:cNvPr id="5" name="Footer Placeholder 4">
            <a:extLst>
              <a:ext uri="{FF2B5EF4-FFF2-40B4-BE49-F238E27FC236}">
                <a16:creationId xmlns:a16="http://schemas.microsoft.com/office/drawing/2014/main" id="{CE9B7582-119E-4D36-BF38-C8645EC7C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79F346-BD8E-4C2E-BE08-E76F9FFDB0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3B10B-0082-4BD4-A28B-0A2DE24ACAAD}" type="slidenum">
              <a:rPr lang="en-IN" smtClean="0"/>
              <a:t>‹#›</a:t>
            </a:fld>
            <a:endParaRPr lang="en-IN"/>
          </a:p>
        </p:txBody>
      </p:sp>
    </p:spTree>
    <p:extLst>
      <p:ext uri="{BB962C8B-B14F-4D97-AF65-F5344CB8AC3E}">
        <p14:creationId xmlns:p14="http://schemas.microsoft.com/office/powerpoint/2010/main" val="1656369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A2FF-967F-497C-9BB8-E85D568855CA}"/>
              </a:ext>
            </a:extLst>
          </p:cNvPr>
          <p:cNvSpPr>
            <a:spLocks noGrp="1"/>
          </p:cNvSpPr>
          <p:nvPr>
            <p:ph type="ctrTitle"/>
          </p:nvPr>
        </p:nvSpPr>
        <p:spPr>
          <a:xfrm>
            <a:off x="1524000" y="1831490"/>
            <a:ext cx="9144000" cy="2387600"/>
          </a:xfrm>
        </p:spPr>
        <p:txBody>
          <a:bodyPr>
            <a:normAutofit/>
          </a:bodyPr>
          <a:lstStyle/>
          <a:p>
            <a:r>
              <a:rPr lang="en-US" sz="4900" dirty="0"/>
              <a:t>Single Layer </a:t>
            </a:r>
            <a:r>
              <a:rPr lang="en-US" sz="4900" dirty="0" err="1"/>
              <a:t>FeedForward</a:t>
            </a:r>
            <a:r>
              <a:rPr lang="en-US" sz="4900" dirty="0"/>
              <a:t> Network </a:t>
            </a:r>
            <a:br>
              <a:rPr lang="en-US" sz="4900" dirty="0"/>
            </a:br>
            <a:r>
              <a:rPr lang="en-US" sz="4900" dirty="0" err="1"/>
              <a:t>PyTorch</a:t>
            </a:r>
            <a:r>
              <a:rPr lang="en-US" sz="4900" dirty="0"/>
              <a:t> Module- </a:t>
            </a:r>
            <a:r>
              <a:rPr lang="en-US" sz="4900" dirty="0" err="1"/>
              <a:t>nn.Linear</a:t>
            </a:r>
            <a:br>
              <a:rPr lang="en-US" dirty="0"/>
            </a:br>
            <a:endParaRPr lang="en-IN" dirty="0"/>
          </a:p>
        </p:txBody>
      </p:sp>
    </p:spTree>
    <p:extLst>
      <p:ext uri="{BB962C8B-B14F-4D97-AF65-F5344CB8AC3E}">
        <p14:creationId xmlns:p14="http://schemas.microsoft.com/office/powerpoint/2010/main" val="43940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EA60-A8A1-498E-9698-B06F0D921EF3}"/>
              </a:ext>
            </a:extLst>
          </p:cNvPr>
          <p:cNvSpPr>
            <a:spLocks noGrp="1"/>
          </p:cNvSpPr>
          <p:nvPr>
            <p:ph type="title"/>
          </p:nvPr>
        </p:nvSpPr>
        <p:spPr>
          <a:xfrm>
            <a:off x="838200" y="365126"/>
            <a:ext cx="10515600" cy="845110"/>
          </a:xfrm>
        </p:spPr>
        <p:txBody>
          <a:bodyPr/>
          <a:lstStyle/>
          <a:p>
            <a:r>
              <a:rPr lang="en-US" dirty="0"/>
              <a:t>Setting parameters using ones Initialization</a:t>
            </a:r>
            <a:endParaRPr lang="en-IN" dirty="0"/>
          </a:p>
        </p:txBody>
      </p:sp>
      <p:sp>
        <p:nvSpPr>
          <p:cNvPr id="3" name="Content Placeholder 2">
            <a:extLst>
              <a:ext uri="{FF2B5EF4-FFF2-40B4-BE49-F238E27FC236}">
                <a16:creationId xmlns:a16="http://schemas.microsoft.com/office/drawing/2014/main" id="{25FED324-458E-4418-A970-5AC23E50013D}"/>
              </a:ext>
            </a:extLst>
          </p:cNvPr>
          <p:cNvSpPr>
            <a:spLocks noGrp="1"/>
          </p:cNvSpPr>
          <p:nvPr>
            <p:ph idx="1"/>
          </p:nvPr>
        </p:nvSpPr>
        <p:spPr>
          <a:xfrm>
            <a:off x="838200" y="1331259"/>
            <a:ext cx="5455024" cy="5311588"/>
          </a:xfrm>
        </p:spPr>
        <p:txBody>
          <a:bodyPr>
            <a:normAutofit fontScale="47500" lnSpcReduction="20000"/>
          </a:bodyPr>
          <a:lstStyle/>
          <a:p>
            <a:pPr marL="0" indent="0">
              <a:buNone/>
            </a:pPr>
            <a:r>
              <a:rPr lang="en-IN" dirty="0"/>
              <a:t>import torch</a:t>
            </a:r>
          </a:p>
          <a:p>
            <a:pPr marL="0" indent="0">
              <a:buNone/>
            </a:pPr>
            <a:r>
              <a:rPr lang="en-IN" dirty="0"/>
              <a:t>from torch import </a:t>
            </a:r>
            <a:r>
              <a:rPr lang="en-IN" dirty="0" err="1"/>
              <a:t>nn</a:t>
            </a:r>
            <a:endParaRPr lang="en-IN" dirty="0"/>
          </a:p>
          <a:p>
            <a:pPr marL="0" indent="0">
              <a:buNone/>
            </a:pPr>
            <a:r>
              <a:rPr lang="en-IN" dirty="0"/>
              <a:t>net = </a:t>
            </a:r>
            <a:r>
              <a:rPr lang="en-IN" dirty="0" err="1"/>
              <a:t>nn.Linear</a:t>
            </a:r>
            <a:r>
              <a:rPr lang="en-IN" dirty="0"/>
              <a:t>(2,1)</a:t>
            </a:r>
          </a:p>
          <a:p>
            <a:pPr marL="0" indent="0">
              <a:buNone/>
            </a:pPr>
            <a:r>
              <a:rPr lang="en-IN" dirty="0" err="1"/>
              <a:t>torch.manual_seed</a:t>
            </a:r>
            <a:r>
              <a:rPr lang="en-IN" dirty="0"/>
              <a:t>(42) </a:t>
            </a:r>
          </a:p>
          <a:p>
            <a:pPr marL="0" indent="0">
              <a:buNone/>
            </a:pPr>
            <a:r>
              <a:rPr lang="en-IN" dirty="0"/>
              <a:t>print('network structure : </a:t>
            </a:r>
            <a:r>
              <a:rPr lang="en-IN" dirty="0" err="1"/>
              <a:t>torch.nn.Linear</a:t>
            </a:r>
            <a:r>
              <a:rPr lang="en-IN" dirty="0"/>
              <a:t>(2,1)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r>
              <a:rPr lang="en-IN" dirty="0"/>
              <a:t># Initializing the weights with the </a:t>
            </a:r>
          </a:p>
          <a:p>
            <a:pPr marL="0" indent="0">
              <a:buNone/>
            </a:pPr>
            <a:r>
              <a:rPr lang="en-IN" dirty="0"/>
              <a:t># ones initialization method </a:t>
            </a:r>
          </a:p>
          <a:p>
            <a:pPr marL="0" indent="0">
              <a:buNone/>
            </a:pPr>
            <a:r>
              <a:rPr lang="en-IN" dirty="0" err="1"/>
              <a:t>torch.nn.init.ones</a:t>
            </a:r>
            <a:r>
              <a:rPr lang="en-IN" dirty="0"/>
              <a:t>_(</a:t>
            </a:r>
            <a:r>
              <a:rPr lang="en-IN" dirty="0" err="1"/>
              <a:t>net.weight</a:t>
            </a:r>
            <a:r>
              <a:rPr lang="en-IN" dirty="0"/>
              <a:t>) </a:t>
            </a:r>
          </a:p>
          <a:p>
            <a:pPr marL="0" indent="0">
              <a:buNone/>
            </a:pPr>
            <a:r>
              <a:rPr lang="en-IN" dirty="0" err="1"/>
              <a:t>torch.nn.init.ones</a:t>
            </a:r>
            <a:r>
              <a:rPr lang="en-IN" dirty="0"/>
              <a:t>_(</a:t>
            </a:r>
            <a:r>
              <a:rPr lang="en-IN" dirty="0" err="1"/>
              <a:t>net.bias</a:t>
            </a:r>
            <a:r>
              <a:rPr lang="en-IN" dirty="0"/>
              <a:t>) </a:t>
            </a:r>
          </a:p>
          <a:p>
            <a:pPr marL="0" indent="0">
              <a:buNone/>
            </a:pPr>
            <a:r>
              <a:rPr lang="en-IN" dirty="0"/>
              <a:t># Displaying the initialized weights </a:t>
            </a:r>
          </a:p>
          <a:p>
            <a:pPr marL="0" indent="0">
              <a:buNone/>
            </a:pPr>
            <a:r>
              <a:rPr lang="en-IN" dirty="0"/>
              <a:t>print("newly initialized weight", </a:t>
            </a:r>
            <a:r>
              <a:rPr lang="en-IN" dirty="0" err="1"/>
              <a:t>net.weight</a:t>
            </a:r>
            <a:r>
              <a:rPr lang="en-IN" dirty="0"/>
              <a:t>) </a:t>
            </a:r>
          </a:p>
          <a:p>
            <a:pPr marL="0" indent="0">
              <a:buNone/>
            </a:pPr>
            <a:r>
              <a:rPr lang="en-IN" dirty="0"/>
              <a:t>print("newly initialized bias", </a:t>
            </a:r>
            <a:r>
              <a:rPr lang="en-IN" dirty="0" err="1"/>
              <a:t>net.bias</a:t>
            </a:r>
            <a:r>
              <a:rPr lang="en-IN" dirty="0"/>
              <a:t>) </a:t>
            </a:r>
          </a:p>
          <a:p>
            <a:pPr marL="0" indent="0">
              <a:buNone/>
            </a:pPr>
            <a:r>
              <a:rPr lang="en-IN" dirty="0"/>
              <a:t>x = </a:t>
            </a:r>
            <a:r>
              <a:rPr lang="en-IN" dirty="0" err="1"/>
              <a:t>torch.tensor</a:t>
            </a:r>
            <a:r>
              <a:rPr lang="en-IN" dirty="0"/>
              <a:t>([[1.0,1.0]])</a:t>
            </a:r>
          </a:p>
          <a:p>
            <a:pPr marL="0" indent="0">
              <a:buNone/>
            </a:pPr>
            <a:r>
              <a:rPr lang="en-IN" dirty="0"/>
              <a:t>print("input = x :\n ",x)</a:t>
            </a:r>
          </a:p>
          <a:p>
            <a:pPr marL="0" indent="0">
              <a:buNone/>
            </a:pPr>
            <a:r>
              <a:rPr lang="en-IN" dirty="0"/>
              <a:t>print('</a:t>
            </a:r>
            <a:r>
              <a:rPr lang="en-IN" dirty="0" err="1"/>
              <a:t>net.forward</a:t>
            </a:r>
            <a:r>
              <a:rPr lang="en-IN" dirty="0"/>
              <a:t>(x) :\n',</a:t>
            </a:r>
            <a:r>
              <a:rPr lang="en-IN" dirty="0" err="1"/>
              <a:t>net.forward</a:t>
            </a:r>
            <a:r>
              <a:rPr lang="en-IN" dirty="0"/>
              <a:t>(x))</a:t>
            </a:r>
          </a:p>
          <a:p>
            <a:pPr marL="0" indent="0">
              <a:buNone/>
            </a:pPr>
            <a:r>
              <a:rPr lang="en-IN" dirty="0"/>
              <a:t>y = torch.mm(x, net.weight.t()) + </a:t>
            </a:r>
            <a:r>
              <a:rPr lang="en-IN" dirty="0" err="1"/>
              <a:t>net.bias</a:t>
            </a:r>
            <a:endParaRPr lang="en-IN" dirty="0"/>
          </a:p>
          <a:p>
            <a:pPr marL="0" indent="0">
              <a:buNone/>
            </a:pPr>
            <a:r>
              <a:rPr lang="en-IN" dirty="0"/>
              <a:t>print('</a:t>
            </a:r>
            <a:r>
              <a:rPr lang="en-IN" dirty="0" err="1"/>
              <a:t>xw</a:t>
            </a:r>
            <a:r>
              <a:rPr lang="en-IN" dirty="0"/>
              <a:t> + b :\</a:t>
            </a:r>
            <a:r>
              <a:rPr lang="en-IN" dirty="0" err="1"/>
              <a:t>n',y</a:t>
            </a:r>
            <a:r>
              <a:rPr lang="en-IN" dirty="0"/>
              <a:t>)</a:t>
            </a:r>
          </a:p>
        </p:txBody>
      </p:sp>
    </p:spTree>
    <p:extLst>
      <p:ext uri="{BB962C8B-B14F-4D97-AF65-F5344CB8AC3E}">
        <p14:creationId xmlns:p14="http://schemas.microsoft.com/office/powerpoint/2010/main" val="279118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EA60-A8A1-498E-9698-B06F0D921EF3}"/>
              </a:ext>
            </a:extLst>
          </p:cNvPr>
          <p:cNvSpPr>
            <a:spLocks noGrp="1"/>
          </p:cNvSpPr>
          <p:nvPr>
            <p:ph type="title"/>
          </p:nvPr>
        </p:nvSpPr>
        <p:spPr>
          <a:xfrm>
            <a:off x="838200" y="365126"/>
            <a:ext cx="10515600" cy="845110"/>
          </a:xfrm>
        </p:spPr>
        <p:txBody>
          <a:bodyPr/>
          <a:lstStyle/>
          <a:p>
            <a:r>
              <a:rPr lang="en-US" dirty="0"/>
              <a:t>Setting parameters using ones Initialization</a:t>
            </a:r>
            <a:endParaRPr lang="en-IN" dirty="0"/>
          </a:p>
        </p:txBody>
      </p:sp>
      <p:sp>
        <p:nvSpPr>
          <p:cNvPr id="3" name="Content Placeholder 2">
            <a:extLst>
              <a:ext uri="{FF2B5EF4-FFF2-40B4-BE49-F238E27FC236}">
                <a16:creationId xmlns:a16="http://schemas.microsoft.com/office/drawing/2014/main" id="{25FED324-458E-4418-A970-5AC23E50013D}"/>
              </a:ext>
            </a:extLst>
          </p:cNvPr>
          <p:cNvSpPr>
            <a:spLocks noGrp="1"/>
          </p:cNvSpPr>
          <p:nvPr>
            <p:ph idx="1"/>
          </p:nvPr>
        </p:nvSpPr>
        <p:spPr>
          <a:xfrm>
            <a:off x="838200" y="1331259"/>
            <a:ext cx="4997824" cy="5311588"/>
          </a:xfrm>
        </p:spPr>
        <p:txBody>
          <a:bodyPr>
            <a:normAutofit fontScale="47500" lnSpcReduction="20000"/>
          </a:bodyPr>
          <a:lstStyle/>
          <a:p>
            <a:pPr marL="0" indent="0">
              <a:buNone/>
            </a:pPr>
            <a:r>
              <a:rPr lang="en-IN" dirty="0"/>
              <a:t>import torch</a:t>
            </a:r>
          </a:p>
          <a:p>
            <a:pPr marL="0" indent="0">
              <a:buNone/>
            </a:pPr>
            <a:r>
              <a:rPr lang="en-IN" dirty="0"/>
              <a:t>from torch import </a:t>
            </a:r>
            <a:r>
              <a:rPr lang="en-IN" dirty="0" err="1"/>
              <a:t>nn</a:t>
            </a:r>
            <a:endParaRPr lang="en-IN" dirty="0"/>
          </a:p>
          <a:p>
            <a:pPr marL="0" indent="0">
              <a:buNone/>
            </a:pPr>
            <a:r>
              <a:rPr lang="en-IN" dirty="0"/>
              <a:t>net = </a:t>
            </a:r>
            <a:r>
              <a:rPr lang="en-IN" dirty="0" err="1"/>
              <a:t>nn.Linear</a:t>
            </a:r>
            <a:r>
              <a:rPr lang="en-IN" dirty="0"/>
              <a:t>(2,1)</a:t>
            </a:r>
          </a:p>
          <a:p>
            <a:pPr marL="0" indent="0">
              <a:buNone/>
            </a:pPr>
            <a:r>
              <a:rPr lang="en-IN" dirty="0" err="1"/>
              <a:t>torch.manual_seed</a:t>
            </a:r>
            <a:r>
              <a:rPr lang="en-IN" dirty="0"/>
              <a:t>(42) </a:t>
            </a:r>
          </a:p>
          <a:p>
            <a:pPr marL="0" indent="0">
              <a:buNone/>
            </a:pPr>
            <a:r>
              <a:rPr lang="en-IN" dirty="0"/>
              <a:t>print('network structure : </a:t>
            </a:r>
            <a:r>
              <a:rPr lang="en-IN" dirty="0" err="1"/>
              <a:t>torch.nn.Linear</a:t>
            </a:r>
            <a:r>
              <a:rPr lang="en-IN" dirty="0"/>
              <a:t>(2,1)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r>
              <a:rPr lang="en-IN" dirty="0"/>
              <a:t># Initializing the weights with the </a:t>
            </a:r>
          </a:p>
          <a:p>
            <a:pPr marL="0" indent="0">
              <a:buNone/>
            </a:pPr>
            <a:r>
              <a:rPr lang="en-IN" dirty="0"/>
              <a:t># ones initialization method </a:t>
            </a:r>
          </a:p>
          <a:p>
            <a:pPr marL="0" indent="0">
              <a:buNone/>
            </a:pPr>
            <a:r>
              <a:rPr lang="en-IN" dirty="0" err="1"/>
              <a:t>torch.nn.init.ones</a:t>
            </a:r>
            <a:r>
              <a:rPr lang="en-IN" dirty="0"/>
              <a:t>_(</a:t>
            </a:r>
            <a:r>
              <a:rPr lang="en-IN" dirty="0" err="1"/>
              <a:t>net.weight</a:t>
            </a:r>
            <a:r>
              <a:rPr lang="en-IN" dirty="0"/>
              <a:t>) </a:t>
            </a:r>
          </a:p>
          <a:p>
            <a:pPr marL="0" indent="0">
              <a:buNone/>
            </a:pPr>
            <a:r>
              <a:rPr lang="en-IN" dirty="0" err="1"/>
              <a:t>torch.nn.init.ones</a:t>
            </a:r>
            <a:r>
              <a:rPr lang="en-IN" dirty="0"/>
              <a:t>_(</a:t>
            </a:r>
            <a:r>
              <a:rPr lang="en-IN" dirty="0" err="1"/>
              <a:t>net.bias</a:t>
            </a:r>
            <a:r>
              <a:rPr lang="en-IN" dirty="0"/>
              <a:t>) </a:t>
            </a:r>
          </a:p>
          <a:p>
            <a:pPr marL="0" indent="0">
              <a:buNone/>
            </a:pPr>
            <a:r>
              <a:rPr lang="en-IN" dirty="0"/>
              <a:t># Displaying the initialized weights </a:t>
            </a:r>
          </a:p>
          <a:p>
            <a:pPr marL="0" indent="0">
              <a:buNone/>
            </a:pPr>
            <a:r>
              <a:rPr lang="en-IN" dirty="0"/>
              <a:t>print("newly initialized weight", </a:t>
            </a:r>
            <a:r>
              <a:rPr lang="en-IN" dirty="0" err="1"/>
              <a:t>net.weight</a:t>
            </a:r>
            <a:r>
              <a:rPr lang="en-IN" dirty="0"/>
              <a:t>) </a:t>
            </a:r>
          </a:p>
          <a:p>
            <a:pPr marL="0" indent="0">
              <a:buNone/>
            </a:pPr>
            <a:r>
              <a:rPr lang="en-IN" dirty="0"/>
              <a:t>print("newly initialized bias", </a:t>
            </a:r>
            <a:r>
              <a:rPr lang="en-IN" dirty="0" err="1"/>
              <a:t>net.bias</a:t>
            </a:r>
            <a:r>
              <a:rPr lang="en-IN" dirty="0"/>
              <a:t>) </a:t>
            </a:r>
          </a:p>
          <a:p>
            <a:pPr marL="0" indent="0">
              <a:buNone/>
            </a:pPr>
            <a:r>
              <a:rPr lang="en-IN" dirty="0"/>
              <a:t>x = </a:t>
            </a:r>
            <a:r>
              <a:rPr lang="en-IN" dirty="0" err="1"/>
              <a:t>torch.tensor</a:t>
            </a:r>
            <a:r>
              <a:rPr lang="en-IN" dirty="0"/>
              <a:t>([[1.0,1.0]])</a:t>
            </a:r>
          </a:p>
          <a:p>
            <a:pPr marL="0" indent="0">
              <a:buNone/>
            </a:pPr>
            <a:r>
              <a:rPr lang="en-IN" dirty="0"/>
              <a:t>print("input = x :\n ",x)</a:t>
            </a:r>
          </a:p>
          <a:p>
            <a:pPr marL="0" indent="0">
              <a:buNone/>
            </a:pPr>
            <a:r>
              <a:rPr lang="en-IN" dirty="0"/>
              <a:t>print('</a:t>
            </a:r>
            <a:r>
              <a:rPr lang="en-IN" dirty="0" err="1"/>
              <a:t>net.forward</a:t>
            </a:r>
            <a:r>
              <a:rPr lang="en-IN" dirty="0"/>
              <a:t>(x) :\n',</a:t>
            </a:r>
            <a:r>
              <a:rPr lang="en-IN" dirty="0" err="1"/>
              <a:t>net.forward</a:t>
            </a:r>
            <a:r>
              <a:rPr lang="en-IN" dirty="0"/>
              <a:t>(x))</a:t>
            </a:r>
          </a:p>
          <a:p>
            <a:pPr marL="0" indent="0">
              <a:buNone/>
            </a:pPr>
            <a:r>
              <a:rPr lang="en-IN" dirty="0"/>
              <a:t>y = torch.mm(x, net.weight.t()) + </a:t>
            </a:r>
            <a:r>
              <a:rPr lang="en-IN" dirty="0" err="1"/>
              <a:t>net.bias</a:t>
            </a:r>
            <a:endParaRPr lang="en-IN" dirty="0"/>
          </a:p>
          <a:p>
            <a:pPr marL="0" indent="0">
              <a:buNone/>
            </a:pPr>
            <a:r>
              <a:rPr lang="en-IN" dirty="0"/>
              <a:t>print('</a:t>
            </a:r>
            <a:r>
              <a:rPr lang="en-IN" dirty="0" err="1"/>
              <a:t>xw</a:t>
            </a:r>
            <a:r>
              <a:rPr lang="en-IN" dirty="0"/>
              <a:t> + b :\</a:t>
            </a:r>
            <a:r>
              <a:rPr lang="en-IN" dirty="0" err="1"/>
              <a:t>n',y</a:t>
            </a:r>
            <a:r>
              <a:rPr lang="en-IN" dirty="0"/>
              <a:t>)</a:t>
            </a:r>
          </a:p>
        </p:txBody>
      </p:sp>
      <p:sp>
        <p:nvSpPr>
          <p:cNvPr id="4" name="TextBox 3">
            <a:extLst>
              <a:ext uri="{FF2B5EF4-FFF2-40B4-BE49-F238E27FC236}">
                <a16:creationId xmlns:a16="http://schemas.microsoft.com/office/drawing/2014/main" id="{D3C3DCC1-D58D-4E18-B580-63E8F5BA94D8}"/>
              </a:ext>
            </a:extLst>
          </p:cNvPr>
          <p:cNvSpPr txBox="1"/>
          <p:nvPr/>
        </p:nvSpPr>
        <p:spPr>
          <a:xfrm>
            <a:off x="6096000" y="1411941"/>
            <a:ext cx="5737412" cy="5078313"/>
          </a:xfrm>
          <a:prstGeom prst="rect">
            <a:avLst/>
          </a:prstGeom>
          <a:noFill/>
        </p:spPr>
        <p:txBody>
          <a:bodyPr wrap="square" rtlCol="0">
            <a:spAutoFit/>
          </a:bodyPr>
          <a:lstStyle/>
          <a:p>
            <a:r>
              <a:rPr lang="en-IN" dirty="0"/>
              <a:t>network structure : </a:t>
            </a:r>
            <a:r>
              <a:rPr lang="en-IN" dirty="0" err="1"/>
              <a:t>torch.nn.Linear</a:t>
            </a:r>
            <a:r>
              <a:rPr lang="en-IN" dirty="0"/>
              <a:t>(2,1) :</a:t>
            </a:r>
          </a:p>
          <a:p>
            <a:r>
              <a:rPr lang="en-IN" dirty="0"/>
              <a:t> Linear(</a:t>
            </a:r>
            <a:r>
              <a:rPr lang="en-IN" dirty="0" err="1"/>
              <a:t>in_features</a:t>
            </a:r>
            <a:r>
              <a:rPr lang="en-IN" dirty="0"/>
              <a:t>=2, </a:t>
            </a:r>
            <a:r>
              <a:rPr lang="en-IN" dirty="0" err="1"/>
              <a:t>out_features</a:t>
            </a:r>
            <a:r>
              <a:rPr lang="en-IN" dirty="0"/>
              <a:t>=1, bias=True)</a:t>
            </a:r>
          </a:p>
          <a:p>
            <a:r>
              <a:rPr lang="en-IN" dirty="0"/>
              <a:t>Weight of network :</a:t>
            </a:r>
          </a:p>
          <a:p>
            <a:r>
              <a:rPr lang="en-IN" dirty="0"/>
              <a:t> Parameter containing:</a:t>
            </a:r>
          </a:p>
          <a:p>
            <a:r>
              <a:rPr lang="en-IN" dirty="0"/>
              <a:t>tensor([[0.5406, 0.5869]], </a:t>
            </a:r>
            <a:r>
              <a:rPr lang="en-IN" dirty="0" err="1"/>
              <a:t>requires_grad</a:t>
            </a:r>
            <a:r>
              <a:rPr lang="en-IN" dirty="0"/>
              <a:t>=True)</a:t>
            </a:r>
          </a:p>
          <a:p>
            <a:r>
              <a:rPr lang="en-IN" dirty="0"/>
              <a:t>Bias of network :</a:t>
            </a:r>
          </a:p>
          <a:p>
            <a:r>
              <a:rPr lang="en-IN" dirty="0"/>
              <a:t> Parameter containing:</a:t>
            </a:r>
          </a:p>
          <a:p>
            <a:r>
              <a:rPr lang="en-IN" dirty="0"/>
              <a:t>tensor([-0.1657], </a:t>
            </a:r>
            <a:r>
              <a:rPr lang="en-IN" dirty="0" err="1"/>
              <a:t>requires_grad</a:t>
            </a:r>
            <a:r>
              <a:rPr lang="en-IN" dirty="0"/>
              <a:t>=True)</a:t>
            </a:r>
          </a:p>
          <a:p>
            <a:r>
              <a:rPr lang="en-IN" dirty="0"/>
              <a:t>newly initialized weight Parameter containing:</a:t>
            </a:r>
          </a:p>
          <a:p>
            <a:r>
              <a:rPr lang="en-IN" dirty="0"/>
              <a:t>tensor([[1., 1.]], </a:t>
            </a:r>
            <a:r>
              <a:rPr lang="en-IN" dirty="0" err="1"/>
              <a:t>requires_grad</a:t>
            </a:r>
            <a:r>
              <a:rPr lang="en-IN" dirty="0"/>
              <a:t>=True)</a:t>
            </a:r>
          </a:p>
          <a:p>
            <a:r>
              <a:rPr lang="en-IN" dirty="0"/>
              <a:t>newly initialized bias Parameter containing:</a:t>
            </a:r>
          </a:p>
          <a:p>
            <a:r>
              <a:rPr lang="en-IN" dirty="0"/>
              <a:t>tensor([1.], </a:t>
            </a:r>
            <a:r>
              <a:rPr lang="en-IN" dirty="0" err="1"/>
              <a:t>requires_grad</a:t>
            </a:r>
            <a:r>
              <a:rPr lang="en-IN" dirty="0"/>
              <a:t>=True)</a:t>
            </a:r>
          </a:p>
          <a:p>
            <a:r>
              <a:rPr lang="en-IN" dirty="0"/>
              <a:t>input = x :</a:t>
            </a:r>
          </a:p>
          <a:p>
            <a:r>
              <a:rPr lang="en-IN" dirty="0"/>
              <a:t>  tensor([[1., 1.]])</a:t>
            </a:r>
          </a:p>
          <a:p>
            <a:r>
              <a:rPr lang="en-IN" dirty="0" err="1"/>
              <a:t>net.forward</a:t>
            </a:r>
            <a:r>
              <a:rPr lang="en-IN" dirty="0"/>
              <a:t>(x) :</a:t>
            </a:r>
          </a:p>
          <a:p>
            <a:r>
              <a:rPr lang="en-IN" dirty="0"/>
              <a:t> tensor([[3.]], </a:t>
            </a:r>
            <a:r>
              <a:rPr lang="en-IN" dirty="0" err="1"/>
              <a:t>grad_fn</a:t>
            </a:r>
            <a:r>
              <a:rPr lang="en-IN" dirty="0"/>
              <a:t>=&lt;AddmmBackward0&gt;)</a:t>
            </a:r>
          </a:p>
          <a:p>
            <a:r>
              <a:rPr lang="en-IN" dirty="0"/>
              <a:t>w x + b :</a:t>
            </a:r>
          </a:p>
          <a:p>
            <a:r>
              <a:rPr lang="en-IN" dirty="0"/>
              <a:t> tensor([[3.]], </a:t>
            </a:r>
            <a:r>
              <a:rPr lang="en-IN" dirty="0" err="1"/>
              <a:t>grad_fn</a:t>
            </a:r>
            <a:r>
              <a:rPr lang="en-IN" dirty="0"/>
              <a:t>=&lt;AddBackward0&gt;)</a:t>
            </a:r>
          </a:p>
        </p:txBody>
      </p:sp>
    </p:spTree>
    <p:extLst>
      <p:ext uri="{BB962C8B-B14F-4D97-AF65-F5344CB8AC3E}">
        <p14:creationId xmlns:p14="http://schemas.microsoft.com/office/powerpoint/2010/main" val="298480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2B9-8AC0-4322-8437-A456F0781B54}"/>
              </a:ext>
            </a:extLst>
          </p:cNvPr>
          <p:cNvSpPr>
            <a:spLocks noGrp="1"/>
          </p:cNvSpPr>
          <p:nvPr>
            <p:ph type="title"/>
          </p:nvPr>
        </p:nvSpPr>
        <p:spPr/>
        <p:txBody>
          <a:bodyPr/>
          <a:lstStyle/>
          <a:p>
            <a:r>
              <a:rPr lang="en-US" dirty="0"/>
              <a:t>Creating a </a:t>
            </a:r>
            <a:r>
              <a:rPr lang="en-US" dirty="0" err="1"/>
              <a:t>FeedForwardNetwork</a:t>
            </a:r>
            <a:r>
              <a:rPr lang="en-US" dirty="0"/>
              <a:t> – (2,1)</a:t>
            </a:r>
            <a:br>
              <a:rPr lang="en-US" dirty="0"/>
            </a:br>
            <a:endParaRPr lang="en-IN" dirty="0"/>
          </a:p>
        </p:txBody>
      </p:sp>
      <p:sp>
        <p:nvSpPr>
          <p:cNvPr id="3" name="Content Placeholder 2">
            <a:extLst>
              <a:ext uri="{FF2B5EF4-FFF2-40B4-BE49-F238E27FC236}">
                <a16:creationId xmlns:a16="http://schemas.microsoft.com/office/drawing/2014/main" id="{600A35AE-5E40-46EE-B78C-935357E3DC31}"/>
              </a:ext>
            </a:extLst>
          </p:cNvPr>
          <p:cNvSpPr>
            <a:spLocks noGrp="1"/>
          </p:cNvSpPr>
          <p:nvPr>
            <p:ph idx="1"/>
          </p:nvPr>
        </p:nvSpPr>
        <p:spPr>
          <a:xfrm>
            <a:off x="838200" y="1304366"/>
            <a:ext cx="10515600" cy="4872598"/>
          </a:xfrm>
        </p:spPr>
        <p:txBody>
          <a:bodyPr>
            <a:normAutofit/>
          </a:bodyPr>
          <a:lstStyle/>
          <a:p>
            <a:r>
              <a:rPr lang="en-US" sz="2000" dirty="0">
                <a:solidFill>
                  <a:srgbClr val="00B0F0"/>
                </a:solidFill>
              </a:rPr>
              <a:t>2 Inputs and 1 output </a:t>
            </a:r>
          </a:p>
          <a:p>
            <a:r>
              <a:rPr lang="en-US" sz="2000" dirty="0"/>
              <a:t>net = </a:t>
            </a:r>
            <a:r>
              <a:rPr lang="en-US" sz="2000" dirty="0" err="1"/>
              <a:t>torch.nn.Linear</a:t>
            </a:r>
            <a:r>
              <a:rPr lang="en-US" sz="2000" dirty="0"/>
              <a:t>(2,1)</a:t>
            </a:r>
          </a:p>
          <a:p>
            <a:r>
              <a:rPr lang="en-US" sz="2000" dirty="0"/>
              <a:t>This creates a network as shown </a:t>
            </a:r>
          </a:p>
          <a:p>
            <a:r>
              <a:rPr lang="en-US" sz="2000" dirty="0"/>
              <a:t>Weight and Bias is set automatically</a:t>
            </a:r>
          </a:p>
          <a:p>
            <a:endParaRPr lang="en-US" sz="2000" dirty="0"/>
          </a:p>
          <a:p>
            <a:endParaRPr lang="en-IN" dirty="0"/>
          </a:p>
        </p:txBody>
      </p:sp>
      <p:pic>
        <p:nvPicPr>
          <p:cNvPr id="4" name="Picture 3">
            <a:extLst>
              <a:ext uri="{FF2B5EF4-FFF2-40B4-BE49-F238E27FC236}">
                <a16:creationId xmlns:a16="http://schemas.microsoft.com/office/drawing/2014/main" id="{037EA7BD-6168-442F-84F9-57BC7C45FB77}"/>
              </a:ext>
            </a:extLst>
          </p:cNvPr>
          <p:cNvPicPr>
            <a:picLocks noChangeAspect="1"/>
          </p:cNvPicPr>
          <p:nvPr/>
        </p:nvPicPr>
        <p:blipFill>
          <a:blip r:embed="rId2"/>
          <a:stretch>
            <a:fillRect/>
          </a:stretch>
        </p:blipFill>
        <p:spPr>
          <a:xfrm>
            <a:off x="5970494" y="1623453"/>
            <a:ext cx="5615303" cy="4149414"/>
          </a:xfrm>
          <a:prstGeom prst="rect">
            <a:avLst/>
          </a:prstGeom>
        </p:spPr>
      </p:pic>
    </p:spTree>
    <p:extLst>
      <p:ext uri="{BB962C8B-B14F-4D97-AF65-F5344CB8AC3E}">
        <p14:creationId xmlns:p14="http://schemas.microsoft.com/office/powerpoint/2010/main" val="1726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EA8F-9702-435F-8E3A-D7D08F0B3154}"/>
              </a:ext>
            </a:extLst>
          </p:cNvPr>
          <p:cNvSpPr>
            <a:spLocks noGrp="1"/>
          </p:cNvSpPr>
          <p:nvPr>
            <p:ph type="title"/>
          </p:nvPr>
        </p:nvSpPr>
        <p:spPr/>
        <p:txBody>
          <a:bodyPr/>
          <a:lstStyle/>
          <a:p>
            <a:r>
              <a:rPr lang="en-US" dirty="0"/>
              <a:t>Creating a </a:t>
            </a:r>
            <a:r>
              <a:rPr lang="en-US" dirty="0" err="1"/>
              <a:t>FeedForwardNetwork</a:t>
            </a:r>
            <a:r>
              <a:rPr lang="en-US" dirty="0"/>
              <a:t> – (2,1)</a:t>
            </a:r>
            <a:br>
              <a:rPr lang="en-US" dirty="0"/>
            </a:br>
            <a:endParaRPr lang="en-IN" dirty="0"/>
          </a:p>
        </p:txBody>
      </p:sp>
      <p:sp>
        <p:nvSpPr>
          <p:cNvPr id="3" name="Content Placeholder 2">
            <a:extLst>
              <a:ext uri="{FF2B5EF4-FFF2-40B4-BE49-F238E27FC236}">
                <a16:creationId xmlns:a16="http://schemas.microsoft.com/office/drawing/2014/main" id="{F136F1E5-1A91-4755-BD7B-D9A8D5459E85}"/>
              </a:ext>
            </a:extLst>
          </p:cNvPr>
          <p:cNvSpPr>
            <a:spLocks noGrp="1"/>
          </p:cNvSpPr>
          <p:nvPr>
            <p:ph idx="1"/>
          </p:nvPr>
        </p:nvSpPr>
        <p:spPr>
          <a:xfrm>
            <a:off x="838200" y="1411941"/>
            <a:ext cx="10515600" cy="5080934"/>
          </a:xfrm>
        </p:spPr>
        <p:txBody>
          <a:bodyPr>
            <a:normAutofit fontScale="77500" lnSpcReduction="20000"/>
          </a:bodyPr>
          <a:lstStyle/>
          <a:p>
            <a:pPr marL="0" indent="0">
              <a:buNone/>
            </a:pPr>
            <a:r>
              <a:rPr lang="en-IN" dirty="0"/>
              <a:t>import torch</a:t>
            </a:r>
          </a:p>
          <a:p>
            <a:pPr marL="0" indent="0">
              <a:buNone/>
            </a:pPr>
            <a:r>
              <a:rPr lang="en-IN" dirty="0"/>
              <a:t>net = </a:t>
            </a:r>
            <a:r>
              <a:rPr lang="en-IN" dirty="0" err="1"/>
              <a:t>torch.nn.Linear</a:t>
            </a:r>
            <a:r>
              <a:rPr lang="en-IN" dirty="0"/>
              <a:t>(2,1)</a:t>
            </a:r>
          </a:p>
          <a:p>
            <a:pPr marL="0" indent="0">
              <a:buNone/>
            </a:pPr>
            <a:r>
              <a:rPr lang="en-IN" dirty="0"/>
              <a:t>print('network structure : </a:t>
            </a:r>
            <a:r>
              <a:rPr lang="en-IN" dirty="0" err="1"/>
              <a:t>torch.nn.Linear</a:t>
            </a:r>
            <a:r>
              <a:rPr lang="en-IN" dirty="0"/>
              <a:t>(2,1)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endParaRPr lang="en-US" dirty="0"/>
          </a:p>
          <a:p>
            <a:pPr marL="0" indent="0">
              <a:buNone/>
            </a:pPr>
            <a:r>
              <a:rPr lang="en-US" dirty="0">
                <a:solidFill>
                  <a:srgbClr val="00B0F0"/>
                </a:solidFill>
              </a:rPr>
              <a:t>network structure : </a:t>
            </a:r>
            <a:r>
              <a:rPr lang="en-US" dirty="0" err="1">
                <a:solidFill>
                  <a:srgbClr val="00B0F0"/>
                </a:solidFill>
              </a:rPr>
              <a:t>torch.nn.Linear</a:t>
            </a:r>
            <a:r>
              <a:rPr lang="en-US" dirty="0">
                <a:solidFill>
                  <a:srgbClr val="00B0F0"/>
                </a:solidFill>
              </a:rPr>
              <a:t>(2,1) :</a:t>
            </a:r>
          </a:p>
          <a:p>
            <a:pPr marL="0" indent="0">
              <a:buNone/>
            </a:pPr>
            <a:r>
              <a:rPr lang="en-US" dirty="0">
                <a:solidFill>
                  <a:srgbClr val="00B0F0"/>
                </a:solidFill>
              </a:rPr>
              <a:t> Linear(</a:t>
            </a:r>
            <a:r>
              <a:rPr lang="en-US" dirty="0" err="1">
                <a:solidFill>
                  <a:srgbClr val="00B0F0"/>
                </a:solidFill>
              </a:rPr>
              <a:t>in_features</a:t>
            </a:r>
            <a:r>
              <a:rPr lang="en-US" dirty="0">
                <a:solidFill>
                  <a:srgbClr val="00B0F0"/>
                </a:solidFill>
              </a:rPr>
              <a:t>=2, </a:t>
            </a:r>
            <a:r>
              <a:rPr lang="en-US" dirty="0" err="1">
                <a:solidFill>
                  <a:srgbClr val="00B0F0"/>
                </a:solidFill>
              </a:rPr>
              <a:t>out_features</a:t>
            </a:r>
            <a:r>
              <a:rPr lang="en-US" dirty="0">
                <a:solidFill>
                  <a:srgbClr val="00B0F0"/>
                </a:solidFill>
              </a:rPr>
              <a:t>=1, bias=True)</a:t>
            </a:r>
          </a:p>
          <a:p>
            <a:pPr marL="0" indent="0">
              <a:buNone/>
            </a:pPr>
            <a:r>
              <a:rPr lang="en-US" dirty="0">
                <a:solidFill>
                  <a:srgbClr val="00B0F0"/>
                </a:solidFill>
              </a:rPr>
              <a:t>Weight of network :</a:t>
            </a:r>
          </a:p>
          <a:p>
            <a:pPr marL="0" indent="0">
              <a:buNone/>
            </a:pPr>
            <a:r>
              <a:rPr lang="en-US" dirty="0">
                <a:solidFill>
                  <a:srgbClr val="00B0F0"/>
                </a:solidFill>
              </a:rPr>
              <a:t> Parameter containing:</a:t>
            </a:r>
          </a:p>
          <a:p>
            <a:pPr marL="0" indent="0">
              <a:buNone/>
            </a:pPr>
            <a:r>
              <a:rPr lang="en-US" dirty="0">
                <a:solidFill>
                  <a:srgbClr val="00B0F0"/>
                </a:solidFill>
              </a:rPr>
              <a:t>tensor([[0.4430, 0.6060]], </a:t>
            </a:r>
            <a:r>
              <a:rPr lang="en-US" dirty="0" err="1">
                <a:solidFill>
                  <a:srgbClr val="00B0F0"/>
                </a:solidFill>
              </a:rPr>
              <a:t>requires_grad</a:t>
            </a:r>
            <a:r>
              <a:rPr lang="en-US" dirty="0">
                <a:solidFill>
                  <a:srgbClr val="00B0F0"/>
                </a:solidFill>
              </a:rPr>
              <a:t>=True)</a:t>
            </a:r>
          </a:p>
          <a:p>
            <a:pPr marL="0" indent="0">
              <a:buNone/>
            </a:pPr>
            <a:r>
              <a:rPr lang="en-US" dirty="0">
                <a:solidFill>
                  <a:srgbClr val="00B0F0"/>
                </a:solidFill>
              </a:rPr>
              <a:t>Bias of network :</a:t>
            </a:r>
          </a:p>
          <a:p>
            <a:pPr marL="0" indent="0">
              <a:buNone/>
            </a:pPr>
            <a:r>
              <a:rPr lang="en-US" dirty="0">
                <a:solidFill>
                  <a:srgbClr val="00B0F0"/>
                </a:solidFill>
              </a:rPr>
              <a:t> Parameter containing:</a:t>
            </a:r>
          </a:p>
          <a:p>
            <a:pPr marL="0" indent="0">
              <a:buNone/>
            </a:pPr>
            <a:r>
              <a:rPr lang="en-US" dirty="0">
                <a:solidFill>
                  <a:srgbClr val="00B0F0"/>
                </a:solidFill>
              </a:rPr>
              <a:t>tensor([-0.4325], </a:t>
            </a:r>
            <a:r>
              <a:rPr lang="en-US" dirty="0" err="1">
                <a:solidFill>
                  <a:srgbClr val="00B0F0"/>
                </a:solidFill>
              </a:rPr>
              <a:t>requires_grad</a:t>
            </a:r>
            <a:r>
              <a:rPr lang="en-US" dirty="0">
                <a:solidFill>
                  <a:srgbClr val="00B0F0"/>
                </a:solidFill>
              </a:rPr>
              <a:t>=True)</a:t>
            </a:r>
            <a:endParaRPr lang="en-IN" dirty="0">
              <a:solidFill>
                <a:srgbClr val="00B0F0"/>
              </a:solidFill>
            </a:endParaRPr>
          </a:p>
        </p:txBody>
      </p:sp>
    </p:spTree>
    <p:extLst>
      <p:ext uri="{BB962C8B-B14F-4D97-AF65-F5344CB8AC3E}">
        <p14:creationId xmlns:p14="http://schemas.microsoft.com/office/powerpoint/2010/main" val="131800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07D7-3A4B-4797-95A3-0C2C53FBCB90}"/>
              </a:ext>
            </a:extLst>
          </p:cNvPr>
          <p:cNvSpPr>
            <a:spLocks noGrp="1"/>
          </p:cNvSpPr>
          <p:nvPr>
            <p:ph type="title"/>
          </p:nvPr>
        </p:nvSpPr>
        <p:spPr>
          <a:xfrm>
            <a:off x="838200" y="365125"/>
            <a:ext cx="10515600" cy="629957"/>
          </a:xfrm>
        </p:spPr>
        <p:txBody>
          <a:bodyPr>
            <a:normAutofit fontScale="90000"/>
          </a:bodyPr>
          <a:lstStyle/>
          <a:p>
            <a:r>
              <a:rPr lang="en-IN" dirty="0" err="1"/>
              <a:t>FeedForwardNetwork</a:t>
            </a:r>
            <a:r>
              <a:rPr lang="en-IN" dirty="0"/>
              <a:t> – (2,1)- Evaluation</a:t>
            </a:r>
          </a:p>
        </p:txBody>
      </p:sp>
      <p:sp>
        <p:nvSpPr>
          <p:cNvPr id="3" name="Content Placeholder 2">
            <a:extLst>
              <a:ext uri="{FF2B5EF4-FFF2-40B4-BE49-F238E27FC236}">
                <a16:creationId xmlns:a16="http://schemas.microsoft.com/office/drawing/2014/main" id="{9F1F39CF-86A4-4285-8795-919878C5E516}"/>
              </a:ext>
            </a:extLst>
          </p:cNvPr>
          <p:cNvSpPr>
            <a:spLocks noGrp="1"/>
          </p:cNvSpPr>
          <p:nvPr>
            <p:ph idx="1"/>
          </p:nvPr>
        </p:nvSpPr>
        <p:spPr>
          <a:xfrm>
            <a:off x="838200" y="1264024"/>
            <a:ext cx="10515600" cy="5228851"/>
          </a:xfrm>
        </p:spPr>
        <p:txBody>
          <a:bodyPr>
            <a:normAutofit fontScale="92500" lnSpcReduction="20000"/>
          </a:bodyPr>
          <a:lstStyle/>
          <a:p>
            <a:pPr>
              <a:lnSpc>
                <a:spcPct val="120000"/>
              </a:lnSpc>
              <a:spcBef>
                <a:spcPts val="0"/>
              </a:spcBef>
            </a:pPr>
            <a:r>
              <a:rPr lang="en-US" dirty="0"/>
              <a:t>Now creates an input vector x = </a:t>
            </a:r>
            <a:r>
              <a:rPr lang="en-US" dirty="0" err="1"/>
              <a:t>torch.tensor</a:t>
            </a:r>
            <a:r>
              <a:rPr lang="en-US" dirty="0"/>
              <a:t>([[1.0,1.0]])</a:t>
            </a:r>
          </a:p>
          <a:p>
            <a:pPr>
              <a:lnSpc>
                <a:spcPct val="120000"/>
              </a:lnSpc>
              <a:spcBef>
                <a:spcPts val="0"/>
              </a:spcBef>
            </a:pPr>
            <a:endParaRPr lang="en-US" dirty="0"/>
          </a:p>
          <a:p>
            <a:pPr>
              <a:lnSpc>
                <a:spcPct val="120000"/>
              </a:lnSpc>
              <a:spcBef>
                <a:spcPts val="0"/>
              </a:spcBef>
            </a:pPr>
            <a:r>
              <a:rPr lang="en-US" dirty="0" err="1"/>
              <a:t>Evalute</a:t>
            </a:r>
            <a:r>
              <a:rPr lang="en-US" dirty="0"/>
              <a:t> the network with the input vector using forward() function </a:t>
            </a:r>
          </a:p>
          <a:p>
            <a:pPr>
              <a:lnSpc>
                <a:spcPct val="120000"/>
              </a:lnSpc>
              <a:spcBef>
                <a:spcPts val="0"/>
              </a:spcBef>
            </a:pPr>
            <a:r>
              <a:rPr lang="en-US" dirty="0"/>
              <a:t>perform the linear formula Ax where A is weight matrix, x is input vector).</a:t>
            </a:r>
          </a:p>
          <a:p>
            <a:pPr>
              <a:lnSpc>
                <a:spcPct val="120000"/>
              </a:lnSpc>
              <a:spcBef>
                <a:spcPts val="0"/>
              </a:spcBef>
            </a:pPr>
            <a:endParaRPr lang="en-US" dirty="0"/>
          </a:p>
          <a:p>
            <a:pPr marL="0" indent="0">
              <a:lnSpc>
                <a:spcPct val="120000"/>
              </a:lnSpc>
              <a:spcBef>
                <a:spcPts val="0"/>
              </a:spcBef>
              <a:buNone/>
            </a:pPr>
            <a:r>
              <a:rPr lang="en-US" dirty="0"/>
              <a:t>print('</a:t>
            </a:r>
            <a:r>
              <a:rPr lang="en-US" dirty="0" err="1"/>
              <a:t>net.forward</a:t>
            </a:r>
            <a:r>
              <a:rPr lang="en-US" dirty="0"/>
              <a:t>(x) :\n',</a:t>
            </a:r>
            <a:r>
              <a:rPr lang="en-US" dirty="0" err="1"/>
              <a:t>net.forward</a:t>
            </a:r>
            <a:r>
              <a:rPr lang="en-US" dirty="0"/>
              <a:t>(x))</a:t>
            </a:r>
          </a:p>
          <a:p>
            <a:pPr>
              <a:lnSpc>
                <a:spcPct val="120000"/>
              </a:lnSpc>
              <a:spcBef>
                <a:spcPts val="0"/>
              </a:spcBef>
            </a:pPr>
            <a:endParaRPr lang="en-US" dirty="0"/>
          </a:p>
          <a:p>
            <a:pPr>
              <a:lnSpc>
                <a:spcPct val="120000"/>
              </a:lnSpc>
              <a:spcBef>
                <a:spcPts val="0"/>
              </a:spcBef>
            </a:pPr>
            <a:r>
              <a:rPr lang="en-US" dirty="0"/>
              <a:t>Verify the evaluation result by performing the linear formula </a:t>
            </a:r>
            <a:r>
              <a:rPr lang="en-US" dirty="0" err="1"/>
              <a:t>A.x</a:t>
            </a:r>
            <a:r>
              <a:rPr lang="en-US" dirty="0"/>
              <a:t> without using forward() function Here A is weight matrix, x is input vector</a:t>
            </a:r>
          </a:p>
          <a:p>
            <a:pPr>
              <a:lnSpc>
                <a:spcPct val="120000"/>
              </a:lnSpc>
              <a:spcBef>
                <a:spcPts val="0"/>
              </a:spcBef>
            </a:pPr>
            <a:r>
              <a:rPr lang="en-US" dirty="0"/>
              <a:t>This shows the same result as the one with forward() function.</a:t>
            </a:r>
          </a:p>
          <a:p>
            <a:pPr marL="0" indent="0">
              <a:lnSpc>
                <a:spcPct val="120000"/>
              </a:lnSpc>
              <a:spcBef>
                <a:spcPts val="0"/>
              </a:spcBef>
              <a:buNone/>
            </a:pPr>
            <a:r>
              <a:rPr lang="en-US" dirty="0"/>
              <a:t> o = torch.mm(</a:t>
            </a:r>
            <a:r>
              <a:rPr lang="en-US" dirty="0" err="1"/>
              <a:t>net.weight,x.t</a:t>
            </a:r>
            <a:r>
              <a:rPr lang="en-US" dirty="0"/>
              <a:t>()) + </a:t>
            </a:r>
            <a:r>
              <a:rPr lang="en-US" dirty="0" err="1"/>
              <a:t>net.bias</a:t>
            </a:r>
            <a:r>
              <a:rPr lang="en-US" dirty="0"/>
              <a:t>;</a:t>
            </a:r>
          </a:p>
          <a:p>
            <a:pPr marL="0" indent="0">
              <a:lnSpc>
                <a:spcPct val="120000"/>
              </a:lnSpc>
              <a:spcBef>
                <a:spcPts val="0"/>
              </a:spcBef>
              <a:buNone/>
            </a:pPr>
            <a:r>
              <a:rPr lang="en-US" dirty="0"/>
              <a:t>print('w x + b :\</a:t>
            </a:r>
            <a:r>
              <a:rPr lang="en-US" dirty="0" err="1"/>
              <a:t>n',o</a:t>
            </a:r>
            <a:r>
              <a:rPr lang="en-US" dirty="0"/>
              <a:t>)</a:t>
            </a:r>
          </a:p>
        </p:txBody>
      </p:sp>
    </p:spTree>
    <p:extLst>
      <p:ext uri="{BB962C8B-B14F-4D97-AF65-F5344CB8AC3E}">
        <p14:creationId xmlns:p14="http://schemas.microsoft.com/office/powerpoint/2010/main" val="64576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6B21-A3CC-424E-8803-AD5ABF6ABD83}"/>
              </a:ext>
            </a:extLst>
          </p:cNvPr>
          <p:cNvSpPr>
            <a:spLocks noGrp="1"/>
          </p:cNvSpPr>
          <p:nvPr>
            <p:ph type="title"/>
          </p:nvPr>
        </p:nvSpPr>
        <p:spPr/>
        <p:txBody>
          <a:bodyPr/>
          <a:lstStyle/>
          <a:p>
            <a:r>
              <a:rPr lang="en-IN" dirty="0" err="1"/>
              <a:t>FeedForwardNetwork</a:t>
            </a:r>
            <a:r>
              <a:rPr lang="en-IN" dirty="0"/>
              <a:t> – (2,1)- Evaluation</a:t>
            </a:r>
            <a:br>
              <a:rPr lang="en-IN" dirty="0"/>
            </a:br>
            <a:endParaRPr lang="en-IN" dirty="0"/>
          </a:p>
        </p:txBody>
      </p:sp>
      <p:sp>
        <p:nvSpPr>
          <p:cNvPr id="3" name="Content Placeholder 2">
            <a:extLst>
              <a:ext uri="{FF2B5EF4-FFF2-40B4-BE49-F238E27FC236}">
                <a16:creationId xmlns:a16="http://schemas.microsoft.com/office/drawing/2014/main" id="{F8E46069-7138-4DF4-957F-A26ED1927519}"/>
              </a:ext>
            </a:extLst>
          </p:cNvPr>
          <p:cNvSpPr>
            <a:spLocks noGrp="1"/>
          </p:cNvSpPr>
          <p:nvPr>
            <p:ph idx="1"/>
          </p:nvPr>
        </p:nvSpPr>
        <p:spPr>
          <a:xfrm>
            <a:off x="273423" y="1785284"/>
            <a:ext cx="6329083" cy="4351338"/>
          </a:xfrm>
        </p:spPr>
        <p:txBody>
          <a:bodyPr>
            <a:normAutofit fontScale="85000" lnSpcReduction="20000"/>
          </a:bodyPr>
          <a:lstStyle/>
          <a:p>
            <a:pPr marL="0" indent="0">
              <a:buNone/>
            </a:pPr>
            <a:r>
              <a:rPr lang="en-IN" dirty="0"/>
              <a:t>import torch</a:t>
            </a:r>
          </a:p>
          <a:p>
            <a:pPr marL="0" indent="0">
              <a:buNone/>
            </a:pPr>
            <a:r>
              <a:rPr lang="en-IN" dirty="0"/>
              <a:t>net = </a:t>
            </a:r>
            <a:r>
              <a:rPr lang="en-IN" dirty="0" err="1"/>
              <a:t>torch.nn.Linear</a:t>
            </a:r>
            <a:r>
              <a:rPr lang="en-IN" dirty="0"/>
              <a:t>(2,1)</a:t>
            </a:r>
          </a:p>
          <a:p>
            <a:pPr marL="0" indent="0">
              <a:buNone/>
            </a:pPr>
            <a:r>
              <a:rPr lang="en-IN" dirty="0"/>
              <a:t>print('network structure : </a:t>
            </a:r>
            <a:r>
              <a:rPr lang="en-IN" dirty="0" err="1"/>
              <a:t>torch.nn.Linear</a:t>
            </a:r>
            <a:r>
              <a:rPr lang="en-IN" dirty="0"/>
              <a:t>(2,1)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r>
              <a:rPr lang="en-IN" dirty="0"/>
              <a:t>x = </a:t>
            </a:r>
            <a:r>
              <a:rPr lang="en-IN" dirty="0" err="1"/>
              <a:t>torch.tensor</a:t>
            </a:r>
            <a:r>
              <a:rPr lang="en-IN" dirty="0"/>
              <a:t>([[1.0,1.0]])</a:t>
            </a:r>
          </a:p>
          <a:p>
            <a:pPr marL="0" indent="0">
              <a:buNone/>
            </a:pPr>
            <a:r>
              <a:rPr lang="en-IN" dirty="0"/>
              <a:t>print("input = x :\n ",x)</a:t>
            </a:r>
          </a:p>
          <a:p>
            <a:pPr marL="0" indent="0">
              <a:buNone/>
            </a:pPr>
            <a:r>
              <a:rPr lang="en-IN" dirty="0"/>
              <a:t>print('</a:t>
            </a:r>
            <a:r>
              <a:rPr lang="en-IN" dirty="0" err="1"/>
              <a:t>net.forward</a:t>
            </a:r>
            <a:r>
              <a:rPr lang="en-IN" dirty="0"/>
              <a:t>(x) :\n',</a:t>
            </a:r>
            <a:r>
              <a:rPr lang="en-IN" dirty="0" err="1"/>
              <a:t>net.forward</a:t>
            </a:r>
            <a:r>
              <a:rPr lang="en-IN" dirty="0"/>
              <a:t>(x))</a:t>
            </a:r>
          </a:p>
          <a:p>
            <a:pPr marL="0" indent="0">
              <a:buNone/>
            </a:pPr>
            <a:r>
              <a:rPr lang="en-IN" dirty="0"/>
              <a:t>y = torch.mm(x, net.weight.t()) + </a:t>
            </a:r>
            <a:r>
              <a:rPr lang="en-IN" dirty="0" err="1"/>
              <a:t>net.bias</a:t>
            </a:r>
            <a:endParaRPr lang="en-IN" dirty="0"/>
          </a:p>
          <a:p>
            <a:pPr marL="0" indent="0">
              <a:buNone/>
            </a:pPr>
            <a:r>
              <a:rPr lang="en-IN" dirty="0"/>
              <a:t>print(‘</a:t>
            </a:r>
            <a:r>
              <a:rPr lang="en-IN" dirty="0" err="1"/>
              <a:t>xw</a:t>
            </a:r>
            <a:r>
              <a:rPr lang="en-IN" dirty="0"/>
              <a:t> + b :\</a:t>
            </a:r>
            <a:r>
              <a:rPr lang="en-IN" dirty="0" err="1"/>
              <a:t>n’,y</a:t>
            </a:r>
            <a:r>
              <a:rPr lang="en-IN" dirty="0"/>
              <a:t>)</a:t>
            </a:r>
          </a:p>
        </p:txBody>
      </p:sp>
      <p:sp>
        <p:nvSpPr>
          <p:cNvPr id="4" name="TextBox 3">
            <a:extLst>
              <a:ext uri="{FF2B5EF4-FFF2-40B4-BE49-F238E27FC236}">
                <a16:creationId xmlns:a16="http://schemas.microsoft.com/office/drawing/2014/main" id="{CF7EC3EB-FA05-439C-8AE0-1AEC4B33B3ED}"/>
              </a:ext>
            </a:extLst>
          </p:cNvPr>
          <p:cNvSpPr txBox="1"/>
          <p:nvPr/>
        </p:nvSpPr>
        <p:spPr>
          <a:xfrm>
            <a:off x="6696635" y="1882588"/>
            <a:ext cx="4657165" cy="4524315"/>
          </a:xfrm>
          <a:prstGeom prst="rect">
            <a:avLst/>
          </a:prstGeom>
          <a:noFill/>
        </p:spPr>
        <p:txBody>
          <a:bodyPr wrap="square" rtlCol="0">
            <a:spAutoFit/>
          </a:bodyPr>
          <a:lstStyle/>
          <a:p>
            <a:r>
              <a:rPr lang="en-IN" dirty="0"/>
              <a:t>network structure : </a:t>
            </a:r>
            <a:r>
              <a:rPr lang="en-IN" dirty="0" err="1"/>
              <a:t>torch.nn.Linear</a:t>
            </a:r>
            <a:r>
              <a:rPr lang="en-IN" dirty="0"/>
              <a:t>(2,1) :</a:t>
            </a:r>
          </a:p>
          <a:p>
            <a:r>
              <a:rPr lang="en-IN" dirty="0"/>
              <a:t> Linear(</a:t>
            </a:r>
            <a:r>
              <a:rPr lang="en-IN" dirty="0" err="1"/>
              <a:t>in_features</a:t>
            </a:r>
            <a:r>
              <a:rPr lang="en-IN" dirty="0"/>
              <a:t>=2, </a:t>
            </a:r>
            <a:r>
              <a:rPr lang="en-IN" dirty="0" err="1"/>
              <a:t>out_features</a:t>
            </a:r>
            <a:r>
              <a:rPr lang="en-IN" dirty="0"/>
              <a:t>=1, bias=True)</a:t>
            </a:r>
          </a:p>
          <a:p>
            <a:r>
              <a:rPr lang="en-IN" dirty="0"/>
              <a:t>Weight of network :</a:t>
            </a:r>
          </a:p>
          <a:p>
            <a:r>
              <a:rPr lang="en-IN" dirty="0"/>
              <a:t> Parameter containing:</a:t>
            </a:r>
          </a:p>
          <a:p>
            <a:r>
              <a:rPr lang="en-IN" dirty="0"/>
              <a:t>tensor([[0.5839, 0.0172]], </a:t>
            </a:r>
            <a:r>
              <a:rPr lang="en-IN" dirty="0" err="1"/>
              <a:t>requires_grad</a:t>
            </a:r>
            <a:r>
              <a:rPr lang="en-IN" dirty="0"/>
              <a:t>=True)</a:t>
            </a:r>
          </a:p>
          <a:p>
            <a:r>
              <a:rPr lang="en-IN" dirty="0"/>
              <a:t>Bias of network :</a:t>
            </a:r>
          </a:p>
          <a:p>
            <a:r>
              <a:rPr lang="en-IN" dirty="0"/>
              <a:t> Parameter containing:</a:t>
            </a:r>
          </a:p>
          <a:p>
            <a:r>
              <a:rPr lang="en-IN" dirty="0"/>
              <a:t>tensor([-0.5402], </a:t>
            </a:r>
            <a:r>
              <a:rPr lang="en-IN" dirty="0" err="1"/>
              <a:t>requires_grad</a:t>
            </a:r>
            <a:r>
              <a:rPr lang="en-IN" dirty="0"/>
              <a:t>=True)</a:t>
            </a:r>
          </a:p>
          <a:p>
            <a:r>
              <a:rPr lang="en-IN" dirty="0"/>
              <a:t>input = x :</a:t>
            </a:r>
          </a:p>
          <a:p>
            <a:r>
              <a:rPr lang="en-IN" dirty="0"/>
              <a:t>  tensor([[1., 1.]])</a:t>
            </a:r>
          </a:p>
          <a:p>
            <a:r>
              <a:rPr lang="en-IN" dirty="0" err="1"/>
              <a:t>net.forward</a:t>
            </a:r>
            <a:r>
              <a:rPr lang="en-IN" dirty="0"/>
              <a:t>(x) :</a:t>
            </a:r>
          </a:p>
          <a:p>
            <a:r>
              <a:rPr lang="en-IN" dirty="0"/>
              <a:t> tensor([[0.0609]], </a:t>
            </a:r>
            <a:r>
              <a:rPr lang="en-IN" dirty="0" err="1"/>
              <a:t>grad_fn</a:t>
            </a:r>
            <a:r>
              <a:rPr lang="en-IN" dirty="0"/>
              <a:t>=&lt;AddmmBackward0&gt;)</a:t>
            </a:r>
          </a:p>
          <a:p>
            <a:r>
              <a:rPr lang="en-IN" dirty="0"/>
              <a:t>w x + b :</a:t>
            </a:r>
          </a:p>
          <a:p>
            <a:r>
              <a:rPr lang="en-IN" dirty="0"/>
              <a:t> tensor([[0.0609]], </a:t>
            </a:r>
            <a:r>
              <a:rPr lang="en-IN" dirty="0" err="1"/>
              <a:t>grad_fn</a:t>
            </a:r>
            <a:r>
              <a:rPr lang="en-IN" dirty="0"/>
              <a:t>=&lt;AddBackward0&gt;)</a:t>
            </a:r>
          </a:p>
        </p:txBody>
      </p:sp>
    </p:spTree>
    <p:extLst>
      <p:ext uri="{BB962C8B-B14F-4D97-AF65-F5344CB8AC3E}">
        <p14:creationId xmlns:p14="http://schemas.microsoft.com/office/powerpoint/2010/main" val="262505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1572-9E6F-47A2-976C-BBA9544459C7}"/>
              </a:ext>
            </a:extLst>
          </p:cNvPr>
          <p:cNvSpPr>
            <a:spLocks noGrp="1"/>
          </p:cNvSpPr>
          <p:nvPr>
            <p:ph type="title"/>
          </p:nvPr>
        </p:nvSpPr>
        <p:spPr>
          <a:xfrm>
            <a:off x="660833" y="270996"/>
            <a:ext cx="10515600" cy="851329"/>
          </a:xfrm>
        </p:spPr>
        <p:txBody>
          <a:bodyPr>
            <a:normAutofit fontScale="90000"/>
          </a:bodyPr>
          <a:lstStyle/>
          <a:p>
            <a:r>
              <a:rPr lang="en-US" dirty="0"/>
              <a:t>Creating a </a:t>
            </a:r>
            <a:r>
              <a:rPr lang="en-US" dirty="0" err="1"/>
              <a:t>FeedForwardNetwork</a:t>
            </a:r>
            <a:r>
              <a:rPr lang="en-US" dirty="0"/>
              <a:t> – (2,2)</a:t>
            </a:r>
            <a:br>
              <a:rPr lang="en-US" dirty="0"/>
            </a:br>
            <a:endParaRPr lang="en-IN" dirty="0"/>
          </a:p>
        </p:txBody>
      </p:sp>
      <p:sp>
        <p:nvSpPr>
          <p:cNvPr id="3" name="Content Placeholder 2">
            <a:extLst>
              <a:ext uri="{FF2B5EF4-FFF2-40B4-BE49-F238E27FC236}">
                <a16:creationId xmlns:a16="http://schemas.microsoft.com/office/drawing/2014/main" id="{2317CC62-B1F9-4111-86C3-5046FFC38002}"/>
              </a:ext>
            </a:extLst>
          </p:cNvPr>
          <p:cNvSpPr>
            <a:spLocks noGrp="1"/>
          </p:cNvSpPr>
          <p:nvPr>
            <p:ph idx="1"/>
          </p:nvPr>
        </p:nvSpPr>
        <p:spPr>
          <a:xfrm>
            <a:off x="838200" y="1825625"/>
            <a:ext cx="5495365" cy="4351338"/>
          </a:xfrm>
        </p:spPr>
        <p:txBody>
          <a:bodyPr/>
          <a:lstStyle/>
          <a:p>
            <a:pPr marL="0" indent="0">
              <a:buNone/>
            </a:pPr>
            <a:r>
              <a:rPr lang="en-US" dirty="0">
                <a:solidFill>
                  <a:srgbClr val="00B0F0"/>
                </a:solidFill>
              </a:rPr>
              <a:t>2 Inputs and 2 outputs </a:t>
            </a:r>
            <a:r>
              <a:rPr lang="en-US" dirty="0"/>
              <a:t>net = </a:t>
            </a:r>
            <a:r>
              <a:rPr lang="en-US" dirty="0" err="1"/>
              <a:t>torch.nn.Linear</a:t>
            </a:r>
            <a:r>
              <a:rPr lang="en-US" dirty="0"/>
              <a:t>(2,2)</a:t>
            </a:r>
          </a:p>
          <a:p>
            <a:r>
              <a:rPr lang="en-US" dirty="0"/>
              <a:t>This creates a network as shown</a:t>
            </a:r>
          </a:p>
          <a:p>
            <a:r>
              <a:rPr lang="en-US" dirty="0"/>
              <a:t>Weight and Bias is set automatically</a:t>
            </a:r>
          </a:p>
          <a:p>
            <a:endParaRPr lang="en-IN" dirty="0"/>
          </a:p>
        </p:txBody>
      </p:sp>
      <p:pic>
        <p:nvPicPr>
          <p:cNvPr id="4" name="Picture 3">
            <a:extLst>
              <a:ext uri="{FF2B5EF4-FFF2-40B4-BE49-F238E27FC236}">
                <a16:creationId xmlns:a16="http://schemas.microsoft.com/office/drawing/2014/main" id="{DCFF85D5-4FB3-4C86-AC0D-86E1D14D95BC}"/>
              </a:ext>
            </a:extLst>
          </p:cNvPr>
          <p:cNvPicPr>
            <a:picLocks noChangeAspect="1"/>
          </p:cNvPicPr>
          <p:nvPr/>
        </p:nvPicPr>
        <p:blipFill>
          <a:blip r:embed="rId2"/>
          <a:stretch>
            <a:fillRect/>
          </a:stretch>
        </p:blipFill>
        <p:spPr>
          <a:xfrm>
            <a:off x="6759640" y="1122325"/>
            <a:ext cx="4771527" cy="5370550"/>
          </a:xfrm>
          <a:prstGeom prst="rect">
            <a:avLst/>
          </a:prstGeom>
        </p:spPr>
      </p:pic>
    </p:spTree>
    <p:extLst>
      <p:ext uri="{BB962C8B-B14F-4D97-AF65-F5344CB8AC3E}">
        <p14:creationId xmlns:p14="http://schemas.microsoft.com/office/powerpoint/2010/main" val="200718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9619C-5B34-45F1-9A67-D1EE2BBAD226}"/>
              </a:ext>
            </a:extLst>
          </p:cNvPr>
          <p:cNvSpPr>
            <a:spLocks noGrp="1"/>
          </p:cNvSpPr>
          <p:nvPr>
            <p:ph type="title"/>
          </p:nvPr>
        </p:nvSpPr>
        <p:spPr/>
        <p:txBody>
          <a:bodyPr/>
          <a:lstStyle/>
          <a:p>
            <a:r>
              <a:rPr lang="en-US" dirty="0"/>
              <a:t>Creating a </a:t>
            </a:r>
            <a:r>
              <a:rPr lang="en-US" dirty="0" err="1"/>
              <a:t>FeedForwardNetwork</a:t>
            </a:r>
            <a:r>
              <a:rPr lang="en-US" dirty="0"/>
              <a:t> – (2,2)</a:t>
            </a:r>
            <a:br>
              <a:rPr lang="en-US" dirty="0"/>
            </a:br>
            <a:endParaRPr lang="en-IN" dirty="0"/>
          </a:p>
        </p:txBody>
      </p:sp>
      <p:sp>
        <p:nvSpPr>
          <p:cNvPr id="3" name="Content Placeholder 2">
            <a:extLst>
              <a:ext uri="{FF2B5EF4-FFF2-40B4-BE49-F238E27FC236}">
                <a16:creationId xmlns:a16="http://schemas.microsoft.com/office/drawing/2014/main" id="{7F1E66D0-ADAA-48A8-ABC9-F78697EC5CF3}"/>
              </a:ext>
            </a:extLst>
          </p:cNvPr>
          <p:cNvSpPr>
            <a:spLocks noGrp="1"/>
          </p:cNvSpPr>
          <p:nvPr>
            <p:ph idx="1"/>
          </p:nvPr>
        </p:nvSpPr>
        <p:spPr>
          <a:xfrm>
            <a:off x="838200" y="1690688"/>
            <a:ext cx="10515600" cy="4992500"/>
          </a:xfrm>
        </p:spPr>
        <p:txBody>
          <a:bodyPr>
            <a:normAutofit fontScale="70000" lnSpcReduction="20000"/>
          </a:bodyPr>
          <a:lstStyle/>
          <a:p>
            <a:pPr marL="0" indent="0">
              <a:lnSpc>
                <a:spcPct val="120000"/>
              </a:lnSpc>
              <a:buNone/>
            </a:pPr>
            <a:r>
              <a:rPr lang="en-US" dirty="0"/>
              <a:t>import torch</a:t>
            </a:r>
          </a:p>
          <a:p>
            <a:pPr marL="0" indent="0">
              <a:lnSpc>
                <a:spcPct val="120000"/>
              </a:lnSpc>
              <a:buNone/>
            </a:pPr>
            <a:r>
              <a:rPr lang="en-US" dirty="0"/>
              <a:t>net = </a:t>
            </a:r>
            <a:r>
              <a:rPr lang="en-US" dirty="0" err="1"/>
              <a:t>torch.nn.Linear</a:t>
            </a:r>
            <a:r>
              <a:rPr lang="en-US" dirty="0"/>
              <a:t>(2,1)</a:t>
            </a:r>
          </a:p>
          <a:p>
            <a:pPr marL="0" indent="0">
              <a:lnSpc>
                <a:spcPct val="120000"/>
              </a:lnSpc>
              <a:buNone/>
            </a:pPr>
            <a:r>
              <a:rPr lang="en-IN" dirty="0"/>
              <a:t>print('network structure : </a:t>
            </a:r>
            <a:r>
              <a:rPr lang="en-IN" dirty="0" err="1"/>
              <a:t>torch.nn.Linear</a:t>
            </a:r>
            <a:r>
              <a:rPr lang="en-IN" dirty="0"/>
              <a:t>(2,2) :\</a:t>
            </a:r>
            <a:r>
              <a:rPr lang="en-IN" dirty="0" err="1"/>
              <a:t>n',net</a:t>
            </a:r>
            <a:r>
              <a:rPr lang="en-IN" dirty="0"/>
              <a:t>)</a:t>
            </a:r>
          </a:p>
          <a:p>
            <a:pPr marL="0" indent="0">
              <a:lnSpc>
                <a:spcPct val="120000"/>
              </a:lnSpc>
              <a:buNone/>
            </a:pPr>
            <a:r>
              <a:rPr lang="en-IN" dirty="0"/>
              <a:t>print('Weight of network :\n',</a:t>
            </a:r>
            <a:r>
              <a:rPr lang="en-IN" dirty="0" err="1"/>
              <a:t>net.weight</a:t>
            </a:r>
            <a:r>
              <a:rPr lang="en-IN" dirty="0"/>
              <a:t>)</a:t>
            </a:r>
          </a:p>
          <a:p>
            <a:pPr marL="0" indent="0">
              <a:lnSpc>
                <a:spcPct val="120000"/>
              </a:lnSpc>
              <a:buNone/>
            </a:pPr>
            <a:r>
              <a:rPr lang="en-IN" dirty="0"/>
              <a:t>print('Bias of network :\n',</a:t>
            </a:r>
            <a:r>
              <a:rPr lang="en-IN" dirty="0" err="1"/>
              <a:t>net.bias</a:t>
            </a:r>
            <a:r>
              <a:rPr lang="en-IN" dirty="0"/>
              <a:t>)</a:t>
            </a:r>
          </a:p>
          <a:p>
            <a:pPr marL="0" indent="0">
              <a:lnSpc>
                <a:spcPct val="120000"/>
              </a:lnSpc>
              <a:spcBef>
                <a:spcPts val="0"/>
              </a:spcBef>
              <a:buNone/>
            </a:pPr>
            <a:r>
              <a:rPr lang="en-IN" dirty="0">
                <a:solidFill>
                  <a:srgbClr val="00B0F0"/>
                </a:solidFill>
              </a:rPr>
              <a:t>network structure : </a:t>
            </a:r>
            <a:r>
              <a:rPr lang="en-IN" dirty="0" err="1">
                <a:solidFill>
                  <a:srgbClr val="00B0F0"/>
                </a:solidFill>
              </a:rPr>
              <a:t>torch.nn.Linear</a:t>
            </a:r>
            <a:r>
              <a:rPr lang="en-IN" dirty="0">
                <a:solidFill>
                  <a:srgbClr val="00B0F0"/>
                </a:solidFill>
              </a:rPr>
              <a:t>(2,2) :</a:t>
            </a:r>
          </a:p>
          <a:p>
            <a:pPr marL="0" indent="0">
              <a:lnSpc>
                <a:spcPct val="120000"/>
              </a:lnSpc>
              <a:spcBef>
                <a:spcPts val="0"/>
              </a:spcBef>
              <a:buNone/>
            </a:pPr>
            <a:r>
              <a:rPr lang="en-IN" dirty="0">
                <a:solidFill>
                  <a:srgbClr val="00B0F0"/>
                </a:solidFill>
              </a:rPr>
              <a:t>                   Linear(</a:t>
            </a:r>
            <a:r>
              <a:rPr lang="en-IN" dirty="0" err="1">
                <a:solidFill>
                  <a:srgbClr val="00B0F0"/>
                </a:solidFill>
              </a:rPr>
              <a:t>in_features</a:t>
            </a:r>
            <a:r>
              <a:rPr lang="en-IN" dirty="0">
                <a:solidFill>
                  <a:srgbClr val="00B0F0"/>
                </a:solidFill>
              </a:rPr>
              <a:t>=2, </a:t>
            </a:r>
            <a:r>
              <a:rPr lang="en-IN" dirty="0" err="1">
                <a:solidFill>
                  <a:srgbClr val="00B0F0"/>
                </a:solidFill>
              </a:rPr>
              <a:t>out_features</a:t>
            </a:r>
            <a:r>
              <a:rPr lang="en-IN" dirty="0">
                <a:solidFill>
                  <a:srgbClr val="00B0F0"/>
                </a:solidFill>
              </a:rPr>
              <a:t>=2, bias=True)</a:t>
            </a:r>
          </a:p>
          <a:p>
            <a:pPr marL="0" indent="0">
              <a:lnSpc>
                <a:spcPct val="120000"/>
              </a:lnSpc>
              <a:spcBef>
                <a:spcPts val="0"/>
              </a:spcBef>
              <a:buNone/>
            </a:pPr>
            <a:r>
              <a:rPr lang="en-IN" dirty="0">
                <a:solidFill>
                  <a:srgbClr val="00B0F0"/>
                </a:solidFill>
              </a:rPr>
              <a:t> Weight of network :</a:t>
            </a:r>
          </a:p>
          <a:p>
            <a:pPr marL="0" indent="0">
              <a:lnSpc>
                <a:spcPct val="120000"/>
              </a:lnSpc>
              <a:spcBef>
                <a:spcPts val="0"/>
              </a:spcBef>
              <a:buNone/>
            </a:pPr>
            <a:r>
              <a:rPr lang="en-IN" dirty="0">
                <a:solidFill>
                  <a:srgbClr val="00B0F0"/>
                </a:solidFill>
              </a:rPr>
              <a:t>                    Parameter containing:</a:t>
            </a:r>
          </a:p>
          <a:p>
            <a:pPr marL="0" indent="0">
              <a:lnSpc>
                <a:spcPct val="120000"/>
              </a:lnSpc>
              <a:spcBef>
                <a:spcPts val="0"/>
              </a:spcBef>
              <a:buNone/>
            </a:pPr>
            <a:r>
              <a:rPr lang="en-IN" dirty="0">
                <a:solidFill>
                  <a:srgbClr val="00B0F0"/>
                </a:solidFill>
              </a:rPr>
              <a:t>                              tensor([[ 0.4992, -0.1154],</a:t>
            </a:r>
          </a:p>
          <a:p>
            <a:pPr marL="0" indent="0">
              <a:lnSpc>
                <a:spcPct val="120000"/>
              </a:lnSpc>
              <a:spcBef>
                <a:spcPts val="0"/>
              </a:spcBef>
              <a:buNone/>
            </a:pPr>
            <a:r>
              <a:rPr lang="en-IN" dirty="0">
                <a:solidFill>
                  <a:srgbClr val="00B0F0"/>
                </a:solidFill>
              </a:rPr>
              <a:t>                                      [ 0.2762, -0.0332]], </a:t>
            </a:r>
            <a:r>
              <a:rPr lang="en-IN" dirty="0" err="1">
                <a:solidFill>
                  <a:srgbClr val="00B0F0"/>
                </a:solidFill>
              </a:rPr>
              <a:t>requires_grad</a:t>
            </a:r>
            <a:r>
              <a:rPr lang="en-IN" dirty="0">
                <a:solidFill>
                  <a:srgbClr val="00B0F0"/>
                </a:solidFill>
              </a:rPr>
              <a:t>=True)</a:t>
            </a:r>
          </a:p>
          <a:p>
            <a:pPr marL="0" indent="0">
              <a:lnSpc>
                <a:spcPct val="120000"/>
              </a:lnSpc>
              <a:spcBef>
                <a:spcPts val="0"/>
              </a:spcBef>
              <a:buNone/>
            </a:pPr>
            <a:r>
              <a:rPr lang="en-IN" dirty="0">
                <a:solidFill>
                  <a:srgbClr val="00B0F0"/>
                </a:solidFill>
              </a:rPr>
              <a:t>Bias of network :</a:t>
            </a:r>
          </a:p>
          <a:p>
            <a:pPr marL="0" indent="0">
              <a:lnSpc>
                <a:spcPct val="120000"/>
              </a:lnSpc>
              <a:spcBef>
                <a:spcPts val="0"/>
              </a:spcBef>
              <a:buNone/>
            </a:pPr>
            <a:r>
              <a:rPr lang="en-IN" dirty="0">
                <a:solidFill>
                  <a:srgbClr val="00B0F0"/>
                </a:solidFill>
              </a:rPr>
              <a:t>                    Parameter containing:</a:t>
            </a:r>
          </a:p>
          <a:p>
            <a:pPr marL="0" indent="0">
              <a:lnSpc>
                <a:spcPct val="120000"/>
              </a:lnSpc>
              <a:spcBef>
                <a:spcPts val="0"/>
              </a:spcBef>
              <a:buNone/>
            </a:pPr>
            <a:r>
              <a:rPr lang="en-IN" dirty="0">
                <a:solidFill>
                  <a:srgbClr val="00B0F0"/>
                </a:solidFill>
              </a:rPr>
              <a:t>                            tensor([-0.5019,  0.2884], </a:t>
            </a:r>
            <a:r>
              <a:rPr lang="en-IN" dirty="0" err="1">
                <a:solidFill>
                  <a:srgbClr val="00B0F0"/>
                </a:solidFill>
              </a:rPr>
              <a:t>requires_grad</a:t>
            </a:r>
            <a:r>
              <a:rPr lang="en-IN" dirty="0">
                <a:solidFill>
                  <a:srgbClr val="00B0F0"/>
                </a:solidFill>
              </a:rPr>
              <a:t>=True)</a:t>
            </a:r>
          </a:p>
        </p:txBody>
      </p:sp>
    </p:spTree>
    <p:extLst>
      <p:ext uri="{BB962C8B-B14F-4D97-AF65-F5344CB8AC3E}">
        <p14:creationId xmlns:p14="http://schemas.microsoft.com/office/powerpoint/2010/main" val="1862930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430D-6BC5-4473-A255-2F53C221FA6F}"/>
              </a:ext>
            </a:extLst>
          </p:cNvPr>
          <p:cNvSpPr>
            <a:spLocks noGrp="1"/>
          </p:cNvSpPr>
          <p:nvPr>
            <p:ph type="title"/>
          </p:nvPr>
        </p:nvSpPr>
        <p:spPr/>
        <p:txBody>
          <a:bodyPr/>
          <a:lstStyle/>
          <a:p>
            <a:r>
              <a:rPr lang="en-US" dirty="0"/>
              <a:t>Creating a </a:t>
            </a:r>
            <a:r>
              <a:rPr lang="en-US" dirty="0" err="1"/>
              <a:t>FeedForwardNetwork</a:t>
            </a:r>
            <a:r>
              <a:rPr lang="en-US" dirty="0"/>
              <a:t> – (2,3)</a:t>
            </a:r>
            <a:br>
              <a:rPr lang="en-US" dirty="0"/>
            </a:br>
            <a:endParaRPr lang="en-IN" dirty="0"/>
          </a:p>
        </p:txBody>
      </p:sp>
      <p:sp>
        <p:nvSpPr>
          <p:cNvPr id="3" name="Content Placeholder 2">
            <a:extLst>
              <a:ext uri="{FF2B5EF4-FFF2-40B4-BE49-F238E27FC236}">
                <a16:creationId xmlns:a16="http://schemas.microsoft.com/office/drawing/2014/main" id="{3B1CDB88-6EAB-4524-ADF5-5A4136010407}"/>
              </a:ext>
            </a:extLst>
          </p:cNvPr>
          <p:cNvSpPr>
            <a:spLocks noGrp="1"/>
          </p:cNvSpPr>
          <p:nvPr>
            <p:ph idx="1"/>
          </p:nvPr>
        </p:nvSpPr>
        <p:spPr/>
        <p:txBody>
          <a:bodyPr>
            <a:normAutofit/>
          </a:bodyPr>
          <a:lstStyle/>
          <a:p>
            <a:r>
              <a:rPr lang="en-US" dirty="0">
                <a:solidFill>
                  <a:srgbClr val="00B0F0"/>
                </a:solidFill>
              </a:rPr>
              <a:t>2 Inputs and 3 output </a:t>
            </a:r>
          </a:p>
          <a:p>
            <a:r>
              <a:rPr lang="en-US" dirty="0"/>
              <a:t>net = </a:t>
            </a:r>
            <a:r>
              <a:rPr lang="en-US" dirty="0" err="1"/>
              <a:t>torch.nn.Linear</a:t>
            </a:r>
            <a:r>
              <a:rPr lang="en-US" dirty="0"/>
              <a:t>(2,3)</a:t>
            </a:r>
          </a:p>
          <a:p>
            <a:r>
              <a:rPr lang="en-US" dirty="0"/>
              <a:t>This creates a network as shown </a:t>
            </a:r>
          </a:p>
          <a:p>
            <a:r>
              <a:rPr lang="en-US" dirty="0">
                <a:highlight>
                  <a:srgbClr val="FFFF00"/>
                </a:highlight>
              </a:rPr>
              <a:t>Weight and Bias is set automatically</a:t>
            </a:r>
            <a:r>
              <a:rPr lang="en-US" dirty="0"/>
              <a:t>.</a:t>
            </a:r>
            <a:endParaRPr lang="en-IN" dirty="0"/>
          </a:p>
        </p:txBody>
      </p:sp>
      <p:pic>
        <p:nvPicPr>
          <p:cNvPr id="4" name="Picture 3">
            <a:extLst>
              <a:ext uri="{FF2B5EF4-FFF2-40B4-BE49-F238E27FC236}">
                <a16:creationId xmlns:a16="http://schemas.microsoft.com/office/drawing/2014/main" id="{75E3C019-5A1A-4E3D-9B1F-DC991805F4EE}"/>
              </a:ext>
            </a:extLst>
          </p:cNvPr>
          <p:cNvPicPr>
            <a:picLocks noChangeAspect="1"/>
          </p:cNvPicPr>
          <p:nvPr/>
        </p:nvPicPr>
        <p:blipFill>
          <a:blip r:embed="rId2"/>
          <a:stretch>
            <a:fillRect/>
          </a:stretch>
        </p:blipFill>
        <p:spPr>
          <a:xfrm>
            <a:off x="6883515" y="1480483"/>
            <a:ext cx="4041709" cy="5135470"/>
          </a:xfrm>
          <a:prstGeom prst="rect">
            <a:avLst/>
          </a:prstGeom>
        </p:spPr>
      </p:pic>
    </p:spTree>
    <p:extLst>
      <p:ext uri="{BB962C8B-B14F-4D97-AF65-F5344CB8AC3E}">
        <p14:creationId xmlns:p14="http://schemas.microsoft.com/office/powerpoint/2010/main" val="2909408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5AEC-5215-45A7-BA1E-4128363FE2D1}"/>
              </a:ext>
            </a:extLst>
          </p:cNvPr>
          <p:cNvSpPr>
            <a:spLocks noGrp="1"/>
          </p:cNvSpPr>
          <p:nvPr>
            <p:ph type="title"/>
          </p:nvPr>
        </p:nvSpPr>
        <p:spPr>
          <a:xfrm>
            <a:off x="838200" y="365126"/>
            <a:ext cx="10515600" cy="683746"/>
          </a:xfrm>
        </p:spPr>
        <p:txBody>
          <a:bodyPr>
            <a:normAutofit fontScale="90000"/>
          </a:bodyPr>
          <a:lstStyle/>
          <a:p>
            <a:r>
              <a:rPr lang="en-US" dirty="0"/>
              <a:t>Creating a </a:t>
            </a:r>
            <a:r>
              <a:rPr lang="en-US" dirty="0" err="1"/>
              <a:t>FeedForwardNetwork</a:t>
            </a:r>
            <a:r>
              <a:rPr lang="en-US" dirty="0"/>
              <a:t> – (2,3)</a:t>
            </a:r>
            <a:br>
              <a:rPr lang="en-US" dirty="0"/>
            </a:br>
            <a:endParaRPr lang="en-IN" dirty="0"/>
          </a:p>
        </p:txBody>
      </p:sp>
      <p:sp>
        <p:nvSpPr>
          <p:cNvPr id="3" name="Content Placeholder 2">
            <a:extLst>
              <a:ext uri="{FF2B5EF4-FFF2-40B4-BE49-F238E27FC236}">
                <a16:creationId xmlns:a16="http://schemas.microsoft.com/office/drawing/2014/main" id="{659B2C19-CB2B-46E1-B5DA-9B9E681ABDA1}"/>
              </a:ext>
            </a:extLst>
          </p:cNvPr>
          <p:cNvSpPr>
            <a:spLocks noGrp="1"/>
          </p:cNvSpPr>
          <p:nvPr>
            <p:ph idx="1"/>
          </p:nvPr>
        </p:nvSpPr>
        <p:spPr>
          <a:xfrm>
            <a:off x="838200" y="1196788"/>
            <a:ext cx="10515600" cy="5513294"/>
          </a:xfrm>
        </p:spPr>
        <p:txBody>
          <a:bodyPr>
            <a:normAutofit fontScale="77500" lnSpcReduction="20000"/>
          </a:bodyPr>
          <a:lstStyle/>
          <a:p>
            <a:pPr marL="0" indent="0">
              <a:buNone/>
            </a:pPr>
            <a:r>
              <a:rPr lang="en-IN" dirty="0"/>
              <a:t>import torch</a:t>
            </a:r>
          </a:p>
          <a:p>
            <a:pPr marL="0" indent="0">
              <a:buNone/>
            </a:pPr>
            <a:r>
              <a:rPr lang="en-IN" dirty="0"/>
              <a:t>net = </a:t>
            </a:r>
            <a:r>
              <a:rPr lang="en-IN" dirty="0" err="1"/>
              <a:t>torch.nn.Linear</a:t>
            </a:r>
            <a:r>
              <a:rPr lang="en-IN" dirty="0"/>
              <a:t>(2,3)</a:t>
            </a:r>
          </a:p>
          <a:p>
            <a:pPr marL="0" indent="0">
              <a:buNone/>
            </a:pPr>
            <a:r>
              <a:rPr lang="en-IN" dirty="0"/>
              <a:t>print('network structure : </a:t>
            </a:r>
            <a:r>
              <a:rPr lang="en-IN" dirty="0" err="1"/>
              <a:t>torch.nn.Linear</a:t>
            </a:r>
            <a:r>
              <a:rPr lang="en-IN" dirty="0"/>
              <a:t>(2,3) :\</a:t>
            </a:r>
            <a:r>
              <a:rPr lang="en-IN" dirty="0" err="1"/>
              <a:t>n',net</a:t>
            </a:r>
            <a:r>
              <a:rPr lang="en-IN" dirty="0"/>
              <a:t>)</a:t>
            </a:r>
          </a:p>
          <a:p>
            <a:pPr marL="0" indent="0">
              <a:buNone/>
            </a:pPr>
            <a:r>
              <a:rPr lang="en-IN" dirty="0"/>
              <a:t>print('Weight of network :\n',</a:t>
            </a:r>
            <a:r>
              <a:rPr lang="en-IN" dirty="0" err="1"/>
              <a:t>net.weight</a:t>
            </a:r>
            <a:r>
              <a:rPr lang="en-IN" dirty="0"/>
              <a:t>)</a:t>
            </a:r>
          </a:p>
          <a:p>
            <a:pPr marL="0" indent="0">
              <a:buNone/>
            </a:pPr>
            <a:r>
              <a:rPr lang="en-IN" dirty="0"/>
              <a:t>print('Bias of network :\n',</a:t>
            </a:r>
            <a:r>
              <a:rPr lang="en-IN" dirty="0" err="1"/>
              <a:t>net.bias</a:t>
            </a:r>
            <a:r>
              <a:rPr lang="en-IN" dirty="0"/>
              <a:t>)</a:t>
            </a:r>
          </a:p>
          <a:p>
            <a:pPr marL="0" indent="0">
              <a:buNone/>
            </a:pPr>
            <a:r>
              <a:rPr lang="en-IN" dirty="0">
                <a:solidFill>
                  <a:srgbClr val="00B0F0"/>
                </a:solidFill>
              </a:rPr>
              <a:t>network structure : </a:t>
            </a:r>
            <a:r>
              <a:rPr lang="en-IN" dirty="0" err="1">
                <a:solidFill>
                  <a:srgbClr val="00B0F0"/>
                </a:solidFill>
              </a:rPr>
              <a:t>torch.nn.Linear</a:t>
            </a:r>
            <a:r>
              <a:rPr lang="en-IN" dirty="0">
                <a:solidFill>
                  <a:srgbClr val="00B0F0"/>
                </a:solidFill>
              </a:rPr>
              <a:t>(2,3) :</a:t>
            </a:r>
          </a:p>
          <a:p>
            <a:pPr marL="0" indent="0">
              <a:buNone/>
            </a:pPr>
            <a:r>
              <a:rPr lang="en-IN" dirty="0">
                <a:solidFill>
                  <a:srgbClr val="00B0F0"/>
                </a:solidFill>
              </a:rPr>
              <a:t>                    Linear(</a:t>
            </a:r>
            <a:r>
              <a:rPr lang="en-IN" dirty="0" err="1">
                <a:solidFill>
                  <a:srgbClr val="00B0F0"/>
                </a:solidFill>
              </a:rPr>
              <a:t>in_features</a:t>
            </a:r>
            <a:r>
              <a:rPr lang="en-IN" dirty="0">
                <a:solidFill>
                  <a:srgbClr val="00B0F0"/>
                </a:solidFill>
              </a:rPr>
              <a:t>=2, </a:t>
            </a:r>
            <a:r>
              <a:rPr lang="en-IN" dirty="0" err="1">
                <a:solidFill>
                  <a:srgbClr val="00B0F0"/>
                </a:solidFill>
              </a:rPr>
              <a:t>out_features</a:t>
            </a:r>
            <a:r>
              <a:rPr lang="en-IN" dirty="0">
                <a:solidFill>
                  <a:srgbClr val="00B0F0"/>
                </a:solidFill>
              </a:rPr>
              <a:t>=3, bias=True)</a:t>
            </a:r>
          </a:p>
          <a:p>
            <a:pPr marL="0" indent="0">
              <a:buNone/>
            </a:pPr>
            <a:r>
              <a:rPr lang="en-IN" dirty="0">
                <a:solidFill>
                  <a:srgbClr val="00B0F0"/>
                </a:solidFill>
              </a:rPr>
              <a:t>Weight of network :</a:t>
            </a:r>
          </a:p>
          <a:p>
            <a:pPr marL="0" indent="0">
              <a:buNone/>
            </a:pPr>
            <a:r>
              <a:rPr lang="en-IN" dirty="0">
                <a:solidFill>
                  <a:srgbClr val="00B0F0"/>
                </a:solidFill>
              </a:rPr>
              <a:t>                    Parameter containing:</a:t>
            </a:r>
          </a:p>
          <a:p>
            <a:pPr marL="0" indent="0">
              <a:buNone/>
            </a:pPr>
            <a:r>
              <a:rPr lang="en-IN" dirty="0">
                <a:solidFill>
                  <a:srgbClr val="00B0F0"/>
                </a:solidFill>
              </a:rPr>
              <a:t>                             tensor([[ 0.2799,  0.6430],</a:t>
            </a:r>
          </a:p>
          <a:p>
            <a:pPr marL="0" indent="0">
              <a:buNone/>
            </a:pPr>
            <a:r>
              <a:rPr lang="en-IN" dirty="0">
                <a:solidFill>
                  <a:srgbClr val="00B0F0"/>
                </a:solidFill>
              </a:rPr>
              <a:t>                                        [ 0.4635, -0.2675],</a:t>
            </a:r>
          </a:p>
          <a:p>
            <a:pPr marL="0" indent="0">
              <a:buNone/>
            </a:pPr>
            <a:r>
              <a:rPr lang="en-IN" dirty="0">
                <a:solidFill>
                  <a:srgbClr val="00B0F0"/>
                </a:solidFill>
              </a:rPr>
              <a:t>                                       [-0.1784, -0.4651]], </a:t>
            </a:r>
            <a:r>
              <a:rPr lang="en-IN" dirty="0" err="1">
                <a:solidFill>
                  <a:srgbClr val="00B0F0"/>
                </a:solidFill>
              </a:rPr>
              <a:t>requires_grad</a:t>
            </a:r>
            <a:r>
              <a:rPr lang="en-IN" dirty="0">
                <a:solidFill>
                  <a:srgbClr val="00B0F0"/>
                </a:solidFill>
              </a:rPr>
              <a:t>=True)</a:t>
            </a:r>
          </a:p>
          <a:p>
            <a:pPr marL="0" indent="0">
              <a:buNone/>
            </a:pPr>
            <a:r>
              <a:rPr lang="en-IN" dirty="0">
                <a:solidFill>
                  <a:srgbClr val="00B0F0"/>
                </a:solidFill>
              </a:rPr>
              <a:t>Bias of network :</a:t>
            </a:r>
          </a:p>
          <a:p>
            <a:pPr marL="0" indent="0">
              <a:buNone/>
            </a:pPr>
            <a:r>
              <a:rPr lang="en-IN" dirty="0">
                <a:solidFill>
                  <a:srgbClr val="00B0F0"/>
                </a:solidFill>
              </a:rPr>
              <a:t>                    Parameter containing:</a:t>
            </a:r>
          </a:p>
          <a:p>
            <a:pPr marL="0" indent="0">
              <a:buNone/>
            </a:pPr>
            <a:r>
              <a:rPr lang="en-IN" dirty="0">
                <a:solidFill>
                  <a:srgbClr val="00B0F0"/>
                </a:solidFill>
              </a:rPr>
              <a:t>                             tensor([-0.3769, -0.2818, -0.4946], </a:t>
            </a:r>
            <a:r>
              <a:rPr lang="en-IN" dirty="0" err="1">
                <a:solidFill>
                  <a:srgbClr val="00B0F0"/>
                </a:solidFill>
              </a:rPr>
              <a:t>requires_grad</a:t>
            </a:r>
            <a:r>
              <a:rPr lang="en-IN" dirty="0">
                <a:solidFill>
                  <a:srgbClr val="00B0F0"/>
                </a:solidFill>
              </a:rPr>
              <a:t>=True)</a:t>
            </a:r>
          </a:p>
        </p:txBody>
      </p:sp>
    </p:spTree>
    <p:extLst>
      <p:ext uri="{BB962C8B-B14F-4D97-AF65-F5344CB8AC3E}">
        <p14:creationId xmlns:p14="http://schemas.microsoft.com/office/powerpoint/2010/main" val="2223410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9C98-8EE9-4369-BD62-67A251035B47}"/>
              </a:ext>
            </a:extLst>
          </p:cNvPr>
          <p:cNvSpPr>
            <a:spLocks noGrp="1"/>
          </p:cNvSpPr>
          <p:nvPr>
            <p:ph type="title"/>
          </p:nvPr>
        </p:nvSpPr>
        <p:spPr/>
        <p:txBody>
          <a:bodyPr/>
          <a:lstStyle/>
          <a:p>
            <a:r>
              <a:rPr lang="en-US" dirty="0" err="1"/>
              <a:t>PyTorch</a:t>
            </a:r>
            <a:r>
              <a:rPr lang="en-US" dirty="0"/>
              <a:t> - </a:t>
            </a:r>
            <a:r>
              <a:rPr lang="en-US" dirty="0" err="1"/>
              <a:t>nn.Linear</a:t>
            </a:r>
            <a:br>
              <a:rPr lang="en-US" dirty="0"/>
            </a:br>
            <a:endParaRPr lang="en-IN" dirty="0"/>
          </a:p>
        </p:txBody>
      </p:sp>
      <p:sp>
        <p:nvSpPr>
          <p:cNvPr id="3" name="Content Placeholder 2">
            <a:extLst>
              <a:ext uri="{FF2B5EF4-FFF2-40B4-BE49-F238E27FC236}">
                <a16:creationId xmlns:a16="http://schemas.microsoft.com/office/drawing/2014/main" id="{3E677998-24B3-4353-A678-60D9D9075E99}"/>
              </a:ext>
            </a:extLst>
          </p:cNvPr>
          <p:cNvSpPr>
            <a:spLocks noGrp="1"/>
          </p:cNvSpPr>
          <p:nvPr>
            <p:ph idx="1"/>
          </p:nvPr>
        </p:nvSpPr>
        <p:spPr/>
        <p:txBody>
          <a:bodyPr>
            <a:normAutofit fontScale="85000" lnSpcReduction="20000"/>
          </a:bodyPr>
          <a:lstStyle/>
          <a:p>
            <a:r>
              <a:rPr lang="en-US" dirty="0" err="1">
                <a:solidFill>
                  <a:srgbClr val="00B0F0"/>
                </a:solidFill>
              </a:rPr>
              <a:t>PyTorch</a:t>
            </a:r>
            <a:r>
              <a:rPr lang="en-US" dirty="0">
                <a:solidFill>
                  <a:srgbClr val="00B0F0"/>
                </a:solidFill>
              </a:rPr>
              <a:t> - </a:t>
            </a:r>
            <a:r>
              <a:rPr lang="en-US" dirty="0" err="1">
                <a:solidFill>
                  <a:srgbClr val="00B0F0"/>
                </a:solidFill>
              </a:rPr>
              <a:t>nn.Linear</a:t>
            </a:r>
            <a:endParaRPr lang="en-US" dirty="0">
              <a:solidFill>
                <a:srgbClr val="00B0F0"/>
              </a:solidFill>
            </a:endParaRPr>
          </a:p>
          <a:p>
            <a:r>
              <a:rPr lang="en-US" dirty="0"/>
              <a:t>One of the fundamental components of </a:t>
            </a:r>
            <a:r>
              <a:rPr lang="en-US" dirty="0" err="1"/>
              <a:t>PyTorch</a:t>
            </a:r>
            <a:r>
              <a:rPr lang="en-US" dirty="0"/>
              <a:t> is </a:t>
            </a:r>
            <a:r>
              <a:rPr lang="en-US" dirty="0" err="1"/>
              <a:t>nn.Linear</a:t>
            </a:r>
            <a:r>
              <a:rPr lang="en-US" dirty="0"/>
              <a:t>, a module </a:t>
            </a:r>
            <a:r>
              <a:rPr lang="en-US" dirty="0">
                <a:highlight>
                  <a:srgbClr val="FFFF00"/>
                </a:highlight>
              </a:rPr>
              <a:t>that applies a linear transformation to the incoming data.</a:t>
            </a:r>
          </a:p>
          <a:p>
            <a:r>
              <a:rPr lang="en-US" dirty="0" err="1"/>
              <a:t>nn.Linear</a:t>
            </a:r>
            <a:r>
              <a:rPr lang="en-US" dirty="0"/>
              <a:t> is a linear layer used in neural networks that applies a linear transformation to input data using weights and biases.</a:t>
            </a:r>
          </a:p>
          <a:p>
            <a:r>
              <a:rPr lang="en-US" dirty="0"/>
              <a:t> </a:t>
            </a:r>
            <a:r>
              <a:rPr lang="en-US" dirty="0" err="1"/>
              <a:t>nn.Linear</a:t>
            </a:r>
            <a:r>
              <a:rPr lang="en-US" dirty="0"/>
              <a:t>(</a:t>
            </a:r>
            <a:r>
              <a:rPr lang="en-US" dirty="0" err="1"/>
              <a:t>n,m</a:t>
            </a:r>
            <a:r>
              <a:rPr lang="en-US" dirty="0"/>
              <a:t>) is a module that creates single layer </a:t>
            </a:r>
            <a:r>
              <a:rPr lang="en-US" dirty="0">
                <a:solidFill>
                  <a:srgbClr val="00B0F0"/>
                </a:solidFill>
              </a:rPr>
              <a:t>feed forward network </a:t>
            </a:r>
            <a:r>
              <a:rPr lang="en-US" dirty="0"/>
              <a:t>with n inputs and m output. </a:t>
            </a:r>
          </a:p>
          <a:p>
            <a:r>
              <a:rPr lang="en-US" dirty="0"/>
              <a:t>Mathematically, this module is designed to calculate the linear equation </a:t>
            </a:r>
            <a:r>
              <a:rPr lang="en-US" dirty="0" err="1"/>
              <a:t>Ax+b</a:t>
            </a:r>
            <a:r>
              <a:rPr lang="en-US" dirty="0"/>
              <a:t>=y where x is input, y is output, A is weight. </a:t>
            </a:r>
          </a:p>
          <a:p>
            <a:r>
              <a:rPr lang="en-US" dirty="0"/>
              <a:t>This is the reason for the name </a:t>
            </a:r>
            <a:r>
              <a:rPr lang="en-US" dirty="0">
                <a:solidFill>
                  <a:srgbClr val="00B0F0"/>
                </a:solidFill>
              </a:rPr>
              <a:t>'Linear’</a:t>
            </a:r>
          </a:p>
          <a:p>
            <a:r>
              <a:rPr lang="en-US" dirty="0"/>
              <a:t>A </a:t>
            </a:r>
            <a:r>
              <a:rPr lang="en-US" dirty="0">
                <a:solidFill>
                  <a:srgbClr val="00B0F0"/>
                </a:solidFill>
              </a:rPr>
              <a:t>feed-forward neural network </a:t>
            </a:r>
            <a:r>
              <a:rPr lang="en-US" dirty="0"/>
              <a:t>is the simplest type of </a:t>
            </a:r>
            <a:r>
              <a:rPr lang="en-US" dirty="0">
                <a:highlight>
                  <a:srgbClr val="FFFF00"/>
                </a:highlight>
              </a:rPr>
              <a:t>artificial neural network where the connections between the </a:t>
            </a:r>
            <a:r>
              <a:rPr lang="en-US" dirty="0" err="1">
                <a:highlight>
                  <a:srgbClr val="FFFF00"/>
                </a:highlight>
              </a:rPr>
              <a:t>perceptrons</a:t>
            </a:r>
            <a:r>
              <a:rPr lang="en-US" dirty="0">
                <a:highlight>
                  <a:srgbClr val="FFFF00"/>
                </a:highlight>
              </a:rPr>
              <a:t> do not form a cycle</a:t>
            </a:r>
            <a:r>
              <a:rPr lang="en-US" dirty="0"/>
              <a:t>.</a:t>
            </a:r>
          </a:p>
          <a:p>
            <a:r>
              <a:rPr lang="en-US" dirty="0"/>
              <a:t> To use </a:t>
            </a:r>
            <a:r>
              <a:rPr lang="en-US" dirty="0" err="1"/>
              <a:t>nn.Linear</a:t>
            </a:r>
            <a:r>
              <a:rPr lang="en-US" dirty="0"/>
              <a:t> module, import torch</a:t>
            </a:r>
          </a:p>
          <a:p>
            <a:endParaRPr lang="en-IN" dirty="0"/>
          </a:p>
        </p:txBody>
      </p:sp>
    </p:spTree>
    <p:extLst>
      <p:ext uri="{BB962C8B-B14F-4D97-AF65-F5344CB8AC3E}">
        <p14:creationId xmlns:p14="http://schemas.microsoft.com/office/powerpoint/2010/main" val="3685489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009B-1C43-4260-B148-3C26D07EE100}"/>
              </a:ext>
            </a:extLst>
          </p:cNvPr>
          <p:cNvSpPr>
            <a:spLocks noGrp="1"/>
          </p:cNvSpPr>
          <p:nvPr>
            <p:ph type="title"/>
          </p:nvPr>
        </p:nvSpPr>
        <p:spPr/>
        <p:txBody>
          <a:bodyPr/>
          <a:lstStyle/>
          <a:p>
            <a:r>
              <a:rPr lang="en-IN" dirty="0"/>
              <a:t>Creating a </a:t>
            </a:r>
            <a:r>
              <a:rPr lang="en-IN" dirty="0" err="1"/>
              <a:t>FeedForwardNetwork</a:t>
            </a:r>
            <a:r>
              <a:rPr lang="en-IN" dirty="0"/>
              <a:t> – (3, 2)</a:t>
            </a:r>
            <a:br>
              <a:rPr lang="en-IN" dirty="0"/>
            </a:br>
            <a:endParaRPr lang="en-IN" dirty="0"/>
          </a:p>
        </p:txBody>
      </p:sp>
      <p:sp>
        <p:nvSpPr>
          <p:cNvPr id="3" name="Content Placeholder 2">
            <a:extLst>
              <a:ext uri="{FF2B5EF4-FFF2-40B4-BE49-F238E27FC236}">
                <a16:creationId xmlns:a16="http://schemas.microsoft.com/office/drawing/2014/main" id="{AEC6184C-8833-48D7-9238-C6BECC3FD2AA}"/>
              </a:ext>
            </a:extLst>
          </p:cNvPr>
          <p:cNvSpPr>
            <a:spLocks noGrp="1"/>
          </p:cNvSpPr>
          <p:nvPr>
            <p:ph idx="1"/>
          </p:nvPr>
        </p:nvSpPr>
        <p:spPr/>
        <p:txBody>
          <a:bodyPr>
            <a:normAutofit/>
          </a:bodyPr>
          <a:lstStyle/>
          <a:p>
            <a:r>
              <a:rPr lang="en-US" dirty="0">
                <a:solidFill>
                  <a:srgbClr val="00B0F0"/>
                </a:solidFill>
              </a:rPr>
              <a:t>3 Inputs and 2 output </a:t>
            </a:r>
          </a:p>
          <a:p>
            <a:r>
              <a:rPr lang="en-US" dirty="0"/>
              <a:t>net = </a:t>
            </a:r>
            <a:r>
              <a:rPr lang="en-US" dirty="0" err="1"/>
              <a:t>torch.nn.Linear</a:t>
            </a:r>
            <a:r>
              <a:rPr lang="en-US" dirty="0"/>
              <a:t>(3,2);</a:t>
            </a:r>
          </a:p>
          <a:p>
            <a:r>
              <a:rPr lang="en-US" dirty="0"/>
              <a:t>This creates a network as shown </a:t>
            </a:r>
          </a:p>
          <a:p>
            <a:r>
              <a:rPr lang="en-US" dirty="0"/>
              <a:t>Weight and Bias is set automatically.</a:t>
            </a:r>
            <a:endParaRPr lang="en-IN" dirty="0"/>
          </a:p>
        </p:txBody>
      </p:sp>
      <p:pic>
        <p:nvPicPr>
          <p:cNvPr id="4" name="Picture 3">
            <a:extLst>
              <a:ext uri="{FF2B5EF4-FFF2-40B4-BE49-F238E27FC236}">
                <a16:creationId xmlns:a16="http://schemas.microsoft.com/office/drawing/2014/main" id="{0A57C4C9-1C93-4BD2-9750-3356AC35D217}"/>
              </a:ext>
            </a:extLst>
          </p:cNvPr>
          <p:cNvPicPr>
            <a:picLocks noChangeAspect="1"/>
          </p:cNvPicPr>
          <p:nvPr/>
        </p:nvPicPr>
        <p:blipFill>
          <a:blip r:embed="rId2"/>
          <a:stretch>
            <a:fillRect/>
          </a:stretch>
        </p:blipFill>
        <p:spPr>
          <a:xfrm>
            <a:off x="6681776" y="1027906"/>
            <a:ext cx="4653763" cy="5464969"/>
          </a:xfrm>
          <a:prstGeom prst="rect">
            <a:avLst/>
          </a:prstGeom>
        </p:spPr>
      </p:pic>
    </p:spTree>
    <p:extLst>
      <p:ext uri="{BB962C8B-B14F-4D97-AF65-F5344CB8AC3E}">
        <p14:creationId xmlns:p14="http://schemas.microsoft.com/office/powerpoint/2010/main" val="2739483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0A98-B364-4EEB-B4B0-D7C3C328FFF5}"/>
              </a:ext>
            </a:extLst>
          </p:cNvPr>
          <p:cNvSpPr>
            <a:spLocks noGrp="1"/>
          </p:cNvSpPr>
          <p:nvPr>
            <p:ph type="title"/>
          </p:nvPr>
        </p:nvSpPr>
        <p:spPr>
          <a:xfrm>
            <a:off x="838200" y="365125"/>
            <a:ext cx="10515600" cy="724087"/>
          </a:xfrm>
        </p:spPr>
        <p:txBody>
          <a:bodyPr>
            <a:normAutofit fontScale="90000"/>
          </a:bodyPr>
          <a:lstStyle/>
          <a:p>
            <a:r>
              <a:rPr lang="en-US" dirty="0"/>
              <a:t>Creating a </a:t>
            </a:r>
            <a:r>
              <a:rPr lang="en-US" dirty="0" err="1"/>
              <a:t>FeedForwardNetwork</a:t>
            </a:r>
            <a:r>
              <a:rPr lang="en-US" dirty="0"/>
              <a:t> – (3, 2)</a:t>
            </a:r>
            <a:br>
              <a:rPr lang="en-US" dirty="0"/>
            </a:br>
            <a:endParaRPr lang="en-IN" dirty="0"/>
          </a:p>
        </p:txBody>
      </p:sp>
      <p:sp>
        <p:nvSpPr>
          <p:cNvPr id="3" name="Content Placeholder 2">
            <a:extLst>
              <a:ext uri="{FF2B5EF4-FFF2-40B4-BE49-F238E27FC236}">
                <a16:creationId xmlns:a16="http://schemas.microsoft.com/office/drawing/2014/main" id="{CAD97AC0-5D15-48C3-810C-863FB39EC2F6}"/>
              </a:ext>
            </a:extLst>
          </p:cNvPr>
          <p:cNvSpPr>
            <a:spLocks noGrp="1"/>
          </p:cNvSpPr>
          <p:nvPr>
            <p:ph idx="1"/>
          </p:nvPr>
        </p:nvSpPr>
        <p:spPr>
          <a:xfrm>
            <a:off x="838200" y="981635"/>
            <a:ext cx="10515600" cy="5661211"/>
          </a:xfrm>
        </p:spPr>
        <p:txBody>
          <a:bodyPr>
            <a:normAutofit fontScale="70000" lnSpcReduction="20000"/>
          </a:bodyPr>
          <a:lstStyle/>
          <a:p>
            <a:pPr marL="0" indent="0">
              <a:buNone/>
            </a:pPr>
            <a:r>
              <a:rPr lang="en-IN" sz="3600" dirty="0"/>
              <a:t>import torch</a:t>
            </a:r>
          </a:p>
          <a:p>
            <a:pPr marL="0" indent="0">
              <a:buNone/>
            </a:pPr>
            <a:r>
              <a:rPr lang="en-IN" sz="3600" dirty="0"/>
              <a:t>net = </a:t>
            </a:r>
            <a:r>
              <a:rPr lang="en-IN" sz="3600" dirty="0" err="1"/>
              <a:t>torch.nn.Linear</a:t>
            </a:r>
            <a:r>
              <a:rPr lang="en-IN" sz="3600" dirty="0"/>
              <a:t>(3, 2)</a:t>
            </a:r>
          </a:p>
          <a:p>
            <a:pPr marL="0" indent="0">
              <a:buNone/>
            </a:pPr>
            <a:r>
              <a:rPr lang="en-IN" sz="3600" dirty="0"/>
              <a:t>print('network structure : </a:t>
            </a:r>
            <a:r>
              <a:rPr lang="en-IN" sz="3600" dirty="0" err="1"/>
              <a:t>torch.nn.Linear</a:t>
            </a:r>
            <a:r>
              <a:rPr lang="en-IN" sz="3600" dirty="0"/>
              <a:t>(3, 2) :\</a:t>
            </a:r>
            <a:r>
              <a:rPr lang="en-IN" sz="3600" dirty="0" err="1"/>
              <a:t>n',net</a:t>
            </a:r>
            <a:r>
              <a:rPr lang="en-IN" sz="3600" dirty="0"/>
              <a:t>)</a:t>
            </a:r>
          </a:p>
          <a:p>
            <a:pPr marL="0" indent="0">
              <a:buNone/>
            </a:pPr>
            <a:r>
              <a:rPr lang="en-IN" sz="3600" dirty="0"/>
              <a:t>print('Weight of network :\n',</a:t>
            </a:r>
            <a:r>
              <a:rPr lang="en-IN" sz="3600" dirty="0" err="1"/>
              <a:t>net.weight</a:t>
            </a:r>
            <a:r>
              <a:rPr lang="en-IN" sz="3600" dirty="0"/>
              <a:t>)</a:t>
            </a:r>
          </a:p>
          <a:p>
            <a:pPr marL="0" indent="0">
              <a:buNone/>
            </a:pPr>
            <a:r>
              <a:rPr lang="en-IN" sz="3600" dirty="0"/>
              <a:t>print('Bias of network :\n',</a:t>
            </a:r>
            <a:r>
              <a:rPr lang="en-IN" sz="3600" dirty="0" err="1"/>
              <a:t>net.bias</a:t>
            </a:r>
            <a:r>
              <a:rPr lang="en-IN" sz="3600" dirty="0"/>
              <a:t>)</a:t>
            </a:r>
          </a:p>
          <a:p>
            <a:pPr marL="0" indent="0">
              <a:buNone/>
            </a:pPr>
            <a:r>
              <a:rPr lang="en-US" sz="3600" dirty="0">
                <a:solidFill>
                  <a:srgbClr val="00B0F0"/>
                </a:solidFill>
              </a:rPr>
              <a:t> network structure : </a:t>
            </a:r>
            <a:r>
              <a:rPr lang="en-US" sz="3600" dirty="0" err="1">
                <a:solidFill>
                  <a:srgbClr val="00B0F0"/>
                </a:solidFill>
              </a:rPr>
              <a:t>torch.nn.Linear</a:t>
            </a:r>
            <a:r>
              <a:rPr lang="en-US" sz="3600" dirty="0">
                <a:solidFill>
                  <a:srgbClr val="00B0F0"/>
                </a:solidFill>
              </a:rPr>
              <a:t>(3,2) :</a:t>
            </a:r>
          </a:p>
          <a:p>
            <a:pPr marL="0" indent="0">
              <a:buNone/>
            </a:pPr>
            <a:r>
              <a:rPr lang="en-US" sz="3600" dirty="0">
                <a:solidFill>
                  <a:srgbClr val="00B0F0"/>
                </a:solidFill>
              </a:rPr>
              <a:t>                    Linear(</a:t>
            </a:r>
            <a:r>
              <a:rPr lang="en-US" sz="3600" dirty="0" err="1">
                <a:solidFill>
                  <a:srgbClr val="00B0F0"/>
                </a:solidFill>
              </a:rPr>
              <a:t>in_features</a:t>
            </a:r>
            <a:r>
              <a:rPr lang="en-US" sz="3600" dirty="0">
                <a:solidFill>
                  <a:srgbClr val="00B0F0"/>
                </a:solidFill>
              </a:rPr>
              <a:t>=3, </a:t>
            </a:r>
            <a:r>
              <a:rPr lang="en-US" sz="3600" dirty="0" err="1">
                <a:solidFill>
                  <a:srgbClr val="00B0F0"/>
                </a:solidFill>
              </a:rPr>
              <a:t>out_features</a:t>
            </a:r>
            <a:r>
              <a:rPr lang="en-US" sz="3600" dirty="0">
                <a:solidFill>
                  <a:srgbClr val="00B0F0"/>
                </a:solidFill>
              </a:rPr>
              <a:t>=2, bias=True)</a:t>
            </a:r>
          </a:p>
          <a:p>
            <a:pPr marL="0" indent="0">
              <a:buNone/>
            </a:pPr>
            <a:r>
              <a:rPr lang="en-US" sz="3600" dirty="0">
                <a:solidFill>
                  <a:srgbClr val="00B0F0"/>
                </a:solidFill>
              </a:rPr>
              <a:t>      Weight of network :</a:t>
            </a:r>
          </a:p>
          <a:p>
            <a:pPr marL="0" indent="0">
              <a:buNone/>
            </a:pPr>
            <a:r>
              <a:rPr lang="en-US" sz="3600" dirty="0">
                <a:solidFill>
                  <a:srgbClr val="00B0F0"/>
                </a:solidFill>
              </a:rPr>
              <a:t>                    Parameter containing:</a:t>
            </a:r>
          </a:p>
          <a:p>
            <a:pPr marL="0" indent="0">
              <a:buNone/>
            </a:pPr>
            <a:r>
              <a:rPr lang="en-US" sz="3600" dirty="0">
                <a:solidFill>
                  <a:srgbClr val="00B0F0"/>
                </a:solidFill>
              </a:rPr>
              <a:t>                              tensor([[ 0.3149, -0.0778,  0.0579],</a:t>
            </a:r>
          </a:p>
          <a:p>
            <a:pPr marL="0" indent="0">
              <a:buNone/>
            </a:pPr>
            <a:r>
              <a:rPr lang="en-US" sz="3600" dirty="0">
                <a:solidFill>
                  <a:srgbClr val="00B0F0"/>
                </a:solidFill>
              </a:rPr>
              <a:t>                                         [ 0.0947,  0.0997,  0.2743]], </a:t>
            </a:r>
            <a:r>
              <a:rPr lang="en-US" sz="3600" dirty="0" err="1">
                <a:solidFill>
                  <a:srgbClr val="00B0F0"/>
                </a:solidFill>
              </a:rPr>
              <a:t>requires_grad</a:t>
            </a:r>
            <a:r>
              <a:rPr lang="en-US" sz="3600" dirty="0">
                <a:solidFill>
                  <a:srgbClr val="00B0F0"/>
                </a:solidFill>
              </a:rPr>
              <a:t>=True)</a:t>
            </a:r>
          </a:p>
          <a:p>
            <a:pPr marL="0" indent="0">
              <a:buNone/>
            </a:pPr>
            <a:r>
              <a:rPr lang="en-US" sz="3600" dirty="0">
                <a:solidFill>
                  <a:srgbClr val="00B0F0"/>
                </a:solidFill>
              </a:rPr>
              <a:t>                    Bias of network :</a:t>
            </a:r>
          </a:p>
          <a:p>
            <a:pPr marL="0" indent="0">
              <a:buNone/>
            </a:pPr>
            <a:r>
              <a:rPr lang="en-US" sz="3600" dirty="0">
                <a:solidFill>
                  <a:srgbClr val="00B0F0"/>
                </a:solidFill>
              </a:rPr>
              <a:t>                              Parameter containing:</a:t>
            </a:r>
          </a:p>
          <a:p>
            <a:pPr marL="0" indent="0">
              <a:buNone/>
            </a:pPr>
            <a:r>
              <a:rPr lang="en-US" sz="3600" dirty="0">
                <a:solidFill>
                  <a:srgbClr val="00B0F0"/>
                </a:solidFill>
              </a:rPr>
              <a:t>                                        tensor([-0.4785, -0.1434], </a:t>
            </a:r>
            <a:r>
              <a:rPr lang="en-US" sz="3600" dirty="0" err="1">
                <a:solidFill>
                  <a:srgbClr val="00B0F0"/>
                </a:solidFill>
              </a:rPr>
              <a:t>requires_grad</a:t>
            </a:r>
            <a:r>
              <a:rPr lang="en-US" sz="3600" dirty="0">
                <a:solidFill>
                  <a:srgbClr val="00B0F0"/>
                </a:solidFill>
              </a:rPr>
              <a:t>=True)</a:t>
            </a:r>
            <a:r>
              <a:rPr lang="en-US" dirty="0">
                <a:solidFill>
                  <a:srgbClr val="00B0F0"/>
                </a:solidFill>
              </a:rPr>
              <a:t> </a:t>
            </a:r>
            <a:endParaRPr lang="en-IN" dirty="0">
              <a:solidFill>
                <a:srgbClr val="00B0F0"/>
              </a:solidFill>
            </a:endParaRPr>
          </a:p>
        </p:txBody>
      </p:sp>
    </p:spTree>
    <p:extLst>
      <p:ext uri="{BB962C8B-B14F-4D97-AF65-F5344CB8AC3E}">
        <p14:creationId xmlns:p14="http://schemas.microsoft.com/office/powerpoint/2010/main" val="4017782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7AB-A4E3-4C2C-B7FF-D95F5E45BB4E}"/>
              </a:ext>
            </a:extLst>
          </p:cNvPr>
          <p:cNvSpPr>
            <a:spLocks noGrp="1"/>
          </p:cNvSpPr>
          <p:nvPr>
            <p:ph type="title"/>
          </p:nvPr>
        </p:nvSpPr>
        <p:spPr/>
        <p:txBody>
          <a:bodyPr>
            <a:normAutofit fontScale="90000"/>
          </a:bodyPr>
          <a:lstStyle/>
          <a:p>
            <a:r>
              <a:rPr lang="en-US" dirty="0"/>
              <a:t>Characteristics of a feed-forward neural network:</a:t>
            </a:r>
            <a:br>
              <a:rPr lang="en-US" dirty="0"/>
            </a:br>
            <a:endParaRPr lang="en-IN" dirty="0"/>
          </a:p>
        </p:txBody>
      </p:sp>
      <p:sp>
        <p:nvSpPr>
          <p:cNvPr id="3" name="Content Placeholder 2">
            <a:extLst>
              <a:ext uri="{FF2B5EF4-FFF2-40B4-BE49-F238E27FC236}">
                <a16:creationId xmlns:a16="http://schemas.microsoft.com/office/drawing/2014/main" id="{4A04A51D-0EC7-4653-89B7-19B9836492D9}"/>
              </a:ext>
            </a:extLst>
          </p:cNvPr>
          <p:cNvSpPr>
            <a:spLocks noGrp="1"/>
          </p:cNvSpPr>
          <p:nvPr>
            <p:ph idx="1"/>
          </p:nvPr>
        </p:nvSpPr>
        <p:spPr/>
        <p:txBody>
          <a:bodyPr>
            <a:normAutofit/>
          </a:bodyPr>
          <a:lstStyle/>
          <a:p>
            <a:r>
              <a:rPr lang="en-US" dirty="0" err="1"/>
              <a:t>Perceptrons</a:t>
            </a:r>
            <a:r>
              <a:rPr lang="en-US" dirty="0"/>
              <a:t> are arranged in layers. The first layer takes in the input and the last layer gives the output. The middle layers are termed as hidden layers as they remain hidden from the external world.</a:t>
            </a:r>
          </a:p>
          <a:p>
            <a:r>
              <a:rPr lang="en-US" dirty="0"/>
              <a:t>Each perceptron in a layer is connected to each and every perceptron of the next layer. This is the reason for information flowing constantly from a layer to the next layer and hence the name feed-forward neural network.</a:t>
            </a:r>
          </a:p>
          <a:p>
            <a:r>
              <a:rPr lang="en-US" dirty="0"/>
              <a:t>There </a:t>
            </a:r>
            <a:r>
              <a:rPr lang="en-US" dirty="0">
                <a:highlight>
                  <a:srgbClr val="FFFF00"/>
                </a:highlight>
              </a:rPr>
              <a:t>is no connection between the </a:t>
            </a:r>
            <a:r>
              <a:rPr lang="en-US" dirty="0" err="1">
                <a:highlight>
                  <a:srgbClr val="FFFF00"/>
                </a:highlight>
              </a:rPr>
              <a:t>perceptrons</a:t>
            </a:r>
            <a:r>
              <a:rPr lang="en-US" dirty="0">
                <a:highlight>
                  <a:srgbClr val="FFFF00"/>
                </a:highlight>
              </a:rPr>
              <a:t> of the same layer</a:t>
            </a:r>
            <a:r>
              <a:rPr lang="en-US" dirty="0"/>
              <a:t>.</a:t>
            </a:r>
          </a:p>
          <a:p>
            <a:r>
              <a:rPr lang="en-US" dirty="0"/>
              <a:t>There is </a:t>
            </a:r>
            <a:r>
              <a:rPr lang="en-US" dirty="0">
                <a:highlight>
                  <a:srgbClr val="FFFF00"/>
                </a:highlight>
              </a:rPr>
              <a:t>no backward connection </a:t>
            </a:r>
            <a:r>
              <a:rPr lang="en-US" dirty="0"/>
              <a:t>(called a feedback connection) from the current layer to the previous layer.</a:t>
            </a:r>
          </a:p>
        </p:txBody>
      </p:sp>
    </p:spTree>
    <p:extLst>
      <p:ext uri="{BB962C8B-B14F-4D97-AF65-F5344CB8AC3E}">
        <p14:creationId xmlns:p14="http://schemas.microsoft.com/office/powerpoint/2010/main" val="1855750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95D3-BA07-47EC-9678-D7DCE06AF423}"/>
              </a:ext>
            </a:extLst>
          </p:cNvPr>
          <p:cNvSpPr>
            <a:spLocks noGrp="1"/>
          </p:cNvSpPr>
          <p:nvPr>
            <p:ph type="title"/>
          </p:nvPr>
        </p:nvSpPr>
        <p:spPr/>
        <p:txBody>
          <a:bodyPr/>
          <a:lstStyle/>
          <a:p>
            <a:r>
              <a:rPr lang="en-US" dirty="0" err="1"/>
              <a:t>PyTorch</a:t>
            </a:r>
            <a:r>
              <a:rPr lang="en-US" dirty="0"/>
              <a:t> - </a:t>
            </a:r>
            <a:r>
              <a:rPr lang="en-US" dirty="0" err="1"/>
              <a:t>nn.Linear</a:t>
            </a:r>
            <a:endParaRPr lang="en-IN" dirty="0"/>
          </a:p>
        </p:txBody>
      </p:sp>
      <p:sp>
        <p:nvSpPr>
          <p:cNvPr id="3" name="Content Placeholder 2">
            <a:extLst>
              <a:ext uri="{FF2B5EF4-FFF2-40B4-BE49-F238E27FC236}">
                <a16:creationId xmlns:a16="http://schemas.microsoft.com/office/drawing/2014/main" id="{7CE9333D-BEC3-4A86-B7FC-AE8CC65E5031}"/>
              </a:ext>
            </a:extLst>
          </p:cNvPr>
          <p:cNvSpPr>
            <a:spLocks noGrp="1"/>
          </p:cNvSpPr>
          <p:nvPr>
            <p:ph idx="1"/>
          </p:nvPr>
        </p:nvSpPr>
        <p:spPr/>
        <p:txBody>
          <a:bodyPr>
            <a:normAutofit fontScale="85000" lnSpcReduction="20000"/>
          </a:bodyPr>
          <a:lstStyle/>
          <a:p>
            <a:r>
              <a:rPr lang="en-US" dirty="0"/>
              <a:t>The </a:t>
            </a:r>
            <a:r>
              <a:rPr lang="en-US" dirty="0" err="1"/>
              <a:t>nn.Linear</a:t>
            </a:r>
            <a:r>
              <a:rPr lang="en-US" dirty="0"/>
              <a:t> module takes two parameters: </a:t>
            </a:r>
            <a:r>
              <a:rPr lang="en-US" dirty="0" err="1"/>
              <a:t>in_features</a:t>
            </a:r>
            <a:r>
              <a:rPr lang="en-US" dirty="0"/>
              <a:t> and </a:t>
            </a:r>
            <a:r>
              <a:rPr lang="en-US" dirty="0" err="1"/>
              <a:t>out_features</a:t>
            </a:r>
            <a:endParaRPr lang="en-US" dirty="0"/>
          </a:p>
          <a:p>
            <a:r>
              <a:rPr lang="en-US" dirty="0"/>
              <a:t>Representing the number of input and output features.</a:t>
            </a:r>
          </a:p>
          <a:p>
            <a:r>
              <a:rPr lang="en-US" dirty="0"/>
              <a:t>When an </a:t>
            </a:r>
            <a:r>
              <a:rPr lang="en-US" dirty="0" err="1"/>
              <a:t>nn.Linear</a:t>
            </a:r>
            <a:r>
              <a:rPr lang="en-US" dirty="0"/>
              <a:t> object is created, it randomly initializes a weight matrix and a bias vector. </a:t>
            </a:r>
          </a:p>
          <a:p>
            <a:r>
              <a:rPr lang="en-US" dirty="0"/>
              <a:t>The size of the weight matrix is </a:t>
            </a:r>
            <a:r>
              <a:rPr lang="en-US" dirty="0" err="1"/>
              <a:t>out_features</a:t>
            </a:r>
            <a:r>
              <a:rPr lang="en-US" dirty="0"/>
              <a:t> x </a:t>
            </a:r>
            <a:r>
              <a:rPr lang="en-US" dirty="0" err="1"/>
              <a:t>in_features</a:t>
            </a:r>
            <a:r>
              <a:rPr lang="en-US" dirty="0"/>
              <a:t>, and the size of the bias vector is </a:t>
            </a:r>
            <a:r>
              <a:rPr lang="en-US" dirty="0" err="1"/>
              <a:t>out_features</a:t>
            </a:r>
            <a:endParaRPr lang="en-US" dirty="0"/>
          </a:p>
          <a:p>
            <a:r>
              <a:rPr lang="en-US" dirty="0"/>
              <a:t>create an instance of </a:t>
            </a:r>
            <a:r>
              <a:rPr lang="en-US" dirty="0" err="1"/>
              <a:t>nn.Linear</a:t>
            </a:r>
            <a:r>
              <a:rPr lang="en-US" dirty="0"/>
              <a:t> with three input features and one output feature. This results in a 3x1 weight matrix and a 1x1 bias vector</a:t>
            </a:r>
          </a:p>
          <a:p>
            <a:pPr marL="0" indent="0">
              <a:buNone/>
            </a:pPr>
            <a:r>
              <a:rPr lang="en-US" dirty="0"/>
              <a:t>import torch</a:t>
            </a:r>
          </a:p>
          <a:p>
            <a:pPr marL="0" indent="0">
              <a:buNone/>
            </a:pPr>
            <a:r>
              <a:rPr lang="en-US" dirty="0"/>
              <a:t>from torch import </a:t>
            </a:r>
            <a:r>
              <a:rPr lang="en-US" dirty="0" err="1"/>
              <a:t>nn</a:t>
            </a:r>
            <a:endParaRPr lang="en-US" dirty="0"/>
          </a:p>
          <a:p>
            <a:pPr marL="0" indent="0">
              <a:buNone/>
            </a:pPr>
            <a:r>
              <a:rPr lang="en-US" dirty="0"/>
              <a:t> ## Creating an object for the linear class</a:t>
            </a:r>
          </a:p>
          <a:p>
            <a:pPr marL="0" indent="0">
              <a:buNone/>
            </a:pPr>
            <a:r>
              <a:rPr lang="en-US" dirty="0" err="1"/>
              <a:t>linear_layer</a:t>
            </a:r>
            <a:r>
              <a:rPr lang="en-US" dirty="0"/>
              <a:t> = </a:t>
            </a:r>
            <a:r>
              <a:rPr lang="en-US" dirty="0" err="1"/>
              <a:t>nn.Linear</a:t>
            </a:r>
            <a:r>
              <a:rPr lang="en-US" dirty="0"/>
              <a:t>(</a:t>
            </a:r>
            <a:r>
              <a:rPr lang="en-US" dirty="0" err="1"/>
              <a:t>in_features</a:t>
            </a:r>
            <a:r>
              <a:rPr lang="en-US" dirty="0"/>
              <a:t>=3, </a:t>
            </a:r>
            <a:r>
              <a:rPr lang="en-US" dirty="0" err="1"/>
              <a:t>out_features</a:t>
            </a:r>
            <a:r>
              <a:rPr lang="en-US" dirty="0"/>
              <a:t>=1)</a:t>
            </a:r>
          </a:p>
          <a:p>
            <a:endParaRPr lang="en-IN" dirty="0"/>
          </a:p>
        </p:txBody>
      </p:sp>
    </p:spTree>
    <p:extLst>
      <p:ext uri="{BB962C8B-B14F-4D97-AF65-F5344CB8AC3E}">
        <p14:creationId xmlns:p14="http://schemas.microsoft.com/office/powerpoint/2010/main" val="51100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D64-F8E3-4C76-BE4F-2698FBC65273}"/>
              </a:ext>
            </a:extLst>
          </p:cNvPr>
          <p:cNvSpPr>
            <a:spLocks noGrp="1"/>
          </p:cNvSpPr>
          <p:nvPr>
            <p:ph type="title"/>
          </p:nvPr>
        </p:nvSpPr>
        <p:spPr/>
        <p:txBody>
          <a:bodyPr/>
          <a:lstStyle/>
          <a:p>
            <a:r>
              <a:rPr lang="en-US" dirty="0"/>
              <a:t>How Does </a:t>
            </a:r>
            <a:r>
              <a:rPr lang="en-US" dirty="0" err="1"/>
              <a:t>nn.Linear</a:t>
            </a:r>
            <a:r>
              <a:rPr lang="en-US" dirty="0"/>
              <a:t> Work?</a:t>
            </a:r>
            <a:br>
              <a:rPr lang="en-US" dirty="0"/>
            </a:br>
            <a:endParaRPr lang="en-IN" dirty="0"/>
          </a:p>
        </p:txBody>
      </p:sp>
      <p:sp>
        <p:nvSpPr>
          <p:cNvPr id="3" name="Content Placeholder 2">
            <a:extLst>
              <a:ext uri="{FF2B5EF4-FFF2-40B4-BE49-F238E27FC236}">
                <a16:creationId xmlns:a16="http://schemas.microsoft.com/office/drawing/2014/main" id="{A87B1704-EFEA-4E35-8A75-716CBA87CA01}"/>
              </a:ext>
            </a:extLst>
          </p:cNvPr>
          <p:cNvSpPr>
            <a:spLocks noGrp="1"/>
          </p:cNvSpPr>
          <p:nvPr>
            <p:ph idx="1"/>
          </p:nvPr>
        </p:nvSpPr>
        <p:spPr>
          <a:xfrm>
            <a:off x="838200" y="1237129"/>
            <a:ext cx="10255624" cy="5255745"/>
          </a:xfrm>
        </p:spPr>
        <p:txBody>
          <a:bodyPr>
            <a:normAutofit fontScale="62500" lnSpcReduction="20000"/>
          </a:bodyPr>
          <a:lstStyle/>
          <a:p>
            <a:r>
              <a:rPr lang="en-US" dirty="0" err="1"/>
              <a:t>nn.Linear</a:t>
            </a:r>
            <a:r>
              <a:rPr lang="en-US" dirty="0"/>
              <a:t> works by performing a matrix multiplication of the input data with the weight matrix and adding the bias term. </a:t>
            </a:r>
          </a:p>
          <a:p>
            <a:r>
              <a:rPr lang="en-US" dirty="0"/>
              <a:t>This operation is applied to each layer in a feed-forward neural network.</a:t>
            </a:r>
          </a:p>
          <a:p>
            <a:r>
              <a:rPr lang="en-US" dirty="0"/>
              <a:t>Here, we pass a tensor of size 3 (matching the number of input features) to the </a:t>
            </a:r>
            <a:r>
              <a:rPr lang="en-US" dirty="0" err="1"/>
              <a:t>linear_layer</a:t>
            </a:r>
            <a:r>
              <a:rPr lang="en-US" dirty="0"/>
              <a:t>. </a:t>
            </a:r>
          </a:p>
          <a:p>
            <a:r>
              <a:rPr lang="en-US" dirty="0"/>
              <a:t>The output is a tensor of size 1 (matching the number of output features), which is the result of the linear transformation.</a:t>
            </a:r>
          </a:p>
          <a:p>
            <a:pPr marL="0" indent="0">
              <a:buNone/>
            </a:pPr>
            <a:r>
              <a:rPr lang="en-IN" dirty="0"/>
              <a:t>import torch</a:t>
            </a:r>
          </a:p>
          <a:p>
            <a:pPr marL="0" indent="0">
              <a:buNone/>
            </a:pPr>
            <a:r>
              <a:rPr lang="en-IN" dirty="0"/>
              <a:t>from torch import </a:t>
            </a:r>
            <a:r>
              <a:rPr lang="en-IN" dirty="0" err="1"/>
              <a:t>nn</a:t>
            </a:r>
            <a:endParaRPr lang="en-IN" dirty="0"/>
          </a:p>
          <a:p>
            <a:pPr marL="0" indent="0">
              <a:buNone/>
            </a:pPr>
            <a:r>
              <a:rPr lang="en-IN" dirty="0" err="1"/>
              <a:t>torch.manual_seed</a:t>
            </a:r>
            <a:r>
              <a:rPr lang="en-IN" dirty="0"/>
              <a:t>(42) </a:t>
            </a:r>
          </a:p>
          <a:p>
            <a:pPr marL="0" indent="0">
              <a:buNone/>
            </a:pPr>
            <a:r>
              <a:rPr lang="en-IN" dirty="0"/>
              <a:t> ## Creating an object for the linear class</a:t>
            </a:r>
          </a:p>
          <a:p>
            <a:pPr marL="0" indent="0">
              <a:buNone/>
            </a:pPr>
            <a:r>
              <a:rPr lang="en-IN" dirty="0"/>
              <a:t>linear = </a:t>
            </a:r>
            <a:r>
              <a:rPr lang="en-IN" dirty="0" err="1"/>
              <a:t>nn.Linear</a:t>
            </a:r>
            <a:r>
              <a:rPr lang="en-IN" dirty="0"/>
              <a:t>(</a:t>
            </a:r>
            <a:r>
              <a:rPr lang="en-IN" dirty="0" err="1"/>
              <a:t>in_features</a:t>
            </a:r>
            <a:r>
              <a:rPr lang="en-IN" dirty="0"/>
              <a:t>=3, </a:t>
            </a:r>
            <a:r>
              <a:rPr lang="en-IN" dirty="0" err="1"/>
              <a:t>out_features</a:t>
            </a:r>
            <a:r>
              <a:rPr lang="en-IN" dirty="0"/>
              <a:t>=1)</a:t>
            </a:r>
          </a:p>
          <a:p>
            <a:pPr marL="0" indent="0">
              <a:buNone/>
            </a:pPr>
            <a:r>
              <a:rPr lang="en-IN" dirty="0"/>
              <a:t>print('network structure : ',linear)</a:t>
            </a:r>
          </a:p>
          <a:p>
            <a:pPr marL="0" indent="0">
              <a:buNone/>
            </a:pPr>
            <a:r>
              <a:rPr lang="en-IN" dirty="0"/>
              <a:t>print('Weight of network :\n',</a:t>
            </a:r>
            <a:r>
              <a:rPr lang="en-IN" dirty="0" err="1"/>
              <a:t>linear.weight</a:t>
            </a:r>
            <a:r>
              <a:rPr lang="en-IN" dirty="0"/>
              <a:t>)</a:t>
            </a:r>
          </a:p>
          <a:p>
            <a:pPr marL="0" indent="0">
              <a:buNone/>
            </a:pPr>
            <a:r>
              <a:rPr lang="en-IN" dirty="0"/>
              <a:t>print('Bias of network :\n',</a:t>
            </a:r>
            <a:r>
              <a:rPr lang="en-IN" dirty="0" err="1"/>
              <a:t>linear.bias</a:t>
            </a:r>
            <a:r>
              <a:rPr lang="en-IN" dirty="0"/>
              <a:t>)  </a:t>
            </a:r>
          </a:p>
          <a:p>
            <a:pPr marL="0" indent="0">
              <a:buNone/>
            </a:pPr>
            <a:r>
              <a:rPr lang="en-IN" dirty="0"/>
              <a:t>## Passing input to the linear layer</a:t>
            </a:r>
          </a:p>
          <a:p>
            <a:pPr marL="0" indent="0">
              <a:buNone/>
            </a:pPr>
            <a:r>
              <a:rPr lang="en-IN" dirty="0"/>
              <a:t>output = linear(</a:t>
            </a:r>
            <a:r>
              <a:rPr lang="en-IN" dirty="0" err="1"/>
              <a:t>torch.tensor</a:t>
            </a:r>
            <a:r>
              <a:rPr lang="en-IN" dirty="0"/>
              <a:t>([1,2,3], </a:t>
            </a:r>
            <a:r>
              <a:rPr lang="en-IN" dirty="0" err="1"/>
              <a:t>dtype</a:t>
            </a:r>
            <a:r>
              <a:rPr lang="en-IN" dirty="0"/>
              <a:t>=torch.float32))</a:t>
            </a:r>
          </a:p>
          <a:p>
            <a:pPr marL="0" indent="0">
              <a:buNone/>
            </a:pPr>
            <a:r>
              <a:rPr lang="en-IN" dirty="0"/>
              <a:t>print(output)</a:t>
            </a:r>
          </a:p>
        </p:txBody>
      </p:sp>
    </p:spTree>
    <p:extLst>
      <p:ext uri="{BB962C8B-B14F-4D97-AF65-F5344CB8AC3E}">
        <p14:creationId xmlns:p14="http://schemas.microsoft.com/office/powerpoint/2010/main" val="250341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2D64-F8E3-4C76-BE4F-2698FBC65273}"/>
              </a:ext>
            </a:extLst>
          </p:cNvPr>
          <p:cNvSpPr>
            <a:spLocks noGrp="1"/>
          </p:cNvSpPr>
          <p:nvPr>
            <p:ph type="title"/>
          </p:nvPr>
        </p:nvSpPr>
        <p:spPr/>
        <p:txBody>
          <a:bodyPr/>
          <a:lstStyle/>
          <a:p>
            <a:r>
              <a:rPr lang="en-US" dirty="0"/>
              <a:t>How Does </a:t>
            </a:r>
            <a:r>
              <a:rPr lang="en-US" dirty="0" err="1"/>
              <a:t>nn.Linear</a:t>
            </a:r>
            <a:r>
              <a:rPr lang="en-US" dirty="0"/>
              <a:t> Work?</a:t>
            </a:r>
            <a:br>
              <a:rPr lang="en-US" dirty="0"/>
            </a:br>
            <a:endParaRPr lang="en-IN" dirty="0"/>
          </a:p>
        </p:txBody>
      </p:sp>
      <p:sp>
        <p:nvSpPr>
          <p:cNvPr id="3" name="Content Placeholder 2">
            <a:extLst>
              <a:ext uri="{FF2B5EF4-FFF2-40B4-BE49-F238E27FC236}">
                <a16:creationId xmlns:a16="http://schemas.microsoft.com/office/drawing/2014/main" id="{A87B1704-EFEA-4E35-8A75-716CBA87CA01}"/>
              </a:ext>
            </a:extLst>
          </p:cNvPr>
          <p:cNvSpPr>
            <a:spLocks noGrp="1"/>
          </p:cNvSpPr>
          <p:nvPr>
            <p:ph idx="1"/>
          </p:nvPr>
        </p:nvSpPr>
        <p:spPr>
          <a:xfrm>
            <a:off x="838200" y="1237129"/>
            <a:ext cx="7431741" cy="5255745"/>
          </a:xfrm>
        </p:spPr>
        <p:txBody>
          <a:bodyPr>
            <a:normAutofit fontScale="92500" lnSpcReduction="10000"/>
          </a:bodyPr>
          <a:lstStyle/>
          <a:p>
            <a:pPr marL="0" indent="0">
              <a:buNone/>
            </a:pPr>
            <a:r>
              <a:rPr lang="en-IN" dirty="0"/>
              <a:t>import torch</a:t>
            </a:r>
          </a:p>
          <a:p>
            <a:pPr marL="0" indent="0">
              <a:buNone/>
            </a:pPr>
            <a:r>
              <a:rPr lang="en-IN" dirty="0"/>
              <a:t>from torch import </a:t>
            </a:r>
            <a:r>
              <a:rPr lang="en-IN" dirty="0" err="1"/>
              <a:t>nn</a:t>
            </a:r>
            <a:endParaRPr lang="en-IN" dirty="0"/>
          </a:p>
          <a:p>
            <a:pPr marL="0" indent="0">
              <a:buNone/>
            </a:pPr>
            <a:r>
              <a:rPr lang="en-IN" dirty="0" err="1"/>
              <a:t>torch.manual_seed</a:t>
            </a:r>
            <a:r>
              <a:rPr lang="en-IN" dirty="0"/>
              <a:t>(42) </a:t>
            </a:r>
          </a:p>
          <a:p>
            <a:pPr marL="0" indent="0">
              <a:buNone/>
            </a:pPr>
            <a:r>
              <a:rPr lang="en-IN" dirty="0"/>
              <a:t> ## Creating an object for the linear class</a:t>
            </a:r>
          </a:p>
          <a:p>
            <a:pPr marL="0" indent="0">
              <a:buNone/>
            </a:pPr>
            <a:r>
              <a:rPr lang="en-IN" dirty="0"/>
              <a:t>linear = </a:t>
            </a:r>
            <a:r>
              <a:rPr lang="en-IN" dirty="0" err="1"/>
              <a:t>nn.Linear</a:t>
            </a:r>
            <a:r>
              <a:rPr lang="en-IN" dirty="0"/>
              <a:t>(</a:t>
            </a:r>
            <a:r>
              <a:rPr lang="en-IN" dirty="0" err="1"/>
              <a:t>in_features</a:t>
            </a:r>
            <a:r>
              <a:rPr lang="en-IN" dirty="0"/>
              <a:t>=3, </a:t>
            </a:r>
            <a:r>
              <a:rPr lang="en-IN" dirty="0" err="1"/>
              <a:t>out_features</a:t>
            </a:r>
            <a:r>
              <a:rPr lang="en-IN" dirty="0"/>
              <a:t>=1)</a:t>
            </a:r>
          </a:p>
          <a:p>
            <a:pPr marL="0" indent="0">
              <a:buNone/>
            </a:pPr>
            <a:r>
              <a:rPr lang="en-IN" dirty="0"/>
              <a:t>print('network structure : ',linear)</a:t>
            </a:r>
          </a:p>
          <a:p>
            <a:pPr marL="0" indent="0">
              <a:buNone/>
            </a:pPr>
            <a:r>
              <a:rPr lang="en-IN" dirty="0"/>
              <a:t>print('Weight of network :\n',</a:t>
            </a:r>
            <a:r>
              <a:rPr lang="en-IN" dirty="0" err="1"/>
              <a:t>linear.weight</a:t>
            </a:r>
            <a:r>
              <a:rPr lang="en-IN" dirty="0"/>
              <a:t>)</a:t>
            </a:r>
          </a:p>
          <a:p>
            <a:pPr marL="0" indent="0">
              <a:buNone/>
            </a:pPr>
            <a:r>
              <a:rPr lang="en-IN" dirty="0"/>
              <a:t>print('Bias of network :\n',</a:t>
            </a:r>
            <a:r>
              <a:rPr lang="en-IN" dirty="0" err="1"/>
              <a:t>linear.bias</a:t>
            </a:r>
            <a:r>
              <a:rPr lang="en-IN" dirty="0"/>
              <a:t>)  </a:t>
            </a:r>
          </a:p>
          <a:p>
            <a:pPr marL="0" indent="0">
              <a:buNone/>
            </a:pPr>
            <a:r>
              <a:rPr lang="en-IN" dirty="0"/>
              <a:t>## Passing input to the linear layer</a:t>
            </a:r>
          </a:p>
          <a:p>
            <a:pPr marL="0" indent="0">
              <a:buNone/>
            </a:pPr>
            <a:r>
              <a:rPr lang="en-IN" dirty="0"/>
              <a:t>output = linear(</a:t>
            </a:r>
            <a:r>
              <a:rPr lang="en-IN" dirty="0" err="1"/>
              <a:t>torch.tensor</a:t>
            </a:r>
            <a:r>
              <a:rPr lang="en-IN" dirty="0"/>
              <a:t>([1,2,3], </a:t>
            </a:r>
            <a:r>
              <a:rPr lang="en-IN" dirty="0" err="1"/>
              <a:t>dtype</a:t>
            </a:r>
            <a:r>
              <a:rPr lang="en-IN" dirty="0"/>
              <a:t>=torch.float32))</a:t>
            </a:r>
          </a:p>
          <a:p>
            <a:pPr marL="0" indent="0">
              <a:buNone/>
            </a:pPr>
            <a:r>
              <a:rPr lang="en-IN" dirty="0"/>
              <a:t>print(output)</a:t>
            </a:r>
          </a:p>
        </p:txBody>
      </p:sp>
      <p:sp>
        <p:nvSpPr>
          <p:cNvPr id="5" name="TextBox 4">
            <a:extLst>
              <a:ext uri="{FF2B5EF4-FFF2-40B4-BE49-F238E27FC236}">
                <a16:creationId xmlns:a16="http://schemas.microsoft.com/office/drawing/2014/main" id="{D8906FDF-D03E-4D6D-98A1-B71EFEC0CB68}"/>
              </a:ext>
            </a:extLst>
          </p:cNvPr>
          <p:cNvSpPr txBox="1"/>
          <p:nvPr/>
        </p:nvSpPr>
        <p:spPr>
          <a:xfrm>
            <a:off x="8485094" y="1250576"/>
            <a:ext cx="2985247" cy="3693319"/>
          </a:xfrm>
          <a:prstGeom prst="rect">
            <a:avLst/>
          </a:prstGeom>
          <a:noFill/>
        </p:spPr>
        <p:txBody>
          <a:bodyPr wrap="square" rtlCol="0">
            <a:spAutoFit/>
          </a:bodyPr>
          <a:lstStyle/>
          <a:p>
            <a:r>
              <a:rPr lang="en-US" dirty="0"/>
              <a:t>network structure :  Linear(</a:t>
            </a:r>
            <a:r>
              <a:rPr lang="en-US" dirty="0" err="1"/>
              <a:t>in_features</a:t>
            </a:r>
            <a:r>
              <a:rPr lang="en-US" dirty="0"/>
              <a:t>=3, </a:t>
            </a:r>
            <a:r>
              <a:rPr lang="en-US" dirty="0" err="1"/>
              <a:t>out_features</a:t>
            </a:r>
            <a:r>
              <a:rPr lang="en-US" dirty="0"/>
              <a:t>=1, bias=True)</a:t>
            </a:r>
          </a:p>
          <a:p>
            <a:r>
              <a:rPr lang="en-US" dirty="0"/>
              <a:t>Weight of network :</a:t>
            </a:r>
          </a:p>
          <a:p>
            <a:r>
              <a:rPr lang="en-US" dirty="0"/>
              <a:t> Parameter containing:</a:t>
            </a:r>
          </a:p>
          <a:p>
            <a:r>
              <a:rPr lang="en-US" dirty="0"/>
              <a:t>tensor([[ 0.4414,  0.4792, -0.1353]], </a:t>
            </a:r>
            <a:r>
              <a:rPr lang="en-US" dirty="0" err="1"/>
              <a:t>requires_grad</a:t>
            </a:r>
            <a:r>
              <a:rPr lang="en-US" dirty="0"/>
              <a:t>=True)</a:t>
            </a:r>
          </a:p>
          <a:p>
            <a:r>
              <a:rPr lang="en-US" dirty="0"/>
              <a:t>Bias of network :</a:t>
            </a:r>
          </a:p>
          <a:p>
            <a:r>
              <a:rPr lang="en-US" dirty="0"/>
              <a:t> Parameter containing:</a:t>
            </a:r>
          </a:p>
          <a:p>
            <a:r>
              <a:rPr lang="en-US" dirty="0"/>
              <a:t>tensor([0.5304], </a:t>
            </a:r>
            <a:r>
              <a:rPr lang="en-US" dirty="0" err="1"/>
              <a:t>requires_grad</a:t>
            </a:r>
            <a:r>
              <a:rPr lang="en-US" dirty="0"/>
              <a:t>=True)</a:t>
            </a:r>
          </a:p>
          <a:p>
            <a:r>
              <a:rPr lang="en-US" dirty="0"/>
              <a:t>tensor([1.5244], </a:t>
            </a:r>
            <a:r>
              <a:rPr lang="en-US" dirty="0" err="1"/>
              <a:t>grad_fn</a:t>
            </a:r>
            <a:r>
              <a:rPr lang="en-US" dirty="0"/>
              <a:t>=&lt;ViewBackward0&gt;)</a:t>
            </a:r>
            <a:endParaRPr lang="en-IN" dirty="0"/>
          </a:p>
        </p:txBody>
      </p:sp>
    </p:spTree>
    <p:extLst>
      <p:ext uri="{BB962C8B-B14F-4D97-AF65-F5344CB8AC3E}">
        <p14:creationId xmlns:p14="http://schemas.microsoft.com/office/powerpoint/2010/main" val="296176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1A7E-323A-45C7-83D4-0FB96C2799DE}"/>
              </a:ext>
            </a:extLst>
          </p:cNvPr>
          <p:cNvSpPr>
            <a:spLocks noGrp="1"/>
          </p:cNvSpPr>
          <p:nvPr>
            <p:ph type="title"/>
          </p:nvPr>
        </p:nvSpPr>
        <p:spPr/>
        <p:txBody>
          <a:bodyPr/>
          <a:lstStyle/>
          <a:p>
            <a:r>
              <a:rPr lang="en-US" dirty="0"/>
              <a:t>Initializing Weights and Biases</a:t>
            </a:r>
            <a:br>
              <a:rPr lang="en-US" dirty="0"/>
            </a:br>
            <a:endParaRPr lang="en-IN" dirty="0"/>
          </a:p>
        </p:txBody>
      </p:sp>
      <p:sp>
        <p:nvSpPr>
          <p:cNvPr id="3" name="Content Placeholder 2">
            <a:extLst>
              <a:ext uri="{FF2B5EF4-FFF2-40B4-BE49-F238E27FC236}">
                <a16:creationId xmlns:a16="http://schemas.microsoft.com/office/drawing/2014/main" id="{75FEBD85-56A8-4EF2-BD85-ED9DE9EA6E92}"/>
              </a:ext>
            </a:extLst>
          </p:cNvPr>
          <p:cNvSpPr>
            <a:spLocks noGrp="1"/>
          </p:cNvSpPr>
          <p:nvPr>
            <p:ph idx="1"/>
          </p:nvPr>
        </p:nvSpPr>
        <p:spPr>
          <a:xfrm>
            <a:off x="838200" y="1690688"/>
            <a:ext cx="10515600" cy="4486275"/>
          </a:xfrm>
        </p:spPr>
        <p:txBody>
          <a:bodyPr>
            <a:normAutofit fontScale="70000" lnSpcReduction="20000"/>
          </a:bodyPr>
          <a:lstStyle/>
          <a:p>
            <a:r>
              <a:rPr lang="en-US" dirty="0"/>
              <a:t>The weights and biases in </a:t>
            </a:r>
            <a:r>
              <a:rPr lang="en-US" dirty="0" err="1"/>
              <a:t>nn.Linear</a:t>
            </a:r>
            <a:r>
              <a:rPr lang="en-US" dirty="0"/>
              <a:t> are parameters that the model learns during training. </a:t>
            </a:r>
          </a:p>
          <a:p>
            <a:r>
              <a:rPr lang="en-US" dirty="0"/>
              <a:t>Initially, they are set to random values. </a:t>
            </a:r>
          </a:p>
          <a:p>
            <a:r>
              <a:rPr lang="en-US" dirty="0"/>
              <a:t>We can view the weights and biases using the weight and bias attributes.</a:t>
            </a:r>
          </a:p>
          <a:p>
            <a:r>
              <a:rPr lang="en-US" dirty="0"/>
              <a:t>Print the weight matrix and bias vector of the </a:t>
            </a:r>
            <a:r>
              <a:rPr lang="en-US" dirty="0" err="1"/>
              <a:t>nn.Linear</a:t>
            </a:r>
            <a:r>
              <a:rPr lang="en-US" dirty="0"/>
              <a:t> layer.</a:t>
            </a:r>
          </a:p>
          <a:p>
            <a:endParaRPr lang="en-US" dirty="0"/>
          </a:p>
          <a:p>
            <a:pPr marL="0" indent="0">
              <a:buNone/>
            </a:pPr>
            <a:r>
              <a:rPr lang="en-US" dirty="0"/>
              <a:t>## To see the weights and biases</a:t>
            </a:r>
          </a:p>
          <a:p>
            <a:pPr marL="0" indent="0">
              <a:buNone/>
            </a:pPr>
            <a:r>
              <a:rPr lang="en-US" dirty="0"/>
              <a:t>print(</a:t>
            </a:r>
            <a:r>
              <a:rPr lang="en-US" dirty="0" err="1"/>
              <a:t>linear_layer.weight</a:t>
            </a:r>
            <a:r>
              <a:rPr lang="en-US" dirty="0"/>
              <a:t>)</a:t>
            </a:r>
          </a:p>
          <a:p>
            <a:pPr marL="0" indent="0">
              <a:buNone/>
            </a:pPr>
            <a:r>
              <a:rPr lang="en-US" dirty="0"/>
              <a:t>print(</a:t>
            </a:r>
            <a:r>
              <a:rPr lang="en-US" dirty="0" err="1"/>
              <a:t>linear_layer.bias</a:t>
            </a:r>
            <a:r>
              <a:rPr lang="en-US" dirty="0"/>
              <a:t>)</a:t>
            </a:r>
          </a:p>
          <a:p>
            <a:pPr marL="0" indent="0">
              <a:buNone/>
            </a:pPr>
            <a:endParaRPr lang="en-US" dirty="0"/>
          </a:p>
          <a:p>
            <a:r>
              <a:rPr lang="en-US" dirty="0" err="1"/>
              <a:t>PyTorch</a:t>
            </a:r>
            <a:r>
              <a:rPr lang="en-US" dirty="0"/>
              <a:t> initializes these parameters randomly</a:t>
            </a:r>
          </a:p>
          <a:p>
            <a:r>
              <a:rPr lang="en-US" dirty="0"/>
              <a:t>We can also set them manually or use different initialization methods. </a:t>
            </a:r>
          </a:p>
          <a:p>
            <a:r>
              <a:rPr lang="en-US" dirty="0"/>
              <a:t>Ex: Use </a:t>
            </a:r>
            <a:r>
              <a:rPr lang="en-US" dirty="0" err="1"/>
              <a:t>torch.nn.init</a:t>
            </a:r>
            <a:r>
              <a:rPr lang="en-US" dirty="0"/>
              <a:t> module to apply specific initialization methods to the weights and biases. </a:t>
            </a:r>
            <a:endParaRPr lang="en-IN" dirty="0"/>
          </a:p>
        </p:txBody>
      </p:sp>
    </p:spTree>
    <p:extLst>
      <p:ext uri="{BB962C8B-B14F-4D97-AF65-F5344CB8AC3E}">
        <p14:creationId xmlns:p14="http://schemas.microsoft.com/office/powerpoint/2010/main" val="400910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549F-2B0F-4409-8440-0618D1B1136D}"/>
              </a:ext>
            </a:extLst>
          </p:cNvPr>
          <p:cNvSpPr>
            <a:spLocks noGrp="1"/>
          </p:cNvSpPr>
          <p:nvPr>
            <p:ph type="title"/>
          </p:nvPr>
        </p:nvSpPr>
        <p:spPr>
          <a:xfrm>
            <a:off x="838200" y="365125"/>
            <a:ext cx="10515600" cy="979581"/>
          </a:xfrm>
        </p:spPr>
        <p:txBody>
          <a:bodyPr/>
          <a:lstStyle/>
          <a:p>
            <a:r>
              <a:rPr lang="en-IN" dirty="0"/>
              <a:t>Formal Definition</a:t>
            </a:r>
          </a:p>
        </p:txBody>
      </p:sp>
      <p:sp>
        <p:nvSpPr>
          <p:cNvPr id="3" name="Content Placeholder 2">
            <a:extLst>
              <a:ext uri="{FF2B5EF4-FFF2-40B4-BE49-F238E27FC236}">
                <a16:creationId xmlns:a16="http://schemas.microsoft.com/office/drawing/2014/main" id="{3EB4678D-811D-4B0A-AE6E-59EC8BF3B16C}"/>
              </a:ext>
            </a:extLst>
          </p:cNvPr>
          <p:cNvSpPr>
            <a:spLocks noGrp="1"/>
          </p:cNvSpPr>
          <p:nvPr>
            <p:ph idx="1"/>
          </p:nvPr>
        </p:nvSpPr>
        <p:spPr>
          <a:xfrm>
            <a:off x="838200" y="1559859"/>
            <a:ext cx="10515600" cy="4933016"/>
          </a:xfrm>
        </p:spPr>
        <p:txBody>
          <a:bodyPr>
            <a:normAutofit fontScale="92500" lnSpcReduction="10000"/>
          </a:bodyPr>
          <a:lstStyle/>
          <a:p>
            <a:r>
              <a:rPr lang="en-US" dirty="0"/>
              <a:t>A linear layer computes the linear transformation as below-</a:t>
            </a:r>
          </a:p>
          <a:p>
            <a:r>
              <a:rPr lang="en-US" dirty="0"/>
              <a:t>y=</a:t>
            </a:r>
            <a:r>
              <a:rPr lang="en-US" dirty="0" err="1"/>
              <a:t>xA^T+b</a:t>
            </a:r>
            <a:r>
              <a:rPr lang="en-US" dirty="0"/>
              <a:t>   Where</a:t>
            </a:r>
          </a:p>
          <a:p>
            <a:r>
              <a:rPr lang="en-US" dirty="0"/>
              <a:t>x   is the incoming data. It must be a tensor of </a:t>
            </a:r>
            <a:r>
              <a:rPr lang="en-US" dirty="0" err="1"/>
              <a:t>dtype</a:t>
            </a:r>
            <a:r>
              <a:rPr lang="en-US" dirty="0"/>
              <a:t> float32 and shape (*, </a:t>
            </a:r>
            <a:r>
              <a:rPr lang="en-US" dirty="0" err="1"/>
              <a:t>in_features</a:t>
            </a:r>
            <a:r>
              <a:rPr lang="en-US" dirty="0"/>
              <a:t>). Here * is any number of dimensions. </a:t>
            </a:r>
            <a:r>
              <a:rPr lang="en-US" dirty="0" err="1"/>
              <a:t>in_features</a:t>
            </a:r>
            <a:r>
              <a:rPr lang="en-US" dirty="0"/>
              <a:t> is number of features in the input data.</a:t>
            </a:r>
          </a:p>
          <a:p>
            <a:r>
              <a:rPr lang="en-US" dirty="0"/>
              <a:t>y   is the output data after the transformation with same </a:t>
            </a:r>
            <a:r>
              <a:rPr lang="en-US" dirty="0" err="1"/>
              <a:t>dtype</a:t>
            </a:r>
            <a:r>
              <a:rPr lang="en-US" dirty="0"/>
              <a:t> as x   and with shape  (*, </a:t>
            </a:r>
            <a:r>
              <a:rPr lang="en-US" dirty="0" err="1"/>
              <a:t>out_features</a:t>
            </a:r>
            <a:r>
              <a:rPr lang="en-US" dirty="0"/>
              <a:t>). </a:t>
            </a:r>
            <a:r>
              <a:rPr lang="en-US" dirty="0">
                <a:highlight>
                  <a:srgbClr val="FFFF00"/>
                </a:highlight>
              </a:rPr>
              <a:t>Note that all dimensions except last are of the same shape as input data.</a:t>
            </a:r>
          </a:p>
          <a:p>
            <a:r>
              <a:rPr lang="en-US" dirty="0"/>
              <a:t>A   is the learnable weights of shape (</a:t>
            </a:r>
            <a:r>
              <a:rPr lang="en-US" dirty="0" err="1"/>
              <a:t>out_features</a:t>
            </a:r>
            <a:r>
              <a:rPr lang="en-US" dirty="0"/>
              <a:t>, </a:t>
            </a:r>
            <a:r>
              <a:rPr lang="en-US" dirty="0" err="1"/>
              <a:t>in_features</a:t>
            </a:r>
            <a:r>
              <a:rPr lang="en-US" dirty="0"/>
              <a:t>). </a:t>
            </a:r>
            <a:r>
              <a:rPr lang="en-US" dirty="0" err="1"/>
              <a:t>out_features</a:t>
            </a:r>
            <a:r>
              <a:rPr lang="en-US" dirty="0"/>
              <a:t> is the last dimension of the output data.</a:t>
            </a:r>
          </a:p>
          <a:p>
            <a:r>
              <a:rPr lang="en-US" dirty="0"/>
              <a:t>b   is the additional bias learned during the training.</a:t>
            </a:r>
          </a:p>
          <a:p>
            <a:r>
              <a:rPr lang="en-US" dirty="0"/>
              <a:t>weights A   and biases b   are initialized randomly</a:t>
            </a:r>
            <a:endParaRPr lang="en-IN" dirty="0"/>
          </a:p>
        </p:txBody>
      </p:sp>
    </p:spTree>
    <p:extLst>
      <p:ext uri="{BB962C8B-B14F-4D97-AF65-F5344CB8AC3E}">
        <p14:creationId xmlns:p14="http://schemas.microsoft.com/office/powerpoint/2010/main" val="150548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37534-F226-44FA-A447-A2B51767D60F}"/>
              </a:ext>
            </a:extLst>
          </p:cNvPr>
          <p:cNvSpPr>
            <a:spLocks noGrp="1"/>
          </p:cNvSpPr>
          <p:nvPr>
            <p:ph type="title"/>
          </p:nvPr>
        </p:nvSpPr>
        <p:spPr/>
        <p:txBody>
          <a:bodyPr/>
          <a:lstStyle/>
          <a:p>
            <a:r>
              <a:rPr lang="en-US" dirty="0"/>
              <a:t>Creating a </a:t>
            </a:r>
            <a:r>
              <a:rPr lang="en-US" dirty="0" err="1"/>
              <a:t>FeedForwardNetwork</a:t>
            </a:r>
            <a:r>
              <a:rPr lang="en-US" dirty="0"/>
              <a:t> - Syntax</a:t>
            </a:r>
            <a:endParaRPr lang="en-IN" dirty="0"/>
          </a:p>
        </p:txBody>
      </p:sp>
      <p:sp>
        <p:nvSpPr>
          <p:cNvPr id="3" name="Content Placeholder 2">
            <a:extLst>
              <a:ext uri="{FF2B5EF4-FFF2-40B4-BE49-F238E27FC236}">
                <a16:creationId xmlns:a16="http://schemas.microsoft.com/office/drawing/2014/main" id="{A131F1E6-244D-4374-AE5B-B6A82273EC7C}"/>
              </a:ext>
            </a:extLst>
          </p:cNvPr>
          <p:cNvSpPr>
            <a:spLocks noGrp="1"/>
          </p:cNvSpPr>
          <p:nvPr>
            <p:ph idx="1"/>
          </p:nvPr>
        </p:nvSpPr>
        <p:spPr/>
        <p:txBody>
          <a:bodyPr>
            <a:normAutofit/>
          </a:bodyPr>
          <a:lstStyle/>
          <a:p>
            <a:r>
              <a:rPr lang="en-US" dirty="0"/>
              <a:t>CLASS </a:t>
            </a:r>
            <a:r>
              <a:rPr lang="en-US" dirty="0" err="1"/>
              <a:t>torch.nn.Linear</a:t>
            </a:r>
            <a:r>
              <a:rPr lang="en-US" dirty="0"/>
              <a:t>(</a:t>
            </a:r>
            <a:r>
              <a:rPr lang="en-US" dirty="0" err="1"/>
              <a:t>in_features</a:t>
            </a:r>
            <a:r>
              <a:rPr lang="en-US" dirty="0"/>
              <a:t>, </a:t>
            </a:r>
            <a:r>
              <a:rPr lang="en-US" dirty="0" err="1"/>
              <a:t>out_features</a:t>
            </a:r>
            <a:r>
              <a:rPr lang="en-US" dirty="0"/>
              <a:t>, bias=True, device=None, </a:t>
            </a:r>
            <a:r>
              <a:rPr lang="en-US" dirty="0" err="1"/>
              <a:t>dtype</a:t>
            </a:r>
            <a:r>
              <a:rPr lang="en-US" dirty="0"/>
              <a:t>=None)</a:t>
            </a:r>
            <a:endParaRPr lang="en-IN" dirty="0"/>
          </a:p>
          <a:p>
            <a:endParaRPr lang="en-IN" dirty="0"/>
          </a:p>
          <a:p>
            <a:endParaRPr lang="en-IN" dirty="0"/>
          </a:p>
        </p:txBody>
      </p:sp>
      <p:pic>
        <p:nvPicPr>
          <p:cNvPr id="5" name="Picture 4">
            <a:extLst>
              <a:ext uri="{FF2B5EF4-FFF2-40B4-BE49-F238E27FC236}">
                <a16:creationId xmlns:a16="http://schemas.microsoft.com/office/drawing/2014/main" id="{F1F4678E-91FD-4F55-988F-C22372D29180}"/>
              </a:ext>
            </a:extLst>
          </p:cNvPr>
          <p:cNvPicPr>
            <a:picLocks noChangeAspect="1"/>
          </p:cNvPicPr>
          <p:nvPr/>
        </p:nvPicPr>
        <p:blipFill>
          <a:blip r:embed="rId2"/>
          <a:stretch>
            <a:fillRect/>
          </a:stretch>
        </p:blipFill>
        <p:spPr>
          <a:xfrm>
            <a:off x="838200" y="2958632"/>
            <a:ext cx="7116168" cy="3353268"/>
          </a:xfrm>
          <a:prstGeom prst="rect">
            <a:avLst/>
          </a:prstGeom>
        </p:spPr>
      </p:pic>
    </p:spTree>
    <p:extLst>
      <p:ext uri="{BB962C8B-B14F-4D97-AF65-F5344CB8AC3E}">
        <p14:creationId xmlns:p14="http://schemas.microsoft.com/office/powerpoint/2010/main" val="2593675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3027</TotalTime>
  <Words>2720</Words>
  <Application>Microsoft Office PowerPoint</Application>
  <PresentationFormat>Widescreen</PresentationFormat>
  <Paragraphs>259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Single Layer FeedForward Network  PyTorch Module- nn.Linear </vt:lpstr>
      <vt:lpstr>PyTorch - nn.Linear </vt:lpstr>
      <vt:lpstr>Characteristics of a feed-forward neural network: </vt:lpstr>
      <vt:lpstr>PyTorch - nn.Linear</vt:lpstr>
      <vt:lpstr>How Does nn.Linear Work? </vt:lpstr>
      <vt:lpstr>How Does nn.Linear Work? </vt:lpstr>
      <vt:lpstr>Initializing Weights and Biases </vt:lpstr>
      <vt:lpstr>Formal Definition</vt:lpstr>
      <vt:lpstr>Creating a FeedForwardNetwork - Syntax</vt:lpstr>
      <vt:lpstr>Setting parameters using ones Initialization</vt:lpstr>
      <vt:lpstr>Setting parameters using ones Initialization</vt:lpstr>
      <vt:lpstr>Creating a FeedForwardNetwork – (2,1) </vt:lpstr>
      <vt:lpstr>Creating a FeedForwardNetwork – (2,1) </vt:lpstr>
      <vt:lpstr>FeedForwardNetwork – (2,1)- Evaluation</vt:lpstr>
      <vt:lpstr>FeedForwardNetwork – (2,1)- Evaluation </vt:lpstr>
      <vt:lpstr>Creating a FeedForwardNetwork – (2,2) </vt:lpstr>
      <vt:lpstr>Creating a FeedForwardNetwork – (2,2) </vt:lpstr>
      <vt:lpstr>Creating a FeedForwardNetwork – (2,3) </vt:lpstr>
      <vt:lpstr>Creating a FeedForwardNetwork – (2,3) </vt:lpstr>
      <vt:lpstr>Creating a FeedForwardNetwork – (3, 2) </vt:lpstr>
      <vt:lpstr>Creating a FeedForwardNetwork – (3,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 - nn.Linear </dc:title>
  <dc:creator>Ashalatha Nayak [MAHE-MIT]</dc:creator>
  <cp:lastModifiedBy>Christie Mathews</cp:lastModifiedBy>
  <cp:revision>68</cp:revision>
  <dcterms:created xsi:type="dcterms:W3CDTF">2024-01-23T10:40:50Z</dcterms:created>
  <dcterms:modified xsi:type="dcterms:W3CDTF">2025-02-28T12:13:14Z</dcterms:modified>
</cp:coreProperties>
</file>