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257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1" r:id="rId18"/>
    <p:sldId id="285" r:id="rId19"/>
    <p:sldId id="286" r:id="rId20"/>
    <p:sldId id="293" r:id="rId21"/>
    <p:sldId id="294" r:id="rId22"/>
    <p:sldId id="295" r:id="rId23"/>
    <p:sldId id="287" r:id="rId24"/>
    <p:sldId id="291" r:id="rId25"/>
    <p:sldId id="310" r:id="rId26"/>
    <p:sldId id="289" r:id="rId27"/>
    <p:sldId id="288" r:id="rId28"/>
    <p:sldId id="282" r:id="rId29"/>
    <p:sldId id="292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71" r:id="rId40"/>
    <p:sldId id="267" r:id="rId41"/>
    <p:sldId id="268" r:id="rId42"/>
    <p:sldId id="269" r:id="rId43"/>
    <p:sldId id="273" r:id="rId44"/>
    <p:sldId id="276" r:id="rId45"/>
    <p:sldId id="281" r:id="rId46"/>
    <p:sldId id="280" r:id="rId47"/>
    <p:sldId id="279" r:id="rId48"/>
    <p:sldId id="283" r:id="rId49"/>
    <p:sldId id="284" r:id="rId50"/>
    <p:sldId id="275" r:id="rId51"/>
    <p:sldId id="274" r:id="rId52"/>
    <p:sldId id="277" r:id="rId53"/>
    <p:sldId id="278" r:id="rId54"/>
    <p:sldId id="270" r:id="rId55"/>
    <p:sldId id="272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2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7D7EA-6FD2-4E6A-B60D-41578FBD48DB}" type="datetimeFigureOut">
              <a:rPr lang="en-US" smtClean="0"/>
              <a:pPr/>
              <a:t>5/13/2017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06D76-F940-4F4D-A4FD-78DD56FD4B0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0EDA-01B1-47DE-A625-21268C0D061C}" type="datetime1">
              <a:rPr lang="en-US" smtClean="0"/>
              <a:pPr/>
              <a:t>5/13/2017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65239AF-3106-4D6F-BFAE-D1F15F53D80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546B-D9F3-4287-B6E3-F4AFE42A91ED}" type="datetime1">
              <a:rPr lang="en-US" smtClean="0"/>
              <a:pPr/>
              <a:t>5/13/2017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65239AF-3106-4D6F-BFAE-D1F15F53D80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3171-C2D0-4E12-AF7F-99C2C1D6799F}" type="datetime1">
              <a:rPr lang="en-US" smtClean="0"/>
              <a:pPr/>
              <a:t>5/13/2017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9F0A-7828-41AB-B7BB-19BF0E605AB1}" type="datetime1">
              <a:rPr lang="en-US" smtClean="0"/>
              <a:pPr/>
              <a:t>5/13/2017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65239AF-3106-4D6F-BFAE-D1F15F53D80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4781-6220-41C7-A3F8-8C8BB3E24AE0}" type="datetime1">
              <a:rPr lang="en-US" smtClean="0"/>
              <a:pPr/>
              <a:t>5/13/2017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65239AF-3106-4D6F-BFAE-D1F15F53D80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4B9A625-DAC8-4197-B009-1675E7777669}" type="datetime1">
              <a:rPr lang="en-US" smtClean="0"/>
              <a:pPr/>
              <a:t>5/13/2017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4542-C8FF-4CF0-856F-0E019BE753DE}" type="datetime1">
              <a:rPr lang="en-US" smtClean="0"/>
              <a:pPr/>
              <a:t>5/13/2017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65239AF-3106-4D6F-BFAE-D1F15F53D80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54B5-60C7-4E1F-BF78-5EA0850C47DE}" type="datetime1">
              <a:rPr lang="en-US" smtClean="0"/>
              <a:pPr/>
              <a:t>5/13/2017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65239AF-3106-4D6F-BFAE-D1F15F53D8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8211-67FA-49F4-B75D-F6B3CA786F7D}" type="datetime1">
              <a:rPr lang="en-US" smtClean="0"/>
              <a:pPr/>
              <a:t>5/13/2017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5239AF-3106-4D6F-BFAE-D1F15F53D8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65239AF-3106-4D6F-BFAE-D1F15F53D80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0A68-5994-4EF4-9C42-91B57946CAD4}" type="datetime1">
              <a:rPr lang="en-US" smtClean="0"/>
              <a:pPr/>
              <a:t>5/13/2017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65239AF-3106-4D6F-BFAE-D1F15F53D80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37D4F89-041C-407F-BA0C-DDEBD11D8A3A}" type="datetime1">
              <a:rPr lang="en-US" smtClean="0"/>
              <a:pPr/>
              <a:t>5/13/2017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902C538-11F9-4C74-A0F4-01A974FBA424}" type="datetime1">
              <a:rPr lang="en-US" smtClean="0"/>
              <a:pPr/>
              <a:t>5/13/2017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65239AF-3106-4D6F-BFAE-D1F15F53D80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COMP2006 – Introduction to C++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90612"/>
          </a:xfrm>
        </p:spPr>
        <p:txBody>
          <a:bodyPr/>
          <a:lstStyle/>
          <a:p>
            <a:r>
              <a:rPr lang="en-GB" dirty="0" smtClean="0"/>
              <a:t>Syntax </a:t>
            </a:r>
            <a:r>
              <a:rPr lang="en-GB" dirty="0" smtClean="0"/>
              <a:t>and Decision Making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Setw</a:t>
            </a:r>
            <a:r>
              <a:rPr lang="en-GB" dirty="0" smtClean="0"/>
              <a:t> Manipulator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43050"/>
            <a:ext cx="6996722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4500570"/>
            <a:ext cx="4787167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 Conversion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In C/C++ you can combine data types in arithmetic operations (unlike some languages where operations can only be completed on data of the same type)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When 2 operands of different types are encountered in the same expression, the lower-type variable is converted to the type of the higher-type variable</a:t>
            </a:r>
          </a:p>
          <a:p>
            <a:endParaRPr lang="en-GB" dirty="0" smtClean="0"/>
          </a:p>
          <a:p>
            <a:r>
              <a:rPr lang="en-GB" dirty="0" smtClean="0"/>
              <a:t>Ex. If </a:t>
            </a:r>
            <a:r>
              <a:rPr lang="en-GB" dirty="0" err="1" smtClean="0"/>
              <a:t>intA</a:t>
            </a:r>
            <a:r>
              <a:rPr lang="en-GB" dirty="0" smtClean="0"/>
              <a:t> * </a:t>
            </a:r>
            <a:r>
              <a:rPr lang="en-GB" dirty="0" err="1" smtClean="0"/>
              <a:t>fltB</a:t>
            </a:r>
            <a:r>
              <a:rPr lang="en-GB" dirty="0" smtClean="0"/>
              <a:t> is done ... A is converted into a </a:t>
            </a:r>
            <a:r>
              <a:rPr lang="en-GB" dirty="0" err="1" smtClean="0"/>
              <a:t>flt</a:t>
            </a:r>
            <a:r>
              <a:rPr lang="en-GB" dirty="0" smtClean="0"/>
              <a:t> to multiply with B, the final result is a </a:t>
            </a:r>
            <a:r>
              <a:rPr lang="en-GB" dirty="0" err="1" smtClean="0"/>
              <a:t>flt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Generally this is fairly robust and done by the compiler in the background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 Conversion (Automatic)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The automatic conversions can cause particular issues when statements use custom declared variable type (a later topic)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28860" y="3071810"/>
          <a:ext cx="421484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421"/>
                <a:gridCol w="2107421"/>
              </a:tblGrid>
              <a:tr h="335121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Data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Order</a:t>
                      </a:r>
                      <a:endParaRPr lang="en-GB" dirty="0"/>
                    </a:p>
                  </a:txBody>
                  <a:tcPr/>
                </a:tc>
              </a:tr>
              <a:tr h="335121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Long double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Highest</a:t>
                      </a:r>
                      <a:endParaRPr lang="en-GB" dirty="0"/>
                    </a:p>
                  </a:txBody>
                  <a:tcPr/>
                </a:tc>
              </a:tr>
              <a:tr h="335121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Double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</a:tr>
              <a:tr h="335121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Float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</a:tr>
              <a:tr h="335121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Long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35121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Int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35121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Short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35121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char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Lowest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02348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Type casts perform data conversion manually rather than through automatic actions taken by the compiler</a:t>
            </a:r>
          </a:p>
          <a:p>
            <a:endParaRPr lang="en-GB" dirty="0" smtClean="0"/>
          </a:p>
          <a:p>
            <a:r>
              <a:rPr lang="en-GB" dirty="0" smtClean="0"/>
              <a:t>Standard C++ allows for: static casts, dynamic casts, reinterpret casts, and const casts</a:t>
            </a:r>
          </a:p>
          <a:p>
            <a:endParaRPr lang="en-GB" dirty="0" smtClean="0"/>
          </a:p>
          <a:p>
            <a:r>
              <a:rPr lang="en-GB" dirty="0" smtClean="0"/>
              <a:t>An example the static cast below changes the variable of type </a:t>
            </a:r>
            <a:r>
              <a:rPr lang="en-GB" dirty="0" err="1" smtClean="0"/>
              <a:t>int</a:t>
            </a:r>
            <a:r>
              <a:rPr lang="en-GB" dirty="0" smtClean="0"/>
              <a:t> into a variable of type char</a:t>
            </a:r>
          </a:p>
          <a:p>
            <a:pPr>
              <a:buNone/>
            </a:pPr>
            <a:r>
              <a:rPr lang="en-GB" dirty="0" smtClean="0"/>
              <a:t>    Ex. </a:t>
            </a:r>
            <a:r>
              <a:rPr lang="en-GB" dirty="0" err="1" smtClean="0"/>
              <a:t>aCharVar</a:t>
            </a:r>
            <a:r>
              <a:rPr lang="en-GB" dirty="0" smtClean="0"/>
              <a:t> = </a:t>
            </a:r>
            <a:r>
              <a:rPr lang="en-GB" dirty="0" err="1" smtClean="0"/>
              <a:t>static_cast</a:t>
            </a:r>
            <a:r>
              <a:rPr lang="en-GB" dirty="0" smtClean="0"/>
              <a:t>&lt;char&gt;(</a:t>
            </a:r>
            <a:r>
              <a:rPr lang="en-GB" dirty="0" err="1" smtClean="0"/>
              <a:t>anIntVar</a:t>
            </a:r>
            <a:r>
              <a:rPr lang="en-GB" dirty="0" smtClean="0"/>
              <a:t>);</a:t>
            </a:r>
          </a:p>
          <a:p>
            <a:pPr>
              <a:buNone/>
            </a:pPr>
            <a:r>
              <a:rPr lang="en-GB" dirty="0" smtClean="0"/>
              <a:t>		New </a:t>
            </a:r>
            <a:r>
              <a:rPr lang="en-GB" dirty="0" err="1" smtClean="0"/>
              <a:t>Var</a:t>
            </a:r>
            <a:r>
              <a:rPr lang="en-GB" dirty="0" smtClean="0"/>
              <a:t> = </a:t>
            </a:r>
            <a:r>
              <a:rPr lang="en-GB" dirty="0" err="1" smtClean="0"/>
              <a:t>static_cast</a:t>
            </a:r>
            <a:r>
              <a:rPr lang="en-GB" dirty="0" smtClean="0"/>
              <a:t>&lt;New </a:t>
            </a:r>
            <a:r>
              <a:rPr lang="en-GB" dirty="0" err="1" smtClean="0"/>
              <a:t>Var</a:t>
            </a:r>
            <a:r>
              <a:rPr lang="en-GB" dirty="0" smtClean="0"/>
              <a:t> Type&gt;(</a:t>
            </a:r>
            <a:r>
              <a:rPr lang="en-GB" dirty="0" err="1" smtClean="0"/>
              <a:t>Orig</a:t>
            </a:r>
            <a:r>
              <a:rPr lang="en-GB" dirty="0" smtClean="0"/>
              <a:t> </a:t>
            </a:r>
            <a:r>
              <a:rPr lang="en-GB" dirty="0" err="1" smtClean="0"/>
              <a:t>Var</a:t>
            </a:r>
            <a:r>
              <a:rPr lang="en-GB" dirty="0" smtClean="0"/>
              <a:t>);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C casts are a little different but still work.  Casts should only be used when needed and you will likely not use it often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Arithmetic Operators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standard operators exist: +, -, /, *</a:t>
            </a:r>
          </a:p>
          <a:p>
            <a:endParaRPr lang="en-GB" dirty="0" smtClean="0"/>
          </a:p>
          <a:p>
            <a:r>
              <a:rPr lang="en-GB" dirty="0" smtClean="0"/>
              <a:t>The modulus operator (or remainder operator) (%) can be used with integer variables (types char, short, </a:t>
            </a:r>
            <a:r>
              <a:rPr lang="en-GB" dirty="0" err="1" smtClean="0"/>
              <a:t>int</a:t>
            </a:r>
            <a:r>
              <a:rPr lang="en-GB" dirty="0" smtClean="0"/>
              <a:t>, and long)</a:t>
            </a:r>
          </a:p>
          <a:p>
            <a:endParaRPr lang="en-GB" dirty="0" smtClean="0"/>
          </a:p>
          <a:p>
            <a:r>
              <a:rPr lang="en-GB" dirty="0" smtClean="0"/>
              <a:t>The modulus finds the remainder when 1 number is divided by another</a:t>
            </a:r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Arithmetic Operators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C++ offers a condensed approach with the assignment operator .  Ex. Total += item; //adds 2 copies of item together</a:t>
            </a:r>
          </a:p>
          <a:p>
            <a:endParaRPr lang="en-GB" dirty="0" smtClean="0"/>
          </a:p>
          <a:p>
            <a:r>
              <a:rPr lang="en-GB" dirty="0" smtClean="0"/>
              <a:t>Some of the arithmetic operations are: +=, -=, *=, /=, and %=</a:t>
            </a:r>
          </a:p>
          <a:p>
            <a:endParaRPr lang="en-GB" dirty="0" smtClean="0"/>
          </a:p>
          <a:p>
            <a:r>
              <a:rPr lang="en-GB" dirty="0" smtClean="0"/>
              <a:t>Increment Operators also exist, </a:t>
            </a:r>
            <a:r>
              <a:rPr lang="en-GB" dirty="0" err="1" smtClean="0"/>
              <a:t>ie</a:t>
            </a:r>
            <a:r>
              <a:rPr lang="en-GB" dirty="0" smtClean="0"/>
              <a:t>. the following are equivalent:</a:t>
            </a:r>
          </a:p>
          <a:p>
            <a:pPr lvl="1"/>
            <a:r>
              <a:rPr lang="en-GB" dirty="0" smtClean="0"/>
              <a:t>Count = count + 1;</a:t>
            </a:r>
          </a:p>
          <a:p>
            <a:pPr lvl="1"/>
            <a:r>
              <a:rPr lang="en-GB" dirty="0" smtClean="0"/>
              <a:t>Count += 1;</a:t>
            </a:r>
          </a:p>
          <a:p>
            <a:pPr lvl="1"/>
            <a:r>
              <a:rPr lang="en-GB" dirty="0" smtClean="0"/>
              <a:t>++count;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Arithmetic Operators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Increment operators can be used as either prefix or postfix operators.  </a:t>
            </a:r>
          </a:p>
          <a:p>
            <a:endParaRPr lang="en-GB" dirty="0" smtClean="0"/>
          </a:p>
          <a:p>
            <a:r>
              <a:rPr lang="en-GB" dirty="0" err="1" smtClean="0"/>
              <a:t>Ie</a:t>
            </a:r>
            <a:r>
              <a:rPr lang="en-GB" dirty="0" smtClean="0"/>
              <a:t>. </a:t>
            </a:r>
            <a:r>
              <a:rPr lang="en-GB" dirty="0" err="1" smtClean="0"/>
              <a:t>totalWeight</a:t>
            </a:r>
            <a:r>
              <a:rPr lang="en-GB" dirty="0" smtClean="0"/>
              <a:t> = </a:t>
            </a:r>
            <a:r>
              <a:rPr lang="en-GB" dirty="0" err="1" smtClean="0"/>
              <a:t>avgWeight</a:t>
            </a:r>
            <a:r>
              <a:rPr lang="en-GB" dirty="0" smtClean="0"/>
              <a:t> * ++count;</a:t>
            </a:r>
          </a:p>
          <a:p>
            <a:pPr lvl="1"/>
            <a:r>
              <a:rPr lang="en-GB" dirty="0" smtClean="0"/>
              <a:t>Count is incremented before the multiplication as it is a prefix notation</a:t>
            </a:r>
          </a:p>
          <a:p>
            <a:pPr lvl="1"/>
            <a:r>
              <a:rPr lang="en-GB" dirty="0" smtClean="0"/>
              <a:t>If it was count++, a postfix notation, the multiplication would have been performed first then count incremented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The decrement (--) exists and </a:t>
            </a:r>
            <a:br>
              <a:rPr lang="en-GB" dirty="0" smtClean="0"/>
            </a:br>
            <a:r>
              <a:rPr lang="en-GB" dirty="0" smtClean="0"/>
              <a:t>performs similarly to the </a:t>
            </a:r>
            <a:br>
              <a:rPr lang="en-GB" dirty="0" smtClean="0"/>
            </a:br>
            <a:r>
              <a:rPr lang="en-GB" dirty="0" smtClean="0"/>
              <a:t>increment operator including </a:t>
            </a:r>
            <a:br>
              <a:rPr lang="en-GB" dirty="0" smtClean="0"/>
            </a:br>
            <a:r>
              <a:rPr lang="en-GB" dirty="0" smtClean="0"/>
              <a:t>postfix and prefix</a:t>
            </a:r>
          </a:p>
          <a:p>
            <a:endParaRPr lang="en-GB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4429132"/>
            <a:ext cx="3423071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Debugging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02348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 smtClean="0"/>
              <a:t>Compilation errors </a:t>
            </a:r>
            <a:r>
              <a:rPr lang="en-GB" dirty="0" smtClean="0"/>
              <a:t>are problems raised by the compiler, generally resulting from violations of the syntax rules or misuse of types. These are often caused by typos and the like. </a:t>
            </a:r>
          </a:p>
          <a:p>
            <a:endParaRPr lang="en-GB" dirty="0" smtClean="0"/>
          </a:p>
          <a:p>
            <a:r>
              <a:rPr lang="en-GB" b="1" dirty="0" smtClean="0"/>
              <a:t>Runtime errors</a:t>
            </a:r>
            <a:r>
              <a:rPr lang="en-GB" dirty="0" smtClean="0"/>
              <a:t> are problems that you only spot when you run the program: you did specify a legal program, but it doesn’t do what you wanted it to. These are usually more tricky to catch, since the compiler won’t tell you about them</a:t>
            </a:r>
          </a:p>
          <a:p>
            <a:endParaRPr lang="en-GB" dirty="0" smtClean="0"/>
          </a:p>
          <a:p>
            <a:r>
              <a:rPr lang="en-GB" dirty="0" smtClean="0"/>
              <a:t>As we continue through the course we will discuss debugging (and you will get lots of practise!)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IO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will focus more on IO (file etc.) later but at this time we will review common methods of obtaining user input for our programs while displaying instructions to the user</a:t>
            </a:r>
          </a:p>
          <a:p>
            <a:endParaRPr lang="en-GB" dirty="0" smtClean="0"/>
          </a:p>
          <a:p>
            <a:r>
              <a:rPr lang="en-GB" dirty="0" smtClean="0"/>
              <a:t>We will explore:</a:t>
            </a:r>
          </a:p>
          <a:p>
            <a:pPr lvl="1"/>
            <a:r>
              <a:rPr lang="en-GB" dirty="0" err="1" smtClean="0">
                <a:solidFill>
                  <a:srgbClr val="0070C0"/>
                </a:solidFill>
              </a:rPr>
              <a:t>printf</a:t>
            </a:r>
            <a:r>
              <a:rPr lang="en-GB" dirty="0" smtClean="0"/>
              <a:t>() and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err="1" smtClean="0">
                <a:solidFill>
                  <a:srgbClr val="0070C0"/>
                </a:solidFill>
              </a:rPr>
              <a:t>scanf</a:t>
            </a:r>
            <a:r>
              <a:rPr lang="en-GB" dirty="0" smtClean="0"/>
              <a:t>()</a:t>
            </a:r>
          </a:p>
          <a:p>
            <a:pPr lvl="1"/>
            <a:r>
              <a:rPr lang="en-GB" dirty="0" err="1" smtClean="0">
                <a:solidFill>
                  <a:srgbClr val="0070C0"/>
                </a:solidFill>
              </a:rPr>
              <a:t>cout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dirty="0" err="1" smtClean="0">
                <a:solidFill>
                  <a:srgbClr val="0070C0"/>
                </a:solidFill>
              </a:rPr>
              <a:t>cin</a:t>
            </a:r>
            <a:endParaRPr lang="en-GB" dirty="0" smtClean="0">
              <a:solidFill>
                <a:srgbClr val="0070C0"/>
              </a:solidFill>
            </a:endParaRPr>
          </a:p>
          <a:p>
            <a:pPr lvl="1"/>
            <a:r>
              <a:rPr lang="en-GB" dirty="0" smtClean="0">
                <a:solidFill>
                  <a:srgbClr val="0070C0"/>
                </a:solidFill>
              </a:rPr>
              <a:t>put </a:t>
            </a:r>
            <a:r>
              <a:rPr lang="en-GB" dirty="0" smtClean="0"/>
              <a:t>and </a:t>
            </a:r>
            <a:r>
              <a:rPr lang="en-GB" dirty="0" smtClean="0">
                <a:solidFill>
                  <a:srgbClr val="0070C0"/>
                </a:solidFill>
              </a:rPr>
              <a:t>get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IO – </a:t>
            </a:r>
            <a:r>
              <a:rPr lang="en-GB" dirty="0" err="1" smtClean="0"/>
              <a:t>Printf</a:t>
            </a:r>
            <a:r>
              <a:rPr lang="en-GB" dirty="0" smtClean="0"/>
              <a:t> and </a:t>
            </a:r>
            <a:r>
              <a:rPr lang="en-GB" dirty="0" err="1" smtClean="0"/>
              <a:t>Scanf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Language: C</a:t>
            </a:r>
          </a:p>
          <a:p>
            <a:r>
              <a:rPr lang="en-GB" dirty="0" smtClean="0"/>
              <a:t>Library: </a:t>
            </a:r>
            <a:r>
              <a:rPr lang="en-GB" dirty="0" err="1" smtClean="0"/>
              <a:t>cstdio</a:t>
            </a:r>
            <a:r>
              <a:rPr lang="en-GB" dirty="0" smtClean="0"/>
              <a:t> or </a:t>
            </a:r>
            <a:r>
              <a:rPr lang="en-GB" dirty="0" err="1" smtClean="0"/>
              <a:t>stdio</a:t>
            </a:r>
            <a:endParaRPr lang="en-GB" dirty="0" smtClean="0"/>
          </a:p>
          <a:p>
            <a:r>
              <a:rPr lang="en-GB" dirty="0" smtClean="0"/>
              <a:t>Syntax: standard function syntax using pattern string and variable-length argument list</a:t>
            </a:r>
          </a:p>
          <a:p>
            <a:endParaRPr lang="en-GB" dirty="0" smtClean="0"/>
          </a:p>
          <a:p>
            <a:r>
              <a:rPr lang="en-GB" dirty="0" smtClean="0"/>
              <a:t>Notes:</a:t>
            </a:r>
          </a:p>
          <a:p>
            <a:pPr lvl="1"/>
            <a:r>
              <a:rPr lang="en-GB" dirty="0" smtClean="0"/>
              <a:t>Often shorter text </a:t>
            </a:r>
          </a:p>
          <a:p>
            <a:pPr lvl="1"/>
            <a:r>
              <a:rPr lang="en-GB" dirty="0" smtClean="0"/>
              <a:t>Clearly separates arguments and actual type</a:t>
            </a:r>
          </a:p>
          <a:p>
            <a:pPr lvl="1"/>
            <a:r>
              <a:rPr lang="en-GB" dirty="0" smtClean="0"/>
              <a:t>It is a format string (easier to translate)</a:t>
            </a:r>
          </a:p>
          <a:p>
            <a:pPr lvl="1"/>
            <a:r>
              <a:rPr lang="en-GB" dirty="0" smtClean="0"/>
              <a:t>It is a const char * function</a:t>
            </a:r>
          </a:p>
          <a:p>
            <a:pPr lvl="1"/>
            <a:r>
              <a:rPr lang="en-GB" dirty="0" smtClean="0"/>
              <a:t>Cannot print NUL byte directly as it is a string</a:t>
            </a:r>
          </a:p>
          <a:p>
            <a:pPr lvl="1"/>
            <a:r>
              <a:rPr lang="en-GB" dirty="0" smtClean="0"/>
              <a:t>Displays: character, string, float, integer, octal and hexadecimal values to the screen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Syntax </a:t>
            </a:r>
            <a:r>
              <a:rPr lang="en-GB" dirty="0" smtClean="0"/>
              <a:t>and Decision Making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MTP:</a:t>
            </a:r>
          </a:p>
          <a:p>
            <a:pPr lvl="1"/>
            <a:r>
              <a:rPr lang="en-GB" dirty="0" smtClean="0"/>
              <a:t>1. Continuation of introduction to C/C++ including declarations, operators etc.</a:t>
            </a:r>
          </a:p>
          <a:p>
            <a:pPr lvl="1"/>
            <a:r>
              <a:rPr lang="en-GB" dirty="0" smtClean="0"/>
              <a:t>2. Loops and Decisions</a:t>
            </a:r>
          </a:p>
          <a:p>
            <a:pPr lvl="1"/>
            <a:r>
              <a:rPr lang="en-GB" dirty="0" smtClean="0"/>
              <a:t>3. Assignment </a:t>
            </a:r>
            <a:r>
              <a:rPr lang="en-GB" dirty="0" smtClean="0"/>
              <a:t>Work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IO – </a:t>
            </a:r>
            <a:r>
              <a:rPr lang="en-GB" dirty="0" err="1" smtClean="0"/>
              <a:t>Printf</a:t>
            </a:r>
            <a:r>
              <a:rPr lang="en-GB" dirty="0" smtClean="0"/>
              <a:t> and </a:t>
            </a:r>
            <a:r>
              <a:rPr lang="en-GB" dirty="0" err="1" smtClean="0"/>
              <a:t>Scanf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dirty="0" smtClean="0"/>
              <a:t>Variable Use, </a:t>
            </a:r>
            <a:r>
              <a:rPr lang="en-GB" dirty="0" err="1" smtClean="0"/>
              <a:t>ie</a:t>
            </a:r>
            <a:r>
              <a:rPr lang="en-GB" dirty="0" smtClean="0"/>
              <a:t>. </a:t>
            </a:r>
            <a:r>
              <a:rPr lang="en-GB" dirty="0" err="1" smtClean="0"/>
              <a:t>Printf</a:t>
            </a:r>
            <a:r>
              <a:rPr lang="en-GB" dirty="0" smtClean="0"/>
              <a:t> is used with:</a:t>
            </a:r>
          </a:p>
          <a:p>
            <a:pPr lvl="1" fontAlgn="base"/>
            <a:r>
              <a:rPr lang="en-GB" dirty="0" smtClean="0"/>
              <a:t> %d is used to display integer variable</a:t>
            </a:r>
          </a:p>
          <a:p>
            <a:pPr lvl="1" fontAlgn="base"/>
            <a:r>
              <a:rPr lang="en-GB" dirty="0" smtClean="0"/>
              <a:t>%c is used to display character,</a:t>
            </a:r>
          </a:p>
          <a:p>
            <a:pPr lvl="1" fontAlgn="base"/>
            <a:r>
              <a:rPr lang="en-GB" dirty="0" smtClean="0"/>
              <a:t> %f for float variable, </a:t>
            </a:r>
          </a:p>
          <a:p>
            <a:pPr lvl="1" fontAlgn="base"/>
            <a:r>
              <a:rPr lang="en-GB" dirty="0" smtClean="0"/>
              <a:t>%s for string variable, </a:t>
            </a:r>
          </a:p>
          <a:p>
            <a:pPr lvl="1" fontAlgn="base"/>
            <a:r>
              <a:rPr lang="en-GB" dirty="0" smtClean="0"/>
              <a:t>%lf for double</a:t>
            </a:r>
          </a:p>
          <a:p>
            <a:pPr lvl="1" fontAlgn="base"/>
            <a:r>
              <a:rPr lang="en-GB" dirty="0" smtClean="0"/>
              <a:t>%x for hexadecimal variable.</a:t>
            </a:r>
          </a:p>
          <a:p>
            <a:pPr lvl="1" fontAlgn="base"/>
            <a:endParaRPr lang="en-GB" dirty="0" smtClean="0"/>
          </a:p>
          <a:p>
            <a:pPr fontAlgn="base"/>
            <a:r>
              <a:rPr lang="en-GB" dirty="0" smtClean="0"/>
              <a:t>To generate a </a:t>
            </a:r>
            <a:r>
              <a:rPr lang="en-GB" b="1" dirty="0" smtClean="0"/>
              <a:t>newline</a:t>
            </a:r>
            <a:r>
              <a:rPr lang="en-GB" dirty="0" smtClean="0"/>
              <a:t>, we use “\n”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IO – </a:t>
            </a:r>
            <a:r>
              <a:rPr lang="en-GB" dirty="0" err="1" smtClean="0"/>
              <a:t>Printf</a:t>
            </a:r>
            <a:r>
              <a:rPr lang="en-GB" dirty="0" smtClean="0"/>
              <a:t> and </a:t>
            </a:r>
            <a:r>
              <a:rPr lang="en-GB" dirty="0" err="1" smtClean="0"/>
              <a:t>Scanf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21</a:t>
            </a:fld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2571744"/>
            <a:ext cx="3467124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928802"/>
            <a:ext cx="4418845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IO – </a:t>
            </a:r>
            <a:r>
              <a:rPr lang="en-GB" dirty="0" err="1" smtClean="0"/>
              <a:t>Printf</a:t>
            </a:r>
            <a:r>
              <a:rPr lang="en-GB" dirty="0" smtClean="0"/>
              <a:t> and </a:t>
            </a:r>
            <a:r>
              <a:rPr lang="en-GB" dirty="0" err="1" smtClean="0"/>
              <a:t>Scanf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GB" dirty="0" err="1" smtClean="0"/>
              <a:t>scanf</a:t>
            </a:r>
            <a:r>
              <a:rPr lang="en-GB" dirty="0" smtClean="0"/>
              <a:t>() function is used to read character, string, numeric data from keyboard</a:t>
            </a:r>
          </a:p>
          <a:p>
            <a:pPr fontAlgn="base"/>
            <a:r>
              <a:rPr lang="en-GB" dirty="0" smtClean="0"/>
              <a:t>The same switches apply as with </a:t>
            </a:r>
            <a:r>
              <a:rPr lang="en-GB" dirty="0" err="1" smtClean="0"/>
              <a:t>printf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1" y="3143248"/>
            <a:ext cx="6068065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IO – </a:t>
            </a:r>
            <a:r>
              <a:rPr lang="en-GB" dirty="0" err="1" smtClean="0"/>
              <a:t>cout</a:t>
            </a:r>
            <a:r>
              <a:rPr lang="en-GB" dirty="0" smtClean="0"/>
              <a:t> and </a:t>
            </a:r>
            <a:r>
              <a:rPr lang="en-GB" dirty="0" err="1" smtClean="0"/>
              <a:t>cin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Language: C++</a:t>
            </a:r>
          </a:p>
          <a:p>
            <a:r>
              <a:rPr lang="en-GB" dirty="0" smtClean="0"/>
              <a:t>Library: </a:t>
            </a:r>
            <a:r>
              <a:rPr lang="en-GB" dirty="0" err="1" smtClean="0"/>
              <a:t>iostream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                    Requires the std namespace or std::</a:t>
            </a:r>
            <a:r>
              <a:rPr lang="en-GB" dirty="0" err="1" smtClean="0"/>
              <a:t>cout</a:t>
            </a:r>
            <a:endParaRPr lang="en-GB" dirty="0" smtClean="0"/>
          </a:p>
          <a:p>
            <a:r>
              <a:rPr lang="en-GB" dirty="0" smtClean="0"/>
              <a:t>Syntax: Uses the &lt;&lt; operator</a:t>
            </a:r>
          </a:p>
          <a:p>
            <a:endParaRPr lang="en-GB" dirty="0" smtClean="0"/>
          </a:p>
          <a:p>
            <a:r>
              <a:rPr lang="en-GB" dirty="0" smtClean="0"/>
              <a:t>Notes:</a:t>
            </a:r>
          </a:p>
          <a:p>
            <a:pPr lvl="1"/>
            <a:r>
              <a:rPr lang="en-GB" dirty="0" smtClean="0"/>
              <a:t>Easier handling of variable types (type safe)</a:t>
            </a:r>
          </a:p>
          <a:p>
            <a:pPr lvl="1"/>
            <a:r>
              <a:rPr lang="en-GB" dirty="0" smtClean="0"/>
              <a:t>Lower performance as each &lt;&lt; is another call in ASM</a:t>
            </a:r>
          </a:p>
          <a:p>
            <a:pPr lvl="1"/>
            <a:r>
              <a:rPr lang="en-GB" dirty="0" smtClean="0"/>
              <a:t>The &lt;&lt; and &gt;&gt; operators can be cascaded (</a:t>
            </a:r>
            <a:r>
              <a:rPr lang="en-GB" dirty="0" err="1" smtClean="0"/>
              <a:t>ie</a:t>
            </a:r>
            <a:r>
              <a:rPr lang="en-GB" dirty="0" smtClean="0"/>
              <a:t>. multiple in the sequence)</a:t>
            </a:r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IO – </a:t>
            </a:r>
            <a:r>
              <a:rPr lang="en-GB" dirty="0" err="1" smtClean="0"/>
              <a:t>cout</a:t>
            </a:r>
            <a:r>
              <a:rPr lang="en-GB" dirty="0" smtClean="0"/>
              <a:t> and </a:t>
            </a:r>
            <a:r>
              <a:rPr lang="en-GB" dirty="0" err="1" smtClean="0"/>
              <a:t>cin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err="1" smtClean="0"/>
              <a:t>Cin</a:t>
            </a:r>
            <a:r>
              <a:rPr lang="en-GB" dirty="0" smtClean="0"/>
              <a:t> is the standard input stream from the keyboard (unless redirected)</a:t>
            </a:r>
          </a:p>
          <a:p>
            <a:r>
              <a:rPr lang="en-GB" dirty="0" smtClean="0"/>
              <a:t>The &gt;&gt; is the extraction or get from operator (notice it is opposite than </a:t>
            </a:r>
            <a:r>
              <a:rPr lang="en-GB" dirty="0" err="1" smtClean="0"/>
              <a:t>cout</a:t>
            </a:r>
            <a:r>
              <a:rPr lang="en-GB" dirty="0" smtClean="0"/>
              <a:t>)</a:t>
            </a:r>
          </a:p>
          <a:p>
            <a:r>
              <a:rPr lang="en-GB" dirty="0" smtClean="0"/>
              <a:t>The &lt;&lt; is the insertion or put to operator 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786190"/>
            <a:ext cx="5380393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3786190"/>
            <a:ext cx="31908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IO – </a:t>
            </a:r>
            <a:r>
              <a:rPr lang="en-GB" dirty="0" err="1" smtClean="0"/>
              <a:t>cout</a:t>
            </a:r>
            <a:r>
              <a:rPr lang="en-GB" dirty="0" smtClean="0"/>
              <a:t> and </a:t>
            </a:r>
            <a:r>
              <a:rPr lang="en-GB" dirty="0" err="1" smtClean="0"/>
              <a:t>cin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1" dirty="0" smtClean="0"/>
              <a:t>Memory trick: </a:t>
            </a:r>
            <a:r>
              <a:rPr lang="en-GB" dirty="0" smtClean="0"/>
              <a:t>if you have trouble remembering which way the angle brackets go for </a:t>
            </a:r>
            <a:r>
              <a:rPr lang="en-GB" dirty="0" err="1" smtClean="0"/>
              <a:t>cout</a:t>
            </a:r>
            <a:r>
              <a:rPr lang="en-GB" dirty="0" smtClean="0"/>
              <a:t> and </a:t>
            </a:r>
            <a:r>
              <a:rPr lang="en-GB" dirty="0" err="1" smtClean="0"/>
              <a:t>cin</a:t>
            </a:r>
            <a:r>
              <a:rPr lang="en-GB" dirty="0" smtClean="0"/>
              <a:t>, think of them as arrows pointing in the direction of data </a:t>
            </a:r>
            <a:r>
              <a:rPr lang="en-GB" dirty="0" err="1" smtClean="0"/>
              <a:t>ﬂow</a:t>
            </a:r>
            <a:r>
              <a:rPr lang="en-GB" dirty="0" smtClean="0"/>
              <a:t>.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err="1" smtClean="0"/>
              <a:t>cin</a:t>
            </a:r>
            <a:r>
              <a:rPr lang="en-GB" dirty="0" smtClean="0"/>
              <a:t> represents the terminal, with data </a:t>
            </a:r>
            <a:r>
              <a:rPr lang="en-GB" dirty="0" err="1" smtClean="0"/>
              <a:t>ﬂowing</a:t>
            </a:r>
            <a:r>
              <a:rPr lang="en-GB" dirty="0" smtClean="0"/>
              <a:t> from it to your variables; </a:t>
            </a:r>
            <a:r>
              <a:rPr lang="en-GB" dirty="0" err="1" smtClean="0"/>
              <a:t>cout</a:t>
            </a:r>
            <a:r>
              <a:rPr lang="en-GB" dirty="0" smtClean="0"/>
              <a:t> likewise represents the terminal, and your data </a:t>
            </a:r>
            <a:r>
              <a:rPr lang="en-GB" dirty="0" err="1" smtClean="0"/>
              <a:t>ﬂows</a:t>
            </a:r>
            <a:r>
              <a:rPr lang="en-GB" dirty="0" smtClean="0"/>
              <a:t> to it. </a:t>
            </a:r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IO – get/put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Language: C++</a:t>
            </a:r>
          </a:p>
          <a:p>
            <a:r>
              <a:rPr lang="en-GB" dirty="0" smtClean="0"/>
              <a:t>Library: </a:t>
            </a:r>
            <a:r>
              <a:rPr lang="en-GB" dirty="0" err="1" smtClean="0"/>
              <a:t>iostream.h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Notes:</a:t>
            </a:r>
          </a:p>
          <a:p>
            <a:pPr lvl="1"/>
            <a:r>
              <a:rPr lang="en-GB" dirty="0" smtClean="0"/>
              <a:t>Some compilers with </a:t>
            </a:r>
            <a:r>
              <a:rPr lang="en-GB" dirty="0" err="1" smtClean="0"/>
              <a:t>printf</a:t>
            </a:r>
            <a:r>
              <a:rPr lang="en-GB" dirty="0" smtClean="0"/>
              <a:t> string optimize the function to puts</a:t>
            </a:r>
          </a:p>
          <a:p>
            <a:pPr lvl="1"/>
            <a:r>
              <a:rPr lang="en-GB" dirty="0" smtClean="0"/>
              <a:t>Less commonly used and represents unformatted IO stream</a:t>
            </a:r>
          </a:p>
          <a:p>
            <a:pPr lvl="1"/>
            <a:r>
              <a:rPr lang="en-GB" dirty="0" smtClean="0"/>
              <a:t>There are other options available that we will look at later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IO – get/put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56528" cy="4830910"/>
          </a:xfrm>
        </p:spPr>
        <p:txBody>
          <a:bodyPr>
            <a:normAutofit fontScale="85000" lnSpcReduction="20000"/>
          </a:bodyPr>
          <a:lstStyle/>
          <a:p>
            <a:r>
              <a:rPr lang="en-GB" b="1" i="1" dirty="0" smtClean="0"/>
              <a:t>get() :</a:t>
            </a:r>
            <a:endParaRPr lang="en-GB" dirty="0" smtClean="0"/>
          </a:p>
          <a:p>
            <a:pPr lvl="1"/>
            <a:r>
              <a:rPr lang="en-GB" dirty="0" smtClean="0"/>
              <a:t>The </a:t>
            </a:r>
            <a:r>
              <a:rPr lang="en-GB" i="1" dirty="0" smtClean="0"/>
              <a:t>get()</a:t>
            </a:r>
            <a:r>
              <a:rPr lang="en-GB" dirty="0" smtClean="0"/>
              <a:t> function is an input function.</a:t>
            </a:r>
          </a:p>
          <a:p>
            <a:pPr lvl="1"/>
            <a:r>
              <a:rPr lang="en-GB" dirty="0" smtClean="0"/>
              <a:t>It fetches a single character and store it in a character variable.</a:t>
            </a:r>
          </a:p>
          <a:p>
            <a:pPr lvl="1"/>
            <a:r>
              <a:rPr lang="en-GB" dirty="0" smtClean="0"/>
              <a:t>The </a:t>
            </a:r>
            <a:r>
              <a:rPr lang="en-GB" i="1" dirty="0" smtClean="0"/>
              <a:t>get()</a:t>
            </a:r>
            <a:r>
              <a:rPr lang="en-GB" dirty="0" smtClean="0"/>
              <a:t> is a member function of </a:t>
            </a:r>
            <a:r>
              <a:rPr lang="en-GB" dirty="0" err="1" smtClean="0"/>
              <a:t>istream</a:t>
            </a:r>
            <a:r>
              <a:rPr lang="en-GB" dirty="0" smtClean="0"/>
              <a:t> class and it is involved with an </a:t>
            </a:r>
            <a:r>
              <a:rPr lang="en-GB" dirty="0" err="1" smtClean="0"/>
              <a:t>istream</a:t>
            </a:r>
            <a:r>
              <a:rPr lang="en-GB" dirty="0" smtClean="0"/>
              <a:t> object </a:t>
            </a:r>
            <a:r>
              <a:rPr lang="en-GB" dirty="0" err="1" smtClean="0"/>
              <a:t>cin</a:t>
            </a:r>
            <a:r>
              <a:rPr lang="en-GB" dirty="0" smtClean="0"/>
              <a:t>.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Ex. char </a:t>
            </a:r>
            <a:r>
              <a:rPr lang="en-GB" dirty="0" err="1" smtClean="0"/>
              <a:t>ch</a:t>
            </a:r>
            <a:r>
              <a:rPr lang="en-GB" dirty="0" smtClean="0"/>
              <a:t>;</a:t>
            </a:r>
          </a:p>
          <a:p>
            <a:pPr lvl="1">
              <a:buNone/>
            </a:pPr>
            <a:r>
              <a:rPr lang="en-GB" dirty="0" smtClean="0"/>
              <a:t>           </a:t>
            </a:r>
            <a:r>
              <a:rPr lang="en-GB" dirty="0" err="1" smtClean="0"/>
              <a:t>cin.get</a:t>
            </a:r>
            <a:r>
              <a:rPr lang="en-GB" dirty="0" smtClean="0"/>
              <a:t>(</a:t>
            </a:r>
            <a:r>
              <a:rPr lang="en-GB" dirty="0" err="1" smtClean="0"/>
              <a:t>ch</a:t>
            </a:r>
            <a:r>
              <a:rPr lang="en-GB" dirty="0" smtClean="0"/>
              <a:t>); // get a char from keyboard, assign it to </a:t>
            </a:r>
            <a:r>
              <a:rPr lang="en-GB" dirty="0" err="1" smtClean="0"/>
              <a:t>ch</a:t>
            </a:r>
            <a:r>
              <a:rPr lang="en-GB" dirty="0" smtClean="0"/>
              <a:t>.</a:t>
            </a:r>
          </a:p>
          <a:p>
            <a:pPr lvl="1"/>
            <a:endParaRPr lang="en-GB" dirty="0" smtClean="0"/>
          </a:p>
          <a:p>
            <a:r>
              <a:rPr lang="en-GB" b="1" i="1" dirty="0" smtClean="0"/>
              <a:t>put() :</a:t>
            </a:r>
            <a:endParaRPr lang="en-GB" dirty="0" smtClean="0"/>
          </a:p>
          <a:p>
            <a:pPr lvl="1"/>
            <a:r>
              <a:rPr lang="en-GB" dirty="0" smtClean="0"/>
              <a:t>The function </a:t>
            </a:r>
            <a:r>
              <a:rPr lang="en-GB" i="1" dirty="0" smtClean="0"/>
              <a:t>put()</a:t>
            </a:r>
            <a:r>
              <a:rPr lang="en-GB" dirty="0" smtClean="0"/>
              <a:t> is an output function and is used to output a character at a time.</a:t>
            </a:r>
          </a:p>
          <a:p>
            <a:pPr lvl="1"/>
            <a:r>
              <a:rPr lang="en-GB" dirty="0" smtClean="0"/>
              <a:t>The </a:t>
            </a:r>
            <a:r>
              <a:rPr lang="en-GB" i="1" dirty="0" smtClean="0"/>
              <a:t>put()</a:t>
            </a:r>
            <a:r>
              <a:rPr lang="en-GB" dirty="0" smtClean="0"/>
              <a:t> function is also a member of </a:t>
            </a:r>
            <a:r>
              <a:rPr lang="en-GB" dirty="0" err="1" smtClean="0"/>
              <a:t>ostream</a:t>
            </a:r>
            <a:r>
              <a:rPr lang="en-GB" dirty="0" smtClean="0"/>
              <a:t> class and is involved with an </a:t>
            </a:r>
            <a:r>
              <a:rPr lang="en-GB" dirty="0" err="1" smtClean="0"/>
              <a:t>ostream</a:t>
            </a:r>
            <a:r>
              <a:rPr lang="en-GB" dirty="0" smtClean="0"/>
              <a:t> object </a:t>
            </a:r>
            <a:r>
              <a:rPr lang="en-GB" dirty="0" err="1" smtClean="0"/>
              <a:t>cout</a:t>
            </a:r>
            <a:r>
              <a:rPr lang="en-GB" dirty="0" smtClean="0"/>
              <a:t>.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Ex. </a:t>
            </a:r>
            <a:r>
              <a:rPr lang="en-GB" dirty="0" err="1" smtClean="0"/>
              <a:t>cout.put</a:t>
            </a:r>
            <a:r>
              <a:rPr lang="en-GB" dirty="0" smtClean="0"/>
              <a:t>('a');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 and Text Controls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Depending on your platform the console window may close very quickly.  Options:</a:t>
            </a:r>
          </a:p>
          <a:p>
            <a:pPr lvl="1"/>
            <a:r>
              <a:rPr lang="en-GB" dirty="0" smtClean="0"/>
              <a:t>Become very fast with a keyboard pause command</a:t>
            </a:r>
          </a:p>
          <a:p>
            <a:pPr lvl="1"/>
            <a:r>
              <a:rPr lang="en-GB" dirty="0" smtClean="0"/>
              <a:t>Use an IDE that displays the output without launching the console window</a:t>
            </a:r>
          </a:p>
          <a:p>
            <a:pPr lvl="1"/>
            <a:r>
              <a:rPr lang="en-GB" dirty="0" smtClean="0"/>
              <a:t>Use the command: system("pause"); (platform dependant)</a:t>
            </a:r>
          </a:p>
          <a:p>
            <a:pPr lvl="1"/>
            <a:r>
              <a:rPr lang="en-GB" dirty="0" smtClean="0"/>
              <a:t>End your code with:  </a:t>
            </a:r>
            <a:r>
              <a:rPr lang="en-GB" dirty="0" err="1" smtClean="0"/>
              <a:t>getchar</a:t>
            </a:r>
            <a:r>
              <a:rPr lang="en-GB" dirty="0" smtClean="0"/>
              <a:t>(); (standard C++, will wait for you to enter text followed by enter)</a:t>
            </a:r>
          </a:p>
          <a:p>
            <a:pPr lvl="1"/>
            <a:r>
              <a:rPr lang="en-GB" dirty="0" smtClean="0"/>
              <a:t>Use an input IO functions prior to releasing the application</a:t>
            </a:r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 and Text Controls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357298"/>
            <a:ext cx="8699404" cy="5214974"/>
          </a:xfrm>
        </p:spPr>
        <p:txBody>
          <a:bodyPr>
            <a:normAutofit/>
          </a:bodyPr>
          <a:lstStyle/>
          <a:p>
            <a:r>
              <a:rPr lang="en-GB" dirty="0" smtClean="0"/>
              <a:t>For text output formatting you can use the \n escape sequence to create a new line or the </a:t>
            </a:r>
            <a:r>
              <a:rPr lang="en-GB" dirty="0" err="1" smtClean="0"/>
              <a:t>endl</a:t>
            </a:r>
            <a:r>
              <a:rPr lang="en-GB" dirty="0" smtClean="0"/>
              <a:t> manipulator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Exit(0) – Will terminate the programme wherever it is currently executing</a:t>
            </a:r>
          </a:p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572008"/>
            <a:ext cx="8649101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2500306"/>
            <a:ext cx="4987086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Directives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Recall that  #include &lt;</a:t>
            </a:r>
            <a:r>
              <a:rPr lang="en-GB" dirty="0" err="1" smtClean="0"/>
              <a:t>iostream</a:t>
            </a:r>
            <a:r>
              <a:rPr lang="en-GB" dirty="0" smtClean="0"/>
              <a:t>&gt; is a </a:t>
            </a:r>
            <a:r>
              <a:rPr lang="en-GB" dirty="0" err="1" smtClean="0"/>
              <a:t>preprocessor</a:t>
            </a:r>
            <a:r>
              <a:rPr lang="en-GB" dirty="0" smtClean="0"/>
              <a:t> directive that tells the compiler to insert another file into your programming file</a:t>
            </a:r>
          </a:p>
          <a:p>
            <a:endParaRPr lang="en-GB" dirty="0" smtClean="0"/>
          </a:p>
          <a:p>
            <a:r>
              <a:rPr lang="en-GB" dirty="0" smtClean="0"/>
              <a:t>This is needed for the compiler to understand the C/C++ syntax</a:t>
            </a:r>
          </a:p>
          <a:p>
            <a:endParaRPr lang="en-GB" dirty="0" smtClean="0"/>
          </a:p>
          <a:p>
            <a:r>
              <a:rPr lang="en-GB" dirty="0" smtClean="0"/>
              <a:t>The newer standard C++ header files don’t have a file extension (</a:t>
            </a:r>
            <a:r>
              <a:rPr lang="en-GB" dirty="0" err="1" smtClean="0"/>
              <a:t>ie</a:t>
            </a:r>
            <a:r>
              <a:rPr lang="en-GB" dirty="0" smtClean="0"/>
              <a:t>. </a:t>
            </a:r>
            <a:r>
              <a:rPr lang="en-GB" dirty="0" err="1" smtClean="0"/>
              <a:t>iostream</a:t>
            </a:r>
            <a:r>
              <a:rPr lang="en-GB" dirty="0" smtClean="0"/>
              <a:t>) but the older header files from the “c” days do (</a:t>
            </a:r>
            <a:r>
              <a:rPr lang="en-GB" dirty="0" err="1" smtClean="0"/>
              <a:t>ie</a:t>
            </a:r>
            <a:r>
              <a:rPr lang="en-GB" dirty="0" smtClean="0"/>
              <a:t>. </a:t>
            </a:r>
            <a:r>
              <a:rPr lang="en-GB" dirty="0" err="1" smtClean="0"/>
              <a:t>stdio.h</a:t>
            </a:r>
            <a:r>
              <a:rPr lang="en-GB" dirty="0" smtClean="0"/>
              <a:t> is often used where h is for header) (you can always look these up)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Loops and Decisions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C/C++ has many options that you will be familiar with iterative processing or making non-linear decision making</a:t>
            </a:r>
          </a:p>
          <a:p>
            <a:endParaRPr lang="en-GB" dirty="0" smtClean="0"/>
          </a:p>
          <a:p>
            <a:r>
              <a:rPr lang="en-GB" dirty="0" smtClean="0"/>
              <a:t>The following will be explored:</a:t>
            </a:r>
          </a:p>
          <a:p>
            <a:pPr lvl="1"/>
            <a:r>
              <a:rPr lang="en-GB" dirty="0" smtClean="0"/>
              <a:t>Relational Operators</a:t>
            </a:r>
          </a:p>
          <a:p>
            <a:pPr lvl="1"/>
            <a:r>
              <a:rPr lang="en-GB" dirty="0" smtClean="0"/>
              <a:t>Loops</a:t>
            </a:r>
          </a:p>
          <a:p>
            <a:pPr lvl="1"/>
            <a:r>
              <a:rPr lang="en-GB" dirty="0" smtClean="0"/>
              <a:t>Decisions</a:t>
            </a:r>
          </a:p>
          <a:p>
            <a:pPr lvl="1"/>
            <a:r>
              <a:rPr lang="en-GB" dirty="0" smtClean="0"/>
              <a:t>Logical Operators</a:t>
            </a:r>
          </a:p>
          <a:p>
            <a:pPr lvl="1"/>
            <a:r>
              <a:rPr lang="en-GB" dirty="0" smtClean="0"/>
              <a:t>Precedence Summary</a:t>
            </a:r>
          </a:p>
          <a:p>
            <a:pPr lvl="1"/>
            <a:r>
              <a:rPr lang="en-GB" dirty="0" smtClean="0"/>
              <a:t>Other Control Statements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2. Loops and Decisions – Relational Operators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3091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In C++ the relational operators, which can be used with any built-in or custom C++ data type, are: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 result of a relational decisions is either “True” (1) or “False” (0)</a:t>
            </a:r>
          </a:p>
          <a:p>
            <a:r>
              <a:rPr lang="en-GB" b="1" dirty="0" smtClean="0"/>
              <a:t>NB. </a:t>
            </a:r>
            <a:r>
              <a:rPr lang="en-GB" dirty="0" smtClean="0"/>
              <a:t>It is very important to note that equal to is not =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14546" y="2428868"/>
          <a:ext cx="436911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18"/>
                <a:gridCol w="3048000"/>
              </a:tblGrid>
              <a:tr h="360635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Operator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Meaning</a:t>
                      </a:r>
                      <a:endParaRPr lang="en-GB" dirty="0"/>
                    </a:p>
                  </a:txBody>
                  <a:tcPr/>
                </a:tc>
              </a:tr>
              <a:tr h="360635">
                <a:tc>
                  <a:txBody>
                    <a:bodyPr/>
                    <a:lstStyle/>
                    <a:p>
                      <a:r>
                        <a:rPr lang="en-GB" dirty="0" smtClean="0"/>
                        <a:t>&gt;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Greater</a:t>
                      </a:r>
                      <a:r>
                        <a:rPr lang="en-GB" baseline="0" dirty="0" smtClean="0"/>
                        <a:t> than</a:t>
                      </a:r>
                      <a:endParaRPr lang="en-GB" dirty="0"/>
                    </a:p>
                  </a:txBody>
                  <a:tcPr/>
                </a:tc>
              </a:tr>
              <a:tr h="360635">
                <a:tc>
                  <a:txBody>
                    <a:bodyPr/>
                    <a:lstStyle/>
                    <a:p>
                      <a:r>
                        <a:rPr lang="en-GB" dirty="0" smtClean="0"/>
                        <a:t>&lt;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Less than</a:t>
                      </a:r>
                      <a:endParaRPr lang="en-GB" dirty="0"/>
                    </a:p>
                  </a:txBody>
                  <a:tcPr/>
                </a:tc>
              </a:tr>
              <a:tr h="360635">
                <a:tc>
                  <a:txBody>
                    <a:bodyPr/>
                    <a:lstStyle/>
                    <a:p>
                      <a:r>
                        <a:rPr lang="en-GB" dirty="0" smtClean="0"/>
                        <a:t>==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Equal to</a:t>
                      </a:r>
                      <a:endParaRPr lang="en-GB" dirty="0"/>
                    </a:p>
                  </a:txBody>
                  <a:tcPr/>
                </a:tc>
              </a:tr>
              <a:tr h="360635">
                <a:tc>
                  <a:txBody>
                    <a:bodyPr/>
                    <a:lstStyle/>
                    <a:p>
                      <a:r>
                        <a:rPr lang="en-GB" dirty="0" smtClean="0"/>
                        <a:t>!=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 equal to</a:t>
                      </a:r>
                      <a:endParaRPr lang="en-GB" dirty="0"/>
                    </a:p>
                  </a:txBody>
                  <a:tcPr/>
                </a:tc>
              </a:tr>
              <a:tr h="360635">
                <a:tc>
                  <a:txBody>
                    <a:bodyPr/>
                    <a:lstStyle/>
                    <a:p>
                      <a:r>
                        <a:rPr lang="en-GB" dirty="0" smtClean="0"/>
                        <a:t>&gt;=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Greater</a:t>
                      </a:r>
                      <a:r>
                        <a:rPr lang="en-GB" baseline="0" dirty="0" smtClean="0"/>
                        <a:t> than or equal to</a:t>
                      </a:r>
                      <a:endParaRPr lang="en-GB" dirty="0"/>
                    </a:p>
                  </a:txBody>
                  <a:tcPr/>
                </a:tc>
              </a:tr>
              <a:tr h="360635">
                <a:tc>
                  <a:txBody>
                    <a:bodyPr/>
                    <a:lstStyle/>
                    <a:p>
                      <a:r>
                        <a:rPr lang="en-GB" dirty="0" smtClean="0"/>
                        <a:t>&lt;=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Less than or equal to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GB" dirty="0" smtClean="0"/>
              <a:t>2. Loops and Decisions – Relational Operators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30910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Essentially the Relational Operator returns a 0 or a 1</a:t>
            </a:r>
          </a:p>
          <a:p>
            <a:endParaRPr lang="en-GB" dirty="0" smtClean="0"/>
          </a:p>
          <a:p>
            <a:r>
              <a:rPr lang="en-GB" dirty="0" smtClean="0"/>
              <a:t>While C++ does have the </a:t>
            </a:r>
            <a:r>
              <a:rPr lang="en-GB" i="1" dirty="0" err="1" smtClean="0"/>
              <a:t>bool</a:t>
            </a:r>
            <a:r>
              <a:rPr lang="en-GB" dirty="0" smtClean="0"/>
              <a:t> data type this was a modern enhancement.  Historically C++ did not have a </a:t>
            </a:r>
            <a:r>
              <a:rPr lang="en-GB" i="1" dirty="0" err="1" smtClean="0"/>
              <a:t>bool</a:t>
            </a:r>
            <a:r>
              <a:rPr lang="en-GB" dirty="0" smtClean="0"/>
              <a:t> data type and only an integer value of 0 or 1 was available</a:t>
            </a:r>
          </a:p>
          <a:p>
            <a:endParaRPr lang="en-GB" dirty="0" smtClean="0"/>
          </a:p>
          <a:p>
            <a:r>
              <a:rPr lang="en-GB" dirty="0" smtClean="0"/>
              <a:t>Today, both True/False and 0/1 can be used however as we don’t often display relational operator based results this isn’t an issue for us.  The operation is the same in either case.</a:t>
            </a:r>
          </a:p>
          <a:p>
            <a:endParaRPr lang="en-GB" dirty="0" smtClean="0"/>
          </a:p>
          <a:p>
            <a:r>
              <a:rPr lang="en-GB" b="1" dirty="0" smtClean="0"/>
              <a:t>NB. </a:t>
            </a:r>
            <a:r>
              <a:rPr lang="en-GB" dirty="0" smtClean="0"/>
              <a:t>1 represents true however C++ assumes every non-1 value is false.  Thus incorrect logic, that say returns a 5 rather than 0, is interpreted the same way. 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2. Loops and Decisions – Loops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 loop will be repeated a certain number of times, while the control condition is true</a:t>
            </a:r>
          </a:p>
          <a:p>
            <a:endParaRPr lang="en-GB" dirty="0" smtClean="0"/>
          </a:p>
          <a:p>
            <a:r>
              <a:rPr lang="en-GB" dirty="0" smtClean="0"/>
              <a:t>When the control condition becomes false the loop ends and the code resumes immediately following the loop</a:t>
            </a:r>
          </a:p>
          <a:p>
            <a:endParaRPr lang="en-GB" dirty="0" smtClean="0"/>
          </a:p>
          <a:p>
            <a:r>
              <a:rPr lang="en-GB" dirty="0" smtClean="0"/>
              <a:t>There are 3 looping mechanisms in C++: </a:t>
            </a:r>
            <a:r>
              <a:rPr lang="en-GB" i="1" dirty="0" smtClean="0"/>
              <a:t>for loop, while loop, and do loop</a:t>
            </a:r>
            <a:endParaRPr lang="en-GB" i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Loops and Decisions – Loops – For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The for loop is often the easiest to understand based on syntax location</a:t>
            </a:r>
          </a:p>
          <a:p>
            <a:endParaRPr lang="en-GB" dirty="0" smtClean="0"/>
          </a:p>
          <a:p>
            <a:r>
              <a:rPr lang="en-GB" dirty="0" smtClean="0"/>
              <a:t>The loop is repeated a fixed number of times.  There are 2 constructs available:</a:t>
            </a:r>
          </a:p>
          <a:p>
            <a:endParaRPr lang="en-GB" dirty="0" smtClean="0"/>
          </a:p>
          <a:p>
            <a:r>
              <a:rPr lang="en-GB" dirty="0" smtClean="0"/>
              <a:t>Ex. </a:t>
            </a:r>
            <a:r>
              <a:rPr lang="en-GB" dirty="0" smtClean="0">
                <a:solidFill>
                  <a:srgbClr val="0070C0"/>
                </a:solidFill>
              </a:rPr>
              <a:t>For</a:t>
            </a:r>
            <a:r>
              <a:rPr lang="en-GB" dirty="0" smtClean="0"/>
              <a:t> (j = 0; j &lt; 15; j++) 	(no semicolon)	</a:t>
            </a:r>
          </a:p>
          <a:p>
            <a:pPr>
              <a:buNone/>
            </a:pPr>
            <a:r>
              <a:rPr lang="en-GB" dirty="0" smtClean="0"/>
              <a:t>			statement;		(single-statement body)</a:t>
            </a:r>
          </a:p>
          <a:p>
            <a:pPr>
              <a:buNone/>
            </a:pPr>
            <a:r>
              <a:rPr lang="en-GB" dirty="0" smtClean="0"/>
              <a:t>		Main code continues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You can use {} with the single statement to improve clarity if you wish.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Loops and Decisions – Loops – For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Ex. </a:t>
            </a:r>
            <a:r>
              <a:rPr lang="en-GB" dirty="0" smtClean="0">
                <a:solidFill>
                  <a:srgbClr val="0070C0"/>
                </a:solidFill>
              </a:rPr>
              <a:t>For</a:t>
            </a:r>
            <a:r>
              <a:rPr lang="en-GB" dirty="0" smtClean="0"/>
              <a:t> (j = 0; j &lt; 15; j++) 	(no semicolon)	</a:t>
            </a:r>
          </a:p>
          <a:p>
            <a:pPr>
              <a:buNone/>
            </a:pPr>
            <a:r>
              <a:rPr lang="en-GB" dirty="0" smtClean="0"/>
              <a:t>		{</a:t>
            </a:r>
          </a:p>
          <a:p>
            <a:pPr>
              <a:buNone/>
            </a:pPr>
            <a:r>
              <a:rPr lang="en-GB" dirty="0" smtClean="0"/>
              <a:t>			statement;	(multiple-statement body)</a:t>
            </a:r>
          </a:p>
          <a:p>
            <a:pPr>
              <a:buNone/>
            </a:pPr>
            <a:r>
              <a:rPr lang="en-GB" dirty="0" smtClean="0"/>
              <a:t>			statement;</a:t>
            </a:r>
          </a:p>
          <a:p>
            <a:pPr>
              <a:buNone/>
            </a:pPr>
            <a:r>
              <a:rPr lang="en-GB" dirty="0" smtClean="0"/>
              <a:t>		}			(no semicolon)</a:t>
            </a:r>
          </a:p>
          <a:p>
            <a:pPr>
              <a:buNone/>
            </a:pPr>
            <a:r>
              <a:rPr lang="en-GB" dirty="0" smtClean="0"/>
              <a:t>		Main code continues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The general form: </a:t>
            </a:r>
          </a:p>
          <a:p>
            <a:pPr>
              <a:buNone/>
            </a:pPr>
            <a:r>
              <a:rPr lang="en-GB" sz="2000" dirty="0" smtClean="0"/>
              <a:t>	</a:t>
            </a:r>
            <a:r>
              <a:rPr lang="en-GB" sz="2000" dirty="0" smtClean="0">
                <a:solidFill>
                  <a:srgbClr val="0070C0"/>
                </a:solidFill>
              </a:rPr>
              <a:t>For</a:t>
            </a:r>
            <a:r>
              <a:rPr lang="en-GB" sz="2000" dirty="0" smtClean="0"/>
              <a:t> (initialisation expression, test expression, increment expression)</a:t>
            </a:r>
            <a:endParaRPr lang="en-GB" sz="2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Loops and Decisions – Loops – For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If you define variables inside the block code inside the for loop this will not be accessible outside the block elsewhere in your project</a:t>
            </a:r>
          </a:p>
          <a:p>
            <a:endParaRPr lang="en-GB" dirty="0" smtClean="0"/>
          </a:p>
          <a:p>
            <a:r>
              <a:rPr lang="en-GB" dirty="0" smtClean="0"/>
              <a:t>One advantage of restricting the visibility of variables is that the same variable name can be used within different blocks in the same program 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GB" dirty="0" smtClean="0"/>
              <a:t>This defining of variables inside a block is common in C++ but not common in C.</a:t>
            </a:r>
          </a:p>
          <a:p>
            <a:endParaRPr lang="en-GB" dirty="0" smtClean="0"/>
          </a:p>
          <a:p>
            <a:r>
              <a:rPr lang="en-GB" dirty="0" smtClean="0"/>
              <a:t>Use indenting to make your loop visible. Be consistent but your selected style is a personal call</a:t>
            </a:r>
          </a:p>
          <a:p>
            <a:pPr lvl="1">
              <a:buNone/>
            </a:pPr>
            <a:endParaRPr lang="en-GB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Loops and Decisions – Loops – For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Variations are possible: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You can decrement in the for loop</a:t>
            </a:r>
          </a:p>
          <a:p>
            <a:pPr lvl="1"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0070C0"/>
                </a:solidFill>
              </a:rPr>
              <a:t>For</a:t>
            </a:r>
            <a:r>
              <a:rPr lang="en-GB" dirty="0" smtClean="0"/>
              <a:t> (</a:t>
            </a:r>
            <a:r>
              <a:rPr lang="en-GB" dirty="0" err="1" smtClean="0"/>
              <a:t>int</a:t>
            </a:r>
            <a:r>
              <a:rPr lang="en-GB" dirty="0" smtClean="0"/>
              <a:t> j = 5; j &gt; 0; j--)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You can declare the variable (as done above) in the loop.  This is often done in C__ to keep it close to the point of use, it is only available in the loop (in standard C++, MS C++ defines it for the rest of the file but this is not standard)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You can have multiple values in the for expression (comma to separate) </a:t>
            </a:r>
            <a:r>
              <a:rPr lang="en-GB" dirty="0" err="1" smtClean="0"/>
              <a:t>Ie</a:t>
            </a:r>
            <a:r>
              <a:rPr lang="en-GB" dirty="0" smtClean="0"/>
              <a:t>.        </a:t>
            </a:r>
            <a:r>
              <a:rPr lang="en-GB" dirty="0" smtClean="0">
                <a:solidFill>
                  <a:srgbClr val="0070C0"/>
                </a:solidFill>
              </a:rPr>
              <a:t>for</a:t>
            </a:r>
            <a:r>
              <a:rPr lang="en-GB" dirty="0" smtClean="0"/>
              <a:t> (j = 0, </a:t>
            </a:r>
            <a:r>
              <a:rPr lang="en-GB" dirty="0" err="1" smtClean="0"/>
              <a:t>i</a:t>
            </a:r>
            <a:r>
              <a:rPr lang="en-GB" dirty="0" smtClean="0"/>
              <a:t> = 3; j&gt;22; j++, </a:t>
            </a:r>
            <a:r>
              <a:rPr lang="en-GB" dirty="0" err="1" smtClean="0"/>
              <a:t>i</a:t>
            </a:r>
            <a:r>
              <a:rPr lang="en-GB" dirty="0" smtClean="0"/>
              <a:t>--)</a:t>
            </a:r>
            <a:endParaRPr lang="en-GB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Loops and Decisions – Loops – While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38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 while loop will be repeated until the loop is terminated through a test expression.  There is no </a:t>
            </a:r>
            <a:r>
              <a:rPr lang="en-GB" dirty="0" err="1" smtClean="0"/>
              <a:t>initilization</a:t>
            </a:r>
            <a:r>
              <a:rPr lang="en-GB" dirty="0" smtClean="0"/>
              <a:t> or increment components.</a:t>
            </a:r>
          </a:p>
          <a:p>
            <a:endParaRPr lang="en-GB" dirty="0" smtClean="0"/>
          </a:p>
          <a:p>
            <a:r>
              <a:rPr lang="en-GB" dirty="0" smtClean="0"/>
              <a:t>Ex</a:t>
            </a:r>
            <a:r>
              <a:rPr lang="en-GB" dirty="0" smtClean="0">
                <a:solidFill>
                  <a:srgbClr val="0070C0"/>
                </a:solidFill>
              </a:rPr>
              <a:t>. While</a:t>
            </a:r>
            <a:r>
              <a:rPr lang="en-GB" dirty="0" smtClean="0"/>
              <a:t> (n != 5)	 (no semicolon)	</a:t>
            </a:r>
          </a:p>
          <a:p>
            <a:pPr>
              <a:buNone/>
            </a:pPr>
            <a:r>
              <a:rPr lang="en-GB" dirty="0" smtClean="0"/>
              <a:t>    		</a:t>
            </a:r>
            <a:r>
              <a:rPr lang="en-GB" dirty="0" err="1" smtClean="0"/>
              <a:t>cin</a:t>
            </a:r>
            <a:r>
              <a:rPr lang="en-GB" dirty="0" smtClean="0"/>
              <a:t> &lt;&lt; n;	 (single-statement body)</a:t>
            </a:r>
          </a:p>
          <a:p>
            <a:pPr>
              <a:buNone/>
            </a:pPr>
            <a:r>
              <a:rPr lang="en-GB" dirty="0" smtClean="0"/>
              <a:t>            Main code continues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The loop variable must be initialised before the loop begins.  There must also be an exit path.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Loops and Decisions – Loops – While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39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Ex. </a:t>
            </a:r>
            <a:r>
              <a:rPr lang="en-GB" dirty="0" smtClean="0">
                <a:solidFill>
                  <a:srgbClr val="0070C0"/>
                </a:solidFill>
              </a:rPr>
              <a:t>While</a:t>
            </a:r>
            <a:r>
              <a:rPr lang="en-GB" dirty="0" smtClean="0"/>
              <a:t> (v2 &lt; 15) 	(no semicolon)	</a:t>
            </a:r>
          </a:p>
          <a:p>
            <a:pPr>
              <a:buNone/>
            </a:pPr>
            <a:r>
              <a:rPr lang="en-GB" dirty="0" smtClean="0"/>
              <a:t>		{</a:t>
            </a:r>
          </a:p>
          <a:p>
            <a:pPr>
              <a:buNone/>
            </a:pPr>
            <a:r>
              <a:rPr lang="en-GB" dirty="0" smtClean="0"/>
              <a:t>			statement;	(multiple-statement body)</a:t>
            </a:r>
          </a:p>
          <a:p>
            <a:pPr>
              <a:buNone/>
            </a:pPr>
            <a:r>
              <a:rPr lang="en-GB" dirty="0" smtClean="0"/>
              <a:t>			statement;</a:t>
            </a:r>
          </a:p>
          <a:p>
            <a:pPr>
              <a:buNone/>
            </a:pPr>
            <a:r>
              <a:rPr lang="en-GB" dirty="0" smtClean="0"/>
              <a:t>		}			(no semicolon)</a:t>
            </a:r>
          </a:p>
          <a:p>
            <a:pPr>
              <a:buNone/>
            </a:pPr>
            <a:r>
              <a:rPr lang="en-GB" dirty="0" smtClean="0"/>
              <a:t>		Main code continues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The general form: </a:t>
            </a:r>
          </a:p>
          <a:p>
            <a:pPr>
              <a:buNone/>
            </a:pPr>
            <a:r>
              <a:rPr lang="en-GB" sz="2000" dirty="0" smtClean="0"/>
              <a:t>	</a:t>
            </a:r>
            <a:r>
              <a:rPr lang="en-GB" sz="2000" dirty="0" smtClean="0">
                <a:solidFill>
                  <a:srgbClr val="0070C0"/>
                </a:solidFill>
              </a:rPr>
              <a:t>For</a:t>
            </a:r>
            <a:r>
              <a:rPr lang="en-GB" sz="2000" dirty="0" smtClean="0"/>
              <a:t> (validation to continue)</a:t>
            </a:r>
            <a:endParaRPr lang="en-GB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Library Functions and Headers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428736"/>
            <a:ext cx="8503920" cy="5143536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There are many library functions available as you progress through C++.  These include functions such as: File IO, mathematical computations, data conversions, etc.  </a:t>
            </a:r>
          </a:p>
          <a:p>
            <a:endParaRPr lang="en-GB" dirty="0" smtClean="0"/>
          </a:p>
          <a:p>
            <a:r>
              <a:rPr lang="en-GB" dirty="0" smtClean="0"/>
              <a:t>For example to use the </a:t>
            </a:r>
            <a:r>
              <a:rPr lang="en-GB" dirty="0" err="1" smtClean="0"/>
              <a:t>sqrt</a:t>
            </a:r>
            <a:r>
              <a:rPr lang="en-GB" dirty="0" smtClean="0"/>
              <a:t> function you need to include the </a:t>
            </a:r>
            <a:r>
              <a:rPr lang="en-GB" dirty="0" err="1" smtClean="0"/>
              <a:t>cmath</a:t>
            </a:r>
            <a:r>
              <a:rPr lang="en-GB" dirty="0" smtClean="0"/>
              <a:t> library, the .lib file called by the compiler (or hardcode the function).  Ex. #include &lt;</a:t>
            </a:r>
            <a:r>
              <a:rPr lang="en-GB" dirty="0" err="1" smtClean="0"/>
              <a:t>cmath</a:t>
            </a:r>
            <a:r>
              <a:rPr lang="en-GB" dirty="0" smtClean="0"/>
              <a:t>&gt;</a:t>
            </a:r>
          </a:p>
          <a:p>
            <a:endParaRPr lang="en-GB" dirty="0" smtClean="0"/>
          </a:p>
          <a:p>
            <a:r>
              <a:rPr lang="en-GB" dirty="0" smtClean="0"/>
              <a:t>The header files contain information for a particular group of functions. The functions themselves are grouped together in the library file but the information about them is located in the header</a:t>
            </a:r>
          </a:p>
          <a:p>
            <a:endParaRPr lang="en-GB" dirty="0" smtClean="0"/>
          </a:p>
          <a:p>
            <a:r>
              <a:rPr lang="en-GB" dirty="0" smtClean="0"/>
              <a:t>You can also say #include “</a:t>
            </a:r>
            <a:r>
              <a:rPr lang="en-GB" dirty="0" err="1" smtClean="0"/>
              <a:t>iostream</a:t>
            </a:r>
            <a:r>
              <a:rPr lang="en-GB" dirty="0" smtClean="0"/>
              <a:t>” which will first search the include directory but this is slower.. If the path is known you should use &lt;&gt;.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Loops and Decisions – Loops – While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40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Precedence: Arithmetic and Relational Operators</a:t>
            </a:r>
          </a:p>
          <a:p>
            <a:endParaRPr lang="en-GB" dirty="0" smtClean="0"/>
          </a:p>
          <a:p>
            <a:r>
              <a:rPr lang="en-GB" dirty="0" smtClean="0"/>
              <a:t>The while loop can contain a test expression such as: (next &lt; limit / 2)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Arithmetic operators have a higher precedence than relational operators.  Thus the limit/2 will be evaluated first before comparison.  You could also use: (next &lt; (limit/2)) but they are the same in this case.</a:t>
            </a:r>
            <a:endParaRPr lang="en-GB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Loops and Decisions – Loops – Do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41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The do loop will ensure the loop is executed at least once regardless of controls in place</a:t>
            </a:r>
          </a:p>
          <a:p>
            <a:endParaRPr lang="en-GB" dirty="0" smtClean="0"/>
          </a:p>
          <a:p>
            <a:r>
              <a:rPr lang="en-GB" dirty="0" smtClean="0"/>
              <a:t>Text expression occurs at the end of the do loop</a:t>
            </a:r>
          </a:p>
          <a:p>
            <a:endParaRPr lang="en-GB" dirty="0" smtClean="0"/>
          </a:p>
          <a:p>
            <a:r>
              <a:rPr lang="en-GB" dirty="0" smtClean="0"/>
              <a:t>Ex. </a:t>
            </a:r>
            <a:r>
              <a:rPr lang="en-GB" dirty="0" smtClean="0">
                <a:solidFill>
                  <a:srgbClr val="0070C0"/>
                </a:solidFill>
              </a:rPr>
              <a:t>Do				</a:t>
            </a:r>
            <a:r>
              <a:rPr lang="en-GB" dirty="0" smtClean="0"/>
              <a:t>(no semicolon)	</a:t>
            </a:r>
            <a:endParaRPr lang="en-GB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GB" dirty="0" smtClean="0"/>
              <a:t>		Statement; 			(single-statement body)</a:t>
            </a:r>
          </a:p>
          <a:p>
            <a:pPr>
              <a:buNone/>
            </a:pPr>
            <a:r>
              <a:rPr lang="en-GB" dirty="0" smtClean="0">
                <a:solidFill>
                  <a:srgbClr val="0070C0"/>
                </a:solidFill>
              </a:rPr>
              <a:t>	While </a:t>
            </a:r>
            <a:r>
              <a:rPr lang="en-GB" dirty="0" smtClean="0"/>
              <a:t>(</a:t>
            </a:r>
            <a:r>
              <a:rPr lang="en-GB" dirty="0" err="1" smtClean="0"/>
              <a:t>EndThis</a:t>
            </a:r>
            <a:r>
              <a:rPr lang="en-GB" dirty="0" smtClean="0"/>
              <a:t> != “Y”)	(no semicolon)	</a:t>
            </a:r>
          </a:p>
          <a:p>
            <a:pPr>
              <a:buNone/>
            </a:pPr>
            <a:r>
              <a:rPr lang="en-GB" dirty="0" smtClean="0"/>
              <a:t>    Main code continues</a:t>
            </a:r>
            <a:endParaRPr lang="en-GB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Loops and Decisions – Loops – Do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59472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Ex. </a:t>
            </a:r>
            <a:r>
              <a:rPr lang="en-GB" dirty="0" smtClean="0">
                <a:solidFill>
                  <a:srgbClr val="0070C0"/>
                </a:solidFill>
              </a:rPr>
              <a:t>Do</a:t>
            </a:r>
            <a:r>
              <a:rPr lang="en-GB" dirty="0" smtClean="0"/>
              <a:t> 			    (no semicolon)	</a:t>
            </a:r>
          </a:p>
          <a:p>
            <a:pPr>
              <a:buNone/>
            </a:pPr>
            <a:r>
              <a:rPr lang="en-GB" dirty="0" smtClean="0"/>
              <a:t>		{</a:t>
            </a:r>
          </a:p>
          <a:p>
            <a:pPr>
              <a:buNone/>
            </a:pPr>
            <a:r>
              <a:rPr lang="en-GB" dirty="0" smtClean="0"/>
              <a:t>			statement;	    (multiple-statement body)</a:t>
            </a:r>
          </a:p>
          <a:p>
            <a:pPr>
              <a:buNone/>
            </a:pPr>
            <a:r>
              <a:rPr lang="en-GB" dirty="0" smtClean="0"/>
              <a:t>			statement;</a:t>
            </a:r>
          </a:p>
          <a:p>
            <a:pPr>
              <a:buNone/>
            </a:pPr>
            <a:r>
              <a:rPr lang="en-GB" dirty="0" smtClean="0"/>
              <a:t>		}			</a:t>
            </a:r>
          </a:p>
          <a:p>
            <a:pPr>
              <a:buNone/>
            </a:pPr>
            <a:r>
              <a:rPr lang="en-GB" dirty="0" smtClean="0"/>
              <a:t>		</a:t>
            </a:r>
            <a:r>
              <a:rPr lang="en-GB" dirty="0" smtClean="0">
                <a:solidFill>
                  <a:srgbClr val="0070C0"/>
                </a:solidFill>
              </a:rPr>
              <a:t>While</a:t>
            </a:r>
            <a:r>
              <a:rPr lang="en-GB" dirty="0" smtClean="0"/>
              <a:t> (Counter &lt; 11);	(semicolon)		</a:t>
            </a:r>
          </a:p>
          <a:p>
            <a:pPr>
              <a:buNone/>
            </a:pPr>
            <a:r>
              <a:rPr lang="en-GB" dirty="0" smtClean="0"/>
              <a:t>		Main code continues</a:t>
            </a:r>
          </a:p>
          <a:p>
            <a:endParaRPr lang="en-GB" dirty="0" smtClean="0"/>
          </a:p>
          <a:p>
            <a:r>
              <a:rPr lang="en-GB" dirty="0" smtClean="0"/>
              <a:t>Application Note: 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</a:rPr>
              <a:t>For</a:t>
            </a:r>
            <a:r>
              <a:rPr lang="en-GB" dirty="0" smtClean="0"/>
              <a:t> Loop – ideal when number of iterations known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</a:rPr>
              <a:t>While </a:t>
            </a:r>
            <a:r>
              <a:rPr lang="en-GB" dirty="0" smtClean="0"/>
              <a:t>and </a:t>
            </a:r>
            <a:r>
              <a:rPr lang="en-GB" dirty="0" smtClean="0">
                <a:solidFill>
                  <a:srgbClr val="0070C0"/>
                </a:solidFill>
              </a:rPr>
              <a:t>do</a:t>
            </a:r>
            <a:r>
              <a:rPr lang="en-GB" dirty="0" smtClean="0"/>
              <a:t> loops ideal when unknown number of iterations required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</a:rPr>
              <a:t>While</a:t>
            </a:r>
            <a:r>
              <a:rPr lang="en-GB" dirty="0" smtClean="0"/>
              <a:t> loop can be used to ignore function and </a:t>
            </a:r>
            <a:r>
              <a:rPr lang="en-GB" dirty="0" smtClean="0">
                <a:solidFill>
                  <a:srgbClr val="0070C0"/>
                </a:solidFill>
              </a:rPr>
              <a:t>do</a:t>
            </a:r>
            <a:r>
              <a:rPr lang="en-GB" dirty="0" smtClean="0"/>
              <a:t> loop will execute at least once</a:t>
            </a:r>
            <a:endParaRPr lang="en-GB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Loops and Decisions – Decisions - If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43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Simplest of the decision statements, can be nested</a:t>
            </a:r>
          </a:p>
          <a:p>
            <a:endParaRPr lang="en-GB" dirty="0" smtClean="0"/>
          </a:p>
          <a:p>
            <a:r>
              <a:rPr lang="en-GB" dirty="0" smtClean="0"/>
              <a:t>Ex. </a:t>
            </a:r>
            <a:r>
              <a:rPr lang="en-GB" dirty="0" smtClean="0">
                <a:solidFill>
                  <a:srgbClr val="0070C0"/>
                </a:solidFill>
              </a:rPr>
              <a:t>If</a:t>
            </a:r>
            <a:r>
              <a:rPr lang="en-GB" dirty="0" smtClean="0"/>
              <a:t> (x &gt; 6) 			(test expression)</a:t>
            </a:r>
          </a:p>
          <a:p>
            <a:pPr>
              <a:buNone/>
            </a:pPr>
            <a:r>
              <a:rPr lang="en-GB" dirty="0" smtClean="0"/>
              <a:t>			Statement;		(single statement)</a:t>
            </a:r>
          </a:p>
          <a:p>
            <a:pPr>
              <a:buNone/>
            </a:pPr>
            <a:r>
              <a:rPr lang="en-GB" dirty="0" smtClean="0"/>
              <a:t>		Main Body Continues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     Ex.</a:t>
            </a:r>
            <a:r>
              <a:rPr lang="en-GB" dirty="0" smtClean="0">
                <a:solidFill>
                  <a:srgbClr val="0070C0"/>
                </a:solidFill>
              </a:rPr>
              <a:t> If </a:t>
            </a:r>
            <a:r>
              <a:rPr lang="en-GB" dirty="0" smtClean="0"/>
              <a:t>(x &gt; 22)			(test expression)</a:t>
            </a:r>
          </a:p>
          <a:p>
            <a:pPr>
              <a:buNone/>
            </a:pPr>
            <a:r>
              <a:rPr lang="en-GB" dirty="0" smtClean="0"/>
              <a:t>		{</a:t>
            </a:r>
          </a:p>
          <a:p>
            <a:pPr>
              <a:buNone/>
            </a:pPr>
            <a:r>
              <a:rPr lang="en-GB" dirty="0" smtClean="0"/>
              <a:t>			statement;	  	(multiple-statement body)</a:t>
            </a:r>
          </a:p>
          <a:p>
            <a:pPr>
              <a:buNone/>
            </a:pPr>
            <a:r>
              <a:rPr lang="en-GB" dirty="0" smtClean="0"/>
              <a:t>			statement;</a:t>
            </a:r>
          </a:p>
          <a:p>
            <a:pPr>
              <a:buNone/>
            </a:pPr>
            <a:r>
              <a:rPr lang="en-GB" dirty="0" smtClean="0"/>
              <a:t>		}				(no semicolon)		</a:t>
            </a:r>
          </a:p>
          <a:p>
            <a:pPr>
              <a:buNone/>
            </a:pPr>
            <a:r>
              <a:rPr lang="en-GB" dirty="0" smtClean="0"/>
              <a:t>		Main code continues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2. Loops and Decisions – Decisions – If ... Else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44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Allows you to take action if something is true or not. These can also be nested but ensure the if/else structures match up! (</a:t>
            </a:r>
            <a:r>
              <a:rPr lang="en-GB" dirty="0" err="1" smtClean="0"/>
              <a:t>ie</a:t>
            </a:r>
            <a:r>
              <a:rPr lang="en-GB" dirty="0" smtClean="0"/>
              <a:t>. else if cascading)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>
                <a:solidFill>
                  <a:srgbClr val="0070C0"/>
                </a:solidFill>
              </a:rPr>
              <a:t>	If </a:t>
            </a:r>
            <a:r>
              <a:rPr lang="en-GB" dirty="0" smtClean="0"/>
              <a:t>(x &gt; 5)</a:t>
            </a:r>
          </a:p>
          <a:p>
            <a:pPr>
              <a:buNone/>
            </a:pPr>
            <a:r>
              <a:rPr lang="en-GB" dirty="0" smtClean="0"/>
              <a:t>		Statement;		(single-statement if body)</a:t>
            </a:r>
          </a:p>
          <a:p>
            <a:pPr>
              <a:buNone/>
            </a:pPr>
            <a:r>
              <a:rPr lang="en-GB" dirty="0" smtClean="0">
                <a:solidFill>
                  <a:srgbClr val="0070C0"/>
                </a:solidFill>
              </a:rPr>
              <a:t>	else</a:t>
            </a:r>
          </a:p>
          <a:p>
            <a:pPr>
              <a:buNone/>
            </a:pPr>
            <a:r>
              <a:rPr lang="en-GB" dirty="0" smtClean="0"/>
              <a:t>		Statement;		(single-statement else body)</a:t>
            </a:r>
            <a:endParaRPr lang="en-GB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2. Loops and Decisions – Decisions – If ... Else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45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27966" cy="4572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dirty="0" smtClean="0">
                <a:solidFill>
                  <a:srgbClr val="0070C0"/>
                </a:solidFill>
              </a:rPr>
              <a:t>	If </a:t>
            </a:r>
            <a:r>
              <a:rPr lang="en-GB" dirty="0" smtClean="0"/>
              <a:t>(x &gt; 22)			(test expression)</a:t>
            </a:r>
          </a:p>
          <a:p>
            <a:pPr>
              <a:buNone/>
            </a:pPr>
            <a:r>
              <a:rPr lang="en-GB" dirty="0" smtClean="0"/>
              <a:t>		{</a:t>
            </a:r>
          </a:p>
          <a:p>
            <a:pPr>
              <a:buNone/>
            </a:pPr>
            <a:r>
              <a:rPr lang="en-GB" dirty="0" smtClean="0"/>
              <a:t>			statement;	  (multiple-statement body)</a:t>
            </a:r>
          </a:p>
          <a:p>
            <a:pPr>
              <a:buNone/>
            </a:pPr>
            <a:r>
              <a:rPr lang="en-GB" dirty="0" smtClean="0"/>
              <a:t>			statement;</a:t>
            </a:r>
          </a:p>
          <a:p>
            <a:pPr>
              <a:buNone/>
            </a:pPr>
            <a:r>
              <a:rPr lang="en-GB" dirty="0" smtClean="0"/>
              <a:t>		}			  (no semicolon)		</a:t>
            </a:r>
          </a:p>
          <a:p>
            <a:pPr>
              <a:buNone/>
            </a:pPr>
            <a:r>
              <a:rPr lang="en-GB" dirty="0" smtClean="0">
                <a:solidFill>
                  <a:srgbClr val="0070C0"/>
                </a:solidFill>
              </a:rPr>
              <a:t>	else</a:t>
            </a:r>
          </a:p>
          <a:p>
            <a:pPr>
              <a:buNone/>
            </a:pPr>
            <a:r>
              <a:rPr lang="en-GB" dirty="0" smtClean="0"/>
              <a:t>		{</a:t>
            </a:r>
          </a:p>
          <a:p>
            <a:pPr>
              <a:buNone/>
            </a:pPr>
            <a:r>
              <a:rPr lang="en-GB" dirty="0" smtClean="0"/>
              <a:t>			statement;	  (multiple-statement body)</a:t>
            </a:r>
          </a:p>
          <a:p>
            <a:pPr>
              <a:buNone/>
            </a:pPr>
            <a:r>
              <a:rPr lang="en-GB" dirty="0" smtClean="0"/>
              <a:t>			statement;</a:t>
            </a:r>
          </a:p>
          <a:p>
            <a:pPr>
              <a:buNone/>
            </a:pPr>
            <a:r>
              <a:rPr lang="en-GB" dirty="0" smtClean="0"/>
              <a:t>		}			  (no semicolon)	</a:t>
            </a:r>
          </a:p>
          <a:p>
            <a:pPr>
              <a:buNone/>
            </a:pPr>
            <a:r>
              <a:rPr lang="en-GB" dirty="0" smtClean="0"/>
              <a:t>	Main code continues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28632"/>
          </a:xfrm>
        </p:spPr>
        <p:txBody>
          <a:bodyPr>
            <a:noAutofit/>
          </a:bodyPr>
          <a:lstStyle/>
          <a:p>
            <a:r>
              <a:rPr lang="en-GB" sz="2500" dirty="0" smtClean="0"/>
              <a:t>2. Loops and Decisions – Decisions – Switch</a:t>
            </a:r>
            <a:endParaRPr lang="en-GB" sz="25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46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Possible use when confronted with a large decision tree and you don’t want to have a significant number of else/if statements</a:t>
            </a:r>
          </a:p>
          <a:p>
            <a:endParaRPr lang="en-GB" dirty="0" smtClean="0"/>
          </a:p>
          <a:p>
            <a:r>
              <a:rPr lang="en-GB" dirty="0" smtClean="0"/>
              <a:t>Assign the value to the switch variable before the structure starts</a:t>
            </a:r>
          </a:p>
          <a:p>
            <a:endParaRPr lang="en-GB" dirty="0" smtClean="0"/>
          </a:p>
          <a:p>
            <a:r>
              <a:rPr lang="en-GB" dirty="0" smtClean="0"/>
              <a:t>Break causes the switch statement to exit.  You will generally want this rather than proceeding to the next case statement. </a:t>
            </a:r>
          </a:p>
          <a:p>
            <a:endParaRPr lang="en-GB" dirty="0" smtClean="0"/>
          </a:p>
          <a:p>
            <a:r>
              <a:rPr lang="en-GB" dirty="0" smtClean="0"/>
              <a:t>If no case is matched it will go to </a:t>
            </a:r>
            <a:r>
              <a:rPr lang="en-GB" dirty="0" smtClean="0">
                <a:solidFill>
                  <a:srgbClr val="0070C0"/>
                </a:solidFill>
              </a:rPr>
              <a:t>default</a:t>
            </a:r>
            <a:r>
              <a:rPr lang="en-GB" dirty="0" smtClean="0"/>
              <a:t> keyword.  Suggested to include this for error control.</a:t>
            </a:r>
          </a:p>
          <a:p>
            <a:endParaRPr lang="en-GB" dirty="0" smtClean="0"/>
          </a:p>
          <a:p>
            <a:r>
              <a:rPr lang="en-GB" dirty="0" smtClean="0"/>
              <a:t>Switch may clarify code but can only be used for 1 comparison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 smtClean="0"/>
              <a:t>2. Loops and Decisions – Decisions – Switch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dirty="0" smtClean="0"/>
              <a:t>Switch (n)		(no semi-colon)</a:t>
            </a:r>
          </a:p>
          <a:p>
            <a:pPr>
              <a:buNone/>
            </a:pPr>
            <a:r>
              <a:rPr lang="en-GB" dirty="0" smtClean="0"/>
              <a:t>	{</a:t>
            </a:r>
          </a:p>
          <a:p>
            <a:pPr>
              <a:buNone/>
            </a:pPr>
            <a:r>
              <a:rPr lang="en-GB" dirty="0" smtClean="0"/>
              <a:t>	case 1:		(1 is an integer or char constant, not floats etc)</a:t>
            </a:r>
          </a:p>
          <a:p>
            <a:pPr>
              <a:buNone/>
            </a:pPr>
            <a:r>
              <a:rPr lang="en-GB" dirty="0" smtClean="0"/>
              <a:t>	     statement;</a:t>
            </a:r>
          </a:p>
          <a:p>
            <a:pPr>
              <a:buNone/>
            </a:pPr>
            <a:r>
              <a:rPr lang="en-GB" dirty="0" smtClean="0"/>
              <a:t>	     break;</a:t>
            </a:r>
          </a:p>
          <a:p>
            <a:pPr>
              <a:buNone/>
            </a:pPr>
            <a:r>
              <a:rPr lang="en-GB" dirty="0" smtClean="0"/>
              <a:t>	case 2:</a:t>
            </a:r>
          </a:p>
          <a:p>
            <a:pPr>
              <a:buNone/>
            </a:pPr>
            <a:r>
              <a:rPr lang="en-GB" dirty="0" smtClean="0"/>
              <a:t>	     statements;</a:t>
            </a:r>
          </a:p>
          <a:p>
            <a:pPr>
              <a:buNone/>
            </a:pPr>
            <a:r>
              <a:rPr lang="en-GB" dirty="0" smtClean="0"/>
              <a:t>	     break;</a:t>
            </a:r>
          </a:p>
          <a:p>
            <a:pPr>
              <a:buNone/>
            </a:pPr>
            <a:r>
              <a:rPr lang="en-GB" dirty="0" smtClean="0"/>
              <a:t>	case 3:</a:t>
            </a:r>
          </a:p>
          <a:p>
            <a:pPr>
              <a:buNone/>
            </a:pPr>
            <a:r>
              <a:rPr lang="en-GB" dirty="0" smtClean="0"/>
              <a:t>	     statement;</a:t>
            </a:r>
          </a:p>
          <a:p>
            <a:pPr>
              <a:buNone/>
            </a:pPr>
            <a:r>
              <a:rPr lang="en-GB" dirty="0" smtClean="0"/>
              <a:t>	     break;</a:t>
            </a:r>
          </a:p>
          <a:p>
            <a:pPr>
              <a:buNone/>
            </a:pPr>
            <a:r>
              <a:rPr lang="en-GB" dirty="0" smtClean="0"/>
              <a:t>	default:		(default body)</a:t>
            </a:r>
          </a:p>
          <a:p>
            <a:pPr>
              <a:buNone/>
            </a:pPr>
            <a:r>
              <a:rPr lang="en-GB" dirty="0" smtClean="0"/>
              <a:t>	    statements;</a:t>
            </a:r>
          </a:p>
          <a:p>
            <a:pPr>
              <a:buNone/>
            </a:pPr>
            <a:r>
              <a:rPr lang="en-GB" dirty="0" smtClean="0"/>
              <a:t>	}			 (no semi-colon)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500" dirty="0" smtClean="0"/>
              <a:t>2. Loops and Decisions – Decisions – Conditional Operator</a:t>
            </a:r>
            <a:endParaRPr lang="en-GB" sz="25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48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If (A &lt; B)</a:t>
            </a:r>
          </a:p>
          <a:p>
            <a:pPr>
              <a:buNone/>
            </a:pPr>
            <a:r>
              <a:rPr lang="en-GB" dirty="0" smtClean="0"/>
              <a:t>       min = A;</a:t>
            </a:r>
          </a:p>
          <a:p>
            <a:pPr>
              <a:buNone/>
            </a:pPr>
            <a:r>
              <a:rPr lang="en-GB" dirty="0" smtClean="0"/>
              <a:t>    else</a:t>
            </a:r>
          </a:p>
          <a:p>
            <a:pPr>
              <a:buNone/>
            </a:pPr>
            <a:r>
              <a:rPr lang="en-GB" dirty="0" smtClean="0"/>
              <a:t>       min = B;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This structure is very common. C/C++ compresses it using a conditional operator.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This can be: 			// (A&lt;B) is conditional op. (test)</a:t>
            </a:r>
          </a:p>
          <a:p>
            <a:pPr>
              <a:buNone/>
            </a:pPr>
            <a:r>
              <a:rPr lang="en-GB" dirty="0" smtClean="0"/>
              <a:t>min = (A&lt;B) ? A : B; 		// A and B is conditional expression</a:t>
            </a:r>
          </a:p>
          <a:p>
            <a:pPr>
              <a:buNone/>
            </a:pPr>
            <a:r>
              <a:rPr lang="en-GB" dirty="0" smtClean="0"/>
              <a:t>					// the ? And : form the conditional 					    operator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 smtClean="0"/>
              <a:t>2. Loops and Decisions – Decisions – Conditional Operator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49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Example: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err="1" smtClean="0"/>
              <a:t>absvalue</a:t>
            </a:r>
            <a:r>
              <a:rPr lang="en-GB" dirty="0" smtClean="0"/>
              <a:t> = n&lt;= ? –n : n;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If n is less than 0, the expression becomes –n (positive number). If n is not less than 0 the expression remains n. 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The types of variables were introduced last week</a:t>
            </a:r>
          </a:p>
          <a:p>
            <a:endParaRPr lang="en-GB" dirty="0" smtClean="0"/>
          </a:p>
          <a:p>
            <a:r>
              <a:rPr lang="en-GB" dirty="0" smtClean="0"/>
              <a:t>You must declare prior to use but this can be done anywhere in the program (unlike C where declarations must occur prior to the first executable statement)</a:t>
            </a:r>
          </a:p>
          <a:p>
            <a:endParaRPr lang="en-GB" dirty="0" smtClean="0"/>
          </a:p>
          <a:p>
            <a:r>
              <a:rPr lang="en-GB" dirty="0" smtClean="0"/>
              <a:t>It is good practise to include them at the beginning of your code though</a:t>
            </a:r>
            <a:endParaRPr lang="en-GB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Logical Operators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50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Arithmetic operators: +, -, *, /, %</a:t>
            </a:r>
          </a:p>
          <a:p>
            <a:r>
              <a:rPr lang="en-GB" dirty="0" smtClean="0"/>
              <a:t>Relational operators: &gt;, &lt;, &gt;=, &lt;=, ==, !=</a:t>
            </a:r>
          </a:p>
          <a:p>
            <a:endParaRPr lang="en-GB" dirty="0" smtClean="0"/>
          </a:p>
          <a:p>
            <a:r>
              <a:rPr lang="en-GB" dirty="0" smtClean="0"/>
              <a:t>Logical (</a:t>
            </a:r>
            <a:r>
              <a:rPr lang="en-GB" dirty="0" err="1" smtClean="0"/>
              <a:t>boolean</a:t>
            </a:r>
            <a:r>
              <a:rPr lang="en-GB" dirty="0" smtClean="0"/>
              <a:t>) operators: </a:t>
            </a:r>
          </a:p>
          <a:p>
            <a:pPr>
              <a:buNone/>
            </a:pPr>
            <a:r>
              <a:rPr lang="en-GB" dirty="0" smtClean="0"/>
              <a:t>	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r>
              <a:rPr lang="en-GB" b="1" dirty="0" smtClean="0"/>
              <a:t>NB. </a:t>
            </a:r>
            <a:r>
              <a:rPr lang="en-GB" dirty="0" smtClean="0"/>
              <a:t>There is no native XOR function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43042" y="364331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Operator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Effect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&amp;&amp;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AND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||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OR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!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NOT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Logical Operators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51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Ex. If (x&lt;5 || x&gt;15)		(note lack of brackets)</a:t>
            </a:r>
          </a:p>
          <a:p>
            <a:endParaRPr lang="en-GB" dirty="0" smtClean="0"/>
          </a:p>
          <a:p>
            <a:r>
              <a:rPr lang="en-GB" dirty="0" smtClean="0"/>
              <a:t>Ex. !(x==7) is the same as x!=7</a:t>
            </a:r>
          </a:p>
          <a:p>
            <a:endParaRPr lang="en-GB" dirty="0" smtClean="0"/>
          </a:p>
          <a:p>
            <a:r>
              <a:rPr lang="en-GB" dirty="0" smtClean="0"/>
              <a:t>Ex. (x%7==0) will result in x being 0 if it is a multiple of 7 (without checking every numerical combination)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Precedence Summary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52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If in doubt use brackets (BEDMAS) to ensure operation is clear to both compiler and readers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2976" y="2571744"/>
          <a:ext cx="700092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593"/>
                <a:gridCol w="3125505"/>
                <a:gridCol w="192882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Operator</a:t>
                      </a:r>
                      <a:r>
                        <a:rPr lang="en-GB" baseline="0" dirty="0" smtClean="0"/>
                        <a:t>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Operators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Precedence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Unary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!, ++, --, +, 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Highest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Arithmetic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Multiplicative:*, /,</a:t>
                      </a:r>
                      <a:r>
                        <a:rPr lang="en-GB" baseline="0" dirty="0" smtClean="0"/>
                        <a:t> 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Additive: +, 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Relational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Inequality:</a:t>
                      </a:r>
                      <a:r>
                        <a:rPr lang="en-GB" baseline="0" dirty="0" smtClean="0"/>
                        <a:t> &lt;, &gt;, &gt;=, &lt;=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Equality: ==,</a:t>
                      </a:r>
                      <a:r>
                        <a:rPr lang="en-GB" baseline="0" dirty="0" smtClean="0"/>
                        <a:t> !=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Logical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And: &amp;&amp;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Or: ||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Conditional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?: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Assignment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=, +=,</a:t>
                      </a:r>
                      <a:r>
                        <a:rPr lang="en-GB" baseline="0" dirty="0" smtClean="0"/>
                        <a:t> -=, *=, /=, %=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Lowest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Control Statements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53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842248" cy="45720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Break</a:t>
            </a:r>
            <a:r>
              <a:rPr lang="en-GB" dirty="0" smtClean="0"/>
              <a:t>; – exits from a loop (not the program), the next line executed is after the loop in which break is located.  NB. If it is a nestled loop the break will bring you up to the nest looped level.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rgbClr val="0070C0"/>
                </a:solidFill>
              </a:rPr>
              <a:t>Continue</a:t>
            </a:r>
            <a:r>
              <a:rPr lang="en-GB" dirty="0" smtClean="0"/>
              <a:t>; – returns to the top of the loop to the closing brace of the loop body from which you return to the top of the loop (</a:t>
            </a:r>
            <a:r>
              <a:rPr lang="en-GB" dirty="0" err="1" smtClean="0"/>
              <a:t>ie</a:t>
            </a:r>
            <a:r>
              <a:rPr lang="en-GB" dirty="0" smtClean="0"/>
              <a:t>. when something unexpected happens)</a:t>
            </a:r>
          </a:p>
          <a:p>
            <a:endParaRPr lang="en-GB" dirty="0" smtClean="0"/>
          </a:p>
          <a:p>
            <a:r>
              <a:rPr lang="en-GB" dirty="0" err="1" smtClean="0">
                <a:solidFill>
                  <a:srgbClr val="0070C0"/>
                </a:solidFill>
              </a:rPr>
              <a:t>Goto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err="1" smtClean="0"/>
              <a:t>YourLabel</a:t>
            </a:r>
            <a:r>
              <a:rPr lang="en-GB" dirty="0" smtClean="0"/>
              <a:t>; - the code will jump, not suggested </a:t>
            </a:r>
            <a:br>
              <a:rPr lang="en-GB" dirty="0" smtClean="0"/>
            </a:br>
            <a:r>
              <a:rPr lang="en-GB" dirty="0" smtClean="0"/>
              <a:t>Code </a:t>
            </a:r>
            <a:r>
              <a:rPr lang="en-GB" dirty="0" err="1" smtClean="0"/>
              <a:t>Code</a:t>
            </a:r>
            <a:r>
              <a:rPr lang="en-GB" dirty="0" smtClean="0"/>
              <a:t> </a:t>
            </a:r>
            <a:r>
              <a:rPr lang="en-GB" dirty="0" err="1" smtClean="0"/>
              <a:t>Code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    </a:t>
            </a:r>
            <a:r>
              <a:rPr lang="en-GB" dirty="0" err="1" smtClean="0"/>
              <a:t>YourLabel</a:t>
            </a:r>
            <a:r>
              <a:rPr lang="en-GB" dirty="0" smtClean="0"/>
              <a:t>: //control will start after this following the </a:t>
            </a:r>
            <a:r>
              <a:rPr lang="en-GB" dirty="0" err="1" smtClean="0"/>
              <a:t>goto</a:t>
            </a:r>
            <a:endParaRPr lang="en-GB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54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Relational operators compare two values to determine equality.  The results are either False (0) or True (1 or any other non-zero number)</a:t>
            </a:r>
          </a:p>
          <a:p>
            <a:endParaRPr lang="en-GB" dirty="0" smtClean="0"/>
          </a:p>
          <a:p>
            <a:r>
              <a:rPr lang="en-GB" dirty="0" smtClean="0"/>
              <a:t>3 looping options exist:</a:t>
            </a:r>
            <a:r>
              <a:rPr lang="en-GB" dirty="0" smtClean="0">
                <a:solidFill>
                  <a:srgbClr val="0070C0"/>
                </a:solidFill>
              </a:rPr>
              <a:t> for, while, do</a:t>
            </a:r>
          </a:p>
          <a:p>
            <a:endParaRPr lang="en-GB" dirty="0" smtClean="0"/>
          </a:p>
          <a:p>
            <a:r>
              <a:rPr lang="en-GB" dirty="0" smtClean="0"/>
              <a:t>The loop body can be a single statement or a block of code delaminated by braces.  Variables defined within the block are only internally visible</a:t>
            </a:r>
          </a:p>
          <a:p>
            <a:endParaRPr lang="en-GB" dirty="0"/>
          </a:p>
          <a:p>
            <a:r>
              <a:rPr lang="en-GB" dirty="0" smtClean="0"/>
              <a:t>4 decision-making options exist: </a:t>
            </a:r>
            <a:r>
              <a:rPr lang="en-GB" dirty="0" smtClean="0">
                <a:solidFill>
                  <a:srgbClr val="0070C0"/>
                </a:solidFill>
              </a:rPr>
              <a:t>if, if-else, else-if, and the switch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55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3091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The </a:t>
            </a:r>
            <a:r>
              <a:rPr lang="en-GB" dirty="0" smtClean="0">
                <a:solidFill>
                  <a:srgbClr val="0070C0"/>
                </a:solidFill>
              </a:rPr>
              <a:t>AND, OR, </a:t>
            </a:r>
            <a:r>
              <a:rPr lang="en-GB" dirty="0" smtClean="0"/>
              <a:t>and </a:t>
            </a:r>
            <a:r>
              <a:rPr lang="en-GB" dirty="0" smtClean="0">
                <a:solidFill>
                  <a:srgbClr val="0070C0"/>
                </a:solidFill>
              </a:rPr>
              <a:t>NOT</a:t>
            </a:r>
            <a:r>
              <a:rPr lang="en-GB" dirty="0" smtClean="0"/>
              <a:t> operators can be used for Boolean expressions.  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rgbClr val="0070C0"/>
                </a:solidFill>
              </a:rPr>
              <a:t>break</a:t>
            </a:r>
            <a:r>
              <a:rPr lang="en-GB" dirty="0" smtClean="0"/>
              <a:t> statement - sends control to the end of the innermost loop or switch in which it occurs.  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continue</a:t>
            </a:r>
            <a:r>
              <a:rPr lang="en-GB" dirty="0" smtClean="0"/>
              <a:t> statement - sends control to the top of the loop in which it occurs</a:t>
            </a:r>
          </a:p>
          <a:p>
            <a:r>
              <a:rPr lang="en-GB" dirty="0" err="1" smtClean="0">
                <a:solidFill>
                  <a:srgbClr val="0070C0"/>
                </a:solidFill>
              </a:rPr>
              <a:t>Goto</a:t>
            </a:r>
            <a:r>
              <a:rPr lang="en-GB" dirty="0" smtClean="0"/>
              <a:t> statement – sends control to a label</a:t>
            </a:r>
          </a:p>
          <a:p>
            <a:endParaRPr lang="en-GB" dirty="0" smtClean="0"/>
          </a:p>
          <a:p>
            <a:r>
              <a:rPr lang="en-GB" dirty="0" smtClean="0"/>
              <a:t>Precedence specifies which kinds of operations will be carried out first. The order is: unary, arithmetic, relational, logical, conditional, assignment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Character constants are represented by ‘a’ rather than quotes</a:t>
            </a:r>
          </a:p>
          <a:p>
            <a:endParaRPr lang="en-GB" dirty="0" smtClean="0"/>
          </a:p>
          <a:p>
            <a:r>
              <a:rPr lang="en-GB" dirty="0" smtClean="0"/>
              <a:t>The C++ compiler translates this to the corresponding ASCII code and stores in 1 byte of memory</a:t>
            </a:r>
          </a:p>
          <a:p>
            <a:endParaRPr lang="en-GB" dirty="0" smtClean="0"/>
          </a:p>
          <a:p>
            <a:r>
              <a:rPr lang="en-GB" dirty="0" smtClean="0"/>
              <a:t>If you need to represent a character constant that isn’t on the keyboard you can use the ‘\</a:t>
            </a:r>
            <a:r>
              <a:rPr lang="en-GB" dirty="0" err="1" smtClean="0"/>
              <a:t>xdd</a:t>
            </a:r>
            <a:r>
              <a:rPr lang="en-GB" dirty="0" smtClean="0"/>
              <a:t>’ where </a:t>
            </a:r>
            <a:r>
              <a:rPr lang="en-GB" dirty="0" err="1" smtClean="0"/>
              <a:t>dd</a:t>
            </a:r>
            <a:r>
              <a:rPr lang="en-GB" dirty="0" smtClean="0"/>
              <a:t> is the hex digit and the \x is an escape sequence  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The const qualifier specifies that the value of a variable will not change through the program.  Any attempt to do so will result in an error. </a:t>
            </a:r>
            <a:br>
              <a:rPr lang="en-GB" dirty="0" smtClean="0"/>
            </a:br>
            <a:r>
              <a:rPr lang="en-GB" dirty="0" smtClean="0"/>
              <a:t>Ex. Const float PI = 3.14159F;</a:t>
            </a:r>
          </a:p>
          <a:p>
            <a:endParaRPr lang="en-GB" dirty="0" smtClean="0"/>
          </a:p>
          <a:p>
            <a:r>
              <a:rPr lang="en-GB" dirty="0" smtClean="0"/>
              <a:t>The #define directive can also be used although this is an old structure from C that isn’t popular to use today (you cannot set the data type used)</a:t>
            </a:r>
          </a:p>
          <a:p>
            <a:pPr>
              <a:buNone/>
            </a:pPr>
            <a:r>
              <a:rPr lang="en-GB" dirty="0" smtClean="0"/>
              <a:t>    Ex. #define PI 3.14159	(use PI in the code)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Setw</a:t>
            </a:r>
            <a:r>
              <a:rPr lang="en-GB" dirty="0" smtClean="0"/>
              <a:t> Manipulator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setw</a:t>
            </a:r>
            <a:r>
              <a:rPr lang="en-GB" dirty="0" smtClean="0"/>
              <a:t> manipulator causes the number (or string) that  follows it in the stream to be printed within a field n characters wide, where n is the argument to </a:t>
            </a:r>
            <a:r>
              <a:rPr lang="en-GB" dirty="0" err="1" smtClean="0"/>
              <a:t>setw</a:t>
            </a:r>
            <a:r>
              <a:rPr lang="en-GB" dirty="0" smtClean="0"/>
              <a:t>(n).  </a:t>
            </a:r>
          </a:p>
          <a:p>
            <a:endParaRPr lang="en-GB" dirty="0" smtClean="0"/>
          </a:p>
          <a:p>
            <a:r>
              <a:rPr lang="en-GB" dirty="0" smtClean="0"/>
              <a:t>It is useful for creating tables and lists with legible output</a:t>
            </a:r>
          </a:p>
          <a:p>
            <a:endParaRPr lang="en-GB" dirty="0" smtClean="0"/>
          </a:p>
          <a:p>
            <a:r>
              <a:rPr lang="en-GB" dirty="0" smtClean="0"/>
              <a:t>You must include &lt;</a:t>
            </a:r>
            <a:r>
              <a:rPr lang="en-GB" dirty="0" err="1" smtClean="0"/>
              <a:t>iomanip</a:t>
            </a:r>
            <a:r>
              <a:rPr lang="en-GB" dirty="0" smtClean="0"/>
              <a:t>&gt; to use this function (which is true for manipulators other than </a:t>
            </a:r>
            <a:r>
              <a:rPr lang="en-GB" dirty="0" err="1" smtClean="0"/>
              <a:t>endl</a:t>
            </a:r>
            <a:r>
              <a:rPr lang="en-GB" dirty="0" smtClean="0"/>
              <a:t>)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Setw</a:t>
            </a:r>
            <a:r>
              <a:rPr lang="en-GB" dirty="0" smtClean="0"/>
              <a:t> Manipulator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39AF-3106-4D6F-BFAE-D1F15F53D800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487234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49" y="4786322"/>
            <a:ext cx="4371325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584</TotalTime>
  <Words>2749</Words>
  <Application>Microsoft Office PowerPoint</Application>
  <PresentationFormat>On-screen Show (4:3)</PresentationFormat>
  <Paragraphs>527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Civic</vt:lpstr>
      <vt:lpstr>Syntax and Decision Making</vt:lpstr>
      <vt:lpstr>Syntax and Decision Making</vt:lpstr>
      <vt:lpstr>Directives</vt:lpstr>
      <vt:lpstr>Library Functions and Headers</vt:lpstr>
      <vt:lpstr>Variables</vt:lpstr>
      <vt:lpstr>Variables</vt:lpstr>
      <vt:lpstr>Variables</vt:lpstr>
      <vt:lpstr>Setw Manipulator</vt:lpstr>
      <vt:lpstr>Setw Manipulator</vt:lpstr>
      <vt:lpstr>Setw Manipulator</vt:lpstr>
      <vt:lpstr>Type Conversion</vt:lpstr>
      <vt:lpstr>Type Conversion (Automatic)</vt:lpstr>
      <vt:lpstr>Casts</vt:lpstr>
      <vt:lpstr>Arithmetic Operators</vt:lpstr>
      <vt:lpstr>Arithmetic Operators</vt:lpstr>
      <vt:lpstr>Arithmetic Operators</vt:lpstr>
      <vt:lpstr>Debugging</vt:lpstr>
      <vt:lpstr>Basic IO</vt:lpstr>
      <vt:lpstr>Basic IO – Printf and Scanf</vt:lpstr>
      <vt:lpstr>Basic IO – Printf and Scanf</vt:lpstr>
      <vt:lpstr>Basic IO – Printf and Scanf</vt:lpstr>
      <vt:lpstr>Basic IO – Printf and Scanf</vt:lpstr>
      <vt:lpstr>Basic IO – cout and cin</vt:lpstr>
      <vt:lpstr>Basic IO – cout and cin</vt:lpstr>
      <vt:lpstr>Basic IO – cout and cin</vt:lpstr>
      <vt:lpstr>Basic IO – get/put</vt:lpstr>
      <vt:lpstr>Basic IO – get/put</vt:lpstr>
      <vt:lpstr>Program and Text Controls</vt:lpstr>
      <vt:lpstr>Program and Text Controls</vt:lpstr>
      <vt:lpstr>2. Loops and Decisions</vt:lpstr>
      <vt:lpstr>2. Loops and Decisions – Relational Operators</vt:lpstr>
      <vt:lpstr>2. Loops and Decisions – Relational Operators</vt:lpstr>
      <vt:lpstr>2. Loops and Decisions – Loops</vt:lpstr>
      <vt:lpstr>2. Loops and Decisions – Loops – For</vt:lpstr>
      <vt:lpstr>2. Loops and Decisions – Loops – For</vt:lpstr>
      <vt:lpstr>2. Loops and Decisions – Loops – For</vt:lpstr>
      <vt:lpstr>2. Loops and Decisions – Loops – For</vt:lpstr>
      <vt:lpstr>2. Loops and Decisions – Loops – While</vt:lpstr>
      <vt:lpstr>2. Loops and Decisions – Loops – While</vt:lpstr>
      <vt:lpstr>2. Loops and Decisions – Loops – While</vt:lpstr>
      <vt:lpstr>2. Loops and Decisions – Loops – Do</vt:lpstr>
      <vt:lpstr>2. Loops and Decisions – Loops – Do</vt:lpstr>
      <vt:lpstr>2. Loops and Decisions – Decisions - If</vt:lpstr>
      <vt:lpstr>2. Loops and Decisions – Decisions – If ... Else</vt:lpstr>
      <vt:lpstr>2. Loops and Decisions – Decisions – If ... Else</vt:lpstr>
      <vt:lpstr>2. Loops and Decisions – Decisions – Switch</vt:lpstr>
      <vt:lpstr>2. Loops and Decisions – Decisions – Switch</vt:lpstr>
      <vt:lpstr>2. Loops and Decisions – Decisions – Conditional Operator</vt:lpstr>
      <vt:lpstr>2. Loops and Decisions – Decisions – Conditional Operator</vt:lpstr>
      <vt:lpstr>Logical Operators</vt:lpstr>
      <vt:lpstr>Logical Operators</vt:lpstr>
      <vt:lpstr>Precedence Summary</vt:lpstr>
      <vt:lpstr>Other Control Statements</vt:lpstr>
      <vt:lpstr>Summary</vt:lpstr>
      <vt:lpstr>Summary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1 - Overview</dc:title>
  <dc:creator>J G</dc:creator>
  <cp:lastModifiedBy>J G</cp:lastModifiedBy>
  <cp:revision>56</cp:revision>
  <dcterms:created xsi:type="dcterms:W3CDTF">2017-05-07T23:27:10Z</dcterms:created>
  <dcterms:modified xsi:type="dcterms:W3CDTF">2017-05-13T19:37:06Z</dcterms:modified>
</cp:coreProperties>
</file>