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4" r:id="rId6"/>
    <p:sldId id="266" r:id="rId7"/>
    <p:sldId id="273" r:id="rId8"/>
    <p:sldId id="268" r:id="rId9"/>
    <p:sldId id="267" r:id="rId10"/>
    <p:sldId id="265" r:id="rId11"/>
    <p:sldId id="269" r:id="rId12"/>
    <p:sldId id="270" r:id="rId13"/>
    <p:sldId id="271" r:id="rId14"/>
    <p:sldId id="274" r:id="rId15"/>
    <p:sldId id="275" r:id="rId16"/>
    <p:sldId id="276" r:id="rId17"/>
    <p:sldId id="277" r:id="rId18"/>
    <p:sldId id="278" r:id="rId19"/>
    <p:sldId id="280" r:id="rId20"/>
    <p:sldId id="279" r:id="rId21"/>
    <p:sldId id="282" r:id="rId22"/>
    <p:sldId id="281" r:id="rId23"/>
    <p:sldId id="260" r:id="rId24"/>
    <p:sldId id="261" r:id="rId25"/>
    <p:sldId id="262"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7D7EA-6FD2-4E6A-B60D-41578FBD48DB}" type="datetimeFigureOut">
              <a:rPr lang="en-US" smtClean="0"/>
              <a:pPr/>
              <a:t>5/8/2017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806D76-F940-4F4D-A4FD-78DD56FD4B0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806D76-F940-4F4D-A4FD-78DD56FD4B05}"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2DB0EDA-01B1-47DE-A625-21268C0D061C}" type="datetime1">
              <a:rPr lang="en-US" smtClean="0"/>
              <a:pPr/>
              <a:t>5/8/2017</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5239AF-3106-4D6F-BFAE-D1F15F53D800}" type="slidenum">
              <a:rPr lang="en-GB" smtClean="0"/>
              <a:pPr/>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32546B-D9F3-4287-B6E3-F4AFE42A91ED}" type="datetime1">
              <a:rPr lang="en-US" smtClean="0"/>
              <a:pPr/>
              <a:t>5/8/2017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5239AF-3106-4D6F-BFAE-D1F15F53D80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5239AF-3106-4D6F-BFAE-D1F15F53D800}" type="slidenum">
              <a:rPr lang="en-GB" smtClean="0"/>
              <a:pPr/>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8D3171-C2D0-4E12-AF7F-99C2C1D6799F}" type="datetime1">
              <a:rPr lang="en-US" smtClean="0"/>
              <a:pPr/>
              <a:t>5/8/2017</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B6E9F0A-7828-41AB-B7BB-19BF0E605AB1}" type="datetime1">
              <a:rPr lang="en-US" smtClean="0"/>
              <a:pPr/>
              <a:t>5/8/2017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C65239AF-3106-4D6F-BFAE-D1F15F53D800}" type="slidenum">
              <a:rPr lang="en-GB" smtClean="0"/>
              <a:pPr/>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A56A4781-6220-41C7-A3F8-8C8BB3E24AE0}" type="datetime1">
              <a:rPr lang="en-US" smtClean="0"/>
              <a:pPr/>
              <a:t>5/8/2017</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5239AF-3106-4D6F-BFAE-D1F15F53D800}" type="slidenum">
              <a:rPr lang="en-GB" smtClean="0"/>
              <a:pPr/>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4B9A625-DAC8-4197-B009-1675E7777669}" type="datetime1">
              <a:rPr lang="en-US" smtClean="0"/>
              <a:pPr/>
              <a:t>5/8/2017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5239AF-3106-4D6F-BFAE-D1F15F53D800}" type="slidenum">
              <a:rPr lang="en-GB" smtClean="0"/>
              <a:pPr/>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154542-C8FF-4CF0-856F-0E019BE753DE}" type="datetime1">
              <a:rPr lang="en-US" smtClean="0"/>
              <a:pPr/>
              <a:t>5/8/2017</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5239AF-3106-4D6F-BFAE-D1F15F53D800}" type="slidenum">
              <a:rPr lang="en-GB" smtClean="0"/>
              <a:pPr/>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E454B5-60C7-4E1F-BF78-5EA0850C47DE}" type="datetime1">
              <a:rPr lang="en-US" smtClean="0"/>
              <a:pPr/>
              <a:t>5/8/2017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C65239AF-3106-4D6F-BFAE-D1F15F53D80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7E38211-67FA-49F4-B75D-F6B3CA786F7D}" type="datetime1">
              <a:rPr lang="en-US" smtClean="0"/>
              <a:pPr/>
              <a:t>5/8/2017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5239AF-3106-4D6F-BFAE-D1F15F53D80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5239AF-3106-4D6F-BFAE-D1F15F53D800}" type="slidenum">
              <a:rPr lang="en-GB" smtClean="0"/>
              <a:pPr/>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7720A68-5994-4EF4-9C42-91B57946CAD4}" type="datetime1">
              <a:rPr lang="en-US" smtClean="0"/>
              <a:pPr/>
              <a:t>5/8/2017</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5239AF-3106-4D6F-BFAE-D1F15F53D800}" type="slidenum">
              <a:rPr lang="en-GB" smtClean="0"/>
              <a:pPr/>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37D4F89-041C-407F-BA0C-DDEBD11D8A3A}" type="datetime1">
              <a:rPr lang="en-US" smtClean="0"/>
              <a:pPr/>
              <a:t>5/8/2017</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902C538-11F9-4C74-A0F4-01A974FBA424}" type="datetime1">
              <a:rPr lang="en-US" smtClean="0"/>
              <a:pPr/>
              <a:t>5/8/2017</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5239AF-3106-4D6F-BFAE-D1F15F53D800}" type="slidenum">
              <a:rPr lang="en-GB" smtClean="0"/>
              <a:pPr/>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COMP2006 – Introduction to C++</a:t>
            </a:r>
            <a:endParaRPr lang="en-GB" dirty="0"/>
          </a:p>
        </p:txBody>
      </p:sp>
      <p:sp>
        <p:nvSpPr>
          <p:cNvPr id="2" name="Title 1"/>
          <p:cNvSpPr>
            <a:spLocks noGrp="1"/>
          </p:cNvSpPr>
          <p:nvPr>
            <p:ph type="ctrTitle"/>
          </p:nvPr>
        </p:nvSpPr>
        <p:spPr/>
        <p:txBody>
          <a:bodyPr/>
          <a:lstStyle/>
          <a:p>
            <a:r>
              <a:rPr lang="en-GB" dirty="0" smtClean="0"/>
              <a:t>Week 1 - Overview</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Syntax Overview</a:t>
            </a:r>
            <a:endParaRPr lang="en-GB" dirty="0"/>
          </a:p>
        </p:txBody>
      </p:sp>
      <p:sp>
        <p:nvSpPr>
          <p:cNvPr id="3" name="Content Placeholder 2"/>
          <p:cNvSpPr>
            <a:spLocks noGrp="1"/>
          </p:cNvSpPr>
          <p:nvPr>
            <p:ph sz="quarter" idx="1"/>
          </p:nvPr>
        </p:nvSpPr>
        <p:spPr/>
        <p:txBody>
          <a:bodyPr>
            <a:normAutofit fontScale="77500" lnSpcReduction="20000"/>
          </a:bodyPr>
          <a:lstStyle/>
          <a:p>
            <a:pPr>
              <a:buNone/>
            </a:pPr>
            <a:r>
              <a:rPr lang="en-GB" i="1" dirty="0" smtClean="0">
                <a:solidFill>
                  <a:srgbClr val="FF0000"/>
                </a:solidFill>
              </a:rPr>
              <a:t>Line 3: </a:t>
            </a:r>
            <a:r>
              <a:rPr lang="en-GB" i="1" dirty="0" err="1" smtClean="0"/>
              <a:t>int</a:t>
            </a:r>
            <a:r>
              <a:rPr lang="en-GB" dirty="0" smtClean="0"/>
              <a:t> main()</a:t>
            </a:r>
            <a:endParaRPr lang="en-GB" dirty="0" smtClean="0">
              <a:solidFill>
                <a:srgbClr val="00B050"/>
              </a:solidFill>
            </a:endParaRPr>
          </a:p>
          <a:p>
            <a:pPr>
              <a:buNone/>
            </a:pPr>
            <a:endParaRPr lang="en-GB" dirty="0" smtClean="0">
              <a:solidFill>
                <a:srgbClr val="00B050"/>
              </a:solidFill>
            </a:endParaRPr>
          </a:p>
          <a:p>
            <a:pPr>
              <a:buNone/>
            </a:pPr>
            <a:r>
              <a:rPr lang="en-GB" dirty="0" smtClean="0"/>
              <a:t>    Initiates the declaration of a function which in this case is called “main” which is an integer type. </a:t>
            </a:r>
          </a:p>
          <a:p>
            <a:pPr>
              <a:buNone/>
            </a:pPr>
            <a:r>
              <a:rPr lang="en-GB" dirty="0" smtClean="0"/>
              <a:t/>
            </a:r>
            <a:br>
              <a:rPr lang="en-GB" dirty="0" smtClean="0"/>
            </a:br>
            <a:r>
              <a:rPr lang="en-GB" dirty="0" smtClean="0"/>
              <a:t>The function named main is a special function in all C++ programs; it is the function called when the program is run. The execution of all C++ programs begins with the main function, regardless of where the function is actually located within the code.</a:t>
            </a:r>
          </a:p>
          <a:p>
            <a:pPr>
              <a:buNone/>
            </a:pPr>
            <a:endParaRPr lang="en-GB" i="1" dirty="0" smtClean="0">
              <a:solidFill>
                <a:srgbClr val="00B050"/>
              </a:solidFill>
            </a:endParaRPr>
          </a:p>
          <a:p>
            <a:pPr>
              <a:buNone/>
            </a:pPr>
            <a:r>
              <a:rPr lang="en-GB" i="1" dirty="0" smtClean="0">
                <a:solidFill>
                  <a:srgbClr val="FF0000"/>
                </a:solidFill>
              </a:rPr>
              <a:t>Lines 5 and 7:</a:t>
            </a:r>
            <a:r>
              <a:rPr lang="en-GB" i="1" dirty="0" smtClean="0"/>
              <a:t> </a:t>
            </a:r>
            <a:r>
              <a:rPr lang="en-GB" dirty="0" smtClean="0"/>
              <a:t>{ and }</a:t>
            </a:r>
            <a:endParaRPr lang="en-GB" dirty="0" smtClean="0">
              <a:solidFill>
                <a:srgbClr val="00B050"/>
              </a:solidFill>
            </a:endParaRPr>
          </a:p>
          <a:p>
            <a:pPr>
              <a:buNone/>
            </a:pPr>
            <a:endParaRPr lang="en-GB" dirty="0" smtClean="0"/>
          </a:p>
          <a:p>
            <a:pPr>
              <a:buNone/>
            </a:pPr>
            <a:r>
              <a:rPr lang="en-GB" dirty="0" smtClean="0"/>
              <a:t>     All code encapsulated between these braces are part of the main function. All functions use braces to indicate the beginning and end of their definitions.</a:t>
            </a:r>
          </a:p>
          <a:p>
            <a:endParaRPr lang="en-GB" dirty="0" smtClean="0"/>
          </a:p>
          <a:p>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Syntax Overview</a:t>
            </a:r>
            <a:endParaRPr lang="en-GB" dirty="0"/>
          </a:p>
        </p:txBody>
      </p:sp>
      <p:sp>
        <p:nvSpPr>
          <p:cNvPr id="3" name="Content Placeholder 2"/>
          <p:cNvSpPr>
            <a:spLocks noGrp="1"/>
          </p:cNvSpPr>
          <p:nvPr>
            <p:ph sz="quarter" idx="1"/>
          </p:nvPr>
        </p:nvSpPr>
        <p:spPr>
          <a:xfrm>
            <a:off x="142844" y="1527048"/>
            <a:ext cx="9001156" cy="5330952"/>
          </a:xfrm>
        </p:spPr>
        <p:txBody>
          <a:bodyPr>
            <a:normAutofit fontScale="70000" lnSpcReduction="20000"/>
          </a:bodyPr>
          <a:lstStyle/>
          <a:p>
            <a:pPr>
              <a:buNone/>
            </a:pPr>
            <a:r>
              <a:rPr lang="en-GB" i="1" dirty="0" smtClean="0">
                <a:solidFill>
                  <a:srgbClr val="FF0000"/>
                </a:solidFill>
              </a:rPr>
              <a:t>Line 6: </a:t>
            </a:r>
            <a:r>
              <a:rPr lang="en-GB" dirty="0" smtClean="0"/>
              <a:t>std::</a:t>
            </a:r>
            <a:r>
              <a:rPr lang="en-GB" dirty="0" err="1" smtClean="0"/>
              <a:t>cout</a:t>
            </a:r>
            <a:r>
              <a:rPr lang="en-GB" dirty="0" smtClean="0"/>
              <a:t> &lt;&lt; "Hello World!"; </a:t>
            </a:r>
            <a:endParaRPr lang="en-GB" dirty="0" smtClean="0">
              <a:solidFill>
                <a:srgbClr val="00B050"/>
              </a:solidFill>
            </a:endParaRPr>
          </a:p>
          <a:p>
            <a:pPr>
              <a:buNone/>
            </a:pPr>
            <a:r>
              <a:rPr lang="en-GB" dirty="0" smtClean="0"/>
              <a:t/>
            </a:r>
            <a:br>
              <a:rPr lang="en-GB" dirty="0" smtClean="0"/>
            </a:br>
            <a:r>
              <a:rPr lang="en-GB" dirty="0" smtClean="0"/>
              <a:t>This statement has three parts: First, std::</a:t>
            </a:r>
            <a:r>
              <a:rPr lang="en-GB" dirty="0" err="1" smtClean="0"/>
              <a:t>cout</a:t>
            </a:r>
            <a:r>
              <a:rPr lang="en-GB" dirty="0" smtClean="0"/>
              <a:t>, which identifies the </a:t>
            </a:r>
            <a:r>
              <a:rPr lang="en-GB" b="1" dirty="0" smtClean="0"/>
              <a:t>st</a:t>
            </a:r>
            <a:r>
              <a:rPr lang="en-GB" dirty="0" smtClean="0"/>
              <a:t>andar</a:t>
            </a:r>
            <a:r>
              <a:rPr lang="en-GB" b="1" dirty="0" smtClean="0"/>
              <a:t>d</a:t>
            </a:r>
            <a:r>
              <a:rPr lang="en-GB" dirty="0" smtClean="0"/>
              <a:t> </a:t>
            </a:r>
            <a:r>
              <a:rPr lang="en-GB" b="1" dirty="0" smtClean="0"/>
              <a:t>c</a:t>
            </a:r>
            <a:r>
              <a:rPr lang="en-GB" dirty="0" smtClean="0"/>
              <a:t>haracter </a:t>
            </a:r>
            <a:r>
              <a:rPr lang="en-GB" b="1" dirty="0" smtClean="0"/>
              <a:t>out</a:t>
            </a:r>
            <a:r>
              <a:rPr lang="en-GB" dirty="0" smtClean="0"/>
              <a:t>put device (usually, this is the computer screen). Second, the insertion operator (&lt;&lt;), which indicates that what follows is inserted into std::</a:t>
            </a:r>
            <a:r>
              <a:rPr lang="en-GB" dirty="0" err="1" smtClean="0"/>
              <a:t>cout</a:t>
            </a:r>
            <a:r>
              <a:rPr lang="en-GB" dirty="0" smtClean="0"/>
              <a:t>. Finally, a sentence within quotes ("Hello world!"), is the content inserted into the standard output.</a:t>
            </a:r>
            <a:br>
              <a:rPr lang="en-GB" dirty="0" smtClean="0"/>
            </a:br>
            <a:r>
              <a:rPr lang="en-GB" dirty="0" smtClean="0"/>
              <a:t/>
            </a:r>
            <a:br>
              <a:rPr lang="en-GB" dirty="0" smtClean="0"/>
            </a:br>
            <a:r>
              <a:rPr lang="en-GB" dirty="0" smtClean="0"/>
              <a:t>Notice that the statement ends with a semicolon (;). This character marks the end of the statement, just as the period ends a sentence in English. All C++ statements must end with a semicolon character. One of the most common syntax errors in C++ is forgetting to end a statement with a semicolon.</a:t>
            </a:r>
          </a:p>
          <a:p>
            <a:pPr>
              <a:buNone/>
            </a:pPr>
            <a:endParaRPr lang="en-GB" dirty="0" smtClean="0"/>
          </a:p>
          <a:p>
            <a:pPr>
              <a:buNone/>
            </a:pPr>
            <a:r>
              <a:rPr lang="en-GB" b="1" dirty="0" smtClean="0"/>
              <a:t>NB. </a:t>
            </a:r>
            <a:r>
              <a:rPr lang="en-GB" dirty="0" smtClean="0"/>
              <a:t>Statements are executed sequentially</a:t>
            </a:r>
          </a:p>
          <a:p>
            <a:pPr>
              <a:buNone/>
            </a:pPr>
            <a:endParaRPr lang="en-GB" dirty="0" smtClean="0"/>
          </a:p>
          <a:p>
            <a:pPr>
              <a:buNone/>
            </a:pPr>
            <a:r>
              <a:rPr lang="en-GB" b="1" dirty="0" smtClean="0"/>
              <a:t>NB. </a:t>
            </a:r>
            <a:r>
              <a:rPr lang="en-GB" dirty="0" smtClean="0"/>
              <a:t>The ; is used to separate statements.  It is suggested to space out the code for legibility. </a:t>
            </a:r>
            <a:r>
              <a:rPr lang="en-GB" dirty="0" err="1" smtClean="0"/>
              <a:t>Preprocessor</a:t>
            </a:r>
            <a:r>
              <a:rPr lang="en-GB" dirty="0" smtClean="0"/>
              <a:t> directives (</a:t>
            </a:r>
            <a:r>
              <a:rPr lang="en-GB" i="1" dirty="0" smtClean="0"/>
              <a:t>#) </a:t>
            </a:r>
            <a:r>
              <a:rPr lang="en-GB" dirty="0" smtClean="0"/>
              <a:t>must be specified in their own line and, because they are not statements, do not have to end with a semicolon (;).  The same occurs for the {} function markers.</a:t>
            </a:r>
          </a:p>
        </p:txBody>
      </p:sp>
      <p:sp>
        <p:nvSpPr>
          <p:cNvPr id="4" name="Slide Number Placeholder 3"/>
          <p:cNvSpPr>
            <a:spLocks noGrp="1"/>
          </p:cNvSpPr>
          <p:nvPr>
            <p:ph type="sldNum" sz="quarter" idx="12"/>
          </p:nvPr>
        </p:nvSpPr>
        <p:spPr/>
        <p:txBody>
          <a:bodyPr/>
          <a:lstStyle/>
          <a:p>
            <a:fld id="{C65239AF-3106-4D6F-BFAE-D1F15F53D800}"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C/C++: Using Namespace Std</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77500" lnSpcReduction="20000"/>
          </a:bodyPr>
          <a:lstStyle/>
          <a:p>
            <a:pPr>
              <a:buNone/>
            </a:pPr>
            <a:r>
              <a:rPr lang="en-GB" i="1" dirty="0" smtClean="0">
                <a:solidFill>
                  <a:srgbClr val="FF0000"/>
                </a:solidFill>
              </a:rPr>
              <a:t>Line 6A: </a:t>
            </a:r>
            <a:r>
              <a:rPr lang="en-GB" dirty="0" smtClean="0"/>
              <a:t>std::</a:t>
            </a:r>
            <a:r>
              <a:rPr lang="en-GB" dirty="0" err="1" smtClean="0"/>
              <a:t>cout</a:t>
            </a:r>
            <a:r>
              <a:rPr lang="en-GB" dirty="0" smtClean="0"/>
              <a:t> &lt;&lt; "Hello World!"; </a:t>
            </a:r>
            <a:endParaRPr lang="en-GB" dirty="0" smtClean="0">
              <a:solidFill>
                <a:srgbClr val="00B050"/>
              </a:solidFill>
            </a:endParaRPr>
          </a:p>
          <a:p>
            <a:pPr>
              <a:buNone/>
            </a:pPr>
            <a:endParaRPr lang="en-GB" dirty="0" smtClean="0"/>
          </a:p>
          <a:p>
            <a:pPr>
              <a:buNone/>
            </a:pPr>
            <a:r>
              <a:rPr lang="en-GB" dirty="0" smtClean="0"/>
              <a:t>	The above uses a qualified object (std::</a:t>
            </a:r>
            <a:r>
              <a:rPr lang="en-GB" dirty="0" err="1" smtClean="0"/>
              <a:t>cout</a:t>
            </a:r>
            <a:r>
              <a:rPr lang="en-GB" dirty="0" smtClean="0"/>
              <a:t>) within the namespace std.  </a:t>
            </a:r>
          </a:p>
          <a:p>
            <a:pPr>
              <a:buNone/>
            </a:pPr>
            <a:endParaRPr lang="en-GB" dirty="0" smtClean="0"/>
          </a:p>
          <a:p>
            <a:pPr>
              <a:buNone/>
            </a:pPr>
            <a:r>
              <a:rPr lang="en-GB" dirty="0" smtClean="0"/>
              <a:t>This can be re-written as a unqualified object:</a:t>
            </a:r>
          </a:p>
          <a:p>
            <a:pPr>
              <a:buNone/>
            </a:pPr>
            <a:endParaRPr lang="en-GB" dirty="0" smtClean="0"/>
          </a:p>
          <a:p>
            <a:pPr>
              <a:buNone/>
            </a:pPr>
            <a:r>
              <a:rPr lang="en-GB" i="1" dirty="0" smtClean="0">
                <a:solidFill>
                  <a:srgbClr val="FF0000"/>
                </a:solidFill>
              </a:rPr>
              <a:t>Line 6B: </a:t>
            </a:r>
            <a:r>
              <a:rPr lang="en-GB" dirty="0" err="1" smtClean="0"/>
              <a:t>cout</a:t>
            </a:r>
            <a:r>
              <a:rPr lang="en-GB" dirty="0" smtClean="0"/>
              <a:t> &lt;&lt; "Hello World!"; </a:t>
            </a:r>
            <a:endParaRPr lang="en-GB" dirty="0" smtClean="0">
              <a:solidFill>
                <a:srgbClr val="00B050"/>
              </a:solidFill>
            </a:endParaRPr>
          </a:p>
          <a:p>
            <a:pPr>
              <a:buNone/>
            </a:pPr>
            <a:endParaRPr lang="en-GB" dirty="0" smtClean="0"/>
          </a:p>
          <a:p>
            <a:pPr>
              <a:buNone/>
            </a:pPr>
            <a:r>
              <a:rPr lang="en-GB" dirty="0" smtClean="0"/>
              <a:t>	This works as </a:t>
            </a:r>
            <a:r>
              <a:rPr lang="en-GB" dirty="0" err="1" smtClean="0"/>
              <a:t>cout</a:t>
            </a:r>
            <a:r>
              <a:rPr lang="en-GB" dirty="0" smtClean="0"/>
              <a:t> is member of the standard C++ library declared within a namespace.  You can either qualify each use from the library or introduce visibility of its components.  This is the most common approach (6B) but the choice is yours.</a:t>
            </a:r>
          </a:p>
          <a:p>
            <a:pPr>
              <a:buNone/>
            </a:pPr>
            <a:endParaRPr lang="en-GB" dirty="0" smtClean="0"/>
          </a:p>
          <a:p>
            <a:pPr>
              <a:buNone/>
            </a:pPr>
            <a:r>
              <a:rPr lang="en-GB" dirty="0" smtClean="0"/>
              <a:t>Place the following at the beginning of your code to have 6B work:</a:t>
            </a:r>
            <a:br>
              <a:rPr lang="en-GB" dirty="0" smtClean="0"/>
            </a:br>
            <a:r>
              <a:rPr lang="en-GB" dirty="0" smtClean="0"/>
              <a:t>  </a:t>
            </a:r>
            <a:r>
              <a:rPr lang="en-GB" i="1" dirty="0" smtClean="0"/>
              <a:t>using</a:t>
            </a:r>
            <a:r>
              <a:rPr lang="en-GB" dirty="0" smtClean="0"/>
              <a:t> </a:t>
            </a:r>
            <a:r>
              <a:rPr lang="en-GB" i="1" dirty="0" smtClean="0"/>
              <a:t>namespace</a:t>
            </a:r>
            <a:r>
              <a:rPr lang="en-GB" dirty="0" smtClean="0"/>
              <a:t> std;</a:t>
            </a:r>
          </a:p>
          <a:p>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Strings</a:t>
            </a:r>
            <a:endParaRPr lang="en-GB" dirty="0"/>
          </a:p>
        </p:txBody>
      </p:sp>
      <p:sp>
        <p:nvSpPr>
          <p:cNvPr id="3" name="Content Placeholder 2"/>
          <p:cNvSpPr>
            <a:spLocks noGrp="1"/>
          </p:cNvSpPr>
          <p:nvPr>
            <p:ph sz="quarter" idx="1"/>
          </p:nvPr>
        </p:nvSpPr>
        <p:spPr>
          <a:xfrm>
            <a:off x="301752" y="1527048"/>
            <a:ext cx="8627966" cy="4830910"/>
          </a:xfrm>
        </p:spPr>
        <p:txBody>
          <a:bodyPr>
            <a:normAutofit fontScale="62500" lnSpcReduction="20000"/>
          </a:bodyPr>
          <a:lstStyle/>
          <a:p>
            <a:pPr>
              <a:buNone/>
            </a:pPr>
            <a:r>
              <a:rPr lang="en-GB" i="1" dirty="0" smtClean="0">
                <a:solidFill>
                  <a:srgbClr val="FF0000"/>
                </a:solidFill>
              </a:rPr>
              <a:t>Line 6C: </a:t>
            </a:r>
            <a:r>
              <a:rPr lang="en-GB" dirty="0" smtClean="0"/>
              <a:t>std::</a:t>
            </a:r>
            <a:r>
              <a:rPr lang="en-GB" dirty="0" err="1" smtClean="0"/>
              <a:t>cout</a:t>
            </a:r>
            <a:r>
              <a:rPr lang="en-GB" dirty="0" smtClean="0"/>
              <a:t> &lt;&lt; "Hello World! </a:t>
            </a:r>
            <a:r>
              <a:rPr lang="en-GB" dirty="0" smtClean="0">
                <a:solidFill>
                  <a:srgbClr val="FF0000"/>
                </a:solidFill>
              </a:rPr>
              <a:t>\n</a:t>
            </a:r>
            <a:r>
              <a:rPr lang="en-GB" dirty="0" smtClean="0"/>
              <a:t>"; </a:t>
            </a:r>
            <a:endParaRPr lang="en-GB" dirty="0" smtClean="0">
              <a:solidFill>
                <a:srgbClr val="00B050"/>
              </a:solidFill>
            </a:endParaRPr>
          </a:p>
          <a:p>
            <a:endParaRPr lang="en-GB" dirty="0" smtClean="0"/>
          </a:p>
          <a:p>
            <a:r>
              <a:rPr lang="en-GB" dirty="0" smtClean="0"/>
              <a:t>The string is encapsulated between the “”</a:t>
            </a:r>
          </a:p>
          <a:p>
            <a:r>
              <a:rPr lang="en-GB" dirty="0" smtClean="0"/>
              <a:t>The \n indicates a newline character and is an example of an </a:t>
            </a:r>
            <a:r>
              <a:rPr lang="en-GB" u="sng" dirty="0" smtClean="0"/>
              <a:t>escape sequence </a:t>
            </a:r>
            <a:r>
              <a:rPr lang="en-GB" dirty="0" smtClean="0"/>
              <a:t>– a symbol used to represent a special character in a text literal. </a:t>
            </a:r>
          </a:p>
          <a:p>
            <a:r>
              <a:rPr lang="en-GB" dirty="0" smtClean="0"/>
              <a:t>Here are all the C++ escape sequences which you can include in strings: </a:t>
            </a:r>
          </a:p>
          <a:p>
            <a:endParaRPr lang="en-GB" dirty="0" smtClean="0"/>
          </a:p>
          <a:p>
            <a:pPr>
              <a:buNone/>
            </a:pPr>
            <a:r>
              <a:rPr lang="en-GB" dirty="0" smtClean="0"/>
              <a:t>	</a:t>
            </a:r>
            <a:r>
              <a:rPr lang="en-GB" b="1" dirty="0" smtClean="0"/>
              <a:t>Escape Sequence 		Represented Character </a:t>
            </a:r>
          </a:p>
          <a:p>
            <a:pPr>
              <a:buNone/>
            </a:pPr>
            <a:r>
              <a:rPr lang="en-GB" dirty="0" smtClean="0"/>
              <a:t>		\a			System bell (beep sound) </a:t>
            </a:r>
          </a:p>
          <a:p>
            <a:pPr>
              <a:buNone/>
            </a:pPr>
            <a:r>
              <a:rPr lang="en-GB" dirty="0" smtClean="0"/>
              <a:t>		\b 			Backspace </a:t>
            </a:r>
          </a:p>
          <a:p>
            <a:pPr>
              <a:buNone/>
            </a:pPr>
            <a:r>
              <a:rPr lang="en-GB" dirty="0" smtClean="0"/>
              <a:t>		\f 			</a:t>
            </a:r>
            <a:r>
              <a:rPr lang="en-GB" dirty="0" err="1" smtClean="0"/>
              <a:t>Formfeed</a:t>
            </a:r>
            <a:r>
              <a:rPr lang="en-GB" dirty="0" smtClean="0"/>
              <a:t> (page break)</a:t>
            </a:r>
          </a:p>
          <a:p>
            <a:pPr>
              <a:buNone/>
            </a:pPr>
            <a:r>
              <a:rPr lang="en-GB" dirty="0" smtClean="0"/>
              <a:t>		\n 			Newline (line break) </a:t>
            </a:r>
          </a:p>
          <a:p>
            <a:pPr>
              <a:buNone/>
            </a:pPr>
            <a:r>
              <a:rPr lang="en-GB" dirty="0" smtClean="0"/>
              <a:t>		\r 			“Carriage return” (returns cursor to start of line) </a:t>
            </a:r>
          </a:p>
          <a:p>
            <a:pPr>
              <a:buNone/>
            </a:pPr>
            <a:r>
              <a:rPr lang="en-GB" dirty="0" smtClean="0"/>
              <a:t>		\t			 Tab</a:t>
            </a:r>
          </a:p>
          <a:p>
            <a:pPr>
              <a:buNone/>
            </a:pPr>
            <a:r>
              <a:rPr lang="en-GB" dirty="0" smtClean="0"/>
              <a:t>		\\ 			Backslash </a:t>
            </a:r>
          </a:p>
          <a:p>
            <a:pPr>
              <a:buNone/>
            </a:pPr>
            <a:r>
              <a:rPr lang="en-GB" dirty="0" smtClean="0"/>
              <a:t>		\’ 			Single quote character </a:t>
            </a:r>
          </a:p>
          <a:p>
            <a:pPr>
              <a:buNone/>
            </a:pPr>
            <a:r>
              <a:rPr lang="en-GB" dirty="0" smtClean="0"/>
              <a:t>		\" 			Double quote character </a:t>
            </a:r>
          </a:p>
          <a:p>
            <a:pPr>
              <a:buNone/>
            </a:pPr>
            <a:r>
              <a:rPr lang="en-GB" dirty="0" smtClean="0"/>
              <a:t>		\some integer x 		The character represented by x </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14</a:t>
            </a:fld>
            <a:endParaRPr lang="en-GB"/>
          </a:p>
        </p:txBody>
      </p:sp>
      <p:sp>
        <p:nvSpPr>
          <p:cNvPr id="4" name="Content Placeholder 3"/>
          <p:cNvSpPr>
            <a:spLocks noGrp="1"/>
          </p:cNvSpPr>
          <p:nvPr>
            <p:ph sz="quarter" idx="1"/>
          </p:nvPr>
        </p:nvSpPr>
        <p:spPr>
          <a:xfrm>
            <a:off x="301752" y="1527048"/>
            <a:ext cx="8556528" cy="4902348"/>
          </a:xfrm>
        </p:spPr>
        <p:txBody>
          <a:bodyPr>
            <a:normAutofit fontScale="70000" lnSpcReduction="20000"/>
          </a:bodyPr>
          <a:lstStyle/>
          <a:p>
            <a:r>
              <a:rPr lang="en-GB" dirty="0" smtClean="0"/>
              <a:t>Defined: </a:t>
            </a:r>
            <a:r>
              <a:rPr lang="en-GB" i="1" dirty="0" smtClean="0"/>
              <a:t>variable</a:t>
            </a:r>
            <a:r>
              <a:rPr lang="en-GB" dirty="0" smtClean="0"/>
              <a:t> as a portion of memory to store a value (this concept is very important to C/C++)</a:t>
            </a:r>
          </a:p>
          <a:p>
            <a:endParaRPr lang="en-GB" dirty="0" smtClean="0"/>
          </a:p>
          <a:p>
            <a:r>
              <a:rPr lang="en-GB" dirty="0" smtClean="0"/>
              <a:t>A </a:t>
            </a:r>
            <a:r>
              <a:rPr lang="en-GB" i="1" dirty="0" smtClean="0"/>
              <a:t>valid identifier</a:t>
            </a:r>
            <a:r>
              <a:rPr lang="en-GB" dirty="0" smtClean="0"/>
              <a:t> is a sequence of one or more letters, digits, or underscore characters (_). </a:t>
            </a:r>
          </a:p>
          <a:p>
            <a:pPr>
              <a:buNone/>
            </a:pPr>
            <a:endParaRPr lang="en-GB" dirty="0" smtClean="0"/>
          </a:p>
          <a:p>
            <a:pPr>
              <a:buNone/>
            </a:pPr>
            <a:r>
              <a:rPr lang="en-GB" dirty="0" smtClean="0"/>
              <a:t>	Spaces, punctuation marks, and symbols cannot be part of an identifier. </a:t>
            </a:r>
          </a:p>
          <a:p>
            <a:pPr>
              <a:buNone/>
            </a:pPr>
            <a:endParaRPr lang="en-GB" dirty="0" smtClean="0"/>
          </a:p>
          <a:p>
            <a:pPr>
              <a:buNone/>
            </a:pPr>
            <a:r>
              <a:rPr lang="en-GB" dirty="0" smtClean="0"/>
              <a:t>    In addition, identifiers shall always begin with a letter. They can also begin with an underline character (_), but such identifiers are -on most cases- considered reserved for compiler-specific keywords or external identifiers, as well as identifiers containing two successive underscore characters anywhere. </a:t>
            </a:r>
          </a:p>
          <a:p>
            <a:pPr>
              <a:buNone/>
            </a:pPr>
            <a:endParaRPr lang="en-GB" dirty="0" smtClean="0"/>
          </a:p>
          <a:p>
            <a:pPr>
              <a:buNone/>
            </a:pPr>
            <a:r>
              <a:rPr lang="en-GB" dirty="0" smtClean="0"/>
              <a:t>	In no case can they begin with a digit.</a:t>
            </a:r>
          </a:p>
          <a:p>
            <a:pPr>
              <a:buNone/>
            </a:pPr>
            <a:endParaRPr lang="en-GB" dirty="0" smtClean="0"/>
          </a:p>
          <a:p>
            <a:pPr>
              <a:buNone/>
            </a:pPr>
            <a:r>
              <a:rPr lang="en-GB" dirty="0" smtClean="0"/>
              <a:t>Ex. </a:t>
            </a:r>
            <a:r>
              <a:rPr lang="en-GB" dirty="0" err="1" smtClean="0"/>
              <a:t>intA</a:t>
            </a:r>
            <a:r>
              <a:rPr lang="en-GB" dirty="0" smtClean="0"/>
              <a:t>, </a:t>
            </a:r>
            <a:r>
              <a:rPr lang="en-GB" dirty="0" err="1" smtClean="0"/>
              <a:t>i</a:t>
            </a:r>
            <a:r>
              <a:rPr lang="en-GB" dirty="0" smtClean="0"/>
              <a:t>, _score etc.</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15</a:t>
            </a:fld>
            <a:endParaRPr lang="en-GB"/>
          </a:p>
        </p:txBody>
      </p:sp>
      <p:sp>
        <p:nvSpPr>
          <p:cNvPr id="4" name="Content Placeholder 3"/>
          <p:cNvSpPr>
            <a:spLocks noGrp="1"/>
          </p:cNvSpPr>
          <p:nvPr>
            <p:ph sz="quarter" idx="1"/>
          </p:nvPr>
        </p:nvSpPr>
        <p:spPr/>
        <p:txBody>
          <a:bodyPr>
            <a:normAutofit fontScale="92500" lnSpcReduction="20000"/>
          </a:bodyPr>
          <a:lstStyle/>
          <a:p>
            <a:r>
              <a:rPr lang="en-GB" dirty="0" smtClean="0"/>
              <a:t>General keywords (and un-usable as a variable name): </a:t>
            </a:r>
          </a:p>
          <a:p>
            <a:pPr>
              <a:buNone/>
            </a:pPr>
            <a:r>
              <a:rPr lang="en-GB" dirty="0" smtClean="0"/>
              <a:t>	</a:t>
            </a:r>
          </a:p>
          <a:p>
            <a:pPr>
              <a:buNone/>
            </a:pPr>
            <a:r>
              <a:rPr lang="en-GB" dirty="0" smtClean="0"/>
              <a:t>	</a:t>
            </a:r>
            <a:r>
              <a:rPr lang="en-GB" dirty="0" err="1" smtClean="0"/>
              <a:t>alignas</a:t>
            </a:r>
            <a:r>
              <a:rPr lang="en-GB" dirty="0" smtClean="0"/>
              <a:t>, </a:t>
            </a:r>
            <a:r>
              <a:rPr lang="en-GB" dirty="0" err="1" smtClean="0"/>
              <a:t>alignof</a:t>
            </a:r>
            <a:r>
              <a:rPr lang="en-GB" dirty="0" smtClean="0"/>
              <a:t>, and, </a:t>
            </a:r>
            <a:r>
              <a:rPr lang="en-GB" dirty="0" err="1" smtClean="0"/>
              <a:t>and_eq</a:t>
            </a:r>
            <a:r>
              <a:rPr lang="en-GB" dirty="0" smtClean="0"/>
              <a:t>, </a:t>
            </a:r>
            <a:r>
              <a:rPr lang="en-GB" dirty="0" err="1" smtClean="0"/>
              <a:t>asm</a:t>
            </a:r>
            <a:r>
              <a:rPr lang="en-GB" dirty="0" smtClean="0"/>
              <a:t>, auto, </a:t>
            </a:r>
            <a:r>
              <a:rPr lang="en-GB" dirty="0" err="1" smtClean="0"/>
              <a:t>bitand</a:t>
            </a:r>
            <a:r>
              <a:rPr lang="en-GB" dirty="0" smtClean="0"/>
              <a:t>, </a:t>
            </a:r>
            <a:r>
              <a:rPr lang="en-GB" dirty="0" err="1" smtClean="0"/>
              <a:t>bitor</a:t>
            </a:r>
            <a:r>
              <a:rPr lang="en-GB" dirty="0" smtClean="0"/>
              <a:t>, </a:t>
            </a:r>
            <a:r>
              <a:rPr lang="en-GB" dirty="0" err="1" smtClean="0"/>
              <a:t>bool</a:t>
            </a:r>
            <a:r>
              <a:rPr lang="en-GB" dirty="0" smtClean="0"/>
              <a:t>, break, case, catch, char, char16_t, char32_t, class, </a:t>
            </a:r>
            <a:r>
              <a:rPr lang="en-GB" dirty="0" err="1" smtClean="0"/>
              <a:t>compl</a:t>
            </a:r>
            <a:r>
              <a:rPr lang="en-GB" dirty="0" smtClean="0"/>
              <a:t>, const, </a:t>
            </a:r>
            <a:r>
              <a:rPr lang="en-GB" dirty="0" err="1" smtClean="0"/>
              <a:t>constexpr</a:t>
            </a:r>
            <a:r>
              <a:rPr lang="en-GB" dirty="0" smtClean="0"/>
              <a:t>, </a:t>
            </a:r>
            <a:r>
              <a:rPr lang="en-GB" dirty="0" err="1" smtClean="0"/>
              <a:t>const_cast</a:t>
            </a:r>
            <a:r>
              <a:rPr lang="en-GB" dirty="0" smtClean="0"/>
              <a:t>, continue, </a:t>
            </a:r>
            <a:r>
              <a:rPr lang="en-GB" dirty="0" err="1" smtClean="0"/>
              <a:t>decltype</a:t>
            </a:r>
            <a:r>
              <a:rPr lang="en-GB" dirty="0" smtClean="0"/>
              <a:t>, default, delete, do, double, </a:t>
            </a:r>
            <a:r>
              <a:rPr lang="en-GB" dirty="0" err="1" smtClean="0"/>
              <a:t>dynamic_cast</a:t>
            </a:r>
            <a:r>
              <a:rPr lang="en-GB" dirty="0" smtClean="0"/>
              <a:t>, else, </a:t>
            </a:r>
            <a:r>
              <a:rPr lang="en-GB" dirty="0" err="1" smtClean="0"/>
              <a:t>enum</a:t>
            </a:r>
            <a:r>
              <a:rPr lang="en-GB" dirty="0" smtClean="0"/>
              <a:t>, explicit, export, extern, false, float, for, friend, </a:t>
            </a:r>
            <a:r>
              <a:rPr lang="en-GB" dirty="0" err="1" smtClean="0"/>
              <a:t>goto</a:t>
            </a:r>
            <a:r>
              <a:rPr lang="en-GB" dirty="0" smtClean="0"/>
              <a:t>, if, inline, </a:t>
            </a:r>
            <a:r>
              <a:rPr lang="en-GB" dirty="0" err="1" smtClean="0"/>
              <a:t>int</a:t>
            </a:r>
            <a:r>
              <a:rPr lang="en-GB" dirty="0" smtClean="0"/>
              <a:t>, long, mutable, namespace, new, </a:t>
            </a:r>
            <a:r>
              <a:rPr lang="en-GB" dirty="0" err="1" smtClean="0"/>
              <a:t>noexcept</a:t>
            </a:r>
            <a:r>
              <a:rPr lang="en-GB" dirty="0" smtClean="0"/>
              <a:t>, not, </a:t>
            </a:r>
            <a:r>
              <a:rPr lang="en-GB" dirty="0" err="1" smtClean="0"/>
              <a:t>not_eq</a:t>
            </a:r>
            <a:r>
              <a:rPr lang="en-GB" dirty="0" smtClean="0"/>
              <a:t>, </a:t>
            </a:r>
            <a:r>
              <a:rPr lang="en-GB" dirty="0" err="1" smtClean="0"/>
              <a:t>nullptr</a:t>
            </a:r>
            <a:r>
              <a:rPr lang="en-GB" dirty="0" smtClean="0"/>
              <a:t>, operator, or, </a:t>
            </a:r>
            <a:r>
              <a:rPr lang="en-GB" dirty="0" err="1" smtClean="0"/>
              <a:t>or_eq</a:t>
            </a:r>
            <a:r>
              <a:rPr lang="en-GB" dirty="0" smtClean="0"/>
              <a:t>, private, protected, public, register, </a:t>
            </a:r>
            <a:r>
              <a:rPr lang="en-GB" dirty="0" err="1" smtClean="0"/>
              <a:t>reinterpret_cast</a:t>
            </a:r>
            <a:r>
              <a:rPr lang="en-GB" dirty="0" smtClean="0"/>
              <a:t>, return, short, signed, </a:t>
            </a:r>
            <a:r>
              <a:rPr lang="en-GB" dirty="0" err="1" smtClean="0"/>
              <a:t>sizeof</a:t>
            </a:r>
            <a:r>
              <a:rPr lang="en-GB" dirty="0" smtClean="0"/>
              <a:t>, static, </a:t>
            </a:r>
            <a:r>
              <a:rPr lang="en-GB" dirty="0" err="1" smtClean="0"/>
              <a:t>static_assert</a:t>
            </a:r>
            <a:r>
              <a:rPr lang="en-GB" dirty="0" smtClean="0"/>
              <a:t>, </a:t>
            </a:r>
            <a:r>
              <a:rPr lang="en-GB" dirty="0" err="1" smtClean="0"/>
              <a:t>static_cast</a:t>
            </a:r>
            <a:r>
              <a:rPr lang="en-GB" dirty="0" smtClean="0"/>
              <a:t>, </a:t>
            </a:r>
            <a:r>
              <a:rPr lang="en-GB" dirty="0" err="1" smtClean="0"/>
              <a:t>struct</a:t>
            </a:r>
            <a:r>
              <a:rPr lang="en-GB" dirty="0" smtClean="0"/>
              <a:t>, switch, template, this, </a:t>
            </a:r>
            <a:r>
              <a:rPr lang="en-GB" dirty="0" err="1" smtClean="0"/>
              <a:t>thread_local</a:t>
            </a:r>
            <a:r>
              <a:rPr lang="en-GB" dirty="0" smtClean="0"/>
              <a:t>, throw, true, try, </a:t>
            </a:r>
            <a:r>
              <a:rPr lang="en-GB" dirty="0" err="1" smtClean="0"/>
              <a:t>typedef</a:t>
            </a:r>
            <a:r>
              <a:rPr lang="en-GB" dirty="0" smtClean="0"/>
              <a:t>, </a:t>
            </a:r>
            <a:r>
              <a:rPr lang="en-GB" dirty="0" err="1" smtClean="0"/>
              <a:t>typeid</a:t>
            </a:r>
            <a:r>
              <a:rPr lang="en-GB" dirty="0" smtClean="0"/>
              <a:t>, </a:t>
            </a:r>
            <a:r>
              <a:rPr lang="en-GB" dirty="0" err="1" smtClean="0"/>
              <a:t>typename</a:t>
            </a:r>
            <a:r>
              <a:rPr lang="en-GB" dirty="0" smtClean="0"/>
              <a:t>, union, unsigned, using, virtual, void, volatile, </a:t>
            </a:r>
            <a:r>
              <a:rPr lang="en-GB" dirty="0" err="1" smtClean="0"/>
              <a:t>wchar_t</a:t>
            </a:r>
            <a:r>
              <a:rPr lang="en-GB" dirty="0" smtClean="0"/>
              <a:t>, while, </a:t>
            </a:r>
            <a:r>
              <a:rPr lang="en-GB" dirty="0" err="1" smtClean="0"/>
              <a:t>xor</a:t>
            </a:r>
            <a:r>
              <a:rPr lang="en-GB" dirty="0" smtClean="0"/>
              <a:t>, </a:t>
            </a:r>
            <a:r>
              <a:rPr lang="en-GB" dirty="0" err="1" smtClean="0"/>
              <a:t>xor_eq</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16</a:t>
            </a:fld>
            <a:endParaRPr lang="en-GB"/>
          </a:p>
        </p:txBody>
      </p:sp>
      <p:sp>
        <p:nvSpPr>
          <p:cNvPr id="4" name="Content Placeholder 3"/>
          <p:cNvSpPr>
            <a:spLocks noGrp="1"/>
          </p:cNvSpPr>
          <p:nvPr>
            <p:ph sz="quarter" idx="1"/>
          </p:nvPr>
        </p:nvSpPr>
        <p:spPr/>
        <p:txBody>
          <a:bodyPr/>
          <a:lstStyle/>
          <a:p>
            <a:r>
              <a:rPr lang="en-GB" b="1" dirty="0" smtClean="0"/>
              <a:t>Very important:</a:t>
            </a:r>
            <a:r>
              <a:rPr lang="en-GB" dirty="0" smtClean="0"/>
              <a:t> The C++ language is a "case sensitive" language. That means that an identifier written in capital letters is not equivalent to another one with the same name but written in small letters. </a:t>
            </a:r>
          </a:p>
          <a:p>
            <a:endParaRPr lang="en-GB" dirty="0" smtClean="0"/>
          </a:p>
          <a:p>
            <a:r>
              <a:rPr lang="en-GB" dirty="0" smtClean="0"/>
              <a:t>Ex. The variables SUM, sum, and Sum represent 3 unique instances and are not interchangeable.</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17</a:t>
            </a:fld>
            <a:endParaRPr lang="en-GB"/>
          </a:p>
        </p:txBody>
      </p:sp>
      <p:sp>
        <p:nvSpPr>
          <p:cNvPr id="4" name="Content Placeholder 3"/>
          <p:cNvSpPr>
            <a:spLocks noGrp="1"/>
          </p:cNvSpPr>
          <p:nvPr>
            <p:ph sz="quarter" idx="1"/>
          </p:nvPr>
        </p:nvSpPr>
        <p:spPr/>
        <p:txBody>
          <a:bodyPr>
            <a:normAutofit fontScale="77500" lnSpcReduction="20000"/>
          </a:bodyPr>
          <a:lstStyle/>
          <a:p>
            <a:r>
              <a:rPr lang="en-GB" dirty="0" smtClean="0"/>
              <a:t>As with other programming languages the proper use of variables is vital. This is particularly important for </a:t>
            </a:r>
            <a:r>
              <a:rPr lang="en-GB" dirty="0" err="1" smtClean="0"/>
              <a:t>SoC</a:t>
            </a:r>
            <a:r>
              <a:rPr lang="en-GB" dirty="0" smtClean="0"/>
              <a:t> and optimisation.</a:t>
            </a:r>
          </a:p>
          <a:p>
            <a:endParaRPr lang="en-GB" dirty="0" smtClean="0"/>
          </a:p>
          <a:p>
            <a:r>
              <a:rPr lang="en-GB" dirty="0" smtClean="0"/>
              <a:t>Fundamental data types are basic types implemented directly by the language that represent the basic storage units supported natively by most systems. They can mainly be classified into:</a:t>
            </a:r>
          </a:p>
          <a:p>
            <a:endParaRPr lang="en-GB" dirty="0" smtClean="0"/>
          </a:p>
          <a:p>
            <a:pPr lvl="1"/>
            <a:r>
              <a:rPr lang="en-GB" b="1" dirty="0" smtClean="0"/>
              <a:t>Character types:</a:t>
            </a:r>
            <a:r>
              <a:rPr lang="en-GB" dirty="0" smtClean="0"/>
              <a:t> They can represent a single character, such as 'A' or '$'. The most basic type is char, which is a one-byte character. Other types are also provided for wider characters.</a:t>
            </a:r>
          </a:p>
          <a:p>
            <a:pPr lvl="1"/>
            <a:r>
              <a:rPr lang="en-GB" b="1" dirty="0" smtClean="0"/>
              <a:t>Numerical integer types:</a:t>
            </a:r>
            <a:r>
              <a:rPr lang="en-GB" dirty="0" smtClean="0"/>
              <a:t> They can store a whole number value, such as 7 or 1024. They exist in a variety of sizes, and can either be </a:t>
            </a:r>
            <a:r>
              <a:rPr lang="en-GB" i="1" dirty="0" smtClean="0"/>
              <a:t>signed</a:t>
            </a:r>
            <a:r>
              <a:rPr lang="en-GB" dirty="0" smtClean="0"/>
              <a:t> or </a:t>
            </a:r>
            <a:r>
              <a:rPr lang="en-GB" i="1" dirty="0" smtClean="0"/>
              <a:t>unsigned</a:t>
            </a:r>
            <a:r>
              <a:rPr lang="en-GB" dirty="0" smtClean="0"/>
              <a:t>, depending on whether they support negative values or not.</a:t>
            </a:r>
          </a:p>
          <a:p>
            <a:pPr lvl="1"/>
            <a:r>
              <a:rPr lang="en-GB" b="1" dirty="0" smtClean="0"/>
              <a:t>Floating-point types:</a:t>
            </a:r>
            <a:r>
              <a:rPr lang="en-GB" dirty="0" smtClean="0"/>
              <a:t> They can represent real values, such as 3.14 or 0.01, with different levels of precision, depending on which of the three floating-point types is used.</a:t>
            </a:r>
          </a:p>
          <a:p>
            <a:pPr lvl="1"/>
            <a:r>
              <a:rPr lang="en-GB" b="1" dirty="0" smtClean="0"/>
              <a:t>Boolean type:</a:t>
            </a:r>
            <a:r>
              <a:rPr lang="en-GB" dirty="0" smtClean="0"/>
              <a:t> The </a:t>
            </a:r>
            <a:r>
              <a:rPr lang="en-GB" dirty="0" err="1" smtClean="0"/>
              <a:t>boolean</a:t>
            </a:r>
            <a:r>
              <a:rPr lang="en-GB" dirty="0" smtClean="0"/>
              <a:t> type, known in C++ as </a:t>
            </a:r>
            <a:r>
              <a:rPr lang="en-GB" dirty="0" err="1" smtClean="0"/>
              <a:t>bool</a:t>
            </a:r>
            <a:r>
              <a:rPr lang="en-GB" dirty="0" smtClean="0"/>
              <a:t>, can only represent one of two states, true or false.</a:t>
            </a:r>
          </a:p>
          <a:p>
            <a:pPr lvl="1"/>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18</a:t>
            </a:fld>
            <a:endParaRPr lang="en-GB"/>
          </a:p>
        </p:txBody>
      </p:sp>
      <p:sp>
        <p:nvSpPr>
          <p:cNvPr id="4" name="Content Placeholder 3"/>
          <p:cNvSpPr>
            <a:spLocks noGrp="1"/>
          </p:cNvSpPr>
          <p:nvPr>
            <p:ph sz="quarter" idx="1"/>
          </p:nvPr>
        </p:nvSpPr>
        <p:spPr>
          <a:xfrm>
            <a:off x="142844" y="1428736"/>
            <a:ext cx="8662828" cy="5143536"/>
          </a:xfrm>
        </p:spPr>
        <p:txBody>
          <a:bodyPr>
            <a:normAutofit fontScale="92500" lnSpcReduction="20000"/>
          </a:bodyPr>
          <a:lstStyle/>
          <a:p>
            <a:r>
              <a:rPr lang="en-GB" dirty="0" smtClean="0"/>
              <a:t>Here is the complete list of fundamental types in C++ (presented smallest to largest of each set):</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i="1" dirty="0" smtClean="0"/>
          </a:p>
          <a:p>
            <a:r>
              <a:rPr lang="en-GB" i="1" dirty="0" smtClean="0"/>
              <a:t>signed</a:t>
            </a:r>
            <a:r>
              <a:rPr lang="en-GB" dirty="0" smtClean="0"/>
              <a:t> short </a:t>
            </a:r>
            <a:r>
              <a:rPr lang="en-GB" i="1" dirty="0" err="1" smtClean="0"/>
              <a:t>int</a:t>
            </a:r>
            <a:r>
              <a:rPr lang="en-GB" dirty="0" smtClean="0"/>
              <a:t> can be abbreviated as signed short, short </a:t>
            </a:r>
            <a:r>
              <a:rPr lang="en-GB" dirty="0" err="1" smtClean="0"/>
              <a:t>int</a:t>
            </a:r>
            <a:r>
              <a:rPr lang="en-GB" dirty="0" smtClean="0"/>
              <a:t>, or simply short; they all identify the same fundamental type.</a:t>
            </a:r>
          </a:p>
          <a:p>
            <a:endParaRPr lang="en-GB" dirty="0"/>
          </a:p>
        </p:txBody>
      </p:sp>
      <p:pic>
        <p:nvPicPr>
          <p:cNvPr id="1026" name="Picture 2"/>
          <p:cNvPicPr>
            <a:picLocks noChangeAspect="1" noChangeArrowheads="1"/>
          </p:cNvPicPr>
          <p:nvPr/>
        </p:nvPicPr>
        <p:blipFill>
          <a:blip r:embed="rId2"/>
          <a:srcRect/>
          <a:stretch>
            <a:fillRect/>
          </a:stretch>
        </p:blipFill>
        <p:spPr bwMode="auto">
          <a:xfrm>
            <a:off x="1857356" y="2143116"/>
            <a:ext cx="5214974" cy="341754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19</a:t>
            </a:fld>
            <a:endParaRPr lang="en-GB"/>
          </a:p>
        </p:txBody>
      </p:sp>
      <p:sp>
        <p:nvSpPr>
          <p:cNvPr id="4" name="Content Placeholder 3"/>
          <p:cNvSpPr>
            <a:spLocks noGrp="1"/>
          </p:cNvSpPr>
          <p:nvPr>
            <p:ph sz="quarter" idx="1"/>
          </p:nvPr>
        </p:nvSpPr>
        <p:spPr/>
        <p:txBody>
          <a:bodyPr>
            <a:normAutofit fontScale="92500" lnSpcReduction="20000"/>
          </a:bodyPr>
          <a:lstStyle/>
          <a:p>
            <a:r>
              <a:rPr lang="en-GB" dirty="0" smtClean="0"/>
              <a:t>The capacity of the data types (non-Char) depends on the architecture the programming will run on</a:t>
            </a:r>
          </a:p>
          <a:p>
            <a:endParaRPr lang="en-GB" dirty="0" smtClean="0"/>
          </a:p>
          <a:p>
            <a:r>
              <a:rPr lang="en-GB" dirty="0" smtClean="0"/>
              <a:t>Allows for portability, flexibility, on current and future architectures</a:t>
            </a:r>
          </a:p>
          <a:p>
            <a:endParaRPr lang="en-GB" dirty="0" smtClean="0"/>
          </a:p>
          <a:p>
            <a:r>
              <a:rPr lang="en-GB" dirty="0" smtClean="0"/>
              <a:t>Type sizes above are expressed in bits; the more bits a type has, the more distinct values it can represent, but at the same time, also consumes more space in memory (key idea)</a:t>
            </a:r>
          </a:p>
          <a:p>
            <a:endParaRPr lang="en-GB" dirty="0" smtClean="0"/>
          </a:p>
          <a:p>
            <a:r>
              <a:rPr lang="en-GB" dirty="0" err="1" smtClean="0"/>
              <a:t>nullptr</a:t>
            </a:r>
            <a:r>
              <a:rPr lang="en-GB" dirty="0" smtClean="0"/>
              <a:t> and void will be discussed more later in the course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Week 1 - Overview</a:t>
            </a:r>
            <a:endParaRPr lang="en-GB" dirty="0"/>
          </a:p>
        </p:txBody>
      </p:sp>
      <p:sp>
        <p:nvSpPr>
          <p:cNvPr id="3" name="Content Placeholder 2"/>
          <p:cNvSpPr>
            <a:spLocks noGrp="1"/>
          </p:cNvSpPr>
          <p:nvPr>
            <p:ph sz="quarter" idx="1"/>
          </p:nvPr>
        </p:nvSpPr>
        <p:spPr/>
        <p:txBody>
          <a:bodyPr/>
          <a:lstStyle/>
          <a:p>
            <a:r>
              <a:rPr lang="en-GB" dirty="0" smtClean="0"/>
              <a:t>MTP:</a:t>
            </a:r>
          </a:p>
          <a:p>
            <a:pPr lvl="1"/>
            <a:r>
              <a:rPr lang="en-GB" dirty="0" smtClean="0"/>
              <a:t>1. Review of the Course Syllabus</a:t>
            </a:r>
          </a:p>
          <a:p>
            <a:pPr lvl="1"/>
            <a:r>
              <a:rPr lang="en-GB" dirty="0" smtClean="0"/>
              <a:t>2. Introduction to C/C++ including data types, declarations, and operators</a:t>
            </a:r>
          </a:p>
          <a:p>
            <a:pPr lvl="1"/>
            <a:r>
              <a:rPr lang="en-GB" dirty="0" smtClean="0"/>
              <a:t>3. Get the compiler environment operational</a:t>
            </a:r>
          </a:p>
        </p:txBody>
      </p:sp>
      <p:sp>
        <p:nvSpPr>
          <p:cNvPr id="4" name="Slide Number Placeholder 3"/>
          <p:cNvSpPr>
            <a:spLocks noGrp="1"/>
          </p:cNvSpPr>
          <p:nvPr>
            <p:ph type="sldNum" sz="quarter" idx="12"/>
          </p:nvPr>
        </p:nvSpPr>
        <p:spPr/>
        <p:txBody>
          <a:bodyPr/>
          <a:lstStyle/>
          <a:p>
            <a:fld id="{C65239AF-3106-4D6F-BFAE-D1F15F53D800}"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Variables</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20</a:t>
            </a:fld>
            <a:endParaRPr lang="en-GB"/>
          </a:p>
        </p:txBody>
      </p:sp>
      <p:sp>
        <p:nvSpPr>
          <p:cNvPr id="4" name="Content Placeholder 3"/>
          <p:cNvSpPr>
            <a:spLocks noGrp="1"/>
          </p:cNvSpPr>
          <p:nvPr>
            <p:ph sz="quarter" idx="1"/>
          </p:nvPr>
        </p:nvSpPr>
        <p:spPr>
          <a:xfrm>
            <a:off x="301752" y="1527048"/>
            <a:ext cx="8503920" cy="5116662"/>
          </a:xfrm>
        </p:spPr>
        <p:txBody>
          <a:bodyPr>
            <a:normAutofit fontScale="85000" lnSpcReduction="20000"/>
          </a:bodyPr>
          <a:lstStyle/>
          <a:p>
            <a:r>
              <a:rPr lang="en-GB" dirty="0" smtClean="0"/>
              <a:t>Ex. Unsigned 16-bit </a:t>
            </a:r>
            <a:r>
              <a:rPr lang="en-GB" dirty="0" err="1" smtClean="0"/>
              <a:t>int</a:t>
            </a:r>
            <a:r>
              <a:rPr lang="en-GB" dirty="0" smtClean="0"/>
              <a:t>: 0 to 65,535</a:t>
            </a:r>
          </a:p>
          <a:p>
            <a:pPr>
              <a:buNone/>
            </a:pPr>
            <a:r>
              <a:rPr lang="en-GB" dirty="0" smtClean="0"/>
              <a:t>	       Signed 16-bit </a:t>
            </a:r>
            <a:r>
              <a:rPr lang="en-GB" dirty="0" err="1" smtClean="0"/>
              <a:t>int</a:t>
            </a:r>
            <a:r>
              <a:rPr lang="en-GB" dirty="0" smtClean="0"/>
              <a:t>: -32,768 to 32,767</a:t>
            </a:r>
          </a:p>
          <a:p>
            <a:endParaRPr lang="en-GB" dirty="0" smtClean="0"/>
          </a:p>
          <a:p>
            <a:r>
              <a:rPr lang="en-GB" dirty="0" smtClean="0"/>
              <a:t>char, </a:t>
            </a:r>
            <a:r>
              <a:rPr lang="en-GB" dirty="0" err="1" smtClean="0"/>
              <a:t>int</a:t>
            </a:r>
            <a:r>
              <a:rPr lang="en-GB" dirty="0" smtClean="0"/>
              <a:t>, and double are the commonly selected variable types unless the application has specific requirements</a:t>
            </a:r>
          </a:p>
          <a:p>
            <a:endParaRPr lang="en-GB" dirty="0" smtClean="0"/>
          </a:p>
          <a:p>
            <a:endParaRPr lang="en-GB" dirty="0" smtClean="0"/>
          </a:p>
          <a:p>
            <a:endParaRPr lang="en-GB" dirty="0" smtClean="0"/>
          </a:p>
          <a:p>
            <a:endParaRPr lang="en-GB" dirty="0" smtClean="0"/>
          </a:p>
          <a:p>
            <a:endParaRPr lang="en-GB" dirty="0" smtClean="0"/>
          </a:p>
          <a:p>
            <a:r>
              <a:rPr lang="en-GB" dirty="0" smtClean="0"/>
              <a:t>NB. The properties of fundamental types in a particular system and compiler implementation can be obtained by using the numeric limits classes (see </a:t>
            </a:r>
            <a:r>
              <a:rPr lang="en-GB" dirty="0" err="1" smtClean="0"/>
              <a:t>limits.h</a:t>
            </a:r>
            <a:r>
              <a:rPr lang="en-GB" dirty="0" smtClean="0"/>
              <a:t>) The fixed-size type alias can be found in </a:t>
            </a:r>
            <a:r>
              <a:rPr lang="en-GB" dirty="0" err="1" smtClean="0"/>
              <a:t>cstdint.h</a:t>
            </a:r>
            <a:r>
              <a:rPr lang="en-GB" dirty="0" smtClean="0"/>
              <a:t>.</a:t>
            </a:r>
            <a:endParaRPr lang="en-GB" dirty="0"/>
          </a:p>
        </p:txBody>
      </p:sp>
      <p:pic>
        <p:nvPicPr>
          <p:cNvPr id="2050" name="Picture 2"/>
          <p:cNvPicPr>
            <a:picLocks noChangeAspect="1" noChangeArrowheads="1"/>
          </p:cNvPicPr>
          <p:nvPr/>
        </p:nvPicPr>
        <p:blipFill>
          <a:blip r:embed="rId2"/>
          <a:srcRect/>
          <a:stretch>
            <a:fillRect/>
          </a:stretch>
        </p:blipFill>
        <p:spPr bwMode="auto">
          <a:xfrm>
            <a:off x="1714480" y="3357562"/>
            <a:ext cx="5632818" cy="150019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Variable Declaration</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21</a:t>
            </a:fld>
            <a:endParaRPr lang="en-GB"/>
          </a:p>
        </p:txBody>
      </p:sp>
      <p:sp>
        <p:nvSpPr>
          <p:cNvPr id="4" name="Content Placeholder 3"/>
          <p:cNvSpPr>
            <a:spLocks noGrp="1"/>
          </p:cNvSpPr>
          <p:nvPr>
            <p:ph sz="quarter" idx="1"/>
          </p:nvPr>
        </p:nvSpPr>
        <p:spPr/>
        <p:txBody>
          <a:bodyPr>
            <a:normAutofit lnSpcReduction="10000"/>
          </a:bodyPr>
          <a:lstStyle/>
          <a:p>
            <a:r>
              <a:rPr lang="en-GB" dirty="0" smtClean="0"/>
              <a:t>Every variable must be declared (name and type) prior to its first use (think pre-processor requirements)</a:t>
            </a:r>
          </a:p>
          <a:p>
            <a:endParaRPr lang="en-GB" dirty="0" smtClean="0"/>
          </a:p>
          <a:p>
            <a:r>
              <a:rPr lang="en-GB" dirty="0" smtClean="0"/>
              <a:t>This reserves the variable location in memory and ensures the compiler knows how to interpret its value.</a:t>
            </a:r>
          </a:p>
          <a:p>
            <a:endParaRPr lang="en-GB" dirty="0" smtClean="0"/>
          </a:p>
          <a:p>
            <a:r>
              <a:rPr lang="en-GB" dirty="0" smtClean="0"/>
              <a:t>Sample Declarations:</a:t>
            </a:r>
          </a:p>
          <a:p>
            <a:pPr lvl="1"/>
            <a:r>
              <a:rPr lang="en-GB" i="1" dirty="0" err="1" smtClean="0"/>
              <a:t>int</a:t>
            </a:r>
            <a:r>
              <a:rPr lang="en-GB" i="1" dirty="0" smtClean="0"/>
              <a:t> </a:t>
            </a:r>
            <a:r>
              <a:rPr lang="en-GB" i="1" dirty="0" err="1" smtClean="0"/>
              <a:t>intA</a:t>
            </a:r>
            <a:r>
              <a:rPr lang="en-GB" i="1" dirty="0" smtClean="0"/>
              <a:t>; 		OR	</a:t>
            </a:r>
            <a:r>
              <a:rPr lang="en-GB" i="1" dirty="0" err="1" smtClean="0"/>
              <a:t>int</a:t>
            </a:r>
            <a:r>
              <a:rPr lang="en-GB" i="1" dirty="0" smtClean="0"/>
              <a:t> </a:t>
            </a:r>
            <a:r>
              <a:rPr lang="en-GB" i="1" dirty="0" err="1" smtClean="0"/>
              <a:t>intA</a:t>
            </a:r>
            <a:r>
              <a:rPr lang="en-GB" i="1" dirty="0" smtClean="0"/>
              <a:t>, </a:t>
            </a:r>
            <a:r>
              <a:rPr lang="en-GB" i="1" dirty="0" err="1" smtClean="0"/>
              <a:t>intB</a:t>
            </a:r>
            <a:r>
              <a:rPr lang="en-GB" i="1" dirty="0" smtClean="0"/>
              <a:t>, </a:t>
            </a:r>
            <a:r>
              <a:rPr lang="en-GB" i="1" dirty="0" err="1" smtClean="0"/>
              <a:t>intC</a:t>
            </a:r>
            <a:r>
              <a:rPr lang="en-GB" i="1" dirty="0" smtClean="0"/>
              <a:t>;	(integer)</a:t>
            </a:r>
          </a:p>
          <a:p>
            <a:pPr lvl="1"/>
            <a:r>
              <a:rPr lang="en-GB" i="1" dirty="0" smtClean="0"/>
              <a:t>float </a:t>
            </a:r>
            <a:r>
              <a:rPr lang="en-GB" i="1" dirty="0" err="1" smtClean="0"/>
              <a:t>fltResult</a:t>
            </a:r>
            <a:r>
              <a:rPr lang="en-GB" i="1" dirty="0" smtClean="0"/>
              <a:t>;					(float)</a:t>
            </a:r>
          </a:p>
          <a:p>
            <a:pPr lvl="1"/>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Initiation</a:t>
            </a:r>
            <a:endParaRPr lang="en-GB" dirty="0"/>
          </a:p>
        </p:txBody>
      </p:sp>
      <p:sp>
        <p:nvSpPr>
          <p:cNvPr id="3" name="Slide Number Placeholder 2"/>
          <p:cNvSpPr>
            <a:spLocks noGrp="1"/>
          </p:cNvSpPr>
          <p:nvPr>
            <p:ph type="sldNum" sz="quarter" idx="12"/>
          </p:nvPr>
        </p:nvSpPr>
        <p:spPr/>
        <p:txBody>
          <a:bodyPr/>
          <a:lstStyle/>
          <a:p>
            <a:fld id="{C65239AF-3106-4D6F-BFAE-D1F15F53D800}" type="slidenum">
              <a:rPr lang="en-GB" smtClean="0"/>
              <a:pPr/>
              <a:t>22</a:t>
            </a:fld>
            <a:endParaRPr lang="en-GB"/>
          </a:p>
        </p:txBody>
      </p:sp>
      <p:sp>
        <p:nvSpPr>
          <p:cNvPr id="4" name="Content Placeholder 3"/>
          <p:cNvSpPr>
            <a:spLocks noGrp="1"/>
          </p:cNvSpPr>
          <p:nvPr>
            <p:ph sz="quarter" idx="1"/>
          </p:nvPr>
        </p:nvSpPr>
        <p:spPr/>
        <p:txBody>
          <a:bodyPr/>
          <a:lstStyle/>
          <a:p>
            <a:r>
              <a:rPr lang="en-GB" dirty="0" smtClean="0"/>
              <a:t>There are 3 ways to initialise (populate the reserved memory address with data) a variable in C++:</a:t>
            </a:r>
          </a:p>
          <a:p>
            <a:pPr>
              <a:buNone/>
            </a:pPr>
            <a:r>
              <a:rPr lang="en-GB" dirty="0" smtClean="0"/>
              <a:t>	1. </a:t>
            </a:r>
            <a:r>
              <a:rPr lang="en-GB" i="1" dirty="0" err="1" smtClean="0"/>
              <a:t>int</a:t>
            </a:r>
            <a:r>
              <a:rPr lang="en-GB" dirty="0" smtClean="0"/>
              <a:t> x = 0; - </a:t>
            </a:r>
            <a:r>
              <a:rPr lang="en-GB" i="1" dirty="0" smtClean="0"/>
              <a:t>c-like initialization</a:t>
            </a:r>
            <a:endParaRPr lang="en-GB" dirty="0" smtClean="0"/>
          </a:p>
          <a:p>
            <a:pPr>
              <a:buNone/>
            </a:pPr>
            <a:r>
              <a:rPr lang="en-GB" dirty="0" smtClean="0"/>
              <a:t>	2. </a:t>
            </a:r>
            <a:r>
              <a:rPr lang="en-GB" i="1" dirty="0" err="1" smtClean="0"/>
              <a:t>int</a:t>
            </a:r>
            <a:r>
              <a:rPr lang="en-GB" dirty="0" smtClean="0"/>
              <a:t> x (0); - </a:t>
            </a:r>
            <a:r>
              <a:rPr lang="en-GB" i="1" dirty="0" smtClean="0"/>
              <a:t>constructor initialization</a:t>
            </a:r>
          </a:p>
          <a:p>
            <a:pPr>
              <a:buNone/>
            </a:pPr>
            <a:r>
              <a:rPr lang="en-GB" i="1" dirty="0" smtClean="0"/>
              <a:t>	3. </a:t>
            </a:r>
            <a:r>
              <a:rPr lang="en-GB" i="1" dirty="0" err="1" smtClean="0"/>
              <a:t>int</a:t>
            </a:r>
            <a:r>
              <a:rPr lang="en-GB" dirty="0" smtClean="0"/>
              <a:t> x {0}; - </a:t>
            </a:r>
            <a:r>
              <a:rPr lang="en-GB" i="1" dirty="0" smtClean="0"/>
              <a:t>uniform initialization (2011 build)</a:t>
            </a:r>
          </a:p>
          <a:p>
            <a:pPr>
              <a:buNone/>
            </a:pPr>
            <a:endParaRPr lang="en-GB" i="1" dirty="0" smtClean="0"/>
          </a:p>
          <a:p>
            <a:pPr>
              <a:buNone/>
            </a:pPr>
            <a:r>
              <a:rPr lang="en-GB" i="1" dirty="0" smtClean="0"/>
              <a:t>The choice is yours to make. I like to use the first due to style and leaving various brackets for functions.</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Compiler Environment</a:t>
            </a:r>
            <a:endParaRPr lang="en-GB" dirty="0"/>
          </a:p>
        </p:txBody>
      </p:sp>
      <p:sp>
        <p:nvSpPr>
          <p:cNvPr id="3" name="Content Placeholder 2"/>
          <p:cNvSpPr>
            <a:spLocks noGrp="1"/>
          </p:cNvSpPr>
          <p:nvPr>
            <p:ph sz="quarter" idx="1"/>
          </p:nvPr>
        </p:nvSpPr>
        <p:spPr/>
        <p:txBody>
          <a:bodyPr/>
          <a:lstStyle/>
          <a:p>
            <a:r>
              <a:rPr lang="en-GB" dirty="0" smtClean="0"/>
              <a:t>You are free to use the compiler of your choice on the OS of your choice (some differences do exist on differing platforms but we are going to be doing core C/C++ and not windows specific libraries or coding)</a:t>
            </a:r>
          </a:p>
          <a:p>
            <a:endParaRPr lang="en-GB" dirty="0" smtClean="0"/>
          </a:p>
          <a:p>
            <a:r>
              <a:rPr lang="en-GB" dirty="0" smtClean="0"/>
              <a:t>Common choices are: Microsoft Studio (C++), Eclipse</a:t>
            </a:r>
          </a:p>
          <a:p>
            <a:endParaRPr lang="en-GB" dirty="0" smtClean="0"/>
          </a:p>
          <a:p>
            <a:r>
              <a:rPr lang="en-GB" dirty="0" smtClean="0"/>
              <a:t>Load your compiler environment at this time</a:t>
            </a:r>
          </a:p>
        </p:txBody>
      </p:sp>
      <p:sp>
        <p:nvSpPr>
          <p:cNvPr id="4" name="Slide Number Placeholder 3"/>
          <p:cNvSpPr>
            <a:spLocks noGrp="1"/>
          </p:cNvSpPr>
          <p:nvPr>
            <p:ph type="sldNum" sz="quarter" idx="12"/>
          </p:nvPr>
        </p:nvSpPr>
        <p:spPr/>
        <p:txBody>
          <a:bodyPr/>
          <a:lstStyle/>
          <a:p>
            <a:fld id="{C65239AF-3106-4D6F-BFAE-D1F15F53D800}"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Compiler Environment</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Before you leave tonight run the following “Hello World” examples to ensure your system is functional</a:t>
            </a:r>
          </a:p>
          <a:p>
            <a:endParaRPr lang="en-GB" dirty="0" smtClean="0"/>
          </a:p>
          <a:p>
            <a:pPr>
              <a:buNone/>
            </a:pPr>
            <a:r>
              <a:rPr lang="en-GB" i="1" dirty="0" smtClean="0"/>
              <a:t>   </a:t>
            </a:r>
            <a:r>
              <a:rPr lang="en-GB" i="1" dirty="0" smtClean="0">
                <a:solidFill>
                  <a:srgbClr val="00B050"/>
                </a:solidFill>
              </a:rPr>
              <a:t>// my first program in C++</a:t>
            </a:r>
            <a:r>
              <a:rPr lang="en-GB" dirty="0" smtClean="0">
                <a:solidFill>
                  <a:srgbClr val="00B050"/>
                </a:solidFill>
              </a:rPr>
              <a:t> </a:t>
            </a:r>
          </a:p>
          <a:p>
            <a:pPr>
              <a:buNone/>
            </a:pPr>
            <a:r>
              <a:rPr lang="en-GB" i="1" dirty="0" smtClean="0"/>
              <a:t>  #include &lt;</a:t>
            </a:r>
            <a:r>
              <a:rPr lang="en-GB" i="1" dirty="0" err="1" smtClean="0"/>
              <a:t>iostream</a:t>
            </a:r>
            <a:r>
              <a:rPr lang="en-GB" i="1" dirty="0" smtClean="0"/>
              <a:t>&gt;</a:t>
            </a:r>
            <a:r>
              <a:rPr lang="en-GB" dirty="0" smtClean="0"/>
              <a:t> </a:t>
            </a:r>
          </a:p>
          <a:p>
            <a:pPr>
              <a:buNone/>
            </a:pPr>
            <a:r>
              <a:rPr lang="en-GB" i="1" dirty="0" smtClean="0"/>
              <a:t>  </a:t>
            </a:r>
          </a:p>
          <a:p>
            <a:pPr>
              <a:buNone/>
            </a:pPr>
            <a:r>
              <a:rPr lang="en-GB" i="1" dirty="0" smtClean="0"/>
              <a:t>   </a:t>
            </a:r>
            <a:r>
              <a:rPr lang="en-GB" i="1" dirty="0" err="1" smtClean="0"/>
              <a:t>int</a:t>
            </a:r>
            <a:r>
              <a:rPr lang="en-GB" dirty="0" smtClean="0"/>
              <a:t> main() </a:t>
            </a:r>
          </a:p>
          <a:p>
            <a:pPr>
              <a:buNone/>
            </a:pPr>
            <a:r>
              <a:rPr lang="en-GB" dirty="0" smtClean="0"/>
              <a:t>	{ </a:t>
            </a:r>
            <a:br>
              <a:rPr lang="en-GB" dirty="0" smtClean="0"/>
            </a:br>
            <a:r>
              <a:rPr lang="en-GB" dirty="0" smtClean="0"/>
              <a:t>	std::</a:t>
            </a:r>
            <a:r>
              <a:rPr lang="en-GB" dirty="0" err="1" smtClean="0"/>
              <a:t>cout</a:t>
            </a:r>
            <a:r>
              <a:rPr lang="en-GB" dirty="0" smtClean="0"/>
              <a:t> &lt;&lt; "Hello World!"; </a:t>
            </a:r>
          </a:p>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Compiler Environment</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A more  common (and easier) adaptation of “Hello World” can be seen from the below:</a:t>
            </a:r>
          </a:p>
          <a:p>
            <a:endParaRPr lang="en-GB" i="1" dirty="0" smtClean="0"/>
          </a:p>
          <a:p>
            <a:pPr>
              <a:buNone/>
            </a:pPr>
            <a:r>
              <a:rPr lang="en-GB" i="1" dirty="0" smtClean="0">
                <a:solidFill>
                  <a:srgbClr val="00B050"/>
                </a:solidFill>
              </a:rPr>
              <a:t>	// my second program in C++</a:t>
            </a:r>
            <a:r>
              <a:rPr lang="en-GB" dirty="0" smtClean="0">
                <a:solidFill>
                  <a:srgbClr val="00B050"/>
                </a:solidFill>
              </a:rPr>
              <a:t> </a:t>
            </a:r>
          </a:p>
          <a:p>
            <a:pPr>
              <a:buNone/>
            </a:pPr>
            <a:r>
              <a:rPr lang="en-GB" i="1" dirty="0" smtClean="0"/>
              <a:t>	#include &lt;</a:t>
            </a:r>
            <a:r>
              <a:rPr lang="en-GB" i="1" dirty="0" err="1" smtClean="0"/>
              <a:t>iostream</a:t>
            </a:r>
            <a:r>
              <a:rPr lang="en-GB" i="1" dirty="0" smtClean="0"/>
              <a:t>&gt;</a:t>
            </a:r>
            <a:r>
              <a:rPr lang="en-GB" dirty="0" smtClean="0"/>
              <a:t> </a:t>
            </a:r>
          </a:p>
          <a:p>
            <a:pPr>
              <a:buNone/>
            </a:pPr>
            <a:r>
              <a:rPr lang="en-GB" i="1" dirty="0" smtClean="0"/>
              <a:t>	using</a:t>
            </a:r>
            <a:r>
              <a:rPr lang="en-GB" dirty="0" smtClean="0"/>
              <a:t> </a:t>
            </a:r>
            <a:r>
              <a:rPr lang="en-GB" i="1" dirty="0" smtClean="0"/>
              <a:t>namespace</a:t>
            </a:r>
            <a:r>
              <a:rPr lang="en-GB" dirty="0" smtClean="0"/>
              <a:t> std; </a:t>
            </a:r>
          </a:p>
          <a:p>
            <a:pPr>
              <a:buNone/>
            </a:pPr>
            <a:r>
              <a:rPr lang="en-GB" dirty="0" smtClean="0"/>
              <a:t/>
            </a:r>
            <a:br>
              <a:rPr lang="en-GB" dirty="0" smtClean="0"/>
            </a:br>
            <a:r>
              <a:rPr lang="en-GB" i="1" dirty="0" err="1" smtClean="0"/>
              <a:t>int</a:t>
            </a:r>
            <a:r>
              <a:rPr lang="en-GB" dirty="0" smtClean="0"/>
              <a:t> main () </a:t>
            </a:r>
            <a:br>
              <a:rPr lang="en-GB" dirty="0" smtClean="0"/>
            </a:br>
            <a:r>
              <a:rPr lang="en-GB" dirty="0" smtClean="0"/>
              <a:t>{ </a:t>
            </a:r>
            <a:br>
              <a:rPr lang="en-GB" dirty="0" smtClean="0"/>
            </a:br>
            <a:r>
              <a:rPr lang="en-GB" dirty="0" smtClean="0"/>
              <a:t>	</a:t>
            </a:r>
            <a:r>
              <a:rPr lang="en-GB" dirty="0" err="1" smtClean="0"/>
              <a:t>cout</a:t>
            </a:r>
            <a:r>
              <a:rPr lang="en-GB" dirty="0" smtClean="0"/>
              <a:t> &lt;&lt; "Hello World! ";</a:t>
            </a:r>
          </a:p>
          <a:p>
            <a:pPr>
              <a:buNone/>
            </a:pPr>
            <a:r>
              <a:rPr lang="en-GB" dirty="0" smtClean="0"/>
              <a:t>		</a:t>
            </a:r>
            <a:r>
              <a:rPr lang="en-GB" dirty="0" err="1" smtClean="0"/>
              <a:t>cout</a:t>
            </a:r>
            <a:r>
              <a:rPr lang="en-GB" dirty="0" smtClean="0"/>
              <a:t> &lt;&lt; "I'm a C++ program";</a:t>
            </a:r>
          </a:p>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Forward</a:t>
            </a:r>
            <a:endParaRPr lang="en-GB" dirty="0"/>
          </a:p>
        </p:txBody>
      </p:sp>
      <p:sp>
        <p:nvSpPr>
          <p:cNvPr id="3" name="Content Placeholder 2"/>
          <p:cNvSpPr>
            <a:spLocks noGrp="1"/>
          </p:cNvSpPr>
          <p:nvPr>
            <p:ph sz="quarter" idx="1"/>
          </p:nvPr>
        </p:nvSpPr>
        <p:spPr/>
        <p:txBody>
          <a:bodyPr>
            <a:normAutofit fontScale="77500" lnSpcReduction="20000"/>
          </a:bodyPr>
          <a:lstStyle/>
          <a:p>
            <a:r>
              <a:rPr lang="en-GB" dirty="0" smtClean="0"/>
              <a:t>Assignment 1 will be posted by this weekend. It is due on 22 May 2017</a:t>
            </a:r>
          </a:p>
          <a:p>
            <a:endParaRPr lang="en-GB" dirty="0" smtClean="0"/>
          </a:p>
          <a:p>
            <a:r>
              <a:rPr lang="en-GB" dirty="0" smtClean="0"/>
              <a:t>An assignment submission box has been created on Blackboard which will include both the instructions and drop-box for submission</a:t>
            </a:r>
          </a:p>
          <a:p>
            <a:endParaRPr lang="en-GB" dirty="0" smtClean="0"/>
          </a:p>
          <a:p>
            <a:r>
              <a:rPr lang="en-GB" dirty="0" smtClean="0"/>
              <a:t>When you submit all assignments include source code with your name included as both the file name “Assignment1.2-Gubbels” and embedded as comments</a:t>
            </a:r>
          </a:p>
          <a:p>
            <a:endParaRPr lang="en-GB" dirty="0" smtClean="0"/>
          </a:p>
          <a:p>
            <a:r>
              <a:rPr lang="en-GB" dirty="0" smtClean="0"/>
              <a:t>All assignments should include a commented header:</a:t>
            </a:r>
          </a:p>
          <a:p>
            <a:pPr>
              <a:buNone/>
            </a:pPr>
            <a:r>
              <a:rPr lang="en-GB" dirty="0" smtClean="0">
                <a:solidFill>
                  <a:srgbClr val="00B050"/>
                </a:solidFill>
              </a:rPr>
              <a:t>	//Assignment 1 Question </a:t>
            </a:r>
            <a:br>
              <a:rPr lang="en-GB" dirty="0" smtClean="0">
                <a:solidFill>
                  <a:srgbClr val="00B050"/>
                </a:solidFill>
              </a:rPr>
            </a:br>
            <a:r>
              <a:rPr lang="en-GB" dirty="0" smtClean="0">
                <a:solidFill>
                  <a:srgbClr val="00B050"/>
                </a:solidFill>
              </a:rPr>
              <a:t>//Your full name, Student Number</a:t>
            </a:r>
          </a:p>
          <a:p>
            <a:pPr>
              <a:buNone/>
            </a:pPr>
            <a:r>
              <a:rPr lang="en-GB" dirty="0" smtClean="0">
                <a:solidFill>
                  <a:srgbClr val="00B050"/>
                </a:solidFill>
              </a:rPr>
              <a:t>    //Date of Authorship</a:t>
            </a:r>
            <a:endParaRPr lang="en-GB" dirty="0">
              <a:solidFill>
                <a:srgbClr val="00B050"/>
              </a:solidFill>
            </a:endParaRPr>
          </a:p>
        </p:txBody>
      </p:sp>
      <p:sp>
        <p:nvSpPr>
          <p:cNvPr id="4" name="TextBox 3"/>
          <p:cNvSpPr txBox="1"/>
          <p:nvPr/>
        </p:nvSpPr>
        <p:spPr>
          <a:xfrm>
            <a:off x="214282" y="6429396"/>
            <a:ext cx="8572560" cy="400110"/>
          </a:xfrm>
          <a:prstGeom prst="rect">
            <a:avLst/>
          </a:prstGeom>
          <a:noFill/>
        </p:spPr>
        <p:txBody>
          <a:bodyPr wrap="square" rtlCol="0">
            <a:spAutoFit/>
          </a:bodyPr>
          <a:lstStyle/>
          <a:p>
            <a:r>
              <a:rPr lang="en-GB" sz="1000" dirty="0" smtClean="0"/>
              <a:t>Adapted from: https://ocw.mit.edu/courses/electrical-engineering-and-computer-science/6-096-introduction-to-c-january-iap-2011/lecture-notes/</a:t>
            </a:r>
            <a:br>
              <a:rPr lang="en-GB" sz="1000" dirty="0" smtClean="0"/>
            </a:br>
            <a:r>
              <a:rPr lang="en-GB" sz="1000" dirty="0" smtClean="0"/>
              <a:t>                             http://www.cplusplus.com/doc/tutorial/program_structure/</a:t>
            </a:r>
            <a:endParaRPr lang="en-GB" sz="1000" dirty="0"/>
          </a:p>
        </p:txBody>
      </p:sp>
      <p:sp>
        <p:nvSpPr>
          <p:cNvPr id="5" name="Slide Number Placeholder 4"/>
          <p:cNvSpPr>
            <a:spLocks noGrp="1"/>
          </p:cNvSpPr>
          <p:nvPr>
            <p:ph type="sldNum" sz="quarter" idx="12"/>
          </p:nvPr>
        </p:nvSpPr>
        <p:spPr/>
        <p:txBody>
          <a:bodyPr/>
          <a:lstStyle/>
          <a:p>
            <a:fld id="{C65239AF-3106-4D6F-BFAE-D1F15F53D800}" type="slidenum">
              <a:rPr lang="en-GB" smtClean="0"/>
              <a:pPr/>
              <a:t>26</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Review of Course Syllabus </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smtClean="0"/>
              <a:t>Course syllabus reviewed in class</a:t>
            </a:r>
          </a:p>
          <a:p>
            <a:endParaRPr lang="en-GB" dirty="0" smtClean="0"/>
          </a:p>
          <a:p>
            <a:r>
              <a:rPr lang="en-GB" dirty="0" smtClean="0"/>
              <a:t>Both the syllabus and course outline are posted to Blackboard  which has been enabled</a:t>
            </a:r>
          </a:p>
          <a:p>
            <a:endParaRPr lang="en-GB" dirty="0" smtClean="0"/>
          </a:p>
          <a:p>
            <a:r>
              <a:rPr lang="en-GB" dirty="0" smtClean="0"/>
              <a:t>Pay close attention to the due dates for the assignments as listed on the course calendar  </a:t>
            </a:r>
          </a:p>
          <a:p>
            <a:endParaRPr lang="en-GB" dirty="0" smtClean="0"/>
          </a:p>
          <a:p>
            <a:r>
              <a:rPr lang="en-GB" dirty="0" smtClean="0"/>
              <a:t>The course calendar is up to date and any changes during the term will be both updated through an announcement and on the calendar</a:t>
            </a:r>
          </a:p>
          <a:p>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Background</a:t>
            </a:r>
            <a:endParaRPr lang="en-GB" dirty="0"/>
          </a:p>
        </p:txBody>
      </p:sp>
      <p:sp>
        <p:nvSpPr>
          <p:cNvPr id="3" name="Content Placeholder 2"/>
          <p:cNvSpPr>
            <a:spLocks noGrp="1"/>
          </p:cNvSpPr>
          <p:nvPr>
            <p:ph sz="quarter" idx="1"/>
          </p:nvPr>
        </p:nvSpPr>
        <p:spPr/>
        <p:txBody>
          <a:bodyPr>
            <a:normAutofit fontScale="77500" lnSpcReduction="20000"/>
          </a:bodyPr>
          <a:lstStyle/>
          <a:p>
            <a:r>
              <a:rPr lang="en-GB" dirty="0" smtClean="0"/>
              <a:t>Why Use a Language Like C++?</a:t>
            </a:r>
          </a:p>
          <a:p>
            <a:pPr lvl="1"/>
            <a:r>
              <a:rPr lang="en-GB" sz="2300" dirty="0" smtClean="0"/>
              <a:t>1. Conciseness: programming languages allow us to express common sequences of commands more concisely. C++ provides some especially powerful </a:t>
            </a:r>
            <a:r>
              <a:rPr lang="en-GB" sz="2300" dirty="0" err="1" smtClean="0"/>
              <a:t>shorthands</a:t>
            </a:r>
            <a:r>
              <a:rPr lang="en-GB" sz="2300" dirty="0" smtClean="0"/>
              <a:t>. </a:t>
            </a:r>
          </a:p>
          <a:p>
            <a:pPr lvl="1"/>
            <a:endParaRPr lang="en-GB" sz="2300" dirty="0" smtClean="0"/>
          </a:p>
          <a:p>
            <a:pPr lvl="1"/>
            <a:r>
              <a:rPr lang="en-GB" sz="2300" dirty="0" smtClean="0"/>
              <a:t>2. Maintainability: modifying code is easier when it entails just a few text edits, instead of rearranging hundreds of processor instructions. C++ is object oriented compared to C which is procedural.</a:t>
            </a:r>
          </a:p>
          <a:p>
            <a:pPr lvl="1"/>
            <a:endParaRPr lang="en-GB" sz="2300" dirty="0" smtClean="0"/>
          </a:p>
          <a:p>
            <a:pPr lvl="1"/>
            <a:r>
              <a:rPr lang="en-GB" sz="2300" dirty="0" smtClean="0"/>
              <a:t>3. Portability: </a:t>
            </a:r>
            <a:r>
              <a:rPr lang="en-GB" sz="2300" dirty="0" err="1" smtClean="0"/>
              <a:t>diﬀerent</a:t>
            </a:r>
            <a:r>
              <a:rPr lang="en-GB" sz="2300" dirty="0" smtClean="0"/>
              <a:t> processors make </a:t>
            </a:r>
            <a:r>
              <a:rPr lang="en-GB" sz="2300" dirty="0" err="1" smtClean="0"/>
              <a:t>diﬀerent</a:t>
            </a:r>
            <a:r>
              <a:rPr lang="en-GB" sz="2300" dirty="0" smtClean="0"/>
              <a:t> instructions available. Programs written as text can be translated into instructions for many </a:t>
            </a:r>
            <a:r>
              <a:rPr lang="en-GB" sz="2300" dirty="0" err="1" smtClean="0"/>
              <a:t>diﬀerent</a:t>
            </a:r>
            <a:r>
              <a:rPr lang="en-GB" sz="2300" dirty="0" smtClean="0"/>
              <a:t> processors; one of C++’s strengths is that it can be used to write programs for nearly any processor.</a:t>
            </a:r>
          </a:p>
          <a:p>
            <a:pPr lvl="1"/>
            <a:endParaRPr lang="en-GB" sz="2300" dirty="0" smtClean="0"/>
          </a:p>
          <a:p>
            <a:pPr lvl="1"/>
            <a:r>
              <a:rPr lang="en-GB" sz="2000" dirty="0" smtClean="0"/>
              <a:t>C++ is a high-level language (</a:t>
            </a:r>
            <a:r>
              <a:rPr lang="en-GB" sz="2000" dirty="0" err="1" smtClean="0"/>
              <a:t>ie</a:t>
            </a:r>
            <a:r>
              <a:rPr lang="en-GB" sz="2000" dirty="0" smtClean="0"/>
              <a:t>. it isn’t direct register accessing such as Assembly): when you write a program in it, the </a:t>
            </a:r>
            <a:r>
              <a:rPr lang="en-GB" sz="2000" dirty="0" err="1" smtClean="0"/>
              <a:t>shorthands</a:t>
            </a:r>
            <a:r>
              <a:rPr lang="en-GB" sz="2000" dirty="0" smtClean="0"/>
              <a:t> are </a:t>
            </a:r>
            <a:r>
              <a:rPr lang="en-GB" sz="2000" dirty="0" err="1" smtClean="0"/>
              <a:t>suﬃciently</a:t>
            </a:r>
            <a:r>
              <a:rPr lang="en-GB" sz="2000" dirty="0" smtClean="0"/>
              <a:t> expressive that you don’t need to worry about the details of processor instructions. </a:t>
            </a:r>
            <a:r>
              <a:rPr lang="en-GB" sz="2000" u="sng" dirty="0" smtClean="0"/>
              <a:t>C++ does give access to some lower-level functionality than other languages (e.g. memory addresses). </a:t>
            </a:r>
            <a:r>
              <a:rPr lang="en-GB" sz="2300" u="sng" dirty="0" smtClean="0"/>
              <a:t> </a:t>
            </a:r>
          </a:p>
          <a:p>
            <a:pPr lvl="1"/>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Background</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The object file is an intermediate file that represents an incomplete copy of the program with markers indicating dependencies</a:t>
            </a:r>
          </a:p>
          <a:p>
            <a:r>
              <a:rPr lang="en-GB" dirty="0" smtClean="0"/>
              <a:t>The linker takes object files and compiled libraries to produce the final program which can be run by the OS</a:t>
            </a:r>
          </a:p>
          <a:p>
            <a:r>
              <a:rPr lang="en-GB" dirty="0" smtClean="0"/>
              <a:t>Parsing is the process during which the compiler reads the file</a:t>
            </a:r>
          </a:p>
          <a:p>
            <a:endParaRPr lang="en-GB" dirty="0" smtClean="0"/>
          </a:p>
          <a:p>
            <a:r>
              <a:rPr lang="en-GB" dirty="0" smtClean="0"/>
              <a:t>In C++ these steps are done ahead of time lending to faster execution times</a:t>
            </a:r>
            <a:endParaRPr lang="en-GB" dirty="0"/>
          </a:p>
        </p:txBody>
      </p:sp>
      <p:pic>
        <p:nvPicPr>
          <p:cNvPr id="4" name="Picture 2"/>
          <p:cNvPicPr>
            <a:picLocks noChangeAspect="1" noChangeArrowheads="1"/>
          </p:cNvPicPr>
          <p:nvPr/>
        </p:nvPicPr>
        <p:blipFill>
          <a:blip r:embed="rId3"/>
          <a:srcRect/>
          <a:stretch>
            <a:fillRect/>
          </a:stretch>
        </p:blipFill>
        <p:spPr bwMode="auto">
          <a:xfrm>
            <a:off x="357158" y="5929306"/>
            <a:ext cx="8380893" cy="92869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65239AF-3106-4D6F-BFAE-D1F15F53D800}"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Background</a:t>
            </a:r>
            <a:endParaRPr lang="en-GB" dirty="0"/>
          </a:p>
        </p:txBody>
      </p:sp>
      <p:sp>
        <p:nvSpPr>
          <p:cNvPr id="3" name="Content Placeholder 2"/>
          <p:cNvSpPr>
            <a:spLocks noGrp="1"/>
          </p:cNvSpPr>
          <p:nvPr>
            <p:ph sz="quarter" idx="1"/>
          </p:nvPr>
        </p:nvSpPr>
        <p:spPr>
          <a:xfrm>
            <a:off x="301752" y="1527048"/>
            <a:ext cx="8503920" cy="4830910"/>
          </a:xfrm>
        </p:spPr>
        <p:txBody>
          <a:bodyPr>
            <a:normAutofit fontScale="70000" lnSpcReduction="20000"/>
          </a:bodyPr>
          <a:lstStyle/>
          <a:p>
            <a:r>
              <a:rPr lang="en-GB" dirty="0" smtClean="0"/>
              <a:t>C++ is immensely popular, particularly for applications that require speed and/or access to some low-level features although for optimisation ASM would be used (although this loses portability)</a:t>
            </a:r>
          </a:p>
          <a:p>
            <a:endParaRPr lang="en-GB" dirty="0" smtClean="0"/>
          </a:p>
          <a:p>
            <a:r>
              <a:rPr lang="en-GB" dirty="0" smtClean="0"/>
              <a:t> C++ was created in 1979 by </a:t>
            </a:r>
            <a:r>
              <a:rPr lang="en-GB" dirty="0" err="1" smtClean="0"/>
              <a:t>Bjarne</a:t>
            </a:r>
            <a:r>
              <a:rPr lang="en-GB" dirty="0" smtClean="0"/>
              <a:t> </a:t>
            </a:r>
            <a:r>
              <a:rPr lang="en-GB" dirty="0" err="1" smtClean="0"/>
              <a:t>Stroustrup</a:t>
            </a:r>
            <a:r>
              <a:rPr lang="en-GB" dirty="0" smtClean="0"/>
              <a:t>, at </a:t>
            </a:r>
            <a:r>
              <a:rPr lang="en-GB" dirty="0" err="1" smtClean="0"/>
              <a:t>ﬁrst</a:t>
            </a:r>
            <a:r>
              <a:rPr lang="en-GB" dirty="0" smtClean="0"/>
              <a:t> as a set of </a:t>
            </a:r>
            <a:r>
              <a:rPr lang="en-GB" u="sng" dirty="0" smtClean="0"/>
              <a:t>extensions</a:t>
            </a:r>
            <a:r>
              <a:rPr lang="en-GB" dirty="0" smtClean="0"/>
              <a:t> to the C programming language. We will be looking at both C and C++ structures throughout this course.</a:t>
            </a:r>
          </a:p>
          <a:p>
            <a:endParaRPr lang="en-GB" dirty="0" smtClean="0"/>
          </a:p>
          <a:p>
            <a:r>
              <a:rPr lang="en-GB" dirty="0" smtClean="0"/>
              <a:t>Visual applications can be created using C++ (</a:t>
            </a:r>
            <a:r>
              <a:rPr lang="en-GB" dirty="0" err="1" smtClean="0"/>
              <a:t>ie</a:t>
            </a:r>
            <a:r>
              <a:rPr lang="en-GB" dirty="0" smtClean="0"/>
              <a:t>. Visual C++) but portability is decreased.  We will be focusing on console based programs for this course only.</a:t>
            </a:r>
          </a:p>
          <a:p>
            <a:endParaRPr lang="en-GB" dirty="0" smtClean="0"/>
          </a:p>
          <a:p>
            <a:r>
              <a:rPr lang="en-GB" dirty="0" smtClean="0"/>
              <a:t>As a primary interest is portability we will not be using Windows defined C++ libraries but rather we will stick to general libraries available cross platform</a:t>
            </a:r>
          </a:p>
          <a:p>
            <a:endParaRPr lang="en-GB" dirty="0" smtClean="0"/>
          </a:p>
          <a:p>
            <a:r>
              <a:rPr lang="en-GB" dirty="0" smtClean="0"/>
              <a:t>Important: Everything in C++ is case sensitive as such </a:t>
            </a:r>
            <a:r>
              <a:rPr lang="en-GB" dirty="0" err="1" smtClean="0"/>
              <a:t>intCounter</a:t>
            </a:r>
            <a:r>
              <a:rPr lang="en-GB" dirty="0" smtClean="0"/>
              <a:t> and </a:t>
            </a:r>
            <a:r>
              <a:rPr lang="en-GB" dirty="0" err="1" smtClean="0"/>
              <a:t>IntCounter</a:t>
            </a:r>
            <a:r>
              <a:rPr lang="en-GB" dirty="0" smtClean="0"/>
              <a:t> are not the same variable</a:t>
            </a:r>
          </a:p>
        </p:txBody>
      </p:sp>
      <p:sp>
        <p:nvSpPr>
          <p:cNvPr id="4" name="Slide Number Placeholder 3"/>
          <p:cNvSpPr>
            <a:spLocks noGrp="1"/>
          </p:cNvSpPr>
          <p:nvPr>
            <p:ph type="sldNum" sz="quarter" idx="12"/>
          </p:nvPr>
        </p:nvSpPr>
        <p:spPr/>
        <p:txBody>
          <a:bodyPr/>
          <a:lstStyle/>
          <a:p>
            <a:fld id="{C65239AF-3106-4D6F-BFAE-D1F15F53D800}"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Tokens</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C/C++ is very similar to other languages you have studied.  </a:t>
            </a:r>
          </a:p>
          <a:p>
            <a:r>
              <a:rPr lang="en-GB" dirty="0" smtClean="0"/>
              <a:t>Tokens are the </a:t>
            </a:r>
            <a:r>
              <a:rPr lang="en-GB" dirty="0" err="1" smtClean="0"/>
              <a:t>minimals</a:t>
            </a:r>
            <a:r>
              <a:rPr lang="en-GB" dirty="0" smtClean="0"/>
              <a:t> chunk of program that have meaning to the compiler – the smallest meaningful symbols in the language (there are 6), and include:</a:t>
            </a:r>
          </a:p>
          <a:p>
            <a:pPr>
              <a:buNone/>
            </a:pPr>
            <a:endParaRPr lang="en-GB" dirty="0" smtClean="0"/>
          </a:p>
          <a:p>
            <a:pPr>
              <a:buNone/>
            </a:pPr>
            <a:r>
              <a:rPr lang="en-GB" dirty="0" smtClean="0"/>
              <a:t>Keywords – </a:t>
            </a:r>
            <a:r>
              <a:rPr lang="en-GB" dirty="0" err="1" smtClean="0"/>
              <a:t>int</a:t>
            </a:r>
            <a:r>
              <a:rPr lang="en-GB" dirty="0" smtClean="0"/>
              <a:t>, double, for, auto</a:t>
            </a:r>
          </a:p>
          <a:p>
            <a:pPr>
              <a:buNone/>
            </a:pPr>
            <a:r>
              <a:rPr lang="en-GB" dirty="0" smtClean="0"/>
              <a:t>Identifiers – </a:t>
            </a:r>
            <a:r>
              <a:rPr lang="en-GB" dirty="0" err="1" smtClean="0"/>
              <a:t>cout</a:t>
            </a:r>
            <a:r>
              <a:rPr lang="en-GB" dirty="0" smtClean="0"/>
              <a:t>, std, x, </a:t>
            </a:r>
            <a:r>
              <a:rPr lang="en-GB" dirty="0" err="1" smtClean="0"/>
              <a:t>myFunction</a:t>
            </a:r>
            <a:endParaRPr lang="en-GB" dirty="0" smtClean="0"/>
          </a:p>
          <a:p>
            <a:pPr>
              <a:buNone/>
            </a:pPr>
            <a:r>
              <a:rPr lang="en-GB" dirty="0" smtClean="0"/>
              <a:t>Literals – “hi”, ‘c’, 0, 23.4</a:t>
            </a:r>
          </a:p>
          <a:p>
            <a:pPr>
              <a:buNone/>
            </a:pPr>
            <a:r>
              <a:rPr lang="en-GB" dirty="0" smtClean="0"/>
              <a:t>Operators – +, -, &amp;&amp;, %, &lt;&lt; </a:t>
            </a:r>
          </a:p>
          <a:p>
            <a:pPr>
              <a:buNone/>
            </a:pPr>
            <a:r>
              <a:rPr lang="en-GB" dirty="0" smtClean="0"/>
              <a:t>Punctuation/</a:t>
            </a:r>
            <a:r>
              <a:rPr lang="en-GB" dirty="0" err="1" smtClean="0"/>
              <a:t>Seperators</a:t>
            </a:r>
            <a:r>
              <a:rPr lang="en-GB" dirty="0" smtClean="0"/>
              <a:t> – {}, (), , ;</a:t>
            </a:r>
          </a:p>
          <a:p>
            <a:pPr>
              <a:buNone/>
            </a:pPr>
            <a:r>
              <a:rPr lang="en-GB" dirty="0" smtClean="0"/>
              <a:t>Whitespace – spaces, tabs, newlines, comments</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Syntax Overview</a:t>
            </a:r>
            <a:endParaRPr lang="en-GB" dirty="0"/>
          </a:p>
        </p:txBody>
      </p:sp>
      <p:sp>
        <p:nvSpPr>
          <p:cNvPr id="3" name="Content Placeholder 2"/>
          <p:cNvSpPr>
            <a:spLocks noGrp="1"/>
          </p:cNvSpPr>
          <p:nvPr>
            <p:ph sz="quarter" idx="1"/>
          </p:nvPr>
        </p:nvSpPr>
        <p:spPr/>
        <p:txBody>
          <a:bodyPr>
            <a:normAutofit/>
          </a:bodyPr>
          <a:lstStyle/>
          <a:p>
            <a:pPr marL="514350" indent="-514350">
              <a:buNone/>
            </a:pPr>
            <a:r>
              <a:rPr lang="en-GB" i="1" dirty="0" smtClean="0">
                <a:solidFill>
                  <a:srgbClr val="00B050"/>
                </a:solidFill>
              </a:rPr>
              <a:t>1.     // my first program in C++</a:t>
            </a:r>
            <a:r>
              <a:rPr lang="en-GB" dirty="0" smtClean="0">
                <a:solidFill>
                  <a:srgbClr val="00B050"/>
                </a:solidFill>
              </a:rPr>
              <a:t> </a:t>
            </a:r>
          </a:p>
          <a:p>
            <a:pPr marL="514350" indent="-514350">
              <a:buAutoNum type="arabicPeriod" startAt="2"/>
            </a:pPr>
            <a:r>
              <a:rPr lang="en-GB" i="1" dirty="0" smtClean="0"/>
              <a:t>#include &lt;</a:t>
            </a:r>
            <a:r>
              <a:rPr lang="en-GB" i="1" dirty="0" err="1" smtClean="0"/>
              <a:t>iostream</a:t>
            </a:r>
            <a:r>
              <a:rPr lang="en-GB" i="1" dirty="0" smtClean="0"/>
              <a:t>&gt;</a:t>
            </a:r>
            <a:endParaRPr lang="en-GB" dirty="0" smtClean="0">
              <a:solidFill>
                <a:srgbClr val="00B050"/>
              </a:solidFill>
            </a:endParaRPr>
          </a:p>
          <a:p>
            <a:pPr marL="514350" indent="-514350">
              <a:buAutoNum type="arabicPeriod" startAt="2"/>
            </a:pPr>
            <a:r>
              <a:rPr lang="en-GB" i="1" dirty="0" err="1" smtClean="0"/>
              <a:t>int</a:t>
            </a:r>
            <a:r>
              <a:rPr lang="en-GB" dirty="0" smtClean="0"/>
              <a:t> main()</a:t>
            </a:r>
          </a:p>
          <a:p>
            <a:pPr marL="514350" indent="-514350">
              <a:buAutoNum type="arabicPeriod" startAt="2"/>
            </a:pPr>
            <a:r>
              <a:rPr lang="en-GB" dirty="0" smtClean="0"/>
              <a:t> </a:t>
            </a:r>
          </a:p>
          <a:p>
            <a:pPr marL="514350" indent="-514350">
              <a:buAutoNum type="arabicPeriod" startAt="5"/>
            </a:pPr>
            <a:r>
              <a:rPr lang="en-GB" dirty="0" smtClean="0"/>
              <a:t>{ </a:t>
            </a:r>
          </a:p>
          <a:p>
            <a:pPr marL="514350" indent="-514350">
              <a:buAutoNum type="arabicPeriod" startAt="5"/>
            </a:pPr>
            <a:r>
              <a:rPr lang="en-GB" dirty="0" smtClean="0"/>
              <a:t>	std::</a:t>
            </a:r>
            <a:r>
              <a:rPr lang="en-GB" dirty="0" err="1" smtClean="0"/>
              <a:t>cout</a:t>
            </a:r>
            <a:r>
              <a:rPr lang="en-GB" dirty="0" smtClean="0"/>
              <a:t> &lt;&lt; "Hello World!"; </a:t>
            </a:r>
          </a:p>
          <a:p>
            <a:pPr marL="514350" indent="-514350">
              <a:buAutoNum type="arabicPeriod" startAt="5"/>
            </a:pPr>
            <a:r>
              <a:rPr lang="en-GB" dirty="0" smtClean="0"/>
              <a:t>}</a:t>
            </a:r>
          </a:p>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C65239AF-3106-4D6F-BFAE-D1F15F53D800}"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C/C++: Syntax Overview</a:t>
            </a:r>
            <a:endParaRPr lang="en-GB" dirty="0"/>
          </a:p>
        </p:txBody>
      </p:sp>
      <p:sp>
        <p:nvSpPr>
          <p:cNvPr id="3" name="Content Placeholder 2"/>
          <p:cNvSpPr>
            <a:spLocks noGrp="1"/>
          </p:cNvSpPr>
          <p:nvPr>
            <p:ph sz="quarter" idx="1"/>
          </p:nvPr>
        </p:nvSpPr>
        <p:spPr>
          <a:xfrm>
            <a:off x="301752" y="1527048"/>
            <a:ext cx="8503920" cy="4830910"/>
          </a:xfrm>
        </p:spPr>
        <p:txBody>
          <a:bodyPr>
            <a:normAutofit fontScale="85000" lnSpcReduction="20000"/>
          </a:bodyPr>
          <a:lstStyle/>
          <a:p>
            <a:pPr>
              <a:buNone/>
            </a:pPr>
            <a:r>
              <a:rPr lang="en-GB" i="1" dirty="0" smtClean="0">
                <a:solidFill>
                  <a:srgbClr val="FF0000"/>
                </a:solidFill>
              </a:rPr>
              <a:t>Line 1:  </a:t>
            </a:r>
            <a:r>
              <a:rPr lang="en-GB" i="1" dirty="0" smtClean="0">
                <a:solidFill>
                  <a:srgbClr val="00B050"/>
                </a:solidFill>
              </a:rPr>
              <a:t>// my first program in C++</a:t>
            </a:r>
            <a:r>
              <a:rPr lang="en-GB" dirty="0" smtClean="0">
                <a:solidFill>
                  <a:srgbClr val="00B050"/>
                </a:solidFill>
              </a:rPr>
              <a:t> </a:t>
            </a:r>
          </a:p>
          <a:p>
            <a:pPr>
              <a:buNone/>
            </a:pPr>
            <a:endParaRPr lang="en-GB" dirty="0" smtClean="0">
              <a:solidFill>
                <a:srgbClr val="00B050"/>
              </a:solidFill>
            </a:endParaRPr>
          </a:p>
          <a:p>
            <a:pPr>
              <a:buNone/>
            </a:pPr>
            <a:r>
              <a:rPr lang="en-GB" i="1" dirty="0" smtClean="0"/>
              <a:t>     I</a:t>
            </a:r>
            <a:r>
              <a:rPr lang="en-GB" dirty="0" smtClean="0"/>
              <a:t>s the comment in C/C++.  Two comment options are available: </a:t>
            </a:r>
            <a:r>
              <a:rPr lang="en-GB" i="1" dirty="0" smtClean="0">
                <a:solidFill>
                  <a:srgbClr val="00B050"/>
                </a:solidFill>
              </a:rPr>
              <a:t>// line comment</a:t>
            </a:r>
            <a:r>
              <a:rPr lang="en-GB" i="1" dirty="0" smtClean="0"/>
              <a:t>, and  </a:t>
            </a:r>
            <a:r>
              <a:rPr lang="en-GB" i="1" dirty="0" smtClean="0">
                <a:solidFill>
                  <a:srgbClr val="00B050"/>
                </a:solidFill>
              </a:rPr>
              <a:t>/* block comment */</a:t>
            </a:r>
          </a:p>
          <a:p>
            <a:pPr>
              <a:buNone/>
            </a:pPr>
            <a:endParaRPr lang="en-GB" i="1" dirty="0" smtClean="0">
              <a:solidFill>
                <a:srgbClr val="00B050"/>
              </a:solidFill>
            </a:endParaRPr>
          </a:p>
          <a:p>
            <a:pPr>
              <a:buNone/>
            </a:pPr>
            <a:r>
              <a:rPr lang="en-GB" i="1" dirty="0" smtClean="0">
                <a:solidFill>
                  <a:srgbClr val="FF0000"/>
                </a:solidFill>
              </a:rPr>
              <a:t>Line 2:</a:t>
            </a:r>
            <a:r>
              <a:rPr lang="en-GB" i="1" dirty="0" smtClean="0"/>
              <a:t> #include &lt;</a:t>
            </a:r>
            <a:r>
              <a:rPr lang="en-GB" i="1" dirty="0" err="1" smtClean="0"/>
              <a:t>iostream</a:t>
            </a:r>
            <a:r>
              <a:rPr lang="en-GB" i="1" dirty="0" smtClean="0"/>
              <a:t>&gt;</a:t>
            </a:r>
            <a:endParaRPr lang="en-GB" dirty="0" smtClean="0">
              <a:solidFill>
                <a:srgbClr val="00B050"/>
              </a:solidFill>
            </a:endParaRPr>
          </a:p>
          <a:p>
            <a:pPr>
              <a:buNone/>
            </a:pPr>
            <a:endParaRPr lang="en-GB" dirty="0" smtClean="0"/>
          </a:p>
          <a:p>
            <a:pPr>
              <a:buNone/>
            </a:pPr>
            <a:r>
              <a:rPr lang="en-GB" dirty="0" smtClean="0"/>
              <a:t>    The # represents a directive read and interpreted by the </a:t>
            </a:r>
            <a:r>
              <a:rPr lang="en-GB" dirty="0" err="1" smtClean="0"/>
              <a:t>preprocessor</a:t>
            </a:r>
            <a:r>
              <a:rPr lang="en-GB" dirty="0" smtClean="0"/>
              <a:t> (interpreted prior to compilation).  The #include &lt;</a:t>
            </a:r>
            <a:r>
              <a:rPr lang="en-GB" dirty="0" err="1" smtClean="0"/>
              <a:t>iostream</a:t>
            </a:r>
            <a:r>
              <a:rPr lang="en-GB" dirty="0" smtClean="0"/>
              <a:t>&gt; directive indicates to include the header </a:t>
            </a:r>
            <a:r>
              <a:rPr lang="en-GB" dirty="0" err="1" smtClean="0"/>
              <a:t>iostream</a:t>
            </a:r>
            <a:r>
              <a:rPr lang="en-GB" dirty="0" smtClean="0"/>
              <a:t> (standard C++ library) that allows for standard input and output operations.</a:t>
            </a:r>
          </a:p>
          <a:p>
            <a:pPr>
              <a:buNone/>
            </a:pPr>
            <a:endParaRPr lang="en-GB" dirty="0" smtClean="0"/>
          </a:p>
          <a:p>
            <a:pPr>
              <a:buNone/>
            </a:pPr>
            <a:r>
              <a:rPr lang="en-GB" b="1" dirty="0" smtClean="0"/>
              <a:t>NB.</a:t>
            </a:r>
            <a:r>
              <a:rPr lang="en-GB" dirty="0" smtClean="0"/>
              <a:t> Blank lines are not interpreted by the compiler.</a:t>
            </a:r>
          </a:p>
        </p:txBody>
      </p:sp>
      <p:sp>
        <p:nvSpPr>
          <p:cNvPr id="4" name="Slide Number Placeholder 3"/>
          <p:cNvSpPr>
            <a:spLocks noGrp="1"/>
          </p:cNvSpPr>
          <p:nvPr>
            <p:ph type="sldNum" sz="quarter" idx="12"/>
          </p:nvPr>
        </p:nvSpPr>
        <p:spPr/>
        <p:txBody>
          <a:bodyPr/>
          <a:lstStyle/>
          <a:p>
            <a:fld id="{C65239AF-3106-4D6F-BFAE-D1F15F53D800}" type="slidenum">
              <a:rPr lang="en-GB" smtClean="0"/>
              <a:pPr/>
              <a:t>9</a:t>
            </a:fld>
            <a:endParaRPr lang="en-GB"/>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212</TotalTime>
  <Words>1651</Words>
  <Application>Microsoft Office PowerPoint</Application>
  <PresentationFormat>On-screen Show (4:3)</PresentationFormat>
  <Paragraphs>252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Week 1 - Overview</vt:lpstr>
      <vt:lpstr>Week 1 - Overview</vt:lpstr>
      <vt:lpstr>1. Review of Course Syllabus </vt:lpstr>
      <vt:lpstr>Introduction to C/C++: Background</vt:lpstr>
      <vt:lpstr>Introduction to C/C++: Background</vt:lpstr>
      <vt:lpstr>Introduction to C/C++: Background</vt:lpstr>
      <vt:lpstr>Introduction to C/C++: Tokens</vt:lpstr>
      <vt:lpstr>Introduction to C/C++: Syntax Overview</vt:lpstr>
      <vt:lpstr>Introduction to C/C++: Syntax Overview</vt:lpstr>
      <vt:lpstr>Introduction to C/C++: Syntax Overview</vt:lpstr>
      <vt:lpstr>Introduction to C/C++: Syntax Overview</vt:lpstr>
      <vt:lpstr>Introduction to C/C++: Using Namespace Std</vt:lpstr>
      <vt:lpstr>Introduction to C/C++: Strings</vt:lpstr>
      <vt:lpstr>Introduction to C/C++: Variables</vt:lpstr>
      <vt:lpstr>Introduction to C/C++: Variables</vt:lpstr>
      <vt:lpstr>Introduction to C/C++: Variables</vt:lpstr>
      <vt:lpstr>Introduction to C/C++: Variables</vt:lpstr>
      <vt:lpstr>Introduction to C/C++: Variables</vt:lpstr>
      <vt:lpstr>Introduction to C/C++: Variables</vt:lpstr>
      <vt:lpstr>Introduction to C/C++: Variables</vt:lpstr>
      <vt:lpstr>Introduction to C/C++: Variable Declaration</vt:lpstr>
      <vt:lpstr>Introduction to C/C++: Initiation</vt:lpstr>
      <vt:lpstr>3. Compiler Environment</vt:lpstr>
      <vt:lpstr>3. Compiler Environment</vt:lpstr>
      <vt:lpstr>3. Compiler Environment</vt:lpstr>
      <vt:lpstr>Going Forward</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Overview</dc:title>
  <dc:creator>J G</dc:creator>
  <cp:lastModifiedBy>J G</cp:lastModifiedBy>
  <cp:revision>15</cp:revision>
  <dcterms:created xsi:type="dcterms:W3CDTF">2017-05-07T23:27:10Z</dcterms:created>
  <dcterms:modified xsi:type="dcterms:W3CDTF">2017-05-09T01:16:12Z</dcterms:modified>
</cp:coreProperties>
</file>