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 Medium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560B94-B55A-4BF5-B8D2-D03E7F676F5A}">
  <a:tblStyle styleId="{E0560B94-B55A-4BF5-B8D2-D03E7F676F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Medium-bold.fntdata"/><Relationship Id="rId14" Type="http://schemas.openxmlformats.org/officeDocument/2006/relationships/font" Target="fonts/OpenSansMedium-regular.fntdata"/><Relationship Id="rId17" Type="http://schemas.openxmlformats.org/officeDocument/2006/relationships/font" Target="fonts/OpenSansMedium-boldItalic.fntdata"/><Relationship Id="rId16" Type="http://schemas.openxmlformats.org/officeDocument/2006/relationships/font" Target="fonts/OpenSansMedium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caab4f6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caab4f6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caab4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caab4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dcaab4f6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dcaab4f6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caab4f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caab4f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AB-test marketpele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</a:t>
            </a:r>
            <a:r>
              <a:rPr lang="ru"/>
              <a:t>2019-03-01 по 2019-03-07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информация об </a:t>
            </a:r>
            <a:r>
              <a:rPr lang="ru"/>
              <a:t>эксперименте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Описание проекта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1E1F22"/>
                </a:solidFill>
              </a:rPr>
              <a:t>Группа А</a:t>
            </a:r>
            <a:r>
              <a:rPr lang="ru" sz="1200">
                <a:solidFill>
                  <a:srgbClr val="1E1F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- л</a:t>
            </a:r>
            <a:r>
              <a:rPr lang="ru" sz="1200">
                <a:solidFill>
                  <a:srgbClr val="1E1F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ента, составленная из "органического" элемента наверху списка, и с четырьмя "платными" элементами внизу списка.</a:t>
            </a:r>
            <a:endParaRPr sz="1200">
              <a:solidFill>
                <a:srgbClr val="1E1F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1E1F22"/>
                </a:solidFill>
              </a:rPr>
              <a:t>Группа B</a:t>
            </a:r>
            <a:r>
              <a:rPr lang="ru" sz="1200">
                <a:solidFill>
                  <a:srgbClr val="1E1F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- лента с четырьмя "платными" элементами вверху списка, за ними следовал один "органический" элемент.</a:t>
            </a:r>
            <a:endParaRPr sz="1200">
              <a:solidFill>
                <a:srgbClr val="1E1F2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F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Даты эксперимента </a:t>
            </a:r>
            <a:r>
              <a:rPr b="1" lang="ru" sz="1200">
                <a:solidFill>
                  <a:srgbClr val="1E1F22"/>
                </a:solidFill>
              </a:rPr>
              <a:t>2019-03-01</a:t>
            </a:r>
            <a:r>
              <a:rPr lang="ru" sz="1200">
                <a:solidFill>
                  <a:srgbClr val="1E1F2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по </a:t>
            </a:r>
            <a:r>
              <a:rPr b="1" lang="ru" sz="1200">
                <a:solidFill>
                  <a:srgbClr val="1E1F22"/>
                </a:solidFill>
              </a:rPr>
              <a:t>2019-03-07</a:t>
            </a:r>
            <a:endParaRPr b="1" sz="1200">
              <a:solidFill>
                <a:srgbClr val="1E1F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Метрики</a:t>
            </a:r>
            <a:r>
              <a:rPr b="1" lang="ru" sz="1200"/>
              <a:t>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RPM, RPS, Paid/Organic CTR, количество просмотров за сессию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Отличие ключевых метрик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Ключевые метрики </a:t>
            </a:r>
            <a:r>
              <a:rPr lang="ru"/>
              <a:t>статистически</a:t>
            </a:r>
            <a:r>
              <a:rPr lang="ru"/>
              <a:t> значимо в группах не отличаются за </a:t>
            </a:r>
            <a:r>
              <a:rPr lang="ru"/>
              <a:t>исключением - </a:t>
            </a:r>
            <a:r>
              <a:rPr b="1" lang="ru"/>
              <a:t>Organic CTR</a:t>
            </a:r>
            <a:r>
              <a:rPr b="1" lang="ru"/>
              <a:t> </a:t>
            </a:r>
            <a:endParaRPr b="1"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77377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{E0560B94-B55A-4BF5-B8D2-D03E7F676F5A}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Метрики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Group A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Group 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Relative Change from Group A (%)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RPM </a:t>
                      </a:r>
                      <a:r>
                        <a:rPr lang="ru" sz="1000"/>
                        <a:t>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2.497136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2.985061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19.539361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Paid CTR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0.020999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0.023893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13.783992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highlight>
                            <a:schemeClr val="dk1"/>
                          </a:highlight>
                        </a:rPr>
                        <a:t>Organic CTR      </a:t>
                      </a:r>
                      <a:r>
                        <a:rPr lang="ru" sz="1000">
                          <a:highlight>
                            <a:schemeClr val="dk1"/>
                          </a:highlight>
                        </a:rPr>
                        <a:t>      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dk1"/>
                          </a:highlight>
                        </a:rPr>
                        <a:t>0.067401 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dk1"/>
                          </a:highlight>
                        </a:rPr>
                        <a:t>0.032069                 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dk1"/>
                          </a:highlight>
                        </a:rPr>
                        <a:t>-52.421414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Page views per session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1.038067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0.854122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 -17.719971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RPS           </a:t>
                      </a:r>
                      <a:r>
                        <a:rPr lang="ru" sz="1000"/>
                        <a:t>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4.902419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5.501504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12.220189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метрики </a:t>
            </a:r>
            <a:r>
              <a:rPr lang="ru"/>
              <a:t>Organic CTR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3172" r="2692" t="3883"/>
          <a:stretch/>
        </p:blipFill>
        <p:spPr>
          <a:xfrm>
            <a:off x="1682938" y="1207575"/>
            <a:ext cx="5778124" cy="36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0" y="0"/>
            <a:ext cx="42564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Поведение пользователей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1" y="0"/>
            <a:ext cx="2510100" cy="263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2637175"/>
            <a:ext cx="2510100" cy="2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05250" y="1452500"/>
            <a:ext cx="60747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На </a:t>
            </a: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большинство</a:t>
            </a: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 метрик изменение расположения блоков не произвело изменений. Однако </a:t>
            </a:r>
            <a:r>
              <a:rPr lang="ru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показатель </a:t>
            </a:r>
            <a:r>
              <a:rPr b="1" lang="ru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Organic CTR</a:t>
            </a:r>
            <a:r>
              <a:rPr lang="ru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в группе </a:t>
            </a:r>
            <a:r>
              <a:rPr b="1" lang="ru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ru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ухудшился на 52% по сравнению с группой </a:t>
            </a:r>
            <a:r>
              <a:rPr b="1" lang="ru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ru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Это свидетельствует о том, что расположение органического контента внизу страницы не является оптимальным для привлечения органического трафика.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