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3C1E06-1443-4894-9FE6-94D28CDD1E49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31CD72-3CE5-4703-A790-EA0A2D6551A8}" type="slidenum">
              <a:t>&lt;#&gt;</a:t>
            </a:fld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D6AB78-EECD-45E2-AD8F-5B87E54BBE49}" type="slidenum">
              <a:t>&lt;#&gt;</a:t>
            </a:fld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46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0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4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2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6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7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8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9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5ACDE9-B5F9-41F4-8E76-C92CD6DF37D9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6DF289-F83F-4AE0-8808-4D1D32EE1C2A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68FA44-5C3C-4216-BDBE-D49E7E52284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C8DB17-B5D6-48FB-8D61-4BE936185E6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022B03-77AD-4AF6-BDCF-B444964C7BC5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EAEFDF-B1C2-4B46-9A9F-4E98D3027E93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2D3AFC-DEB4-419C-92C4-F12FE3C47A9D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878CAF-34F7-4BD0-96B1-ED7AE2B7AB0B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091710-0B05-4F3D-BC62-0296F5803C9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BEC3938-494F-468C-809F-3E79DFDE08F4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299FFF9-834D-4EF3-BD35-A5F7807903AB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C897215-496F-41EC-8EAD-7FC7861ABE4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D01DD63-4C9E-4D62-9050-FFBCDABC9CCA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61762FB-8B22-4C13-9CC1-0A53969ECB45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2FB7F98-4B38-42DD-B5AC-89E07B88D7CB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5789245-4F3F-4813-A8B5-74DB6CEC96EF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2C88B78-915B-4FA2-977E-A1BA61687E4B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4F5C15D-746F-41F5-AD98-8FB776CD35E8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1ABA6D8-CFC4-42AA-AAE7-06FC9851D95D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745700B-8945-4894-A97B-B97DE6DC374E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BCA6E61-06F8-403A-8D41-D20B0BDCD7B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6B84A0D-4819-4B28-B90D-47C38D1DD101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44EB4CD-2F8F-4A29-8969-5AF3CCF97AEB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E600CC-3F2F-4650-9C76-D2F10BAD6CF3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CF57AD-2CCD-4145-8B0C-2528C5CB8D21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A6DED79-BC7C-4DA1-ACB3-EFF347C8482B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EBAEAC-E8B8-4A8A-9DC5-A37EA25087B7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CC87D8-F9FA-42FD-8F63-5107CC7EDB98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41DB1D-D084-47B9-84D2-40E6C0847D9D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E9482C-27D9-4BAB-8144-13E5D596B28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920DB71-6B34-4483-9FE6-F1F8C7D26FE1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11779D-1502-49B9-B5A8-1CA860821B88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4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69B2B43-DD89-47C8-9717-F0DC827AAA69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1D4B028-2935-42C6-95E2-75F9BEAD2AB7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C74FC4D-E743-40F4-A77F-4441950D8333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0475C279-EA5F-417C-95DE-486E43071992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8D3D065-1E32-42A6-8072-D32D01E39CEF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4B5D8D8-12A0-442B-9A3B-7BE1B124A47C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A24C005-5102-4E31-B1F0-4DC3D005E33E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950FC3F-0B82-48A1-908D-8E7ACC3ECED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0D1664C-8A69-40C2-BDFF-3A5122C8F977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E3B8447B-BB26-46E6-898D-508F84FBEC66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ED87756-8E32-4B43-9D00-896EC1FF982D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0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D2C03AD-28A7-4974-8F61-DA4571E189A6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6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7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CD16063-0A68-4AB8-B92D-F12087FC48FD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13.xml.rels><?xml version='1.0' encoding='UTF-8' standalone='yes'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49.xml"/><Relationship Id="rId8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56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</Relationships>
</file>

<file path=ppt/slideMasters/_rels/slideMaster7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92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Freeform: Shape 22"/>
          <p:cNvSpPr/>
          <p:nvPr/>
        </p:nvSpPr>
        <p:spPr>
          <a:xfrm>
            <a:off x="6576120" y="6244200"/>
            <a:ext cx="5128560" cy="613440"/>
          </a:xfrm>
          <a:custGeom>
            <a:avLst/>
            <a:gdLst/>
            <a:ahLst/>
            <a:rect l="l" t="t" r="r" b="b"/>
            <a:pathLst>
              <a:path w="5128931" h="613967">
                <a:moveTo>
                  <a:pt x="4291965" y="60"/>
                </a:moveTo>
                <a:cubicBezTo>
                  <a:pt x="4425259" y="-1390"/>
                  <a:pt x="4550210" y="23536"/>
                  <a:pt x="4666198" y="89254"/>
                </a:cubicBezTo>
                <a:cubicBezTo>
                  <a:pt x="4891999" y="217207"/>
                  <a:pt x="5029133" y="370815"/>
                  <a:pt x="5101197" y="537690"/>
                </a:cubicBezTo>
                <a:lnTo>
                  <a:pt x="5128931" y="613967"/>
                </a:lnTo>
                <a:lnTo>
                  <a:pt x="0" y="613967"/>
                </a:lnTo>
                <a:lnTo>
                  <a:pt x="15614" y="593375"/>
                </a:lnTo>
                <a:cubicBezTo>
                  <a:pt x="37505" y="566465"/>
                  <a:pt x="59606" y="541212"/>
                  <a:pt x="81739" y="517786"/>
                </a:cubicBezTo>
                <a:cubicBezTo>
                  <a:pt x="726324" y="-164414"/>
                  <a:pt x="1567784" y="212292"/>
                  <a:pt x="2139708" y="331996"/>
                </a:cubicBezTo>
                <a:cubicBezTo>
                  <a:pt x="2980088" y="507931"/>
                  <a:pt x="3714356" y="6344"/>
                  <a:pt x="4291965" y="60"/>
                </a:cubicBezTo>
                <a:close/>
              </a:path>
            </a:pathLst>
          </a:custGeom>
          <a:solidFill>
            <a:schemeClr val="accent1"/>
          </a:solidFill>
          <a:ln w="23738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Freeform: Shape 20"/>
          <p:cNvSpPr/>
          <p:nvPr/>
        </p:nvSpPr>
        <p:spPr>
          <a:xfrm>
            <a:off x="11450880" y="3547080"/>
            <a:ext cx="740880" cy="3164400"/>
          </a:xfrm>
          <a:custGeom>
            <a:avLst/>
            <a:gdLst/>
            <a:ahLst/>
            <a:rect l="l" t="t" r="r" b="b"/>
            <a:pathLst>
              <a:path w="741094" h="3164819">
                <a:moveTo>
                  <a:pt x="741094" y="0"/>
                </a:moveTo>
                <a:lnTo>
                  <a:pt x="741094" y="3164819"/>
                </a:lnTo>
                <a:lnTo>
                  <a:pt x="696311" y="3128887"/>
                </a:lnTo>
                <a:cubicBezTo>
                  <a:pt x="398216" y="2865259"/>
                  <a:pt x="172941" y="2512853"/>
                  <a:pt x="66029" y="2098526"/>
                </a:cubicBezTo>
                <a:cubicBezTo>
                  <a:pt x="-129976" y="1338929"/>
                  <a:pt x="122879" y="568970"/>
                  <a:pt x="659081" y="692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Block Arc 10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75000"/>
              </a:lnSpc>
              <a:buNone/>
            </a:pPr>
            <a:r>
              <a:rPr b="0" lang="en-US" sz="5400" spc="5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45720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91440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137160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marL="182880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31" name="Graphic 4"/>
          <p:cNvSpPr/>
          <p:nvPr/>
        </p:nvSpPr>
        <p:spPr>
          <a:xfrm flipH="1" flipV="1" rot="10800000">
            <a:off x="-9360" y="3945960"/>
            <a:ext cx="2853360" cy="2937600"/>
          </a:xfrm>
          <a:custGeom>
            <a:avLst/>
            <a:gdLst/>
            <a:ahLst/>
            <a:rect l="l" t="t" r="r" b="b"/>
            <a:pathLst>
              <a:path w="2853725" h="2938093">
                <a:moveTo>
                  <a:pt x="0" y="0"/>
                </a:moveTo>
                <a:lnTo>
                  <a:pt x="2853725" y="0"/>
                </a:lnTo>
                <a:lnTo>
                  <a:pt x="2853725" y="2938093"/>
                </a:lnTo>
                <a:lnTo>
                  <a:pt x="0" y="2938093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Freeform: Shape 18"/>
          <p:cNvSpPr/>
          <p:nvPr/>
        </p:nvSpPr>
        <p:spPr>
          <a:xfrm>
            <a:off x="9063360" y="0"/>
            <a:ext cx="3128400" cy="2679480"/>
          </a:xfrm>
          <a:custGeom>
            <a:avLst/>
            <a:gdLst/>
            <a:ahLst/>
            <a:rect l="l" t="t" r="r" b="b"/>
            <a:pathLst>
              <a:path w="3128797" h="2679752">
                <a:moveTo>
                  <a:pt x="3128797" y="879358"/>
                </a:moveTo>
                <a:lnTo>
                  <a:pt x="3128797" y="2679752"/>
                </a:lnTo>
                <a:lnTo>
                  <a:pt x="3059267" y="2608151"/>
                </a:lnTo>
                <a:cubicBezTo>
                  <a:pt x="2845801" y="2364562"/>
                  <a:pt x="2737482" y="2047511"/>
                  <a:pt x="2764395" y="1724021"/>
                </a:cubicBezTo>
                <a:cubicBezTo>
                  <a:pt x="2789869" y="1485736"/>
                  <a:pt x="2988975" y="1235917"/>
                  <a:pt x="3093998" y="985035"/>
                </a:cubicBezTo>
                <a:close/>
                <a:moveTo>
                  <a:pt x="0" y="0"/>
                </a:moveTo>
                <a:lnTo>
                  <a:pt x="3128797" y="0"/>
                </a:lnTo>
                <a:lnTo>
                  <a:pt x="3128797" y="550788"/>
                </a:lnTo>
                <a:lnTo>
                  <a:pt x="3123603" y="534564"/>
                </a:lnTo>
                <a:cubicBezTo>
                  <a:pt x="2933666" y="80785"/>
                  <a:pt x="2078477" y="268334"/>
                  <a:pt x="1737201" y="374784"/>
                </a:cubicBezTo>
                <a:cubicBezTo>
                  <a:pt x="1414305" y="472235"/>
                  <a:pt x="872573" y="510694"/>
                  <a:pt x="534991" y="378865"/>
                </a:cubicBezTo>
                <a:cubicBezTo>
                  <a:pt x="393838" y="323373"/>
                  <a:pt x="264165" y="243263"/>
                  <a:pt x="147047" y="143968"/>
                </a:cubicBezTo>
                <a:close/>
              </a:path>
            </a:pathLst>
          </a:custGeom>
          <a:solidFill>
            <a:schemeClr val="accent3"/>
          </a:solidFill>
          <a:ln w="40258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Freeform: Shape 24"/>
          <p:cNvSpPr/>
          <p:nvPr/>
        </p:nvSpPr>
        <p:spPr>
          <a:xfrm>
            <a:off x="-9720" y="0"/>
            <a:ext cx="2617200" cy="3478320"/>
          </a:xfrm>
          <a:custGeom>
            <a:avLst/>
            <a:gdLst/>
            <a:ahLst/>
            <a:rect l="l" t="t" r="r" b="b"/>
            <a:pathLst>
              <a:path w="2617625" h="3478627">
                <a:moveTo>
                  <a:pt x="0" y="0"/>
                </a:moveTo>
                <a:lnTo>
                  <a:pt x="2617625" y="0"/>
                </a:lnTo>
                <a:lnTo>
                  <a:pt x="2553291" y="101454"/>
                </a:lnTo>
                <a:cubicBezTo>
                  <a:pt x="2193600" y="596780"/>
                  <a:pt x="1511980" y="777778"/>
                  <a:pt x="1240549" y="958722"/>
                </a:cubicBezTo>
                <a:cubicBezTo>
                  <a:pt x="1133381" y="1026274"/>
                  <a:pt x="1037426" y="1107134"/>
                  <a:pt x="955351" y="1199055"/>
                </a:cubicBezTo>
                <a:cubicBezTo>
                  <a:pt x="758369" y="1419663"/>
                  <a:pt x="648207" y="1608072"/>
                  <a:pt x="600934" y="1984701"/>
                </a:cubicBezTo>
                <a:cubicBezTo>
                  <a:pt x="539729" y="2480023"/>
                  <a:pt x="361052" y="3033377"/>
                  <a:pt x="38433" y="3435524"/>
                </a:cubicBezTo>
                <a:lnTo>
                  <a:pt x="0" y="3478627"/>
                </a:lnTo>
                <a:close/>
              </a:path>
            </a:pathLst>
          </a:custGeom>
          <a:solidFill>
            <a:schemeClr val="accent5"/>
          </a:solidFill>
          <a:ln w="25189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Block Arc 8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Freeform: Shape 11"/>
          <p:cNvSpPr/>
          <p:nvPr/>
        </p:nvSpPr>
        <p:spPr>
          <a:xfrm>
            <a:off x="0" y="2304720"/>
            <a:ext cx="2954520" cy="4552920"/>
          </a:xfrm>
          <a:custGeom>
            <a:avLst/>
            <a:gdLst/>
            <a:ahLst/>
            <a:rect l="l" t="t" r="r" b="b"/>
            <a:pathLst>
              <a:path w="2954761" h="4553246">
                <a:moveTo>
                  <a:pt x="0" y="0"/>
                </a:moveTo>
                <a:lnTo>
                  <a:pt x="117233" y="82668"/>
                </a:lnTo>
                <a:cubicBezTo>
                  <a:pt x="705921" y="563578"/>
                  <a:pt x="630379" y="1460513"/>
                  <a:pt x="730843" y="1827598"/>
                </a:cubicBezTo>
                <a:cubicBezTo>
                  <a:pt x="761151" y="1950602"/>
                  <a:pt x="807625" y="2067161"/>
                  <a:pt x="868972" y="2174038"/>
                </a:cubicBezTo>
                <a:cubicBezTo>
                  <a:pt x="1016204" y="2430540"/>
                  <a:pt x="1160257" y="2594499"/>
                  <a:pt x="1502761" y="2758135"/>
                </a:cubicBezTo>
                <a:cubicBezTo>
                  <a:pt x="2178883" y="3079569"/>
                  <a:pt x="2895559" y="3693004"/>
                  <a:pt x="2954466" y="4460522"/>
                </a:cubicBezTo>
                <a:lnTo>
                  <a:pt x="2954761" y="4553246"/>
                </a:lnTo>
                <a:lnTo>
                  <a:pt x="0" y="45532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7236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99480" y="537120"/>
            <a:ext cx="4987080" cy="504432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2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1"/>
          </p:nvPr>
        </p:nvSpPr>
        <p:spPr>
          <a:xfrm>
            <a:off x="6594120" y="155520"/>
            <a:ext cx="4164480" cy="4712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9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9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2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DE2C8B-786D-4F7F-8181-41CED4D191CD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911920" y="2343240"/>
            <a:ext cx="5568480" cy="436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reeform: Shape 11"/>
          <p:cNvSpPr/>
          <p:nvPr/>
        </p:nvSpPr>
        <p:spPr>
          <a:xfrm>
            <a:off x="0" y="4413600"/>
            <a:ext cx="2599920" cy="2444040"/>
          </a:xfrm>
          <a:custGeom>
            <a:avLst/>
            <a:gdLst/>
            <a:ahLst/>
            <a:rect l="l" t="t" r="r" b="b"/>
            <a:pathLst>
              <a:path w="2600243" h="2444424">
                <a:moveTo>
                  <a:pt x="458924" y="637"/>
                </a:moveTo>
                <a:cubicBezTo>
                  <a:pt x="493548" y="1725"/>
                  <a:pt x="528182" y="4210"/>
                  <a:pt x="562733" y="8107"/>
                </a:cubicBezTo>
                <a:cubicBezTo>
                  <a:pt x="1012449" y="72734"/>
                  <a:pt x="1311790" y="431204"/>
                  <a:pt x="1359862" y="869200"/>
                </a:cubicBezTo>
                <a:cubicBezTo>
                  <a:pt x="1377560" y="1029024"/>
                  <a:pt x="1339048" y="1256941"/>
                  <a:pt x="1443944" y="1395455"/>
                </a:cubicBezTo>
                <a:cubicBezTo>
                  <a:pt x="1541160" y="1521546"/>
                  <a:pt x="1747337" y="1549218"/>
                  <a:pt x="1892284" y="1603510"/>
                </a:cubicBezTo>
                <a:cubicBezTo>
                  <a:pt x="2201784" y="1722676"/>
                  <a:pt x="2528982" y="2001668"/>
                  <a:pt x="2589282" y="2338245"/>
                </a:cubicBezTo>
                <a:lnTo>
                  <a:pt x="2600243" y="2444424"/>
                </a:lnTo>
                <a:lnTo>
                  <a:pt x="0" y="2444424"/>
                </a:lnTo>
                <a:lnTo>
                  <a:pt x="0" y="70818"/>
                </a:lnTo>
                <a:lnTo>
                  <a:pt x="49869" y="53717"/>
                </a:lnTo>
                <a:cubicBezTo>
                  <a:pt x="182087" y="14283"/>
                  <a:pt x="320427" y="-3717"/>
                  <a:pt x="458924" y="63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Block Arc 8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99480" y="537120"/>
            <a:ext cx="4987080" cy="180576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2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ftr" idx="3"/>
          </p:nvPr>
        </p:nvSpPr>
        <p:spPr>
          <a:xfrm>
            <a:off x="6594120" y="155520"/>
            <a:ext cx="4164480" cy="4712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9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9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 idx="4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BB5E21-9E4B-431B-B0A2-DBEDAE10E92F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2652480" y="2343240"/>
            <a:ext cx="8827920" cy="4358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7"/>
          <p:cNvSpPr/>
          <p:nvPr/>
        </p:nvSpPr>
        <p:spPr>
          <a:xfrm flipH="1" rot="5400000">
            <a:off x="1387080" y="4556160"/>
            <a:ext cx="914040" cy="3689640"/>
          </a:xfrm>
          <a:custGeom>
            <a:avLst/>
            <a:gdLst/>
            <a:ahLst/>
            <a:rect l="l" t="t" r="r" b="b"/>
            <a:pathLst>
              <a:path w="914401" h="3690008">
                <a:moveTo>
                  <a:pt x="914393" y="1625548"/>
                </a:moveTo>
                <a:cubicBezTo>
                  <a:pt x="911641" y="1092628"/>
                  <a:pt x="614720" y="555054"/>
                  <a:pt x="200040" y="164703"/>
                </a:cubicBezTo>
                <a:lnTo>
                  <a:pt x="0" y="0"/>
                </a:lnTo>
                <a:lnTo>
                  <a:pt x="0" y="3690008"/>
                </a:lnTo>
                <a:lnTo>
                  <a:pt x="684950" y="3690008"/>
                </a:lnTo>
                <a:lnTo>
                  <a:pt x="683046" y="3683775"/>
                </a:lnTo>
                <a:cubicBezTo>
                  <a:pt x="661881" y="3627679"/>
                  <a:pt x="637060" y="3572811"/>
                  <a:pt x="608736" y="3519687"/>
                </a:cubicBezTo>
                <a:cubicBezTo>
                  <a:pt x="471578" y="3263358"/>
                  <a:pt x="246982" y="3154469"/>
                  <a:pt x="353078" y="2837178"/>
                </a:cubicBezTo>
                <a:cubicBezTo>
                  <a:pt x="503567" y="2394592"/>
                  <a:pt x="916615" y="2140445"/>
                  <a:pt x="914393" y="1625548"/>
                </a:cubicBezTo>
                <a:close/>
              </a:path>
            </a:pathLst>
          </a:custGeom>
          <a:solidFill>
            <a:schemeClr val="accent3"/>
          </a:solidFill>
          <a:ln w="20389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Block Arc 8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99480" y="537120"/>
            <a:ext cx="4987080" cy="179424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2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ftr" idx="7"/>
          </p:nvPr>
        </p:nvSpPr>
        <p:spPr>
          <a:xfrm>
            <a:off x="6594120" y="155520"/>
            <a:ext cx="4164480" cy="4712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9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9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sldNum" idx="8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21ACB4-A036-4A08-8BAC-B32BC3645637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96600" y="2377800"/>
            <a:ext cx="3535560" cy="3565440"/>
          </a:xfrm>
          <a:prstGeom prst="rect">
            <a:avLst/>
          </a:prstGeom>
          <a:noFill/>
          <a:ln w="0">
            <a:noFill/>
          </a:ln>
        </p:spPr>
        <p:txBody>
          <a:bodyPr lIns="0" t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6002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4" marL="20574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4673520" y="2377800"/>
            <a:ext cx="6816240" cy="377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entury Gothic"/>
              </a:rPr>
              <a:t>Click to add text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body"/>
          </p:nvPr>
        </p:nvSpPr>
        <p:spPr>
          <a:xfrm>
            <a:off x="4673520" y="2755800"/>
            <a:ext cx="6816240" cy="3187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Block Arc 8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99480" y="537120"/>
            <a:ext cx="4987080" cy="179424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2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ftr" idx="9"/>
          </p:nvPr>
        </p:nvSpPr>
        <p:spPr>
          <a:xfrm>
            <a:off x="6594120" y="155520"/>
            <a:ext cx="4164480" cy="4712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9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9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10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8BD92E-FDB2-44C2-A106-EFCE54E3E6D0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96600" y="2377800"/>
            <a:ext cx="4627440" cy="4300200"/>
          </a:xfrm>
          <a:prstGeom prst="rect">
            <a:avLst/>
          </a:prstGeom>
          <a:noFill/>
          <a:ln w="0">
            <a:noFill/>
          </a:ln>
        </p:spPr>
        <p:txBody>
          <a:bodyPr lIns="0" tIns="0" anchor="t">
            <a:normAutofit/>
          </a:bodyPr>
          <a:p>
            <a:pPr marL="2286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5916600" y="835200"/>
            <a:ext cx="5574960" cy="603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icon to add picture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80760" y="22860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ctr">
              <a:defRPr sz="5400" b="1">
                <a:solidFill>
                  <a:srgbClr val="000000"/>
                </a:solidFill>
                <a:latin typeface="Century Gothic"/>
              </a:defRPr>
            </a:pPr>
            <a:r>
              <a:t>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80760" y="-27432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076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1. Introduction to AI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2.  Types of AI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3.  Applications of AI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4.  Challenges in AI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5.  Future of AI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6. 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80760" y="-27432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Agenda 1: Introduction to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076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What is Artificial Intelligence (AI)?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Brief history and evolution of AI.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Core concepts: Machine Learning, Deep Learning.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Types of AI (Narrow, General, Super).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Current applications and real-world examples.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Overview of opportunities and challenges.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80760" y="-27432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Agenda 2: Types of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076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Narrow AI (ANI)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General AI (AGI)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Super AI (ASI)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Machine Learning (ML)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Natural Language Processing (NLP)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Computer Vision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80760" y="-27432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Agenda 3: Applications of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076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Data Analysis and Insights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Natural Language Processing (NLP)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Computer Vision (Image/Video Analysis)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Automation and Robotics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Healthcare and Diagnostics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Recommender Systems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80760" y="-27432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Agenda 4: Challenges in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076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Data Quantity, Quality, and Bias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Ethical Considerations (Bias, Fairness, Privacy)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Explainability and Interpretability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Security and Robustness (Adversarial Attacks)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Generalization and Adaptability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Regulation and Governance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80760" y="-27432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Agenda 5: Future of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076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Emerging technologies and breakthroughs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Impact on jobs and workforce evolution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Regulatory challenges and policy frameworks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Ethical implications and societal considerations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Potential for Artificial General Intelligence (AGI)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Future applications across industries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80760" y="-27432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Agenda 6: Q&amp;A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80760" y="9144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Open floor for audience questions.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Address specific queries on presented topics.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Clarify points raised during the session.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Discuss related follow-up actions.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Receive audience feedback.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</a:t>
            </a:r>
          </a:p>
          <a:p>
            <a:pPr algn="l">
              <a:defRPr sz="2000" b="1">
                <a:solidFill>
                  <a:srgbClr val="000000"/>
                </a:solidFill>
                <a:latin typeface="Century Gothic"/>
              </a:defRPr>
            </a:pPr>
            <a:r>
              <a:t>       Summarize key questions and answers.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80760" y="2286000"/>
            <a:ext cx="0" cy="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entury Gothic"/>
              </a:defRPr>
            </a:pPr>
            <a:r>
              <a:t>                                                                                    </a:t>
            </a:r>
          </a:p>
          <a:p>
            <a:pPr algn="ctr">
              <a:defRPr sz="5400" b="1">
                <a:solidFill>
                  <a:srgbClr val="000000"/>
                </a:solidFill>
                <a:latin typeface="Century Gothic"/>
              </a:defRPr>
            </a:pPr>
            <a:r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