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3C1E06-1443-4894-9FE6-94D28CDD1E4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1CD72-3CE5-4703-A790-EA0A2D6551A8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D6AB78-EECD-45E2-AD8F-5B87E54BBE49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8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9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ACDE9-B5F9-41F4-8E76-C92CD6DF37D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DF289-F83F-4AE0-8808-4D1D32EE1C2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8FA44-5C3C-4216-BDBE-D49E7E52284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8DB17-B5D6-48FB-8D61-4BE936185E6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22B03-77AD-4AF6-BDCF-B444964C7BC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AEFDF-B1C2-4B46-9A9F-4E98D3027E9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2D3AFC-DEB4-419C-92C4-F12FE3C47A9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78CAF-34F7-4BD0-96B1-ED7AE2B7AB0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91710-0B05-4F3D-BC62-0296F5803C9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EC3938-494F-468C-809F-3E79DFDE08F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99FFF9-834D-4EF3-BD35-A5F7807903A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897215-496F-41EC-8EAD-7FC7861ABE4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01DD63-4C9E-4D62-9050-FFBCDABC9CC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1762FB-8B22-4C13-9CC1-0A53969ECB4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FB7F98-4B38-42DD-B5AC-89E07B88D7CB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789245-4F3F-4813-A8B5-74DB6CEC96E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C88B78-915B-4FA2-977E-A1BA61687E4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F5C15D-746F-41F5-AD98-8FB776CD35E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ABA6D8-CFC4-42AA-AAE7-06FC9851D95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45700B-8945-4894-A97B-B97DE6DC374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CA6E61-06F8-403A-8D41-D20B0BDCD7B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B84A0D-4819-4B28-B90D-47C38D1DD10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4EB4CD-2F8F-4A29-8969-5AF3CCF97AE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600CC-3F2F-4650-9C76-D2F10BAD6CF3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CF57AD-2CCD-4145-8B0C-2528C5CB8D2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6DED79-BC7C-4DA1-ACB3-EFF347C8482B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BAEAC-E8B8-4A8A-9DC5-A37EA25087B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CC87D8-F9FA-42FD-8F63-5107CC7EDB9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41DB1D-D084-47B9-84D2-40E6C0847D9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E9482C-27D9-4BAB-8144-13E5D596B28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20DB71-6B34-4483-9FE6-F1F8C7D26FE1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11779D-1502-49B9-B5A8-1CA860821B88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9B2B43-DD89-47C8-9717-F0DC827AAA69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1D4B028-2935-42C6-95E2-75F9BEAD2AB7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C74FC4D-E743-40F4-A77F-4441950D8333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475C279-EA5F-417C-95DE-486E4307199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8D3D065-1E32-42A6-8072-D32D01E39CEF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4B5D8D8-12A0-442B-9A3B-7BE1B124A47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A24C005-5102-4E31-B1F0-4DC3D005E33E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950FC3F-0B82-48A1-908D-8E7ACC3ECED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0D1664C-8A69-40C2-BDFF-3A5122C8F977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3B8447B-BB26-46E6-898D-508F84FBEC66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D87756-8E32-4B43-9D00-896EC1FF982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D2C03AD-28A7-4974-8F61-DA4571E189A6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CD16063-0A68-4AB8-B92D-F12087FC48FD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A2FCA7-CBD1-46A4-9616-0F4EA645BAF4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E812CB-C549-4897-92F7-1AE82C5F43B9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E2BE3C-E9A4-498D-A3E6-BD748AC24EAE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3207D6-2AF1-4B6B-9C46-2BDE2D103AA3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C3EBD8-BA95-4832-B576-DDC3D1B90F0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EB8EFF-A7AA-4D0F-881F-E0E669B7268F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C6FD67-EA3F-41C0-8B0A-86FCC1C8F7A3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1C055D-60CC-42B4-82D0-0CCA1F33FA09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CEA03E-F7AE-4425-A4F5-2E407D5598A2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068829-0A90-4609-82F4-D3A0F10A66FD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B90C04-D4A0-445C-A28C-018279389C19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0AB918-E902-448F-80A3-85A12C8654F6}" type="slidenum">
              <a:t>&lt;#&gt;</a:t>
            </a:fld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3.xml.rels><?xml version='1.0' encoding='UTF-8' standalone='yes'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92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: Shape 22"/>
          <p:cNvSpPr/>
          <p:nvPr/>
        </p:nvSpPr>
        <p:spPr>
          <a:xfrm>
            <a:off x="6576120" y="6244200"/>
            <a:ext cx="5128560" cy="613440"/>
          </a:xfrm>
          <a:custGeom>
            <a:avLst/>
            <a:gdLst/>
            <a:ahLst/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Freeform: Shape 20"/>
          <p:cNvSpPr/>
          <p:nvPr/>
        </p:nvSpPr>
        <p:spPr>
          <a:xfrm>
            <a:off x="11450880" y="3547080"/>
            <a:ext cx="740880" cy="3164400"/>
          </a:xfrm>
          <a:custGeom>
            <a:avLst/>
            <a:gdLst/>
            <a:ahLst/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Block Arc 10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13716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8288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1" name="Graphic 4"/>
          <p:cNvSpPr/>
          <p:nvPr/>
        </p:nvSpPr>
        <p:spPr>
          <a:xfrm flipH="1" flipV="1" rot="10800000">
            <a:off x="-9360" y="3945960"/>
            <a:ext cx="2853360" cy="2937600"/>
          </a:xfrm>
          <a:custGeom>
            <a:avLst/>
            <a:gdLst/>
            <a:ahLst/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Freeform: Shape 18"/>
          <p:cNvSpPr/>
          <p:nvPr/>
        </p:nvSpPr>
        <p:spPr>
          <a:xfrm>
            <a:off x="9063360" y="0"/>
            <a:ext cx="3128400" cy="2679480"/>
          </a:xfrm>
          <a:custGeom>
            <a:avLst/>
            <a:gdLst/>
            <a:ahLst/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Freeform: Shape 24"/>
          <p:cNvSpPr/>
          <p:nvPr/>
        </p:nvSpPr>
        <p:spPr>
          <a:xfrm>
            <a:off x="-9720" y="0"/>
            <a:ext cx="2617200" cy="3478320"/>
          </a:xfrm>
          <a:custGeom>
            <a:avLst/>
            <a:gdLst/>
            <a:ahLst/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Freeform: Shape 11"/>
          <p:cNvSpPr/>
          <p:nvPr/>
        </p:nvSpPr>
        <p:spPr>
          <a:xfrm>
            <a:off x="0" y="2304720"/>
            <a:ext cx="2954520" cy="4552920"/>
          </a:xfrm>
          <a:custGeom>
            <a:avLst/>
            <a:gdLst/>
            <a:ahLst/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5044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DE2C8B-786D-4F7F-8181-41CED4D191CD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911920" y="2343240"/>
            <a:ext cx="5568480" cy="436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1"/>
          <p:cNvSpPr/>
          <p:nvPr/>
        </p:nvSpPr>
        <p:spPr>
          <a:xfrm>
            <a:off x="0" y="4413600"/>
            <a:ext cx="2599920" cy="2444040"/>
          </a:xfrm>
          <a:custGeom>
            <a:avLst/>
            <a:gdLst/>
            <a:ahLst/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3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B5E21-9E4B-431B-B0A2-DBEDAE10E92F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652480" y="2343240"/>
            <a:ext cx="88279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7"/>
          <p:cNvSpPr/>
          <p:nvPr/>
        </p:nvSpPr>
        <p:spPr>
          <a:xfrm flipH="1" rot="5400000">
            <a:off x="1387080" y="4556160"/>
            <a:ext cx="914040" cy="3689640"/>
          </a:xfrm>
          <a:custGeom>
            <a:avLst/>
            <a:gdLst/>
            <a:ahLst/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7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8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1ACB4-A036-4A08-8BAC-B32BC3645637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3535560" cy="356544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3520" y="2377800"/>
            <a:ext cx="6816240" cy="3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Click to add text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673520" y="2755800"/>
            <a:ext cx="6816240" cy="3187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ftr" idx="9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0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8BD92E-FDB2-44C2-A106-EFCE54E3E6D0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4627440" cy="430020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916600" y="835200"/>
            <a:ext cx="5574960" cy="603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: Shape 20"/>
          <p:cNvSpPr/>
          <p:nvPr/>
        </p:nvSpPr>
        <p:spPr>
          <a:xfrm>
            <a:off x="0" y="3810600"/>
            <a:ext cx="3505320" cy="3047040"/>
          </a:xfrm>
          <a:custGeom>
            <a:avLst/>
            <a:gdLst/>
            <a:ahLst/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ftr" idx="1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84B9D-8A84-4F03-97A0-ED76A6F6F246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687400" y="2377800"/>
            <a:ext cx="42919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7318440" y="2377800"/>
            <a:ext cx="417204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1. Introduction to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2. History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3. Applications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4. Challenges in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5. Future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6.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1: Introduction to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Defining Artificial Intelligence (AI)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Overview of Machine Learning and Deep Learning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Historical evolution and key milestones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Common types and categories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Current applications and real-world examples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Ethical considerations and future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2: History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Philosophical roots and early concepts (e.g., automatons, computation theory).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The Dartmouth Workshop (1956) – recognized as the birth of AI.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Early "Golden Age" and initial optimism (1950s-1960s).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The "AI Winters" – periods of reduced funding and interest.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Rise and fall of Expert Systems (1980s).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Resurgence with Machine Learning, Big Data, and Deep Learning (late 20th-early 21st century).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3: Applications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Healthcare diagnostics and drug discovery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Autonomous vehicles and transportation optimization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Financial fraud detection and algorithmic trading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Personalized customer service and chatbots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Automated manufacturing and quality control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Educational tools for personalized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4: Challenges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Data privacy and security concerns.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Algorithmic bias and fairness issues.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Lack of interpretability ("Black Box" problem).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Ethical considerations and societal impact.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High computational resource requirements.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Ensuring robustness and reliability.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5: Future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1.  Current trends and breakthroughs.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2.  Potential societal impacts.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3.  Ethical and governance challenges.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4.  Key areas of future development.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5.  Industry adoption and economic outlook.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6.  Risks and mitigation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6: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Open floor for questions from participants.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Address key queries raised by the audience.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Clarify any points from previous discussions.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Gather feedback or concerns from attendees.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Provide brief responses to specific questions.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Ensure opportunity for all voices to be heard.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