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3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AD60-E477-4BA4-A16F-C34B5B0FAD3B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7684-6465-496C-8433-347A70A0CDAA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AD60-E477-4BA4-A16F-C34B5B0FAD3B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7684-6465-496C-8433-347A70A0CD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AD60-E477-4BA4-A16F-C34B5B0FAD3B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7684-6465-496C-8433-347A70A0CD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AD60-E477-4BA4-A16F-C34B5B0FAD3B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7684-6465-496C-8433-347A70A0CDA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AD60-E477-4BA4-A16F-C34B5B0FAD3B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7684-6465-496C-8433-347A70A0CD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AD60-E477-4BA4-A16F-C34B5B0FAD3B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7684-6465-496C-8433-347A70A0CDA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AD60-E477-4BA4-A16F-C34B5B0FAD3B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7684-6465-496C-8433-347A70A0CDA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AD60-E477-4BA4-A16F-C34B5B0FAD3B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7684-6465-496C-8433-347A70A0CD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AD60-E477-4BA4-A16F-C34B5B0FAD3B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7684-6465-496C-8433-347A70A0CD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AD60-E477-4BA4-A16F-C34B5B0FAD3B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7684-6465-496C-8433-347A70A0CD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AD60-E477-4BA4-A16F-C34B5B0FAD3B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17684-6465-496C-8433-347A70A0CDAA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9F9AD60-E477-4BA4-A16F-C34B5B0FAD3B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B017684-6465-496C-8433-347A70A0CDA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60000">
              <a:schemeClr val="bg2">
                <a:tint val="95000"/>
                <a:shade val="100000"/>
                <a:satMod val="130000"/>
                <a:lumMod val="130000"/>
              </a:schemeClr>
            </a:gs>
            <a:gs pos="100000">
              <a:schemeClr val="bg2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5930" y="41745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ЭЛЕКТРОБЕЗОПАСНОСТЬ 2.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719138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План лекции: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719138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Введение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719138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1. Анализ опасности поражения электрическим током в различных электрических сетях.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719138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2. Электротравматизм. Действие электрического тока на организм че­ловека.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70" y="2627068"/>
            <a:ext cx="7992888" cy="408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37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7180" y="0"/>
            <a:ext cx="89289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46113" algn="just">
              <a:lnSpc>
                <a:spcPct val="150000"/>
              </a:lnSpc>
              <a:spcAft>
                <a:spcPts val="0"/>
              </a:spcAft>
              <a:buSzPts val="1000"/>
              <a:buFont typeface="Symbol"/>
              <a:buChar char=""/>
              <a:tabLst>
                <a:tab pos="-180340" algn="l"/>
              </a:tabLst>
            </a:pPr>
            <a:r>
              <a:rPr lang="ru-RU" sz="2400" dirty="0" smtClean="0">
                <a:effectLst/>
                <a:latin typeface="Times New Roman"/>
                <a:ea typeface="Calibri"/>
                <a:cs typeface="Times New Roman"/>
              </a:rPr>
              <a:t>Основным достоинством 3-фазной сети является малое падение напряжения по сравнению с 1-фазной сетью, при условии одинаковой мощности. Это можно объяснить тем, что в 3-фазной сети ток в проводнике фазы меньше в три раза, чем в 1-фазной сети, а на проводе ноля тока вообще нет.</a:t>
            </a:r>
            <a:endParaRPr lang="ru-RU" sz="24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75" y="2886164"/>
            <a:ext cx="6881401" cy="363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6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1618" y="0"/>
            <a:ext cx="892899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80962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Тот провод, по которому ток идет, называется фазовым, или просто фазой, а по которому возвращается — нулевым, или нолем. Трехфазная цепь состоит из трех фазовых проводов и одного обратного. Такое возможно потому, что фаза переменного тока в каждом из трех проводов сдвинута по отношению к соседнему на 120 °C.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80962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Передача переменного тока происходит именно при помощи трехфазных сетей. Подходя к потребителю, ток разделяется на три фазы, и каждой из них дается по нолю. Так он попадает на предприятия, в офисы, квартиры и дома. 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80962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Земля, или, правильнее сказать, 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заземление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 — третий провод в 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однофазной сети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. В сущности, рабочей нагрузки он не несет, а служит своего рода предохранителем.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22" y="3831818"/>
            <a:ext cx="7056784" cy="301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64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0"/>
            <a:ext cx="86409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9138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effectLst/>
                <a:latin typeface="Times New Roman"/>
                <a:ea typeface="Calibri"/>
                <a:cs typeface="Times New Roman"/>
              </a:rPr>
              <a:t>В случае когда электричество выходит из-под контроля (например, короткое замыкание), возникает угроза пожара или удара током. Чтобы этого не произошло (то есть значение тока не должно превышать безопасный для человека и приборов уровень), вводится заземление. По этому проводу избыток электричества в буквальном смысле слова уходит в землю </a:t>
            </a:r>
            <a:endParaRPr lang="ru-RU" sz="24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08" y="3438324"/>
            <a:ext cx="7081983" cy="3049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633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8273" y="-19654"/>
            <a:ext cx="87849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Допустим, в работе электродвигателя какой-либо установки возникла небольшая поломка и часть электрического тока попадает на внешнюю металлическую оболочку прибора. Если заземления нет, этот заряд так и будет блуждать по корпусу оборудования. Когда человек прикоснется к ней, он моментально станет самым удобным выходом для данной энергии, то есть получит удар током. При наличии провода заземления в этой ситуации излишний заряд стечет по нему, не причинив никому вреда Н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улевой проводник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 также может быть заземлением и, в принципе, им и является, но только на электростанции.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795" y="3396666"/>
            <a:ext cx="6745932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15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712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800" dirty="0" smtClean="0">
                <a:effectLst/>
                <a:latin typeface="Times New Roman"/>
                <a:ea typeface="Calibri"/>
                <a:cs typeface="Times New Roman"/>
              </a:rPr>
              <a:t>Отличить однофазную сеть от трехфазной очень просто. Если во входящем кабеле 3 или 2 провода, </a:t>
            </a:r>
            <a:r>
              <a:rPr lang="ru-RU" sz="2800" b="1" dirty="0" smtClean="0">
                <a:effectLst/>
                <a:latin typeface="Times New Roman"/>
                <a:ea typeface="Calibri"/>
                <a:cs typeface="Times New Roman"/>
              </a:rPr>
              <a:t>то сеть однофазная</a:t>
            </a:r>
            <a:r>
              <a:rPr lang="ru-RU" sz="2800" dirty="0" smtClean="0">
                <a:effectLst/>
                <a:latin typeface="Times New Roman"/>
                <a:ea typeface="Calibri"/>
                <a:cs typeface="Times New Roman"/>
              </a:rPr>
              <a:t>, когда 5 или 4 — </a:t>
            </a:r>
            <a:r>
              <a:rPr lang="ru-RU" sz="2800" b="1" dirty="0" smtClean="0">
                <a:effectLst/>
                <a:latin typeface="Times New Roman"/>
                <a:ea typeface="Calibri"/>
                <a:cs typeface="Times New Roman"/>
              </a:rPr>
              <a:t>трехфазная.</a:t>
            </a:r>
            <a:endParaRPr lang="ru-RU" sz="28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65" y="2608265"/>
            <a:ext cx="8519062" cy="37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735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5902" y="0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9138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effectLst/>
                <a:latin typeface="Times New Roman"/>
                <a:ea typeface="Calibri"/>
                <a:cs typeface="Times New Roman"/>
              </a:rPr>
              <a:t>Как известно, по проводам, передающим энергию на расстояние, течет трехфазный ток. В офисы и квартиры он заходит однофазным. Расщепление трехфазной цепи на 3 однофазных происходит во </a:t>
            </a:r>
            <a:r>
              <a:rPr lang="ru-RU" sz="2400" b="1" dirty="0" smtClean="0">
                <a:effectLst/>
                <a:latin typeface="Times New Roman"/>
                <a:ea typeface="Calibri"/>
                <a:cs typeface="Times New Roman"/>
              </a:rPr>
              <a:t>ВРУ</a:t>
            </a:r>
            <a:r>
              <a:rPr lang="ru-RU" sz="2400" dirty="0" smtClean="0">
                <a:effectLst/>
                <a:latin typeface="Times New Roman"/>
                <a:ea typeface="Calibri"/>
                <a:cs typeface="Times New Roman"/>
              </a:rPr>
              <a:t>. Туда входит пятижильный кабель, а выходит трехжильный.</a:t>
            </a:r>
            <a:endParaRPr lang="ru-RU" sz="24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042" y="2862322"/>
            <a:ext cx="6264696" cy="382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19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44970"/>
            <a:ext cx="8784976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Еще 2 фазы, питают другие офисы или квартиры. Подключенных помещений может быть столько, сколько выдержит сечение кабеля. Внутри щита выполняется схема разъединения трехфазной цепи на однофазные.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К каждой фазе, отходящей в помещение, добавляются 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ноль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 и 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заземление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, так и получается трехжильный кабель.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В идеале в 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трехфазной сети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 только один ноль. Больше и не надо, поскольку ток сдвинут по фазе относительно друг друга на одну треть. 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Ноль - это нейтральный проводник, в котором напряжения нет. Относительно земли у него нет потенциала в отличие от фазового, в котором напряжение равно 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220В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. В паре «фаза — фаза» напряжение 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380 В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. 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В трехфазной сети, к которой ничего не подключено, в нейтральном проводнике нет напряжения. Другой вариант неравномерного распределения нагрузки, когда сеть подключается к однофазной цепи. 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Одна фаза входит в помещение, где стоят приборы малого потребления, а вторая — где приборов больше и они потребляют много энергии.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192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16632"/>
            <a:ext cx="8784976" cy="6506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9138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 </a:t>
            </a: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Понятно, что нагрузка на 2 эти фазы неодинакова и ни о каком нейтральном проводнике речи уже не идет. На нем тоже появляется напряжение, и чем неравномернее нагрузка, тем оно больше.</a:t>
            </a:r>
            <a:endParaRPr lang="ru-RU" sz="2000" dirty="0" smtClean="0">
              <a:effectLst/>
              <a:latin typeface="Calibri"/>
              <a:ea typeface="Calibri"/>
              <a:cs typeface="Times New Roman"/>
            </a:endParaRPr>
          </a:p>
          <a:p>
            <a:pPr indent="719138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Фазы уже не компенсируют друг друга, чтобы в сумме получился ноль.</a:t>
            </a:r>
            <a:endParaRPr lang="ru-RU" sz="2000" dirty="0" smtClean="0">
              <a:effectLst/>
              <a:latin typeface="Calibri"/>
              <a:ea typeface="Calibri"/>
              <a:cs typeface="Times New Roman"/>
            </a:endParaRPr>
          </a:p>
          <a:p>
            <a:pPr indent="719138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В последнее время ситуация с некомпенсацией токов в такой сети усугубилась тем, что появились новые электроприборы, которые называются импульсными. </a:t>
            </a:r>
          </a:p>
          <a:p>
            <a:pPr indent="719138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В момент включения они потребляют намного больше энергии, чем при нормальной работе. </a:t>
            </a:r>
          </a:p>
          <a:p>
            <a:pPr indent="719138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Эти импульсные приборы вкупе с разной нагрузкой на фазы создают такие условия, что в нейтральном проводнике (ноле) возникает напряжение, которое может быть раза в 2 больше, чем на любой фазе. </a:t>
            </a:r>
          </a:p>
          <a:p>
            <a:pPr indent="719138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Однако нейтраль такого же </a:t>
            </a:r>
            <a:r>
              <a:rPr lang="ru-RU" sz="2000" b="1" dirty="0" smtClean="0">
                <a:effectLst/>
                <a:latin typeface="Times New Roman"/>
                <a:ea typeface="Calibri"/>
                <a:cs typeface="Times New Roman"/>
              </a:rPr>
              <a:t>сечения</a:t>
            </a: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, что и фазовый провод, а нагрузка больше.</a:t>
            </a:r>
            <a:endParaRPr lang="ru-RU" sz="20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93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68173"/>
            <a:ext cx="8784976" cy="327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9138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Вот почему в последнее время все чаще возникает явление, называемое </a:t>
            </a:r>
            <a:r>
              <a:rPr lang="ru-RU" sz="2000" b="1" dirty="0" smtClean="0">
                <a:effectLst/>
                <a:latin typeface="Times New Roman"/>
                <a:ea typeface="Calibri"/>
                <a:cs typeface="Times New Roman"/>
              </a:rPr>
              <a:t>отгоранием ноля</a:t>
            </a: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 — нейтральный проводник просто не справляется с нагрузкой и перегорает. Бороться с таким явлением непросто: надо либо увеличивать сечение нейтрального провода, либо распределять нагрузку между 3 фазами равномерно (что в условиях высотного здания с множеством помещений невозможно). Или установить понижающий разделительный трансформатор, он же </a:t>
            </a:r>
            <a:r>
              <a:rPr lang="ru-RU" sz="2000" b="1" dirty="0" smtClean="0">
                <a:effectLst/>
                <a:latin typeface="Times New Roman"/>
                <a:ea typeface="Calibri"/>
                <a:cs typeface="Times New Roman"/>
              </a:rPr>
              <a:t>стабилизатор напряжения</a:t>
            </a: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.</a:t>
            </a:r>
            <a:endParaRPr lang="ru-RU" sz="20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42786"/>
            <a:ext cx="7776864" cy="3129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7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38193"/>
            <a:ext cx="8784976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2. Электротравматизм. 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Для питания промышленных и бытовых объектов используют электрические сети различных типов. Наиболее характерными из них являются: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трёхфазная с изолированной нейтралью и трёхфазная (четырёхпроводная) с заземлённой нейтралью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. Выбор схемы сети и режима нейтрали источника тока осуществляют в зависимости от технологических требований и условий безопасности обслуживающего персонала. 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Первичная обмотка высоковольтного трансформатора соединена звездой.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Точка схода трех фаз через обмотки и есть нейтраль.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Если эту точку соединить с заземлителями, то получится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глухозаземленная нейтраль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, а если соединить с нулевой шиной -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изолированная нейтраль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.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316013"/>
            <a:ext cx="7632848" cy="351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19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58847"/>
            <a:ext cx="87849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Электроэнергия широко используется во всех отраслях промышленности. При неумелом обращении или несоблюдении установленных требований электрический ток может представлять серьезную опасность. Спецификой электрического тока как поражающего фактора является то, что он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не может быть обнаружен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органами чувств человека: зрением, слухом, обонянием.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Все электроустановки и электрооборудование условно разделяются на две группы: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1) с напряжением до 1000 В включительно;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2) с напряжением выше 1000 В.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3475166"/>
            <a:ext cx="6896100" cy="3375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750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7121" y="116632"/>
            <a:ext cx="8784976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Исход поражения человека электрическим током, определяемый током, протекающим через тело человека, и напряжением прикосновения, существенно зависит от типа сети, питающей потребители электроэнергии, и её параметров, в том числе: напряжения и частоты сети; режима нейтрали сети; схемы включения человека в электрическую цепь; сопротивления изоляции фазных проводов сети относительно земли; ёмкости фазных проводов сети относительно земли; режима работы сети. 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На предприятиях, в качестве типичного источника питания используются трёхфазные трансформаторы, позволяющие получать требуемое для потребителя напряжение. 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По величине номинального напряжения сети подразделяются: 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- сети низкого напряжения НН (до 1000В);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- сети среднего напряжения СН (3, 6, 10,35кВ); 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- сети высокого напряжения ВН (110, 220кВ); 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- сети сверхвысокого напряжения СВН (330, 500, 750кВ); 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- сети ультравысокого напряжения УВН (свыше 1150кВ). 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53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1587" y="260648"/>
            <a:ext cx="5184576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По роду тока сети подразделяются: 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- сети постоянного тока; 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- сети переменного тока. 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По конструктивному выполнению сети делятся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: 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- на воздушные; 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- кабельные; 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- </a:t>
            </a:r>
            <a:r>
              <a:rPr lang="ru-RU" dirty="0" err="1" smtClean="0">
                <a:effectLst/>
                <a:latin typeface="Times New Roman"/>
                <a:ea typeface="Calibri"/>
                <a:cs typeface="Times New Roman"/>
              </a:rPr>
              <a:t>токопроводы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промышленных предприятий; 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- проводки внутри зданий и сооружений. 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Режимы работы нейтралей электрических сетей: 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Нейтрали трансформаторов трёхфазной сети могут быть: 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- заземлены непосредственно; 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- изолированы от земли.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162" y="260648"/>
            <a:ext cx="3538325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403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88640"/>
            <a:ext cx="8640960" cy="419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80962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Если нейтраль обмотки трансформатора присоединена заземляющему устройству непосредственно или через малое сопротивление, то такая нейтраль называется - </a:t>
            </a:r>
            <a:r>
              <a:rPr lang="ru-RU" sz="2000" b="1" dirty="0" smtClean="0">
                <a:effectLst/>
                <a:latin typeface="Times New Roman"/>
                <a:ea typeface="Calibri"/>
                <a:cs typeface="Times New Roman"/>
              </a:rPr>
              <a:t>глухозаземлѐнной</a:t>
            </a: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, а сети, присоединённые к данной обмотке – </a:t>
            </a:r>
            <a:r>
              <a:rPr lang="ru-RU" sz="2000" b="1" dirty="0" smtClean="0">
                <a:effectLst/>
                <a:latin typeface="Times New Roman"/>
                <a:ea typeface="Calibri"/>
                <a:cs typeface="Times New Roman"/>
              </a:rPr>
              <a:t>сетями с глухозаземлѐнной нейтралью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Нейтраль не присоединённая к заземляющему устройству или присоединённая к нему через трансформаторы напряжения, называется </a:t>
            </a:r>
            <a:r>
              <a:rPr lang="ru-RU" sz="2000" b="1" dirty="0" smtClean="0">
                <a:effectLst/>
                <a:latin typeface="Times New Roman"/>
                <a:ea typeface="Calibri"/>
                <a:cs typeface="Times New Roman"/>
              </a:rPr>
              <a:t>изолированной</a:t>
            </a: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, а сети работающие с такой нейтралью – </a:t>
            </a:r>
            <a:r>
              <a:rPr lang="ru-RU" sz="2000" b="1" dirty="0" smtClean="0">
                <a:effectLst/>
                <a:latin typeface="Times New Roman"/>
                <a:ea typeface="Calibri"/>
                <a:cs typeface="Times New Roman"/>
              </a:rPr>
              <a:t>сетями с изолированной нейтралью.</a:t>
            </a:r>
            <a:endParaRPr lang="ru-RU" sz="2000" dirty="0" smtClean="0">
              <a:effectLst/>
              <a:latin typeface="Calibri"/>
              <a:ea typeface="Calibri"/>
              <a:cs typeface="Times New Roman"/>
            </a:endParaRPr>
          </a:p>
          <a:p>
            <a:pPr indent="809625" algn="just">
              <a:lnSpc>
                <a:spcPct val="150000"/>
              </a:lnSpc>
              <a:spcAft>
                <a:spcPts val="0"/>
              </a:spcAft>
            </a:pPr>
            <a:endParaRPr lang="ru-RU" sz="20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33056"/>
            <a:ext cx="7560839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82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116632"/>
            <a:ext cx="864096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Трёхфазная электрическая сеть с изолированной нейтралью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, в которой источником питания является трёхфазный трансформатор, имеющий три первичных обмотки (I) и три вторичных обмотки (II), представлена на рис. 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56" y="1448218"/>
            <a:ext cx="7992888" cy="320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51520" y="4653136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9138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На первичные обмотки подаётся высокое напряжение (6…10 </a:t>
            </a:r>
            <a:r>
              <a:rPr lang="ru-RU" dirty="0" err="1" smtClean="0">
                <a:effectLst/>
                <a:latin typeface="Times New Roman"/>
                <a:ea typeface="Calibri"/>
                <a:cs typeface="Times New Roman"/>
              </a:rPr>
              <a:t>кВ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), поступающее на объект или группу объектов, со вторичных обмоток более низкое напряжение (как правило, 380 В) подаётся на электроустановки. </a:t>
            </a:r>
          </a:p>
          <a:p>
            <a:pPr indent="719138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Нейтральная точка (N) соединения вторичных обмоток от земли изолирована.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577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0"/>
            <a:ext cx="8784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К потребителю поступает три фазы (А, В и С), напряжения между которыми равны и называются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линейными напряжениями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. Следует отметить, что реальные сети обладают двумя недостатками, которые существенно сказываются на безопасности работающих при различных схемах поражения человека. 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spcAft>
                <a:spcPts val="0"/>
              </a:spcAft>
            </a:pP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Первым недостатком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вследствие большой протяжённости линейных проводов и постоянного пребывания изоляционных материалов во влажной атмосфере является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конечное значение сопротивления изоляции (</a:t>
            </a:r>
            <a:r>
              <a:rPr lang="ru-RU" b="1" dirty="0" err="1" smtClean="0">
                <a:effectLst/>
                <a:latin typeface="Times New Roman"/>
                <a:ea typeface="Calibri"/>
                <a:cs typeface="Times New Roman"/>
              </a:rPr>
              <a:t>Rи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)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линейных проводов относительно земли. 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spcAft>
                <a:spcPts val="0"/>
              </a:spcAft>
            </a:pP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Второй недостаток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– образование значительной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электрической ёмкости (С)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линейных проводов с землёй. Вследствие этого образуются возможные пути тока при различных схемах поражения человека.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00400"/>
            <a:ext cx="835292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90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2305" y="0"/>
            <a:ext cx="878497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Наиболее частым случаем включения человека в электрическую сеть является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однополюсное (однофазное) прикосновение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к токоведущим частям электрооборудования. При этом последовательно с человеком включаются параллельные </a:t>
            </a:r>
            <a:r>
              <a:rPr lang="ru-RU" dirty="0" err="1" smtClean="0">
                <a:effectLst/>
                <a:latin typeface="Times New Roman"/>
                <a:ea typeface="Calibri"/>
                <a:cs typeface="Times New Roman"/>
              </a:rPr>
              <a:t>Rи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, C - элементы двух других фаз. Через человека протекают два равных по величине тока на две другие фазы (А и В на рис.). 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94" y="2169825"/>
            <a:ext cx="6431965" cy="2317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6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259" y="4487082"/>
            <a:ext cx="5938837" cy="1465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182460" y="5898551"/>
            <a:ext cx="8784976" cy="878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где I</a:t>
            </a:r>
            <a:r>
              <a:rPr lang="en-US" baseline="-25000" dirty="0" smtClean="0">
                <a:effectLst/>
                <a:latin typeface="Times New Roman"/>
                <a:ea typeface="Calibri"/>
                <a:cs typeface="Times New Roman"/>
              </a:rPr>
              <a:t>h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– ток через человека; </a:t>
            </a:r>
            <a:r>
              <a:rPr lang="ru-RU" dirty="0" err="1" smtClean="0">
                <a:effectLst/>
                <a:latin typeface="Times New Roman"/>
                <a:ea typeface="Calibri"/>
                <a:cs typeface="Times New Roman"/>
              </a:rPr>
              <a:t>U</a:t>
            </a:r>
            <a:r>
              <a:rPr lang="ru-RU" baseline="-25000" dirty="0" err="1" smtClean="0">
                <a:effectLst/>
                <a:latin typeface="Times New Roman"/>
                <a:ea typeface="Calibri"/>
                <a:cs typeface="Times New Roman"/>
              </a:rPr>
              <a:t>ф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– фазное напряжение; R</a:t>
            </a:r>
            <a:r>
              <a:rPr lang="en-US" baseline="-25000" dirty="0" smtClean="0">
                <a:effectLst/>
                <a:latin typeface="Times New Roman"/>
                <a:ea typeface="Calibri"/>
                <a:cs typeface="Times New Roman"/>
              </a:rPr>
              <a:t>h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– сопротивление человека; </a:t>
            </a:r>
            <a:r>
              <a:rPr lang="ru-RU" dirty="0" err="1" smtClean="0">
                <a:effectLst/>
                <a:latin typeface="Times New Roman"/>
                <a:ea typeface="Calibri"/>
                <a:cs typeface="Times New Roman"/>
              </a:rPr>
              <a:t>Z</a:t>
            </a:r>
            <a:r>
              <a:rPr lang="ru-RU" baseline="-25000" dirty="0" err="1" smtClean="0">
                <a:effectLst/>
                <a:latin typeface="Times New Roman"/>
                <a:ea typeface="Calibri"/>
                <a:cs typeface="Times New Roman"/>
              </a:rPr>
              <a:t>из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– полное сопротивление изоляции.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42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89941"/>
            <a:ext cx="8496944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200" dirty="0" smtClean="0">
                <a:effectLst/>
                <a:latin typeface="Times New Roman"/>
                <a:ea typeface="Calibri"/>
                <a:cs typeface="Times New Roman"/>
              </a:rPr>
              <a:t>Исход поражения человека в этом случае определяется в совокупности </a:t>
            </a:r>
            <a:r>
              <a:rPr lang="ru-RU" sz="2200" b="1" dirty="0" smtClean="0">
                <a:effectLst/>
                <a:latin typeface="Times New Roman"/>
                <a:ea typeface="Calibri"/>
                <a:cs typeface="Times New Roman"/>
              </a:rPr>
              <a:t>качеством изоляции и ёмкостной проводимостью</a:t>
            </a:r>
            <a:r>
              <a:rPr lang="ru-RU" sz="2200" dirty="0" smtClean="0">
                <a:effectLst/>
                <a:latin typeface="Times New Roman"/>
                <a:ea typeface="Calibri"/>
                <a:cs typeface="Times New Roman"/>
              </a:rPr>
              <a:t>. 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200" dirty="0" smtClean="0">
                <a:effectLst/>
                <a:latin typeface="Times New Roman"/>
                <a:ea typeface="Calibri"/>
                <a:cs typeface="Times New Roman"/>
              </a:rPr>
              <a:t>В связи с этим электрические </a:t>
            </a:r>
            <a:r>
              <a:rPr lang="ru-RU" sz="2200" b="1" dirty="0" smtClean="0">
                <a:effectLst/>
                <a:latin typeface="Times New Roman"/>
                <a:ea typeface="Calibri"/>
                <a:cs typeface="Times New Roman"/>
              </a:rPr>
              <a:t>сети с изолированной нейтралью</a:t>
            </a:r>
            <a:r>
              <a:rPr lang="ru-RU" sz="2200" dirty="0" smtClean="0">
                <a:effectLst/>
                <a:latin typeface="Times New Roman"/>
                <a:ea typeface="Calibri"/>
                <a:cs typeface="Times New Roman"/>
              </a:rPr>
              <a:t> целесообразно применять при возможности выполнения </a:t>
            </a:r>
            <a:r>
              <a:rPr lang="ru-RU" sz="2200" b="1" dirty="0" smtClean="0">
                <a:effectLst/>
                <a:latin typeface="Times New Roman"/>
                <a:ea typeface="Calibri"/>
                <a:cs typeface="Times New Roman"/>
              </a:rPr>
              <a:t>высокого качества изоляции проводов относительно земли и при незначительной ёмкости фазных проводов относительно земли.</a:t>
            </a:r>
            <a:r>
              <a:rPr lang="ru-RU" sz="2200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200" dirty="0" smtClean="0">
                <a:effectLst/>
                <a:latin typeface="Times New Roman"/>
                <a:ea typeface="Calibri"/>
                <a:cs typeface="Times New Roman"/>
              </a:rPr>
              <a:t>Таким требованиям отвечают малоразветвлённые сети в условиях сухих и неагрессивных сред при постоянном контроле качества изоляции. 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200" dirty="0" smtClean="0">
                <a:effectLst/>
                <a:latin typeface="Times New Roman"/>
                <a:ea typeface="Calibri"/>
                <a:cs typeface="Times New Roman"/>
              </a:rPr>
              <a:t>Расследование случаев электротравматизма показывает, что при прочих равных условиях однофазное включение человека в сеть с изолированной нейтралью менее опасно, чем в сеть с заземлённой нейтралью.</a:t>
            </a:r>
            <a:endParaRPr lang="ru-RU" sz="22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341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2843" y="0"/>
            <a:ext cx="871296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Значительно большую опасность представляет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двухфазное вклю­чение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человека в электрическую сеть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, так как при этом к не­му вне зависимости от режима нейтрали оказывается приложенным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линейное напряжение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. 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991" y="1338828"/>
            <a:ext cx="6048672" cy="23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31789"/>
              </p:ext>
            </p:extLst>
          </p:nvPr>
        </p:nvGraphicFramePr>
        <p:xfrm>
          <a:off x="1779169" y="3717033"/>
          <a:ext cx="5585662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r:id="rId4" imgW="2844800" imgH="520700" progId="Equation.3">
                  <p:embed/>
                </p:oleObj>
              </mc:Choice>
              <mc:Fallback>
                <p:oleObj r:id="rId4" imgW="2844800" imgH="520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169" y="3717033"/>
                        <a:ext cx="5585662" cy="792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15516" y="4259082"/>
            <a:ext cx="87129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где </a:t>
            </a:r>
            <a:r>
              <a:rPr lang="ru-RU" dirty="0" err="1" smtClean="0">
                <a:effectLst/>
                <a:latin typeface="Times New Roman"/>
                <a:ea typeface="Calibri"/>
                <a:cs typeface="Times New Roman"/>
              </a:rPr>
              <a:t>U</a:t>
            </a:r>
            <a:r>
              <a:rPr lang="ru-RU" baseline="-25000" dirty="0" err="1" smtClean="0">
                <a:effectLst/>
                <a:latin typeface="Times New Roman"/>
                <a:ea typeface="Calibri"/>
                <a:cs typeface="Times New Roman"/>
              </a:rPr>
              <a:t>л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– линейное напряжение.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49580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В этом случае при протекании тока по пути «рука - рука» его величина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определяется только сопротивлением че­ловека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в момент поражения и не зависит от качества изоляции прово­дов и величины ёмкостной проводимости.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Из пяти протекающих через человека токов - ток по пути «рука - рука» является максимальным и полностью определяющим исход электротравматизма.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571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81011"/>
            <a:ext cx="8784976" cy="878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Наиболее редким, но в то же время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наиболее тяжёлым по исходу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является случай трёхфазного включения человека в электрическую сеть 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04340"/>
            <a:ext cx="6624735" cy="249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79512" y="3682915"/>
            <a:ext cx="878497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Как видно, при таком включении человека через него протекают шесть токов, наибольшую опасность из которых представляют три тока по путям «рука – рука» и «голова – рука». 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Следует особо отметить, что в сетях с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изолированной нейтралью особенно опасен аварийный режим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, когда на землю замыкает одна из фаз, а человек прикасается к проводу исправной фазы. В этом случае к человеку оказывается приложенным почти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полное линейное напряжение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с вытекающими последствиями. 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5636" y="0"/>
            <a:ext cx="8784976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Наибольшее распространение в промышленности нашли трёхфазные электрические сети с заземлённой нейтралью, позволяющие получать два различных напряжения от одного источника питания – линейное (380 В) и фазное (220 В). </a:t>
            </a: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en-US" sz="1400" b="1" dirty="0" smtClean="0">
                <a:effectLst/>
                <a:latin typeface="Times New Roman"/>
                <a:ea typeface="Calibri"/>
                <a:cs typeface="Times New Roman"/>
              </a:rPr>
              <a:t>UAB = UBC = UCA = 380 B</a:t>
            </a:r>
            <a:endParaRPr lang="ru-RU" sz="1100" b="1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en-US" sz="1400" b="1" dirty="0" smtClean="0">
                <a:effectLst/>
                <a:latin typeface="Times New Roman"/>
                <a:ea typeface="Calibri"/>
                <a:cs typeface="Times New Roman"/>
              </a:rPr>
              <a:t>UAN = UBN = UCN = 220 B</a:t>
            </a:r>
            <a:endParaRPr lang="ru-RU" sz="1400" b="1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808" y="2055300"/>
            <a:ext cx="5688631" cy="177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43507" y="3849843"/>
            <a:ext cx="878497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Схема трёхфазной сети с заземлённой нейтралью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Линейное напряжение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обычно используется для питания силового электрооборудования, а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фазное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применяют для осветительных установок, средств автоматизации, компьютеров и т.п. В таких сетях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нейтральная точка (N) надёжно заземляется 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в месте установки трансформатора и к потребителю поступает четвёртый провод, называемый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нулевым (0).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Название указывает, что потенциал этого провода относительно земли равен нулю.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756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4178" y="0"/>
            <a:ext cx="878497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9138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Установки с U&gt;1000 В обслуживаются только специалистами.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719138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Установки </a:t>
            </a:r>
            <a:r>
              <a:rPr lang="ru-RU" dirty="0" err="1" smtClean="0">
                <a:effectLst/>
                <a:latin typeface="Times New Roman"/>
                <a:ea typeface="Calibri"/>
                <a:cs typeface="Times New Roman"/>
              </a:rPr>
              <a:t>cU</a:t>
            </a:r>
            <a:r>
              <a:rPr lang="ru-RU" u="sng" dirty="0" smtClean="0">
                <a:effectLst/>
                <a:latin typeface="Times New Roman"/>
                <a:ea typeface="Calibri"/>
                <a:cs typeface="Times New Roman"/>
              </a:rPr>
              <a:t>&lt;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1000 В могут обслуживаться специалистами другого профиля. Поэтому рассмотрим требования безопасности, относящиеся к электроустановкам напряжением до 1000 В включительно.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719138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Анализ статистических данных показывает, что несчастные случаи на производстве, связанные с поражением электрическим током, и сопро­вождающиеся временной потерей трудоспособности, составляют около 1%, а именно смертельный исход - до 40% от их общего числа. При этом до 80% случаев со смертельным исходом приходится на установки с на­пряжением 127 и 220 В.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34" y="3831818"/>
            <a:ext cx="7776864" cy="302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35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-7335"/>
            <a:ext cx="864096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В сетях с заземлённой нейтралью сопротивление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заземления нейтральной точки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достаточно мало (2…6 Ом) по сравнению с сопротивлением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изоляции линейных проводов относительно земли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(500 и более кОм). Исходя из этого, даже однофазное прикосновение человека к фазе исправной сети с заземлённой нейтралью приводит к возникновению пути тока на нейтраль. 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62490"/>
            <a:ext cx="6480719" cy="1698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605358"/>
              </p:ext>
            </p:extLst>
          </p:nvPr>
        </p:nvGraphicFramePr>
        <p:xfrm>
          <a:off x="755576" y="3928775"/>
          <a:ext cx="1440160" cy="91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r:id="rId4" imgW="939800" imgH="596900" progId="Equation.3">
                  <p:embed/>
                </p:oleObj>
              </mc:Choice>
              <mc:Fallback>
                <p:oleObj r:id="rId4" imgW="939800" imgH="596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928775"/>
                        <a:ext cx="1440160" cy="9164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264155" y="4174517"/>
            <a:ext cx="153856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~220 м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A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,</a:t>
            </a:r>
            <a:endParaRPr lang="ru-RU" sz="9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635896" y="3928775"/>
            <a:ext cx="5508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где </a:t>
            </a:r>
            <a:r>
              <a:rPr lang="en-US" dirty="0" smtClean="0">
                <a:effectLst/>
                <a:latin typeface="Times New Roman"/>
                <a:ea typeface="Calibri"/>
                <a:cs typeface="Times New Roman"/>
              </a:rPr>
              <a:t>r</a:t>
            </a:r>
            <a:r>
              <a:rPr lang="ru-RU" baseline="-25000" dirty="0" smtClean="0">
                <a:effectLst/>
                <a:latin typeface="Times New Roman"/>
                <a:ea typeface="Calibri"/>
                <a:cs typeface="Times New Roman"/>
              </a:rPr>
              <a:t>0 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- сопротивление заземления нейтрали (не более 4 Ом для класса напряжений 380/220 В).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83301" y="4896876"/>
            <a:ext cx="8640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Величина тока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на нулевую точку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является наибольшей (из трёх токов, протекающих через человека № 1) и определяется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фазным напряжением, сопротивлением человека, его обуви, сопротивлением пола и сопротивлением заземления нейтральной точки.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8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8905"/>
            <a:ext cx="87849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При двухфазном прикосновении человека к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исправной сети с заземлённой нейтралью 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через него протекают семь токов, два из которых, направлены на нулевую точку.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28" y="1367733"/>
            <a:ext cx="5884143" cy="2493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3861048"/>
            <a:ext cx="5087518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51519" y="4869160"/>
            <a:ext cx="8640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К человеку при таком включении приложено </a:t>
            </a:r>
            <a:r>
              <a:rPr lang="ru-RU" sz="2000" b="1" dirty="0" smtClean="0">
                <a:effectLst/>
                <a:latin typeface="Times New Roman"/>
                <a:ea typeface="Calibri"/>
                <a:cs typeface="Times New Roman"/>
              </a:rPr>
              <a:t>линейное напряжение</a:t>
            </a: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 (путь тока «рука – рука») и </a:t>
            </a:r>
            <a:r>
              <a:rPr lang="ru-RU" sz="2000" b="1" dirty="0" smtClean="0">
                <a:effectLst/>
                <a:latin typeface="Times New Roman"/>
                <a:ea typeface="Calibri"/>
                <a:cs typeface="Times New Roman"/>
              </a:rPr>
              <a:t>два фазных напряжения</a:t>
            </a: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 (путь тока «рука – нога»). </a:t>
            </a:r>
            <a:endParaRPr lang="ru-RU" sz="20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965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7129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При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трёхфазном прикосновении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человека к электрической сети с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заземлённой нейтралью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через него протекают двенадцать токов, из которых наибольшую опасность представляют шесть токов, величины которых определяются только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сопротивлением человека, его обуви и сопротивлением пола помещения.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2132856"/>
            <a:ext cx="6768752" cy="2880320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147347" y="5013176"/>
            <a:ext cx="8712968" cy="878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Трёхфазное прикосновение человека (№ 3) к электрической сети с заземлённой нейтралью (режим работы сети – нормальный)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46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8100"/>
            <a:ext cx="903649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 smtClean="0">
                <a:effectLst/>
                <a:latin typeface="Times New Roman"/>
                <a:ea typeface="Calibri"/>
                <a:cs typeface="Times New Roman"/>
              </a:rPr>
              <a:t>Трёхфазные сети с заземлённой нейтралью</a:t>
            </a: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 применяют при недостаточно высоком уровне изоляции проводов относительно земли при работе во влажных или агрессивных средах и наличии больших ёмкостных токов.</a:t>
            </a:r>
            <a:endParaRPr lang="ru-RU" sz="20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До 380В опаснее переменный, а выше 500В постоянный ток опаснее переменного. </a:t>
            </a:r>
            <a:endParaRPr lang="ru-RU" sz="20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В четырёхпроводной сети с заземлённой нейтралью цепь тока, проходящая через тело человека, включает в себя: </a:t>
            </a:r>
            <a:endParaRPr lang="ru-RU" sz="20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- сопротивление тела человека (R чел.) </a:t>
            </a:r>
            <a:endParaRPr lang="ru-RU" sz="20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- сопротивление обуви (R об.) </a:t>
            </a:r>
            <a:endParaRPr lang="ru-RU" sz="20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- сопротивление пола (R пол.) </a:t>
            </a:r>
            <a:endParaRPr lang="ru-RU" sz="20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Ток, проходящий через тело человека равен: </a:t>
            </a:r>
            <a:endParaRPr lang="ru-RU" sz="2000" b="1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b="1" dirty="0" err="1" smtClean="0">
                <a:effectLst/>
                <a:latin typeface="Times New Roman"/>
                <a:ea typeface="Calibri"/>
                <a:cs typeface="Times New Roman"/>
              </a:rPr>
              <a:t>Iчел</a:t>
            </a:r>
            <a:r>
              <a:rPr lang="ru-RU" sz="2000" b="1" dirty="0" smtClean="0">
                <a:effectLst/>
                <a:latin typeface="Times New Roman"/>
                <a:ea typeface="Calibri"/>
                <a:cs typeface="Times New Roman"/>
              </a:rPr>
              <a:t> = </a:t>
            </a:r>
            <a:r>
              <a:rPr lang="ru-RU" sz="2000" b="1" dirty="0" err="1" smtClean="0">
                <a:effectLst/>
                <a:latin typeface="Times New Roman"/>
                <a:ea typeface="Calibri"/>
                <a:cs typeface="Times New Roman"/>
              </a:rPr>
              <a:t>Uф</a:t>
            </a:r>
            <a:r>
              <a:rPr lang="ru-RU" sz="2000" b="1" dirty="0" smtClean="0">
                <a:effectLst/>
                <a:latin typeface="Times New Roman"/>
                <a:ea typeface="Calibri"/>
                <a:cs typeface="Times New Roman"/>
              </a:rPr>
              <a:t>/</a:t>
            </a:r>
            <a:r>
              <a:rPr lang="ru-RU" sz="2000" b="1" dirty="0" err="1" smtClean="0">
                <a:effectLst/>
                <a:latin typeface="Times New Roman"/>
                <a:ea typeface="Calibri"/>
                <a:cs typeface="Times New Roman"/>
              </a:rPr>
              <a:t>Rчел</a:t>
            </a:r>
            <a:r>
              <a:rPr lang="ru-RU" sz="2000" b="1" dirty="0" smtClean="0">
                <a:effectLst/>
                <a:latin typeface="Times New Roman"/>
                <a:ea typeface="Calibri"/>
                <a:cs typeface="Times New Roman"/>
              </a:rPr>
              <a:t> +</a:t>
            </a:r>
            <a:r>
              <a:rPr lang="ru-RU" sz="2000" b="1" dirty="0" err="1" smtClean="0">
                <a:effectLst/>
                <a:latin typeface="Times New Roman"/>
                <a:ea typeface="Calibri"/>
                <a:cs typeface="Times New Roman"/>
              </a:rPr>
              <a:t>Rоб</a:t>
            </a:r>
            <a:r>
              <a:rPr lang="ru-RU" sz="2000" b="1" dirty="0" smtClean="0">
                <a:effectLst/>
                <a:latin typeface="Times New Roman"/>
                <a:ea typeface="Calibri"/>
                <a:cs typeface="Times New Roman"/>
              </a:rPr>
              <a:t> +</a:t>
            </a:r>
            <a:r>
              <a:rPr lang="ru-RU" sz="2000" b="1" dirty="0" err="1" smtClean="0">
                <a:effectLst/>
                <a:latin typeface="Times New Roman"/>
                <a:ea typeface="Calibri"/>
                <a:cs typeface="Times New Roman"/>
              </a:rPr>
              <a:t>Rпол</a:t>
            </a:r>
            <a:endParaRPr lang="ru-RU" sz="2000" b="1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ru-RU" sz="2000" dirty="0" err="1" smtClean="0">
                <a:effectLst/>
                <a:latin typeface="Times New Roman"/>
                <a:ea typeface="Calibri"/>
                <a:cs typeface="Times New Roman"/>
              </a:rPr>
              <a:t>Rчел</a:t>
            </a: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 равно в пределах от 3000 до 100 000 Ом </a:t>
            </a:r>
            <a:endParaRPr lang="ru-RU" sz="20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При </a:t>
            </a:r>
            <a:r>
              <a:rPr lang="ru-RU" sz="2000" dirty="0" err="1" smtClean="0">
                <a:effectLst/>
                <a:latin typeface="Times New Roman"/>
                <a:ea typeface="Calibri"/>
                <a:cs typeface="Times New Roman"/>
              </a:rPr>
              <a:t>расчѐтах</a:t>
            </a: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 принимают – 1000 Ом </a:t>
            </a:r>
            <a:endParaRPr lang="ru-RU" sz="20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892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0"/>
            <a:ext cx="8784976" cy="697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При неблагоприятных условиях, когда человек прикоснувшийся к фазе, имеет на ногах сырую обувь, стоит на сырой земле, значение тока равно: </a:t>
            </a:r>
            <a:endParaRPr lang="ru-RU" sz="20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b="1" dirty="0" err="1" smtClean="0">
                <a:effectLst/>
                <a:latin typeface="Times New Roman"/>
                <a:ea typeface="Calibri"/>
                <a:cs typeface="Times New Roman"/>
              </a:rPr>
              <a:t>Iчел</a:t>
            </a:r>
            <a:r>
              <a:rPr lang="ru-RU" sz="2000" b="1" dirty="0" smtClean="0">
                <a:effectLst/>
                <a:latin typeface="Times New Roman"/>
                <a:ea typeface="Calibri"/>
                <a:cs typeface="Times New Roman"/>
              </a:rPr>
              <a:t> = </a:t>
            </a:r>
            <a:r>
              <a:rPr lang="ru-RU" sz="2000" b="1" dirty="0" err="1" smtClean="0">
                <a:effectLst/>
                <a:latin typeface="Times New Roman"/>
                <a:ea typeface="Calibri"/>
                <a:cs typeface="Times New Roman"/>
              </a:rPr>
              <a:t>Uф</a:t>
            </a:r>
            <a:r>
              <a:rPr lang="ru-RU" sz="2000" b="1" dirty="0" smtClean="0">
                <a:effectLst/>
                <a:latin typeface="Times New Roman"/>
                <a:ea typeface="Calibri"/>
                <a:cs typeface="Times New Roman"/>
              </a:rPr>
              <a:t>/ R чел= 220 В/ 1000 Ом = 220 мА</a:t>
            </a:r>
            <a:endParaRPr lang="ru-RU" sz="2000" b="1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- смертельно </a:t>
            </a:r>
            <a:endParaRPr lang="ru-RU" sz="20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Если человек имеет на ногах непроводящую обувь: </a:t>
            </a:r>
            <a:endParaRPr lang="ru-RU" sz="20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R (об.) = 45 000 Ом и стоит на изолирующем основании (диэлектрический коврик): R пол= 100 000 Ом, то I(ток) будет равен: </a:t>
            </a:r>
            <a:endParaRPr lang="ru-RU" sz="20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000" b="1" dirty="0" err="1" smtClean="0">
                <a:effectLst/>
                <a:latin typeface="Times New Roman"/>
                <a:ea typeface="Calibri"/>
                <a:cs typeface="Times New Roman"/>
              </a:rPr>
              <a:t>Iчел</a:t>
            </a:r>
            <a:r>
              <a:rPr lang="ru-RU" sz="2000" b="1" dirty="0" smtClean="0">
                <a:effectLst/>
                <a:latin typeface="Times New Roman"/>
                <a:ea typeface="Calibri"/>
                <a:cs typeface="Times New Roman"/>
              </a:rPr>
              <a:t> = 220/1000+45 000+100 000=1,5мА</a:t>
            </a:r>
            <a:endParaRPr lang="ru-RU" sz="2000" b="1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- ток не опасен для человека. </a:t>
            </a:r>
            <a:endParaRPr lang="ru-RU" sz="20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Из примера видно, что для обеспечения безопасности работающих на электроустановках большое значение имеют - изолирующие полы. </a:t>
            </a:r>
            <a:endParaRPr lang="ru-RU" sz="20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Опасные значения напряжения для жизни человека: </a:t>
            </a:r>
            <a:endParaRPr lang="ru-RU" sz="20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- переменный ток 50В; </a:t>
            </a:r>
            <a:endParaRPr lang="ru-RU" sz="20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- постоянный ток 120В</a:t>
            </a:r>
            <a:endParaRPr lang="ru-RU" sz="20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 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86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7504" y="0"/>
            <a:ext cx="885698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300" b="1" dirty="0" smtClean="0">
                <a:effectLst/>
                <a:latin typeface="Times New Roman"/>
                <a:ea typeface="Calibri"/>
                <a:cs typeface="Times New Roman"/>
              </a:rPr>
              <a:t>1. Анализ опасности поражения электрическим током в различных электрических сетях.</a:t>
            </a:r>
            <a:endParaRPr lang="ru-RU" sz="23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300" b="1" dirty="0" smtClean="0">
                <a:effectLst/>
                <a:latin typeface="Times New Roman"/>
                <a:ea typeface="Calibri"/>
                <a:cs typeface="Times New Roman"/>
              </a:rPr>
              <a:t>Трехфазные и однофазные сети.</a:t>
            </a:r>
            <a:endParaRPr lang="ru-RU" sz="23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300" b="1" dirty="0" smtClean="0">
                <a:effectLst/>
                <a:latin typeface="Times New Roman"/>
                <a:ea typeface="Calibri"/>
                <a:cs typeface="Times New Roman"/>
              </a:rPr>
              <a:t>Отличия и преимущества. </a:t>
            </a:r>
            <a:endParaRPr lang="ru-RU" sz="23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2300" b="1" dirty="0" smtClean="0">
                <a:effectLst/>
                <a:latin typeface="Times New Roman"/>
                <a:ea typeface="Calibri"/>
                <a:cs typeface="Times New Roman"/>
              </a:rPr>
              <a:t>Система распределения электроэнергии</a:t>
            </a:r>
            <a:endParaRPr lang="ru-RU" sz="23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300" dirty="0" smtClean="0">
                <a:effectLst/>
                <a:latin typeface="Times New Roman"/>
                <a:ea typeface="Calibri"/>
                <a:cs typeface="Times New Roman"/>
              </a:rPr>
              <a:t>Исходно напряжение всегда является трехфазным. Под “исходно” подразумевают генератор на электростанции (тепловой, газовой, атомной), с которого напряжение в много тысяч вольт поступает на понижающие трансформаторы, которые образуют несколько ступеней напряжения. Последний трансформатор понижает напряжение до уровня 0,4 </a:t>
            </a:r>
            <a:r>
              <a:rPr lang="ru-RU" sz="2300" dirty="0" err="1" smtClean="0">
                <a:effectLst/>
                <a:latin typeface="Times New Roman"/>
                <a:ea typeface="Calibri"/>
                <a:cs typeface="Times New Roman"/>
              </a:rPr>
              <a:t>кВ</a:t>
            </a:r>
            <a:r>
              <a:rPr lang="ru-RU" sz="2300" dirty="0" smtClean="0">
                <a:effectLst/>
                <a:latin typeface="Times New Roman"/>
                <a:ea typeface="Calibri"/>
                <a:cs typeface="Times New Roman"/>
              </a:rPr>
              <a:t> и подаёт его конечным потребителям – нам с вами, в квартирные дома и в частный жилой сектор.</a:t>
            </a:r>
            <a:endParaRPr lang="ru-RU" sz="23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45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712968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778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0"/>
            <a:ext cx="87849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В электрооборудовании офисов, жилых многоквартирных домов, а также в частном секторе применяются трехфазные и однофазные сети. Изначально электрическая сеть выходит от электростанции с тремя фазами, и чаще всего к жилым домам подключена сеть питания именно трехфазная. Далее она имеет разветвления на отдельные фазы. Такой метод применяется для создания наиболее эффективной передачи электрического тока от электростанции к месту назначения, а также для уменьшения потерь при транспортировке.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Чтобы определить количество фаз, достаточно открыть распределительный щит, и посмотреть, какое количество проводов поступает в помещение. Если сеть однофазная, то проводов будет 2 – фаза и ноль. Возможен еще третий провод – заземление.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47316"/>
            <a:ext cx="8064896" cy="261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42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0"/>
            <a:ext cx="8784976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Фаза — это проводник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, по которому ток приходит к потребителю. Соответственно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ноль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 служит для того, чтобы электрический ток двигался в обратном направлении к нулевому контуру. Помимо этого назначение нуля в электропроводке — выравнивание фазного напряжения. </a:t>
            </a:r>
            <a:r>
              <a:rPr lang="ru-RU" b="1" dirty="0" smtClean="0">
                <a:effectLst/>
                <a:latin typeface="Times New Roman"/>
                <a:ea typeface="Calibri"/>
                <a:cs typeface="Times New Roman"/>
              </a:rPr>
              <a:t>Заземляющий провод</a:t>
            </a: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, называемый так же землей, не находится под напряжением и предназначен для защиты человека от поражения электрическим током.</a:t>
            </a:r>
            <a:endParaRPr lang="ru-RU" sz="1400" dirty="0" smtClean="0">
              <a:effectLst/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/>
                <a:ea typeface="Calibri"/>
                <a:cs typeface="Times New Roman"/>
              </a:rPr>
              <a:t>Если электрическая сеть трехфазная, то проводов будет 4 или 5. Три из них – это фазы, четвертый – ноль, и пятый – заземление. Также число фаз определяется и по количеству автоматических выключателей.</a:t>
            </a:r>
            <a:endParaRPr lang="ru-RU" sz="14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31818"/>
            <a:ext cx="7200800" cy="291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7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1236" y="12680"/>
            <a:ext cx="87849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9138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Число фаз также можно определить по величине входного напряжения. В 1-фазной сети напряжение 220 вольт, в 3-фазной сети между фазой и нолем тоже 220 вольт, между 2-мя фазами – 380 вольт.</a:t>
            </a:r>
            <a:endParaRPr lang="ru-RU" sz="2000" dirty="0" smtClean="0">
              <a:effectLst/>
              <a:latin typeface="Calibri"/>
              <a:ea typeface="Calibri"/>
              <a:cs typeface="Times New Roman"/>
            </a:endParaRPr>
          </a:p>
          <a:p>
            <a:pPr indent="719138" algn="just">
              <a:lnSpc>
                <a:spcPct val="150000"/>
              </a:lnSpc>
              <a:spcAft>
                <a:spcPts val="0"/>
              </a:spcAft>
            </a:pPr>
            <a:r>
              <a:rPr lang="ru-RU" sz="2000" b="1" dirty="0" smtClean="0">
                <a:effectLst/>
                <a:latin typeface="Times New Roman"/>
                <a:ea typeface="Calibri"/>
                <a:cs typeface="Times New Roman"/>
              </a:rPr>
              <a:t>Напряжение между любыми двумя фазами линии называется -  линейным, а между нулем и любой фазой - фазным. Обычно линейное напряжение равно 380 В, а фазное 220 В.</a:t>
            </a:r>
            <a:endParaRPr lang="ru-RU" sz="20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88" y="3140968"/>
            <a:ext cx="7848872" cy="316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2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2770" y="-109933"/>
            <a:ext cx="8928992" cy="6967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36600" algn="just">
              <a:lnSpc>
                <a:spcPct val="150000"/>
              </a:lnSpc>
              <a:spcAft>
                <a:spcPts val="0"/>
              </a:spcAft>
              <a:tabLst>
                <a:tab pos="-179388" algn="l"/>
                <a:tab pos="0" algn="l"/>
              </a:tabLs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Если не брать во внимание отличие в числе проводов сетей и схему подключения, то можно определить некоторые другие особенности, которые имеют трехфазные и однофазные сети.</a:t>
            </a:r>
            <a:endParaRPr lang="ru-RU" sz="2000" dirty="0" smtClean="0">
              <a:effectLst/>
              <a:latin typeface="Calibri"/>
              <a:ea typeface="Calibri"/>
              <a:cs typeface="Times New Roman"/>
            </a:endParaRPr>
          </a:p>
          <a:p>
            <a:pPr lvl="0" indent="736600" algn="just">
              <a:lnSpc>
                <a:spcPct val="150000"/>
              </a:lnSpc>
              <a:spcAft>
                <a:spcPts val="0"/>
              </a:spcAft>
              <a:buSzPts val="1000"/>
              <a:buFont typeface="Symbol"/>
              <a:buChar char=""/>
              <a:tabLst>
                <a:tab pos="-179388" algn="l"/>
                <a:tab pos="0" algn="l"/>
              </a:tabLs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В случае трехфазной сети питания возможен перекос фаз из-за неравномерного разделения по фазам нагрузки. На одной фазе может быть подключен мощный потребляющий прибор, а на другой менее мощный. Тогда и возникает этот отрицательный эффект, сопровождающийся не симметрией напряжений и токов по фазам, что влечет неисправности электрических устройств. Для предотвращения таких факторов необходимо заранее распределять нагрузку по фазам перед прокладкой проводов электрической сети.</a:t>
            </a:r>
            <a:endParaRPr lang="ru-RU" sz="2000" dirty="0" smtClean="0">
              <a:effectLst/>
              <a:latin typeface="Calibri"/>
              <a:ea typeface="Calibri"/>
              <a:cs typeface="Times New Roman"/>
            </a:endParaRPr>
          </a:p>
          <a:p>
            <a:pPr lvl="0" indent="736600" algn="just">
              <a:lnSpc>
                <a:spcPct val="150000"/>
              </a:lnSpc>
              <a:spcAft>
                <a:spcPts val="0"/>
              </a:spcAft>
              <a:buSzPts val="1000"/>
              <a:buFont typeface="Symbol"/>
              <a:buChar char=""/>
              <a:tabLst>
                <a:tab pos="-179388" algn="l"/>
                <a:tab pos="0" algn="l"/>
              </a:tabLst>
            </a:pPr>
            <a:r>
              <a:rPr lang="ru-RU" sz="2000" dirty="0" smtClean="0">
                <a:effectLst/>
                <a:latin typeface="Times New Roman"/>
                <a:ea typeface="Calibri"/>
                <a:cs typeface="Times New Roman"/>
              </a:rPr>
              <a:t>Возможности однофазной бытовой сети по мощности значительно меньше трехфазной. Если планируется применение нескольких мощных потребителей и устройств, электроинструмента, то предпочтительно подводить трехфазную сеть питания.</a:t>
            </a:r>
            <a:endParaRPr lang="ru-RU" sz="2000" dirty="0"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19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303</TotalTime>
  <Words>2564</Words>
  <Application>Microsoft Office PowerPoint</Application>
  <PresentationFormat>Экран (4:3)</PresentationFormat>
  <Paragraphs>127</Paragraphs>
  <Slides>34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6" baseType="lpstr">
      <vt:lpstr>Воздушный поток</vt:lpstr>
      <vt:lpstr>Equation.3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12</cp:revision>
  <dcterms:created xsi:type="dcterms:W3CDTF">2020-10-28T09:51:52Z</dcterms:created>
  <dcterms:modified xsi:type="dcterms:W3CDTF">2020-10-28T14:55:16Z</dcterms:modified>
</cp:coreProperties>
</file>