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90ADB9-89FC-4F92-B99F-7654B52AC6DB}">
  <a:tblStyle styleId="{5290ADB9-89FC-4F92-B99F-7654B52AC6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3bc8ff1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83bc8ff17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b83bc8ff17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3bc8ff17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b83bc8ff17_1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b83bc8ff17_1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3bc8ff1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3bc8ff17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b83bc8ff17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3bc8ff17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b83bc8ff17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b83bc8ff17_1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3bc8ff17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b83bc8ff17_1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b83bc8ff17_1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3bc8ff17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b83bc8ff17_1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b83bc8ff17_1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3bc8ff17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b83bc8ff17_1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b83bc8ff17_1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83bc8ff17_1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b83bc8ff17_1_4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b83bc8ff17_1_4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83bc8ff1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gb83bc8ff17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b83bc8ff17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83bc8ff1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gb83bc8ff17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b83bc8ff17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97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83bc8ff17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b83bc8ff17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b83bc8ff17_1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83bc8ff17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b83bc8ff17_1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b83bc8ff17_1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83bc8ff17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b83bc8ff17_1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83bc8ff17_1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3bc8ff17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b83bc8ff17_1_3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b83bc8ff17_1_3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3bc8ff1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b83bc8ff17_1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b83bc8ff17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3bc8ff17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b83bc8ff17_1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b83bc8ff17_1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82488" y="3506173"/>
            <a:ext cx="8229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DEDA"/>
              </a:buClr>
              <a:buSzPts val="1800"/>
              <a:buNone/>
              <a:defRPr sz="1800">
                <a:solidFill>
                  <a:srgbClr val="B1DED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6652261" y="-1"/>
            <a:ext cx="5543551" cy="5130972"/>
          </a:xfrm>
          <a:prstGeom prst="rtTriangle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>
            <a:off x="8058411" y="2711079"/>
            <a:ext cx="4307204" cy="3986641"/>
          </a:xfrm>
          <a:prstGeom prst="rtTriangle">
            <a:avLst/>
          </a:prstGeom>
          <a:solidFill>
            <a:srgbClr val="2196F3"/>
          </a:solidFill>
          <a:ln>
            <a:noFill/>
          </a:ln>
          <a:effectLst>
            <a:outerShdw blurRad="50800" dist="127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10800000">
            <a:off x="7898130" y="-5079"/>
            <a:ext cx="4307204" cy="3986641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82488" y="1103243"/>
            <a:ext cx="8229600" cy="23876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50"/>
              <a:buFont typeface="Calibri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82488" y="4113602"/>
            <a:ext cx="8229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>
                <a:solidFill>
                  <a:schemeClr val="dk1"/>
                </a:solidFill>
              </a:rPr>
              <a:t>     Di Lieto Gabriele | 874143 | g.dilieto@campus.unimib.it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76417" y="494397"/>
            <a:ext cx="7841742" cy="2934603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it-IT">
                <a:solidFill>
                  <a:schemeClr val="dk1"/>
                </a:solidFill>
              </a:rPr>
              <a:t>MOALU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ISI</a:t>
            </a:r>
            <a:endParaRPr sz="4000"/>
          </a:p>
        </p:txBody>
      </p:sp>
      <p:sp>
        <p:nvSpPr>
          <p:cNvPr id="119" name="Google Shape;119;p11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p11"/>
          <p:cNvGraphicFramePr/>
          <p:nvPr/>
        </p:nvGraphicFramePr>
        <p:xfrm>
          <a:off x="6857525" y="2286000"/>
          <a:ext cx="5064575" cy="3668365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12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/>
                        <a:t>Signal name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/>
                        <a:t>Direction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/>
                        <a:t>Resolution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/>
                        <a:t>Comments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parallel_in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2</a:t>
                      </a: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·</a:t>
                      </a:r>
                      <a:r>
                        <a:rPr lang="it-IT" sz="1200"/>
                        <a:t>N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Input to serialize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reset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Reset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/>
                        <a:t>Ctrl</a:t>
                      </a:r>
                      <a:r>
                        <a:rPr lang="it-IT" sz="700" dirty="0"/>
                        <a:t>ISI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Operation enabler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clk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Clock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serial_out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output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/>
                        <a:t>Output serialized from bit 1 to 2</a:t>
                      </a:r>
                      <a:r>
                        <a:rPr lang="it-IT" sz="1200" dirty="0">
                          <a:solidFill>
                            <a:schemeClr val="dk1"/>
                          </a:solidFill>
                        </a:rPr>
                        <a:t>·</a:t>
                      </a:r>
                      <a:r>
                        <a:rPr lang="it-IT" sz="1200" dirty="0"/>
                        <a:t>N of parallel_in for each clock cycle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0" y="2233725"/>
            <a:ext cx="6347024" cy="36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ISI | Block Scheme</a:t>
            </a:r>
            <a:endParaRPr sz="4000"/>
          </a:p>
        </p:txBody>
      </p:sp>
      <p:sp>
        <p:nvSpPr>
          <p:cNvPr id="131" name="Google Shape;131;p12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8" y="1492088"/>
            <a:ext cx="8384025" cy="50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95782" y="5578764"/>
            <a:ext cx="471054" cy="16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3123985" y="554182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Ctrl</a:t>
            </a:r>
            <a:r>
              <a:rPr lang="it-IT" sz="600" dirty="0" smtClean="0"/>
              <a:t>ISI</a:t>
            </a:r>
            <a:endParaRPr lang="it-IT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ALU</a:t>
            </a:r>
            <a:endParaRPr sz="4000"/>
          </a:p>
        </p:txBody>
      </p:sp>
      <p:sp>
        <p:nvSpPr>
          <p:cNvPr id="142" name="Google Shape;142;p13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p13"/>
          <p:cNvGraphicFramePr/>
          <p:nvPr/>
        </p:nvGraphicFramePr>
        <p:xfrm>
          <a:off x="6911850" y="2174363"/>
          <a:ext cx="5004200" cy="3668365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12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Signal 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Direction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Resolution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/>
                        <a:t>Comments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First operand input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B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First operand input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C2/Sub selection input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Ctrl</a:t>
                      </a:r>
                      <a:r>
                        <a:rPr lang="it-IT" sz="600"/>
                        <a:t>ALU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4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Operation enabler (only one bit out of 4 can be 1)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alu_out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output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Nb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Output based on the computed operation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5" name="Google Shape;1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" y="1988825"/>
            <a:ext cx="6457249" cy="40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ALU | Block Scheme</a:t>
            </a:r>
            <a:endParaRPr sz="4000"/>
          </a:p>
        </p:txBody>
      </p:sp>
      <p:sp>
        <p:nvSpPr>
          <p:cNvPr id="154" name="Google Shape;154;p14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82" y="1521837"/>
            <a:ext cx="7598496" cy="4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939915" y="3187065"/>
            <a:ext cx="27241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Time diagram | Simulation 1</a:t>
            </a:r>
            <a:endParaRPr sz="4000"/>
          </a:p>
        </p:txBody>
      </p:sp>
      <p:sp>
        <p:nvSpPr>
          <p:cNvPr id="165" name="Google Shape;165;p15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195550" y="1359409"/>
            <a:ext cx="11800800" cy="529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50" y="1532400"/>
            <a:ext cx="11251749" cy="15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/>
          <p:nvPr/>
        </p:nvSpPr>
        <p:spPr>
          <a:xfrm>
            <a:off x="195550" y="3183400"/>
            <a:ext cx="11800800" cy="347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15"/>
          <p:cNvGraphicFramePr/>
          <p:nvPr/>
        </p:nvGraphicFramePr>
        <p:xfrm>
          <a:off x="439175" y="3344563"/>
          <a:ext cx="11499950" cy="892825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9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0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" name="Google Shape;170;p15"/>
          <p:cNvSpPr txBox="1"/>
          <p:nvPr/>
        </p:nvSpPr>
        <p:spPr>
          <a:xfrm>
            <a:off x="483450" y="1513575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547000" y="1691275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360225" y="1973901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TXout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395850" y="2494625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536800" y="1836675"/>
            <a:ext cx="27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383825" y="2159763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469375" y="2333738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483450" y="2494625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383825" y="2644400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Rout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6653425" y="3389425"/>
            <a:ext cx="861900" cy="80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SUM</a:t>
            </a:r>
            <a:endParaRPr b="1"/>
          </a:p>
        </p:txBody>
      </p:sp>
      <p:sp>
        <p:nvSpPr>
          <p:cNvPr id="180" name="Google Shape;180;p15"/>
          <p:cNvSpPr/>
          <p:nvPr/>
        </p:nvSpPr>
        <p:spPr>
          <a:xfrm>
            <a:off x="2339425" y="3397075"/>
            <a:ext cx="861900" cy="80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 </a:t>
            </a:r>
            <a:r>
              <a:rPr lang="it-IT" b="1"/>
              <a:t>RX</a:t>
            </a:r>
            <a:endParaRPr b="1"/>
          </a:p>
        </p:txBody>
      </p:sp>
      <p:sp>
        <p:nvSpPr>
          <p:cNvPr id="181" name="Google Shape;181;p15"/>
          <p:cNvSpPr/>
          <p:nvPr/>
        </p:nvSpPr>
        <p:spPr>
          <a:xfrm>
            <a:off x="8542375" y="3389425"/>
            <a:ext cx="861900" cy="80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 </a:t>
            </a:r>
            <a:r>
              <a:rPr lang="it-IT" b="1"/>
              <a:t>TX</a:t>
            </a:r>
            <a:endParaRPr b="1"/>
          </a:p>
        </p:txBody>
      </p:sp>
      <p:sp>
        <p:nvSpPr>
          <p:cNvPr id="182" name="Google Shape;182;p15"/>
          <p:cNvSpPr txBox="1"/>
          <p:nvPr/>
        </p:nvSpPr>
        <p:spPr>
          <a:xfrm>
            <a:off x="1331275" y="3613975"/>
            <a:ext cx="100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1 1 1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469375" y="3397075"/>
            <a:ext cx="861900" cy="80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 </a:t>
            </a:r>
            <a:r>
              <a:rPr lang="it-IT" b="1"/>
              <a:t>SB</a:t>
            </a:r>
            <a:endParaRPr b="1"/>
          </a:p>
        </p:txBody>
      </p:sp>
      <p:sp>
        <p:nvSpPr>
          <p:cNvPr id="184" name="Google Shape;184;p15"/>
          <p:cNvSpPr txBox="1"/>
          <p:nvPr/>
        </p:nvSpPr>
        <p:spPr>
          <a:xfrm>
            <a:off x="3201325" y="3537025"/>
            <a:ext cx="358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A=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1 1 1</a:t>
            </a: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 e B=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0 1 0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0 1 0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7586575" y="3613975"/>
            <a:ext cx="955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0 0 1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9448800" y="3613975"/>
            <a:ext cx="249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Transmit A=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1 0 1 </a:t>
            </a: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e B=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0 1 0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3398975" y="4549225"/>
            <a:ext cx="34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A in RA register and B in RB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5"/>
          <p:cNvCxnSpPr/>
          <p:nvPr/>
        </p:nvCxnSpPr>
        <p:spPr>
          <a:xfrm>
            <a:off x="4956525" y="423837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5"/>
          <p:cNvCxnSpPr/>
          <p:nvPr/>
        </p:nvCxnSpPr>
        <p:spPr>
          <a:xfrm>
            <a:off x="8018750" y="423837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15"/>
          <p:cNvSpPr txBox="1"/>
          <p:nvPr/>
        </p:nvSpPr>
        <p:spPr>
          <a:xfrm>
            <a:off x="6876275" y="4533950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Compute A (111) + B (010) = 001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6876275" y="5404725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001 in Rout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15"/>
          <p:cNvCxnSpPr/>
          <p:nvPr/>
        </p:nvCxnSpPr>
        <p:spPr>
          <a:xfrm>
            <a:off x="8018750" y="4934150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Time diagram | Simulation 2</a:t>
            </a:r>
            <a:endParaRPr sz="4000"/>
          </a:p>
        </p:txBody>
      </p:sp>
      <p:sp>
        <p:nvSpPr>
          <p:cNvPr id="201" name="Google Shape;201;p16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195550" y="1359409"/>
            <a:ext cx="11800800" cy="529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195550" y="3183400"/>
            <a:ext cx="11800800" cy="347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398975" y="4549225"/>
            <a:ext cx="34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A in RA register and B in RB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4956525" y="423837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8018750" y="423837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16"/>
          <p:cNvSpPr txBox="1"/>
          <p:nvPr/>
        </p:nvSpPr>
        <p:spPr>
          <a:xfrm>
            <a:off x="6876275" y="4533950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Compute A (111) + B (010) = 001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6876275" y="5404725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001 in Rout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195725" y="3023000"/>
            <a:ext cx="11800800" cy="3634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16"/>
          <p:cNvGraphicFramePr/>
          <p:nvPr/>
        </p:nvGraphicFramePr>
        <p:xfrm>
          <a:off x="558075" y="3455675"/>
          <a:ext cx="11373675" cy="776025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7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7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r="219"/>
          <a:stretch/>
        </p:blipFill>
        <p:spPr>
          <a:xfrm>
            <a:off x="721525" y="1645400"/>
            <a:ext cx="11250776" cy="12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 txBox="1"/>
          <p:nvPr/>
        </p:nvSpPr>
        <p:spPr>
          <a:xfrm>
            <a:off x="483450" y="1561200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547000" y="1691275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547000" y="1826500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46000" y="1946413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TXout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383825" y="2084763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483450" y="2230313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495475" y="2372300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395850" y="2494625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Rout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596275" y="35604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SB</a:t>
            </a:r>
            <a:endParaRPr b="1"/>
          </a:p>
        </p:txBody>
      </p:sp>
      <p:sp>
        <p:nvSpPr>
          <p:cNvPr id="222" name="Google Shape;222;p16"/>
          <p:cNvSpPr/>
          <p:nvPr/>
        </p:nvSpPr>
        <p:spPr>
          <a:xfrm>
            <a:off x="2195950" y="35604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RX</a:t>
            </a:r>
            <a:endParaRPr b="1"/>
          </a:p>
        </p:txBody>
      </p:sp>
      <p:sp>
        <p:nvSpPr>
          <p:cNvPr id="223" name="Google Shape;223;p16"/>
          <p:cNvSpPr/>
          <p:nvPr/>
        </p:nvSpPr>
        <p:spPr>
          <a:xfrm>
            <a:off x="6987550" y="35172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TX</a:t>
            </a:r>
            <a:endParaRPr b="1"/>
          </a:p>
        </p:txBody>
      </p:sp>
      <p:sp>
        <p:nvSpPr>
          <p:cNvPr id="224" name="Google Shape;224;p16"/>
          <p:cNvSpPr/>
          <p:nvPr/>
        </p:nvSpPr>
        <p:spPr>
          <a:xfrm>
            <a:off x="9759100" y="35172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C2</a:t>
            </a:r>
            <a:endParaRPr b="1"/>
          </a:p>
        </p:txBody>
      </p:sp>
      <p:sp>
        <p:nvSpPr>
          <p:cNvPr id="225" name="Google Shape;225;p16"/>
          <p:cNvSpPr/>
          <p:nvPr/>
        </p:nvSpPr>
        <p:spPr>
          <a:xfrm>
            <a:off x="11274325" y="35172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SB</a:t>
            </a:r>
            <a:endParaRPr b="1"/>
          </a:p>
        </p:txBody>
      </p:sp>
      <p:sp>
        <p:nvSpPr>
          <p:cNvPr id="226" name="Google Shape;226;p16"/>
          <p:cNvSpPr txBox="1"/>
          <p:nvPr/>
        </p:nvSpPr>
        <p:spPr>
          <a:xfrm>
            <a:off x="1258000" y="3666700"/>
            <a:ext cx="100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1 1 1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2927300" y="3582088"/>
            <a:ext cx="245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A=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1 0 1 </a:t>
            </a: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e B=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0 1 0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5420700" y="35172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/>
              <a:t>SUB</a:t>
            </a:r>
            <a:endParaRPr sz="900" b="1"/>
          </a:p>
        </p:txBody>
      </p:sp>
      <p:sp>
        <p:nvSpPr>
          <p:cNvPr id="229" name="Google Shape;229;p16"/>
          <p:cNvSpPr txBox="1"/>
          <p:nvPr/>
        </p:nvSpPr>
        <p:spPr>
          <a:xfrm>
            <a:off x="7675525" y="3582100"/>
            <a:ext cx="201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Transmit A=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1 0 1 </a:t>
            </a: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e B=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0 1 0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0 1 1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6039900" y="3654650"/>
            <a:ext cx="100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0 0 1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10378300" y="3666700"/>
            <a:ext cx="100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0 0 0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1841800" y="4533950"/>
            <a:ext cx="34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A in RA register and B in RB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217650" y="4472775"/>
            <a:ext cx="28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Compute C2(B) = 101 +1 = 110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5219100" y="5678925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011 in Rout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6"/>
          <p:cNvCxnSpPr/>
          <p:nvPr/>
        </p:nvCxnSpPr>
        <p:spPr>
          <a:xfrm>
            <a:off x="3286175" y="423837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16"/>
          <p:cNvSpPr txBox="1"/>
          <p:nvPr/>
        </p:nvSpPr>
        <p:spPr>
          <a:xfrm>
            <a:off x="5195050" y="5114075"/>
            <a:ext cx="28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Compute A + C2(B) = 101 + 110 = 011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6"/>
          <p:cNvCxnSpPr/>
          <p:nvPr/>
        </p:nvCxnSpPr>
        <p:spPr>
          <a:xfrm>
            <a:off x="5730300" y="4238363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16"/>
          <p:cNvCxnSpPr/>
          <p:nvPr/>
        </p:nvCxnSpPr>
        <p:spPr>
          <a:xfrm>
            <a:off x="5705700" y="4840150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6"/>
          <p:cNvCxnSpPr/>
          <p:nvPr/>
        </p:nvCxnSpPr>
        <p:spPr>
          <a:xfrm>
            <a:off x="5705700" y="539802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16"/>
          <p:cNvSpPr txBox="1"/>
          <p:nvPr/>
        </p:nvSpPr>
        <p:spPr>
          <a:xfrm>
            <a:off x="9161225" y="4575275"/>
            <a:ext cx="28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Compute C2(B) = 101 +1 = 110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6"/>
          <p:cNvCxnSpPr/>
          <p:nvPr/>
        </p:nvCxnSpPr>
        <p:spPr>
          <a:xfrm>
            <a:off x="10068700" y="423837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16"/>
          <p:cNvCxnSpPr/>
          <p:nvPr/>
        </p:nvCxnSpPr>
        <p:spPr>
          <a:xfrm>
            <a:off x="10068700" y="497547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16"/>
          <p:cNvSpPr txBox="1"/>
          <p:nvPr/>
        </p:nvSpPr>
        <p:spPr>
          <a:xfrm>
            <a:off x="9161225" y="5319050"/>
            <a:ext cx="28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110 in Rout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Time diagram | Simulation 3</a:t>
            </a:r>
            <a:endParaRPr sz="4000"/>
          </a:p>
        </p:txBody>
      </p:sp>
      <p:sp>
        <p:nvSpPr>
          <p:cNvPr id="252" name="Google Shape;252;p17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248050" y="1428309"/>
            <a:ext cx="11800800" cy="529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95725" y="3204000"/>
            <a:ext cx="11800800" cy="347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" name="Google Shape;255;p17"/>
          <p:cNvGraphicFramePr/>
          <p:nvPr/>
        </p:nvGraphicFramePr>
        <p:xfrm>
          <a:off x="628850" y="3670125"/>
          <a:ext cx="11217050" cy="714225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84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9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6" name="Google Shape;2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00" y="1581325"/>
            <a:ext cx="11248824" cy="12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436475" y="2199075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507925" y="2401025"/>
            <a:ext cx="44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440050" y="2380775"/>
            <a:ext cx="1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483450" y="1481738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563250" y="1675138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62250" y="1957651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TXout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563250" y="1781850"/>
            <a:ext cx="27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383825" y="2104938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461250" y="2254513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483450" y="2401025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83825" y="2544875"/>
            <a:ext cx="5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Rout</a:t>
            </a:r>
            <a:endParaRPr sz="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2375575" y="3712838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SB</a:t>
            </a:r>
            <a:endParaRPr b="1"/>
          </a:p>
        </p:txBody>
      </p:sp>
      <p:sp>
        <p:nvSpPr>
          <p:cNvPr id="269" name="Google Shape;269;p17"/>
          <p:cNvSpPr/>
          <p:nvPr/>
        </p:nvSpPr>
        <p:spPr>
          <a:xfrm>
            <a:off x="748675" y="37128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SB</a:t>
            </a:r>
            <a:endParaRPr b="1"/>
          </a:p>
        </p:txBody>
      </p:sp>
      <p:sp>
        <p:nvSpPr>
          <p:cNvPr id="270" name="Google Shape;270;p17"/>
          <p:cNvSpPr/>
          <p:nvPr/>
        </p:nvSpPr>
        <p:spPr>
          <a:xfrm>
            <a:off x="4002475" y="37128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RX</a:t>
            </a:r>
            <a:endParaRPr b="1"/>
          </a:p>
        </p:txBody>
      </p:sp>
      <p:sp>
        <p:nvSpPr>
          <p:cNvPr id="271" name="Google Shape;271;p17"/>
          <p:cNvSpPr/>
          <p:nvPr/>
        </p:nvSpPr>
        <p:spPr>
          <a:xfrm>
            <a:off x="7395725" y="3712838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 C</a:t>
            </a:r>
            <a:endParaRPr b="1"/>
          </a:p>
        </p:txBody>
      </p:sp>
      <p:sp>
        <p:nvSpPr>
          <p:cNvPr id="272" name="Google Shape;272;p17"/>
          <p:cNvSpPr/>
          <p:nvPr/>
        </p:nvSpPr>
        <p:spPr>
          <a:xfrm>
            <a:off x="9061725" y="3712850"/>
            <a:ext cx="619200" cy="6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TX</a:t>
            </a:r>
            <a:endParaRPr b="1"/>
          </a:p>
        </p:txBody>
      </p:sp>
      <p:sp>
        <p:nvSpPr>
          <p:cNvPr id="273" name="Google Shape;273;p17"/>
          <p:cNvSpPr txBox="1"/>
          <p:nvPr/>
        </p:nvSpPr>
        <p:spPr>
          <a:xfrm>
            <a:off x="1419175" y="3850225"/>
            <a:ext cx="95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0 0 0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9752475" y="3850225"/>
            <a:ext cx="209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Transmit A=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1 0 1 </a:t>
            </a: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e B=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0 1 0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3020425" y="3850238"/>
            <a:ext cx="95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1 1 1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8033775" y="3850225"/>
            <a:ext cx="95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0 0 1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4693550" y="3765625"/>
            <a:ext cx="266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A=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1 0 1 </a:t>
            </a: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B=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1 0 1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Calibri"/>
                <a:ea typeface="Calibri"/>
                <a:cs typeface="Calibri"/>
                <a:sym typeface="Calibri"/>
              </a:rPr>
              <a:t>Read X=</a:t>
            </a:r>
            <a:r>
              <a:rPr lang="it-IT" sz="1100" b="1">
                <a:latin typeface="Calibri"/>
                <a:ea typeface="Calibri"/>
                <a:cs typeface="Calibri"/>
                <a:sym typeface="Calibri"/>
              </a:rPr>
              <a:t>1 0 1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6879825" y="4775475"/>
            <a:ext cx="28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Compute A==B =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6951375" y="5566800"/>
            <a:ext cx="28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000 in Rout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7"/>
          <p:cNvCxnSpPr/>
          <p:nvPr/>
        </p:nvCxnSpPr>
        <p:spPr>
          <a:xfrm>
            <a:off x="7705325" y="446697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7705325" y="5135225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17"/>
          <p:cNvSpPr txBox="1"/>
          <p:nvPr/>
        </p:nvSpPr>
        <p:spPr>
          <a:xfrm>
            <a:off x="3260475" y="4702975"/>
            <a:ext cx="34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Saves A in RA register and B in RB 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17"/>
          <p:cNvCxnSpPr/>
          <p:nvPr/>
        </p:nvCxnSpPr>
        <p:spPr>
          <a:xfrm>
            <a:off x="4999125" y="4384350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>
            <a:spLocks noGrp="1"/>
          </p:cNvSpPr>
          <p:nvPr>
            <p:ph type="ctrTitle"/>
          </p:nvPr>
        </p:nvSpPr>
        <p:spPr>
          <a:xfrm>
            <a:off x="676417" y="494397"/>
            <a:ext cx="7841700" cy="29346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it-IT">
                <a:solidFill>
                  <a:schemeClr val="dk1"/>
                </a:solidFill>
              </a:rPr>
              <a:t>GRAZIE PER L’ATTENZIONE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MOALU | Block Scheme</a:t>
            </a:r>
            <a:endParaRPr sz="4000"/>
          </a:p>
        </p:txBody>
      </p:sp>
      <p:sp>
        <p:nvSpPr>
          <p:cNvPr id="39" name="Google Shape;39;p4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50" y="1414600"/>
            <a:ext cx="9026201" cy="51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013527" y="1368495"/>
            <a:ext cx="8183418" cy="5243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012218" y="4895273"/>
            <a:ext cx="452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0327" y="5772727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 rot="5400000">
            <a:off x="2012604" y="5732785"/>
            <a:ext cx="105435" cy="82751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43204" y="545571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40967" y="456804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48848" y="202767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Txout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38036" y="2135446"/>
            <a:ext cx="674182" cy="200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236591" y="4836907"/>
            <a:ext cx="116732" cy="116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79448" y="4862847"/>
            <a:ext cx="2984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Nb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 dirty="0"/>
              <a:t>MOALU | </a:t>
            </a:r>
            <a:r>
              <a:rPr lang="it-IT" sz="4000" dirty="0" smtClean="0"/>
              <a:t>Specification</a:t>
            </a:r>
            <a:endParaRPr sz="4000" dirty="0"/>
          </a:p>
        </p:txBody>
      </p:sp>
      <p:sp>
        <p:nvSpPr>
          <p:cNvPr id="39" name="Google Shape;39;p4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Google Shape;52;p5"/>
          <p:cNvGraphicFramePr/>
          <p:nvPr>
            <p:extLst>
              <p:ext uri="{D42A27DB-BD31-4B8C-83A1-F6EECF244321}">
                <p14:modId xmlns:p14="http://schemas.microsoft.com/office/powerpoint/2010/main" val="4166770381"/>
              </p:ext>
            </p:extLst>
          </p:nvPr>
        </p:nvGraphicFramePr>
        <p:xfrm>
          <a:off x="1579417" y="1382696"/>
          <a:ext cx="9337964" cy="5036577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233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4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5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Signal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 dirty="0"/>
                        <a:t>Direction</a:t>
                      </a:r>
                      <a:endParaRPr sz="13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Resolution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Comments 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5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 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smtClean="0">
                          <a:solidFill>
                            <a:schemeClr val="dk1"/>
                          </a:solidFill>
                        </a:rPr>
                        <a:t>Serial </a:t>
                      </a:r>
                      <a:r>
                        <a:rPr lang="it-IT" dirty="0">
                          <a:solidFill>
                            <a:schemeClr val="dk1"/>
                          </a:solidFill>
                        </a:rPr>
                        <a:t>input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5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/>
                        <a:t>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/>
                        <a:t>input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 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Reset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5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input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 bit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Complement</a:t>
                      </a:r>
                      <a:r>
                        <a:rPr lang="en-US" baseline="0" dirty="0" smtClean="0"/>
                        <a:t> selector for SUB and C2 states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67191885"/>
                  </a:ext>
                </a:extLst>
              </a:tr>
              <a:tr h="7195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/>
                        <a:t>clk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/>
                        <a:t>in</a:t>
                      </a:r>
                      <a:r>
                        <a:rPr lang="it-IT" dirty="0">
                          <a:solidFill>
                            <a:schemeClr val="dk1"/>
                          </a:solidFill>
                        </a:rPr>
                        <a:t>put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 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Clock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5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/>
                        <a:t>TXout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output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 bit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output for TX state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32699165"/>
                  </a:ext>
                </a:extLst>
              </a:tr>
              <a:tr h="7195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Rout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output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N bit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out for ALU operation result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67234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7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FSM</a:t>
            </a:r>
            <a:endParaRPr sz="4000"/>
          </a:p>
        </p:txBody>
      </p:sp>
      <p:sp>
        <p:nvSpPr>
          <p:cNvPr id="50" name="Google Shape;50;p5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" name="Google Shape;52;p5"/>
          <p:cNvGraphicFramePr/>
          <p:nvPr/>
        </p:nvGraphicFramePr>
        <p:xfrm>
          <a:off x="6976450" y="2278450"/>
          <a:ext cx="4732400" cy="3792360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118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Signal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 dirty="0"/>
                        <a:t>Direction</a:t>
                      </a:r>
                      <a:endParaRPr sz="13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Resolution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Comments 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 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State transaction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 serial input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 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Reset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clk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in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 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Clock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Ctrl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in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6 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/>
                        <a:t>Operation enabling output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3" name="Google Shape;5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2143475"/>
            <a:ext cx="6278451" cy="38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FSM | Block Scheme</a:t>
            </a:r>
            <a:endParaRPr sz="4000"/>
          </a:p>
        </p:txBody>
      </p:sp>
      <p:sp>
        <p:nvSpPr>
          <p:cNvPr id="62" name="Google Shape;62;p6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25" y="1536662"/>
            <a:ext cx="8067449" cy="49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FSM | State Diagram</a:t>
            </a:r>
            <a:endParaRPr sz="4000"/>
          </a:p>
        </p:txBody>
      </p:sp>
      <p:sp>
        <p:nvSpPr>
          <p:cNvPr id="73" name="Google Shape;73;p7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62" y="1410025"/>
            <a:ext cx="7675526" cy="519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FSM | State Table</a:t>
            </a:r>
            <a:endParaRPr sz="4000"/>
          </a:p>
        </p:txBody>
      </p:sp>
      <p:sp>
        <p:nvSpPr>
          <p:cNvPr id="84" name="Google Shape;84;p8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8"/>
          <p:cNvGraphicFramePr/>
          <p:nvPr>
            <p:extLst>
              <p:ext uri="{D42A27DB-BD31-4B8C-83A1-F6EECF244321}">
                <p14:modId xmlns:p14="http://schemas.microsoft.com/office/powerpoint/2010/main" val="1582475363"/>
              </p:ext>
            </p:extLst>
          </p:nvPr>
        </p:nvGraphicFramePr>
        <p:xfrm>
          <a:off x="854625" y="1478916"/>
          <a:ext cx="4171900" cy="4983738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94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7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b="1"/>
                        <a:t>Actual State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b="1"/>
                        <a:t>Input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b="1"/>
                        <a:t>Next State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b="1"/>
                        <a:t>Output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SB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SB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RX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Ctrl=100000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SB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Ctrl=010000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Ctrl=001000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TX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SB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Ctrl=000100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S01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X=0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Ctrl=000010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7" name="Google Shape;87;p8"/>
          <p:cNvGraphicFramePr/>
          <p:nvPr/>
        </p:nvGraphicFramePr>
        <p:xfrm>
          <a:off x="6406550" y="1496455"/>
          <a:ext cx="4105175" cy="4966200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9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b="1"/>
                        <a:t>Actual State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000" b="1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000" b="1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000" b="1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RX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S1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RX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S0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C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S1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C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SUB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SUB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C2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C2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SUM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SUM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TX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/>
                        <a:t>TX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X=0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S0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>
                          <a:solidFill>
                            <a:schemeClr val="dk1"/>
                          </a:solidFill>
                        </a:rPr>
                        <a:t>Ctrl=000000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SI</a:t>
            </a:r>
            <a:endParaRPr sz="4000"/>
          </a:p>
        </p:txBody>
      </p:sp>
      <p:sp>
        <p:nvSpPr>
          <p:cNvPr id="96" name="Google Shape;96;p9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25" y="1966275"/>
            <a:ext cx="6712525" cy="408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9"/>
          <p:cNvGraphicFramePr/>
          <p:nvPr>
            <p:extLst>
              <p:ext uri="{D42A27DB-BD31-4B8C-83A1-F6EECF244321}">
                <p14:modId xmlns:p14="http://schemas.microsoft.com/office/powerpoint/2010/main" val="619993501"/>
              </p:ext>
            </p:extLst>
          </p:nvPr>
        </p:nvGraphicFramePr>
        <p:xfrm>
          <a:off x="6965474" y="1701650"/>
          <a:ext cx="5004600" cy="4491875"/>
        </p:xfrm>
        <a:graphic>
          <a:graphicData uri="http://schemas.openxmlformats.org/drawingml/2006/table">
            <a:tbl>
              <a:tblPr>
                <a:noFill/>
                <a:tableStyleId>{5290ADB9-89FC-4F92-B99F-7654B52AC6DB}</a:tableStyleId>
              </a:tblPr>
              <a:tblGrid>
                <a:gridCol w="12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Signal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 dirty="0"/>
                        <a:t>Direction</a:t>
                      </a:r>
                      <a:endParaRPr sz="13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Resolution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00" b="1"/>
                        <a:t>Comments 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serial_in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Input to parallelize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reset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in</a:t>
                      </a: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Reset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/>
                        <a:t>Ctrl</a:t>
                      </a:r>
                      <a:r>
                        <a:rPr lang="it-IT" sz="800" dirty="0"/>
                        <a:t>SI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/>
                        <a:t>in</a:t>
                      </a:r>
                      <a:r>
                        <a:rPr lang="it-IT" sz="1200" dirty="0">
                          <a:solidFill>
                            <a:schemeClr val="dk1"/>
                          </a:solidFill>
                        </a:rPr>
                        <a:t>put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Operation enabler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clk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in</a:t>
                      </a: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1 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Clock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parallel-out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out</a:t>
                      </a:r>
                      <a:r>
                        <a:rPr lang="it-IT" sz="12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/>
                        <a:t>2·Nb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/>
                        <a:t>Output parallelized after 2</a:t>
                      </a:r>
                      <a:r>
                        <a:rPr lang="it-IT" sz="1200" dirty="0">
                          <a:solidFill>
                            <a:schemeClr val="dk1"/>
                          </a:solidFill>
                        </a:rPr>
                        <a:t>·</a:t>
                      </a:r>
                      <a:r>
                        <a:rPr lang="it-IT" sz="1200" dirty="0"/>
                        <a:t>Nb clock cycles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dist="254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/>
              <a:t>SI | Block Scheme</a:t>
            </a:r>
            <a:endParaRPr sz="4000"/>
          </a:p>
        </p:txBody>
      </p:sp>
      <p:sp>
        <p:nvSpPr>
          <p:cNvPr id="108" name="Google Shape;108;p10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195550" y="1359246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62" y="1782961"/>
            <a:ext cx="7281774" cy="445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677</Words>
  <Application>Microsoft Office PowerPoint</Application>
  <PresentationFormat>Widescreen</PresentationFormat>
  <Paragraphs>344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di Office</vt:lpstr>
      <vt:lpstr>MOALU</vt:lpstr>
      <vt:lpstr>MOALU | Block Scheme</vt:lpstr>
      <vt:lpstr>MOALU | Specification</vt:lpstr>
      <vt:lpstr>FSM</vt:lpstr>
      <vt:lpstr>FSM | Block Scheme</vt:lpstr>
      <vt:lpstr>FSM | State Diagram</vt:lpstr>
      <vt:lpstr>FSM | State Table</vt:lpstr>
      <vt:lpstr>SI</vt:lpstr>
      <vt:lpstr>SI | Block Scheme</vt:lpstr>
      <vt:lpstr>ISI</vt:lpstr>
      <vt:lpstr>ISI | Block Scheme</vt:lpstr>
      <vt:lpstr>ALU</vt:lpstr>
      <vt:lpstr>ALU | Block Scheme</vt:lpstr>
      <vt:lpstr>Time diagram | Simulation 1</vt:lpstr>
      <vt:lpstr>Time diagram | Simulation 2</vt:lpstr>
      <vt:lpstr>Time diagram | Simulation 3</vt:lpstr>
      <vt:lpstr>GRAZIE PER L’ATTENZIONE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MOALU</dc:title>
  <cp:lastModifiedBy>Gabriele Di Lieto</cp:lastModifiedBy>
  <cp:revision>13</cp:revision>
  <dcterms:modified xsi:type="dcterms:W3CDTF">2021-07-28T09:30:06Z</dcterms:modified>
</cp:coreProperties>
</file>