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12192000"/>
  <p:notesSz cx="6858000" cy="9144000"/>
  <p:embeddedFontLst>
    <p:embeddedFont>
      <p:font typeface="Robo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6BEAB9-8168-42B4-945C-FCC027584F8B}">
  <a:tblStyle styleId="{D96BEAB9-8168-42B4-945C-FCC027584F8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regular.fntdata"/><Relationship Id="rId47" Type="http://schemas.openxmlformats.org/officeDocument/2006/relationships/slide" Target="slides/slide42.xml"/><Relationship Id="rId4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762cbf608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11762cbf608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11762cbf608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da242021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17da242021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117da242021_0_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66121fd5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166121fd5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1166121fd5e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762cbf608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11762cbf608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11762cbf608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60a2df8d6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1160a2df8d6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1160a2df8d6_0_1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1762cbf608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11762cbf608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11762cbf608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72a6f46c2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1172a6f46c2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g1172a6f46c2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72a6f46c2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1172a6f46c2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g1172a6f46c2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72a6f46c2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1172a6f46c2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g1172a6f46c2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60a2df8d6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1160a2df8d6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g1160a2df8d6_0_1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1715c3011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g11715c3011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11715c3011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762cbf608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11762cbf608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g11762cbf608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172a6f46c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1172a6f46c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g1172a6f46c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172a6f46c2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g1172a6f46c2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2" name="Google Shape;432;g1172a6f46c2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72a6f46c2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g1172a6f46c2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5" name="Google Shape;445;g1172a6f46c2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17da242021_0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g117da242021_0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g117da242021_0_1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1762cbf608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11762cbf608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g11762cbf608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66121fd5e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1166121fd5e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g1166121fd5e_0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66383747d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1166383747d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g1166383747d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166383747d_1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g1166383747d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g1166383747d_1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1762cbf608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g11762cbf608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9" name="Google Shape;579;g11762cbf608_0_1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7da242021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117da242021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g117da242021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17da242021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9" name="Google Shape;589;g117da242021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0" name="Google Shape;590;g117da242021_0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160a2df8d6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g1160a2df8d6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7" name="Google Shape;607;g1160a2df8d6_0_1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17cea9e8fd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g117cea9e8fd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1" name="Google Shape;621;g117cea9e8fd_1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166121fd5e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g1166121fd5e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5" name="Google Shape;635;g1166121fd5e_1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1762cbf608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g11762cbf608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2" name="Google Shape;652;g11762cbf608_0_1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160a2df8d6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g1160a2df8d6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9" name="Google Shape;669;g1160a2df8d6_0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160a2df8d6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g1160a2df8d6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3" name="Google Shape;683;g1160a2df8d6_0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17da242021_0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g117da242021_0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5" name="Google Shape;695;g117da242021_0_2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p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2" name="Google Shape;712;p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1160a2df8d6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g1160a2df8d6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6" name="Google Shape;736;g1160a2df8d6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715c3011e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1715c3011e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11715c3011e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17581acc75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g117581acc75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7" name="Google Shape;747;g117581acc75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17da24202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5" name="Google Shape;775;g117da24202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6" name="Google Shape;776;g117da24202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7" name="Google Shape;797;p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8" name="Google Shape;798;p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715c3011e_0_3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1715c3011e_0_3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11715c3011e_0_3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7da242021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17da242021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17da242021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715c3011e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1715c3011e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11715c3011e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715c3011e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1715c3011e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11715c3011e_0_1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715c3011e_0_2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1715c3011e_0_2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11715c3011e_0_2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82488" y="3506173"/>
            <a:ext cx="82296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1DEDA"/>
              </a:buClr>
              <a:buSzPts val="1800"/>
              <a:buNone/>
              <a:defRPr sz="1800">
                <a:solidFill>
                  <a:srgbClr val="B1DED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6652261" y="-1"/>
            <a:ext cx="5543551" cy="5130972"/>
          </a:xfrm>
          <a:prstGeom prst="rtTriangle">
            <a:avLst/>
          </a:prstGeom>
          <a:solidFill>
            <a:srgbClr val="1E88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>
            <a:off x="8058411" y="2711079"/>
            <a:ext cx="4307204" cy="3986641"/>
          </a:xfrm>
          <a:prstGeom prst="rtTriangle">
            <a:avLst/>
          </a:prstGeom>
          <a:solidFill>
            <a:srgbClr val="2196F3"/>
          </a:solidFill>
          <a:ln>
            <a:noFill/>
          </a:ln>
          <a:effectLst>
            <a:outerShdw blurRad="50800" rotWithShape="0" algn="br" dir="13500000" dist="127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10800000">
            <a:off x="7898130" y="-5079"/>
            <a:ext cx="4307204" cy="3986641"/>
          </a:xfrm>
          <a:prstGeom prst="rtTriangle">
            <a:avLst/>
          </a:prstGeom>
          <a:solidFill>
            <a:srgbClr val="009587"/>
          </a:solidFill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482488" y="1103243"/>
            <a:ext cx="8229600" cy="23876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50"/>
              <a:buFont typeface="Calibri"/>
              <a:buNone/>
              <a:defRPr sz="49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Relationship Id="rId5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13" Type="http://schemas.openxmlformats.org/officeDocument/2006/relationships/image" Target="../media/image4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6.xml"/><Relationship Id="rId4" Type="http://schemas.openxmlformats.org/officeDocument/2006/relationships/slide" Target="/ppt/slides/slide11.xml"/><Relationship Id="rId9" Type="http://schemas.openxmlformats.org/officeDocument/2006/relationships/image" Target="../media/image1.png"/><Relationship Id="rId14" Type="http://schemas.openxmlformats.org/officeDocument/2006/relationships/image" Target="../media/image6.png"/><Relationship Id="rId5" Type="http://schemas.openxmlformats.org/officeDocument/2006/relationships/slide" Target="/ppt/slides/slide37.xml"/><Relationship Id="rId6" Type="http://schemas.openxmlformats.org/officeDocument/2006/relationships/slide" Target="/ppt/slides/slide24.xml"/><Relationship Id="rId7" Type="http://schemas.openxmlformats.org/officeDocument/2006/relationships/slide" Target="/ppt/slides/slide30.xml"/><Relationship Id="rId8" Type="http://schemas.openxmlformats.org/officeDocument/2006/relationships/slide" Target="/ppt/slides/slide3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Relationship Id="rId5" Type="http://schemas.openxmlformats.org/officeDocument/2006/relationships/image" Target="../media/image4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0.png"/><Relationship Id="rId4" Type="http://schemas.openxmlformats.org/officeDocument/2006/relationships/image" Target="../media/image56.png"/><Relationship Id="rId5" Type="http://schemas.openxmlformats.org/officeDocument/2006/relationships/image" Target="../media/image59.png"/><Relationship Id="rId6" Type="http://schemas.openxmlformats.org/officeDocument/2006/relationships/image" Target="../media/image5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9" Type="http://schemas.openxmlformats.org/officeDocument/2006/relationships/image" Target="../media/image61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60.png"/><Relationship Id="rId8" Type="http://schemas.openxmlformats.org/officeDocument/2006/relationships/image" Target="../media/image5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70.png"/><Relationship Id="rId5" Type="http://schemas.openxmlformats.org/officeDocument/2006/relationships/image" Target="../media/image64.png"/><Relationship Id="rId6" Type="http://schemas.openxmlformats.org/officeDocument/2006/relationships/image" Target="../media/image62.png"/><Relationship Id="rId7" Type="http://schemas.openxmlformats.org/officeDocument/2006/relationships/image" Target="../media/image69.png"/><Relationship Id="rId8" Type="http://schemas.openxmlformats.org/officeDocument/2006/relationships/image" Target="../media/image7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7.png"/><Relationship Id="rId4" Type="http://schemas.openxmlformats.org/officeDocument/2006/relationships/image" Target="../media/image6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7.png"/><Relationship Id="rId4" Type="http://schemas.openxmlformats.org/officeDocument/2006/relationships/image" Target="../media/image6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3.png"/><Relationship Id="rId4" Type="http://schemas.openxmlformats.org/officeDocument/2006/relationships/image" Target="../media/image84.png"/><Relationship Id="rId5" Type="http://schemas.openxmlformats.org/officeDocument/2006/relationships/image" Target="../media/image7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7.png"/><Relationship Id="rId4" Type="http://schemas.openxmlformats.org/officeDocument/2006/relationships/image" Target="../media/image75.png"/><Relationship Id="rId5" Type="http://schemas.openxmlformats.org/officeDocument/2006/relationships/image" Target="../media/image7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8.png"/><Relationship Id="rId4" Type="http://schemas.openxmlformats.org/officeDocument/2006/relationships/image" Target="../media/image8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6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7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3.png"/><Relationship Id="rId7" Type="http://schemas.openxmlformats.org/officeDocument/2006/relationships/image" Target="../media/image7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1.png"/><Relationship Id="rId4" Type="http://schemas.openxmlformats.org/officeDocument/2006/relationships/image" Target="../media/image88.png"/><Relationship Id="rId5" Type="http://schemas.openxmlformats.org/officeDocument/2006/relationships/image" Target="../media/image90.png"/><Relationship Id="rId6" Type="http://schemas.openxmlformats.org/officeDocument/2006/relationships/image" Target="../media/image8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ctrTitle"/>
          </p:nvPr>
        </p:nvSpPr>
        <p:spPr>
          <a:xfrm>
            <a:off x="612050" y="866172"/>
            <a:ext cx="9242400" cy="29346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it-IT" sz="4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Handwritten SigNature forgery detection</a:t>
            </a:r>
            <a:endParaRPr sz="4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482488" y="4113602"/>
            <a:ext cx="82296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t-IT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Di Lieto Gabriele | 874143 | g.dilieto@campus.unimib.it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t-IT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Poveromo Marco | 830626 | m.poveromo@campus.unimib.it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2"/>
          <p:cNvSpPr txBox="1"/>
          <p:nvPr/>
        </p:nvSpPr>
        <p:spPr>
          <a:xfrm>
            <a:off x="9153236" y="19134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2"/>
          <p:cNvSpPr txBox="1"/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Approcci: Writer dependent vs Writer independent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12"/>
          <p:cNvSpPr txBox="1"/>
          <p:nvPr/>
        </p:nvSpPr>
        <p:spPr>
          <a:xfrm>
            <a:off x="345988" y="14751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2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2"/>
          <p:cNvSpPr/>
          <p:nvPr/>
        </p:nvSpPr>
        <p:spPr>
          <a:xfrm>
            <a:off x="2614125" y="3140975"/>
            <a:ext cx="1716000" cy="6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Writer Dependent</a:t>
            </a:r>
            <a:endParaRPr/>
          </a:p>
        </p:txBody>
      </p:sp>
      <p:sp>
        <p:nvSpPr>
          <p:cNvPr id="260" name="Google Shape;260;p12"/>
          <p:cNvSpPr/>
          <p:nvPr/>
        </p:nvSpPr>
        <p:spPr>
          <a:xfrm>
            <a:off x="7622025" y="3140975"/>
            <a:ext cx="1716000" cy="6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Writer Independent</a:t>
            </a:r>
            <a:endParaRPr/>
          </a:p>
        </p:txBody>
      </p:sp>
      <p:cxnSp>
        <p:nvCxnSpPr>
          <p:cNvPr id="261" name="Google Shape;261;p12"/>
          <p:cNvCxnSpPr>
            <a:stCxn id="259" idx="0"/>
            <a:endCxn id="262" idx="2"/>
          </p:cNvCxnSpPr>
          <p:nvPr/>
        </p:nvCxnSpPr>
        <p:spPr>
          <a:xfrm flipH="1" rot="10800000">
            <a:off x="3472125" y="2532875"/>
            <a:ext cx="2600400" cy="6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12"/>
          <p:cNvCxnSpPr>
            <a:stCxn id="262" idx="2"/>
            <a:endCxn id="260" idx="0"/>
          </p:cNvCxnSpPr>
          <p:nvPr/>
        </p:nvCxnSpPr>
        <p:spPr>
          <a:xfrm>
            <a:off x="6072600" y="2532775"/>
            <a:ext cx="2407500" cy="6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12"/>
          <p:cNvSpPr/>
          <p:nvPr/>
        </p:nvSpPr>
        <p:spPr>
          <a:xfrm>
            <a:off x="5214600" y="1847875"/>
            <a:ext cx="1716000" cy="6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Approcci</a:t>
            </a:r>
            <a:endParaRPr/>
          </a:p>
        </p:txBody>
      </p:sp>
      <p:sp>
        <p:nvSpPr>
          <p:cNvPr id="264" name="Google Shape;264;p12"/>
          <p:cNvSpPr/>
          <p:nvPr/>
        </p:nvSpPr>
        <p:spPr>
          <a:xfrm>
            <a:off x="2628525" y="4187275"/>
            <a:ext cx="1687200" cy="54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Basic model</a:t>
            </a:r>
            <a:endParaRPr/>
          </a:p>
        </p:txBody>
      </p:sp>
      <p:sp>
        <p:nvSpPr>
          <p:cNvPr id="265" name="Google Shape;265;p12"/>
          <p:cNvSpPr/>
          <p:nvPr/>
        </p:nvSpPr>
        <p:spPr>
          <a:xfrm>
            <a:off x="1588225" y="5317750"/>
            <a:ext cx="1687200" cy="54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Fine tuning</a:t>
            </a:r>
            <a:r>
              <a:rPr lang="it-IT"/>
              <a:t> model</a:t>
            </a:r>
            <a:endParaRPr/>
          </a:p>
        </p:txBody>
      </p:sp>
      <p:sp>
        <p:nvSpPr>
          <p:cNvPr id="266" name="Google Shape;266;p12"/>
          <p:cNvSpPr/>
          <p:nvPr/>
        </p:nvSpPr>
        <p:spPr>
          <a:xfrm>
            <a:off x="3561700" y="5317750"/>
            <a:ext cx="1687200" cy="54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Tailored</a:t>
            </a:r>
            <a:r>
              <a:rPr lang="it-IT"/>
              <a:t> model</a:t>
            </a:r>
            <a:endParaRPr/>
          </a:p>
        </p:txBody>
      </p:sp>
      <p:cxnSp>
        <p:nvCxnSpPr>
          <p:cNvPr id="267" name="Google Shape;267;p12"/>
          <p:cNvCxnSpPr>
            <a:stCxn id="264" idx="4"/>
            <a:endCxn id="265" idx="0"/>
          </p:cNvCxnSpPr>
          <p:nvPr/>
        </p:nvCxnSpPr>
        <p:spPr>
          <a:xfrm flipH="1">
            <a:off x="2431725" y="4736275"/>
            <a:ext cx="1040400" cy="5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12"/>
          <p:cNvCxnSpPr>
            <a:stCxn id="264" idx="4"/>
            <a:endCxn id="266" idx="0"/>
          </p:cNvCxnSpPr>
          <p:nvPr/>
        </p:nvCxnSpPr>
        <p:spPr>
          <a:xfrm>
            <a:off x="3472125" y="4736275"/>
            <a:ext cx="933300" cy="5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12"/>
          <p:cNvSpPr/>
          <p:nvPr/>
        </p:nvSpPr>
        <p:spPr>
          <a:xfrm>
            <a:off x="7473375" y="5390075"/>
            <a:ext cx="2013300" cy="54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Elective siamese </a:t>
            </a:r>
            <a:r>
              <a:rPr lang="it-IT"/>
              <a:t>model</a:t>
            </a:r>
            <a:endParaRPr/>
          </a:p>
        </p:txBody>
      </p:sp>
      <p:sp>
        <p:nvSpPr>
          <p:cNvPr id="270" name="Google Shape;270;p12"/>
          <p:cNvSpPr/>
          <p:nvPr/>
        </p:nvSpPr>
        <p:spPr>
          <a:xfrm>
            <a:off x="7473375" y="4187275"/>
            <a:ext cx="2013300" cy="54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Siamese</a:t>
            </a:r>
            <a:r>
              <a:rPr lang="it-IT"/>
              <a:t> model</a:t>
            </a:r>
            <a:endParaRPr/>
          </a:p>
        </p:txBody>
      </p:sp>
      <p:cxnSp>
        <p:nvCxnSpPr>
          <p:cNvPr id="271" name="Google Shape;271;p12"/>
          <p:cNvCxnSpPr>
            <a:stCxn id="259" idx="2"/>
            <a:endCxn id="264" idx="0"/>
          </p:cNvCxnSpPr>
          <p:nvPr/>
        </p:nvCxnSpPr>
        <p:spPr>
          <a:xfrm>
            <a:off x="3472125" y="3825875"/>
            <a:ext cx="0" cy="3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12"/>
          <p:cNvCxnSpPr>
            <a:stCxn id="260" idx="2"/>
            <a:endCxn id="270" idx="0"/>
          </p:cNvCxnSpPr>
          <p:nvPr/>
        </p:nvCxnSpPr>
        <p:spPr>
          <a:xfrm>
            <a:off x="8480025" y="3825875"/>
            <a:ext cx="0" cy="36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2"/>
          <p:cNvCxnSpPr>
            <a:stCxn id="270" idx="4"/>
            <a:endCxn id="269" idx="0"/>
          </p:cNvCxnSpPr>
          <p:nvPr/>
        </p:nvCxnSpPr>
        <p:spPr>
          <a:xfrm>
            <a:off x="8480025" y="4736275"/>
            <a:ext cx="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9139236" y="234992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3"/>
          <p:cNvSpPr txBox="1"/>
          <p:nvPr>
            <p:ph type="ctrTitle"/>
          </p:nvPr>
        </p:nvSpPr>
        <p:spPr>
          <a:xfrm>
            <a:off x="195600" y="142200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Tabella dei contenuti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13"/>
          <p:cNvSpPr txBox="1"/>
          <p:nvPr/>
        </p:nvSpPr>
        <p:spPr>
          <a:xfrm>
            <a:off x="331988" y="19115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332000" y="128925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6147500" y="128925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3"/>
          <p:cNvSpPr/>
          <p:nvPr/>
        </p:nvSpPr>
        <p:spPr>
          <a:xfrm>
            <a:off x="332175" y="3112625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3"/>
          <p:cNvSpPr/>
          <p:nvPr/>
        </p:nvSpPr>
        <p:spPr>
          <a:xfrm>
            <a:off x="6147675" y="3112625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3"/>
          <p:cNvSpPr/>
          <p:nvPr/>
        </p:nvSpPr>
        <p:spPr>
          <a:xfrm>
            <a:off x="332175" y="493600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6147675" y="493600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3"/>
          <p:cNvSpPr txBox="1"/>
          <p:nvPr/>
        </p:nvSpPr>
        <p:spPr>
          <a:xfrm>
            <a:off x="1484275" y="3602363"/>
            <a:ext cx="506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400">
                <a:latin typeface="Roboto"/>
                <a:ea typeface="Roboto"/>
                <a:cs typeface="Roboto"/>
                <a:sym typeface="Roboto"/>
              </a:rPr>
              <a:t>Writer dependent 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0" name="Google Shape;2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75" y="3645225"/>
            <a:ext cx="622300" cy="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>
            <a:off x="9153236" y="19134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Writer Dependent | Basic model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14"/>
          <p:cNvSpPr txBox="1"/>
          <p:nvPr/>
        </p:nvSpPr>
        <p:spPr>
          <a:xfrm>
            <a:off x="345988" y="14751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4"/>
          <p:cNvSpPr/>
          <p:nvPr/>
        </p:nvSpPr>
        <p:spPr>
          <a:xfrm>
            <a:off x="87925" y="1303288"/>
            <a:ext cx="12008400" cy="399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4"/>
          <p:cNvSpPr txBox="1"/>
          <p:nvPr/>
        </p:nvSpPr>
        <p:spPr>
          <a:xfrm>
            <a:off x="9157186" y="5105508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4"/>
          <p:cNvSpPr txBox="1"/>
          <p:nvPr/>
        </p:nvSpPr>
        <p:spPr>
          <a:xfrm>
            <a:off x="349913" y="5093059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4"/>
          <p:cNvSpPr txBox="1"/>
          <p:nvPr/>
        </p:nvSpPr>
        <p:spPr>
          <a:xfrm>
            <a:off x="1507202" y="5018438"/>
            <a:ext cx="101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87925" y="5518975"/>
            <a:ext cx="12008400" cy="124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 txBox="1"/>
          <p:nvPr/>
        </p:nvSpPr>
        <p:spPr>
          <a:xfrm>
            <a:off x="578225" y="6160600"/>
            <a:ext cx="1088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Batch size: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 128      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Epochs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: 30      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Optimizer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: Adam      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Learning rate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: 0.00003      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Dropout rate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: 0.3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14"/>
          <p:cNvSpPr txBox="1"/>
          <p:nvPr/>
        </p:nvSpPr>
        <p:spPr>
          <a:xfrm>
            <a:off x="143775" y="5575588"/>
            <a:ext cx="506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latin typeface="Roboto"/>
                <a:ea typeface="Roboto"/>
                <a:cs typeface="Roboto"/>
                <a:sym typeface="Roboto"/>
              </a:rPr>
              <a:t>IPERPARAMETRI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" name="Google Shape;30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625" y="1331600"/>
            <a:ext cx="6180598" cy="3962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5"/>
          <p:cNvSpPr txBox="1"/>
          <p:nvPr/>
        </p:nvSpPr>
        <p:spPr>
          <a:xfrm>
            <a:off x="9153236" y="19134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5"/>
          <p:cNvSpPr txBox="1"/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Basic</a:t>
            </a: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 model | Analisi Training/Validation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15"/>
          <p:cNvSpPr txBox="1"/>
          <p:nvPr/>
        </p:nvSpPr>
        <p:spPr>
          <a:xfrm>
            <a:off x="345988" y="14751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00" y="2760775"/>
            <a:ext cx="3676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625" y="2760775"/>
            <a:ext cx="3676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9250" y="2760775"/>
            <a:ext cx="3676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6"/>
          <p:cNvSpPr txBox="1"/>
          <p:nvPr/>
        </p:nvSpPr>
        <p:spPr>
          <a:xfrm>
            <a:off x="9153236" y="19134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6"/>
          <p:cNvSpPr txBox="1"/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Writer Dependent | Fine tuning model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16"/>
          <p:cNvSpPr txBox="1"/>
          <p:nvPr/>
        </p:nvSpPr>
        <p:spPr>
          <a:xfrm>
            <a:off x="345988" y="14751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6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150" y="1991600"/>
            <a:ext cx="10985948" cy="403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7"/>
          <p:cNvSpPr txBox="1"/>
          <p:nvPr/>
        </p:nvSpPr>
        <p:spPr>
          <a:xfrm>
            <a:off x="9153236" y="19134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7"/>
          <p:cNvSpPr txBox="1"/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Writer Dependent | Fine tuning model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17"/>
          <p:cNvSpPr txBox="1"/>
          <p:nvPr/>
        </p:nvSpPr>
        <p:spPr>
          <a:xfrm>
            <a:off x="345988" y="14751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7"/>
          <p:cNvSpPr txBox="1"/>
          <p:nvPr/>
        </p:nvSpPr>
        <p:spPr>
          <a:xfrm>
            <a:off x="9153236" y="19134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7"/>
          <p:cNvSpPr txBox="1"/>
          <p:nvPr/>
        </p:nvSpPr>
        <p:spPr>
          <a:xfrm>
            <a:off x="345988" y="14751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7"/>
          <p:cNvSpPr/>
          <p:nvPr/>
        </p:nvSpPr>
        <p:spPr>
          <a:xfrm>
            <a:off x="87925" y="1303288"/>
            <a:ext cx="12008400" cy="399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7"/>
          <p:cNvSpPr txBox="1"/>
          <p:nvPr/>
        </p:nvSpPr>
        <p:spPr>
          <a:xfrm>
            <a:off x="9157186" y="5105508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7"/>
          <p:cNvSpPr txBox="1"/>
          <p:nvPr/>
        </p:nvSpPr>
        <p:spPr>
          <a:xfrm>
            <a:off x="349913" y="5093059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7"/>
          <p:cNvSpPr txBox="1"/>
          <p:nvPr/>
        </p:nvSpPr>
        <p:spPr>
          <a:xfrm>
            <a:off x="1507202" y="5018438"/>
            <a:ext cx="101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25" y="5518975"/>
            <a:ext cx="12008400" cy="124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7"/>
          <p:cNvSpPr txBox="1"/>
          <p:nvPr/>
        </p:nvSpPr>
        <p:spPr>
          <a:xfrm>
            <a:off x="578225" y="6160600"/>
            <a:ext cx="1088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Batch size: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 x     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Epochs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: 500     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Optimizer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: Adam      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Learning rate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: 0.00003      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Dropout rate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: 0.3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17"/>
          <p:cNvSpPr txBox="1"/>
          <p:nvPr/>
        </p:nvSpPr>
        <p:spPr>
          <a:xfrm>
            <a:off x="143775" y="5575588"/>
            <a:ext cx="506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latin typeface="Roboto"/>
                <a:ea typeface="Roboto"/>
                <a:cs typeface="Roboto"/>
                <a:sym typeface="Roboto"/>
              </a:rPr>
              <a:t>IPERPARAMETRI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0" name="Google Shape;3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2625" y="1331600"/>
            <a:ext cx="6180598" cy="3962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8"/>
          <p:cNvSpPr txBox="1"/>
          <p:nvPr/>
        </p:nvSpPr>
        <p:spPr>
          <a:xfrm>
            <a:off x="9153236" y="19134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8"/>
          <p:cNvSpPr txBox="1"/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Fine tuning model</a:t>
            </a: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 | Analisi Training/Validation | User 87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18"/>
          <p:cNvSpPr txBox="1"/>
          <p:nvPr/>
        </p:nvSpPr>
        <p:spPr>
          <a:xfrm>
            <a:off x="345988" y="14751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8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00" y="2760775"/>
            <a:ext cx="35814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800" y="2760775"/>
            <a:ext cx="3676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9250" y="2760775"/>
            <a:ext cx="3676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9"/>
          <p:cNvSpPr txBox="1"/>
          <p:nvPr/>
        </p:nvSpPr>
        <p:spPr>
          <a:xfrm>
            <a:off x="9153236" y="19134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9"/>
          <p:cNvSpPr txBox="1"/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Fine tuning model </a:t>
            </a: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| Analisi Training/Validation | User 88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19"/>
          <p:cNvSpPr txBox="1"/>
          <p:nvPr/>
        </p:nvSpPr>
        <p:spPr>
          <a:xfrm>
            <a:off x="345988" y="14751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9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00" y="2756000"/>
            <a:ext cx="3638550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800" y="2760775"/>
            <a:ext cx="3676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9250" y="2760775"/>
            <a:ext cx="3676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0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0"/>
          <p:cNvSpPr txBox="1"/>
          <p:nvPr/>
        </p:nvSpPr>
        <p:spPr>
          <a:xfrm>
            <a:off x="9153236" y="19134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0"/>
          <p:cNvSpPr txBox="1"/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Fine tuning model</a:t>
            </a: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 | Analisi Training/Validation | User 89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345988" y="14751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00" y="2760775"/>
            <a:ext cx="3676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5063" y="2760775"/>
            <a:ext cx="3676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64125" y="2760775"/>
            <a:ext cx="3676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1"/>
          <p:cNvSpPr txBox="1"/>
          <p:nvPr/>
        </p:nvSpPr>
        <p:spPr>
          <a:xfrm>
            <a:off x="9153236" y="19134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1"/>
          <p:cNvSpPr txBox="1"/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Writer Dependent | Tailored model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21"/>
          <p:cNvSpPr txBox="1"/>
          <p:nvPr/>
        </p:nvSpPr>
        <p:spPr>
          <a:xfrm>
            <a:off x="345988" y="14751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1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88" y="2117400"/>
            <a:ext cx="10803523" cy="37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9139236" y="234992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 txBox="1"/>
          <p:nvPr>
            <p:ph type="ctrTitle"/>
          </p:nvPr>
        </p:nvSpPr>
        <p:spPr>
          <a:xfrm>
            <a:off x="195600" y="142200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Tabella dei contenuti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p4"/>
          <p:cNvSpPr txBox="1"/>
          <p:nvPr/>
        </p:nvSpPr>
        <p:spPr>
          <a:xfrm>
            <a:off x="331988" y="19115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6147500" y="128925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332175" y="3112625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6147675" y="3112625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332175" y="493600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6147675" y="493600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 txBox="1"/>
          <p:nvPr/>
        </p:nvSpPr>
        <p:spPr>
          <a:xfrm>
            <a:off x="7189950" y="1779000"/>
            <a:ext cx="435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4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Preparazione dei dati</a:t>
            </a:r>
            <a:endParaRPr sz="1900"/>
          </a:p>
        </p:txBody>
      </p:sp>
      <p:sp>
        <p:nvSpPr>
          <p:cNvPr id="46" name="Google Shape;46;p4"/>
          <p:cNvSpPr txBox="1"/>
          <p:nvPr/>
        </p:nvSpPr>
        <p:spPr>
          <a:xfrm>
            <a:off x="1484275" y="3602375"/>
            <a:ext cx="453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4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Writer dependent </a:t>
            </a:r>
            <a:endParaRPr sz="3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4"/>
          <p:cNvSpPr txBox="1"/>
          <p:nvPr/>
        </p:nvSpPr>
        <p:spPr>
          <a:xfrm>
            <a:off x="7189950" y="5408500"/>
            <a:ext cx="464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4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Conclusioni</a:t>
            </a:r>
            <a:endParaRPr sz="3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4"/>
          <p:cNvSpPr txBox="1"/>
          <p:nvPr/>
        </p:nvSpPr>
        <p:spPr>
          <a:xfrm>
            <a:off x="7189950" y="3602375"/>
            <a:ext cx="464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4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Writer independent</a:t>
            </a:r>
            <a:endParaRPr sz="3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49;p4"/>
          <p:cNvSpPr txBox="1"/>
          <p:nvPr/>
        </p:nvSpPr>
        <p:spPr>
          <a:xfrm>
            <a:off x="1484275" y="5425750"/>
            <a:ext cx="453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4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Risultati e valutazioni</a:t>
            </a:r>
            <a:endParaRPr sz="3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332000" y="128925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 txBox="1"/>
          <p:nvPr/>
        </p:nvSpPr>
        <p:spPr>
          <a:xfrm>
            <a:off x="1484275" y="1779000"/>
            <a:ext cx="453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4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Introduzione</a:t>
            </a:r>
            <a:endParaRPr sz="3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" name="Google Shape;52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1575" y="1821850"/>
            <a:ext cx="6223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07550" y="1821350"/>
            <a:ext cx="6223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1575" y="3645225"/>
            <a:ext cx="6223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07550" y="3645225"/>
            <a:ext cx="6223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71575" y="5468600"/>
            <a:ext cx="6223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84575" y="5425750"/>
            <a:ext cx="622300" cy="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9153236" y="19134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2"/>
          <p:cNvSpPr txBox="1"/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Writer Dependent | Tailored model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345988" y="14751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2"/>
          <p:cNvSpPr/>
          <p:nvPr/>
        </p:nvSpPr>
        <p:spPr>
          <a:xfrm>
            <a:off x="91925" y="1288588"/>
            <a:ext cx="12008400" cy="4029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9157186" y="5105508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2"/>
          <p:cNvSpPr/>
          <p:nvPr/>
        </p:nvSpPr>
        <p:spPr>
          <a:xfrm>
            <a:off x="87925" y="5518975"/>
            <a:ext cx="12008400" cy="124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578225" y="6160600"/>
            <a:ext cx="1088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Batch size: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 x      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Epochs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: 500      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Optimizer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: Adam      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Learning rate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: 0.00001      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Dropout rate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: 0.4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143775" y="5575588"/>
            <a:ext cx="506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latin typeface="Roboto"/>
                <a:ea typeface="Roboto"/>
                <a:cs typeface="Roboto"/>
                <a:sym typeface="Roboto"/>
              </a:rPr>
              <a:t>IPERPARAMETRI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5" name="Google Shape;4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925" y="1343337"/>
            <a:ext cx="5915822" cy="3919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9153236" y="19134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3"/>
          <p:cNvSpPr txBox="1"/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Tailored model </a:t>
            </a: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| Analisi of Training/Validation </a:t>
            </a: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User 87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345988" y="14751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50" y="2746475"/>
            <a:ext cx="3733800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800" y="2760775"/>
            <a:ext cx="3676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9250" y="2760763"/>
            <a:ext cx="3676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4"/>
          <p:cNvSpPr txBox="1"/>
          <p:nvPr/>
        </p:nvSpPr>
        <p:spPr>
          <a:xfrm>
            <a:off x="9153236" y="19134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4"/>
          <p:cNvSpPr txBox="1"/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Tailored model </a:t>
            </a: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| Analisi of Training/Validation </a:t>
            </a: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User 88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345988" y="14751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4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00" y="2760775"/>
            <a:ext cx="3676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625" y="2760775"/>
            <a:ext cx="3676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3175" y="2760775"/>
            <a:ext cx="3676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5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5"/>
          <p:cNvSpPr txBox="1"/>
          <p:nvPr/>
        </p:nvSpPr>
        <p:spPr>
          <a:xfrm>
            <a:off x="9153236" y="19134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25"/>
          <p:cNvSpPr txBox="1"/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Tailored model</a:t>
            </a: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 | Analisi of Training/Validation </a:t>
            </a: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| </a:t>
            </a: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User 89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25"/>
          <p:cNvSpPr txBox="1"/>
          <p:nvPr/>
        </p:nvSpPr>
        <p:spPr>
          <a:xfrm>
            <a:off x="345988" y="14751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5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00" y="2760775"/>
            <a:ext cx="3676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7800" y="2760775"/>
            <a:ext cx="36766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9600" y="2760775"/>
            <a:ext cx="36766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6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6"/>
          <p:cNvSpPr txBox="1"/>
          <p:nvPr/>
        </p:nvSpPr>
        <p:spPr>
          <a:xfrm>
            <a:off x="9139236" y="234992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6"/>
          <p:cNvSpPr txBox="1"/>
          <p:nvPr>
            <p:ph type="ctrTitle"/>
          </p:nvPr>
        </p:nvSpPr>
        <p:spPr>
          <a:xfrm>
            <a:off x="195600" y="142200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Tabella dei contenuti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26"/>
          <p:cNvSpPr txBox="1"/>
          <p:nvPr/>
        </p:nvSpPr>
        <p:spPr>
          <a:xfrm>
            <a:off x="331988" y="19115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6"/>
          <p:cNvSpPr/>
          <p:nvPr/>
        </p:nvSpPr>
        <p:spPr>
          <a:xfrm>
            <a:off x="332000" y="128925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6"/>
          <p:cNvSpPr/>
          <p:nvPr/>
        </p:nvSpPr>
        <p:spPr>
          <a:xfrm>
            <a:off x="6147500" y="128925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6"/>
          <p:cNvSpPr/>
          <p:nvPr/>
        </p:nvSpPr>
        <p:spPr>
          <a:xfrm>
            <a:off x="332175" y="3112625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6"/>
          <p:cNvSpPr/>
          <p:nvPr/>
        </p:nvSpPr>
        <p:spPr>
          <a:xfrm>
            <a:off x="6147675" y="3112625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6"/>
          <p:cNvSpPr/>
          <p:nvPr/>
        </p:nvSpPr>
        <p:spPr>
          <a:xfrm>
            <a:off x="332175" y="493600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6"/>
          <p:cNvSpPr/>
          <p:nvPr/>
        </p:nvSpPr>
        <p:spPr>
          <a:xfrm>
            <a:off x="6147675" y="493600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6"/>
          <p:cNvSpPr txBox="1"/>
          <p:nvPr/>
        </p:nvSpPr>
        <p:spPr>
          <a:xfrm>
            <a:off x="7189950" y="3602363"/>
            <a:ext cx="506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400">
                <a:latin typeface="Roboto"/>
                <a:ea typeface="Roboto"/>
                <a:cs typeface="Roboto"/>
                <a:sym typeface="Roboto"/>
              </a:rPr>
              <a:t>Writer independent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1" name="Google Shape;4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550" y="3645225"/>
            <a:ext cx="622300" cy="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7"/>
          <p:cNvSpPr txBox="1"/>
          <p:nvPr/>
        </p:nvSpPr>
        <p:spPr>
          <a:xfrm>
            <a:off x="9153236" y="19134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7"/>
          <p:cNvSpPr txBox="1"/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Writer independent</a:t>
            </a: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 | Siamese model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27"/>
          <p:cNvSpPr txBox="1"/>
          <p:nvPr/>
        </p:nvSpPr>
        <p:spPr>
          <a:xfrm>
            <a:off x="345988" y="14751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7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2" name="Google Shape;4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13" y="2178875"/>
            <a:ext cx="10924677" cy="36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8"/>
          <p:cNvSpPr/>
          <p:nvPr/>
        </p:nvSpPr>
        <p:spPr>
          <a:xfrm>
            <a:off x="87925" y="1299200"/>
            <a:ext cx="8481600" cy="4064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 txBox="1"/>
          <p:nvPr/>
        </p:nvSpPr>
        <p:spPr>
          <a:xfrm>
            <a:off x="9149411" y="18714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 txBox="1"/>
          <p:nvPr/>
        </p:nvSpPr>
        <p:spPr>
          <a:xfrm>
            <a:off x="342163" y="14331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8"/>
          <p:cNvSpPr txBox="1"/>
          <p:nvPr/>
        </p:nvSpPr>
        <p:spPr>
          <a:xfrm>
            <a:off x="9156986" y="1299190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2" name="Google Shape;4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2450" y="1441425"/>
            <a:ext cx="5850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776" y="2114300"/>
            <a:ext cx="8369901" cy="30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8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 txBox="1"/>
          <p:nvPr>
            <p:ph type="ctrTitle"/>
          </p:nvPr>
        </p:nvSpPr>
        <p:spPr>
          <a:xfrm>
            <a:off x="195600" y="142200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Writer independent | Siamese model  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28"/>
          <p:cNvSpPr txBox="1"/>
          <p:nvPr/>
        </p:nvSpPr>
        <p:spPr>
          <a:xfrm>
            <a:off x="9157186" y="5105508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 txBox="1"/>
          <p:nvPr/>
        </p:nvSpPr>
        <p:spPr>
          <a:xfrm>
            <a:off x="349938" y="4667127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8"/>
          <p:cNvSpPr txBox="1"/>
          <p:nvPr/>
        </p:nvSpPr>
        <p:spPr>
          <a:xfrm>
            <a:off x="349913" y="5093059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8"/>
          <p:cNvSpPr txBox="1"/>
          <p:nvPr/>
        </p:nvSpPr>
        <p:spPr>
          <a:xfrm>
            <a:off x="1507202" y="5018438"/>
            <a:ext cx="101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00" name="Google Shape;500;p28"/>
          <p:cNvSpPr/>
          <p:nvPr/>
        </p:nvSpPr>
        <p:spPr>
          <a:xfrm>
            <a:off x="8639425" y="1299200"/>
            <a:ext cx="3456900" cy="4064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1" name="Google Shape;50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9425" y="1956002"/>
            <a:ext cx="3456900" cy="3407898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28"/>
          <p:cNvSpPr txBox="1"/>
          <p:nvPr/>
        </p:nvSpPr>
        <p:spPr>
          <a:xfrm>
            <a:off x="199550" y="1390663"/>
            <a:ext cx="506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latin typeface="Roboto"/>
                <a:ea typeface="Roboto"/>
                <a:cs typeface="Roboto"/>
                <a:sym typeface="Roboto"/>
              </a:rPr>
              <a:t>RETE SIAMESE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28"/>
          <p:cNvSpPr txBox="1"/>
          <p:nvPr/>
        </p:nvSpPr>
        <p:spPr>
          <a:xfrm>
            <a:off x="8718025" y="1441425"/>
            <a:ext cx="286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latin typeface="Roboto"/>
                <a:ea typeface="Roboto"/>
                <a:cs typeface="Roboto"/>
                <a:sym typeface="Roboto"/>
              </a:rPr>
              <a:t>CNN 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15350" y="1441425"/>
            <a:ext cx="585000" cy="5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28"/>
          <p:cNvSpPr/>
          <p:nvPr/>
        </p:nvSpPr>
        <p:spPr>
          <a:xfrm>
            <a:off x="87925" y="5518975"/>
            <a:ext cx="12008400" cy="124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720925" y="6160600"/>
            <a:ext cx="1074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Batch size: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 32       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Epochs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: 15      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Optimizer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: Adam      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Learning rate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: 0.00006      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Margin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: 1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28"/>
          <p:cNvSpPr txBox="1"/>
          <p:nvPr/>
        </p:nvSpPr>
        <p:spPr>
          <a:xfrm>
            <a:off x="143775" y="5575588"/>
            <a:ext cx="506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latin typeface="Roboto"/>
                <a:ea typeface="Roboto"/>
                <a:cs typeface="Roboto"/>
                <a:sym typeface="Roboto"/>
              </a:rPr>
              <a:t>IPERPARAMETRI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"/>
          <p:cNvSpPr/>
          <p:nvPr/>
        </p:nvSpPr>
        <p:spPr>
          <a:xfrm>
            <a:off x="7893700" y="3724950"/>
            <a:ext cx="4102800" cy="304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9"/>
          <p:cNvSpPr txBox="1"/>
          <p:nvPr/>
        </p:nvSpPr>
        <p:spPr>
          <a:xfrm>
            <a:off x="4975299" y="583563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9"/>
          <p:cNvSpPr/>
          <p:nvPr/>
        </p:nvSpPr>
        <p:spPr>
          <a:xfrm>
            <a:off x="7893700" y="1275975"/>
            <a:ext cx="4102800" cy="2349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6" name="Google Shape;5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7613" y="2937213"/>
            <a:ext cx="2794974" cy="5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9"/>
          <p:cNvSpPr txBox="1"/>
          <p:nvPr/>
        </p:nvSpPr>
        <p:spPr>
          <a:xfrm>
            <a:off x="7978238" y="1399463"/>
            <a:ext cx="337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latin typeface="Roboto"/>
                <a:ea typeface="Roboto"/>
                <a:cs typeface="Roboto"/>
                <a:sym typeface="Roboto"/>
              </a:rPr>
              <a:t>DISTANZA EUCLIDEA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29"/>
          <p:cNvSpPr/>
          <p:nvPr/>
        </p:nvSpPr>
        <p:spPr>
          <a:xfrm>
            <a:off x="195600" y="1275975"/>
            <a:ext cx="7558200" cy="3809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9"/>
          <p:cNvSpPr txBox="1"/>
          <p:nvPr/>
        </p:nvSpPr>
        <p:spPr>
          <a:xfrm>
            <a:off x="345975" y="1399463"/>
            <a:ext cx="4202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latin typeface="Roboto"/>
                <a:ea typeface="Roboto"/>
                <a:cs typeface="Roboto"/>
                <a:sym typeface="Roboto"/>
              </a:rPr>
              <a:t>CONTRASTIVE LOSS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0" name="Google Shape;5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377" y="1875223"/>
            <a:ext cx="6994016" cy="5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29"/>
          <p:cNvSpPr txBox="1"/>
          <p:nvPr/>
        </p:nvSpPr>
        <p:spPr>
          <a:xfrm>
            <a:off x="8044044" y="3808100"/>
            <a:ext cx="208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latin typeface="Roboto"/>
                <a:ea typeface="Roboto"/>
                <a:cs typeface="Roboto"/>
                <a:sym typeface="Roboto"/>
              </a:rPr>
              <a:t>THRESHOLD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29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9"/>
          <p:cNvSpPr txBox="1"/>
          <p:nvPr>
            <p:ph type="ctrTitle"/>
          </p:nvPr>
        </p:nvSpPr>
        <p:spPr>
          <a:xfrm>
            <a:off x="195600" y="142200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Writer independent |</a:t>
            </a: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 Siamese model</a:t>
            </a: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  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4" name="Google Shape;52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375" y="2389550"/>
            <a:ext cx="3552350" cy="25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1724" y="2438650"/>
            <a:ext cx="3497982" cy="25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68925" y="4334732"/>
            <a:ext cx="3552350" cy="2374293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29"/>
          <p:cNvSpPr txBox="1"/>
          <p:nvPr/>
        </p:nvSpPr>
        <p:spPr>
          <a:xfrm>
            <a:off x="8056000" y="1875225"/>
            <a:ext cx="3778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distanza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 euclidea viene calcolata tra i due embeddings in uscita dalle CNN condivise.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29"/>
          <p:cNvSpPr/>
          <p:nvPr/>
        </p:nvSpPr>
        <p:spPr>
          <a:xfrm>
            <a:off x="195600" y="5194525"/>
            <a:ext cx="7558200" cy="157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9"/>
          <p:cNvSpPr txBox="1"/>
          <p:nvPr/>
        </p:nvSpPr>
        <p:spPr>
          <a:xfrm>
            <a:off x="350207" y="5229363"/>
            <a:ext cx="705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latin typeface="Roboto"/>
                <a:ea typeface="Roboto"/>
                <a:cs typeface="Roboto"/>
                <a:sym typeface="Roboto"/>
              </a:rPr>
              <a:t>NEGATIVE SELECTION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29"/>
          <p:cNvSpPr txBox="1"/>
          <p:nvPr/>
        </p:nvSpPr>
        <p:spPr>
          <a:xfrm>
            <a:off x="472048" y="5814386"/>
            <a:ext cx="6908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Le coppie facili, 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cioè quelle coppie di immagini che 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producono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 una loss pari a 0, sono state escluse dall’addestramento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1" name="Google Shape;53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89900" y="529327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89900" y="1399475"/>
            <a:ext cx="457199" cy="45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0"/>
          <p:cNvSpPr txBox="1"/>
          <p:nvPr/>
        </p:nvSpPr>
        <p:spPr>
          <a:xfrm>
            <a:off x="9153674" y="294923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0"/>
          <p:cNvSpPr txBox="1"/>
          <p:nvPr/>
        </p:nvSpPr>
        <p:spPr>
          <a:xfrm>
            <a:off x="346425" y="251085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0"/>
          <p:cNvSpPr txBox="1"/>
          <p:nvPr/>
        </p:nvSpPr>
        <p:spPr>
          <a:xfrm>
            <a:off x="346400" y="2936784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0"/>
          <p:cNvSpPr/>
          <p:nvPr/>
        </p:nvSpPr>
        <p:spPr>
          <a:xfrm>
            <a:off x="196063" y="2314525"/>
            <a:ext cx="11800800" cy="342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0"/>
          <p:cNvSpPr txBox="1"/>
          <p:nvPr/>
        </p:nvSpPr>
        <p:spPr>
          <a:xfrm>
            <a:off x="1209787" y="2428038"/>
            <a:ext cx="10342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Nel caso si abbiano a disposizione più firme genuine, allora si possono indire le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elezioni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30"/>
          <p:cNvSpPr txBox="1"/>
          <p:nvPr/>
        </p:nvSpPr>
        <p:spPr>
          <a:xfrm>
            <a:off x="9306074" y="310163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0"/>
          <p:cNvSpPr txBox="1"/>
          <p:nvPr/>
        </p:nvSpPr>
        <p:spPr>
          <a:xfrm>
            <a:off x="9152749" y="17786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0"/>
          <p:cNvSpPr txBox="1"/>
          <p:nvPr/>
        </p:nvSpPr>
        <p:spPr>
          <a:xfrm>
            <a:off x="345500" y="13403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0"/>
          <p:cNvSpPr txBox="1"/>
          <p:nvPr/>
        </p:nvSpPr>
        <p:spPr>
          <a:xfrm>
            <a:off x="345475" y="1766234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30"/>
          <p:cNvSpPr/>
          <p:nvPr/>
        </p:nvSpPr>
        <p:spPr>
          <a:xfrm>
            <a:off x="195138" y="1143939"/>
            <a:ext cx="11800800" cy="10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0"/>
          <p:cNvSpPr txBox="1"/>
          <p:nvPr/>
        </p:nvSpPr>
        <p:spPr>
          <a:xfrm>
            <a:off x="1502765" y="1691613"/>
            <a:ext cx="101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49" name="Google Shape;549;p30"/>
          <p:cNvSpPr txBox="1"/>
          <p:nvPr/>
        </p:nvSpPr>
        <p:spPr>
          <a:xfrm>
            <a:off x="1090587" y="1281425"/>
            <a:ext cx="10342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One-shot learning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, è sufficiente un solo esempio di firma genuina !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Data in input la coppia di immagini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genuina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, x)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 restituisce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 se x è genuina,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 altrimenti 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30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0"/>
          <p:cNvSpPr txBox="1"/>
          <p:nvPr>
            <p:ph type="ctrTitle"/>
          </p:nvPr>
        </p:nvSpPr>
        <p:spPr>
          <a:xfrm>
            <a:off x="195600" y="142200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Writer independent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2" name="Google Shape;5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3750" y="3046037"/>
            <a:ext cx="2024487" cy="9548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3" name="Google Shape;5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375" y="3007425"/>
            <a:ext cx="2088985" cy="9548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4" name="Google Shape;55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3625" y="3011486"/>
            <a:ext cx="1884899" cy="95487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5" name="Google Shape;55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2100" y="4143073"/>
            <a:ext cx="2007768" cy="8031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6" name="Google Shape;55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2338" y="4095450"/>
            <a:ext cx="2089000" cy="83559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57" name="Google Shape;557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7488" y="4107636"/>
            <a:ext cx="2007768" cy="8031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58" name="Google Shape;558;p30"/>
          <p:cNvCxnSpPr>
            <a:stCxn id="555" idx="2"/>
            <a:endCxn id="559" idx="0"/>
          </p:cNvCxnSpPr>
          <p:nvPr/>
        </p:nvCxnSpPr>
        <p:spPr>
          <a:xfrm>
            <a:off x="3825984" y="4946173"/>
            <a:ext cx="1200" cy="29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9" name="Google Shape;559;p30"/>
          <p:cNvSpPr txBox="1"/>
          <p:nvPr/>
        </p:nvSpPr>
        <p:spPr>
          <a:xfrm>
            <a:off x="2884725" y="5238825"/>
            <a:ext cx="188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0 - contraffatta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0" name="Google Shape;560;p30"/>
          <p:cNvCxnSpPr>
            <a:endCxn id="561" idx="0"/>
          </p:cNvCxnSpPr>
          <p:nvPr/>
        </p:nvCxnSpPr>
        <p:spPr>
          <a:xfrm>
            <a:off x="6184438" y="4968625"/>
            <a:ext cx="2400" cy="23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1" name="Google Shape;561;p30"/>
          <p:cNvSpPr txBox="1"/>
          <p:nvPr/>
        </p:nvSpPr>
        <p:spPr>
          <a:xfrm>
            <a:off x="5244388" y="5200225"/>
            <a:ext cx="188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0 - contraffatta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2" name="Google Shape;562;p30"/>
          <p:cNvCxnSpPr>
            <a:stCxn id="557" idx="2"/>
            <a:endCxn id="563" idx="0"/>
          </p:cNvCxnSpPr>
          <p:nvPr/>
        </p:nvCxnSpPr>
        <p:spPr>
          <a:xfrm>
            <a:off x="8541372" y="4910736"/>
            <a:ext cx="0" cy="28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30"/>
          <p:cNvSpPr txBox="1"/>
          <p:nvPr/>
        </p:nvSpPr>
        <p:spPr>
          <a:xfrm>
            <a:off x="7599063" y="5196163"/>
            <a:ext cx="188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 - genuina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30"/>
          <p:cNvSpPr txBox="1"/>
          <p:nvPr/>
        </p:nvSpPr>
        <p:spPr>
          <a:xfrm>
            <a:off x="9153674" y="6276829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0"/>
          <p:cNvSpPr txBox="1"/>
          <p:nvPr/>
        </p:nvSpPr>
        <p:spPr>
          <a:xfrm>
            <a:off x="346425" y="596006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0"/>
          <p:cNvSpPr txBox="1"/>
          <p:nvPr/>
        </p:nvSpPr>
        <p:spPr>
          <a:xfrm>
            <a:off x="346400" y="6267833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0"/>
          <p:cNvSpPr/>
          <p:nvPr/>
        </p:nvSpPr>
        <p:spPr>
          <a:xfrm>
            <a:off x="196063" y="5818200"/>
            <a:ext cx="11800800" cy="954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0"/>
          <p:cNvSpPr txBox="1"/>
          <p:nvPr/>
        </p:nvSpPr>
        <p:spPr>
          <a:xfrm>
            <a:off x="1503690" y="6213913"/>
            <a:ext cx="101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9" name="Google Shape;569;p30"/>
          <p:cNvSpPr txBox="1"/>
          <p:nvPr/>
        </p:nvSpPr>
        <p:spPr>
          <a:xfrm>
            <a:off x="1090588" y="6044386"/>
            <a:ext cx="1088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Le elezioni permettono di classificare un’istanza in maniera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robusta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, confrontandola con più genuine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30"/>
          <p:cNvSpPr txBox="1"/>
          <p:nvPr/>
        </p:nvSpPr>
        <p:spPr>
          <a:xfrm>
            <a:off x="9306074" y="6386951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1" name="Google Shape;57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8413" y="5975624"/>
            <a:ext cx="850951" cy="6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0"/>
          <p:cNvSpPr txBox="1"/>
          <p:nvPr/>
        </p:nvSpPr>
        <p:spPr>
          <a:xfrm rot="-699">
            <a:off x="1502777" y="3308124"/>
            <a:ext cx="1476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GENUINA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30"/>
          <p:cNvSpPr txBox="1"/>
          <p:nvPr/>
        </p:nvSpPr>
        <p:spPr>
          <a:xfrm rot="-870">
            <a:off x="1985742" y="4273541"/>
            <a:ext cx="1185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x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4" name="Google Shape;574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6425" y="1358713"/>
            <a:ext cx="614925" cy="6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6425" y="2387050"/>
            <a:ext cx="614925" cy="6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1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31"/>
          <p:cNvSpPr txBox="1"/>
          <p:nvPr/>
        </p:nvSpPr>
        <p:spPr>
          <a:xfrm>
            <a:off x="9153236" y="19134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31"/>
          <p:cNvSpPr txBox="1"/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Writer Independent | Election siamese model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31"/>
          <p:cNvSpPr txBox="1"/>
          <p:nvPr/>
        </p:nvSpPr>
        <p:spPr>
          <a:xfrm>
            <a:off x="345988" y="14751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1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6" name="Google Shape;586;p31"/>
          <p:cNvPicPr preferRelativeResize="0"/>
          <p:nvPr/>
        </p:nvPicPr>
        <p:blipFill rotWithShape="1">
          <a:blip r:embed="rId3">
            <a:alphaModFix/>
          </a:blip>
          <a:srcRect b="590" l="11149" r="-1206" t="-590"/>
          <a:stretch/>
        </p:blipFill>
        <p:spPr>
          <a:xfrm>
            <a:off x="1267236" y="1958600"/>
            <a:ext cx="9657426" cy="40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 txBox="1"/>
          <p:nvPr/>
        </p:nvSpPr>
        <p:spPr>
          <a:xfrm>
            <a:off x="9139236" y="234992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 txBox="1"/>
          <p:nvPr>
            <p:ph type="ctrTitle"/>
          </p:nvPr>
        </p:nvSpPr>
        <p:spPr>
          <a:xfrm>
            <a:off x="195600" y="142200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Tabella dei contenuti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5"/>
          <p:cNvSpPr txBox="1"/>
          <p:nvPr/>
        </p:nvSpPr>
        <p:spPr>
          <a:xfrm>
            <a:off x="331988" y="19115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332000" y="128925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6147500" y="128925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5"/>
          <p:cNvSpPr/>
          <p:nvPr/>
        </p:nvSpPr>
        <p:spPr>
          <a:xfrm>
            <a:off x="332175" y="3112625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6147675" y="3112625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332175" y="493600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6147675" y="493600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1484275" y="1778988"/>
            <a:ext cx="506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400">
                <a:latin typeface="Roboto"/>
                <a:ea typeface="Roboto"/>
                <a:cs typeface="Roboto"/>
                <a:sym typeface="Roboto"/>
              </a:rPr>
              <a:t>Introduzione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75" y="1821850"/>
            <a:ext cx="622300" cy="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2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32"/>
          <p:cNvSpPr txBox="1"/>
          <p:nvPr/>
        </p:nvSpPr>
        <p:spPr>
          <a:xfrm>
            <a:off x="9139236" y="234992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32"/>
          <p:cNvSpPr txBox="1"/>
          <p:nvPr>
            <p:ph type="ctrTitle"/>
          </p:nvPr>
        </p:nvSpPr>
        <p:spPr>
          <a:xfrm>
            <a:off x="195600" y="142200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Tabella dei contenuti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32"/>
          <p:cNvSpPr txBox="1"/>
          <p:nvPr/>
        </p:nvSpPr>
        <p:spPr>
          <a:xfrm>
            <a:off x="331988" y="19115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2"/>
          <p:cNvSpPr/>
          <p:nvPr/>
        </p:nvSpPr>
        <p:spPr>
          <a:xfrm>
            <a:off x="6147500" y="128925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32"/>
          <p:cNvSpPr/>
          <p:nvPr/>
        </p:nvSpPr>
        <p:spPr>
          <a:xfrm>
            <a:off x="332175" y="3112625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32"/>
          <p:cNvSpPr/>
          <p:nvPr/>
        </p:nvSpPr>
        <p:spPr>
          <a:xfrm>
            <a:off x="6147675" y="3112625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2"/>
          <p:cNvSpPr/>
          <p:nvPr/>
        </p:nvSpPr>
        <p:spPr>
          <a:xfrm>
            <a:off x="332175" y="493600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2"/>
          <p:cNvSpPr/>
          <p:nvPr/>
        </p:nvSpPr>
        <p:spPr>
          <a:xfrm>
            <a:off x="6147675" y="493600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32"/>
          <p:cNvSpPr txBox="1"/>
          <p:nvPr/>
        </p:nvSpPr>
        <p:spPr>
          <a:xfrm>
            <a:off x="1484275" y="5425750"/>
            <a:ext cx="453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400">
                <a:latin typeface="Roboto"/>
                <a:ea typeface="Roboto"/>
                <a:cs typeface="Roboto"/>
                <a:sym typeface="Roboto"/>
              </a:rPr>
              <a:t>Risultati e valutazioni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32"/>
          <p:cNvSpPr/>
          <p:nvPr/>
        </p:nvSpPr>
        <p:spPr>
          <a:xfrm>
            <a:off x="332000" y="128925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3" name="Google Shape;6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75" y="5468600"/>
            <a:ext cx="622300" cy="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3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3"/>
          <p:cNvSpPr txBox="1"/>
          <p:nvPr/>
        </p:nvSpPr>
        <p:spPr>
          <a:xfrm>
            <a:off x="9153236" y="19134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33"/>
          <p:cNvSpPr txBox="1"/>
          <p:nvPr>
            <p:ph type="ctrTitle"/>
          </p:nvPr>
        </p:nvSpPr>
        <p:spPr>
          <a:xfrm>
            <a:off x="195650" y="142200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3500">
                <a:latin typeface="Roboto"/>
                <a:ea typeface="Roboto"/>
                <a:cs typeface="Roboto"/>
                <a:sym typeface="Roboto"/>
              </a:rPr>
              <a:t>Election model </a:t>
            </a:r>
            <a:r>
              <a:rPr lang="it-IT" sz="3500">
                <a:latin typeface="Roboto"/>
                <a:ea typeface="Roboto"/>
                <a:cs typeface="Roboto"/>
                <a:sym typeface="Roboto"/>
              </a:rPr>
              <a:t>| Approximated accuracy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33"/>
          <p:cNvSpPr txBox="1"/>
          <p:nvPr/>
        </p:nvSpPr>
        <p:spPr>
          <a:xfrm>
            <a:off x="345988" y="14751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3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3"/>
          <p:cNvSpPr txBox="1"/>
          <p:nvPr/>
        </p:nvSpPr>
        <p:spPr>
          <a:xfrm>
            <a:off x="8448400" y="5355150"/>
            <a:ext cx="32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Approximated accuracy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5" name="Google Shape;6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6800" y="2717300"/>
            <a:ext cx="37528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33"/>
          <p:cNvSpPr txBox="1"/>
          <p:nvPr/>
        </p:nvSpPr>
        <p:spPr>
          <a:xfrm>
            <a:off x="346000" y="2622700"/>
            <a:ext cx="6402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Dato un insieme di ancore </a:t>
            </a:r>
            <a:r>
              <a:rPr b="1" lang="it-IT"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it-IT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it-IT">
                <a:latin typeface="Calibri"/>
                <a:ea typeface="Calibri"/>
                <a:cs typeface="Calibri"/>
                <a:sym typeface="Calibri"/>
              </a:rPr>
              <a:t>= {A</a:t>
            </a:r>
            <a:r>
              <a:rPr b="1" baseline="-25000" lang="it-IT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it-IT"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b="1" baseline="-25000" lang="it-IT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it-IT">
                <a:latin typeface="Calibri"/>
                <a:ea typeface="Calibri"/>
                <a:cs typeface="Calibri"/>
                <a:sym typeface="Calibri"/>
              </a:rPr>
              <a:t>, …, A</a:t>
            </a:r>
            <a:r>
              <a:rPr b="1" baseline="-25000" lang="it-IT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lang="it-IT"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it-IT">
                <a:latin typeface="Calibri"/>
                <a:ea typeface="Calibri"/>
                <a:cs typeface="Calibri"/>
                <a:sym typeface="Calibri"/>
              </a:rPr>
              <a:t>, il modello Siamese </a:t>
            </a:r>
            <a:r>
              <a:rPr b="1" lang="it-IT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it-IT">
                <a:latin typeface="Calibri"/>
                <a:ea typeface="Calibri"/>
                <a:cs typeface="Calibri"/>
                <a:sym typeface="Calibri"/>
              </a:rPr>
              <a:t>, l’istanza </a:t>
            </a:r>
            <a:r>
              <a:rPr b="1" lang="it-IT"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it-IT">
                <a:latin typeface="Calibri"/>
                <a:ea typeface="Calibri"/>
                <a:cs typeface="Calibri"/>
                <a:sym typeface="Calibri"/>
              </a:rPr>
              <a:t>ed </a:t>
            </a:r>
            <a:r>
              <a:rPr b="1" lang="it-IT">
                <a:latin typeface="Calibri"/>
                <a:ea typeface="Calibri"/>
                <a:cs typeface="Calibri"/>
                <a:sym typeface="Calibri"/>
              </a:rPr>
              <a:t>L(x) </a:t>
            </a:r>
            <a:r>
              <a:rPr lang="it-IT">
                <a:latin typeface="Calibri"/>
                <a:ea typeface="Calibri"/>
                <a:cs typeface="Calibri"/>
                <a:sym typeface="Calibri"/>
              </a:rPr>
              <a:t>la relativa label.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Assumendo che: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it-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⩝i P(S(A</a:t>
            </a:r>
            <a:r>
              <a:rPr baseline="-25000" lang="it-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it-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x)=L(x)) = p, dove p è l’accuracy media di S per le varie ancore;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it-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⩝</a:t>
            </a:r>
            <a:r>
              <a:rPr lang="it-IT">
                <a:latin typeface="Calibri"/>
                <a:ea typeface="Calibri"/>
                <a:cs typeface="Calibri"/>
                <a:sym typeface="Calibri"/>
              </a:rPr>
              <a:t>i,j : i≠j, P(S(A</a:t>
            </a:r>
            <a:r>
              <a:rPr baseline="-25000" lang="it-IT"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it-IT">
                <a:latin typeface="Calibri"/>
                <a:ea typeface="Calibri"/>
                <a:cs typeface="Calibri"/>
                <a:sym typeface="Calibri"/>
              </a:rPr>
              <a:t>, x)=L(x)) è indipendente da </a:t>
            </a:r>
            <a:r>
              <a:rPr lang="it-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P(S(A</a:t>
            </a:r>
            <a:r>
              <a:rPr baseline="-25000" lang="it-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it-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x)=L(x));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Allora l’accuracy (approssimata) dell’ Election model con n ancore è: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7" name="Google Shape;6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475" y="4454375"/>
            <a:ext cx="2377600" cy="6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4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34"/>
          <p:cNvSpPr txBox="1"/>
          <p:nvPr/>
        </p:nvSpPr>
        <p:spPr>
          <a:xfrm>
            <a:off x="9153236" y="19134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34"/>
          <p:cNvSpPr txBox="1"/>
          <p:nvPr/>
        </p:nvSpPr>
        <p:spPr>
          <a:xfrm>
            <a:off x="345988" y="14751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4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4"/>
          <p:cNvSpPr txBox="1"/>
          <p:nvPr/>
        </p:nvSpPr>
        <p:spPr>
          <a:xfrm>
            <a:off x="8448400" y="5355150"/>
            <a:ext cx="32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Approximated accuracy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8" name="Google Shape;6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6800" y="2717300"/>
            <a:ext cx="37528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425" y="2702950"/>
            <a:ext cx="37528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34"/>
          <p:cNvSpPr txBox="1"/>
          <p:nvPr/>
        </p:nvSpPr>
        <p:spPr>
          <a:xfrm>
            <a:off x="2283025" y="5372900"/>
            <a:ext cx="32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Experimental accuracy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34"/>
          <p:cNvSpPr txBox="1"/>
          <p:nvPr>
            <p:ph type="ctrTitle"/>
          </p:nvPr>
        </p:nvSpPr>
        <p:spPr>
          <a:xfrm>
            <a:off x="195650" y="142200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it-IT" sz="3500">
                <a:latin typeface="Roboto"/>
                <a:ea typeface="Roboto"/>
                <a:cs typeface="Roboto"/>
                <a:sym typeface="Roboto"/>
              </a:rPr>
              <a:t>Election model | Approximated </a:t>
            </a:r>
            <a:r>
              <a:rPr lang="it-IT" sz="3500">
                <a:latin typeface="Roboto"/>
                <a:ea typeface="Roboto"/>
                <a:cs typeface="Roboto"/>
                <a:sym typeface="Roboto"/>
              </a:rPr>
              <a:t>vs experimental accuracy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5"/>
          <p:cNvSpPr/>
          <p:nvPr/>
        </p:nvSpPr>
        <p:spPr>
          <a:xfrm>
            <a:off x="195650" y="2410325"/>
            <a:ext cx="11800800" cy="4377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5"/>
          <p:cNvSpPr txBox="1"/>
          <p:nvPr/>
        </p:nvSpPr>
        <p:spPr>
          <a:xfrm>
            <a:off x="9153236" y="19134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35"/>
          <p:cNvSpPr txBox="1"/>
          <p:nvPr/>
        </p:nvSpPr>
        <p:spPr>
          <a:xfrm>
            <a:off x="345988" y="14751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5"/>
          <p:cNvSpPr/>
          <p:nvPr/>
        </p:nvSpPr>
        <p:spPr>
          <a:xfrm>
            <a:off x="195650" y="1359257"/>
            <a:ext cx="11800800" cy="923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1" name="Google Shape;6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300" y="3743012"/>
            <a:ext cx="6975300" cy="177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200" y="2554400"/>
            <a:ext cx="4302475" cy="415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35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35"/>
          <p:cNvSpPr txBox="1"/>
          <p:nvPr>
            <p:ph type="ctrTitle"/>
          </p:nvPr>
        </p:nvSpPr>
        <p:spPr>
          <a:xfrm>
            <a:off x="195600" y="142200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Valutazione ancore per Siamese model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35"/>
          <p:cNvSpPr txBox="1"/>
          <p:nvPr/>
        </p:nvSpPr>
        <p:spPr>
          <a:xfrm>
            <a:off x="4768300" y="2696600"/>
            <a:ext cx="6975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Per ogni utente e per ogni ancora (genuina) viene testata l’accuratezza sul test set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35"/>
          <p:cNvSpPr txBox="1"/>
          <p:nvPr/>
        </p:nvSpPr>
        <p:spPr>
          <a:xfrm>
            <a:off x="4870600" y="5733450"/>
            <a:ext cx="6975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L’accuratezza minima, media e massima sono un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indicatore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 della consistenza di scrittura di un utente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35"/>
          <p:cNvSpPr txBox="1"/>
          <p:nvPr/>
        </p:nvSpPr>
        <p:spPr>
          <a:xfrm>
            <a:off x="1120750" y="1436200"/>
            <a:ext cx="10342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Mentre l’elezione mantiene fissa l’immagine di test e rende l’ancora variabile, la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valutazione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 mantiene fissa l’ancora e rende variabile l’immagine di test.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8" name="Google Shape;64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600" y="1592350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6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36"/>
          <p:cNvSpPr txBox="1"/>
          <p:nvPr/>
        </p:nvSpPr>
        <p:spPr>
          <a:xfrm>
            <a:off x="9153236" y="19134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36"/>
          <p:cNvSpPr txBox="1"/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Utente 88 | Inter-class </a:t>
            </a: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similarity</a:t>
            </a: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 nel training set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36"/>
          <p:cNvSpPr txBox="1"/>
          <p:nvPr/>
        </p:nvSpPr>
        <p:spPr>
          <a:xfrm>
            <a:off x="345988" y="14751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6"/>
          <p:cNvSpPr/>
          <p:nvPr/>
        </p:nvSpPr>
        <p:spPr>
          <a:xfrm>
            <a:off x="195550" y="13878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6"/>
          <p:cNvSpPr txBox="1"/>
          <p:nvPr/>
        </p:nvSpPr>
        <p:spPr>
          <a:xfrm>
            <a:off x="1593925" y="1986575"/>
            <a:ext cx="34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36"/>
          <p:cNvSpPr txBox="1"/>
          <p:nvPr/>
        </p:nvSpPr>
        <p:spPr>
          <a:xfrm>
            <a:off x="1485275" y="2119400"/>
            <a:ext cx="347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1" name="Google Shape;6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350" y="3611975"/>
            <a:ext cx="2438400" cy="12192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662" name="Google Shape;6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0525" y="3611975"/>
            <a:ext cx="2438400" cy="12192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663" name="Google Shape;663;p36"/>
          <p:cNvSpPr txBox="1"/>
          <p:nvPr/>
        </p:nvSpPr>
        <p:spPr>
          <a:xfrm>
            <a:off x="3117400" y="2888775"/>
            <a:ext cx="32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Genuine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36"/>
          <p:cNvSpPr txBox="1"/>
          <p:nvPr/>
        </p:nvSpPr>
        <p:spPr>
          <a:xfrm>
            <a:off x="8188800" y="2888775"/>
            <a:ext cx="32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Forged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5" name="Google Shape;66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4424" y="1709900"/>
            <a:ext cx="134305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7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7"/>
          <p:cNvSpPr txBox="1"/>
          <p:nvPr/>
        </p:nvSpPr>
        <p:spPr>
          <a:xfrm>
            <a:off x="9153236" y="19134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37"/>
          <p:cNvSpPr txBox="1"/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it-IT" sz="3500">
                <a:latin typeface="Roboto"/>
                <a:ea typeface="Roboto"/>
                <a:cs typeface="Roboto"/>
                <a:sym typeface="Roboto"/>
              </a:rPr>
              <a:t>Models </a:t>
            </a:r>
            <a:r>
              <a:rPr lang="it-IT" sz="3500">
                <a:latin typeface="Roboto"/>
                <a:ea typeface="Roboto"/>
                <a:cs typeface="Roboto"/>
                <a:sym typeface="Roboto"/>
              </a:rPr>
              <a:t>comparison</a:t>
            </a:r>
            <a:r>
              <a:rPr lang="it-IT" sz="3500">
                <a:latin typeface="Roboto"/>
                <a:ea typeface="Roboto"/>
                <a:cs typeface="Roboto"/>
                <a:sym typeface="Roboto"/>
              </a:rPr>
              <a:t> | Accuracy per n° di istanze per utente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37"/>
          <p:cNvSpPr txBox="1"/>
          <p:nvPr/>
        </p:nvSpPr>
        <p:spPr>
          <a:xfrm>
            <a:off x="345988" y="14751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7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6" name="Google Shape;6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800" y="2704975"/>
            <a:ext cx="38100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9875" y="2704975"/>
            <a:ext cx="37909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37"/>
          <p:cNvSpPr txBox="1"/>
          <p:nvPr/>
        </p:nvSpPr>
        <p:spPr>
          <a:xfrm>
            <a:off x="2642675" y="5512200"/>
            <a:ext cx="32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Range di istanze : [0,30]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37"/>
          <p:cNvSpPr txBox="1"/>
          <p:nvPr/>
        </p:nvSpPr>
        <p:spPr>
          <a:xfrm>
            <a:off x="7598325" y="5512200"/>
            <a:ext cx="32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latin typeface="Calibri"/>
                <a:ea typeface="Calibri"/>
                <a:cs typeface="Calibri"/>
                <a:sym typeface="Calibri"/>
              </a:rPr>
              <a:t>Range di istanze : [0,10]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8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8"/>
          <p:cNvSpPr txBox="1"/>
          <p:nvPr/>
        </p:nvSpPr>
        <p:spPr>
          <a:xfrm>
            <a:off x="9153236" y="19134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8"/>
          <p:cNvSpPr txBox="1"/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3500">
                <a:latin typeface="Roboto"/>
                <a:ea typeface="Roboto"/>
                <a:cs typeface="Roboto"/>
                <a:sym typeface="Roboto"/>
              </a:rPr>
              <a:t>Models comparison</a:t>
            </a:r>
            <a:r>
              <a:rPr lang="it-IT" sz="3500">
                <a:latin typeface="Roboto"/>
                <a:ea typeface="Roboto"/>
                <a:cs typeface="Roboto"/>
                <a:sym typeface="Roboto"/>
              </a:rPr>
              <a:t> | Tempo di training (per utente)</a:t>
            </a:r>
            <a:endParaRPr sz="3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38"/>
          <p:cNvSpPr txBox="1"/>
          <p:nvPr/>
        </p:nvSpPr>
        <p:spPr>
          <a:xfrm>
            <a:off x="345988" y="14751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8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0" name="Google Shape;690;p38"/>
          <p:cNvGraphicFramePr/>
          <p:nvPr/>
        </p:nvGraphicFramePr>
        <p:xfrm>
          <a:off x="4437246" y="24685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{D96BEAB9-8168-42B4-945C-FCC027584F8B}</a:tableStyleId>
              </a:tblPr>
              <a:tblGrid>
                <a:gridCol w="1658700"/>
                <a:gridCol w="1658700"/>
              </a:tblGrid>
              <a:tr h="760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Model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Tempo medio di training per singolo utente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0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Fine tuning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968,5 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CDD4EA"/>
                    </a:solidFill>
                  </a:tcPr>
                </a:tc>
              </a:tr>
              <a:tr h="60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Tailored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39,7 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CDD4EA"/>
                    </a:solidFill>
                  </a:tcPr>
                </a:tc>
              </a:tr>
              <a:tr h="60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Siamese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None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91" name="Google Shape;691;p38"/>
          <p:cNvSpPr txBox="1"/>
          <p:nvPr/>
        </p:nvSpPr>
        <p:spPr>
          <a:xfrm>
            <a:off x="4172325" y="5125350"/>
            <a:ext cx="449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latin typeface="Calibri"/>
                <a:ea typeface="Calibri"/>
                <a:cs typeface="Calibri"/>
                <a:sym typeface="Calibri"/>
              </a:rPr>
              <a:t>* Assunto il numero di istanze genuine per il training pari a 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9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39"/>
          <p:cNvSpPr txBox="1"/>
          <p:nvPr/>
        </p:nvSpPr>
        <p:spPr>
          <a:xfrm>
            <a:off x="9139236" y="234992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39"/>
          <p:cNvSpPr txBox="1"/>
          <p:nvPr>
            <p:ph type="ctrTitle"/>
          </p:nvPr>
        </p:nvSpPr>
        <p:spPr>
          <a:xfrm>
            <a:off x="195600" y="142200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Tabella dei contenuti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39"/>
          <p:cNvSpPr txBox="1"/>
          <p:nvPr/>
        </p:nvSpPr>
        <p:spPr>
          <a:xfrm>
            <a:off x="331988" y="19115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39"/>
          <p:cNvSpPr/>
          <p:nvPr/>
        </p:nvSpPr>
        <p:spPr>
          <a:xfrm>
            <a:off x="6147500" y="128925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39"/>
          <p:cNvSpPr/>
          <p:nvPr/>
        </p:nvSpPr>
        <p:spPr>
          <a:xfrm>
            <a:off x="332175" y="3112625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39"/>
          <p:cNvSpPr/>
          <p:nvPr/>
        </p:nvSpPr>
        <p:spPr>
          <a:xfrm>
            <a:off x="6147675" y="3112625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39"/>
          <p:cNvSpPr/>
          <p:nvPr/>
        </p:nvSpPr>
        <p:spPr>
          <a:xfrm>
            <a:off x="332175" y="493600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39"/>
          <p:cNvSpPr/>
          <p:nvPr/>
        </p:nvSpPr>
        <p:spPr>
          <a:xfrm>
            <a:off x="6147675" y="493600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39"/>
          <p:cNvSpPr txBox="1"/>
          <p:nvPr/>
        </p:nvSpPr>
        <p:spPr>
          <a:xfrm>
            <a:off x="7189950" y="5408500"/>
            <a:ext cx="4642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400">
                <a:latin typeface="Roboto"/>
                <a:ea typeface="Roboto"/>
                <a:cs typeface="Roboto"/>
                <a:sym typeface="Roboto"/>
              </a:rPr>
              <a:t>Conclusioni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39"/>
          <p:cNvSpPr/>
          <p:nvPr/>
        </p:nvSpPr>
        <p:spPr>
          <a:xfrm>
            <a:off x="332000" y="128925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8" name="Google Shape;7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4575" y="5425750"/>
            <a:ext cx="622300" cy="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0"/>
          <p:cNvSpPr/>
          <p:nvPr/>
        </p:nvSpPr>
        <p:spPr>
          <a:xfrm>
            <a:off x="195475" y="1410587"/>
            <a:ext cx="11800800" cy="150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40"/>
          <p:cNvSpPr/>
          <p:nvPr/>
        </p:nvSpPr>
        <p:spPr>
          <a:xfrm>
            <a:off x="195438" y="3241162"/>
            <a:ext cx="11800800" cy="150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40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40"/>
          <p:cNvSpPr txBox="1"/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3600">
                <a:latin typeface="Roboto"/>
                <a:ea typeface="Roboto"/>
                <a:cs typeface="Roboto"/>
                <a:sym typeface="Roboto"/>
              </a:rPr>
              <a:t>Conclusioni </a:t>
            </a:r>
            <a:r>
              <a:rPr lang="it-IT" sz="3600">
                <a:latin typeface="Roboto"/>
                <a:ea typeface="Roboto"/>
                <a:cs typeface="Roboto"/>
                <a:sym typeface="Roboto"/>
              </a:rPr>
              <a:t>| Valutazione dei modelli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40"/>
          <p:cNvSpPr txBox="1"/>
          <p:nvPr/>
        </p:nvSpPr>
        <p:spPr>
          <a:xfrm>
            <a:off x="9153199" y="2114446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40"/>
          <p:cNvSpPr txBox="1"/>
          <p:nvPr/>
        </p:nvSpPr>
        <p:spPr>
          <a:xfrm>
            <a:off x="345950" y="1676065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40"/>
          <p:cNvSpPr txBox="1"/>
          <p:nvPr/>
        </p:nvSpPr>
        <p:spPr>
          <a:xfrm>
            <a:off x="345925" y="210199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0"/>
          <p:cNvSpPr txBox="1"/>
          <p:nvPr/>
        </p:nvSpPr>
        <p:spPr>
          <a:xfrm>
            <a:off x="1674300" y="1806638"/>
            <a:ext cx="1067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it-IT" sz="1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Il modello </a:t>
            </a:r>
            <a:r>
              <a:rPr b="1" lang="it-IT" sz="19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fine tuning</a:t>
            </a:r>
            <a:r>
              <a:rPr b="1" lang="it-IT" sz="19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it-IT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presenta le migliori performance (a patt</a:t>
            </a:r>
            <a:r>
              <a:rPr lang="it-IT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di avere un dataset sufficientemente grande)</a:t>
            </a:r>
            <a:r>
              <a:rPr i="0" lang="it-IT" sz="1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 costi di training </a:t>
            </a:r>
            <a:r>
              <a:rPr lang="it-IT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maggiori.</a:t>
            </a:r>
            <a:endParaRPr b="1" i="0" sz="19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2" name="Google Shape;72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950" y="1698838"/>
            <a:ext cx="1125576" cy="93100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40"/>
          <p:cNvSpPr txBox="1"/>
          <p:nvPr/>
        </p:nvSpPr>
        <p:spPr>
          <a:xfrm>
            <a:off x="9152911" y="3860758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40"/>
          <p:cNvSpPr txBox="1"/>
          <p:nvPr/>
        </p:nvSpPr>
        <p:spPr>
          <a:xfrm>
            <a:off x="345663" y="3422377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40"/>
          <p:cNvSpPr txBox="1"/>
          <p:nvPr/>
        </p:nvSpPr>
        <p:spPr>
          <a:xfrm>
            <a:off x="345638" y="3848309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0"/>
          <p:cNvSpPr txBox="1"/>
          <p:nvPr/>
        </p:nvSpPr>
        <p:spPr>
          <a:xfrm>
            <a:off x="1674263" y="3534200"/>
            <a:ext cx="10322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Il modello </a:t>
            </a:r>
            <a:r>
              <a:rPr b="1" lang="it-IT" sz="1900">
                <a:solidFill>
                  <a:srgbClr val="2196F3"/>
                </a:solidFill>
                <a:latin typeface="Roboto"/>
                <a:ea typeface="Roboto"/>
                <a:cs typeface="Roboto"/>
                <a:sym typeface="Roboto"/>
              </a:rPr>
              <a:t>tailored </a:t>
            </a:r>
            <a:r>
              <a:rPr lang="it-IT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è un buon compromesso tra performance e costi.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E’ probabilmente la scelta migliore se si ha la possibilità di trainare e si vogliono ottenere buone performance in poco tempo.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7" name="Google Shape;72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915" y="3478126"/>
            <a:ext cx="1125572" cy="9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0"/>
          <p:cNvSpPr txBox="1"/>
          <p:nvPr/>
        </p:nvSpPr>
        <p:spPr>
          <a:xfrm>
            <a:off x="9153324" y="4913608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40"/>
          <p:cNvSpPr txBox="1"/>
          <p:nvPr/>
        </p:nvSpPr>
        <p:spPr>
          <a:xfrm>
            <a:off x="346013" y="4901134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0"/>
          <p:cNvSpPr/>
          <p:nvPr/>
        </p:nvSpPr>
        <p:spPr>
          <a:xfrm>
            <a:off x="195725" y="5007850"/>
            <a:ext cx="11800800" cy="150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40"/>
          <p:cNvSpPr txBox="1"/>
          <p:nvPr/>
        </p:nvSpPr>
        <p:spPr>
          <a:xfrm>
            <a:off x="1674300" y="5119975"/>
            <a:ext cx="10322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Il modello </a:t>
            </a:r>
            <a:r>
              <a:rPr b="1" lang="it-IT" sz="190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siamese</a:t>
            </a:r>
            <a:r>
              <a:rPr lang="it-IT" sz="1900"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 costi ridotti e permette di essere applicabile anche in casi non sia possibile fare training o non sia possibile generare delle istanze forged, ma presenta prestazioni peggiori rispetto agli altri modelli all’aumentare del dataset disponibile (problema mitigato con l’approccio a elezione).</a:t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2" name="Google Shape;73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290" y="5217850"/>
            <a:ext cx="1270889" cy="108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1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41"/>
          <p:cNvSpPr txBox="1"/>
          <p:nvPr/>
        </p:nvSpPr>
        <p:spPr>
          <a:xfrm>
            <a:off x="9153236" y="19134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41"/>
          <p:cNvSpPr txBox="1"/>
          <p:nvPr>
            <p:ph type="ctrTitle"/>
          </p:nvPr>
        </p:nvSpPr>
        <p:spPr>
          <a:xfrm>
            <a:off x="195725" y="172275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Conclusioni | Flowchart per guidare la scelta del modello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41"/>
          <p:cNvSpPr txBox="1"/>
          <p:nvPr/>
        </p:nvSpPr>
        <p:spPr>
          <a:xfrm>
            <a:off x="345988" y="14751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1"/>
          <p:cNvSpPr/>
          <p:nvPr/>
        </p:nvSpPr>
        <p:spPr>
          <a:xfrm>
            <a:off x="195650" y="1359259"/>
            <a:ext cx="11800800" cy="5298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3" name="Google Shape;7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388" y="1588250"/>
            <a:ext cx="8923126" cy="484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/>
        </p:nvSpPr>
        <p:spPr>
          <a:xfrm>
            <a:off x="9153036" y="244651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345963" y="1901034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95625" y="1278739"/>
            <a:ext cx="11800800" cy="10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"/>
          <p:cNvSpPr txBox="1"/>
          <p:nvPr/>
        </p:nvSpPr>
        <p:spPr>
          <a:xfrm>
            <a:off x="1503252" y="1826413"/>
            <a:ext cx="101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4" name="Google Shape;84;p6"/>
          <p:cNvSpPr txBox="1"/>
          <p:nvPr/>
        </p:nvSpPr>
        <p:spPr>
          <a:xfrm>
            <a:off x="1503250" y="1591788"/>
            <a:ext cx="10342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La firma a mano libera è una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caratteristica biometrica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. Es.impronta digitale, la retina e la voce.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9152986" y="3555014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6"/>
          <p:cNvSpPr txBox="1"/>
          <p:nvPr/>
        </p:nvSpPr>
        <p:spPr>
          <a:xfrm>
            <a:off x="345863" y="31811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195525" y="2558852"/>
            <a:ext cx="11800800" cy="10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1503152" y="3106525"/>
            <a:ext cx="101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 txBox="1"/>
          <p:nvPr/>
        </p:nvSpPr>
        <p:spPr>
          <a:xfrm>
            <a:off x="1503150" y="2871900"/>
            <a:ext cx="10342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Rappresentazioni: firma statica (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offline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) vs firma dinamica (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online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)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6"/>
          <p:cNvSpPr txBox="1"/>
          <p:nvPr/>
        </p:nvSpPr>
        <p:spPr>
          <a:xfrm>
            <a:off x="9152736" y="354612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"/>
          <p:cNvSpPr txBox="1"/>
          <p:nvPr/>
        </p:nvSpPr>
        <p:spPr>
          <a:xfrm>
            <a:off x="345763" y="4455259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195425" y="3832964"/>
            <a:ext cx="11800800" cy="10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1503052" y="4380638"/>
            <a:ext cx="101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/>
        </p:nvSpPr>
        <p:spPr>
          <a:xfrm>
            <a:off x="1423675" y="4004563"/>
            <a:ext cx="10342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Contraffazioni: firma cieca (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blind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), firma semplice (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simple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), firma esperta (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skilled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), tracciamento (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tracing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) e trasferimento ottico (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optical transfer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).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6285150" y="5088900"/>
            <a:ext cx="5560500" cy="1636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397875" y="5107100"/>
            <a:ext cx="5646900" cy="1600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87" y="5107100"/>
            <a:ext cx="5646763" cy="1138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5225" y="5088904"/>
            <a:ext cx="5560350" cy="126371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6"/>
          <p:cNvSpPr txBox="1"/>
          <p:nvPr/>
        </p:nvSpPr>
        <p:spPr>
          <a:xfrm>
            <a:off x="1763425" y="6220502"/>
            <a:ext cx="2915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2200">
                <a:latin typeface="Roboto"/>
                <a:ea typeface="Roboto"/>
                <a:cs typeface="Roboto"/>
                <a:sym typeface="Roboto"/>
              </a:rPr>
              <a:t>Esempio autentico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574875" y="6202299"/>
            <a:ext cx="337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2200">
                <a:latin typeface="Roboto"/>
                <a:ea typeface="Roboto"/>
                <a:cs typeface="Roboto"/>
                <a:sym typeface="Roboto"/>
              </a:rPr>
              <a:t>Esempio contraffatto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 txBox="1"/>
          <p:nvPr>
            <p:ph type="ctrTitle"/>
          </p:nvPr>
        </p:nvSpPr>
        <p:spPr>
          <a:xfrm>
            <a:off x="195600" y="142200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Introduzione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475" y="1502175"/>
            <a:ext cx="729450" cy="7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475" y="4012000"/>
            <a:ext cx="729450" cy="7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4475" y="2734888"/>
            <a:ext cx="729450" cy="7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2"/>
          <p:cNvSpPr/>
          <p:nvPr/>
        </p:nvSpPr>
        <p:spPr>
          <a:xfrm>
            <a:off x="6218150" y="2347000"/>
            <a:ext cx="5775900" cy="208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42"/>
          <p:cNvSpPr/>
          <p:nvPr/>
        </p:nvSpPr>
        <p:spPr>
          <a:xfrm>
            <a:off x="6222725" y="4562650"/>
            <a:ext cx="5775900" cy="2166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42"/>
          <p:cNvSpPr/>
          <p:nvPr/>
        </p:nvSpPr>
        <p:spPr>
          <a:xfrm>
            <a:off x="193400" y="4562650"/>
            <a:ext cx="5775900" cy="2166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42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42"/>
          <p:cNvSpPr txBox="1"/>
          <p:nvPr>
            <p:ph type="ctrTitle"/>
          </p:nvPr>
        </p:nvSpPr>
        <p:spPr>
          <a:xfrm>
            <a:off x="195600" y="142200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Esempio 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4" name="Google Shape;754;p42"/>
          <p:cNvSpPr/>
          <p:nvPr/>
        </p:nvSpPr>
        <p:spPr>
          <a:xfrm>
            <a:off x="193400" y="2382050"/>
            <a:ext cx="5775900" cy="208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5" name="Google Shape;7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62" y="2953200"/>
            <a:ext cx="5604167" cy="9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9250" y="2978313"/>
            <a:ext cx="5533725" cy="905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9244" y="5105550"/>
            <a:ext cx="5533730" cy="11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750" y="5130000"/>
            <a:ext cx="5288231" cy="9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42"/>
          <p:cNvSpPr txBox="1"/>
          <p:nvPr/>
        </p:nvSpPr>
        <p:spPr>
          <a:xfrm>
            <a:off x="1746350" y="3913800"/>
            <a:ext cx="2579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Similarità 0.78973215 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0" name="Google Shape;760;p42"/>
          <p:cNvSpPr txBox="1"/>
          <p:nvPr/>
        </p:nvSpPr>
        <p:spPr>
          <a:xfrm>
            <a:off x="7637088" y="3868250"/>
            <a:ext cx="2579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Similarità 0.01974825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42"/>
          <p:cNvSpPr txBox="1"/>
          <p:nvPr/>
        </p:nvSpPr>
        <p:spPr>
          <a:xfrm>
            <a:off x="233788" y="2423900"/>
            <a:ext cx="506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latin typeface="Roboto"/>
                <a:ea typeface="Roboto"/>
                <a:cs typeface="Roboto"/>
                <a:sym typeface="Roboto"/>
              </a:rPr>
              <a:t>COPPIA POSITIVA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42"/>
          <p:cNvSpPr txBox="1"/>
          <p:nvPr/>
        </p:nvSpPr>
        <p:spPr>
          <a:xfrm>
            <a:off x="233788" y="4577750"/>
            <a:ext cx="506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latin typeface="Roboto"/>
                <a:ea typeface="Roboto"/>
                <a:cs typeface="Roboto"/>
                <a:sym typeface="Roboto"/>
              </a:rPr>
              <a:t>COPPIA POSITIVA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42"/>
          <p:cNvSpPr txBox="1"/>
          <p:nvPr/>
        </p:nvSpPr>
        <p:spPr>
          <a:xfrm>
            <a:off x="6283363" y="2423900"/>
            <a:ext cx="506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latin typeface="Roboto"/>
                <a:ea typeface="Roboto"/>
                <a:cs typeface="Roboto"/>
                <a:sym typeface="Roboto"/>
              </a:rPr>
              <a:t>COPPIA NEGATIVA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4" name="Google Shape;764;p42"/>
          <p:cNvSpPr txBox="1"/>
          <p:nvPr/>
        </p:nvSpPr>
        <p:spPr>
          <a:xfrm>
            <a:off x="6283363" y="4560025"/>
            <a:ext cx="506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latin typeface="Roboto"/>
                <a:ea typeface="Roboto"/>
                <a:cs typeface="Roboto"/>
                <a:sym typeface="Roboto"/>
              </a:rPr>
              <a:t>COPPIA NEGATIVA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5" name="Google Shape;765;p42"/>
          <p:cNvSpPr txBox="1"/>
          <p:nvPr/>
        </p:nvSpPr>
        <p:spPr>
          <a:xfrm>
            <a:off x="7637100" y="6240225"/>
            <a:ext cx="2579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Similarità 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0.01670848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6" name="Google Shape;766;p42"/>
          <p:cNvSpPr txBox="1"/>
          <p:nvPr/>
        </p:nvSpPr>
        <p:spPr>
          <a:xfrm>
            <a:off x="1791788" y="6240225"/>
            <a:ext cx="2579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Similarità 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0.8332546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42"/>
          <p:cNvSpPr txBox="1"/>
          <p:nvPr/>
        </p:nvSpPr>
        <p:spPr>
          <a:xfrm>
            <a:off x="9153199" y="18466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42"/>
          <p:cNvSpPr txBox="1"/>
          <p:nvPr/>
        </p:nvSpPr>
        <p:spPr>
          <a:xfrm>
            <a:off x="345950" y="14083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42"/>
          <p:cNvSpPr txBox="1"/>
          <p:nvPr/>
        </p:nvSpPr>
        <p:spPr>
          <a:xfrm>
            <a:off x="345925" y="1834234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42"/>
          <p:cNvSpPr/>
          <p:nvPr/>
        </p:nvSpPr>
        <p:spPr>
          <a:xfrm>
            <a:off x="195600" y="1211950"/>
            <a:ext cx="11800800" cy="1004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42"/>
          <p:cNvSpPr txBox="1"/>
          <p:nvPr/>
        </p:nvSpPr>
        <p:spPr>
          <a:xfrm>
            <a:off x="1130837" y="1496275"/>
            <a:ext cx="10342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Come ultima prova abbiamo testato il modello con le nostre firme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2" name="Google Shape;772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5950" y="1448238"/>
            <a:ext cx="614925" cy="6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3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43"/>
          <p:cNvSpPr txBox="1"/>
          <p:nvPr>
            <p:ph type="ctrTitle"/>
          </p:nvPr>
        </p:nvSpPr>
        <p:spPr>
          <a:xfrm>
            <a:off x="195600" y="142200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Sviluppi futuri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43"/>
          <p:cNvSpPr txBox="1"/>
          <p:nvPr/>
        </p:nvSpPr>
        <p:spPr>
          <a:xfrm>
            <a:off x="9153199" y="207528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43"/>
          <p:cNvSpPr txBox="1"/>
          <p:nvPr/>
        </p:nvSpPr>
        <p:spPr>
          <a:xfrm>
            <a:off x="345950" y="163690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43"/>
          <p:cNvSpPr txBox="1"/>
          <p:nvPr/>
        </p:nvSpPr>
        <p:spPr>
          <a:xfrm>
            <a:off x="345925" y="2062834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43"/>
          <p:cNvSpPr/>
          <p:nvPr/>
        </p:nvSpPr>
        <p:spPr>
          <a:xfrm>
            <a:off x="195550" y="1505714"/>
            <a:ext cx="11800800" cy="10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43"/>
          <p:cNvSpPr/>
          <p:nvPr/>
        </p:nvSpPr>
        <p:spPr>
          <a:xfrm>
            <a:off x="195600" y="2836364"/>
            <a:ext cx="11800800" cy="10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43"/>
          <p:cNvSpPr/>
          <p:nvPr/>
        </p:nvSpPr>
        <p:spPr>
          <a:xfrm>
            <a:off x="195475" y="4121289"/>
            <a:ext cx="11800800" cy="10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43"/>
          <p:cNvSpPr/>
          <p:nvPr/>
        </p:nvSpPr>
        <p:spPr>
          <a:xfrm>
            <a:off x="195475" y="5406214"/>
            <a:ext cx="11800800" cy="10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43"/>
          <p:cNvSpPr txBox="1"/>
          <p:nvPr/>
        </p:nvSpPr>
        <p:spPr>
          <a:xfrm>
            <a:off x="1247025" y="3180025"/>
            <a:ext cx="1041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it-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ttimizzazione la scelta delle ancore per i modelli writer independent.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8" name="Google Shape;788;p43"/>
          <p:cNvSpPr txBox="1"/>
          <p:nvPr/>
        </p:nvSpPr>
        <p:spPr>
          <a:xfrm>
            <a:off x="1247025" y="1845400"/>
            <a:ext cx="1057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Valutare l’applicabilità e le performance dei modelli per task simili (es. firma online, altri tipi di forgery).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9" name="Google Shape;7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50" y="3067400"/>
            <a:ext cx="686975" cy="68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850" y="1705988"/>
            <a:ext cx="686975" cy="686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43"/>
          <p:cNvSpPr txBox="1"/>
          <p:nvPr/>
        </p:nvSpPr>
        <p:spPr>
          <a:xfrm>
            <a:off x="1327125" y="4315675"/>
            <a:ext cx="1041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Valutare i modelli sulla base di diverse necessità di performance (es. per avere una maggiore negative precision).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2" name="Google Shape;792;p43"/>
          <p:cNvSpPr txBox="1"/>
          <p:nvPr/>
        </p:nvSpPr>
        <p:spPr>
          <a:xfrm>
            <a:off x="1327125" y="5586350"/>
            <a:ext cx="1041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Valutare gli effetti di una pulizia più oculata dei dataset sulle performance di generalizzazione dei modelli (es. il problema della inter-class similiarity).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3" name="Google Shape;79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875" y="4295601"/>
            <a:ext cx="738927" cy="7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875" y="5575725"/>
            <a:ext cx="738925" cy="7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4"/>
          <p:cNvSpPr txBox="1"/>
          <p:nvPr>
            <p:ph type="ctrTitle"/>
          </p:nvPr>
        </p:nvSpPr>
        <p:spPr>
          <a:xfrm>
            <a:off x="817094" y="972699"/>
            <a:ext cx="7841700" cy="29346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it-IT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Grazie per l’attenzione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/>
          <p:nvPr/>
        </p:nvSpPr>
        <p:spPr>
          <a:xfrm>
            <a:off x="195488" y="2554652"/>
            <a:ext cx="11800800" cy="10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1186990" y="2739150"/>
            <a:ext cx="10184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Il nostro obiettivo è creare, valutare e comparare gli approcci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writer dependent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writer independent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al problema della forgery detection, nel contesto di esempi statici (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offline)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9152999" y="2554652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9153361" y="118397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9153111" y="1175090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9153136" y="2405702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345938" y="1909721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195550" y="1277114"/>
            <a:ext cx="11800800" cy="10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1503227" y="1835100"/>
            <a:ext cx="101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Google Shape;120;p7"/>
          <p:cNvSpPr txBox="1"/>
          <p:nvPr/>
        </p:nvSpPr>
        <p:spPr>
          <a:xfrm>
            <a:off x="1187000" y="1528563"/>
            <a:ext cx="10342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Le firme genuine di un utente possono essere molto variabili tra loro, l’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inc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onsistenza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 di un utente nella scrittura rende difficile verificare le firme esperte (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skilled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)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195600" y="3830350"/>
            <a:ext cx="5738700" cy="1712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6242175" y="3830350"/>
            <a:ext cx="5738700" cy="1712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669125" y="4712975"/>
            <a:ext cx="4555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Quando gli utenti presenti nel testing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sono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 già stati elaborati in fase di training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414263" y="4030263"/>
            <a:ext cx="506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400">
                <a:latin typeface="Roboto"/>
                <a:ea typeface="Roboto"/>
                <a:cs typeface="Roboto"/>
                <a:sym typeface="Roboto"/>
              </a:rPr>
              <a:t>Writer dependent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6460713" y="4061013"/>
            <a:ext cx="506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400">
                <a:latin typeface="Roboto"/>
                <a:ea typeface="Roboto"/>
                <a:cs typeface="Roboto"/>
                <a:sym typeface="Roboto"/>
              </a:rPr>
              <a:t>Writer independent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6683175" y="4712975"/>
            <a:ext cx="4620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it-IT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Quando gli utenti presenti nel testing </a:t>
            </a:r>
            <a:r>
              <a:rPr b="1" lang="it-IT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 sono</a:t>
            </a:r>
            <a:r>
              <a:rPr lang="it-IT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stati elaborati in fase di training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7"/>
          <p:cNvSpPr txBox="1"/>
          <p:nvPr>
            <p:ph type="ctrTitle"/>
          </p:nvPr>
        </p:nvSpPr>
        <p:spPr>
          <a:xfrm>
            <a:off x="195600" y="142200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Introduzione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9153311" y="5609552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9153061" y="560066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 txBox="1"/>
          <p:nvPr/>
        </p:nvSpPr>
        <p:spPr>
          <a:xfrm>
            <a:off x="345888" y="633529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195500" y="5702689"/>
            <a:ext cx="11800800" cy="10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1503177" y="6260675"/>
            <a:ext cx="101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4" name="Google Shape;134;p7"/>
          <p:cNvSpPr txBox="1"/>
          <p:nvPr/>
        </p:nvSpPr>
        <p:spPr>
          <a:xfrm>
            <a:off x="1183775" y="5906100"/>
            <a:ext cx="10637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La nostra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ipotesi 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è 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che i sistemi writer dependent siano più accurati dei modelli writer independent, ma richiedano più risorse (numero di esempi, tempi di addestramento)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650" y="3971292"/>
            <a:ext cx="682700" cy="6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8476" y="4008613"/>
            <a:ext cx="682700" cy="6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075" y="2784863"/>
            <a:ext cx="682700" cy="6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075" y="1523737"/>
            <a:ext cx="682700" cy="6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6075" y="5949500"/>
            <a:ext cx="682700" cy="6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9139236" y="234992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 txBox="1"/>
          <p:nvPr>
            <p:ph type="ctrTitle"/>
          </p:nvPr>
        </p:nvSpPr>
        <p:spPr>
          <a:xfrm>
            <a:off x="195600" y="142200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Tabella dei contenuti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331988" y="19115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332000" y="128925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6147500" y="128925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332175" y="3112625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6147675" y="3112625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/>
          <p:nvPr/>
        </p:nvSpPr>
        <p:spPr>
          <a:xfrm>
            <a:off x="332175" y="493600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6147675" y="4936000"/>
            <a:ext cx="5684400" cy="16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 txBox="1"/>
          <p:nvPr/>
        </p:nvSpPr>
        <p:spPr>
          <a:xfrm>
            <a:off x="7189950" y="1779000"/>
            <a:ext cx="435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Preparazione dei dati</a:t>
            </a:r>
            <a:endParaRPr sz="1900"/>
          </a:p>
        </p:txBody>
      </p:sp>
      <p:pic>
        <p:nvPicPr>
          <p:cNvPr id="156" name="Google Shape;15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550" y="1821350"/>
            <a:ext cx="622300" cy="6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/>
        </p:nvSpPr>
        <p:spPr>
          <a:xfrm>
            <a:off x="9153236" y="2419927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345988" y="19815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195650" y="1359250"/>
            <a:ext cx="3709200" cy="5260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9"/>
          <p:cNvSpPr/>
          <p:nvPr/>
        </p:nvSpPr>
        <p:spPr>
          <a:xfrm>
            <a:off x="8287325" y="1359250"/>
            <a:ext cx="3709200" cy="5260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4241488" y="1359250"/>
            <a:ext cx="3709200" cy="5260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346000" y="1581338"/>
            <a:ext cx="506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400">
                <a:latin typeface="Roboto"/>
                <a:ea typeface="Roboto"/>
                <a:cs typeface="Roboto"/>
                <a:sym typeface="Roboto"/>
              </a:rPr>
              <a:t>CEDAR </a:t>
            </a:r>
            <a:r>
              <a:rPr lang="it-IT" sz="2350">
                <a:solidFill>
                  <a:schemeClr val="dk1"/>
                </a:solidFill>
                <a:highlight>
                  <a:srgbClr val="FFFFFF"/>
                </a:highlight>
              </a:rPr>
              <a:t>2640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9"/>
          <p:cNvSpPr txBox="1"/>
          <p:nvPr/>
        </p:nvSpPr>
        <p:spPr>
          <a:xfrm>
            <a:off x="4416175" y="1581338"/>
            <a:ext cx="506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400">
                <a:latin typeface="Roboto"/>
                <a:ea typeface="Roboto"/>
                <a:cs typeface="Roboto"/>
                <a:sym typeface="Roboto"/>
              </a:rPr>
              <a:t>KAGGLE </a:t>
            </a:r>
            <a:r>
              <a:rPr lang="it-IT" sz="2350">
                <a:solidFill>
                  <a:schemeClr val="dk1"/>
                </a:solidFill>
                <a:highlight>
                  <a:srgbClr val="FFFFFF"/>
                </a:highlight>
              </a:rPr>
              <a:t>300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8521100" y="1581350"/>
            <a:ext cx="3095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400">
                <a:latin typeface="Roboto"/>
                <a:ea typeface="Roboto"/>
                <a:cs typeface="Roboto"/>
                <a:sym typeface="Roboto"/>
              </a:rPr>
              <a:t>ICDAR </a:t>
            </a:r>
            <a:r>
              <a:rPr lang="it-IT" sz="2350">
                <a:solidFill>
                  <a:schemeClr val="dk1"/>
                </a:solidFill>
                <a:highlight>
                  <a:srgbClr val="FFFFFF"/>
                </a:highlight>
              </a:rPr>
              <a:t>2294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441225" y="2289350"/>
            <a:ext cx="30954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50">
                <a:solidFill>
                  <a:schemeClr val="dk1"/>
                </a:solidFill>
                <a:highlight>
                  <a:srgbClr val="FFFFFF"/>
                </a:highlight>
              </a:rPr>
              <a:t>N.utenti: 55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50">
                <a:solidFill>
                  <a:schemeClr val="dk1"/>
                </a:solidFill>
                <a:highlight>
                  <a:srgbClr val="FFFFFF"/>
                </a:highlight>
              </a:rPr>
              <a:t>Genuine: 24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50">
                <a:solidFill>
                  <a:schemeClr val="dk1"/>
                </a:solidFill>
                <a:highlight>
                  <a:srgbClr val="FFFFFF"/>
                </a:highlight>
              </a:rPr>
              <a:t>Contraffatte: 24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4623088" y="2289350"/>
            <a:ext cx="30954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50">
                <a:solidFill>
                  <a:schemeClr val="dk1"/>
                </a:solidFill>
                <a:highlight>
                  <a:srgbClr val="FFFFFF"/>
                </a:highlight>
              </a:rPr>
              <a:t>N.utenti: 30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50">
                <a:solidFill>
                  <a:schemeClr val="dk1"/>
                </a:solidFill>
                <a:highlight>
                  <a:srgbClr val="FFFFFF"/>
                </a:highlight>
              </a:rPr>
              <a:t>Genuine: 5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50">
                <a:solidFill>
                  <a:schemeClr val="dk1"/>
                </a:solidFill>
                <a:highlight>
                  <a:srgbClr val="FFFFFF"/>
                </a:highlight>
              </a:rPr>
              <a:t>Contraffatte: 5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8655575" y="2289350"/>
            <a:ext cx="30954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50">
                <a:solidFill>
                  <a:schemeClr val="dk1"/>
                </a:solidFill>
                <a:highlight>
                  <a:srgbClr val="FFFFFF"/>
                </a:highlight>
              </a:rPr>
              <a:t>N.utenti: 60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50">
                <a:solidFill>
                  <a:schemeClr val="dk1"/>
                </a:solidFill>
                <a:highlight>
                  <a:srgbClr val="FFFFFF"/>
                </a:highlight>
              </a:rPr>
              <a:t>Genuine: 12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50">
                <a:solidFill>
                  <a:schemeClr val="dk1"/>
                </a:solidFill>
                <a:highlight>
                  <a:srgbClr val="FFFFFF"/>
                </a:highlight>
              </a:rPr>
              <a:t>Contraffatte: 24</a:t>
            </a:r>
            <a:endParaRPr sz="23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73" name="Google Shape;17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75" y="4395735"/>
            <a:ext cx="3709200" cy="2224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500" y="4686399"/>
            <a:ext cx="3709200" cy="1455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7325" y="4542188"/>
            <a:ext cx="3709200" cy="174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"/>
          <p:cNvSpPr txBox="1"/>
          <p:nvPr>
            <p:ph type="ctrTitle"/>
          </p:nvPr>
        </p:nvSpPr>
        <p:spPr>
          <a:xfrm>
            <a:off x="195600" y="142200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Preparazione dei dati  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8825" y="1706750"/>
            <a:ext cx="457199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1300" y="1706750"/>
            <a:ext cx="457199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93775" y="1706750"/>
            <a:ext cx="457199" cy="45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/>
          <p:nvPr/>
        </p:nvSpPr>
        <p:spPr>
          <a:xfrm>
            <a:off x="3904850" y="5620650"/>
            <a:ext cx="4616400" cy="1060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345988" y="1981546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195650" y="1359250"/>
            <a:ext cx="3709200" cy="1087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8287325" y="1359250"/>
            <a:ext cx="3709200" cy="1060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4241500" y="1359250"/>
            <a:ext cx="3709200" cy="1060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346000" y="1581338"/>
            <a:ext cx="506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400">
                <a:latin typeface="Roboto"/>
                <a:ea typeface="Roboto"/>
                <a:cs typeface="Roboto"/>
                <a:sym typeface="Roboto"/>
              </a:rPr>
              <a:t>CEDAR </a:t>
            </a:r>
            <a:r>
              <a:rPr lang="it-IT" sz="2350">
                <a:solidFill>
                  <a:schemeClr val="dk1"/>
                </a:solidFill>
                <a:highlight>
                  <a:srgbClr val="FFFFFF"/>
                </a:highlight>
              </a:rPr>
              <a:t>2640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4416175" y="1581338"/>
            <a:ext cx="506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400">
                <a:latin typeface="Roboto"/>
                <a:ea typeface="Roboto"/>
                <a:cs typeface="Roboto"/>
                <a:sym typeface="Roboto"/>
              </a:rPr>
              <a:t>KAGGLE </a:t>
            </a:r>
            <a:r>
              <a:rPr lang="it-IT" sz="2350">
                <a:solidFill>
                  <a:schemeClr val="dk1"/>
                </a:solidFill>
                <a:highlight>
                  <a:srgbClr val="FFFFFF"/>
                </a:highlight>
              </a:rPr>
              <a:t>300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8521100" y="1581350"/>
            <a:ext cx="3095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400">
                <a:latin typeface="Roboto"/>
                <a:ea typeface="Roboto"/>
                <a:cs typeface="Roboto"/>
                <a:sym typeface="Roboto"/>
              </a:rPr>
              <a:t>ICDAR </a:t>
            </a:r>
            <a:r>
              <a:rPr lang="it-IT" sz="2350">
                <a:solidFill>
                  <a:schemeClr val="dk1"/>
                </a:solidFill>
                <a:highlight>
                  <a:srgbClr val="FFFFFF"/>
                </a:highlight>
              </a:rPr>
              <a:t>2294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195550" y="3183400"/>
            <a:ext cx="11800800" cy="2240100"/>
          </a:xfrm>
          <a:prstGeom prst="rect">
            <a:avLst/>
          </a:prstGeom>
          <a:solidFill>
            <a:srgbClr val="9FC5E8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10"/>
          <p:cNvCxnSpPr>
            <a:stCxn id="188" idx="2"/>
            <a:endCxn id="194" idx="0"/>
          </p:cNvCxnSpPr>
          <p:nvPr/>
        </p:nvCxnSpPr>
        <p:spPr>
          <a:xfrm flipH="1" rot="-5400000">
            <a:off x="3704750" y="792250"/>
            <a:ext cx="736800" cy="40458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0"/>
          <p:cNvCxnSpPr>
            <a:stCxn id="189" idx="2"/>
            <a:endCxn id="194" idx="0"/>
          </p:cNvCxnSpPr>
          <p:nvPr/>
        </p:nvCxnSpPr>
        <p:spPr>
          <a:xfrm rot="5400000">
            <a:off x="7737125" y="778750"/>
            <a:ext cx="763500" cy="40461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0"/>
          <p:cNvCxnSpPr>
            <a:stCxn id="190" idx="2"/>
            <a:endCxn id="194" idx="0"/>
          </p:cNvCxnSpPr>
          <p:nvPr/>
        </p:nvCxnSpPr>
        <p:spPr>
          <a:xfrm flipH="1" rot="-5400000">
            <a:off x="5714650" y="2801500"/>
            <a:ext cx="7635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10"/>
          <p:cNvSpPr/>
          <p:nvPr/>
        </p:nvSpPr>
        <p:spPr>
          <a:xfrm>
            <a:off x="346000" y="3498450"/>
            <a:ext cx="2637300" cy="708000"/>
          </a:xfrm>
          <a:prstGeom prst="rect">
            <a:avLst/>
          </a:prstGeom>
          <a:solidFill>
            <a:srgbClr val="E8EAED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607300" y="3559950"/>
            <a:ext cx="227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latin typeface="Roboto"/>
                <a:ea typeface="Roboto"/>
                <a:cs typeface="Roboto"/>
                <a:sym typeface="Roboto"/>
              </a:rPr>
              <a:t>Id remapping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0" name="Google Shape;200;p10"/>
          <p:cNvCxnSpPr>
            <a:stCxn id="198" idx="3"/>
            <a:endCxn id="201" idx="1"/>
          </p:cNvCxnSpPr>
          <p:nvPr/>
        </p:nvCxnSpPr>
        <p:spPr>
          <a:xfrm>
            <a:off x="2983300" y="3852450"/>
            <a:ext cx="74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10"/>
          <p:cNvSpPr/>
          <p:nvPr/>
        </p:nvSpPr>
        <p:spPr>
          <a:xfrm>
            <a:off x="3725200" y="3498450"/>
            <a:ext cx="2759100" cy="708000"/>
          </a:xfrm>
          <a:prstGeom prst="rect">
            <a:avLst/>
          </a:prstGeom>
          <a:solidFill>
            <a:srgbClr val="E8EAED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3969925" y="3559950"/>
            <a:ext cx="2637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latin typeface="Roboto"/>
                <a:ea typeface="Roboto"/>
                <a:cs typeface="Roboto"/>
                <a:sym typeface="Roboto"/>
              </a:rPr>
              <a:t>Preprocessing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10"/>
          <p:cNvCxnSpPr>
            <a:stCxn id="201" idx="3"/>
            <a:endCxn id="204" idx="1"/>
          </p:cNvCxnSpPr>
          <p:nvPr/>
        </p:nvCxnSpPr>
        <p:spPr>
          <a:xfrm>
            <a:off x="6484300" y="3852450"/>
            <a:ext cx="71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10"/>
          <p:cNvSpPr/>
          <p:nvPr/>
        </p:nvSpPr>
        <p:spPr>
          <a:xfrm>
            <a:off x="7196200" y="3498450"/>
            <a:ext cx="2014800" cy="708000"/>
          </a:xfrm>
          <a:prstGeom prst="rect">
            <a:avLst/>
          </a:prstGeom>
          <a:solidFill>
            <a:srgbClr val="E8EAED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>
            <a:off x="7457500" y="3559950"/>
            <a:ext cx="149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latin typeface="Roboto"/>
                <a:ea typeface="Roboto"/>
                <a:cs typeface="Roboto"/>
                <a:sym typeface="Roboto"/>
              </a:rPr>
              <a:t>Cleaning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" name="Google Shape;206;p10"/>
          <p:cNvCxnSpPr>
            <a:stCxn id="204" idx="3"/>
            <a:endCxn id="207" idx="1"/>
          </p:cNvCxnSpPr>
          <p:nvPr/>
        </p:nvCxnSpPr>
        <p:spPr>
          <a:xfrm>
            <a:off x="9211000" y="3852450"/>
            <a:ext cx="58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10"/>
          <p:cNvSpPr/>
          <p:nvPr/>
        </p:nvSpPr>
        <p:spPr>
          <a:xfrm>
            <a:off x="9799975" y="3498450"/>
            <a:ext cx="2014800" cy="708000"/>
          </a:xfrm>
          <a:prstGeom prst="rect">
            <a:avLst/>
          </a:prstGeom>
          <a:solidFill>
            <a:srgbClr val="E8EAED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 txBox="1"/>
          <p:nvPr/>
        </p:nvSpPr>
        <p:spPr>
          <a:xfrm>
            <a:off x="10204250" y="3559950"/>
            <a:ext cx="149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latin typeface="Roboto"/>
                <a:ea typeface="Roboto"/>
                <a:cs typeface="Roboto"/>
                <a:sym typeface="Roboto"/>
              </a:rPr>
              <a:t>Shuffle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6851500" y="4521350"/>
            <a:ext cx="2276400" cy="708000"/>
          </a:xfrm>
          <a:prstGeom prst="rect">
            <a:avLst/>
          </a:prstGeom>
          <a:solidFill>
            <a:srgbClr val="E8EAED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7112800" y="4582850"/>
            <a:ext cx="1919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latin typeface="Roboto"/>
                <a:ea typeface="Roboto"/>
                <a:cs typeface="Roboto"/>
                <a:sym typeface="Roboto"/>
              </a:rPr>
              <a:t>Train/Test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2983300" y="4521350"/>
            <a:ext cx="3254700" cy="708000"/>
          </a:xfrm>
          <a:prstGeom prst="rect">
            <a:avLst/>
          </a:prstGeom>
          <a:solidFill>
            <a:srgbClr val="E8EAED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3064000" y="4542800"/>
            <a:ext cx="317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latin typeface="Roboto"/>
                <a:ea typeface="Roboto"/>
                <a:cs typeface="Roboto"/>
                <a:sym typeface="Roboto"/>
              </a:rPr>
              <a:t>Data augmentation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10"/>
          <p:cNvCxnSpPr>
            <a:endCxn id="209" idx="3"/>
          </p:cNvCxnSpPr>
          <p:nvPr/>
        </p:nvCxnSpPr>
        <p:spPr>
          <a:xfrm flipH="1">
            <a:off x="9127900" y="4206350"/>
            <a:ext cx="1679400" cy="669000"/>
          </a:xfrm>
          <a:prstGeom prst="bentConnector3">
            <a:avLst>
              <a:gd fmla="val -6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10"/>
          <p:cNvCxnSpPr>
            <a:endCxn id="209" idx="3"/>
          </p:cNvCxnSpPr>
          <p:nvPr/>
        </p:nvCxnSpPr>
        <p:spPr>
          <a:xfrm rot="10800000">
            <a:off x="9127900" y="4875350"/>
            <a:ext cx="17043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10"/>
          <p:cNvCxnSpPr>
            <a:stCxn id="209" idx="1"/>
            <a:endCxn id="211" idx="3"/>
          </p:cNvCxnSpPr>
          <p:nvPr/>
        </p:nvCxnSpPr>
        <p:spPr>
          <a:xfrm rot="10800000">
            <a:off x="6238000" y="4875350"/>
            <a:ext cx="61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10"/>
          <p:cNvSpPr txBox="1"/>
          <p:nvPr/>
        </p:nvSpPr>
        <p:spPr>
          <a:xfrm>
            <a:off x="4072675" y="5797050"/>
            <a:ext cx="3709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400">
                <a:latin typeface="Roboto"/>
                <a:ea typeface="Roboto"/>
                <a:cs typeface="Roboto"/>
                <a:sym typeface="Roboto"/>
              </a:rPr>
              <a:t>INTEGRATED</a:t>
            </a:r>
            <a:r>
              <a:rPr lang="it-IT" sz="2350">
                <a:solidFill>
                  <a:schemeClr val="dk1"/>
                </a:solidFill>
                <a:highlight>
                  <a:srgbClr val="FFFFFF"/>
                </a:highlight>
              </a:rPr>
              <a:t> 11992</a:t>
            </a:r>
            <a:endParaRPr sz="34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p10"/>
          <p:cNvCxnSpPr>
            <a:endCxn id="194" idx="0"/>
          </p:cNvCxnSpPr>
          <p:nvPr/>
        </p:nvCxnSpPr>
        <p:spPr>
          <a:xfrm>
            <a:off x="6095950" y="2480200"/>
            <a:ext cx="0" cy="7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10"/>
          <p:cNvCxnSpPr>
            <a:stCxn id="211" idx="1"/>
            <a:endCxn id="186" idx="1"/>
          </p:cNvCxnSpPr>
          <p:nvPr/>
        </p:nvCxnSpPr>
        <p:spPr>
          <a:xfrm>
            <a:off x="2983300" y="4875350"/>
            <a:ext cx="921600" cy="1275600"/>
          </a:xfrm>
          <a:prstGeom prst="bentConnector3">
            <a:avLst>
              <a:gd fmla="val -2583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0"/>
          <p:cNvCxnSpPr>
            <a:endCxn id="186" idx="1"/>
          </p:cNvCxnSpPr>
          <p:nvPr/>
        </p:nvCxnSpPr>
        <p:spPr>
          <a:xfrm>
            <a:off x="2764250" y="6140850"/>
            <a:ext cx="1140600" cy="1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10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 txBox="1"/>
          <p:nvPr>
            <p:ph type="ctrTitle"/>
          </p:nvPr>
        </p:nvSpPr>
        <p:spPr>
          <a:xfrm>
            <a:off x="195600" y="142200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Preparazione dei dati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2" name="Google Shape;22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1300" y="1706750"/>
            <a:ext cx="457199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3775" y="1706750"/>
            <a:ext cx="457199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3750" y="5922450"/>
            <a:ext cx="457199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825" y="1706750"/>
            <a:ext cx="457199" cy="45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BFBFB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/>
          <p:nvPr/>
        </p:nvSpPr>
        <p:spPr>
          <a:xfrm>
            <a:off x="6178025" y="4088600"/>
            <a:ext cx="5818500" cy="2528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195600" y="4088600"/>
            <a:ext cx="5818500" cy="2528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9153311" y="2406233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346063" y="1967852"/>
            <a:ext cx="11499900" cy="3078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195725" y="1323699"/>
            <a:ext cx="11800800" cy="2528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63" y="2112238"/>
            <a:ext cx="5270874" cy="11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000" y="2112250"/>
            <a:ext cx="5270825" cy="119460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238" name="Google Shape;23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124" y="4906150"/>
            <a:ext cx="5361300" cy="1335691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239" name="Google Shape;239;p11"/>
          <p:cNvSpPr txBox="1"/>
          <p:nvPr/>
        </p:nvSpPr>
        <p:spPr>
          <a:xfrm>
            <a:off x="1124900" y="3329300"/>
            <a:ext cx="192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2200">
                <a:latin typeface="Roboto"/>
                <a:ea typeface="Roboto"/>
                <a:cs typeface="Roboto"/>
                <a:sym typeface="Roboto"/>
              </a:rPr>
              <a:t>Originale</a:t>
            </a:r>
            <a:endParaRPr i="1"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3791075" y="3329300"/>
            <a:ext cx="192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2200">
                <a:latin typeface="Roboto"/>
                <a:ea typeface="Roboto"/>
                <a:cs typeface="Roboto"/>
                <a:sym typeface="Roboto"/>
              </a:rPr>
              <a:t>Grayscale</a:t>
            </a:r>
            <a:endParaRPr i="1"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6457250" y="3339863"/>
            <a:ext cx="253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2200">
                <a:latin typeface="Roboto"/>
                <a:ea typeface="Roboto"/>
                <a:cs typeface="Roboto"/>
                <a:sym typeface="Roboto"/>
              </a:rPr>
              <a:t>Thresholding</a:t>
            </a:r>
            <a:endParaRPr i="1"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11"/>
          <p:cNvSpPr txBox="1"/>
          <p:nvPr/>
        </p:nvSpPr>
        <p:spPr>
          <a:xfrm>
            <a:off x="9427600" y="3339875"/>
            <a:ext cx="192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2200">
                <a:latin typeface="Roboto"/>
                <a:ea typeface="Roboto"/>
                <a:cs typeface="Roboto"/>
                <a:sym typeface="Roboto"/>
              </a:rPr>
              <a:t>Inversion</a:t>
            </a:r>
            <a:endParaRPr i="1"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11"/>
          <p:cNvSpPr txBox="1"/>
          <p:nvPr/>
        </p:nvSpPr>
        <p:spPr>
          <a:xfrm>
            <a:off x="346075" y="1474188"/>
            <a:ext cx="506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latin typeface="Roboto"/>
                <a:ea typeface="Roboto"/>
                <a:cs typeface="Roboto"/>
                <a:sym typeface="Roboto"/>
              </a:rPr>
              <a:t>PREPROCESSING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11"/>
          <p:cNvSpPr txBox="1"/>
          <p:nvPr/>
        </p:nvSpPr>
        <p:spPr>
          <a:xfrm>
            <a:off x="530175" y="4200713"/>
            <a:ext cx="506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latin typeface="Roboto"/>
                <a:ea typeface="Roboto"/>
                <a:cs typeface="Roboto"/>
                <a:sym typeface="Roboto"/>
              </a:rPr>
              <a:t>AUGMENTATION 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11"/>
          <p:cNvSpPr txBox="1"/>
          <p:nvPr/>
        </p:nvSpPr>
        <p:spPr>
          <a:xfrm>
            <a:off x="6452600" y="4200713"/>
            <a:ext cx="506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600">
                <a:latin typeface="Roboto"/>
                <a:ea typeface="Roboto"/>
                <a:cs typeface="Roboto"/>
                <a:sym typeface="Roboto"/>
              </a:rPr>
              <a:t>CLEANING</a:t>
            </a:r>
            <a:r>
              <a:rPr lang="it-IT" sz="2600">
                <a:latin typeface="Roboto"/>
                <a:ea typeface="Roboto"/>
                <a:cs typeface="Roboto"/>
                <a:sym typeface="Roboto"/>
              </a:rPr>
              <a:t> 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11"/>
          <p:cNvSpPr txBox="1"/>
          <p:nvPr/>
        </p:nvSpPr>
        <p:spPr>
          <a:xfrm>
            <a:off x="6654725" y="4785725"/>
            <a:ext cx="48651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Preservazione degli utenti con immagini di dimensione almeno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128 x 256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Il dataset integrato presenta </a:t>
            </a:r>
            <a:r>
              <a:rPr b="1" lang="it-IT" sz="1900">
                <a:latin typeface="Roboto"/>
                <a:ea typeface="Roboto"/>
                <a:cs typeface="Roboto"/>
                <a:sym typeface="Roboto"/>
              </a:rPr>
              <a:t>109 utenti,</a:t>
            </a:r>
            <a:r>
              <a:rPr lang="it-IT" sz="1900">
                <a:latin typeface="Roboto"/>
                <a:ea typeface="Roboto"/>
                <a:cs typeface="Roboto"/>
                <a:sym typeface="Roboto"/>
              </a:rPr>
              <a:t> cioè l’85% degli utenti precedenti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0" y="0"/>
            <a:ext cx="12192000" cy="1087500"/>
          </a:xfrm>
          <a:prstGeom prst="rect">
            <a:avLst/>
          </a:prstGeom>
          <a:solidFill>
            <a:srgbClr val="1565C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 txBox="1"/>
          <p:nvPr>
            <p:ph type="ctrTitle"/>
          </p:nvPr>
        </p:nvSpPr>
        <p:spPr>
          <a:xfrm>
            <a:off x="195600" y="142200"/>
            <a:ext cx="11800800" cy="80310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254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it-IT" sz="4000">
                <a:latin typeface="Roboto"/>
                <a:ea typeface="Roboto"/>
                <a:cs typeface="Roboto"/>
                <a:sym typeface="Roboto"/>
              </a:rPr>
              <a:t>Preparazione dei dati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