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66" r:id="rId6"/>
    <p:sldId id="259" r:id="rId7"/>
    <p:sldId id="260" r:id="rId8"/>
    <p:sldId id="261" r:id="rId9"/>
    <p:sldId id="267" r:id="rId10"/>
    <p:sldId id="262" r:id="rId11"/>
    <p:sldId id="265" r:id="rId12"/>
    <p:sldId id="263" r:id="rId13"/>
    <p:sldId id="264" r:id="rId14"/>
    <p:sldId id="268" r:id="rId15"/>
    <p:sldId id="270" r:id="rId16"/>
    <p:sldId id="271" r:id="rId17"/>
    <p:sldId id="272" r:id="rId18"/>
    <p:sldId id="275" r:id="rId19"/>
    <p:sldId id="276" r:id="rId20"/>
    <p:sldId id="277" r:id="rId21"/>
    <p:sldId id="273" r:id="rId22"/>
    <p:sldId id="274" r:id="rId23"/>
    <p:sldId id="278" r:id="rId24"/>
    <p:sldId id="279" r:id="rId25"/>
    <p:sldId id="280" r:id="rId26"/>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78"/>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5"/>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99E3-DA85-987C-3FDB-35E684C8EE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6A033213-6060-DF90-1C46-681DF9423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4F939BCB-96C6-8659-FEC0-6EBCFBA744B9}"/>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5" name="Footer Placeholder 4">
            <a:extLst>
              <a:ext uri="{FF2B5EF4-FFF2-40B4-BE49-F238E27FC236}">
                <a16:creationId xmlns:a16="http://schemas.microsoft.com/office/drawing/2014/main" id="{8C4E375D-6CEC-F53C-2C2F-7B31F779B67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975256C-06C1-53D7-9D25-711C2C2F2FF9}"/>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385607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5DCD-D417-9879-C057-DDB3386468AC}"/>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7D79CFD2-440A-399C-98BC-37C5D54F66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73883E4A-B0AA-9D86-FBFA-74ABDA189AF4}"/>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5" name="Footer Placeholder 4">
            <a:extLst>
              <a:ext uri="{FF2B5EF4-FFF2-40B4-BE49-F238E27FC236}">
                <a16:creationId xmlns:a16="http://schemas.microsoft.com/office/drawing/2014/main" id="{3FDD9362-7C64-CBBE-9D39-CBBD1F7E3FE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8D234C5-790B-F176-28FB-6CC1D3999D14}"/>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256763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E6A29B-ADF8-B67C-BCA3-A4931169347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D725D058-ECA1-D80A-4C8E-19B52B1BBE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739AACB4-202A-6B2D-C5F3-2ED14D8659DD}"/>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5" name="Footer Placeholder 4">
            <a:extLst>
              <a:ext uri="{FF2B5EF4-FFF2-40B4-BE49-F238E27FC236}">
                <a16:creationId xmlns:a16="http://schemas.microsoft.com/office/drawing/2014/main" id="{7337BF9B-0979-3609-8A04-9DD7058BBF8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89277FF-DF0F-DD4D-4C23-8439B605D90C}"/>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296838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8DAE-5D37-3822-412A-95BDB48B46C4}"/>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B592747F-6C80-FFD8-BD34-4DAB620130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A4A19A36-8FB5-F262-AA0E-AB1F926B560D}"/>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5" name="Footer Placeholder 4">
            <a:extLst>
              <a:ext uri="{FF2B5EF4-FFF2-40B4-BE49-F238E27FC236}">
                <a16:creationId xmlns:a16="http://schemas.microsoft.com/office/drawing/2014/main" id="{F8BAC3D7-48A2-6731-0124-FE69FFDECD6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6360F07E-BE1C-9E19-4CC7-932A9CDD5379}"/>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385302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97C9-B9ED-B347-222A-601AEF9B75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87788ED7-FC34-AE8E-E330-014343E34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C7650D-4407-1652-BAEE-C36757ABDEAA}"/>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5" name="Footer Placeholder 4">
            <a:extLst>
              <a:ext uri="{FF2B5EF4-FFF2-40B4-BE49-F238E27FC236}">
                <a16:creationId xmlns:a16="http://schemas.microsoft.com/office/drawing/2014/main" id="{CE80397E-90E9-DF0D-E407-AD9347793BB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574A3E8-AAD3-A09F-76C4-E59910DA2789}"/>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58415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CD05-5E35-BEB7-6B1E-1E3868594065}"/>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90057F8A-7C8E-9E9A-90B8-097889FFC39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316E37D0-AA64-6C00-05AB-C0E8FF69BD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521D29B5-DF8D-A7BF-5AC9-424DC1C16ECA}"/>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6" name="Footer Placeholder 5">
            <a:extLst>
              <a:ext uri="{FF2B5EF4-FFF2-40B4-BE49-F238E27FC236}">
                <a16:creationId xmlns:a16="http://schemas.microsoft.com/office/drawing/2014/main" id="{7A2C6DD2-DD19-8909-3CBC-9179B7CB97E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7A5DBBC-1E78-A328-4998-91EADD663A6C}"/>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6563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EF6C-94C1-C932-55FB-8D7BC54FD41F}"/>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134C4FD1-6E89-C2BF-7560-3DD5D16CA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58DF6E-59EB-AF47-1F21-4C2ED16BB2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BDF9C5BF-6913-8174-3C64-36AA2ACD8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23216E-399A-1711-8241-5E625A027D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66F82F1C-97E3-8D9C-B696-B7BB590BC007}"/>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8" name="Footer Placeholder 7">
            <a:extLst>
              <a:ext uri="{FF2B5EF4-FFF2-40B4-BE49-F238E27FC236}">
                <a16:creationId xmlns:a16="http://schemas.microsoft.com/office/drawing/2014/main" id="{62025B2B-ABE1-3163-8AA9-9C3AC32BC804}"/>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814274CA-65F4-2627-5C22-4A5C5619FCC0}"/>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395092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B367-AEDD-1515-1A5A-3194DC79ED1A}"/>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78742423-13B5-1F3A-8055-D088DF040C6E}"/>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4" name="Footer Placeholder 3">
            <a:extLst>
              <a:ext uri="{FF2B5EF4-FFF2-40B4-BE49-F238E27FC236}">
                <a16:creationId xmlns:a16="http://schemas.microsoft.com/office/drawing/2014/main" id="{2F7EA8DD-EF09-6E27-013D-D2B750E687CA}"/>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79CECA33-41CF-61E2-F0D2-E6591CEA2B42}"/>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292861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07E75-C045-EF54-B58B-3C99279D6EE9}"/>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3" name="Footer Placeholder 2">
            <a:extLst>
              <a:ext uri="{FF2B5EF4-FFF2-40B4-BE49-F238E27FC236}">
                <a16:creationId xmlns:a16="http://schemas.microsoft.com/office/drawing/2014/main" id="{582A181B-94B8-FE3E-F260-104F3D96217D}"/>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A5BF7D4B-D5B8-4692-1696-46246BA38A63}"/>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392467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1204-1103-3C59-F57F-2EE5FA0BF3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1FE651B4-EDB3-CFFF-43FD-0ECCA87E3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3439CCE1-4481-8D98-2C8C-5D98C675E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3F0C3A-092D-EFBC-7258-231A6F855247}"/>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6" name="Footer Placeholder 5">
            <a:extLst>
              <a:ext uri="{FF2B5EF4-FFF2-40B4-BE49-F238E27FC236}">
                <a16:creationId xmlns:a16="http://schemas.microsoft.com/office/drawing/2014/main" id="{CFCC476A-665F-36DE-EFFF-CB6D96C5AB57}"/>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6228BA85-4617-9636-CB08-2501D39AEBBA}"/>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266954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4871-A7CA-BC23-E8AC-E25C9D1EC5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A39610E8-1CC9-D628-10F6-E0C79EFB0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321B4544-C520-BF55-29AF-81D4B4215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CCC6EC-73AE-DB3C-14B5-533DE6C2AB79}"/>
              </a:ext>
            </a:extLst>
          </p:cNvPr>
          <p:cNvSpPr>
            <a:spLocks noGrp="1"/>
          </p:cNvSpPr>
          <p:nvPr>
            <p:ph type="dt" sz="half" idx="10"/>
          </p:nvPr>
        </p:nvSpPr>
        <p:spPr/>
        <p:txBody>
          <a:bodyPr/>
          <a:lstStyle/>
          <a:p>
            <a:fld id="{C54329FB-50F4-054B-8312-6C102691C955}" type="datetimeFigureOut">
              <a:rPr lang="en-GH" smtClean="0"/>
              <a:t>19/08/2022</a:t>
            </a:fld>
            <a:endParaRPr lang="en-GH"/>
          </a:p>
        </p:txBody>
      </p:sp>
      <p:sp>
        <p:nvSpPr>
          <p:cNvPr id="6" name="Footer Placeholder 5">
            <a:extLst>
              <a:ext uri="{FF2B5EF4-FFF2-40B4-BE49-F238E27FC236}">
                <a16:creationId xmlns:a16="http://schemas.microsoft.com/office/drawing/2014/main" id="{8D65EDCA-8981-FB63-B199-2059BAC2E61A}"/>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9F63A01-D938-6BD1-6C04-F996AF16670C}"/>
              </a:ext>
            </a:extLst>
          </p:cNvPr>
          <p:cNvSpPr>
            <a:spLocks noGrp="1"/>
          </p:cNvSpPr>
          <p:nvPr>
            <p:ph type="sldNum" sz="quarter" idx="12"/>
          </p:nvPr>
        </p:nvSpPr>
        <p:spPr/>
        <p:txBody>
          <a:bodyPr/>
          <a:lstStyle/>
          <a:p>
            <a:fld id="{4639DC52-31A2-F145-AB96-59F6F3782BB1}" type="slidenum">
              <a:rPr lang="en-GH" smtClean="0"/>
              <a:t>‹#›</a:t>
            </a:fld>
            <a:endParaRPr lang="en-GH"/>
          </a:p>
        </p:txBody>
      </p:sp>
    </p:spTree>
    <p:extLst>
      <p:ext uri="{BB962C8B-B14F-4D97-AF65-F5344CB8AC3E}">
        <p14:creationId xmlns:p14="http://schemas.microsoft.com/office/powerpoint/2010/main" val="377824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37642-D1A2-0B9B-4526-58CE47CDF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B55B1BA8-F009-D91A-605A-ED45B479B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994FC9D9-25AA-B2E3-65A1-98BE1FE5A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329FB-50F4-054B-8312-6C102691C955}" type="datetimeFigureOut">
              <a:rPr lang="en-GH" smtClean="0"/>
              <a:t>19/08/2022</a:t>
            </a:fld>
            <a:endParaRPr lang="en-GH"/>
          </a:p>
        </p:txBody>
      </p:sp>
      <p:sp>
        <p:nvSpPr>
          <p:cNvPr id="5" name="Footer Placeholder 4">
            <a:extLst>
              <a:ext uri="{FF2B5EF4-FFF2-40B4-BE49-F238E27FC236}">
                <a16:creationId xmlns:a16="http://schemas.microsoft.com/office/drawing/2014/main" id="{06A9609F-6896-5736-EFB7-BD4E1C889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3181C7FE-5963-2D51-BC03-CFBB124680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9DC52-31A2-F145-AB96-59F6F3782BB1}" type="slidenum">
              <a:rPr lang="en-GH" smtClean="0"/>
              <a:t>‹#›</a:t>
            </a:fld>
            <a:endParaRPr lang="en-GH"/>
          </a:p>
        </p:txBody>
      </p:sp>
    </p:spTree>
    <p:extLst>
      <p:ext uri="{BB962C8B-B14F-4D97-AF65-F5344CB8AC3E}">
        <p14:creationId xmlns:p14="http://schemas.microsoft.com/office/powerpoint/2010/main" val="296416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2301-DBFF-2281-283E-C5E2DC6EB1C1}"/>
              </a:ext>
            </a:extLst>
          </p:cNvPr>
          <p:cNvSpPr>
            <a:spLocks noGrp="1"/>
          </p:cNvSpPr>
          <p:nvPr>
            <p:ph type="ctrTitle"/>
          </p:nvPr>
        </p:nvSpPr>
        <p:spPr/>
        <p:txBody>
          <a:bodyPr/>
          <a:lstStyle/>
          <a:p>
            <a:r>
              <a:rPr lang="en-GH" b="1" dirty="0"/>
              <a:t>Bellabeat App Case Study</a:t>
            </a:r>
          </a:p>
        </p:txBody>
      </p:sp>
      <p:sp>
        <p:nvSpPr>
          <p:cNvPr id="3" name="Subtitle 2">
            <a:extLst>
              <a:ext uri="{FF2B5EF4-FFF2-40B4-BE49-F238E27FC236}">
                <a16:creationId xmlns:a16="http://schemas.microsoft.com/office/drawing/2014/main" id="{0FEF290E-4DE3-5D9B-8044-3FD1FE2D3C6D}"/>
              </a:ext>
            </a:extLst>
          </p:cNvPr>
          <p:cNvSpPr>
            <a:spLocks noGrp="1"/>
          </p:cNvSpPr>
          <p:nvPr>
            <p:ph type="subTitle" idx="1"/>
          </p:nvPr>
        </p:nvSpPr>
        <p:spPr/>
        <p:txBody>
          <a:bodyPr/>
          <a:lstStyle/>
          <a:p>
            <a:r>
              <a:rPr lang="en-US" i="1" dirty="0"/>
              <a:t>Analysis to identify ways to improve </a:t>
            </a:r>
            <a:r>
              <a:rPr lang="en-US" i="1" dirty="0" err="1"/>
              <a:t>Bellabeat’s</a:t>
            </a:r>
            <a:r>
              <a:rPr lang="en-US" i="1" dirty="0"/>
              <a:t> smart devices and identify trends that can improve marketing strategies for these devices</a:t>
            </a:r>
            <a:endParaRPr lang="en-GH" dirty="0"/>
          </a:p>
          <a:p>
            <a:endParaRPr lang="en-GH" dirty="0"/>
          </a:p>
        </p:txBody>
      </p:sp>
      <p:pic>
        <p:nvPicPr>
          <p:cNvPr id="5" name="Picture 4">
            <a:extLst>
              <a:ext uri="{FF2B5EF4-FFF2-40B4-BE49-F238E27FC236}">
                <a16:creationId xmlns:a16="http://schemas.microsoft.com/office/drawing/2014/main" id="{F32547BA-8EEF-CC7E-7F97-9AF31DC3222B}"/>
              </a:ext>
            </a:extLst>
          </p:cNvPr>
          <p:cNvPicPr>
            <a:picLocks noChangeAspect="1"/>
          </p:cNvPicPr>
          <p:nvPr/>
        </p:nvPicPr>
        <p:blipFill>
          <a:blip r:embed="rId2"/>
          <a:stretch>
            <a:fillRect/>
          </a:stretch>
        </p:blipFill>
        <p:spPr>
          <a:xfrm>
            <a:off x="2726121" y="698500"/>
            <a:ext cx="6172200" cy="1803400"/>
          </a:xfrm>
          <a:prstGeom prst="rect">
            <a:avLst/>
          </a:prstGeom>
        </p:spPr>
      </p:pic>
    </p:spTree>
    <p:extLst>
      <p:ext uri="{BB962C8B-B14F-4D97-AF65-F5344CB8AC3E}">
        <p14:creationId xmlns:p14="http://schemas.microsoft.com/office/powerpoint/2010/main" val="297059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3B42-7A9D-036E-0C0E-62EB65427530}"/>
              </a:ext>
            </a:extLst>
          </p:cNvPr>
          <p:cNvSpPr>
            <a:spLocks noGrp="1"/>
          </p:cNvSpPr>
          <p:nvPr>
            <p:ph type="title"/>
          </p:nvPr>
        </p:nvSpPr>
        <p:spPr/>
        <p:txBody>
          <a:bodyPr/>
          <a:lstStyle/>
          <a:p>
            <a:br>
              <a:rPr lang="en-GH" dirty="0"/>
            </a:br>
            <a:endParaRPr lang="en-GH" dirty="0"/>
          </a:p>
        </p:txBody>
      </p:sp>
      <p:sp>
        <p:nvSpPr>
          <p:cNvPr id="3" name="Content Placeholder 2">
            <a:extLst>
              <a:ext uri="{FF2B5EF4-FFF2-40B4-BE49-F238E27FC236}">
                <a16:creationId xmlns:a16="http://schemas.microsoft.com/office/drawing/2014/main" id="{FCF4D0A6-E08F-26BC-C938-B8660E713B34}"/>
              </a:ext>
            </a:extLst>
          </p:cNvPr>
          <p:cNvSpPr>
            <a:spLocks noGrp="1"/>
          </p:cNvSpPr>
          <p:nvPr>
            <p:ph idx="1"/>
          </p:nvPr>
        </p:nvSpPr>
        <p:spPr/>
        <p:txBody>
          <a:bodyPr/>
          <a:lstStyle/>
          <a:p>
            <a:endParaRPr lang="en-US" dirty="0"/>
          </a:p>
          <a:p>
            <a:pPr marL="0" indent="0">
              <a:buNone/>
            </a:pPr>
            <a:r>
              <a:rPr lang="en-US" dirty="0"/>
              <a:t>R was used for data cleaning and formatting</a:t>
            </a:r>
            <a:r>
              <a:rPr lang="en-GH" dirty="0">
                <a:effectLst/>
              </a:rPr>
              <a:t>  and E</a:t>
            </a:r>
            <a:r>
              <a:rPr lang="en-GH" dirty="0"/>
              <a:t>xcel was used for analyzing and sharing results</a:t>
            </a:r>
          </a:p>
        </p:txBody>
      </p:sp>
    </p:spTree>
    <p:extLst>
      <p:ext uri="{BB962C8B-B14F-4D97-AF65-F5344CB8AC3E}">
        <p14:creationId xmlns:p14="http://schemas.microsoft.com/office/powerpoint/2010/main" val="11541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5BA-B8B9-B242-8481-202AE43A0DEA}"/>
              </a:ext>
            </a:extLst>
          </p:cNvPr>
          <p:cNvSpPr>
            <a:spLocks noGrp="1"/>
          </p:cNvSpPr>
          <p:nvPr>
            <p:ph type="title"/>
          </p:nvPr>
        </p:nvSpPr>
        <p:spPr>
          <a:xfrm>
            <a:off x="3963365" y="2766218"/>
            <a:ext cx="10515600" cy="1325563"/>
          </a:xfrm>
        </p:spPr>
        <p:txBody>
          <a:bodyPr>
            <a:normAutofit/>
          </a:bodyPr>
          <a:lstStyle/>
          <a:p>
            <a:r>
              <a:rPr lang="en-GH" sz="8000" b="1" dirty="0">
                <a:solidFill>
                  <a:srgbClr val="FF8178"/>
                </a:solidFill>
              </a:rPr>
              <a:t> Findings</a:t>
            </a:r>
            <a:endParaRPr lang="en-GH" sz="8000" dirty="0">
              <a:solidFill>
                <a:srgbClr val="FF8178"/>
              </a:solidFill>
            </a:endParaRPr>
          </a:p>
        </p:txBody>
      </p:sp>
    </p:spTree>
    <p:extLst>
      <p:ext uri="{BB962C8B-B14F-4D97-AF65-F5344CB8AC3E}">
        <p14:creationId xmlns:p14="http://schemas.microsoft.com/office/powerpoint/2010/main" val="247538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41CB-65AE-897A-E7D9-B73E6DC39C28}"/>
              </a:ext>
            </a:extLst>
          </p:cNvPr>
          <p:cNvSpPr>
            <a:spLocks noGrp="1"/>
          </p:cNvSpPr>
          <p:nvPr>
            <p:ph type="title"/>
          </p:nvPr>
        </p:nvSpPr>
        <p:spPr>
          <a:xfrm>
            <a:off x="561370" y="365125"/>
            <a:ext cx="10515600" cy="1325563"/>
          </a:xfrm>
        </p:spPr>
        <p:txBody>
          <a:bodyPr/>
          <a:lstStyle/>
          <a:p>
            <a:r>
              <a:rPr lang="en-GH" dirty="0">
                <a:solidFill>
                  <a:srgbClr val="FF8178"/>
                </a:solidFill>
              </a:rPr>
              <a:t>Classifying users based on number of steps</a:t>
            </a:r>
            <a:br>
              <a:rPr lang="en-GH" dirty="0"/>
            </a:br>
            <a:endParaRPr lang="en-GH" b="1" dirty="0"/>
          </a:p>
        </p:txBody>
      </p:sp>
      <p:pic>
        <p:nvPicPr>
          <p:cNvPr id="5" name="Content Placeholder 4">
            <a:extLst>
              <a:ext uri="{FF2B5EF4-FFF2-40B4-BE49-F238E27FC236}">
                <a16:creationId xmlns:a16="http://schemas.microsoft.com/office/drawing/2014/main" id="{BACAD683-7E63-5AF8-FF6D-99E206FF55E1}"/>
              </a:ext>
            </a:extLst>
          </p:cNvPr>
          <p:cNvPicPr>
            <a:picLocks noGrp="1" noChangeAspect="1"/>
          </p:cNvPicPr>
          <p:nvPr>
            <p:ph idx="1"/>
          </p:nvPr>
        </p:nvPicPr>
        <p:blipFill>
          <a:blip r:embed="rId2"/>
          <a:stretch>
            <a:fillRect/>
          </a:stretch>
        </p:blipFill>
        <p:spPr>
          <a:xfrm>
            <a:off x="3136418" y="2018567"/>
            <a:ext cx="4622800" cy="3302000"/>
          </a:xfrm>
        </p:spPr>
      </p:pic>
      <p:sp>
        <p:nvSpPr>
          <p:cNvPr id="6" name="TextBox 5">
            <a:extLst>
              <a:ext uri="{FF2B5EF4-FFF2-40B4-BE49-F238E27FC236}">
                <a16:creationId xmlns:a16="http://schemas.microsoft.com/office/drawing/2014/main" id="{0D9504A8-CFD4-A2C5-C2F9-FCF89294A6CE}"/>
              </a:ext>
            </a:extLst>
          </p:cNvPr>
          <p:cNvSpPr txBox="1"/>
          <p:nvPr/>
        </p:nvSpPr>
        <p:spPr>
          <a:xfrm>
            <a:off x="474562" y="5648446"/>
            <a:ext cx="10602409" cy="923330"/>
          </a:xfrm>
          <a:prstGeom prst="rect">
            <a:avLst/>
          </a:prstGeom>
          <a:noFill/>
        </p:spPr>
        <p:txBody>
          <a:bodyPr wrap="square" rtlCol="0">
            <a:spAutoFit/>
          </a:bodyPr>
          <a:lstStyle/>
          <a:p>
            <a:r>
              <a:rPr lang="en-US" dirty="0"/>
              <a:t>From this chart we can see that users are fairly distributed considering their number of steps. </a:t>
            </a:r>
            <a:r>
              <a:rPr lang="en-US" b="1" dirty="0"/>
              <a:t>We can determine from this that all kinds of users wear smart devices.</a:t>
            </a:r>
            <a:endParaRPr lang="en-GH" dirty="0"/>
          </a:p>
          <a:p>
            <a:endParaRPr lang="en-GH" dirty="0"/>
          </a:p>
        </p:txBody>
      </p:sp>
    </p:spTree>
    <p:extLst>
      <p:ext uri="{BB962C8B-B14F-4D97-AF65-F5344CB8AC3E}">
        <p14:creationId xmlns:p14="http://schemas.microsoft.com/office/powerpoint/2010/main" val="409386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57DD-5049-7A16-D85F-8357B0F256C5}"/>
              </a:ext>
            </a:extLst>
          </p:cNvPr>
          <p:cNvSpPr>
            <a:spLocks noGrp="1"/>
          </p:cNvSpPr>
          <p:nvPr>
            <p:ph type="title"/>
          </p:nvPr>
        </p:nvSpPr>
        <p:spPr/>
        <p:txBody>
          <a:bodyPr>
            <a:normAutofit fontScale="90000"/>
          </a:bodyPr>
          <a:lstStyle/>
          <a:p>
            <a:r>
              <a:rPr lang="en-US" dirty="0">
                <a:solidFill>
                  <a:srgbClr val="FF8178"/>
                </a:solidFill>
              </a:rPr>
              <a:t>Investigating activity throughout the week(Steps taken)</a:t>
            </a:r>
            <a:br>
              <a:rPr lang="en-GH" dirty="0"/>
            </a:br>
            <a:endParaRPr lang="en-GH" dirty="0"/>
          </a:p>
        </p:txBody>
      </p:sp>
      <p:pic>
        <p:nvPicPr>
          <p:cNvPr id="6" name="Content Placeholder 5">
            <a:extLst>
              <a:ext uri="{FF2B5EF4-FFF2-40B4-BE49-F238E27FC236}">
                <a16:creationId xmlns:a16="http://schemas.microsoft.com/office/drawing/2014/main" id="{471D61AF-AD59-1537-D45E-3D1301A3C6D2}"/>
              </a:ext>
            </a:extLst>
          </p:cNvPr>
          <p:cNvPicPr>
            <a:picLocks noGrp="1" noChangeAspect="1"/>
          </p:cNvPicPr>
          <p:nvPr>
            <p:ph idx="1"/>
          </p:nvPr>
        </p:nvPicPr>
        <p:blipFill>
          <a:blip r:embed="rId2"/>
          <a:stretch>
            <a:fillRect/>
          </a:stretch>
        </p:blipFill>
        <p:spPr>
          <a:xfrm>
            <a:off x="1782502" y="2624067"/>
            <a:ext cx="7708739" cy="2870200"/>
          </a:xfrm>
        </p:spPr>
      </p:pic>
      <p:sp>
        <p:nvSpPr>
          <p:cNvPr id="7" name="TextBox 6">
            <a:extLst>
              <a:ext uri="{FF2B5EF4-FFF2-40B4-BE49-F238E27FC236}">
                <a16:creationId xmlns:a16="http://schemas.microsoft.com/office/drawing/2014/main" id="{BB963042-3558-37A7-DF98-463DB7138238}"/>
              </a:ext>
            </a:extLst>
          </p:cNvPr>
          <p:cNvSpPr txBox="1"/>
          <p:nvPr/>
        </p:nvSpPr>
        <p:spPr>
          <a:xfrm>
            <a:off x="1319515" y="5879939"/>
            <a:ext cx="8634714" cy="923330"/>
          </a:xfrm>
          <a:prstGeom prst="rect">
            <a:avLst/>
          </a:prstGeom>
          <a:noFill/>
        </p:spPr>
        <p:txBody>
          <a:bodyPr wrap="square" rtlCol="0">
            <a:spAutoFit/>
          </a:bodyPr>
          <a:lstStyle/>
          <a:p>
            <a:r>
              <a:rPr lang="en-US" dirty="0"/>
              <a:t>From the tables and chart above we can determine that all </a:t>
            </a:r>
            <a:r>
              <a:rPr lang="en-US" b="1" dirty="0"/>
              <a:t>users walk the recommended minimum number of steps (7500) daily.</a:t>
            </a:r>
            <a:endParaRPr lang="en-GH" dirty="0"/>
          </a:p>
          <a:p>
            <a:endParaRPr lang="en-GH" dirty="0"/>
          </a:p>
        </p:txBody>
      </p:sp>
    </p:spTree>
    <p:extLst>
      <p:ext uri="{BB962C8B-B14F-4D97-AF65-F5344CB8AC3E}">
        <p14:creationId xmlns:p14="http://schemas.microsoft.com/office/powerpoint/2010/main" val="133894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6F07-4ED3-B804-004D-EAF13A7C7E70}"/>
              </a:ext>
            </a:extLst>
          </p:cNvPr>
          <p:cNvSpPr>
            <a:spLocks noGrp="1"/>
          </p:cNvSpPr>
          <p:nvPr>
            <p:ph type="title"/>
          </p:nvPr>
        </p:nvSpPr>
        <p:spPr/>
        <p:txBody>
          <a:bodyPr/>
          <a:lstStyle/>
          <a:p>
            <a:r>
              <a:rPr lang="en-US" dirty="0">
                <a:solidFill>
                  <a:srgbClr val="FF8178"/>
                </a:solidFill>
              </a:rPr>
              <a:t>Investigating activity throughout the week(Sleep Activity)</a:t>
            </a:r>
            <a:endParaRPr lang="en-GH" dirty="0">
              <a:solidFill>
                <a:srgbClr val="FF8178"/>
              </a:solidFill>
            </a:endParaRPr>
          </a:p>
        </p:txBody>
      </p:sp>
      <p:pic>
        <p:nvPicPr>
          <p:cNvPr id="5" name="Content Placeholder 4">
            <a:extLst>
              <a:ext uri="{FF2B5EF4-FFF2-40B4-BE49-F238E27FC236}">
                <a16:creationId xmlns:a16="http://schemas.microsoft.com/office/drawing/2014/main" id="{D076C748-E792-B59B-5D42-C9BFADB1B3D2}"/>
              </a:ext>
            </a:extLst>
          </p:cNvPr>
          <p:cNvPicPr>
            <a:picLocks noGrp="1" noChangeAspect="1"/>
          </p:cNvPicPr>
          <p:nvPr>
            <p:ph idx="1"/>
          </p:nvPr>
        </p:nvPicPr>
        <p:blipFill>
          <a:blip r:embed="rId2"/>
          <a:srcRect/>
          <a:stretch/>
        </p:blipFill>
        <p:spPr>
          <a:xfrm>
            <a:off x="1755228" y="2412347"/>
            <a:ext cx="8029903" cy="2946400"/>
          </a:xfrm>
        </p:spPr>
      </p:pic>
      <p:sp>
        <p:nvSpPr>
          <p:cNvPr id="6" name="TextBox 5">
            <a:extLst>
              <a:ext uri="{FF2B5EF4-FFF2-40B4-BE49-F238E27FC236}">
                <a16:creationId xmlns:a16="http://schemas.microsoft.com/office/drawing/2014/main" id="{7A9DFB98-B145-D1D3-E9F5-B220D336F5C3}"/>
              </a:ext>
            </a:extLst>
          </p:cNvPr>
          <p:cNvSpPr txBox="1"/>
          <p:nvPr/>
        </p:nvSpPr>
        <p:spPr>
          <a:xfrm>
            <a:off x="1342663" y="5984111"/>
            <a:ext cx="8762036" cy="1200329"/>
          </a:xfrm>
          <a:prstGeom prst="rect">
            <a:avLst/>
          </a:prstGeom>
          <a:noFill/>
        </p:spPr>
        <p:txBody>
          <a:bodyPr wrap="square" rtlCol="0">
            <a:spAutoFit/>
          </a:bodyPr>
          <a:lstStyle/>
          <a:p>
            <a:r>
              <a:rPr lang="en-US" dirty="0"/>
              <a:t>The healthy minimum amount of sleep is 8hours which is 480minuites. The table and chart show that </a:t>
            </a:r>
            <a:r>
              <a:rPr lang="en-US" b="1" dirty="0"/>
              <a:t>none of the users meet the minimum daily sleep requirement. </a:t>
            </a:r>
            <a:endParaRPr lang="en-GH" dirty="0"/>
          </a:p>
          <a:p>
            <a:r>
              <a:rPr lang="en-US" b="1" dirty="0"/>
              <a:t> </a:t>
            </a:r>
            <a:endParaRPr lang="en-GH" dirty="0"/>
          </a:p>
          <a:p>
            <a:endParaRPr lang="en-GH" dirty="0"/>
          </a:p>
        </p:txBody>
      </p:sp>
    </p:spTree>
    <p:extLst>
      <p:ext uri="{BB962C8B-B14F-4D97-AF65-F5344CB8AC3E}">
        <p14:creationId xmlns:p14="http://schemas.microsoft.com/office/powerpoint/2010/main" val="216484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4BE4-D89A-D5F2-50A4-443A112D64E9}"/>
              </a:ext>
            </a:extLst>
          </p:cNvPr>
          <p:cNvSpPr>
            <a:spLocks noGrp="1"/>
          </p:cNvSpPr>
          <p:nvPr>
            <p:ph type="title"/>
          </p:nvPr>
        </p:nvSpPr>
        <p:spPr>
          <a:xfrm>
            <a:off x="838200" y="178456"/>
            <a:ext cx="10515600" cy="1325563"/>
          </a:xfrm>
        </p:spPr>
        <p:txBody>
          <a:bodyPr/>
          <a:lstStyle/>
          <a:p>
            <a:r>
              <a:rPr lang="en-GH" dirty="0">
                <a:solidFill>
                  <a:srgbClr val="FF8178"/>
                </a:solidFill>
              </a:rPr>
              <a:t>Hourly Steps</a:t>
            </a:r>
          </a:p>
        </p:txBody>
      </p:sp>
      <p:pic>
        <p:nvPicPr>
          <p:cNvPr id="5" name="Content Placeholder 4">
            <a:extLst>
              <a:ext uri="{FF2B5EF4-FFF2-40B4-BE49-F238E27FC236}">
                <a16:creationId xmlns:a16="http://schemas.microsoft.com/office/drawing/2014/main" id="{7C091145-6C09-D95E-5668-DFAE29277D7B}"/>
              </a:ext>
            </a:extLst>
          </p:cNvPr>
          <p:cNvPicPr>
            <a:picLocks noGrp="1" noChangeAspect="1"/>
          </p:cNvPicPr>
          <p:nvPr>
            <p:ph idx="1"/>
          </p:nvPr>
        </p:nvPicPr>
        <p:blipFill>
          <a:blip r:embed="rId2"/>
          <a:stretch>
            <a:fillRect/>
          </a:stretch>
        </p:blipFill>
        <p:spPr>
          <a:xfrm>
            <a:off x="1706886" y="1504019"/>
            <a:ext cx="8147607" cy="4039148"/>
          </a:xfrm>
        </p:spPr>
      </p:pic>
      <p:sp>
        <p:nvSpPr>
          <p:cNvPr id="6" name="TextBox 5">
            <a:extLst>
              <a:ext uri="{FF2B5EF4-FFF2-40B4-BE49-F238E27FC236}">
                <a16:creationId xmlns:a16="http://schemas.microsoft.com/office/drawing/2014/main" id="{3EA48956-B909-2355-071A-B3E4C6B04868}"/>
              </a:ext>
            </a:extLst>
          </p:cNvPr>
          <p:cNvSpPr txBox="1"/>
          <p:nvPr/>
        </p:nvSpPr>
        <p:spPr>
          <a:xfrm>
            <a:off x="1429408" y="5836347"/>
            <a:ext cx="8996856" cy="923330"/>
          </a:xfrm>
          <a:prstGeom prst="rect">
            <a:avLst/>
          </a:prstGeom>
          <a:noFill/>
        </p:spPr>
        <p:txBody>
          <a:bodyPr wrap="square" rtlCol="0">
            <a:spAutoFit/>
          </a:bodyPr>
          <a:lstStyle/>
          <a:p>
            <a:r>
              <a:rPr lang="en-US" dirty="0"/>
              <a:t>Most steps  are from </a:t>
            </a:r>
            <a:r>
              <a:rPr lang="en-US" b="1" dirty="0"/>
              <a:t>12pm to 2pm</a:t>
            </a:r>
            <a:r>
              <a:rPr lang="en-US" dirty="0"/>
              <a:t> and from </a:t>
            </a:r>
            <a:r>
              <a:rPr lang="en-US" b="1" dirty="0"/>
              <a:t>5pm to 7pm </a:t>
            </a:r>
            <a:r>
              <a:rPr lang="en-US" dirty="0"/>
              <a:t>these time are usually lunch and supper times</a:t>
            </a:r>
            <a:endParaRPr lang="en-GH" dirty="0"/>
          </a:p>
          <a:p>
            <a:endParaRPr lang="en-GH" dirty="0"/>
          </a:p>
        </p:txBody>
      </p:sp>
    </p:spTree>
    <p:extLst>
      <p:ext uri="{BB962C8B-B14F-4D97-AF65-F5344CB8AC3E}">
        <p14:creationId xmlns:p14="http://schemas.microsoft.com/office/powerpoint/2010/main" val="236903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51B3-54E4-ED25-DF8C-87D22ED275DF}"/>
              </a:ext>
            </a:extLst>
          </p:cNvPr>
          <p:cNvSpPr>
            <a:spLocks noGrp="1"/>
          </p:cNvSpPr>
          <p:nvPr>
            <p:ph type="title"/>
          </p:nvPr>
        </p:nvSpPr>
        <p:spPr>
          <a:xfrm>
            <a:off x="838200" y="260021"/>
            <a:ext cx="10515600" cy="1325563"/>
          </a:xfrm>
        </p:spPr>
        <p:txBody>
          <a:bodyPr/>
          <a:lstStyle/>
          <a:p>
            <a:r>
              <a:rPr lang="en-GH" dirty="0">
                <a:solidFill>
                  <a:srgbClr val="FF8178"/>
                </a:solidFill>
              </a:rPr>
              <a:t>Correlation (Calories and Steps)</a:t>
            </a:r>
          </a:p>
        </p:txBody>
      </p:sp>
      <p:pic>
        <p:nvPicPr>
          <p:cNvPr id="5" name="Content Placeholder 4">
            <a:extLst>
              <a:ext uri="{FF2B5EF4-FFF2-40B4-BE49-F238E27FC236}">
                <a16:creationId xmlns:a16="http://schemas.microsoft.com/office/drawing/2014/main" id="{21502297-929D-7DF2-6CE2-4600F0D4EAA1}"/>
              </a:ext>
            </a:extLst>
          </p:cNvPr>
          <p:cNvPicPr>
            <a:picLocks noGrp="1" noChangeAspect="1"/>
          </p:cNvPicPr>
          <p:nvPr>
            <p:ph idx="1"/>
          </p:nvPr>
        </p:nvPicPr>
        <p:blipFill>
          <a:blip r:embed="rId2"/>
          <a:srcRect/>
          <a:stretch/>
        </p:blipFill>
        <p:spPr>
          <a:xfrm>
            <a:off x="1058918" y="1681655"/>
            <a:ext cx="9199178" cy="3930869"/>
          </a:xfrm>
        </p:spPr>
      </p:pic>
      <p:sp>
        <p:nvSpPr>
          <p:cNvPr id="6" name="TextBox 5">
            <a:extLst>
              <a:ext uri="{FF2B5EF4-FFF2-40B4-BE49-F238E27FC236}">
                <a16:creationId xmlns:a16="http://schemas.microsoft.com/office/drawing/2014/main" id="{F1D1B3C6-59CE-47F0-BF34-1DCEB8744B47}"/>
              </a:ext>
            </a:extLst>
          </p:cNvPr>
          <p:cNvSpPr txBox="1"/>
          <p:nvPr/>
        </p:nvSpPr>
        <p:spPr>
          <a:xfrm>
            <a:off x="1560786" y="6134054"/>
            <a:ext cx="9070427" cy="369332"/>
          </a:xfrm>
          <a:prstGeom prst="rect">
            <a:avLst/>
          </a:prstGeom>
          <a:noFill/>
        </p:spPr>
        <p:txBody>
          <a:bodyPr wrap="square" rtlCol="0">
            <a:spAutoFit/>
          </a:bodyPr>
          <a:lstStyle/>
          <a:p>
            <a:r>
              <a:rPr lang="en-US" b="1" dirty="0"/>
              <a:t>There is a correlation between calories and daily steps</a:t>
            </a:r>
            <a:r>
              <a:rPr lang="en-GH" dirty="0">
                <a:effectLst/>
              </a:rPr>
              <a:t> </a:t>
            </a:r>
            <a:endParaRPr lang="en-GH" dirty="0"/>
          </a:p>
        </p:txBody>
      </p:sp>
    </p:spTree>
    <p:extLst>
      <p:ext uri="{BB962C8B-B14F-4D97-AF65-F5344CB8AC3E}">
        <p14:creationId xmlns:p14="http://schemas.microsoft.com/office/powerpoint/2010/main" val="321173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A004-F318-3093-C122-E974974EDDDA}"/>
              </a:ext>
            </a:extLst>
          </p:cNvPr>
          <p:cNvSpPr>
            <a:spLocks noGrp="1"/>
          </p:cNvSpPr>
          <p:nvPr>
            <p:ph type="title"/>
          </p:nvPr>
        </p:nvSpPr>
        <p:spPr>
          <a:xfrm>
            <a:off x="838200" y="289884"/>
            <a:ext cx="10515600" cy="1325563"/>
          </a:xfrm>
        </p:spPr>
        <p:txBody>
          <a:bodyPr/>
          <a:lstStyle/>
          <a:p>
            <a:r>
              <a:rPr lang="en-GH" dirty="0">
                <a:solidFill>
                  <a:srgbClr val="FF8178"/>
                </a:solidFill>
              </a:rPr>
              <a:t>Correlation (Sleep Time and Steps)</a:t>
            </a:r>
          </a:p>
        </p:txBody>
      </p:sp>
      <p:pic>
        <p:nvPicPr>
          <p:cNvPr id="5" name="Content Placeholder 4">
            <a:extLst>
              <a:ext uri="{FF2B5EF4-FFF2-40B4-BE49-F238E27FC236}">
                <a16:creationId xmlns:a16="http://schemas.microsoft.com/office/drawing/2014/main" id="{06F573DD-A82C-679F-8B4F-FF59B86DD175}"/>
              </a:ext>
            </a:extLst>
          </p:cNvPr>
          <p:cNvPicPr>
            <a:picLocks noGrp="1" noChangeAspect="1"/>
          </p:cNvPicPr>
          <p:nvPr>
            <p:ph idx="1"/>
          </p:nvPr>
        </p:nvPicPr>
        <p:blipFill rotWithShape="1">
          <a:blip r:embed="rId2"/>
          <a:srcRect b="3652"/>
          <a:stretch/>
        </p:blipFill>
        <p:spPr>
          <a:xfrm>
            <a:off x="1198179" y="1615447"/>
            <a:ext cx="9469821" cy="3881464"/>
          </a:xfrm>
        </p:spPr>
      </p:pic>
      <p:sp>
        <p:nvSpPr>
          <p:cNvPr id="6" name="TextBox 5">
            <a:extLst>
              <a:ext uri="{FF2B5EF4-FFF2-40B4-BE49-F238E27FC236}">
                <a16:creationId xmlns:a16="http://schemas.microsoft.com/office/drawing/2014/main" id="{91C4A0AD-FABC-D836-4D77-9699DE38E7EC}"/>
              </a:ext>
            </a:extLst>
          </p:cNvPr>
          <p:cNvSpPr txBox="1"/>
          <p:nvPr/>
        </p:nvSpPr>
        <p:spPr>
          <a:xfrm>
            <a:off x="956441" y="5967951"/>
            <a:ext cx="8061435" cy="923330"/>
          </a:xfrm>
          <a:prstGeom prst="rect">
            <a:avLst/>
          </a:prstGeom>
          <a:noFill/>
        </p:spPr>
        <p:txBody>
          <a:bodyPr wrap="square" rtlCol="0">
            <a:spAutoFit/>
          </a:bodyPr>
          <a:lstStyle/>
          <a:p>
            <a:r>
              <a:rPr lang="en-US" b="1" dirty="0"/>
              <a:t>There is no correlation between number of steps and minutes spent sleeping</a:t>
            </a:r>
            <a:endParaRPr lang="en-GH" dirty="0"/>
          </a:p>
          <a:p>
            <a:r>
              <a:rPr lang="en-US" b="1" dirty="0"/>
              <a:t> </a:t>
            </a:r>
            <a:endParaRPr lang="en-GH" dirty="0"/>
          </a:p>
          <a:p>
            <a:endParaRPr lang="en-GH" dirty="0"/>
          </a:p>
        </p:txBody>
      </p:sp>
    </p:spTree>
    <p:extLst>
      <p:ext uri="{BB962C8B-B14F-4D97-AF65-F5344CB8AC3E}">
        <p14:creationId xmlns:p14="http://schemas.microsoft.com/office/powerpoint/2010/main" val="175860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016-E473-F051-2F94-900844DB3237}"/>
              </a:ext>
            </a:extLst>
          </p:cNvPr>
          <p:cNvSpPr>
            <a:spLocks noGrp="1"/>
          </p:cNvSpPr>
          <p:nvPr>
            <p:ph type="title"/>
          </p:nvPr>
        </p:nvSpPr>
        <p:spPr/>
        <p:txBody>
          <a:bodyPr/>
          <a:lstStyle/>
          <a:p>
            <a:r>
              <a:rPr lang="en-GH" dirty="0">
                <a:solidFill>
                  <a:srgbClr val="FF8178"/>
                </a:solidFill>
              </a:rPr>
              <a:t>Usage of Device</a:t>
            </a:r>
          </a:p>
        </p:txBody>
      </p:sp>
      <p:pic>
        <p:nvPicPr>
          <p:cNvPr id="5" name="Content Placeholder 4">
            <a:extLst>
              <a:ext uri="{FF2B5EF4-FFF2-40B4-BE49-F238E27FC236}">
                <a16:creationId xmlns:a16="http://schemas.microsoft.com/office/drawing/2014/main" id="{DC31365E-35B4-EA9E-5B49-939C5E191751}"/>
              </a:ext>
            </a:extLst>
          </p:cNvPr>
          <p:cNvPicPr>
            <a:picLocks noGrp="1" noChangeAspect="1"/>
          </p:cNvPicPr>
          <p:nvPr>
            <p:ph idx="1"/>
          </p:nvPr>
        </p:nvPicPr>
        <p:blipFill>
          <a:blip r:embed="rId2"/>
          <a:stretch>
            <a:fillRect/>
          </a:stretch>
        </p:blipFill>
        <p:spPr>
          <a:xfrm>
            <a:off x="2480440" y="1522521"/>
            <a:ext cx="5903327" cy="3511933"/>
          </a:xfrm>
        </p:spPr>
      </p:pic>
      <p:sp>
        <p:nvSpPr>
          <p:cNvPr id="6" name="TextBox 5">
            <a:extLst>
              <a:ext uri="{FF2B5EF4-FFF2-40B4-BE49-F238E27FC236}">
                <a16:creationId xmlns:a16="http://schemas.microsoft.com/office/drawing/2014/main" id="{BB1B7F22-AE9B-0E2A-BBFD-88F06D481AC9}"/>
              </a:ext>
            </a:extLst>
          </p:cNvPr>
          <p:cNvSpPr txBox="1"/>
          <p:nvPr/>
        </p:nvSpPr>
        <p:spPr>
          <a:xfrm>
            <a:off x="409904" y="5591685"/>
            <a:ext cx="9764110" cy="1200329"/>
          </a:xfrm>
          <a:prstGeom prst="rect">
            <a:avLst/>
          </a:prstGeom>
          <a:noFill/>
        </p:spPr>
        <p:txBody>
          <a:bodyPr wrap="square" rtlCol="0">
            <a:spAutoFit/>
          </a:bodyPr>
          <a:lstStyle/>
          <a:p>
            <a:pPr lvl="0"/>
            <a:r>
              <a:rPr lang="en-US" dirty="0"/>
              <a:t>50% use their device regularly (21-31 days)</a:t>
            </a:r>
            <a:endParaRPr lang="en-GH" dirty="0"/>
          </a:p>
          <a:p>
            <a:pPr lvl="0"/>
            <a:r>
              <a:rPr lang="en-US" dirty="0"/>
              <a:t>12.5% use their device moderately(11-20days)</a:t>
            </a:r>
            <a:endParaRPr lang="en-GH" dirty="0"/>
          </a:p>
          <a:p>
            <a:pPr lvl="0"/>
            <a:r>
              <a:rPr lang="en-US" dirty="0"/>
              <a:t>37.5% rarely use their device (0-10days)</a:t>
            </a:r>
            <a:endParaRPr lang="en-GH" dirty="0"/>
          </a:p>
          <a:p>
            <a:r>
              <a:rPr lang="en-US" dirty="0"/>
              <a:t> </a:t>
            </a:r>
            <a:endParaRPr lang="en-GH" dirty="0"/>
          </a:p>
        </p:txBody>
      </p:sp>
    </p:spTree>
    <p:extLst>
      <p:ext uri="{BB962C8B-B14F-4D97-AF65-F5344CB8AC3E}">
        <p14:creationId xmlns:p14="http://schemas.microsoft.com/office/powerpoint/2010/main" val="296043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EF7-2E68-F1AD-A668-93C450DCC939}"/>
              </a:ext>
            </a:extLst>
          </p:cNvPr>
          <p:cNvSpPr>
            <a:spLocks noGrp="1"/>
          </p:cNvSpPr>
          <p:nvPr>
            <p:ph type="title"/>
          </p:nvPr>
        </p:nvSpPr>
        <p:spPr>
          <a:xfrm>
            <a:off x="838200" y="500062"/>
            <a:ext cx="10515600" cy="1325563"/>
          </a:xfrm>
        </p:spPr>
        <p:txBody>
          <a:bodyPr>
            <a:normAutofit fontScale="90000"/>
          </a:bodyPr>
          <a:lstStyle/>
          <a:p>
            <a:r>
              <a:rPr lang="en-US" dirty="0">
                <a:solidFill>
                  <a:srgbClr val="FF8178"/>
                </a:solidFill>
              </a:rPr>
              <a:t>Amount of time the device is worn throughout the day</a:t>
            </a:r>
            <a:br>
              <a:rPr lang="en-GH" dirty="0"/>
            </a:br>
            <a:endParaRPr lang="en-GH" dirty="0"/>
          </a:p>
        </p:txBody>
      </p:sp>
      <p:pic>
        <p:nvPicPr>
          <p:cNvPr id="5" name="Content Placeholder 4">
            <a:extLst>
              <a:ext uri="{FF2B5EF4-FFF2-40B4-BE49-F238E27FC236}">
                <a16:creationId xmlns:a16="http://schemas.microsoft.com/office/drawing/2014/main" id="{317A445F-CCC1-1C0A-5B1E-9605EF1A2825}"/>
              </a:ext>
            </a:extLst>
          </p:cNvPr>
          <p:cNvPicPr>
            <a:picLocks noGrp="1" noChangeAspect="1"/>
          </p:cNvPicPr>
          <p:nvPr>
            <p:ph idx="1"/>
          </p:nvPr>
        </p:nvPicPr>
        <p:blipFill>
          <a:blip r:embed="rId2"/>
          <a:stretch>
            <a:fillRect/>
          </a:stretch>
        </p:blipFill>
        <p:spPr>
          <a:xfrm>
            <a:off x="2774731" y="1720523"/>
            <a:ext cx="5381297" cy="4081188"/>
          </a:xfrm>
        </p:spPr>
      </p:pic>
      <p:sp>
        <p:nvSpPr>
          <p:cNvPr id="6" name="TextBox 5">
            <a:extLst>
              <a:ext uri="{FF2B5EF4-FFF2-40B4-BE49-F238E27FC236}">
                <a16:creationId xmlns:a16="http://schemas.microsoft.com/office/drawing/2014/main" id="{4E7A0339-44A7-A8FD-55EE-1BD86B457039}"/>
              </a:ext>
            </a:extLst>
          </p:cNvPr>
          <p:cNvSpPr txBox="1"/>
          <p:nvPr/>
        </p:nvSpPr>
        <p:spPr>
          <a:xfrm>
            <a:off x="2701159" y="6034772"/>
            <a:ext cx="7224796" cy="646331"/>
          </a:xfrm>
          <a:prstGeom prst="rect">
            <a:avLst/>
          </a:prstGeom>
          <a:noFill/>
        </p:spPr>
        <p:txBody>
          <a:bodyPr wrap="square" rtlCol="0">
            <a:spAutoFit/>
          </a:bodyPr>
          <a:lstStyle/>
          <a:p>
            <a:r>
              <a:rPr lang="en-US" b="1" dirty="0"/>
              <a:t>Most users wore the device for more than half a day.</a:t>
            </a:r>
            <a:endParaRPr lang="en-GH" dirty="0"/>
          </a:p>
          <a:p>
            <a:r>
              <a:rPr lang="en-US" b="1" dirty="0"/>
              <a:t> </a:t>
            </a:r>
            <a:endParaRPr lang="en-GH" dirty="0"/>
          </a:p>
        </p:txBody>
      </p:sp>
    </p:spTree>
    <p:extLst>
      <p:ext uri="{BB962C8B-B14F-4D97-AF65-F5344CB8AC3E}">
        <p14:creationId xmlns:p14="http://schemas.microsoft.com/office/powerpoint/2010/main" val="355652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DB4-E661-AB93-4538-188BC2513B5E}"/>
              </a:ext>
            </a:extLst>
          </p:cNvPr>
          <p:cNvSpPr>
            <a:spLocks noGrp="1"/>
          </p:cNvSpPr>
          <p:nvPr>
            <p:ph type="title"/>
          </p:nvPr>
        </p:nvSpPr>
        <p:spPr/>
        <p:txBody>
          <a:bodyPr/>
          <a:lstStyle/>
          <a:p>
            <a:r>
              <a:rPr lang="en-GH" b="1" dirty="0">
                <a:solidFill>
                  <a:srgbClr val="FF8178"/>
                </a:solidFill>
              </a:rPr>
              <a:t>Summary</a:t>
            </a:r>
          </a:p>
        </p:txBody>
      </p:sp>
      <p:sp>
        <p:nvSpPr>
          <p:cNvPr id="3" name="Content Placeholder 2">
            <a:extLst>
              <a:ext uri="{FF2B5EF4-FFF2-40B4-BE49-F238E27FC236}">
                <a16:creationId xmlns:a16="http://schemas.microsoft.com/office/drawing/2014/main" id="{A41F2A75-2F4A-9F7A-B126-D8ED28C334CD}"/>
              </a:ext>
            </a:extLst>
          </p:cNvPr>
          <p:cNvSpPr>
            <a:spLocks noGrp="1"/>
          </p:cNvSpPr>
          <p:nvPr>
            <p:ph idx="1"/>
          </p:nvPr>
        </p:nvSpPr>
        <p:spPr/>
        <p:txBody>
          <a:bodyPr/>
          <a:lstStyle/>
          <a:p>
            <a:r>
              <a:rPr lang="en-US" dirty="0"/>
              <a:t>Bellabeat, a high-tech manufacturer of health-focused products for women they offer devices that collect data on activity, sleep, stress, menstrual cycle, and mindfulness habits. </a:t>
            </a:r>
          </a:p>
          <a:p>
            <a:endParaRPr lang="en-US" dirty="0"/>
          </a:p>
          <a:p>
            <a:r>
              <a:rPr lang="en-US" dirty="0"/>
              <a:t>Bellabeat is interested in opportunities for growth by studying smart device fitness data in order to inform this endeavor. This study will focus on one of </a:t>
            </a:r>
            <a:r>
              <a:rPr lang="en-US" dirty="0" err="1"/>
              <a:t>Bellabeat’s</a:t>
            </a:r>
            <a:r>
              <a:rPr lang="en-US" dirty="0"/>
              <a:t> products “Bellabeat App”. </a:t>
            </a:r>
            <a:endParaRPr lang="en-GH" dirty="0"/>
          </a:p>
          <a:p>
            <a:endParaRPr lang="en-GH" dirty="0"/>
          </a:p>
        </p:txBody>
      </p:sp>
    </p:spTree>
    <p:extLst>
      <p:ext uri="{BB962C8B-B14F-4D97-AF65-F5344CB8AC3E}">
        <p14:creationId xmlns:p14="http://schemas.microsoft.com/office/powerpoint/2010/main" val="58430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2E5F-4D6D-F79C-E947-FF35535A9521}"/>
              </a:ext>
            </a:extLst>
          </p:cNvPr>
          <p:cNvSpPr>
            <a:spLocks noGrp="1"/>
          </p:cNvSpPr>
          <p:nvPr>
            <p:ph type="title"/>
          </p:nvPr>
        </p:nvSpPr>
        <p:spPr/>
        <p:txBody>
          <a:bodyPr/>
          <a:lstStyle/>
          <a:p>
            <a:r>
              <a:rPr lang="en-US" dirty="0">
                <a:solidFill>
                  <a:srgbClr val="FF8178"/>
                </a:solidFill>
              </a:rPr>
              <a:t>Amount of time worn by the usage of the device</a:t>
            </a:r>
            <a:r>
              <a:rPr lang="en-GH" dirty="0">
                <a:solidFill>
                  <a:srgbClr val="FF8178"/>
                </a:solidFill>
                <a:effectLst/>
              </a:rPr>
              <a:t> </a:t>
            </a:r>
            <a:endParaRPr lang="en-GH" dirty="0">
              <a:solidFill>
                <a:srgbClr val="FF8178"/>
              </a:solidFill>
            </a:endParaRPr>
          </a:p>
        </p:txBody>
      </p:sp>
      <p:pic>
        <p:nvPicPr>
          <p:cNvPr id="11" name="Content Placeholder 10">
            <a:extLst>
              <a:ext uri="{FF2B5EF4-FFF2-40B4-BE49-F238E27FC236}">
                <a16:creationId xmlns:a16="http://schemas.microsoft.com/office/drawing/2014/main" id="{6812B0F6-4CB2-62C9-4D9D-56420321B428}"/>
              </a:ext>
            </a:extLst>
          </p:cNvPr>
          <p:cNvPicPr>
            <a:picLocks noGrp="1" noChangeAspect="1"/>
          </p:cNvPicPr>
          <p:nvPr>
            <p:ph idx="1"/>
          </p:nvPr>
        </p:nvPicPr>
        <p:blipFill>
          <a:blip r:embed="rId2"/>
          <a:stretch>
            <a:fillRect/>
          </a:stretch>
        </p:blipFill>
        <p:spPr>
          <a:xfrm>
            <a:off x="4330042" y="2223732"/>
            <a:ext cx="3721100" cy="2146300"/>
          </a:xfrm>
        </p:spPr>
      </p:pic>
      <p:pic>
        <p:nvPicPr>
          <p:cNvPr id="13" name="Picture 12">
            <a:extLst>
              <a:ext uri="{FF2B5EF4-FFF2-40B4-BE49-F238E27FC236}">
                <a16:creationId xmlns:a16="http://schemas.microsoft.com/office/drawing/2014/main" id="{02966809-55C5-599F-1284-A69FD7CFBB02}"/>
              </a:ext>
            </a:extLst>
          </p:cNvPr>
          <p:cNvPicPr>
            <a:picLocks noChangeAspect="1"/>
          </p:cNvPicPr>
          <p:nvPr/>
        </p:nvPicPr>
        <p:blipFill rotWithShape="1">
          <a:blip r:embed="rId3"/>
          <a:srcRect r="3618"/>
          <a:stretch/>
        </p:blipFill>
        <p:spPr>
          <a:xfrm>
            <a:off x="108607" y="2223732"/>
            <a:ext cx="3721100" cy="2209800"/>
          </a:xfrm>
          <a:prstGeom prst="rect">
            <a:avLst/>
          </a:prstGeom>
        </p:spPr>
      </p:pic>
      <p:pic>
        <p:nvPicPr>
          <p:cNvPr id="15" name="Picture 14">
            <a:extLst>
              <a:ext uri="{FF2B5EF4-FFF2-40B4-BE49-F238E27FC236}">
                <a16:creationId xmlns:a16="http://schemas.microsoft.com/office/drawing/2014/main" id="{34FAD02F-03C3-BDDE-FECD-7D5D2B08ED9D}"/>
              </a:ext>
            </a:extLst>
          </p:cNvPr>
          <p:cNvPicPr>
            <a:picLocks noChangeAspect="1"/>
          </p:cNvPicPr>
          <p:nvPr/>
        </p:nvPicPr>
        <p:blipFill>
          <a:blip r:embed="rId4"/>
          <a:stretch>
            <a:fillRect/>
          </a:stretch>
        </p:blipFill>
        <p:spPr>
          <a:xfrm>
            <a:off x="8362293" y="2223732"/>
            <a:ext cx="3721100" cy="2146300"/>
          </a:xfrm>
          <a:prstGeom prst="rect">
            <a:avLst/>
          </a:prstGeom>
        </p:spPr>
      </p:pic>
      <p:sp>
        <p:nvSpPr>
          <p:cNvPr id="16" name="TextBox 15">
            <a:extLst>
              <a:ext uri="{FF2B5EF4-FFF2-40B4-BE49-F238E27FC236}">
                <a16:creationId xmlns:a16="http://schemas.microsoft.com/office/drawing/2014/main" id="{6F740821-C165-852E-56E7-70DEEBDCBBF2}"/>
              </a:ext>
            </a:extLst>
          </p:cNvPr>
          <p:cNvSpPr txBox="1"/>
          <p:nvPr/>
        </p:nvSpPr>
        <p:spPr>
          <a:xfrm>
            <a:off x="515005" y="4711484"/>
            <a:ext cx="3121571" cy="1754326"/>
          </a:xfrm>
          <a:prstGeom prst="rect">
            <a:avLst/>
          </a:prstGeom>
          <a:noFill/>
        </p:spPr>
        <p:txBody>
          <a:bodyPr wrap="square" rtlCol="0">
            <a:spAutoFit/>
          </a:bodyPr>
          <a:lstStyle/>
          <a:p>
            <a:r>
              <a:rPr lang="en-US" dirty="0"/>
              <a:t>This chart shows that </a:t>
            </a:r>
            <a:r>
              <a:rPr lang="en-US" b="1" dirty="0"/>
              <a:t>95%</a:t>
            </a:r>
            <a:r>
              <a:rPr lang="en-US" dirty="0"/>
              <a:t> of people who used the device regularly wore them for more than half a day and </a:t>
            </a:r>
            <a:r>
              <a:rPr lang="en-US" b="1" dirty="0"/>
              <a:t>5%</a:t>
            </a:r>
            <a:r>
              <a:rPr lang="en-US" dirty="0"/>
              <a:t> wore them for less than half a day</a:t>
            </a:r>
            <a:endParaRPr lang="en-GH" dirty="0"/>
          </a:p>
          <a:p>
            <a:endParaRPr lang="en-GH" dirty="0"/>
          </a:p>
        </p:txBody>
      </p:sp>
      <p:sp>
        <p:nvSpPr>
          <p:cNvPr id="17" name="TextBox 16">
            <a:extLst>
              <a:ext uri="{FF2B5EF4-FFF2-40B4-BE49-F238E27FC236}">
                <a16:creationId xmlns:a16="http://schemas.microsoft.com/office/drawing/2014/main" id="{102DB299-35D2-C884-52FE-43905E51DB1B}"/>
              </a:ext>
            </a:extLst>
          </p:cNvPr>
          <p:cNvSpPr txBox="1"/>
          <p:nvPr/>
        </p:nvSpPr>
        <p:spPr>
          <a:xfrm>
            <a:off x="4529958" y="4735354"/>
            <a:ext cx="2900855" cy="1477328"/>
          </a:xfrm>
          <a:prstGeom prst="rect">
            <a:avLst/>
          </a:prstGeom>
          <a:noFill/>
        </p:spPr>
        <p:txBody>
          <a:bodyPr wrap="square" rtlCol="0">
            <a:spAutoFit/>
          </a:bodyPr>
          <a:lstStyle/>
          <a:p>
            <a:r>
              <a:rPr lang="en-US" b="1" dirty="0"/>
              <a:t>96% </a:t>
            </a:r>
            <a:r>
              <a:rPr lang="en-US" dirty="0"/>
              <a:t>of Moderate users wore the device for more than a day and </a:t>
            </a:r>
            <a:r>
              <a:rPr lang="en-US" b="1" dirty="0"/>
              <a:t>4% </a:t>
            </a:r>
            <a:r>
              <a:rPr lang="en-US" dirty="0"/>
              <a:t>wore the device for less than half a day</a:t>
            </a:r>
            <a:endParaRPr lang="en-GH" dirty="0"/>
          </a:p>
          <a:p>
            <a:endParaRPr lang="en-GH" dirty="0"/>
          </a:p>
        </p:txBody>
      </p:sp>
      <p:sp>
        <p:nvSpPr>
          <p:cNvPr id="18" name="TextBox 17">
            <a:extLst>
              <a:ext uri="{FF2B5EF4-FFF2-40B4-BE49-F238E27FC236}">
                <a16:creationId xmlns:a16="http://schemas.microsoft.com/office/drawing/2014/main" id="{C252B68F-73B2-6E63-9F07-14D95891BBC8}"/>
              </a:ext>
            </a:extLst>
          </p:cNvPr>
          <p:cNvSpPr txBox="1"/>
          <p:nvPr/>
        </p:nvSpPr>
        <p:spPr>
          <a:xfrm>
            <a:off x="8692055" y="4711484"/>
            <a:ext cx="3121571" cy="1477328"/>
          </a:xfrm>
          <a:prstGeom prst="rect">
            <a:avLst/>
          </a:prstGeom>
          <a:noFill/>
        </p:spPr>
        <p:txBody>
          <a:bodyPr wrap="square" rtlCol="0">
            <a:spAutoFit/>
          </a:bodyPr>
          <a:lstStyle/>
          <a:p>
            <a:r>
              <a:rPr lang="en-US" b="1" dirty="0"/>
              <a:t>91% </a:t>
            </a:r>
            <a:r>
              <a:rPr lang="en-US" dirty="0"/>
              <a:t>of users who rarely use the device wear it for more than half a day and </a:t>
            </a:r>
            <a:r>
              <a:rPr lang="en-US" b="1" dirty="0"/>
              <a:t>9%</a:t>
            </a:r>
            <a:r>
              <a:rPr lang="en-US" dirty="0"/>
              <a:t> wear it for less than half a day</a:t>
            </a:r>
            <a:endParaRPr lang="en-GH" dirty="0"/>
          </a:p>
          <a:p>
            <a:endParaRPr lang="en-GH" dirty="0"/>
          </a:p>
        </p:txBody>
      </p:sp>
    </p:spTree>
    <p:extLst>
      <p:ext uri="{BB962C8B-B14F-4D97-AF65-F5344CB8AC3E}">
        <p14:creationId xmlns:p14="http://schemas.microsoft.com/office/powerpoint/2010/main" val="1974931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AAB9-DBD9-863A-857E-628E2DB6AE1A}"/>
              </a:ext>
            </a:extLst>
          </p:cNvPr>
          <p:cNvSpPr>
            <a:spLocks noGrp="1"/>
          </p:cNvSpPr>
          <p:nvPr>
            <p:ph type="title"/>
          </p:nvPr>
        </p:nvSpPr>
        <p:spPr>
          <a:xfrm>
            <a:off x="2467303" y="2551277"/>
            <a:ext cx="10515600" cy="1325563"/>
          </a:xfrm>
        </p:spPr>
        <p:txBody>
          <a:bodyPr>
            <a:normAutofit/>
          </a:bodyPr>
          <a:lstStyle/>
          <a:p>
            <a:r>
              <a:rPr lang="en-GH" sz="8000" b="1" dirty="0">
                <a:solidFill>
                  <a:srgbClr val="FF8178"/>
                </a:solidFill>
              </a:rPr>
              <a:t>Recomendations</a:t>
            </a:r>
          </a:p>
        </p:txBody>
      </p:sp>
    </p:spTree>
    <p:extLst>
      <p:ext uri="{BB962C8B-B14F-4D97-AF65-F5344CB8AC3E}">
        <p14:creationId xmlns:p14="http://schemas.microsoft.com/office/powerpoint/2010/main" val="363172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16F94-B477-F29A-DA33-C9A881B0A38A}"/>
              </a:ext>
            </a:extLst>
          </p:cNvPr>
          <p:cNvSpPr>
            <a:spLocks noGrp="1"/>
          </p:cNvSpPr>
          <p:nvPr>
            <p:ph idx="1"/>
          </p:nvPr>
        </p:nvSpPr>
        <p:spPr>
          <a:xfrm>
            <a:off x="838200" y="1114097"/>
            <a:ext cx="10515600" cy="5483280"/>
          </a:xfrm>
        </p:spPr>
        <p:txBody>
          <a:bodyPr>
            <a:normAutofit/>
          </a:bodyPr>
          <a:lstStyle/>
          <a:p>
            <a:pPr lvl="0"/>
            <a:r>
              <a:rPr lang="en-US" dirty="0"/>
              <a:t>From the chart showing the usage of the device the highest percentage was from fairly active users 38% as compared to 21% from active users. Marketing campaigns can be organized to show the benefits of tracking your activities in order to increase the appeal to the active users.</a:t>
            </a:r>
          </a:p>
          <a:p>
            <a:pPr marL="0" lvl="0" indent="0">
              <a:buNone/>
            </a:pPr>
            <a:endParaRPr lang="en-GH" dirty="0"/>
          </a:p>
          <a:p>
            <a:pPr lvl="0"/>
            <a:r>
              <a:rPr lang="en-US" dirty="0"/>
              <a:t>Articles or blogs can be added to the Bellabeat app to educate users on benefits of living a healthy life and how being able to keep track of such data can help. This endeavor is aimed at reducing the percentage of low users of smart devices which is currently at 37.5%</a:t>
            </a:r>
            <a:endParaRPr lang="en-GH" dirty="0"/>
          </a:p>
          <a:p>
            <a:endParaRPr lang="en-GH" dirty="0"/>
          </a:p>
        </p:txBody>
      </p:sp>
    </p:spTree>
    <p:extLst>
      <p:ext uri="{BB962C8B-B14F-4D97-AF65-F5344CB8AC3E}">
        <p14:creationId xmlns:p14="http://schemas.microsoft.com/office/powerpoint/2010/main" val="20990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331DC-C345-16F1-D3E8-3C0C97D91C53}"/>
              </a:ext>
            </a:extLst>
          </p:cNvPr>
          <p:cNvSpPr>
            <a:spLocks noGrp="1"/>
          </p:cNvSpPr>
          <p:nvPr>
            <p:ph idx="1"/>
          </p:nvPr>
        </p:nvSpPr>
        <p:spPr>
          <a:xfrm>
            <a:off x="838200" y="1373680"/>
            <a:ext cx="10515600" cy="4351338"/>
          </a:xfrm>
        </p:spPr>
        <p:txBody>
          <a:bodyPr>
            <a:normAutofit lnSpcReduction="10000"/>
          </a:bodyPr>
          <a:lstStyle/>
          <a:p>
            <a:r>
              <a:rPr lang="en-US" dirty="0"/>
              <a:t>Also, the Bellabeat app can be designed to set targets in terms of steps walked, water drank, etc. This will motivate users to meet the targets hence increasing activity and use of the device</a:t>
            </a:r>
            <a:endParaRPr lang="en-GH" dirty="0"/>
          </a:p>
          <a:p>
            <a:endParaRPr lang="en-GH" dirty="0"/>
          </a:p>
          <a:p>
            <a:endParaRPr lang="en-GH" dirty="0"/>
          </a:p>
          <a:p>
            <a:r>
              <a:rPr lang="en-US" dirty="0"/>
              <a:t>From our analysis the needed sleep target of 480minutes (8 hours) wasn’t reached on any of the days. </a:t>
            </a:r>
            <a:r>
              <a:rPr lang="en-US" dirty="0" err="1"/>
              <a:t>Bellabeat’s</a:t>
            </a:r>
            <a:r>
              <a:rPr lang="en-US" dirty="0"/>
              <a:t> app can have an alarm that serves as a sleep reminder as well as wake users up. Users can set a particular time they have to wake up and the app will then calculate a recommended interval with alarm reminders for time to sleep and wake up.</a:t>
            </a:r>
            <a:endParaRPr lang="en-GH" dirty="0"/>
          </a:p>
          <a:p>
            <a:endParaRPr lang="en-GH" dirty="0"/>
          </a:p>
        </p:txBody>
      </p:sp>
    </p:spTree>
    <p:extLst>
      <p:ext uri="{BB962C8B-B14F-4D97-AF65-F5344CB8AC3E}">
        <p14:creationId xmlns:p14="http://schemas.microsoft.com/office/powerpoint/2010/main" val="3184888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FD897-95BB-F241-E68F-C0C67EFDA899}"/>
              </a:ext>
            </a:extLst>
          </p:cNvPr>
          <p:cNvSpPr>
            <a:spLocks noGrp="1"/>
          </p:cNvSpPr>
          <p:nvPr>
            <p:ph idx="1"/>
          </p:nvPr>
        </p:nvSpPr>
        <p:spPr>
          <a:xfrm>
            <a:off x="838200" y="1342149"/>
            <a:ext cx="10515600" cy="4351338"/>
          </a:xfrm>
        </p:spPr>
        <p:txBody>
          <a:bodyPr/>
          <a:lstStyle/>
          <a:p>
            <a:pPr marL="0" lvl="0" indent="0">
              <a:buNone/>
            </a:pPr>
            <a:r>
              <a:rPr lang="en-US" i="1" dirty="0"/>
              <a:t> From our analysis we found out that none of the users wore the device the all day even though a high percentage (95%) wore it for more than half a day. </a:t>
            </a:r>
            <a:r>
              <a:rPr lang="en-US" dirty="0"/>
              <a:t>Suggestions to remedy this include:</a:t>
            </a:r>
          </a:p>
          <a:p>
            <a:pPr marL="0" lvl="0" indent="0">
              <a:buNone/>
            </a:pPr>
            <a:endParaRPr lang="en-GH" dirty="0"/>
          </a:p>
          <a:p>
            <a:pPr lvl="0"/>
            <a:r>
              <a:rPr lang="en-US" i="1" dirty="0"/>
              <a:t>A strong battery that can last the whole day</a:t>
            </a:r>
            <a:endParaRPr lang="en-GH" dirty="0"/>
          </a:p>
          <a:p>
            <a:pPr lvl="0"/>
            <a:r>
              <a:rPr lang="en-US" i="1" dirty="0"/>
              <a:t>Fashionable devices that can be worn to events so that it can be on the user at all times</a:t>
            </a:r>
            <a:endParaRPr lang="en-GH" dirty="0"/>
          </a:p>
          <a:p>
            <a:pPr lvl="0"/>
            <a:r>
              <a:rPr lang="en-US" i="1" dirty="0"/>
              <a:t>Water and dust resistant products for durability</a:t>
            </a:r>
            <a:endParaRPr lang="en-GH" dirty="0"/>
          </a:p>
          <a:p>
            <a:pPr marL="0" indent="0">
              <a:buNone/>
            </a:pPr>
            <a:endParaRPr lang="en-GH" dirty="0"/>
          </a:p>
          <a:p>
            <a:endParaRPr lang="en-GH" dirty="0"/>
          </a:p>
        </p:txBody>
      </p:sp>
    </p:spTree>
    <p:extLst>
      <p:ext uri="{BB962C8B-B14F-4D97-AF65-F5344CB8AC3E}">
        <p14:creationId xmlns:p14="http://schemas.microsoft.com/office/powerpoint/2010/main" val="2268622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7F7D-07A9-90D8-A749-EFD85146F080}"/>
              </a:ext>
            </a:extLst>
          </p:cNvPr>
          <p:cNvSpPr>
            <a:spLocks noGrp="1"/>
          </p:cNvSpPr>
          <p:nvPr>
            <p:ph type="title"/>
          </p:nvPr>
        </p:nvSpPr>
        <p:spPr>
          <a:xfrm>
            <a:off x="3770586" y="2887607"/>
            <a:ext cx="10515600" cy="1325563"/>
          </a:xfrm>
        </p:spPr>
        <p:txBody>
          <a:bodyPr>
            <a:normAutofit/>
          </a:bodyPr>
          <a:lstStyle/>
          <a:p>
            <a:r>
              <a:rPr lang="en-GH" sz="8000" b="1" dirty="0">
                <a:solidFill>
                  <a:srgbClr val="FF8178"/>
                </a:solidFill>
              </a:rPr>
              <a:t>Thank You</a:t>
            </a:r>
          </a:p>
        </p:txBody>
      </p:sp>
    </p:spTree>
    <p:extLst>
      <p:ext uri="{BB962C8B-B14F-4D97-AF65-F5344CB8AC3E}">
        <p14:creationId xmlns:p14="http://schemas.microsoft.com/office/powerpoint/2010/main" val="42863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7B10-0E00-90E6-1337-B3DB911D41D2}"/>
              </a:ext>
            </a:extLst>
          </p:cNvPr>
          <p:cNvSpPr>
            <a:spLocks noGrp="1"/>
          </p:cNvSpPr>
          <p:nvPr>
            <p:ph type="title"/>
          </p:nvPr>
        </p:nvSpPr>
        <p:spPr>
          <a:xfrm>
            <a:off x="3963366" y="2888406"/>
            <a:ext cx="10515600" cy="1325563"/>
          </a:xfrm>
        </p:spPr>
        <p:txBody>
          <a:bodyPr>
            <a:normAutofit/>
          </a:bodyPr>
          <a:lstStyle/>
          <a:p>
            <a:r>
              <a:rPr lang="en-GH" sz="8000" b="1" dirty="0">
                <a:solidFill>
                  <a:srgbClr val="FF8178"/>
                </a:solidFill>
              </a:rPr>
              <a:t>Ask Phase</a:t>
            </a:r>
            <a:endParaRPr lang="en-GH" sz="8000" dirty="0">
              <a:solidFill>
                <a:srgbClr val="FF8178"/>
              </a:solidFill>
            </a:endParaRPr>
          </a:p>
        </p:txBody>
      </p:sp>
    </p:spTree>
    <p:extLst>
      <p:ext uri="{BB962C8B-B14F-4D97-AF65-F5344CB8AC3E}">
        <p14:creationId xmlns:p14="http://schemas.microsoft.com/office/powerpoint/2010/main" val="2824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F7D6-A9FD-BDAB-5363-81D34D5757FC}"/>
              </a:ext>
            </a:extLst>
          </p:cNvPr>
          <p:cNvSpPr>
            <a:spLocks noGrp="1"/>
          </p:cNvSpPr>
          <p:nvPr>
            <p:ph type="title"/>
          </p:nvPr>
        </p:nvSpPr>
        <p:spPr/>
        <p:txBody>
          <a:bodyPr/>
          <a:lstStyle/>
          <a:p>
            <a:r>
              <a:rPr lang="en-GH" dirty="0">
                <a:solidFill>
                  <a:srgbClr val="FF8178"/>
                </a:solidFill>
              </a:rPr>
              <a:t>Business Task </a:t>
            </a:r>
            <a:endParaRPr lang="en-GH" b="1" dirty="0">
              <a:solidFill>
                <a:srgbClr val="FF8178"/>
              </a:solidFill>
            </a:endParaRPr>
          </a:p>
        </p:txBody>
      </p:sp>
      <p:sp>
        <p:nvSpPr>
          <p:cNvPr id="3" name="Content Placeholder 2">
            <a:extLst>
              <a:ext uri="{FF2B5EF4-FFF2-40B4-BE49-F238E27FC236}">
                <a16:creationId xmlns:a16="http://schemas.microsoft.com/office/drawing/2014/main" id="{7D00B1B0-1F05-A836-D6C6-8CA1413EFF6A}"/>
              </a:ext>
            </a:extLst>
          </p:cNvPr>
          <p:cNvSpPr>
            <a:spLocks noGrp="1"/>
          </p:cNvSpPr>
          <p:nvPr>
            <p:ph idx="1"/>
          </p:nvPr>
        </p:nvSpPr>
        <p:spPr/>
        <p:txBody>
          <a:bodyPr/>
          <a:lstStyle/>
          <a:p>
            <a:pPr marL="0" indent="0">
              <a:buNone/>
            </a:pPr>
            <a:endParaRPr lang="en-GH" dirty="0"/>
          </a:p>
          <a:p>
            <a:pPr marL="0" indent="0">
              <a:buNone/>
            </a:pPr>
            <a:endParaRPr lang="en-GH" dirty="0"/>
          </a:p>
          <a:p>
            <a:pPr marL="0" indent="0">
              <a:buNone/>
            </a:pPr>
            <a:r>
              <a:rPr lang="en-US" dirty="0"/>
              <a:t>Analyze consumer habits in relation to smart device usage in order to gain insights that will help guide the marketing strategy for the company</a:t>
            </a:r>
            <a:endParaRPr lang="en-GH" dirty="0"/>
          </a:p>
          <a:p>
            <a:pPr marL="0" indent="0">
              <a:buNone/>
            </a:pPr>
            <a:endParaRPr lang="en-GH" dirty="0"/>
          </a:p>
        </p:txBody>
      </p:sp>
    </p:spTree>
    <p:extLst>
      <p:ext uri="{BB962C8B-B14F-4D97-AF65-F5344CB8AC3E}">
        <p14:creationId xmlns:p14="http://schemas.microsoft.com/office/powerpoint/2010/main" val="396642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64A3-3832-46F6-F91A-497F24EDB899}"/>
              </a:ext>
            </a:extLst>
          </p:cNvPr>
          <p:cNvSpPr>
            <a:spLocks noGrp="1"/>
          </p:cNvSpPr>
          <p:nvPr>
            <p:ph type="title"/>
          </p:nvPr>
        </p:nvSpPr>
        <p:spPr>
          <a:xfrm>
            <a:off x="2979516" y="2992578"/>
            <a:ext cx="10515600" cy="1325563"/>
          </a:xfrm>
        </p:spPr>
        <p:txBody>
          <a:bodyPr>
            <a:normAutofit/>
          </a:bodyPr>
          <a:lstStyle/>
          <a:p>
            <a:r>
              <a:rPr lang="en-GH" sz="8000" b="1" dirty="0">
                <a:solidFill>
                  <a:srgbClr val="FF8178"/>
                </a:solidFill>
              </a:rPr>
              <a:t>Prepare Phase</a:t>
            </a:r>
            <a:endParaRPr lang="en-GH" sz="8000" dirty="0">
              <a:solidFill>
                <a:srgbClr val="FF8178"/>
              </a:solidFill>
            </a:endParaRPr>
          </a:p>
        </p:txBody>
      </p:sp>
    </p:spTree>
    <p:extLst>
      <p:ext uri="{BB962C8B-B14F-4D97-AF65-F5344CB8AC3E}">
        <p14:creationId xmlns:p14="http://schemas.microsoft.com/office/powerpoint/2010/main" val="389120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D6744-66D1-FA5E-9C8E-19EE2E65078A}"/>
              </a:ext>
            </a:extLst>
          </p:cNvPr>
          <p:cNvSpPr>
            <a:spLocks noGrp="1"/>
          </p:cNvSpPr>
          <p:nvPr>
            <p:ph idx="1"/>
          </p:nvPr>
        </p:nvSpPr>
        <p:spPr>
          <a:xfrm>
            <a:off x="838200" y="1537110"/>
            <a:ext cx="10515600" cy="4351338"/>
          </a:xfrm>
        </p:spPr>
        <p:txBody>
          <a:bodyPr>
            <a:normAutofit fontScale="92500" lnSpcReduction="10000"/>
          </a:bodyPr>
          <a:lstStyle/>
          <a:p>
            <a:r>
              <a:rPr lang="en-US" dirty="0"/>
              <a:t>The dataset used was the “Fitbit Fitness Tracker Data” which was open source stored on Kaggle and made available through Mobius.</a:t>
            </a:r>
          </a:p>
          <a:p>
            <a:endParaRPr lang="en-US" dirty="0"/>
          </a:p>
          <a:p>
            <a:r>
              <a:rPr lang="en-US" dirty="0"/>
              <a:t>These datasets were generated by respondents to a distributed survey via Amazon Mechanical Turk between 03.12.2016-05.12.2016.</a:t>
            </a:r>
          </a:p>
          <a:p>
            <a:pPr marL="0" indent="0">
              <a:buNone/>
            </a:pPr>
            <a:endParaRPr lang="en-US" dirty="0"/>
          </a:p>
          <a:p>
            <a:r>
              <a:rPr lang="en-US" dirty="0"/>
              <a:t> Available to us are 18 CSV documents</a:t>
            </a:r>
            <a:r>
              <a:rPr lang="en-GH" dirty="0">
                <a:effectLst/>
              </a:rPr>
              <a:t> .</a:t>
            </a:r>
            <a:r>
              <a:rPr lang="en-US" dirty="0"/>
              <a:t> Each document represents different quantitative data tracked by Fitbit</a:t>
            </a:r>
            <a:r>
              <a:rPr lang="en-GH" dirty="0">
                <a:effectLst/>
              </a:rPr>
              <a:t> </a:t>
            </a:r>
          </a:p>
          <a:p>
            <a:pPr marL="0" indent="0">
              <a:buNone/>
            </a:pPr>
            <a:endParaRPr lang="en-GH" dirty="0">
              <a:effectLst/>
            </a:endParaRPr>
          </a:p>
          <a:p>
            <a:r>
              <a:rPr lang="en-GH" dirty="0">
                <a:effectLst/>
              </a:rPr>
              <a:t> </a:t>
            </a:r>
            <a:r>
              <a:rPr lang="en-US" dirty="0"/>
              <a:t>Counted sample size (users) of each table and verified time length of analysis - 21 days.</a:t>
            </a:r>
            <a:endParaRPr lang="en-GH" dirty="0"/>
          </a:p>
          <a:p>
            <a:pPr marL="0" indent="0">
              <a:buNone/>
            </a:pPr>
            <a:endParaRPr lang="en-GH" dirty="0"/>
          </a:p>
          <a:p>
            <a:endParaRPr lang="en-GH" dirty="0"/>
          </a:p>
        </p:txBody>
      </p:sp>
    </p:spTree>
    <p:extLst>
      <p:ext uri="{BB962C8B-B14F-4D97-AF65-F5344CB8AC3E}">
        <p14:creationId xmlns:p14="http://schemas.microsoft.com/office/powerpoint/2010/main" val="382231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BF2B-B4F3-4C22-E64C-FC46C6FAE415}"/>
              </a:ext>
            </a:extLst>
          </p:cNvPr>
          <p:cNvSpPr>
            <a:spLocks noGrp="1"/>
          </p:cNvSpPr>
          <p:nvPr>
            <p:ph type="title"/>
          </p:nvPr>
        </p:nvSpPr>
        <p:spPr/>
        <p:txBody>
          <a:bodyPr>
            <a:normAutofit/>
          </a:bodyPr>
          <a:lstStyle/>
          <a:p>
            <a:r>
              <a:rPr lang="en-US" sz="3600" dirty="0">
                <a:solidFill>
                  <a:srgbClr val="FF8178"/>
                </a:solidFill>
              </a:rPr>
              <a:t>Limitations of Data</a:t>
            </a:r>
            <a:r>
              <a:rPr lang="en-GH" sz="3600" dirty="0">
                <a:solidFill>
                  <a:srgbClr val="FF8178"/>
                </a:solidFill>
                <a:effectLst/>
              </a:rPr>
              <a:t> </a:t>
            </a:r>
            <a:endParaRPr lang="en-GH" sz="3600" dirty="0">
              <a:solidFill>
                <a:srgbClr val="FF8178"/>
              </a:solidFill>
            </a:endParaRPr>
          </a:p>
        </p:txBody>
      </p:sp>
      <p:sp>
        <p:nvSpPr>
          <p:cNvPr id="3" name="Content Placeholder 2">
            <a:extLst>
              <a:ext uri="{FF2B5EF4-FFF2-40B4-BE49-F238E27FC236}">
                <a16:creationId xmlns:a16="http://schemas.microsoft.com/office/drawing/2014/main" id="{980E5BFD-1BD9-58C3-1ED1-298606E954D2}"/>
              </a:ext>
            </a:extLst>
          </p:cNvPr>
          <p:cNvSpPr>
            <a:spLocks noGrp="1"/>
          </p:cNvSpPr>
          <p:nvPr>
            <p:ph idx="1"/>
          </p:nvPr>
        </p:nvSpPr>
        <p:spPr/>
        <p:txBody>
          <a:bodyPr/>
          <a:lstStyle/>
          <a:p>
            <a:pPr lvl="0"/>
            <a:r>
              <a:rPr lang="en-US" dirty="0"/>
              <a:t>There was no information on where the data was gathered meaning there might be some sampling bias</a:t>
            </a:r>
          </a:p>
          <a:p>
            <a:pPr lvl="0"/>
            <a:endParaRPr lang="en-GH" dirty="0"/>
          </a:p>
          <a:p>
            <a:pPr lvl="0"/>
            <a:r>
              <a:rPr lang="en-US" dirty="0"/>
              <a:t>Thirty participants make up a small sample size</a:t>
            </a:r>
          </a:p>
          <a:p>
            <a:pPr marL="0" lvl="0" indent="0">
              <a:buNone/>
            </a:pPr>
            <a:endParaRPr lang="en-GH" dirty="0"/>
          </a:p>
          <a:p>
            <a:pPr lvl="0"/>
            <a:r>
              <a:rPr lang="en-US" dirty="0"/>
              <a:t>Data gathered over a two-month period which we believe is not enough time to give us optimized insights</a:t>
            </a:r>
            <a:endParaRPr lang="en-GH" dirty="0"/>
          </a:p>
          <a:p>
            <a:endParaRPr lang="en-GH" dirty="0"/>
          </a:p>
        </p:txBody>
      </p:sp>
    </p:spTree>
    <p:extLst>
      <p:ext uri="{BB962C8B-B14F-4D97-AF65-F5344CB8AC3E}">
        <p14:creationId xmlns:p14="http://schemas.microsoft.com/office/powerpoint/2010/main" val="51572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B130-04C9-D969-AF33-9CE66ECFB697}"/>
              </a:ext>
            </a:extLst>
          </p:cNvPr>
          <p:cNvSpPr>
            <a:spLocks noGrp="1"/>
          </p:cNvSpPr>
          <p:nvPr>
            <p:ph type="title"/>
          </p:nvPr>
        </p:nvSpPr>
        <p:spPr/>
        <p:txBody>
          <a:bodyPr>
            <a:normAutofit/>
          </a:bodyPr>
          <a:lstStyle/>
          <a:p>
            <a:r>
              <a:rPr lang="en-GH" sz="3600" dirty="0">
                <a:solidFill>
                  <a:srgbClr val="FF8178"/>
                </a:solidFill>
              </a:rPr>
              <a:t>Scope of Analysis</a:t>
            </a:r>
          </a:p>
        </p:txBody>
      </p:sp>
      <p:sp>
        <p:nvSpPr>
          <p:cNvPr id="3" name="Content Placeholder 2">
            <a:extLst>
              <a:ext uri="{FF2B5EF4-FFF2-40B4-BE49-F238E27FC236}">
                <a16:creationId xmlns:a16="http://schemas.microsoft.com/office/drawing/2014/main" id="{A818B71E-C8E9-464E-35F6-F9A1412B6D76}"/>
              </a:ext>
            </a:extLst>
          </p:cNvPr>
          <p:cNvSpPr>
            <a:spLocks noGrp="1"/>
          </p:cNvSpPr>
          <p:nvPr>
            <p:ph idx="1"/>
          </p:nvPr>
        </p:nvSpPr>
        <p:spPr/>
        <p:txBody>
          <a:bodyPr/>
          <a:lstStyle/>
          <a:p>
            <a:pPr marL="0" indent="0">
              <a:buNone/>
            </a:pPr>
            <a:r>
              <a:rPr lang="en-US" dirty="0"/>
              <a:t>To help us achieve our business task I focused on three datasets namely:</a:t>
            </a:r>
          </a:p>
          <a:p>
            <a:pPr marL="0" indent="0">
              <a:buNone/>
            </a:pPr>
            <a:endParaRPr lang="en-GH" dirty="0"/>
          </a:p>
          <a:p>
            <a:pPr lvl="1"/>
            <a:r>
              <a:rPr lang="en-US" sz="3200" dirty="0" err="1"/>
              <a:t>daily_activity_merged</a:t>
            </a:r>
            <a:endParaRPr lang="en-US" sz="3200" dirty="0"/>
          </a:p>
          <a:p>
            <a:pPr marL="457200" lvl="1" indent="0">
              <a:buNone/>
            </a:pPr>
            <a:endParaRPr lang="en-GH" sz="3200" dirty="0"/>
          </a:p>
          <a:p>
            <a:pPr lvl="1"/>
            <a:r>
              <a:rPr lang="en-US" sz="3200" dirty="0" err="1"/>
              <a:t>sleep_day_merged</a:t>
            </a:r>
            <a:endParaRPr lang="en-US" sz="3200" dirty="0"/>
          </a:p>
          <a:p>
            <a:pPr marL="457200" lvl="1" indent="0">
              <a:buNone/>
            </a:pPr>
            <a:endParaRPr lang="en-GH" sz="3200" dirty="0"/>
          </a:p>
          <a:p>
            <a:pPr lvl="1"/>
            <a:r>
              <a:rPr lang="en-US" sz="3200" dirty="0" err="1"/>
              <a:t>hourly_steps_merged</a:t>
            </a:r>
            <a:endParaRPr lang="en-GH" sz="3200" dirty="0"/>
          </a:p>
          <a:p>
            <a:pPr marL="0" indent="0">
              <a:buNone/>
            </a:pPr>
            <a:endParaRPr lang="en-GH" dirty="0"/>
          </a:p>
        </p:txBody>
      </p:sp>
    </p:spTree>
    <p:extLst>
      <p:ext uri="{BB962C8B-B14F-4D97-AF65-F5344CB8AC3E}">
        <p14:creationId xmlns:p14="http://schemas.microsoft.com/office/powerpoint/2010/main" val="106321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B110-577A-BBAB-504F-D71F6EA7ACD1}"/>
              </a:ext>
            </a:extLst>
          </p:cNvPr>
          <p:cNvSpPr>
            <a:spLocks noGrp="1"/>
          </p:cNvSpPr>
          <p:nvPr>
            <p:ph type="title"/>
          </p:nvPr>
        </p:nvSpPr>
        <p:spPr>
          <a:xfrm>
            <a:off x="3211010" y="2865257"/>
            <a:ext cx="10515600" cy="1325563"/>
          </a:xfrm>
        </p:spPr>
        <p:txBody>
          <a:bodyPr>
            <a:normAutofit/>
          </a:bodyPr>
          <a:lstStyle/>
          <a:p>
            <a:r>
              <a:rPr lang="en-US" sz="8000" b="1" dirty="0">
                <a:solidFill>
                  <a:srgbClr val="FF8178"/>
                </a:solidFill>
              </a:rPr>
              <a:t>Process Phase</a:t>
            </a:r>
            <a:endParaRPr lang="en-GH" sz="8000" dirty="0">
              <a:solidFill>
                <a:srgbClr val="FF8178"/>
              </a:solidFill>
            </a:endParaRPr>
          </a:p>
        </p:txBody>
      </p:sp>
    </p:spTree>
    <p:extLst>
      <p:ext uri="{BB962C8B-B14F-4D97-AF65-F5344CB8AC3E}">
        <p14:creationId xmlns:p14="http://schemas.microsoft.com/office/powerpoint/2010/main" val="2142489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6347</TotalTime>
  <Words>910</Words>
  <Application>Microsoft Macintosh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Bellabeat App Case Study</vt:lpstr>
      <vt:lpstr>Summary</vt:lpstr>
      <vt:lpstr>Ask Phase</vt:lpstr>
      <vt:lpstr>Business Task </vt:lpstr>
      <vt:lpstr>Prepare Phase</vt:lpstr>
      <vt:lpstr>PowerPoint Presentation</vt:lpstr>
      <vt:lpstr>Limitations of Data </vt:lpstr>
      <vt:lpstr>Scope of Analysis</vt:lpstr>
      <vt:lpstr>Process Phase</vt:lpstr>
      <vt:lpstr> </vt:lpstr>
      <vt:lpstr> Findings</vt:lpstr>
      <vt:lpstr>Classifying users based on number of steps </vt:lpstr>
      <vt:lpstr>Investigating activity throughout the week(Steps taken) </vt:lpstr>
      <vt:lpstr>Investigating activity throughout the week(Sleep Activity)</vt:lpstr>
      <vt:lpstr>Hourly Steps</vt:lpstr>
      <vt:lpstr>Correlation (Calories and Steps)</vt:lpstr>
      <vt:lpstr>Correlation (Sleep Time and Steps)</vt:lpstr>
      <vt:lpstr>Usage of Device</vt:lpstr>
      <vt:lpstr>Amount of time the device is worn throughout the day </vt:lpstr>
      <vt:lpstr>Amount of time worn by the usage of the device </vt:lpstr>
      <vt:lpstr>Recomendations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App Case Study</dc:title>
  <dc:creator>Microsoft Office User</dc:creator>
  <cp:lastModifiedBy>Microsoft Office User</cp:lastModifiedBy>
  <cp:revision>2</cp:revision>
  <dcterms:created xsi:type="dcterms:W3CDTF">2022-08-19T17:38:21Z</dcterms:created>
  <dcterms:modified xsi:type="dcterms:W3CDTF">2022-08-24T03:25:44Z</dcterms:modified>
</cp:coreProperties>
</file>