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56" r:id="rId3"/>
    <p:sldId id="257" r:id="rId4"/>
    <p:sldId id="258" r:id="rId5"/>
    <p:sldId id="262" r:id="rId6"/>
    <p:sldId id="267" r:id="rId7"/>
    <p:sldId id="261" r:id="rId8"/>
  </p:sldIdLst>
  <p:sldSz cx="14630400" cy="8229600"/>
  <p:notesSz cx="8229600" cy="14630400"/>
  <p:embeddedFontLst>
    <p:embeddedFont>
      <p:font typeface="Kanit" panose="020B0604020202020204" charset="-34"/>
      <p:regular r:id="rId10"/>
    </p:embeddedFont>
    <p:embeddedFont>
      <p:font typeface="Kokila" panose="020B0604020202020204" pitchFamily="34" charset="0"/>
      <p:regular r:id="rId11"/>
      <p:bold r:id="rId12"/>
      <p:italic r:id="rId13"/>
      <p:boldItalic r:id="rId14"/>
    </p:embeddedFont>
    <p:embeddedFont>
      <p:font typeface="Martel Sans Light" panose="020B0604020202020204" charset="0"/>
      <p:regular r:id="rId15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B69"/>
    <a:srgbClr val="FFFFFF"/>
    <a:srgbClr val="132131"/>
    <a:srgbClr val="232949"/>
    <a:srgbClr val="F7D1AE"/>
    <a:srgbClr val="F47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48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38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4.png"/><Relationship Id="rId21" Type="http://schemas.openxmlformats.org/officeDocument/2006/relationships/image" Target="../media/image31.png"/><Relationship Id="rId7" Type="http://schemas.openxmlformats.org/officeDocument/2006/relationships/image" Target="../media/image18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لقطة شاشة">
            <a:extLst>
              <a:ext uri="{FF2B5EF4-FFF2-40B4-BE49-F238E27FC236}">
                <a16:creationId xmlns:a16="http://schemas.microsoft.com/office/drawing/2014/main" id="{F735384F-AD97-4807-D16B-D201A0FDE9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5" name="صورة 4" descr="صورة تحتوي على شخص, تلبيس, الوجه الإنساني, ابتسامة&#10;&#10;تم إنشاء الوصف تلقائياً">
            <a:extLst>
              <a:ext uri="{FF2B5EF4-FFF2-40B4-BE49-F238E27FC236}">
                <a16:creationId xmlns:a16="http://schemas.microsoft.com/office/drawing/2014/main" id="{7BBA1610-940B-D603-C43C-792DEB41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262" y="1143000"/>
            <a:ext cx="5981700" cy="7086600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C9ECF551-9236-5174-7813-EFFD0F8CBC4D}"/>
              </a:ext>
            </a:extLst>
          </p:cNvPr>
          <p:cNvSpPr/>
          <p:nvPr/>
        </p:nvSpPr>
        <p:spPr>
          <a:xfrm>
            <a:off x="2161458" y="5171802"/>
            <a:ext cx="5091590" cy="10592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 rtl="0">
              <a:lnSpc>
                <a:spcPts val="5500"/>
              </a:lnSpc>
              <a:buNone/>
            </a:pPr>
            <a:r>
              <a:rPr lang="en-US" sz="6000" dirty="0">
                <a:solidFill>
                  <a:srgbClr val="F7D1AE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Kaf </a:t>
            </a:r>
            <a:r>
              <a:rPr lang="en-US" sz="6000" dirty="0" err="1">
                <a:solidFill>
                  <a:srgbClr val="F7D1AE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Mueen</a:t>
            </a:r>
            <a:endParaRPr lang="en-US" sz="6000" dirty="0">
              <a:solidFill>
                <a:srgbClr val="F7D1AE"/>
              </a:solidFill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BA82B4F-DEC1-3188-E4F4-FBFFC2F36A65}"/>
              </a:ext>
            </a:extLst>
          </p:cNvPr>
          <p:cNvSpPr/>
          <p:nvPr/>
        </p:nvSpPr>
        <p:spPr>
          <a:xfrm>
            <a:off x="1762124" y="5931080"/>
            <a:ext cx="5981700" cy="1059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 rtl="0">
              <a:lnSpc>
                <a:spcPts val="3000"/>
              </a:lnSpc>
              <a:buNone/>
            </a:pPr>
            <a:r>
              <a:rPr lang="en-US" sz="3200" dirty="0">
                <a:solidFill>
                  <a:srgbClr val="F7D1AE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Trusted Handyman Services</a:t>
            </a:r>
            <a:endParaRPr lang="en-US" sz="2800" dirty="0">
              <a:solidFill>
                <a:srgbClr val="F7D1AE"/>
              </a:solidFill>
            </a:endParaRPr>
          </a:p>
        </p:txBody>
      </p:sp>
      <p:pic>
        <p:nvPicPr>
          <p:cNvPr id="9" name="صورة 8" descr="صورة تحتوي على نص, الرسومات, تصميم الجرافيك, قصاصة فنية&#10;&#10;تم إنشاء الوصف تلقائياً">
            <a:extLst>
              <a:ext uri="{FF2B5EF4-FFF2-40B4-BE49-F238E27FC236}">
                <a16:creationId xmlns:a16="http://schemas.microsoft.com/office/drawing/2014/main" id="{4B28A282-8C9F-4A51-1987-CE71AE65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30" y="1605878"/>
            <a:ext cx="3565287" cy="35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5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snipRoundRect">
            <a:avLst>
              <a:gd name="adj1" fmla="val 29688"/>
              <a:gd name="adj2" fmla="val 0"/>
            </a:avLst>
          </a:prstGeom>
        </p:spPr>
      </p:pic>
      <p:sp>
        <p:nvSpPr>
          <p:cNvPr id="3" name="Text 0"/>
          <p:cNvSpPr/>
          <p:nvPr/>
        </p:nvSpPr>
        <p:spPr>
          <a:xfrm>
            <a:off x="1052036" y="228862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 rt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Kaf </a:t>
            </a:r>
            <a:r>
              <a:rPr lang="en-US" sz="4400" dirty="0" err="1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Mueen</a:t>
            </a: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: Trusted Handyman Services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1052036" y="4055627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 rtl="0">
              <a:lnSpc>
                <a:spcPts val="3000"/>
              </a:lnSpc>
              <a:buNone/>
            </a:pPr>
            <a:r>
              <a:rPr lang="en-US" sz="185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Kaf Mueen is a digital marketplace connecting skilled handymen with local customers. Our platform empowers homeowners to find reliable professionals for a range of home improvement tasks. We prioritize quality and trust, offering a seamless experience for both customers and handymen.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صورة 24" descr="صورة تحتوي على أسود, الظلام&#10;&#10;تم إنشاء الوصف تلقائياً">
            <a:extLst>
              <a:ext uri="{FF2B5EF4-FFF2-40B4-BE49-F238E27FC236}">
                <a16:creationId xmlns:a16="http://schemas.microsoft.com/office/drawing/2014/main" id="{CC4E8B90-6B3D-3B03-4016-B351CFFD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895"/>
            <a:ext cx="8970908" cy="8229600"/>
          </a:xfrm>
          <a:prstGeom prst="rect">
            <a:avLst/>
          </a:prstGeom>
        </p:spPr>
      </p:pic>
      <p:pic>
        <p:nvPicPr>
          <p:cNvPr id="16" name="صورة 15" descr="صورة تحتوي على أسود, الظلام&#10;&#10;تم إنشاء الوصف تلقائياً">
            <a:extLst>
              <a:ext uri="{FF2B5EF4-FFF2-40B4-BE49-F238E27FC236}">
                <a16:creationId xmlns:a16="http://schemas.microsoft.com/office/drawing/2014/main" id="{2B21A9C3-9585-C5D1-F87D-03857237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70908" cy="8229600"/>
          </a:xfrm>
          <a:prstGeom prst="rect">
            <a:avLst/>
          </a:prstGeom>
        </p:spPr>
      </p:pic>
      <p:pic>
        <p:nvPicPr>
          <p:cNvPr id="23" name="صورة 22" descr="صورة تحتوي على أسود, الظلام&#10;&#10;تم إنشاء الوصف تلقائياً">
            <a:extLst>
              <a:ext uri="{FF2B5EF4-FFF2-40B4-BE49-F238E27FC236}">
                <a16:creationId xmlns:a16="http://schemas.microsoft.com/office/drawing/2014/main" id="{08A9B7BE-C73E-274E-5616-C89BCEE1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70908" cy="8229600"/>
          </a:xfrm>
          <a:prstGeom prst="rect">
            <a:avLst/>
          </a:prstGeom>
        </p:spPr>
      </p:pic>
      <p:pic>
        <p:nvPicPr>
          <p:cNvPr id="24" name="صورة 23" descr="صورة تحتوي على أسود, الظلام&#10;&#10;تم إنشاء الوصف تلقائياً">
            <a:extLst>
              <a:ext uri="{FF2B5EF4-FFF2-40B4-BE49-F238E27FC236}">
                <a16:creationId xmlns:a16="http://schemas.microsoft.com/office/drawing/2014/main" id="{A63ABA37-A977-F14D-323B-9902038156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71"/>
            <a:ext cx="8970908" cy="8229600"/>
          </a:xfrm>
          <a:prstGeom prst="rect">
            <a:avLst/>
          </a:prstGeom>
        </p:spPr>
      </p:pic>
      <p:sp>
        <p:nvSpPr>
          <p:cNvPr id="26" name="Shape 1">
            <a:extLst>
              <a:ext uri="{FF2B5EF4-FFF2-40B4-BE49-F238E27FC236}">
                <a16:creationId xmlns:a16="http://schemas.microsoft.com/office/drawing/2014/main" id="{FEAF9C1F-FEA7-5AB9-CE10-E5BE52E8F157}"/>
              </a:ext>
            </a:extLst>
          </p:cNvPr>
          <p:cNvSpPr/>
          <p:nvPr/>
        </p:nvSpPr>
        <p:spPr>
          <a:xfrm>
            <a:off x="724717" y="3819435"/>
            <a:ext cx="4193024" cy="2751773"/>
          </a:xfrm>
          <a:prstGeom prst="roundRect">
            <a:avLst>
              <a:gd name="adj" fmla="val 13185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724717" y="143836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 rt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The Digital Marketplace for Local Handyman Services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24717" y="332940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911049" y="4251484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Post tasks and get quotes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911049" y="4718209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Choose reliable handymen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911049" y="5184934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Convenient scheduling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11049" y="5651659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Track project progress</a:t>
            </a:r>
            <a:endParaRPr lang="en-US" sz="1850" dirty="0"/>
          </a:p>
        </p:txBody>
      </p:sp>
      <p:sp>
        <p:nvSpPr>
          <p:cNvPr id="27" name="Shape 1">
            <a:extLst>
              <a:ext uri="{FF2B5EF4-FFF2-40B4-BE49-F238E27FC236}">
                <a16:creationId xmlns:a16="http://schemas.microsoft.com/office/drawing/2014/main" id="{C60DD1A1-BB89-0885-D769-A4EA8FD8ADC1}"/>
              </a:ext>
            </a:extLst>
          </p:cNvPr>
          <p:cNvSpPr/>
          <p:nvPr/>
        </p:nvSpPr>
        <p:spPr>
          <a:xfrm>
            <a:off x="5143958" y="3797587"/>
            <a:ext cx="4193024" cy="2751773"/>
          </a:xfrm>
          <a:prstGeom prst="roundRect">
            <a:avLst>
              <a:gd name="adj" fmla="val 13185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461774" y="4251484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Offer services and set rates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5461774" y="4718209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Access new customer leads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5461774" y="5184934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Manage work schedules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5461774" y="5651659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Build reputation and reviews</a:t>
            </a:r>
            <a:endParaRPr lang="en-US" sz="1850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0E6D1408-156A-7012-EE55-D91DDBD69B59}"/>
              </a:ext>
            </a:extLst>
          </p:cNvPr>
          <p:cNvSpPr txBox="1"/>
          <p:nvPr/>
        </p:nvSpPr>
        <p:spPr>
          <a:xfrm>
            <a:off x="1121708" y="370153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61774" y="336107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Handymen</a:t>
            </a:r>
            <a:endParaRPr lang="en-US" sz="2200" dirty="0"/>
          </a:p>
        </p:txBody>
      </p:sp>
      <p:sp>
        <p:nvSpPr>
          <p:cNvPr id="28" name="Shape 1">
            <a:extLst>
              <a:ext uri="{FF2B5EF4-FFF2-40B4-BE49-F238E27FC236}">
                <a16:creationId xmlns:a16="http://schemas.microsoft.com/office/drawing/2014/main" id="{148CBEC8-53BE-9600-3D54-EA41247F9DA9}"/>
              </a:ext>
            </a:extLst>
          </p:cNvPr>
          <p:cNvSpPr/>
          <p:nvPr/>
        </p:nvSpPr>
        <p:spPr>
          <a:xfrm>
            <a:off x="9517975" y="3797587"/>
            <a:ext cx="4193024" cy="2751773"/>
          </a:xfrm>
          <a:prstGeom prst="roundRect">
            <a:avLst>
              <a:gd name="adj" fmla="val 13185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Text 6">
            <a:extLst>
              <a:ext uri="{FF2B5EF4-FFF2-40B4-BE49-F238E27FC236}">
                <a16:creationId xmlns:a16="http://schemas.microsoft.com/office/drawing/2014/main" id="{07C62238-635A-56C6-18CA-8AF238C24E7D}"/>
              </a:ext>
            </a:extLst>
          </p:cNvPr>
          <p:cNvSpPr/>
          <p:nvPr/>
        </p:nvSpPr>
        <p:spPr>
          <a:xfrm>
            <a:off x="9835791" y="336107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Stores</a:t>
            </a:r>
            <a:endParaRPr lang="en-US" sz="2200" dirty="0"/>
          </a:p>
        </p:txBody>
      </p:sp>
      <p:sp>
        <p:nvSpPr>
          <p:cNvPr id="30" name="Text 7">
            <a:extLst>
              <a:ext uri="{FF2B5EF4-FFF2-40B4-BE49-F238E27FC236}">
                <a16:creationId xmlns:a16="http://schemas.microsoft.com/office/drawing/2014/main" id="{D1F96B15-0E07-119F-0901-DF0B394B65BB}"/>
              </a:ext>
            </a:extLst>
          </p:cNvPr>
          <p:cNvSpPr/>
          <p:nvPr/>
        </p:nvSpPr>
        <p:spPr>
          <a:xfrm>
            <a:off x="9835791" y="4251484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Offer products</a:t>
            </a:r>
            <a:endParaRPr lang="en-US" sz="1850" dirty="0"/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685812BE-E221-8E8E-5D3E-63C4359D36CB}"/>
              </a:ext>
            </a:extLst>
          </p:cNvPr>
          <p:cNvSpPr/>
          <p:nvPr/>
        </p:nvSpPr>
        <p:spPr>
          <a:xfrm>
            <a:off x="9835791" y="4718209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Access new customer leads</a:t>
            </a:r>
            <a:endParaRPr lang="en-US" sz="1850" dirty="0"/>
          </a:p>
        </p:txBody>
      </p:sp>
      <p:sp>
        <p:nvSpPr>
          <p:cNvPr id="32" name="Text 9">
            <a:extLst>
              <a:ext uri="{FF2B5EF4-FFF2-40B4-BE49-F238E27FC236}">
                <a16:creationId xmlns:a16="http://schemas.microsoft.com/office/drawing/2014/main" id="{7077AEC0-E95B-07D8-B789-DA73C33D905B}"/>
              </a:ext>
            </a:extLst>
          </p:cNvPr>
          <p:cNvSpPr/>
          <p:nvPr/>
        </p:nvSpPr>
        <p:spPr>
          <a:xfrm>
            <a:off x="10145371" y="5413534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endParaRPr lang="en-US" sz="1850" dirty="0"/>
          </a:p>
        </p:txBody>
      </p:sp>
      <p:sp>
        <p:nvSpPr>
          <p:cNvPr id="33" name="Text 10">
            <a:extLst>
              <a:ext uri="{FF2B5EF4-FFF2-40B4-BE49-F238E27FC236}">
                <a16:creationId xmlns:a16="http://schemas.microsoft.com/office/drawing/2014/main" id="{22BC803B-FF66-FECF-A313-0E1140D633B3}"/>
              </a:ext>
            </a:extLst>
          </p:cNvPr>
          <p:cNvSpPr/>
          <p:nvPr/>
        </p:nvSpPr>
        <p:spPr>
          <a:xfrm>
            <a:off x="9835791" y="5268635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Build reputation and reviews</a:t>
            </a:r>
            <a:endParaRPr lang="en-US" sz="1850" dirty="0"/>
          </a:p>
        </p:txBody>
      </p:sp>
      <p:pic>
        <p:nvPicPr>
          <p:cNvPr id="35" name="صورة 34" descr="صورة تحتوي على الرسومات, الخط, قصاصة فنية, تصميم الجرافيك&#10;&#10;تم إنشاء الوصف تلقائياً">
            <a:extLst>
              <a:ext uri="{FF2B5EF4-FFF2-40B4-BE49-F238E27FC236}">
                <a16:creationId xmlns:a16="http://schemas.microsoft.com/office/drawing/2014/main" id="{65B1BDC7-3589-DE31-9736-D7546C336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792" y="7515226"/>
            <a:ext cx="2586258" cy="6799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89421"/>
          </a:xfrm>
          <a:prstGeom prst="round2SameRect">
            <a:avLst>
              <a:gd name="adj1" fmla="val 0"/>
              <a:gd name="adj2" fmla="val 26764"/>
            </a:avLst>
          </a:prstGeom>
        </p:spPr>
      </p:pic>
      <p:sp>
        <p:nvSpPr>
          <p:cNvPr id="3" name="Text 0"/>
          <p:cNvSpPr/>
          <p:nvPr/>
        </p:nvSpPr>
        <p:spPr>
          <a:xfrm>
            <a:off x="1711569" y="3401258"/>
            <a:ext cx="11583352" cy="703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Connecting Skilled Tradesmen with Customers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72" y="4663913"/>
            <a:ext cx="597813" cy="5978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009" y="5546050"/>
            <a:ext cx="281356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Local Focus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80561" y="6041112"/>
            <a:ext cx="2813566" cy="1530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Kaf Mueen prioritizes local connections, matching customers with nearby skilled handymen.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835" y="4670702"/>
            <a:ext cx="597813" cy="5978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880839" y="5507235"/>
            <a:ext cx="281356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Verified Professionals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880839" y="6002297"/>
            <a:ext cx="2970014" cy="1148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Our platform features background-checked and experienced handymen.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490" y="4658558"/>
            <a:ext cx="597813" cy="5978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67180" y="5495448"/>
            <a:ext cx="281356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Direct Communication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467180" y="5990510"/>
            <a:ext cx="2970014" cy="1148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Customers and handymen can communicate directly to discuss project details.</a:t>
            </a:r>
            <a:endParaRPr lang="en-US" sz="1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71040" y="4658558"/>
            <a:ext cx="597813" cy="59781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053522" y="5495448"/>
            <a:ext cx="281356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Transparent Reviews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1053522" y="5990510"/>
            <a:ext cx="2970133" cy="1148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Building trust through honest customer reviews and ratings.</a:t>
            </a:r>
            <a:endParaRPr lang="en-US" sz="1850" dirty="0"/>
          </a:p>
        </p:txBody>
      </p:sp>
      <p:pic>
        <p:nvPicPr>
          <p:cNvPr id="16" name="صورة 15" descr="صورة تحتوي على الرسومات, الخط, قصاصة فنية, تصميم الجرافيك&#10;&#10;تم إنشاء الوصف تلقائياً">
            <a:extLst>
              <a:ext uri="{FF2B5EF4-FFF2-40B4-BE49-F238E27FC236}">
                <a16:creationId xmlns:a16="http://schemas.microsoft.com/office/drawing/2014/main" id="{C71BBA1E-30D2-A833-286B-3C47C3854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01792" y="7515226"/>
            <a:ext cx="2586258" cy="6799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7417" y="678894"/>
            <a:ext cx="12428101" cy="6306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Trusted Services Guarantee: Kaf Mueen's Brand Promise</a:t>
            </a:r>
            <a:endParaRPr lang="en-US" sz="3950" dirty="0"/>
          </a:p>
        </p:txBody>
      </p:sp>
      <p:sp>
        <p:nvSpPr>
          <p:cNvPr id="3" name="Shape 1"/>
          <p:cNvSpPr/>
          <p:nvPr/>
        </p:nvSpPr>
        <p:spPr>
          <a:xfrm>
            <a:off x="750451" y="1709261"/>
            <a:ext cx="1641158" cy="1215747"/>
          </a:xfrm>
          <a:prstGeom prst="roundRect">
            <a:avLst>
              <a:gd name="adj" fmla="val 2646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64883" y="2102763"/>
            <a:ext cx="85487" cy="428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2606040" y="1923693"/>
            <a:ext cx="2522815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Verified Professionals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2606040" y="2367558"/>
            <a:ext cx="8841938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Kaf Mueen only allows background-checked and experienced handymen on the platform.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2498765" y="2909768"/>
            <a:ext cx="11274028" cy="15240"/>
          </a:xfrm>
          <a:prstGeom prst="roundRect">
            <a:avLst>
              <a:gd name="adj" fmla="val 211069"/>
            </a:avLst>
          </a:prstGeom>
          <a:solidFill>
            <a:srgbClr val="3C426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750451" y="3032165"/>
            <a:ext cx="3282315" cy="1215747"/>
          </a:xfrm>
          <a:prstGeom prst="roundRect">
            <a:avLst>
              <a:gd name="adj" fmla="val 2646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964883" y="3425666"/>
            <a:ext cx="136446" cy="428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4247198" y="3246596"/>
            <a:ext cx="2522815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Transparent Profiles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4247198" y="3690461"/>
            <a:ext cx="7573208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Handyman profiles showcase their skills, experience, and customer reviews.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4139922" y="4232672"/>
            <a:ext cx="9632871" cy="15240"/>
          </a:xfrm>
          <a:prstGeom prst="roundRect">
            <a:avLst>
              <a:gd name="adj" fmla="val 211069"/>
            </a:avLst>
          </a:prstGeom>
          <a:solidFill>
            <a:srgbClr val="3C426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750451" y="4355068"/>
            <a:ext cx="4923473" cy="1558766"/>
          </a:xfrm>
          <a:prstGeom prst="roundRect">
            <a:avLst>
              <a:gd name="adj" fmla="val 2064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64883" y="4920020"/>
            <a:ext cx="139065" cy="428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5888355" y="4569500"/>
            <a:ext cx="2522815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Secure Payments</a:t>
            </a:r>
            <a:endParaRPr lang="en-US" sz="1950" dirty="0"/>
          </a:p>
        </p:txBody>
      </p:sp>
      <p:sp>
        <p:nvSpPr>
          <p:cNvPr id="16" name="Text 14"/>
          <p:cNvSpPr/>
          <p:nvPr/>
        </p:nvSpPr>
        <p:spPr>
          <a:xfrm>
            <a:off x="5888355" y="5013365"/>
            <a:ext cx="7777163" cy="686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Kaf Mueen offers secure payment processing for both customers and handymen.</a:t>
            </a:r>
            <a:endParaRPr lang="en-US" sz="1650" dirty="0"/>
          </a:p>
        </p:txBody>
      </p:sp>
      <p:sp>
        <p:nvSpPr>
          <p:cNvPr id="17" name="Shape 15"/>
          <p:cNvSpPr/>
          <p:nvPr/>
        </p:nvSpPr>
        <p:spPr>
          <a:xfrm>
            <a:off x="5781080" y="5898594"/>
            <a:ext cx="7991713" cy="15240"/>
          </a:xfrm>
          <a:prstGeom prst="roundRect">
            <a:avLst>
              <a:gd name="adj" fmla="val 211069"/>
            </a:avLst>
          </a:prstGeom>
          <a:solidFill>
            <a:srgbClr val="3C426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6"/>
          <p:cNvSpPr/>
          <p:nvPr/>
        </p:nvSpPr>
        <p:spPr>
          <a:xfrm>
            <a:off x="750451" y="6020991"/>
            <a:ext cx="6564749" cy="1558766"/>
          </a:xfrm>
          <a:prstGeom prst="roundRect">
            <a:avLst>
              <a:gd name="adj" fmla="val 2064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964883" y="6585942"/>
            <a:ext cx="145494" cy="428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7529632" y="6235422"/>
            <a:ext cx="2522815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 Support</a:t>
            </a:r>
            <a:endParaRPr lang="en-US" sz="1950" dirty="0"/>
          </a:p>
        </p:txBody>
      </p:sp>
      <p:sp>
        <p:nvSpPr>
          <p:cNvPr id="21" name="Text 19"/>
          <p:cNvSpPr/>
          <p:nvPr/>
        </p:nvSpPr>
        <p:spPr>
          <a:xfrm>
            <a:off x="7529632" y="6679287"/>
            <a:ext cx="6135886" cy="686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We provide reliable customer support to address any issues or concerns.</a:t>
            </a:r>
            <a:endParaRPr lang="en-US" sz="1650" dirty="0"/>
          </a:p>
        </p:txBody>
      </p:sp>
      <p:pic>
        <p:nvPicPr>
          <p:cNvPr id="22" name="صورة 21" descr="صورة تحتوي على الرسومات, الخط, قصاصة فنية, تصميم الجرافيك&#10;&#10;تم إنشاء الوصف تلقائياً">
            <a:extLst>
              <a:ext uri="{FF2B5EF4-FFF2-40B4-BE49-F238E27FC236}">
                <a16:creationId xmlns:a16="http://schemas.microsoft.com/office/drawing/2014/main" id="{F16177B9-39B2-0A0D-06CB-1B0611D30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792" y="7515226"/>
            <a:ext cx="2586258" cy="6799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5DE57603-B755-0DF8-6771-8F0F69FB5F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5516225" cy="8233452"/>
          </a:xfrm>
          <a:prstGeom prst="rect">
            <a:avLst/>
          </a:prstGeom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18BEF566-9D93-AC7D-A41F-D8522A721867}"/>
              </a:ext>
            </a:extLst>
          </p:cNvPr>
          <p:cNvSpPr/>
          <p:nvPr/>
        </p:nvSpPr>
        <p:spPr>
          <a:xfrm>
            <a:off x="353837" y="793908"/>
            <a:ext cx="2417938" cy="34923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>
              <a:lnSpc>
                <a:spcPts val="3000"/>
              </a:lnSpc>
              <a:buSzPct val="100000"/>
            </a:pPr>
            <a:endParaRPr lang="en-US" sz="1850" dirty="0">
              <a:solidFill>
                <a:srgbClr val="2F3B69"/>
              </a:solidFill>
              <a:cs typeface="Kokila" panose="020B0502040204020203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C74D8A-6F75-6CBE-7ACE-66AA53C6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37" y="465506"/>
            <a:ext cx="253223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F3B69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Skilled Handymen (Independent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Cotractors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Local Tool and Equipment Suppliers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Payment Processors (e.g., Stripe, PayPal)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Marketing Agencies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Insurance Providers (to cover service-related risks)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FBCE172-99A3-0208-7FF1-B5E758FAE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338" y="3123333"/>
            <a:ext cx="28751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Platform Infrastructure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Skilled Handyman Network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Brand and Marketing Assets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User Data and Analytics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CE4676-BC93-0EBE-33F9-3949D1337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048" y="416661"/>
            <a:ext cx="270368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Platform Design and Development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Marketing and Growth Campaigns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Quality Assurance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Managing Relationships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AB92FC6-CB09-7B00-C404-E05B15507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5" y="698480"/>
            <a:ext cx="2780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2F3B69"/>
              </a:solidFill>
              <a:latin typeface="+mj-lt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Reliable Local Handyman Services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Easy and Secure Booking with Real-Time Availability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Dynamic Pricing for Affordability and Flexibility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Trustworthy Service with Customer Reviews and Ratings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2EA27C2-768D-CEB2-A84A-51FD761E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047" y="2830795"/>
            <a:ext cx="255807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2F3B69"/>
              </a:solidFill>
              <a:latin typeface="+mj-lt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Online Platform 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Social Media 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Email Marketing for Promotions and Updates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Local Partnerships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4E35D83C-7BB4-5635-B19C-CD1C217B9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995" y="792205"/>
            <a:ext cx="278060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2F3B69"/>
              </a:solidFill>
              <a:latin typeface="+mj-lt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Personalized Service 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Loyalty Programs for Frequent Users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Direct In-App Messaging Between Customers and Handymen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Customer Support Hotline for Inquiries and Problem Resolution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Customer Feedback and Review System for Quality Assurance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15435F6-0ED2-9284-E231-486E4F1E6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395" y="555160"/>
            <a:ext cx="63618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2F3B69"/>
              </a:solidFill>
              <a:latin typeface="+mj-lt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Homeowners 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Renters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Small Business Owners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Busy Urban Professionals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Age Group: 25-60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9004D7E-2658-DD19-EA9B-82CEDC580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28" y="5214364"/>
            <a:ext cx="643644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2F3B69"/>
              </a:solidFill>
              <a:latin typeface="+mj-lt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Platform Development and Maintenance Costs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Salaries for Development, Marketing, and Support Teams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Marketing and Advertising (social media campaigns, partnerships)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Insurance and Legal Compliance Costs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Payment Processing Fees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Customer Service Infrastructure 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CC47FF6-4A7B-3EB8-B2BA-87107A86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67" y="5169440"/>
            <a:ext cx="69566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2F3B69"/>
              </a:solidFill>
              <a:latin typeface="+mj-lt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Service Fees (Commission from Every Completed Task)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Premium Subscriptions for Handymen (increased visibility and exclusive job postings)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Seasonal Promotions and Special Offers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Partnership Fees (collaborations with local tool suppliers)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Advertising on Platform (targeted ads for local services and products) </a:t>
            </a:r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1E46A5C6-8421-60B5-F500-B6D2C4435EBA}"/>
              </a:ext>
            </a:extLst>
          </p:cNvPr>
          <p:cNvSpPr/>
          <p:nvPr/>
        </p:nvSpPr>
        <p:spPr>
          <a:xfrm>
            <a:off x="-1" y="7478926"/>
            <a:ext cx="14801851" cy="750674"/>
          </a:xfrm>
          <a:prstGeom prst="rect">
            <a:avLst/>
          </a:prstGeom>
          <a:solidFill>
            <a:srgbClr val="2F3B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122" y="1900238"/>
            <a:ext cx="899636" cy="14393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85553" y="2212419"/>
            <a:ext cx="2116812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Design Tools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7285553" y="2584846"/>
            <a:ext cx="6715125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Figma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122" y="3339584"/>
            <a:ext cx="899636" cy="14393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285553" y="5076228"/>
            <a:ext cx="2116812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Frontend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7285553" y="5448655"/>
            <a:ext cx="6715125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 HTML, CSS, JavaScript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122" y="4778931"/>
            <a:ext cx="899636" cy="143934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85553" y="6515574"/>
            <a:ext cx="2116812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Backend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7285553" y="6888002"/>
            <a:ext cx="6715125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Laravel , MySQL</a:t>
            </a:r>
            <a:endParaRPr lang="en-US" sz="2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122" y="6218277"/>
            <a:ext cx="899636" cy="143934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315200" y="3590030"/>
            <a:ext cx="2116812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Development Tools</a:t>
            </a:r>
            <a:endParaRPr lang="en-US" sz="2400" dirty="0"/>
          </a:p>
        </p:txBody>
      </p:sp>
      <p:sp>
        <p:nvSpPr>
          <p:cNvPr id="15" name="Text 8"/>
          <p:cNvSpPr/>
          <p:nvPr/>
        </p:nvSpPr>
        <p:spPr>
          <a:xfrm>
            <a:off x="7315200" y="3962457"/>
            <a:ext cx="6715125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Visual Studio Code, Git, GitHub, Trello</a:t>
            </a:r>
            <a:endParaRPr lang="en-US" sz="2000" dirty="0"/>
          </a:p>
        </p:txBody>
      </p:sp>
      <p:pic>
        <p:nvPicPr>
          <p:cNvPr id="16" name="صورة 15" descr="صورة تحتوي على الرسومات, الخط, قصاصة فنية, تصميم الجرافيك&#10;&#10;تم إنشاء الوصف تلقائياً">
            <a:extLst>
              <a:ext uri="{FF2B5EF4-FFF2-40B4-BE49-F238E27FC236}">
                <a16:creationId xmlns:a16="http://schemas.microsoft.com/office/drawing/2014/main" id="{377E647C-E250-2E78-B0D1-D67711039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01792" y="7515226"/>
            <a:ext cx="2586258" cy="679902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FF562C84-BC0C-EF0C-7201-FD20A5A8A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رسم 18">
            <a:extLst>
              <a:ext uri="{FF2B5EF4-FFF2-40B4-BE49-F238E27FC236}">
                <a16:creationId xmlns:a16="http://schemas.microsoft.com/office/drawing/2014/main" id="{F3E14108-D1DE-3023-1CDE-A1205DE0F4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70403" y="1299018"/>
            <a:ext cx="948166" cy="978752"/>
          </a:xfrm>
          <a:prstGeom prst="rect">
            <a:avLst/>
          </a:prstGeom>
        </p:spPr>
      </p:pic>
      <p:pic>
        <p:nvPicPr>
          <p:cNvPr id="21" name="رسم 20">
            <a:extLst>
              <a:ext uri="{FF2B5EF4-FFF2-40B4-BE49-F238E27FC236}">
                <a16:creationId xmlns:a16="http://schemas.microsoft.com/office/drawing/2014/main" id="{BF289FEA-C7F4-A35C-076B-3DA9FD06E2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70403" y="-265834"/>
            <a:ext cx="948166" cy="1264221"/>
          </a:xfrm>
          <a:prstGeom prst="rect">
            <a:avLst/>
          </a:prstGeom>
        </p:spPr>
      </p:pic>
      <p:pic>
        <p:nvPicPr>
          <p:cNvPr id="23" name="رسم 22">
            <a:extLst>
              <a:ext uri="{FF2B5EF4-FFF2-40B4-BE49-F238E27FC236}">
                <a16:creationId xmlns:a16="http://schemas.microsoft.com/office/drawing/2014/main" id="{37378887-3513-FFA2-12A2-18A509A2D3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34832" y="2755622"/>
            <a:ext cx="1019307" cy="1359076"/>
          </a:xfrm>
          <a:prstGeom prst="rect">
            <a:avLst/>
          </a:prstGeom>
        </p:spPr>
      </p:pic>
      <p:pic>
        <p:nvPicPr>
          <p:cNvPr id="25" name="رسم 24">
            <a:extLst>
              <a:ext uri="{FF2B5EF4-FFF2-40B4-BE49-F238E27FC236}">
                <a16:creationId xmlns:a16="http://schemas.microsoft.com/office/drawing/2014/main" id="{72FC334A-D684-0A28-C21C-B56D1B61FE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97304" y="1991033"/>
            <a:ext cx="1116509" cy="1116509"/>
          </a:xfrm>
          <a:prstGeom prst="rect">
            <a:avLst/>
          </a:prstGeom>
        </p:spPr>
      </p:pic>
      <p:pic>
        <p:nvPicPr>
          <p:cNvPr id="27" name="رسم 26">
            <a:extLst>
              <a:ext uri="{FF2B5EF4-FFF2-40B4-BE49-F238E27FC236}">
                <a16:creationId xmlns:a16="http://schemas.microsoft.com/office/drawing/2014/main" id="{28ECC58D-7194-B10F-00A5-5A412DD115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59472" y="333082"/>
            <a:ext cx="1072768" cy="1226020"/>
          </a:xfrm>
          <a:prstGeom prst="rect">
            <a:avLst/>
          </a:prstGeom>
        </p:spPr>
      </p:pic>
      <p:pic>
        <p:nvPicPr>
          <p:cNvPr id="29" name="رسم 28">
            <a:extLst>
              <a:ext uri="{FF2B5EF4-FFF2-40B4-BE49-F238E27FC236}">
                <a16:creationId xmlns:a16="http://schemas.microsoft.com/office/drawing/2014/main" id="{2465764D-1D73-69E3-024C-8F77FB27C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756732" y="512630"/>
            <a:ext cx="1072768" cy="1226021"/>
          </a:xfrm>
          <a:prstGeom prst="rect">
            <a:avLst/>
          </a:prstGeom>
        </p:spPr>
      </p:pic>
      <p:pic>
        <p:nvPicPr>
          <p:cNvPr id="31" name="رسم 30">
            <a:extLst>
              <a:ext uri="{FF2B5EF4-FFF2-40B4-BE49-F238E27FC236}">
                <a16:creationId xmlns:a16="http://schemas.microsoft.com/office/drawing/2014/main" id="{EE2B3B26-002B-F0CB-392D-0156BDDF9DE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780900" y="2172094"/>
            <a:ext cx="1073708" cy="1431611"/>
          </a:xfrm>
          <a:prstGeom prst="rect">
            <a:avLst/>
          </a:prstGeom>
        </p:spPr>
      </p:pic>
      <p:pic>
        <p:nvPicPr>
          <p:cNvPr id="33" name="رسم 32">
            <a:extLst>
              <a:ext uri="{FF2B5EF4-FFF2-40B4-BE49-F238E27FC236}">
                <a16:creationId xmlns:a16="http://schemas.microsoft.com/office/drawing/2014/main" id="{61760A9F-D336-5019-0B8C-7B683BDB3EA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711130" y="3943145"/>
            <a:ext cx="1356393" cy="12056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6121" y="507206"/>
            <a:ext cx="7884557" cy="10584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 rtl="0">
              <a:lnSpc>
                <a:spcPts val="415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Kanit" pitchFamily="34" charset="0"/>
                <a:cs typeface="Kanit" pitchFamily="34" charset="-120"/>
              </a:rPr>
              <a:t>Tools and Technology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478</Words>
  <Application>Microsoft Office PowerPoint</Application>
  <PresentationFormat>مخصص</PresentationFormat>
  <Paragraphs>105</Paragraphs>
  <Slides>7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Kanit</vt:lpstr>
      <vt:lpstr>Kokila</vt:lpstr>
      <vt:lpstr>Martel Sans Light</vt:lpstr>
      <vt:lpstr>Arial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aseel aburumman</cp:lastModifiedBy>
  <cp:revision>5</cp:revision>
  <dcterms:created xsi:type="dcterms:W3CDTF">2024-10-07T21:23:51Z</dcterms:created>
  <dcterms:modified xsi:type="dcterms:W3CDTF">2024-10-07T23:23:09Z</dcterms:modified>
</cp:coreProperties>
</file>