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5"/>
  </p:notesMasterIdLst>
  <p:sldIdLst>
    <p:sldId id="256" r:id="rId2"/>
    <p:sldId id="263" r:id="rId3"/>
    <p:sldId id="474" r:id="rId4"/>
    <p:sldId id="480" r:id="rId5"/>
    <p:sldId id="264" r:id="rId6"/>
    <p:sldId id="477" r:id="rId7"/>
    <p:sldId id="479" r:id="rId8"/>
    <p:sldId id="271" r:id="rId9"/>
    <p:sldId id="478" r:id="rId10"/>
    <p:sldId id="266" r:id="rId11"/>
    <p:sldId id="267" r:id="rId12"/>
    <p:sldId id="273" r:id="rId13"/>
    <p:sldId id="274" r:id="rId14"/>
    <p:sldId id="276" r:id="rId15"/>
    <p:sldId id="278" r:id="rId16"/>
    <p:sldId id="439" r:id="rId17"/>
    <p:sldId id="287" r:id="rId18"/>
    <p:sldId id="288" r:id="rId19"/>
    <p:sldId id="289" r:id="rId20"/>
    <p:sldId id="290" r:id="rId21"/>
    <p:sldId id="291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2" r:id="rId30"/>
    <p:sldId id="438" r:id="rId31"/>
    <p:sldId id="453" r:id="rId32"/>
    <p:sldId id="455" r:id="rId33"/>
    <p:sldId id="482" r:id="rId34"/>
    <p:sldId id="458" r:id="rId35"/>
    <p:sldId id="466" r:id="rId36"/>
    <p:sldId id="487" r:id="rId37"/>
    <p:sldId id="493" r:id="rId38"/>
    <p:sldId id="486" r:id="rId39"/>
    <p:sldId id="488" r:id="rId40"/>
    <p:sldId id="489" r:id="rId41"/>
    <p:sldId id="490" r:id="rId42"/>
    <p:sldId id="491" r:id="rId43"/>
    <p:sldId id="492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86" autoAdjust="0"/>
    <p:restoredTop sz="83888"/>
  </p:normalViewPr>
  <p:slideViewPr>
    <p:cSldViewPr snapToGrid="0" snapToObjects="1">
      <p:cViewPr varScale="1">
        <p:scale>
          <a:sx n="91" d="100"/>
          <a:sy n="91" d="100"/>
        </p:scale>
        <p:origin x="1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07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cfa01926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cfa01926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7dd53308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7dd53308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key components are batteries-included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436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37dd53308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37dd53308_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instance will have a new IP and likely be on a different host, but Kubernetes gives the primitives for us to ‘not care’ about that.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399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c4f0e46e8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c4f0e46e8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are a few small things we should mention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It’s kind of a chicken and egg problem. But we need to talk about these before the stuff that supports and extends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7dd53308_2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7dd53308_2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4f0e46e8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c4f0e46e8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this may seem like a technical definition, in practice it can be viewed more simply: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service is an internal load balancer to your pod(s). 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You have 3 HTTP pods scheduled? Create a service, reference the pods, and (internally) it will load balance across the three.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9fc81a0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9fc81a0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right into the meat of the internals.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9fc81a0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9fc81a0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complete picture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dirty="0">
                <a:solidFill>
                  <a:schemeClr val="dk1"/>
                </a:solidFill>
              </a:rPr>
              <a:t>Three main processor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Kubelet</a:t>
            </a:r>
            <a:endParaRPr lang="en-US" dirty="0">
              <a:solidFill>
                <a:schemeClr val="dk1"/>
              </a:solidFill>
            </a:endParaRP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Creating the pods responsible and by </a:t>
            </a:r>
            <a:r>
              <a:rPr lang="en-US" dirty="0" err="1">
                <a:solidFill>
                  <a:schemeClr val="dk1"/>
                </a:solidFill>
              </a:rPr>
              <a:t>kubelet</a:t>
            </a:r>
            <a:r>
              <a:rPr lang="en-US" dirty="0">
                <a:solidFill>
                  <a:schemeClr val="dk1"/>
                </a:solidFill>
              </a:rPr>
              <a:t>,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Responsible for running &amp; maintaining your pod , pass information upon pod is not working,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lang="en-US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Agent running on every node, including the control plane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Responsible for running &amp; maintaining your pod , pass information upon pod is not working,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dirty="0">
                <a:solidFill>
                  <a:schemeClr val="dk1"/>
                </a:solidFill>
              </a:rPr>
              <a:t>Container Runtime Engine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The containerize itself - typically docker - </a:t>
            </a:r>
            <a:r>
              <a:rPr lang="en-US" dirty="0" err="1">
                <a:solidFill>
                  <a:schemeClr val="dk1"/>
                </a:solidFill>
              </a:rPr>
              <a:t>ContainerD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Kube</a:t>
            </a:r>
            <a:r>
              <a:rPr lang="en-US" dirty="0">
                <a:solidFill>
                  <a:schemeClr val="dk1"/>
                </a:solidFill>
              </a:rPr>
              <a:t>-proxy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Responsible for Managing the  network  for Kubernetes cluster , IP  addresses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Communication between the multiple pods of an application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Enables in-cluster load-balancing and service discovery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Kube-apiserver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Gate keeper for everything in </a:t>
            </a:r>
            <a:r>
              <a:rPr lang="en-US" dirty="0" err="1">
                <a:solidFill>
                  <a:schemeClr val="dk1"/>
                </a:solidFill>
              </a:rPr>
              <a:t>kubernetes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EVERYTHING interacts with </a:t>
            </a:r>
            <a:r>
              <a:rPr lang="en-US" dirty="0" err="1">
                <a:solidFill>
                  <a:schemeClr val="dk1"/>
                </a:solidFill>
              </a:rPr>
              <a:t>kubernetes</a:t>
            </a:r>
            <a:r>
              <a:rPr lang="en-US" dirty="0">
                <a:solidFill>
                  <a:schemeClr val="dk1"/>
                </a:solidFill>
              </a:rPr>
              <a:t> through the </a:t>
            </a:r>
            <a:r>
              <a:rPr lang="en-US" dirty="0" err="1">
                <a:solidFill>
                  <a:schemeClr val="dk1"/>
                </a:solidFill>
              </a:rPr>
              <a:t>apiserver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Etcd</a:t>
            </a:r>
            <a:r>
              <a:rPr lang="en-US" dirty="0">
                <a:solidFill>
                  <a:schemeClr val="dk1"/>
                </a:solidFill>
              </a:rPr>
              <a:t> -  backup of your cluster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Distributed storage back end for </a:t>
            </a:r>
            <a:r>
              <a:rPr lang="en-US" dirty="0" err="1">
                <a:solidFill>
                  <a:schemeClr val="dk1"/>
                </a:solidFill>
              </a:rPr>
              <a:t>kubernetes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apiserver</a:t>
            </a:r>
            <a:r>
              <a:rPr lang="en-US" dirty="0">
                <a:solidFill>
                  <a:schemeClr val="dk1"/>
                </a:solidFill>
              </a:rPr>
              <a:t> is the only thing that talks to it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Kube</a:t>
            </a:r>
            <a:r>
              <a:rPr lang="en-US" dirty="0">
                <a:solidFill>
                  <a:schemeClr val="dk1"/>
                </a:solidFill>
              </a:rPr>
              <a:t>-controller-manager-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The home of the core controllers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Example - Replica set , extend from 1 to 2 pods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kube</a:t>
            </a:r>
            <a:r>
              <a:rPr lang="en-US" dirty="0">
                <a:solidFill>
                  <a:schemeClr val="dk1"/>
                </a:solidFill>
              </a:rPr>
              <a:t>-scheduler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 err="1">
                <a:solidFill>
                  <a:schemeClr val="dk1"/>
                </a:solidFill>
              </a:rPr>
              <a:t>handes</a:t>
            </a:r>
            <a:r>
              <a:rPr lang="en-US" dirty="0">
                <a:solidFill>
                  <a:schemeClr val="dk1"/>
                </a:solidFill>
              </a:rPr>
              <a:t> placement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547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9fc81a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9fc81a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9fc81a0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9fc81a0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Three main processor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Kubelet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tabLst/>
              <a:defRPr/>
            </a:pPr>
            <a:r>
              <a:rPr lang="en" dirty="0">
                <a:solidFill>
                  <a:schemeClr val="dk1"/>
                </a:solidFill>
              </a:rPr>
              <a:t>Creating the pods responsible and by kubelet,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tabLst/>
              <a:defRPr/>
            </a:pPr>
            <a:r>
              <a:rPr lang="en-IN" dirty="0">
                <a:solidFill>
                  <a:schemeClr val="dk1"/>
                </a:solidFill>
              </a:rPr>
              <a:t>R</a:t>
            </a:r>
            <a:r>
              <a:rPr lang="en" dirty="0">
                <a:solidFill>
                  <a:schemeClr val="dk1"/>
                </a:solidFill>
              </a:rPr>
              <a:t>esponsible for running &amp; maintaining your pod , pass information upon pod is not working,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endParaRPr lang="en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Agent running on every node, including the control plane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R</a:t>
            </a:r>
            <a:r>
              <a:rPr lang="en" dirty="0">
                <a:solidFill>
                  <a:schemeClr val="dk1"/>
                </a:solidFill>
              </a:rPr>
              <a:t>esponsible for running &amp; maintaining your pod , pass information upon pod is not working,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dirty="0">
                <a:solidFill>
                  <a:schemeClr val="dk1"/>
                </a:solidFill>
              </a:rPr>
              <a:t>Container Runtime Engine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dirty="0">
                <a:solidFill>
                  <a:schemeClr val="dk1"/>
                </a:solidFill>
              </a:rPr>
              <a:t>The containerize itself - typically docker - </a:t>
            </a:r>
            <a:r>
              <a:rPr lang="en-US" dirty="0" err="1">
                <a:solidFill>
                  <a:schemeClr val="dk1"/>
                </a:solidFill>
              </a:rPr>
              <a:t>ContainerD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Kube-proxy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Responsible for M</a:t>
            </a:r>
            <a:r>
              <a:rPr lang="en" dirty="0">
                <a:solidFill>
                  <a:schemeClr val="dk1"/>
                </a:solidFill>
              </a:rPr>
              <a:t>anaging the  network  for Kubernetes cluster , IP  addresses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Communication between the multiple pods of an application 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Enables in-cluster load-balancing and service discovery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9fc81a0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9fc81a0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the single host daemon required for a being a part of a kubernetes cluster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can read pod manifests from several different locations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workers: poll kube-apiserver looking for what they should run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masters: run the master services as static manifests found locally on the host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9fc81a0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9fc81a0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first question always asked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also the abbreviation of K8s -- K, eight letters, 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9fc81a0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9fc81a05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kube-proxy is the plumber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creates the rules on the host to map and expose services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uses a combination of ipvs and iptables to manage networking/loadbalancing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ipvs is more performant and opens the door to a wider feature set (port ranges, better lb rules etc)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9fc81a0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9fc81a0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Kubernetes functions with multiple different containerizers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Interacts with them through the CRI - container runtime interface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CRI creates a ‘shim’ to talk between kubelet and the container runtime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cri-o is a cool one that allows you to run any oci compatible image/runtime in Kubernetes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 kata is a super lightweight KVM wrapper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9fc81a05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9fc81a05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9fc81a0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9fc81a0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Kube-apiserver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Gate keeper for everything in kubernetes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EVERYTHING interacts with kubernetes through the apiserver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Etcd -  backup of your cluster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Distributed storage back end for kubernetes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The apiserver is the only thing that talks to it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Kube-controller-manager-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The home of the core controllers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IN" dirty="0">
                <a:solidFill>
                  <a:schemeClr val="dk1"/>
                </a:solidFill>
              </a:rPr>
              <a:t>E</a:t>
            </a:r>
            <a:r>
              <a:rPr lang="en" dirty="0">
                <a:solidFill>
                  <a:schemeClr val="dk1"/>
                </a:solidFill>
              </a:rPr>
              <a:t>xample - Replica set , extend from 1 to 2 pods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kube-scheduler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handes placement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9fc81a0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9fc81a0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provides forward facing REST interface into k8s itself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everything, ALL components interact with each other through the api-server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handles authn, authz, request validation, mutation and admission control and serves as a generic front end to the backing datastore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9fc81a0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9fc81a0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is the backing datastore and brain of kubernetes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extremely durable and highly available key-value store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was developed originally by coreos now redhat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however it is in the process of being donated to the CNCF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9fc81a0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9fc81a0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provides HA via raft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requires quorum of systems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Typically aim for 1,3,5,7 control plane servers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9fc81a0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9fc81a0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Its the director behind the scenes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thing that says “hey I need a few more pods spun up”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Does NOT handle scheduling, just decides what the desired state of the cluster should look like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receives request for a deployment, produces replicaset, then produces pods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9fc81a05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9fc81a05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scheduler decides which nodes should run which pods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updates pod with a node assignment, nodes poll checking which pods have their matching assignment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takes into account variety of reqs, affinity, anti-affinity, hw resources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possible to actually run more than one scheduler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example: kube-batch is a gang scheduler based off LSF/Symphony from IBM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9fc81a0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9fc81a0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complete picture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3423802bb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3423802bb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0746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9fc81a0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9fc81a0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Its the director behind the scenes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It Doesn’t required in On Premises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The thing that says “hey I need a few more pods spun up”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Does NOT handle scheduling, just decides what the desired state of the cluster should look like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e.g. receives request for a deployment, produces replicaset, then produces pods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325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9fc81a0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9fc81a0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Networking is where people tend to get confused, they think of it like Docker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backing cluster network is a plugin, does not work just out of the box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86914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9fc81a0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9fc81a0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complete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367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9fc81a0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9fc81a0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complete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405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9fc81a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09fc81a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Reminder to myself: Don’t expand on things on THIS SLIDE, use the next ones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Kubernetes adheres to these fundamental rules for networking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40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9fc81a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09fc81a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Reminder to myself: Don’t expand on things on THIS SLIDE, use the next ones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Kubernetes adheres to these fundamental rules for networking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488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7dd53308_2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7dd53308_2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913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7dd53308_2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7dd53308_2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82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9fc81a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09fc81a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Reminder to myself: Don’t expand on things on THIS SLIDE, use the next ones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Kubernetes adheres to these fundamental rules for networking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5385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9fc81a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09fc81a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There are 3 major service types: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1200" b="1" dirty="0" err="1"/>
              <a:t>ClusterIP</a:t>
            </a:r>
            <a:r>
              <a:rPr lang="en-US" sz="1200" dirty="0"/>
              <a:t> (default) – </a:t>
            </a:r>
            <a:r>
              <a:rPr lang="en-US" sz="1100" dirty="0"/>
              <a:t>access PODS with in the clusters- only cluster access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1200" b="1" dirty="0" err="1"/>
              <a:t>NodePort</a:t>
            </a:r>
            <a:r>
              <a:rPr lang="en-US" sz="1200" b="1" dirty="0"/>
              <a:t> – </a:t>
            </a:r>
            <a:r>
              <a:rPr lang="en-US" sz="1100" b="1" dirty="0"/>
              <a:t>access the pod belongs to worker nodes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1200" b="1" dirty="0" err="1"/>
              <a:t>LoadBalancer</a:t>
            </a:r>
            <a:r>
              <a:rPr lang="en-US" sz="1200" b="1" dirty="0"/>
              <a:t> – </a:t>
            </a:r>
            <a:r>
              <a:rPr lang="en-US" sz="1100" dirty="0"/>
              <a:t>access the pod belongs to all worker nodes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32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9fc81a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9fc81a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There’s a phrase called Google-scale. This was developed out of a need to scale large container applications across Google-scale infrastructure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borg is the man behind the curtain managing everything in google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Kubernetes is loosely coupled, meaning that all the components have little knowledge of each other and function independently.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makes them easy to replace and integrate with a wide variety of systems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19878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9fc81a0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9fc81a0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Networking is where people tend to get confused, they think of it like Docker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backing cluster network is a plugin, does not work just out of the box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1481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9fc81a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09fc81a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There are 3 major service types: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1200" b="1" dirty="0" err="1"/>
              <a:t>ClusterIP</a:t>
            </a:r>
            <a:r>
              <a:rPr lang="en-US" sz="1200" dirty="0"/>
              <a:t> (default) – </a:t>
            </a:r>
            <a:r>
              <a:rPr lang="en-US" sz="1100" dirty="0"/>
              <a:t>access PODS with in the clusters- only cluster access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1200" b="1" dirty="0" err="1"/>
              <a:t>NodePort</a:t>
            </a:r>
            <a:r>
              <a:rPr lang="en-US" sz="1200" b="1" dirty="0"/>
              <a:t> – </a:t>
            </a:r>
            <a:r>
              <a:rPr lang="en-US" sz="1100" b="1" dirty="0"/>
              <a:t>access the pod belongs to worker nodes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1200" b="1" dirty="0" err="1"/>
              <a:t>LoadBalancer</a:t>
            </a:r>
            <a:r>
              <a:rPr lang="en-US" sz="1200" b="1" dirty="0"/>
              <a:t> – </a:t>
            </a:r>
            <a:r>
              <a:rPr lang="en-US" sz="1100" dirty="0"/>
              <a:t>access the pod belongs to all worker nodes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0332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9fc81a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09fc81a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There are 3 major service types: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1200" b="1" dirty="0" err="1"/>
              <a:t>ClusterIP</a:t>
            </a:r>
            <a:r>
              <a:rPr lang="en-US" sz="1200" dirty="0"/>
              <a:t> (default) – </a:t>
            </a:r>
            <a:r>
              <a:rPr lang="en-US" sz="1100" dirty="0"/>
              <a:t>access PODS with in the clusters- only cluster access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1200" b="1" dirty="0" err="1"/>
              <a:t>NodePort</a:t>
            </a:r>
            <a:r>
              <a:rPr lang="en-US" sz="1200" b="1" dirty="0"/>
              <a:t> – </a:t>
            </a:r>
            <a:r>
              <a:rPr lang="en-US" sz="1100" b="1" dirty="0"/>
              <a:t>access the pod belongs to worker nodes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1200" b="1" dirty="0" err="1"/>
              <a:t>LoadBalancer</a:t>
            </a:r>
            <a:r>
              <a:rPr lang="en-US" sz="1200" b="1" dirty="0"/>
              <a:t> – </a:t>
            </a:r>
            <a:r>
              <a:rPr lang="en-US" sz="1100" dirty="0"/>
              <a:t>access the pod belongs to all worker nodes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3272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9fc81a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09fc81a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There are 3 major service types: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1200" b="1" dirty="0" err="1"/>
              <a:t>ClusterIP</a:t>
            </a:r>
            <a:r>
              <a:rPr lang="en-US" sz="1200" dirty="0"/>
              <a:t> (default) – </a:t>
            </a:r>
            <a:r>
              <a:rPr lang="en-US" sz="1100" dirty="0"/>
              <a:t>access PODS with in the clusters- only cluster access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1200" b="1" dirty="0" err="1"/>
              <a:t>NodePort</a:t>
            </a:r>
            <a:r>
              <a:rPr lang="en-US" sz="1200" b="1" dirty="0"/>
              <a:t> – </a:t>
            </a:r>
            <a:r>
              <a:rPr lang="en-US" sz="1100" b="1" dirty="0"/>
              <a:t>access the pod belongs to worker nodes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1200" b="1" dirty="0" err="1"/>
              <a:t>LoadBalancer</a:t>
            </a:r>
            <a:r>
              <a:rPr lang="en-US" sz="1200" b="1" dirty="0"/>
              <a:t> – </a:t>
            </a:r>
            <a:r>
              <a:rPr lang="en-US" sz="1100" dirty="0"/>
              <a:t>access the pod belongs to all worker nodes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98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9fc81a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9fc81a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9fc81a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9fc81a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There’s a phrase called Google-scale. This was developed out of a need to scale large container applications across Google-scale infrastructure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borg is the man behind the curtain managing everything in google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Kubernetes is loosely coupled, meaning that all the components have little knowledge of each other and function independently.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This makes them easy to replace and integrate with a wide variety of systems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3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9fc81a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9fc81a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There’s a phrase called Google-scale. This was developed out of a need to scale large container applications across Google-scale infrastructure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borg is the man behind the curtain managing everything in google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Kubernetes is loosely coupled, meaning that all the components have little knowledge of each other and function independently.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makes them easy to replace and integrate with a wide variety of systems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138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9d150e2f_0_1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9d150e2f_0_1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Very active project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42k starts on github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1800+ contributors to main core repo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most discussed repo on github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massive slack team with 50k+ users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29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9fc81a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9fc81a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There’s a phrase called Google-scale. This was developed out of a need to scale large container applications across Google-scale infrastructure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borg is the man behind the curtain managing everything in google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Kubernetes is loosely coupled, meaning that all the components have little knowledge of each other and function independently.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makes them easy to replace and integrate with a wide variety of systems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433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7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 amt="5000"/>
          </a:blip>
          <a:srcRect t="24898" r="21519" b="25395"/>
          <a:stretch/>
        </p:blipFill>
        <p:spPr>
          <a:xfrm>
            <a:off x="2260600" y="0"/>
            <a:ext cx="6887677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blue-k8s" type="blank">
  <p:cSld name="BLANK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 amt="5000"/>
          </a:blip>
          <a:srcRect t="20699" b="20693"/>
          <a:stretch/>
        </p:blipFill>
        <p:spPr>
          <a:xfrm>
            <a:off x="183925" y="1"/>
            <a:ext cx="877615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White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200025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iz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eos.com/etcd/" TargetMode="Externa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3.us-west-2.amazonaws.com/amazon-eks/1.30.0/2024-05-12/bin/linux/amd64/kubect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cf.io/certification/expert/" TargetMode="External"/><Relationship Id="rId3" Type="http://schemas.openxmlformats.org/officeDocument/2006/relationships/hyperlink" Target="https://www.edx.org/" TargetMode="External"/><Relationship Id="rId7" Type="http://schemas.openxmlformats.org/officeDocument/2006/relationships/hyperlink" Target="https://www.youtube.com/c/cloudnativefdn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KubernetesCommunity" TargetMode="External"/><Relationship Id="rId5" Type="http://schemas.openxmlformats.org/officeDocument/2006/relationships/hyperlink" Target="https://github.com/kelseyhightower/kubernetes-the-hard-way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www.katacoda.com/courses/kubernetes" TargetMode="External"/><Relationship Id="rId9" Type="http://schemas.openxmlformats.org/officeDocument/2006/relationships/hyperlink" Target="https://www.gitbook.com/book/ramitsurana/awesome-kubernetes/details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cf.io/certification/expert/" TargetMode="External"/><Relationship Id="rId3" Type="http://schemas.openxmlformats.org/officeDocument/2006/relationships/hyperlink" Target="https://www.edx.org/" TargetMode="External"/><Relationship Id="rId7" Type="http://schemas.openxmlformats.org/officeDocument/2006/relationships/hyperlink" Target="https://www.youtube.com/c/cloudnativefdn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KubernetesCommunity" TargetMode="External"/><Relationship Id="rId5" Type="http://schemas.openxmlformats.org/officeDocument/2006/relationships/hyperlink" Target="https://github.com/kelseyhightower/kubernetes-the-hard-way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www.katacoda.com/courses/kubernetes" TargetMode="External"/><Relationship Id="rId9" Type="http://schemas.openxmlformats.org/officeDocument/2006/relationships/hyperlink" Target="https://www.gitbook.com/book/ramitsurana/awesome-kubernetes/detail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MasterClass </a:t>
            </a: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507491" y="4186470"/>
            <a:ext cx="8309338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Introduction by :    Mohd ASEEM AKRAM</a:t>
            </a:r>
            <a:endParaRPr dirty="0"/>
          </a:p>
        </p:txBody>
      </p:sp>
      <p:pic>
        <p:nvPicPr>
          <p:cNvPr id="56" name="Google Shape;5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250" y="2199700"/>
            <a:ext cx="2042001" cy="20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/>
        </p:nvSpPr>
        <p:spPr>
          <a:xfrm>
            <a:off x="7102000" y="4785700"/>
            <a:ext cx="2042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endParaRPr sz="1200" dirty="0"/>
          </a:p>
        </p:txBody>
      </p:sp>
      <p:sp>
        <p:nvSpPr>
          <p:cNvPr id="2" name="Google Shape;54;p10">
            <a:extLst>
              <a:ext uri="{FF2B5EF4-FFF2-40B4-BE49-F238E27FC236}">
                <a16:creationId xmlns:a16="http://schemas.microsoft.com/office/drawing/2014/main" id="{42D4394C-022B-CA3B-CFAF-1E6675E78247}"/>
              </a:ext>
            </a:extLst>
          </p:cNvPr>
          <p:cNvSpPr txBox="1">
            <a:spLocks/>
          </p:cNvSpPr>
          <p:nvPr/>
        </p:nvSpPr>
        <p:spPr>
          <a:xfrm>
            <a:off x="775960" y="368070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Kubernetes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Decouples Infrastructure and Scaling</a:t>
            </a:r>
            <a:endParaRPr sz="320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b="1"/>
              <a:t>All services</a:t>
            </a:r>
            <a:r>
              <a:rPr lang="en"/>
              <a:t> within Kubernetes are natively Load Balanced.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Can scale up and down dynamically.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Used both to enable self-healing and seamless upgrading or rollback of applications.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496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 Healing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Kubernetes will </a:t>
            </a:r>
            <a:r>
              <a:rPr lang="en" sz="2400" b="1" dirty="0"/>
              <a:t>ALWAYS</a:t>
            </a:r>
            <a:r>
              <a:rPr lang="en" sz="2400" dirty="0"/>
              <a:t> try and steer the cluster to its desired state.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 dirty="0"/>
              <a:t>Me:</a:t>
            </a:r>
            <a:r>
              <a:rPr lang="en" sz="2400" dirty="0"/>
              <a:t> “I want 3 healthy instances of APP to always be running.”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 dirty="0"/>
              <a:t>Kubernetes:</a:t>
            </a:r>
            <a:r>
              <a:rPr lang="en" sz="2400" dirty="0"/>
              <a:t> “Okay, I’ll ensure there are always 3 instances up and running.”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 dirty="0"/>
              <a:t>Kubernetes:</a:t>
            </a:r>
            <a:r>
              <a:rPr lang="en" sz="2400" dirty="0"/>
              <a:t> “Oh look, one has died. I’m going to attempt to spin up a new one.”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8983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Couple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406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b="1" dirty="0"/>
              <a:t>Atomic unit</a:t>
            </a:r>
            <a:r>
              <a:rPr lang="en" dirty="0"/>
              <a:t> or smallest “</a:t>
            </a:r>
            <a:r>
              <a:rPr lang="en" i="1" dirty="0"/>
              <a:t>unit of </a:t>
            </a:r>
            <a:r>
              <a:rPr lang="en" i="1" dirty="0" err="1"/>
              <a:t>work</a:t>
            </a:r>
            <a:r>
              <a:rPr lang="en" dirty="0" err="1"/>
              <a:t>”of</a:t>
            </a:r>
            <a:r>
              <a:rPr lang="en" dirty="0"/>
              <a:t> Kubernetes.</a:t>
            </a:r>
            <a:endParaRPr dirty="0"/>
          </a:p>
          <a:p>
            <a:pPr marL="457200" lvl="0" indent="-419100" algn="l" rtl="0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 dirty="0"/>
              <a:t>Pods are </a:t>
            </a:r>
            <a:r>
              <a:rPr lang="en" b="1" dirty="0"/>
              <a:t>one or MORE containers</a:t>
            </a:r>
            <a:r>
              <a:rPr lang="en" dirty="0"/>
              <a:t> that share volumes and namespace.</a:t>
            </a:r>
          </a:p>
          <a:p>
            <a:pPr marL="457200" lvl="0" indent="-419100" algn="l" rtl="0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-US" b="1" dirty="0"/>
              <a:t>They are also ephemeral!</a:t>
            </a:r>
            <a:endParaRPr b="1" dirty="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611" y="1219675"/>
            <a:ext cx="2903465" cy="36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</a:t>
            </a:r>
            <a:endParaRPr dirty="0"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l="2879" t="2555" r="2709" b="3476"/>
          <a:stretch/>
        </p:blipFill>
        <p:spPr>
          <a:xfrm>
            <a:off x="4345725" y="1139025"/>
            <a:ext cx="4673100" cy="395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171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spcAft>
                <a:spcPts val="1000"/>
              </a:spcAft>
              <a:buSzPts val="2400"/>
            </a:pPr>
            <a:r>
              <a:rPr lang="en" sz="1800" b="1" dirty="0"/>
              <a:t>Its Internal Load balancer to your pods.</a:t>
            </a:r>
            <a:br>
              <a:rPr lang="en" sz="1800" b="1" dirty="0"/>
            </a:br>
            <a:r>
              <a:rPr lang="en" sz="1800" b="1" dirty="0"/>
              <a:t>Unified method of accessing</a:t>
            </a:r>
            <a:r>
              <a:rPr lang="en" sz="1800" dirty="0"/>
              <a:t> the exposed workloads of Pods </a:t>
            </a:r>
            <a:endParaRPr sz="1800" dirty="0"/>
          </a:p>
        </p:txBody>
      </p:sp>
      <p:sp>
        <p:nvSpPr>
          <p:cNvPr id="199" name="Google Shape;199;p30"/>
          <p:cNvSpPr txBox="1"/>
          <p:nvPr/>
        </p:nvSpPr>
        <p:spPr>
          <a:xfrm>
            <a:off x="566257" y="2386575"/>
            <a:ext cx="40758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b="1" dirty="0">
                <a:solidFill>
                  <a:schemeClr val="dk1"/>
                </a:solidFill>
              </a:rPr>
              <a:t>Durable resource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static cluster IP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static namespaced DNS name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K8s Architecture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30" y="-1"/>
            <a:ext cx="8556770" cy="5209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Architecture Overview</a:t>
            </a:r>
            <a:endParaRPr sz="3600"/>
          </a:p>
        </p:txBody>
      </p:sp>
      <p:sp>
        <p:nvSpPr>
          <p:cNvPr id="270" name="Google Shape;270;p41"/>
          <p:cNvSpPr txBox="1">
            <a:spLocks noGrp="1"/>
          </p:cNvSpPr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Components</a:t>
            </a:r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800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kubelet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kube-proxy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Container Runtime Engine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350" y="1514887"/>
            <a:ext cx="2383451" cy="309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</a:t>
            </a:r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An agent that runs on each node in the cluster. It makes sure that containers are running in a pod.</a:t>
            </a:r>
          </a:p>
          <a:p>
            <a:r>
              <a:rPr lang="en-US" dirty="0"/>
              <a:t>The </a:t>
            </a:r>
            <a:r>
              <a:rPr lang="en-US" dirty="0" err="1"/>
              <a:t>kubelet</a:t>
            </a:r>
            <a:r>
              <a:rPr lang="en-US" dirty="0"/>
              <a:t> takes a set of </a:t>
            </a:r>
            <a:r>
              <a:rPr lang="en-US" dirty="0" err="1"/>
              <a:t>PodSpecs</a:t>
            </a:r>
            <a:r>
              <a:rPr lang="en-US" dirty="0"/>
              <a:t> that are provided through various mechanisms and ensures that the containers described in those </a:t>
            </a:r>
            <a:r>
              <a:rPr lang="en-US" dirty="0" err="1"/>
              <a:t>PodSpecs</a:t>
            </a:r>
            <a:r>
              <a:rPr lang="en-US" dirty="0"/>
              <a:t> are running and healthy.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“Kubernetes” Mean?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18688" y="1621125"/>
            <a:ext cx="41160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Greek for “pilot” or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“Helmsman of a ship”</a:t>
            </a:r>
            <a:endParaRPr dirty="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877" y="3014874"/>
            <a:ext cx="2042001" cy="20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F6757C-46C9-48A6-3875-0A46B1E7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22" y="3014874"/>
            <a:ext cx="5126504" cy="1866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6012ED-54FC-8A84-C36B-73B8E105191C}"/>
              </a:ext>
            </a:extLst>
          </p:cNvPr>
          <p:cNvSpPr txBox="1"/>
          <p:nvPr/>
        </p:nvSpPr>
        <p:spPr>
          <a:xfrm>
            <a:off x="5352176" y="1878460"/>
            <a:ext cx="3640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Pirates of the Caribbean – Jack sparrow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kube-proxy</a:t>
            </a:r>
            <a:endParaRPr/>
          </a:p>
        </p:txBody>
      </p:sp>
      <p:sp>
        <p:nvSpPr>
          <p:cNvPr id="289" name="Google Shape;289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Manages the network rules on each node.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Performs connection forwarding or load balancing for Kubernetes cluster services.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Runtime Engine</a:t>
            </a:r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 container runtime is a CRI (Container Runtime Interface) compatible application that executes and manages containers.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Containerd (docker)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Cri-o 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Rkt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Kata (formerly clear and hyper)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Virtlet (VM CRI compatible runtime)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Architecture Overview</a:t>
            </a:r>
            <a:endParaRPr sz="36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Plane Components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Plane Components</a:t>
            </a:r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1"/>
          </p:nvPr>
        </p:nvSpPr>
        <p:spPr>
          <a:xfrm>
            <a:off x="457200" y="1532100"/>
            <a:ext cx="5673000" cy="3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 err="1"/>
              <a:t>kube-apiserver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 err="1"/>
              <a:t>etcd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 err="1"/>
              <a:t>kube</a:t>
            </a:r>
            <a:r>
              <a:rPr lang="en" dirty="0"/>
              <a:t>-controller-manager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 err="1"/>
              <a:t>kube</a:t>
            </a:r>
            <a:r>
              <a:rPr lang="en" dirty="0"/>
              <a:t>-scheduler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</a:t>
            </a:r>
            <a:r>
              <a:rPr lang="en" dirty="0"/>
              <a:t>loud-controller-manager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r="58101" b="11402"/>
          <a:stretch/>
        </p:blipFill>
        <p:spPr>
          <a:xfrm>
            <a:off x="6130200" y="1200150"/>
            <a:ext cx="2556597" cy="380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kube-apiserver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Provides a forward facing REST interface into the kubernetes control plane and datastore.  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clients and other applications interact with kubernetes </a:t>
            </a:r>
            <a:r>
              <a:rPr lang="en" sz="2400" b="1"/>
              <a:t>strictly</a:t>
            </a:r>
            <a:r>
              <a:rPr lang="en" sz="2400"/>
              <a:t> through the API Server.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Acts as the gatekeeper to the cluster by handling authentication and authorization, request validation, mutation, and admission control in addition to being the front-end to the backing datastore.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etcd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etcd acts as the cluster datastore.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Purpose in relation to Kubernetes is to provide a strong, consistent and highly available key-value store for persisting cluster state.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 dirty="0"/>
              <a:t>Stores objects and config information. </a:t>
            </a:r>
            <a:endParaRPr sz="2400" dirty="0"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675" y="3509525"/>
            <a:ext cx="2621400" cy="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etcd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72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Uses </a:t>
            </a:r>
            <a:r>
              <a:rPr lang="en" sz="2400" i="1"/>
              <a:t>“Raft Consensus” </a:t>
            </a:r>
            <a:r>
              <a:rPr lang="en" sz="2400"/>
              <a:t>among a quorum of systems to create a fault-tolerant consistent </a:t>
            </a:r>
            <a:r>
              <a:rPr lang="en" sz="2400" i="1"/>
              <a:t>“view”</a:t>
            </a:r>
            <a:r>
              <a:rPr lang="en" sz="2400"/>
              <a:t> of the cluster.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https://raft.github.io/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325" y="1584595"/>
            <a:ext cx="3957474" cy="29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7376075" y="4541400"/>
            <a:ext cx="1074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Image Source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kube-controller-manager</a:t>
            </a:r>
            <a:endParaRPr/>
          </a:p>
        </p:txBody>
      </p:sp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Monitors the cluster state via the </a:t>
            </a:r>
            <a:r>
              <a:rPr lang="en" dirty="0" err="1"/>
              <a:t>apiserver</a:t>
            </a:r>
            <a:r>
              <a:rPr lang="en" dirty="0"/>
              <a:t> and </a:t>
            </a:r>
            <a:r>
              <a:rPr lang="en" b="1" dirty="0"/>
              <a:t>steers the cluster towards the desired state</a:t>
            </a:r>
            <a:r>
              <a:rPr lang="en" dirty="0"/>
              <a:t>. </a:t>
            </a:r>
            <a:endParaRPr lang="en" sz="2400" dirty="0"/>
          </a:p>
          <a:p>
            <a:r>
              <a:rPr lang="en-US" sz="1600" dirty="0"/>
              <a:t>Node Controller: Responsible for noticing and responding when nodes go down.</a:t>
            </a:r>
          </a:p>
          <a:p>
            <a:r>
              <a:rPr lang="en-US" sz="1600" dirty="0"/>
              <a:t>Replication Controller: Responsible for maintaining the correct number of pods for every replication controller object in the system.</a:t>
            </a:r>
          </a:p>
          <a:p>
            <a:r>
              <a:rPr lang="en-US" sz="1600" dirty="0"/>
              <a:t>Endpoints Controller: Populates the Endpoints object (that is, joins Services &amp; Pods).</a:t>
            </a:r>
          </a:p>
          <a:p>
            <a:r>
              <a:rPr lang="en-US" sz="1600" dirty="0"/>
              <a:t>Service Account &amp; Token Controllers: Create default accounts and API access tokens for new namespaces.</a:t>
            </a:r>
            <a:br>
              <a:rPr lang="en-US" sz="2400" dirty="0"/>
            </a:br>
            <a:endParaRPr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kube-scheduler</a:t>
            </a:r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Component on the master that watches newly created pods that have no node assigned, and selects a node for them to run on.</a:t>
            </a:r>
          </a:p>
          <a:p>
            <a:r>
              <a:rPr lang="en-US" sz="2400" dirty="0"/>
              <a:t>Factors taken into account for scheduling decisions include individual and collective resource requirements, hardware/software/policy constraints, affinity and anti-affinity specifications, data locality, inter-workload interference and deadlines.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38" y="0"/>
            <a:ext cx="7310121" cy="523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91"/>
          <p:cNvSpPr txBox="1">
            <a:spLocks noGrp="1"/>
          </p:cNvSpPr>
          <p:nvPr>
            <p:ph type="ctrTitle"/>
          </p:nvPr>
        </p:nvSpPr>
        <p:spPr>
          <a:xfrm>
            <a:off x="585132" y="1165088"/>
            <a:ext cx="8013584" cy="36334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Kubernetes: </a:t>
            </a:r>
            <a:r>
              <a:rPr lang="en-US" sz="1600" dirty="0">
                <a:latin typeface="+mj-lt"/>
              </a:rPr>
              <a:t>A Must-Have Skill for DevOps Engineers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800" dirty="0">
                <a:latin typeface="+mj-lt"/>
              </a:rPr>
              <a:t>Market Essential: </a:t>
            </a:r>
            <a:r>
              <a:rPr lang="en-US" sz="1600" dirty="0">
                <a:latin typeface="+mj-lt"/>
              </a:rPr>
              <a:t>Kubernetes is a cornerstone technology in the DevOps field. As a DevOps engineer, having expertise in Kubernetes is crucial and frequently highlighted in job descriptions.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800" dirty="0">
                <a:latin typeface="+mj-lt"/>
              </a:rPr>
              <a:t>Job Market Insight</a:t>
            </a:r>
            <a:r>
              <a:rPr lang="en-US" sz="1600" dirty="0">
                <a:latin typeface="+mj-lt"/>
              </a:rPr>
              <a:t>: Every job search will show that Kubernetes skills are often a key requirement for DevOps roles, reflecting its importance in the industry.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800" dirty="0">
                <a:latin typeface="+mj-lt"/>
              </a:rPr>
              <a:t>Pathways</a:t>
            </a:r>
            <a:r>
              <a:rPr lang="en-US" sz="1600" dirty="0">
                <a:latin typeface="+mj-lt"/>
              </a:rPr>
              <a:t>: lacking it might limit your scope to positions like Release Engineer or Platform Engineer. 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Mastering Kubernetes positions you as a complete DevOps professional.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49F06-BD54-4E4B-A682-C67725DB82C4}"/>
              </a:ext>
            </a:extLst>
          </p:cNvPr>
          <p:cNvSpPr txBox="1"/>
          <p:nvPr/>
        </p:nvSpPr>
        <p:spPr>
          <a:xfrm>
            <a:off x="800100" y="457201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4000" b="1" dirty="0">
                <a:solidFill>
                  <a:schemeClr val="bg1"/>
                </a:solidFill>
              </a:rPr>
              <a:t>Why learn Kubernetes?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7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cloud-controller-manager</a:t>
            </a:r>
            <a:endParaRPr dirty="0"/>
          </a:p>
        </p:txBody>
      </p:sp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Node Controller: For checking the cloud provider to determine if a node has been deleted in the cloud after it stops responding</a:t>
            </a:r>
          </a:p>
          <a:p>
            <a:r>
              <a:rPr lang="en-US" sz="2000" dirty="0"/>
              <a:t>Route Controller: For setting up routes in the underlying cloud infrastructure</a:t>
            </a:r>
          </a:p>
          <a:p>
            <a:r>
              <a:rPr lang="en-US" sz="2000" dirty="0"/>
              <a:t>Service Controller: For creating, updating and deleting cloud provider load balancers</a:t>
            </a:r>
          </a:p>
          <a:p>
            <a:r>
              <a:rPr lang="en-US" sz="2000" dirty="0"/>
              <a:t>Volume Controller: For creating, attaching, and mounting volumes, and interacting with the cloud provider to orchestrate volumes</a:t>
            </a:r>
            <a:br>
              <a:rPr lang="en-US" sz="2000" dirty="0"/>
            </a:b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33686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Create EKS Cluster -AWS</a:t>
            </a:r>
            <a:endParaRPr sz="3600" dirty="0"/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39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939F6-FC69-E0F4-9CA4-C57615038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8" y="396162"/>
            <a:ext cx="8248660" cy="44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00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A0F237-27DB-7643-9959-C18DA040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9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Pre-Requisites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08DDC-EEED-9D40-BBAB-6421438A33C7}"/>
              </a:ext>
            </a:extLst>
          </p:cNvPr>
          <p:cNvSpPr txBox="1"/>
          <p:nvPr/>
        </p:nvSpPr>
        <p:spPr>
          <a:xfrm>
            <a:off x="251670" y="1275128"/>
            <a:ext cx="83722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Prerequisites</a:t>
            </a:r>
          </a:p>
          <a:p>
            <a:r>
              <a:rPr lang="en-IN" dirty="0"/>
              <a:t>1. AWS Account: Make sure you have an AWS account and configure one ec2 instance</a:t>
            </a:r>
          </a:p>
          <a:p>
            <a:r>
              <a:rPr lang="en-IN" dirty="0"/>
              <a:t>2. </a:t>
            </a:r>
            <a:r>
              <a:rPr lang="en-IN" dirty="0" err="1"/>
              <a:t>kubectl</a:t>
            </a:r>
            <a:r>
              <a:rPr lang="en-IN" dirty="0"/>
              <a:t>: Install </a:t>
            </a:r>
            <a:r>
              <a:rPr lang="en-IN" dirty="0" err="1"/>
              <a:t>kubectl</a:t>
            </a:r>
            <a:r>
              <a:rPr lang="en-IN" dirty="0"/>
              <a:t>. </a:t>
            </a:r>
          </a:p>
          <a:p>
            <a:r>
              <a:rPr lang="en-IN" dirty="0"/>
              <a:t>3. AWS CLI: Install and configure the AWS CLI.</a:t>
            </a:r>
          </a:p>
          <a:p>
            <a:r>
              <a:rPr lang="en-IN" dirty="0"/>
              <a:t>4. </a:t>
            </a:r>
            <a:r>
              <a:rPr lang="en-IN" dirty="0" err="1"/>
              <a:t>eksctl</a:t>
            </a:r>
            <a:r>
              <a:rPr lang="en-IN" dirty="0"/>
              <a:t>: Install </a:t>
            </a:r>
            <a:r>
              <a:rPr lang="en-IN" dirty="0" err="1"/>
              <a:t>eksctl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344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Labs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801D3B-7E10-2AE5-792B-E6D50D85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95563" cy="502815"/>
          </a:xfrm>
        </p:spPr>
        <p:txBody>
          <a:bodyPr/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unset" charset="0"/>
                <a:ea typeface="Times New Roman" panose="02020603050405020304" pitchFamily="18" charset="0"/>
                <a:cs typeface="Helvetica" panose="020B0604020202020204" pitchFamily="34" charset="0"/>
              </a:rPr>
              <a:t>Download the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619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kubectl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unset" charset="0"/>
                <a:ea typeface="Times New Roman" panose="02020603050405020304" pitchFamily="18" charset="0"/>
                <a:cs typeface="Helvetica" panose="020B0604020202020204" pitchFamily="34" charset="0"/>
              </a:rPr>
              <a:t> binary for your cluster's Kubernetes version from Amazon S3.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B6B9D72-BCB8-994B-F182-107F22889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02965"/>
            <a:ext cx="83284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unset" charset="0"/>
                <a:ea typeface="Times New Roman" panose="02020603050405020304" pitchFamily="18" charset="0"/>
                <a:cs typeface="Helvetica" panose="020B0604020202020204" pitchFamily="34" charset="0"/>
              </a:rPr>
              <a:t>Kubernetes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1.30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47649-4A6A-12CF-62AD-083AFA234351}"/>
              </a:ext>
            </a:extLst>
          </p:cNvPr>
          <p:cNvSpPr txBox="1"/>
          <p:nvPr/>
        </p:nvSpPr>
        <p:spPr>
          <a:xfrm>
            <a:off x="457200" y="2022382"/>
            <a:ext cx="8519020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 -O </a:t>
            </a:r>
            <a:r>
              <a:rPr lang="en-IN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https://s3.us-west-2.amazonaws.com/amazon-eks/1.30.0/2024-05-12/bin/linux/amd64/kubectl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20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66580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1600" b="1" dirty="0"/>
              <a:t>Pod is </a:t>
            </a:r>
            <a:r>
              <a:rPr lang="en" sz="1600" dirty="0"/>
              <a:t>smallest “</a:t>
            </a:r>
            <a:r>
              <a:rPr lang="en" sz="1600" i="1" dirty="0"/>
              <a:t>building block</a:t>
            </a:r>
            <a:r>
              <a:rPr lang="en" sz="1600" dirty="0"/>
              <a:t>” of Kubernetes.</a:t>
            </a:r>
            <a:endParaRPr sz="1600" dirty="0"/>
          </a:p>
          <a:p>
            <a:pPr marL="457200" lvl="0" indent="-419100" algn="l" rtl="0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 sz="1600" dirty="0"/>
              <a:t>Our application will be deployed in k8s cluster as a POD only</a:t>
            </a:r>
          </a:p>
          <a:p>
            <a:pPr marL="457200" lvl="0" indent="-419100" algn="l" rtl="0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 sz="1600" dirty="0"/>
              <a:t>Pods are </a:t>
            </a:r>
            <a:r>
              <a:rPr lang="en" sz="1600" b="1" dirty="0"/>
              <a:t>one or MORE containers</a:t>
            </a:r>
            <a:r>
              <a:rPr lang="en" sz="1600" dirty="0"/>
              <a:t> that share volumes and namespace.</a:t>
            </a:r>
          </a:p>
          <a:p>
            <a:pPr marL="457200" lvl="0" indent="-419100" algn="l" rtl="0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-US" sz="1600" dirty="0"/>
              <a:t>One application can create </a:t>
            </a:r>
            <a:r>
              <a:rPr lang="en-US" sz="1600" b="1" dirty="0"/>
              <a:t>Multiple POD </a:t>
            </a:r>
            <a:r>
              <a:rPr lang="en-US" sz="1600" dirty="0"/>
              <a:t>replicas for high availability </a:t>
            </a:r>
          </a:p>
          <a:p>
            <a:pPr marL="457200" lvl="0" indent="-419100" algn="l" rtl="0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-US" sz="1600" dirty="0"/>
              <a:t>Every POD one </a:t>
            </a:r>
            <a:r>
              <a:rPr lang="en-US" sz="1600" dirty="0" err="1"/>
              <a:t>ip</a:t>
            </a:r>
            <a:r>
              <a:rPr lang="en-US" sz="1600" dirty="0"/>
              <a:t> gets generated .</a:t>
            </a:r>
          </a:p>
          <a:p>
            <a:pPr marL="457200" lvl="0" indent="-419100" algn="l" rtl="0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-US" sz="1600" dirty="0"/>
              <a:t>POD gets </a:t>
            </a:r>
            <a:r>
              <a:rPr lang="en-US" sz="1600" dirty="0" err="1"/>
              <a:t>Damanged</a:t>
            </a:r>
            <a:r>
              <a:rPr lang="en-US" sz="1600" dirty="0"/>
              <a:t>/crashed then K8s replace it {self healing}</a:t>
            </a:r>
            <a:endParaRPr sz="1600" dirty="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611" y="1219675"/>
            <a:ext cx="2903465" cy="368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878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3CE3C4-2DDF-5234-9FE8-1AFF0F88B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803"/>
            <a:ext cx="8134066" cy="4781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200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Pre-Requisites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08DDC-EEED-9D40-BBAB-6421438A33C7}"/>
              </a:ext>
            </a:extLst>
          </p:cNvPr>
          <p:cNvSpPr txBox="1"/>
          <p:nvPr/>
        </p:nvSpPr>
        <p:spPr>
          <a:xfrm>
            <a:off x="457200" y="1506622"/>
            <a:ext cx="8372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How to create PODS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69927-91E4-6B0D-A1CF-E7475FD1A478}"/>
              </a:ext>
            </a:extLst>
          </p:cNvPr>
          <p:cNvSpPr txBox="1"/>
          <p:nvPr/>
        </p:nvSpPr>
        <p:spPr>
          <a:xfrm>
            <a:off x="457199" y="1949866"/>
            <a:ext cx="83722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IN" dirty="0"/>
              <a:t>ODs are not exposed outside world . No access to pod Directly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33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08DDC-EEED-9D40-BBAB-6421438A33C7}"/>
              </a:ext>
            </a:extLst>
          </p:cNvPr>
          <p:cNvSpPr txBox="1"/>
          <p:nvPr/>
        </p:nvSpPr>
        <p:spPr>
          <a:xfrm>
            <a:off x="763929" y="1506622"/>
            <a:ext cx="8065484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There are 3 major service types: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b="1" dirty="0" err="1"/>
              <a:t>ClusterI</a:t>
            </a:r>
            <a:r>
              <a:rPr lang="en-US" sz="2800" b="1" dirty="0"/>
              <a:t> P</a:t>
            </a:r>
            <a:r>
              <a:rPr lang="en-US" sz="2800" dirty="0"/>
              <a:t> (default) – </a:t>
            </a:r>
            <a:r>
              <a:rPr lang="en-US" sz="2400" dirty="0"/>
              <a:t>access PODS with in the clusters- only cluster access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b="1" dirty="0"/>
              <a:t>Node Port – </a:t>
            </a:r>
            <a:r>
              <a:rPr lang="en-US" sz="2400" dirty="0"/>
              <a:t>access the pod belongs to worker nodes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b="1" dirty="0"/>
              <a:t>Load Balancer – </a:t>
            </a:r>
            <a:r>
              <a:rPr lang="en-US" sz="2400" dirty="0"/>
              <a:t>access the pod belongs to all worker nodes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1779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issue History?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en-US" sz="1800" dirty="0"/>
              <a:t>Created a Docker container and after sometime I found my application is not accessible . We can recreate /restart or log check to fix the issue .</a:t>
            </a:r>
          </a:p>
          <a:p>
            <a:pPr lvl="0" indent="-381000">
              <a:buSzPts val="2400"/>
            </a:pPr>
            <a:r>
              <a:rPr lang="en-US" sz="1800" dirty="0"/>
              <a:t>If my application is crash, Instead of create container in the cluster i.e. Kubernetes cluster</a:t>
            </a:r>
          </a:p>
          <a:p>
            <a:pPr lvl="0" indent="-381000">
              <a:buSzPts val="2400"/>
            </a:pPr>
            <a:r>
              <a:rPr lang="en-US" sz="1800" dirty="0"/>
              <a:t>Kubernetes monitor the 24x7 my application container.</a:t>
            </a:r>
          </a:p>
          <a:p>
            <a:pPr lvl="0" indent="-381000">
              <a:buSzPts val="2400"/>
            </a:pPr>
            <a:r>
              <a:rPr lang="en-US" sz="1800" dirty="0"/>
              <a:t>Decide 4gb Ram to my  application . Liveness prob of our container with Readiness probe , health check and accessibility of our application , manages the Kubernetes the load of traffic to scale the container with copies of our application. Self heal.</a:t>
            </a:r>
          </a:p>
          <a:p>
            <a:pPr lvl="0" indent="-381000">
              <a:buSzPts val="2400"/>
            </a:pPr>
            <a:r>
              <a:rPr lang="en-US" sz="1800" dirty="0"/>
              <a:t>Kubernetes is totally free that is Open sources . Manages the containers.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2629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2042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26E3A-8900-A397-A41B-34FCAE4F4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88" y="1120821"/>
            <a:ext cx="7151427" cy="402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19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266A0-D0EC-7B79-7A4C-2D7B35B35857}"/>
              </a:ext>
            </a:extLst>
          </p:cNvPr>
          <p:cNvSpPr txBox="1"/>
          <p:nvPr/>
        </p:nvSpPr>
        <p:spPr>
          <a:xfrm>
            <a:off x="228600" y="1160059"/>
            <a:ext cx="8686800" cy="4072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Free Kubernetes Courses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3"/>
              </a:rPr>
              <a:t>https://www.edx.org/</a:t>
            </a:r>
            <a:r>
              <a:rPr lang="en-IN" sz="1200" dirty="0"/>
              <a:t> 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Interactive Kubernetes Tutorials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4"/>
              </a:rPr>
              <a:t>https://www.katacoda.com/courses/kubernetes</a:t>
            </a:r>
            <a:endParaRPr lang="en-IN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Learn Kubernetes the Hard Way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5"/>
              </a:rPr>
              <a:t>https://github.com/kelseyhightower/kubernetes-the-hard-way</a:t>
            </a:r>
            <a:endParaRPr lang="en-IN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Official Kubernetes </a:t>
            </a:r>
            <a:r>
              <a:rPr lang="en-IN" sz="1200" b="1" dirty="0" err="1"/>
              <a:t>Youtube</a:t>
            </a:r>
            <a:r>
              <a:rPr lang="en-IN" sz="1200" b="1" dirty="0"/>
              <a:t> Channel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6"/>
              </a:rPr>
              <a:t>https://www.youtube.com/c/KubernetesCommunity</a:t>
            </a:r>
            <a:endParaRPr lang="en-IN" sz="1200" u="sng" dirty="0">
              <a:solidFill>
                <a:schemeClr val="hlink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endParaRPr lang="en-IN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Official CNCF </a:t>
            </a:r>
            <a:r>
              <a:rPr lang="en-IN" sz="1200" b="1" dirty="0" err="1"/>
              <a:t>Youtube</a:t>
            </a:r>
            <a:r>
              <a:rPr lang="en-IN" sz="1200" b="1" dirty="0"/>
              <a:t> Channel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7"/>
              </a:rPr>
              <a:t>https://www.youtube.com/c/cloudnativefdn</a:t>
            </a:r>
            <a:endParaRPr lang="en-IN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Track to becoming a CKA/CKAD (Certified Kubernetes Administrator/Application Developer)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8"/>
              </a:rPr>
              <a:t>https://www.cncf.io/certification/expert/</a:t>
            </a:r>
            <a:endParaRPr lang="en-IN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Awesome Kubernetes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9"/>
              </a:rPr>
              <a:t>https://www.gitbook.com/book/ramitsurana/awesome-kubernetes/details</a:t>
            </a:r>
            <a:endParaRPr lang="en-IN"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IN" sz="1200" dirty="0"/>
          </a:p>
        </p:txBody>
      </p:sp>
      <p:pic>
        <p:nvPicPr>
          <p:cNvPr id="7" name="Google Shape;1426;p190">
            <a:extLst>
              <a:ext uri="{FF2B5EF4-FFF2-40B4-BE49-F238E27FC236}">
                <a16:creationId xmlns:a16="http://schemas.microsoft.com/office/drawing/2014/main" id="{9897E8B1-6264-F6ED-7836-38A1274588F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9925" y="1586100"/>
            <a:ext cx="2748324" cy="137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773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266A0-D0EC-7B79-7A4C-2D7B35B35857}"/>
              </a:ext>
            </a:extLst>
          </p:cNvPr>
          <p:cNvSpPr txBox="1"/>
          <p:nvPr/>
        </p:nvSpPr>
        <p:spPr>
          <a:xfrm>
            <a:off x="228600" y="1160059"/>
            <a:ext cx="8686800" cy="376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Free Kubernetes Courses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3"/>
              </a:rPr>
              <a:t>https://www.edx.org/</a:t>
            </a:r>
            <a:r>
              <a:rPr lang="en-IN" sz="1200" dirty="0"/>
              <a:t> 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Interactive Kubernetes Tutorials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4"/>
              </a:rPr>
              <a:t>https://www.katacoda.com/courses/kubernetes</a:t>
            </a:r>
            <a:endParaRPr lang="en-IN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Learn Kubernetes the Hard Way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5"/>
              </a:rPr>
              <a:t>https://github.com/kelseyhightower/kubernetes-the-hard-way</a:t>
            </a:r>
            <a:endParaRPr lang="en-IN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Official Kubernetes </a:t>
            </a:r>
            <a:r>
              <a:rPr lang="en-IN" sz="1200" b="1" dirty="0" err="1"/>
              <a:t>Youtube</a:t>
            </a:r>
            <a:r>
              <a:rPr lang="en-IN" sz="1200" b="1" dirty="0"/>
              <a:t> Channel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6"/>
              </a:rPr>
              <a:t>https://www.youtube.com/c/KubernetesCommunity</a:t>
            </a:r>
            <a:endParaRPr lang="en-IN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Official CNCF </a:t>
            </a:r>
            <a:r>
              <a:rPr lang="en-IN" sz="1200" b="1" dirty="0" err="1"/>
              <a:t>Youtube</a:t>
            </a:r>
            <a:r>
              <a:rPr lang="en-IN" sz="1200" b="1" dirty="0"/>
              <a:t> Channel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7"/>
              </a:rPr>
              <a:t>https://www.youtube.com/c/cloudnativefdn</a:t>
            </a:r>
            <a:endParaRPr lang="en-IN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Track to becoming a CKA/CKAD (Certified Kubernetes Administrator/Application Developer)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8"/>
              </a:rPr>
              <a:t>https://www.cncf.io/certification/expert/</a:t>
            </a:r>
            <a:endParaRPr lang="en-IN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sz="1200" b="1" dirty="0"/>
              <a:t>Awesome Kubernetes</a:t>
            </a:r>
            <a:br>
              <a:rPr lang="en-IN" sz="1200" dirty="0"/>
            </a:br>
            <a:r>
              <a:rPr lang="en-IN" sz="1200" u="sng" dirty="0">
                <a:solidFill>
                  <a:schemeClr val="hlink"/>
                </a:solidFill>
                <a:hlinkClick r:id="rId9"/>
              </a:rPr>
              <a:t>https://www.gitbook.com/book/ramitsurana/awesome-kubernetes/details</a:t>
            </a:r>
            <a:endParaRPr lang="en-IN"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IN" sz="1200" dirty="0"/>
          </a:p>
        </p:txBody>
      </p:sp>
      <p:pic>
        <p:nvPicPr>
          <p:cNvPr id="7" name="Google Shape;1426;p190">
            <a:extLst>
              <a:ext uri="{FF2B5EF4-FFF2-40B4-BE49-F238E27FC236}">
                <a16:creationId xmlns:a16="http://schemas.microsoft.com/office/drawing/2014/main" id="{9897E8B1-6264-F6ED-7836-38A1274588F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9925" y="1586100"/>
            <a:ext cx="2748324" cy="137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34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bg1"/>
                </a:solidFill>
              </a:rPr>
              <a:t>Docker vs K8s?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648050" y="1063378"/>
            <a:ext cx="8038750" cy="394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SzPts val="2400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Docker is a platform that enables developers to automate the deployment of applications inside lightweight, portable containers. </a:t>
            </a:r>
          </a:p>
          <a:p>
            <a:pPr marL="361950" indent="-285750">
              <a:buSzPts val="2400"/>
            </a:pPr>
            <a:r>
              <a:rPr lang="en" sz="16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Docker Doesn’t  solve Problem </a:t>
            </a:r>
            <a:r>
              <a:rPr lang="en" sz="1600" dirty="0">
                <a:latin typeface="+mj-lt"/>
                <a:sym typeface="Wingdings" pitchFamily="2" charset="2"/>
              </a:rPr>
              <a:t>– </a:t>
            </a:r>
            <a:r>
              <a:rPr lang="en" sz="16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single host ec2 - one Docker based – multiple container</a:t>
            </a:r>
            <a:br>
              <a:rPr lang="en" sz="1600" dirty="0">
                <a:latin typeface="+mj-lt"/>
                <a:sym typeface="Wingdings" pitchFamily="2" charset="2"/>
              </a:rPr>
            </a:br>
            <a:r>
              <a:rPr lang="en" sz="16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Auto Healing without user intervention</a:t>
            </a:r>
            <a:br>
              <a:rPr lang="en" sz="1600" dirty="0">
                <a:solidFill>
                  <a:srgbClr val="FF0000"/>
                </a:solidFill>
                <a:latin typeface="+mj-lt"/>
                <a:sym typeface="Wingdings" pitchFamily="2" charset="2"/>
              </a:rPr>
            </a:br>
            <a:r>
              <a:rPr lang="en" sz="16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Auto Scaling when load increase on app increase</a:t>
            </a:r>
            <a:br>
              <a:rPr lang="en" sz="1600" dirty="0">
                <a:solidFill>
                  <a:srgbClr val="FF0000"/>
                </a:solidFill>
                <a:latin typeface="+mj-lt"/>
                <a:sym typeface="Wingdings" pitchFamily="2" charset="2"/>
              </a:rPr>
            </a:br>
            <a:r>
              <a:rPr lang="en" sz="16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Docker simple platform – Firewall DNS</a:t>
            </a:r>
            <a:br>
              <a:rPr lang="en" sz="1600" dirty="0">
                <a:solidFill>
                  <a:srgbClr val="FF0000"/>
                </a:solidFill>
                <a:latin typeface="+mj-lt"/>
                <a:sym typeface="Wingdings" pitchFamily="2" charset="2"/>
              </a:rPr>
            </a:br>
            <a:r>
              <a:rPr lang="en" sz="16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API GATEWAYS – restrict IP – whitelist IP , during DDOS attacks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361950" indent="-285750">
              <a:buSzPts val="2400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Kubernetes is a container orchestration platform designed to manage containerized applications at scale.</a:t>
            </a:r>
            <a:br>
              <a:rPr lang="en-US" sz="1600" dirty="0">
                <a:solidFill>
                  <a:schemeClr val="tx1"/>
                </a:solidFill>
                <a:latin typeface="+mn-lt"/>
              </a:rPr>
            </a:br>
            <a:r>
              <a:rPr lang="en-IN" sz="1600" dirty="0">
                <a:solidFill>
                  <a:schemeClr val="tx1"/>
                </a:solidFill>
                <a:latin typeface="+mn-lt"/>
              </a:rPr>
              <a:t>Key Features: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Container Orchestration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+mn-lt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</a:rPr>
              <a:t>	             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Load Balancing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+mn-lt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</a:rPr>
              <a:t>                       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Self-Healing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361950" indent="-285750">
              <a:buSzPts val="2400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Scaling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High Availability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Complex Deployments</a:t>
            </a:r>
            <a:br>
              <a:rPr lang="en-US" sz="1600" dirty="0">
                <a:latin typeface="+mn-lt"/>
              </a:rPr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Whats is Kubernetes ?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1600" b="1" dirty="0"/>
              <a:t>Kubernetes: The Powerhouse of Container Orchestration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Open Source &amp; Industry-Standard:</a:t>
            </a:r>
            <a:r>
              <a:rPr lang="en-US" sz="1600" dirty="0"/>
              <a:t> Kubernetes is a leading open-source platform designed to automate the deployment, scaling, and management of containerized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Effortless Management:</a:t>
            </a:r>
            <a:r>
              <a:rPr lang="en-US" sz="1600" dirty="0"/>
              <a:t> It intelligently schedules, runs, and manages containers across various environments, including virtual machines, physical servers, and cloud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Seamless Integration:</a:t>
            </a:r>
            <a:r>
              <a:rPr lang="en-US" sz="1600" dirty="0"/>
              <a:t> Fully supported by all major cloud providers, Kubernetes ensures smooth and scalable application deployment across AWS, Azure, Google Cloud, and more.</a:t>
            </a:r>
          </a:p>
          <a:p>
            <a:pPr lvl="0" indent="-381000">
              <a:buSzPts val="2400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401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Kubernetes History?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en-US" sz="1800" dirty="0"/>
              <a:t>Google developed an internal system call Borg [later renamed as Omega]. It’s a </a:t>
            </a:r>
            <a:r>
              <a:rPr lang="en-US" sz="1800" b="1" dirty="0"/>
              <a:t>Production-Grade Container Orchestration System</a:t>
            </a:r>
            <a:r>
              <a:rPr lang="en-US" sz="1800" dirty="0"/>
              <a:t>. </a:t>
            </a:r>
          </a:p>
          <a:p>
            <a:pPr lvl="0" indent="-381000">
              <a:buSzPts val="2400"/>
            </a:pPr>
            <a:r>
              <a:rPr lang="en-US" sz="1800" dirty="0"/>
              <a:t>Google spawns billions of containers per week with these systems. </a:t>
            </a:r>
          </a:p>
          <a:p>
            <a:pPr lvl="0" indent="-381000">
              <a:buSzPts val="2400"/>
            </a:pPr>
            <a:r>
              <a:rPr lang="en-US" sz="1800" dirty="0"/>
              <a:t>Created by three Google employees initially during the </a:t>
            </a:r>
            <a:r>
              <a:rPr lang="en-US" sz="1800" dirty="0">
                <a:highlight>
                  <a:srgbClr val="FFFF00"/>
                </a:highlight>
              </a:rPr>
              <a:t>summer of 2014</a:t>
            </a:r>
            <a:r>
              <a:rPr lang="en-US" sz="1800" dirty="0"/>
              <a:t>; grew exponentially and </a:t>
            </a:r>
            <a:r>
              <a:rPr lang="en-US" sz="1800" dirty="0">
                <a:highlight>
                  <a:srgbClr val="FFFF00"/>
                </a:highlight>
              </a:rPr>
              <a:t>became the first project to get donated to the CNCF</a:t>
            </a:r>
            <a:r>
              <a:rPr lang="en-US" sz="1800" dirty="0"/>
              <a:t>. </a:t>
            </a:r>
          </a:p>
          <a:p>
            <a:pPr lvl="0" indent="-381000">
              <a:buSzPts val="2400"/>
            </a:pPr>
            <a:r>
              <a:rPr lang="en-US" sz="1800" dirty="0"/>
              <a:t>Hit the first production-grade version v1.0.1 in July 2015. Has continually released a new minor version every three months since v1.2.0 in March 2016. Lately v1.31.0 was released in 13 August 2024.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1220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Stats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576743" y="1063378"/>
            <a:ext cx="7990514" cy="4003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IN" sz="2400" dirty="0"/>
              <a:t>V</a:t>
            </a:r>
            <a:r>
              <a:rPr lang="en" sz="2400" dirty="0"/>
              <a:t>ery active Opensource project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 dirty="0"/>
              <a:t>Over 190k stars on Github</a:t>
            </a:r>
            <a:endParaRPr sz="2400" dirty="0"/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2400" dirty="0"/>
              <a:t>3680+ Contributors to K8s Core</a:t>
            </a:r>
          </a:p>
          <a:p>
            <a:pPr marL="38100" lvl="0" indent="0" algn="l" rtl="0"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200" dirty="0">
                <a:hlinkClick r:id="rId3"/>
              </a:rPr>
              <a:t>GitHub - </a:t>
            </a:r>
            <a:r>
              <a:rPr lang="en-US" sz="1200" dirty="0" err="1">
                <a:hlinkClick r:id="rId3"/>
              </a:rPr>
              <a:t>kubernetes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kubernetes</a:t>
            </a:r>
            <a:r>
              <a:rPr lang="en-US" sz="1200" dirty="0">
                <a:hlinkClick r:id="rId3"/>
              </a:rPr>
              <a:t>: Production-Grade Container Scheduling and Management</a:t>
            </a:r>
            <a:endParaRPr sz="1200" dirty="0"/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2400" dirty="0"/>
              <a:t>Most discussed Repository by a large margin</a:t>
            </a:r>
            <a:endParaRPr sz="2400" dirty="0"/>
          </a:p>
          <a:p>
            <a:pPr marL="457200" lvl="0" indent="-419100" algn="l" rtl="0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 sz="2400" b="1" dirty="0"/>
              <a:t>50,000+</a:t>
            </a:r>
            <a:r>
              <a:rPr lang="en" sz="2400" dirty="0"/>
              <a:t> users in Slack Team</a:t>
            </a:r>
            <a:endParaRPr sz="2400" dirty="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200" y="1200150"/>
            <a:ext cx="1699600" cy="141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8289900" y="4785700"/>
            <a:ext cx="854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8/2024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7763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bg1"/>
                </a:solidFill>
              </a:rPr>
              <a:t>Friends : Docker + K8s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SzPts val="24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How They Work Together ??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61950" indent="-285750">
              <a:buSzPts val="24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Docker for Containerization: Docker is used to build and package your application into containers. Pushed to Organization private repositories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61950" indent="-285750">
              <a:buSzPts val="24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Kubernetes for Orchestration: Kubernetes is used to deploy, manage, and scale those containers across a cluster of machines.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2092664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3233</Words>
  <Application>Microsoft Office PowerPoint</Application>
  <PresentationFormat>On-screen Show (16:9)</PresentationFormat>
  <Paragraphs>320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unset</vt:lpstr>
      <vt:lpstr>Biz</vt:lpstr>
      <vt:lpstr>MasterClass </vt:lpstr>
      <vt:lpstr>What Does “Kubernetes” Mean?</vt:lpstr>
      <vt:lpstr>Kubernetes: A Must-Have Skill for DevOps Engineers  Market Essential: Kubernetes is a cornerstone technology in the DevOps field. As a DevOps engineer, having expertise in Kubernetes is crucial and frequently highlighted in job descriptions.  Job Market Insight: Every job search will show that Kubernetes skills are often a key requirement for DevOps roles, reflecting its importance in the industry.  Pathways: lacking it might limit your scope to positions like Release Engineer or Platform Engineer.   Mastering Kubernetes positions you as a complete DevOps professional.</vt:lpstr>
      <vt:lpstr>Docker issue History?</vt:lpstr>
      <vt:lpstr>Docker vs K8s?</vt:lpstr>
      <vt:lpstr>Whats is Kubernetes ?</vt:lpstr>
      <vt:lpstr>Kubernetes History?</vt:lpstr>
      <vt:lpstr>Project Stats</vt:lpstr>
      <vt:lpstr>Friends : Docker + K8s</vt:lpstr>
      <vt:lpstr>Decouples Infrastructure and Scaling</vt:lpstr>
      <vt:lpstr>Self Healing</vt:lpstr>
      <vt:lpstr>A Couple  Key Concepts...</vt:lpstr>
      <vt:lpstr>Pods</vt:lpstr>
      <vt:lpstr>Services</vt:lpstr>
      <vt:lpstr>K8s Architecture Overview</vt:lpstr>
      <vt:lpstr>PowerPoint Presentation</vt:lpstr>
      <vt:lpstr>Node Components</vt:lpstr>
      <vt:lpstr>Node Components</vt:lpstr>
      <vt:lpstr>kubelet</vt:lpstr>
      <vt:lpstr>kube-proxy</vt:lpstr>
      <vt:lpstr>Container Runtime Engine</vt:lpstr>
      <vt:lpstr>Control Plane Components</vt:lpstr>
      <vt:lpstr>Control Plane Components</vt:lpstr>
      <vt:lpstr>kube-apiserver</vt:lpstr>
      <vt:lpstr>etcd</vt:lpstr>
      <vt:lpstr>etcd</vt:lpstr>
      <vt:lpstr>kube-controller-manager</vt:lpstr>
      <vt:lpstr>kube-scheduler</vt:lpstr>
      <vt:lpstr>PowerPoint Presentation</vt:lpstr>
      <vt:lpstr>cloud-controller-manager</vt:lpstr>
      <vt:lpstr>LAB</vt:lpstr>
      <vt:lpstr>PowerPoint Presentation</vt:lpstr>
      <vt:lpstr>PowerPoint Presentation</vt:lpstr>
      <vt:lpstr>Pre-Requisites</vt:lpstr>
      <vt:lpstr>Labs</vt:lpstr>
      <vt:lpstr>Pods</vt:lpstr>
      <vt:lpstr>PowerPoint Presentation</vt:lpstr>
      <vt:lpstr>Pre-Requisites</vt:lpstr>
      <vt:lpstr>Services</vt:lpstr>
      <vt:lpstr>SUMMARY</vt:lpstr>
      <vt:lpstr>Pipelines</vt:lpstr>
      <vt:lpstr>Links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KHIZAR</dc:creator>
  <cp:lastModifiedBy>khizarakram0522@outlook.com</cp:lastModifiedBy>
  <cp:revision>199</cp:revision>
  <dcterms:modified xsi:type="dcterms:W3CDTF">2024-08-18T09:20:50Z</dcterms:modified>
</cp:coreProperties>
</file>