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92588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8646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49823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8569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53220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73636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313836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86173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68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968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90674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865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80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426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72370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1548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8/14/2023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142890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29927A-4242-8C69-2705-5AC44AB0ADE2}"/>
              </a:ext>
            </a:extLst>
          </p:cNvPr>
          <p:cNvSpPr txBox="1"/>
          <p:nvPr/>
        </p:nvSpPr>
        <p:spPr>
          <a:xfrm flipH="1">
            <a:off x="1842969" y="4007497"/>
            <a:ext cx="7766936" cy="132343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Name: </a:t>
            </a:r>
            <a:r>
              <a:rPr lang="en-IN" sz="2000" dirty="0">
                <a:latin typeface="Times New Roman" panose="02020603050405020304" pitchFamily="18" charset="0"/>
                <a:cs typeface="Times New Roman" panose="02020603050405020304" pitchFamily="18" charset="0"/>
              </a:rPr>
              <a:t>Asees Sahni</a:t>
            </a:r>
          </a:p>
          <a:p>
            <a:r>
              <a:rPr lang="en-IN" sz="2000" b="1" dirty="0">
                <a:latin typeface="Times New Roman" panose="02020603050405020304" pitchFamily="18" charset="0"/>
                <a:cs typeface="Times New Roman" panose="02020603050405020304" pitchFamily="18" charset="0"/>
              </a:rPr>
              <a:t>Course:</a:t>
            </a:r>
            <a:r>
              <a:rPr lang="en-IN" sz="2000" dirty="0">
                <a:latin typeface="Times New Roman" panose="02020603050405020304" pitchFamily="18" charset="0"/>
                <a:cs typeface="Times New Roman" panose="02020603050405020304" pitchFamily="18" charset="0"/>
              </a:rPr>
              <a:t> BBA(Data Analysis and Visualization)</a:t>
            </a:r>
          </a:p>
          <a:p>
            <a:r>
              <a:rPr lang="en-IN" sz="2000" b="1" dirty="0">
                <a:latin typeface="Times New Roman" panose="02020603050405020304" pitchFamily="18" charset="0"/>
                <a:cs typeface="Times New Roman" panose="02020603050405020304" pitchFamily="18" charset="0"/>
              </a:rPr>
              <a:t>KID: </a:t>
            </a:r>
            <a:r>
              <a:rPr lang="en-IN" sz="2000" dirty="0">
                <a:latin typeface="Times New Roman" panose="02020603050405020304" pitchFamily="18" charset="0"/>
                <a:cs typeface="Times New Roman" panose="02020603050405020304" pitchFamily="18" charset="0"/>
              </a:rPr>
              <a:t>K21600</a:t>
            </a:r>
          </a:p>
          <a:p>
            <a:r>
              <a:rPr lang="en-IN" sz="2000" b="1" dirty="0">
                <a:latin typeface="Times New Roman" panose="02020603050405020304" pitchFamily="18" charset="0"/>
                <a:cs typeface="Times New Roman" panose="02020603050405020304" pitchFamily="18" charset="0"/>
              </a:rPr>
              <a:t>Submitted To: </a:t>
            </a:r>
            <a:r>
              <a:rPr lang="en-IN" sz="2000" dirty="0">
                <a:latin typeface="Times New Roman" panose="02020603050405020304" pitchFamily="18" charset="0"/>
                <a:cs typeface="Times New Roman" panose="02020603050405020304" pitchFamily="18" charset="0"/>
              </a:rPr>
              <a:t>Dr Sandeep Kumar</a:t>
            </a:r>
          </a:p>
        </p:txBody>
      </p:sp>
      <p:sp>
        <p:nvSpPr>
          <p:cNvPr id="5" name="TextBox 4">
            <a:extLst>
              <a:ext uri="{FF2B5EF4-FFF2-40B4-BE49-F238E27FC236}">
                <a16:creationId xmlns:a16="http://schemas.microsoft.com/office/drawing/2014/main" id="{1B2D0979-9A83-6304-97AF-435C3102D7B4}"/>
              </a:ext>
            </a:extLst>
          </p:cNvPr>
          <p:cNvSpPr txBox="1"/>
          <p:nvPr/>
        </p:nvSpPr>
        <p:spPr>
          <a:xfrm flipH="1">
            <a:off x="2994502" y="1967414"/>
            <a:ext cx="6960636" cy="707886"/>
          </a:xfrm>
          <a:prstGeom prst="rect">
            <a:avLst/>
          </a:prstGeom>
          <a:noFill/>
        </p:spPr>
        <p:txBody>
          <a:bodyPr wrap="square" rtlCol="0">
            <a:spAutoFit/>
          </a:bodyPr>
          <a:lstStyle/>
          <a:p>
            <a:r>
              <a:rPr lang="en-US" sz="4000" dirty="0">
                <a:solidFill>
                  <a:schemeClr val="accent1"/>
                </a:solidFill>
                <a:latin typeface="Times New Roman" panose="02020603050405020304" pitchFamily="18" charset="0"/>
                <a:cs typeface="Times New Roman" panose="02020603050405020304" pitchFamily="18" charset="0"/>
              </a:rPr>
              <a:t>In India, Several Quality Awards</a:t>
            </a:r>
            <a:endParaRPr lang="en-IN"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082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E4B3-CD2C-F5E7-E06B-27DC1A3EFCCE}"/>
              </a:ext>
            </a:extLst>
          </p:cNvPr>
          <p:cNvSpPr>
            <a:spLocks noGrp="1"/>
          </p:cNvSpPr>
          <p:nvPr>
            <p:ph type="title"/>
          </p:nvPr>
        </p:nvSpPr>
        <p:spPr>
          <a:xfrm>
            <a:off x="1647717" y="823213"/>
            <a:ext cx="8596668" cy="1320800"/>
          </a:xfrm>
        </p:spPr>
        <p:txBody>
          <a:bodyPr/>
          <a:lstStyle/>
          <a:p>
            <a:r>
              <a:rPr lang="en-IN" dirty="0">
                <a:latin typeface="Times New Roman" panose="02020603050405020304" pitchFamily="18" charset="0"/>
                <a:cs typeface="Times New Roman" panose="02020603050405020304" pitchFamily="18" charset="0"/>
              </a:rPr>
              <a:t>                     The Deming Prize</a:t>
            </a:r>
          </a:p>
        </p:txBody>
      </p:sp>
      <p:sp>
        <p:nvSpPr>
          <p:cNvPr id="3" name="Content Placeholder 2">
            <a:extLst>
              <a:ext uri="{FF2B5EF4-FFF2-40B4-BE49-F238E27FC236}">
                <a16:creationId xmlns:a16="http://schemas.microsoft.com/office/drawing/2014/main" id="{8D6C32AB-B324-D61A-CDD9-3B2D45DC6BB2}"/>
              </a:ext>
            </a:extLst>
          </p:cNvPr>
          <p:cNvSpPr>
            <a:spLocks noGrp="1"/>
          </p:cNvSpPr>
          <p:nvPr>
            <p:ph idx="1"/>
          </p:nvPr>
        </p:nvSpPr>
        <p:spPr>
          <a:xfrm>
            <a:off x="677334" y="2459282"/>
            <a:ext cx="8596668" cy="3880773"/>
          </a:xfrm>
        </p:spPr>
        <p:txBody>
          <a:bodyPr>
            <a:normAutofit/>
          </a:bodyPr>
          <a:lstStyle/>
          <a:p>
            <a:pPr>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Rane Group chairman L. Ganesh,</a:t>
            </a:r>
            <a:r>
              <a:rPr lang="en-IN" sz="2400" b="0" i="0" dirty="0">
                <a:solidFill>
                  <a:srgbClr val="000000"/>
                </a:solidFill>
                <a:effectLst/>
                <a:latin typeface="Times New Roman" panose="02020603050405020304" pitchFamily="18" charset="0"/>
                <a:cs typeface="Times New Roman" panose="02020603050405020304" pitchFamily="18" charset="0"/>
              </a:rPr>
              <a:t> </a:t>
            </a:r>
            <a:r>
              <a:rPr lang="en-IN" sz="2400" dirty="0">
                <a:solidFill>
                  <a:srgbClr val="000000"/>
                </a:solidFill>
                <a:latin typeface="Times New Roman" panose="02020603050405020304" pitchFamily="18" charset="0"/>
                <a:cs typeface="Times New Roman" panose="02020603050405020304" pitchFamily="18" charset="0"/>
              </a:rPr>
              <a:t>was </a:t>
            </a:r>
            <a:r>
              <a:rPr lang="en-IN" sz="2400" b="0" i="0" dirty="0">
                <a:solidFill>
                  <a:srgbClr val="000000"/>
                </a:solidFill>
                <a:effectLst/>
                <a:latin typeface="Times New Roman" panose="02020603050405020304" pitchFamily="18" charset="0"/>
                <a:cs typeface="Times New Roman" panose="02020603050405020304" pitchFamily="18" charset="0"/>
              </a:rPr>
              <a:t>awarded with </a:t>
            </a:r>
            <a:r>
              <a:rPr lang="en-IN" sz="2400" b="1" i="0" dirty="0">
                <a:solidFill>
                  <a:srgbClr val="000000"/>
                </a:solidFill>
                <a:effectLst/>
                <a:latin typeface="Times New Roman" panose="02020603050405020304" pitchFamily="18" charset="0"/>
                <a:cs typeface="Times New Roman" panose="02020603050405020304" pitchFamily="18" charset="0"/>
              </a:rPr>
              <a:t>The Deming Award </a:t>
            </a:r>
            <a:r>
              <a:rPr lang="en-IN" sz="2400" b="0" i="0" dirty="0">
                <a:solidFill>
                  <a:srgbClr val="000000"/>
                </a:solidFill>
                <a:effectLst/>
                <a:latin typeface="Times New Roman" panose="02020603050405020304" pitchFamily="18" charset="0"/>
                <a:cs typeface="Times New Roman" panose="02020603050405020304" pitchFamily="18" charset="0"/>
              </a:rPr>
              <a:t>for the year 2022.</a:t>
            </a:r>
            <a:endParaRPr lang="en-IN" sz="24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solidFill>
                  <a:srgbClr val="000000"/>
                </a:solidFill>
                <a:latin typeface="Times New Roman" panose="02020603050405020304" pitchFamily="18" charset="0"/>
                <a:cs typeface="Times New Roman" panose="02020603050405020304" pitchFamily="18" charset="0"/>
              </a:rPr>
              <a:t>He </a:t>
            </a:r>
            <a:r>
              <a:rPr lang="en-US" sz="2400" b="0" i="0" dirty="0">
                <a:solidFill>
                  <a:srgbClr val="000000"/>
                </a:solidFill>
                <a:effectLst/>
                <a:latin typeface="Times New Roman" panose="02020603050405020304" pitchFamily="18" charset="0"/>
                <a:cs typeface="Times New Roman" panose="02020603050405020304" pitchFamily="18" charset="0"/>
              </a:rPr>
              <a:t>was conferred with the prestigious Deming award for outstanding contribution in dissemination and promotion (overseas) of total quality management (TQM).</a:t>
            </a:r>
            <a:endParaRPr lang="en-IN" sz="2400" dirty="0">
              <a:latin typeface="Times New Roman" panose="02020603050405020304" pitchFamily="18" charset="0"/>
              <a:cs typeface="Times New Roman" panose="02020603050405020304" pitchFamily="18" charset="0"/>
            </a:endParaRPr>
          </a:p>
        </p:txBody>
      </p:sp>
      <p:pic>
        <p:nvPicPr>
          <p:cNvPr id="5" name="Picture 6" descr="The Prestigious Deming Prize: Organizations of Quality - SCG">
            <a:extLst>
              <a:ext uri="{FF2B5EF4-FFF2-40B4-BE49-F238E27FC236}">
                <a16:creationId xmlns:a16="http://schemas.microsoft.com/office/drawing/2014/main" id="{4F733F97-6324-748F-1705-CEADD638E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2186" y="507944"/>
            <a:ext cx="2865846" cy="19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101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71E4-329B-79F8-D25E-5778F93B081A}"/>
              </a:ext>
            </a:extLst>
          </p:cNvPr>
          <p:cNvSpPr>
            <a:spLocks noGrp="1"/>
          </p:cNvSpPr>
          <p:nvPr>
            <p:ph type="title"/>
          </p:nvPr>
        </p:nvSpPr>
        <p:spPr>
          <a:xfrm>
            <a:off x="1977105" y="1043987"/>
            <a:ext cx="8911687" cy="1280890"/>
          </a:xfrm>
        </p:spPr>
        <p:txBody>
          <a:bodyPr/>
          <a:lstStyle/>
          <a:p>
            <a:r>
              <a:rPr lang="en-US" dirty="0">
                <a:latin typeface="Times New Roman" panose="02020603050405020304" pitchFamily="18" charset="0"/>
                <a:cs typeface="Times New Roman" panose="02020603050405020304" pitchFamily="18" charset="0"/>
              </a:rPr>
              <a:t>Rajiv Gandhi National Quality Award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5B1AC4-AA4A-D13A-73E3-465694CE9A47}"/>
              </a:ext>
            </a:extLst>
          </p:cNvPr>
          <p:cNvSpPr>
            <a:spLocks noGrp="1"/>
          </p:cNvSpPr>
          <p:nvPr>
            <p:ph idx="1"/>
          </p:nvPr>
        </p:nvSpPr>
        <p:spPr>
          <a:xfrm>
            <a:off x="693512" y="2603620"/>
            <a:ext cx="8596668" cy="3880773"/>
          </a:xfrm>
        </p:spPr>
        <p:txBody>
          <a:bodyPr>
            <a:normAutofit/>
          </a:bodyPr>
          <a:lstStyle/>
          <a:p>
            <a:pPr>
              <a:buFont typeface="Arial" panose="020B0604020202020204" pitchFamily="34" charset="0"/>
              <a:buChar char="•"/>
            </a:pPr>
            <a:r>
              <a:rPr lang="en-US" sz="2300" b="0" i="0" dirty="0">
                <a:solidFill>
                  <a:srgbClr val="313131"/>
                </a:solidFill>
                <a:effectLst/>
                <a:latin typeface="Times New Roman" panose="02020603050405020304" pitchFamily="18" charset="0"/>
                <a:cs typeface="Times New Roman" panose="02020603050405020304" pitchFamily="18" charset="0"/>
              </a:rPr>
              <a:t>Dr. Ahmed Haque, was felicitated with the renowned </a:t>
            </a:r>
            <a:r>
              <a:rPr lang="en-US" sz="2300" b="1" i="0" dirty="0">
                <a:solidFill>
                  <a:srgbClr val="313131"/>
                </a:solidFill>
                <a:effectLst/>
                <a:latin typeface="Times New Roman" panose="02020603050405020304" pitchFamily="18" charset="0"/>
                <a:cs typeface="Times New Roman" panose="02020603050405020304" pitchFamily="18" charset="0"/>
              </a:rPr>
              <a:t>Rajiv Gandhi Award </a:t>
            </a:r>
            <a:r>
              <a:rPr lang="en-US" sz="2300" b="0" i="0" dirty="0">
                <a:solidFill>
                  <a:srgbClr val="313131"/>
                </a:solidFill>
                <a:effectLst/>
                <a:latin typeface="Times New Roman" panose="02020603050405020304" pitchFamily="18" charset="0"/>
                <a:cs typeface="Times New Roman" panose="02020603050405020304" pitchFamily="18" charset="0"/>
              </a:rPr>
              <a:t>for the year 2022.</a:t>
            </a:r>
            <a:endParaRPr lang="en-US" sz="2300" dirty="0">
              <a:solidFill>
                <a:srgbClr val="31313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dirty="0">
                <a:solidFill>
                  <a:srgbClr val="313131"/>
                </a:solidFill>
                <a:latin typeface="Times New Roman" panose="02020603050405020304" pitchFamily="18" charset="0"/>
                <a:cs typeface="Times New Roman" panose="02020603050405020304" pitchFamily="18" charset="0"/>
              </a:rPr>
              <a:t>H</a:t>
            </a:r>
            <a:r>
              <a:rPr lang="en-US" sz="2300" b="0" i="0" dirty="0">
                <a:solidFill>
                  <a:srgbClr val="313131"/>
                </a:solidFill>
                <a:effectLst/>
                <a:latin typeface="Times New Roman" panose="02020603050405020304" pitchFamily="18" charset="0"/>
                <a:cs typeface="Times New Roman" panose="02020603050405020304" pitchFamily="18" charset="0"/>
              </a:rPr>
              <a:t>e has concentrated on using non-formal education and Human Rights Education to combat and prevent hate speech, radicalization, and violent extremism. Advocacy for main culturalization and racism, as well as promoting democracy, human rights promotion, and good governance, is one of his key areas of endeavor.</a:t>
            </a:r>
            <a:endParaRPr lang="en-IN" sz="2300" dirty="0">
              <a:latin typeface="Times New Roman" panose="02020603050405020304" pitchFamily="18" charset="0"/>
              <a:cs typeface="Times New Roman" panose="02020603050405020304" pitchFamily="18" charset="0"/>
            </a:endParaRPr>
          </a:p>
        </p:txBody>
      </p:sp>
      <p:pic>
        <p:nvPicPr>
          <p:cNvPr id="4" name="Picture 8" descr="BIS) announced Rajiv Gandhi National Quality Award (RGNQA)">
            <a:extLst>
              <a:ext uri="{FF2B5EF4-FFF2-40B4-BE49-F238E27FC236}">
                <a16:creationId xmlns:a16="http://schemas.microsoft.com/office/drawing/2014/main" id="{DB0450C9-36EF-E531-7458-8DF462D6A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3446" y="1567545"/>
            <a:ext cx="2035042" cy="2421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17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7340-AEE3-4E74-1E3D-DC060990D441}"/>
              </a:ext>
            </a:extLst>
          </p:cNvPr>
          <p:cNvSpPr>
            <a:spLocks noGrp="1"/>
          </p:cNvSpPr>
          <p:nvPr>
            <p:ph type="title"/>
          </p:nvPr>
        </p:nvSpPr>
        <p:spPr>
          <a:xfrm>
            <a:off x="3665945" y="680046"/>
            <a:ext cx="8911687" cy="1280890"/>
          </a:xfrm>
        </p:spPr>
        <p:txBody>
          <a:bodyPr/>
          <a:lstStyle/>
          <a:p>
            <a:r>
              <a:rPr lang="en-IN" dirty="0">
                <a:latin typeface="Times New Roman" panose="02020603050405020304" pitchFamily="18" charset="0"/>
                <a:cs typeface="Times New Roman" panose="02020603050405020304" pitchFamily="18" charset="0"/>
              </a:rPr>
              <a:t>Golden Peacock Award</a:t>
            </a:r>
          </a:p>
        </p:txBody>
      </p:sp>
      <p:sp>
        <p:nvSpPr>
          <p:cNvPr id="3" name="Content Placeholder 2">
            <a:extLst>
              <a:ext uri="{FF2B5EF4-FFF2-40B4-BE49-F238E27FC236}">
                <a16:creationId xmlns:a16="http://schemas.microsoft.com/office/drawing/2014/main" id="{2447250B-91A6-8095-8C83-4F64CC4461B0}"/>
              </a:ext>
            </a:extLst>
          </p:cNvPr>
          <p:cNvSpPr>
            <a:spLocks noGrp="1"/>
          </p:cNvSpPr>
          <p:nvPr>
            <p:ph idx="1"/>
          </p:nvPr>
        </p:nvSpPr>
        <p:spPr>
          <a:xfrm>
            <a:off x="677334" y="1656736"/>
            <a:ext cx="8596668" cy="3880773"/>
          </a:xfrm>
        </p:spPr>
        <p:txBody>
          <a:bodyPr>
            <a:normAutofit fontScale="92500" lnSpcReduction="10000"/>
          </a:bodyPr>
          <a:lstStyle/>
          <a:p>
            <a:pPr>
              <a:buFont typeface="Arial" panose="020B0604020202020204" pitchFamily="34" charset="0"/>
              <a:buChar char="•"/>
            </a:pPr>
            <a:r>
              <a:rPr lang="en-IN" sz="2500" b="0" i="0" dirty="0">
                <a:solidFill>
                  <a:srgbClr val="000000"/>
                </a:solidFill>
                <a:effectLst/>
                <a:latin typeface="Times New Roman" panose="02020603050405020304" pitchFamily="18" charset="0"/>
                <a:cs typeface="Times New Roman" panose="02020603050405020304" pitchFamily="18" charset="0"/>
              </a:rPr>
              <a:t>Adani Transmission Limited </a:t>
            </a:r>
            <a:r>
              <a:rPr lang="en-US" sz="2500" b="0" i="0" dirty="0">
                <a:solidFill>
                  <a:srgbClr val="000000"/>
                </a:solidFill>
                <a:effectLst/>
                <a:latin typeface="Times New Roman" panose="02020603050405020304" pitchFamily="18" charset="0"/>
                <a:cs typeface="Times New Roman" panose="02020603050405020304" pitchFamily="18" charset="0"/>
              </a:rPr>
              <a:t>has been awarded the prestigious </a:t>
            </a:r>
            <a:r>
              <a:rPr lang="en-US" sz="2500" b="1" i="0" dirty="0">
                <a:solidFill>
                  <a:srgbClr val="000000"/>
                </a:solidFill>
                <a:effectLst/>
                <a:latin typeface="Times New Roman" panose="02020603050405020304" pitchFamily="18" charset="0"/>
                <a:cs typeface="Times New Roman" panose="02020603050405020304" pitchFamily="18" charset="0"/>
              </a:rPr>
              <a:t> ‘Golden Peacock Innovation Management Award’ </a:t>
            </a:r>
            <a:r>
              <a:rPr lang="en-US" sz="2500" b="0" i="0" dirty="0">
                <a:solidFill>
                  <a:srgbClr val="000000"/>
                </a:solidFill>
                <a:effectLst/>
                <a:latin typeface="Times New Roman" panose="02020603050405020304" pitchFamily="18" charset="0"/>
                <a:cs typeface="Times New Roman" panose="02020603050405020304" pitchFamily="18" charset="0"/>
              </a:rPr>
              <a:t>for the year 2023.</a:t>
            </a:r>
            <a:endParaRPr lang="en-US" sz="2500" dirty="0">
              <a:solidFill>
                <a:srgbClr val="000000"/>
              </a:solidFill>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They are adding sustainable value globally and contribute to energize the nation. While the energy transmitted by them helps support national economic growth and also improves quality of life for millions of people.</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They aimed at making positive impact on the environment through everything they do.</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5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Adani Transmission limited ensures that 100% of electrical waste during the time of set-ups gets recycled as per the best practices</a:t>
            </a:r>
            <a:r>
              <a:rPr lang="en-US" altLang="en-US" sz="2500" dirty="0">
                <a:solidFill>
                  <a:schemeClr val="tx1"/>
                </a:solidFill>
                <a:latin typeface="Times New Roman" panose="02020603050405020304" pitchFamily="18" charset="0"/>
                <a:cs typeface="Times New Roman" panose="02020603050405020304" pitchFamily="18" charset="0"/>
              </a:rPr>
              <a:t>.</a:t>
            </a:r>
            <a:endPar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US" dirty="0">
              <a:solidFill>
                <a:srgbClr val="000000"/>
              </a:solidFill>
              <a:latin typeface="Titillium Web" panose="00000500000000000000" pitchFamily="2" charset="0"/>
            </a:endParaRPr>
          </a:p>
        </p:txBody>
      </p:sp>
      <p:pic>
        <p:nvPicPr>
          <p:cNvPr id="4" name="Picture 3">
            <a:extLst>
              <a:ext uri="{FF2B5EF4-FFF2-40B4-BE49-F238E27FC236}">
                <a16:creationId xmlns:a16="http://schemas.microsoft.com/office/drawing/2014/main" id="{60550B54-B722-FF07-62DF-E231D194C7F8}"/>
              </a:ext>
            </a:extLst>
          </p:cNvPr>
          <p:cNvPicPr>
            <a:picLocks noChangeAspect="1"/>
          </p:cNvPicPr>
          <p:nvPr/>
        </p:nvPicPr>
        <p:blipFill>
          <a:blip r:embed="rId2"/>
          <a:stretch>
            <a:fillRect/>
          </a:stretch>
        </p:blipFill>
        <p:spPr>
          <a:xfrm>
            <a:off x="9734736" y="945908"/>
            <a:ext cx="2098348" cy="2114325"/>
          </a:xfrm>
          <a:prstGeom prst="rect">
            <a:avLst/>
          </a:prstGeom>
        </p:spPr>
      </p:pic>
    </p:spTree>
    <p:extLst>
      <p:ext uri="{BB962C8B-B14F-4D97-AF65-F5344CB8AC3E}">
        <p14:creationId xmlns:p14="http://schemas.microsoft.com/office/powerpoint/2010/main" val="1295972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89802-1C5A-5510-CA80-547082768299}"/>
              </a:ext>
            </a:extLst>
          </p:cNvPr>
          <p:cNvSpPr>
            <a:spLocks noGrp="1"/>
          </p:cNvSpPr>
          <p:nvPr>
            <p:ph type="title"/>
          </p:nvPr>
        </p:nvSpPr>
        <p:spPr>
          <a:xfrm>
            <a:off x="2145055" y="577457"/>
            <a:ext cx="8911687" cy="1280890"/>
          </a:xfrm>
        </p:spPr>
        <p:txBody>
          <a:bodyPr/>
          <a:lstStyle/>
          <a:p>
            <a:r>
              <a:rPr lang="en-US" dirty="0">
                <a:latin typeface="Times New Roman" panose="02020603050405020304" pitchFamily="18" charset="0"/>
                <a:cs typeface="Times New Roman" panose="02020603050405020304" pitchFamily="18" charset="0"/>
              </a:rPr>
              <a:t>Confederation of Indian Industry (CII) Exim Bank Award for Business Excellence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F63B8D-62E2-1408-3A18-87D696A3AC30}"/>
              </a:ext>
            </a:extLst>
          </p:cNvPr>
          <p:cNvSpPr>
            <a:spLocks noGrp="1"/>
          </p:cNvSpPr>
          <p:nvPr>
            <p:ph idx="1"/>
          </p:nvPr>
        </p:nvSpPr>
        <p:spPr>
          <a:xfrm>
            <a:off x="677334" y="2160589"/>
            <a:ext cx="8596668" cy="4585444"/>
          </a:xfrm>
        </p:spPr>
        <p:txBody>
          <a:bodyPr>
            <a:normAutofit/>
          </a:bodyPr>
          <a:lstStyle/>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BEL-</a:t>
            </a:r>
            <a:r>
              <a:rPr lang="en-US" sz="2300" dirty="0">
                <a:latin typeface="Times New Roman" panose="02020603050405020304" pitchFamily="18" charset="0"/>
                <a:cs typeface="Times New Roman" panose="02020603050405020304" pitchFamily="18" charset="0"/>
              </a:rPr>
              <a:t> Ghaziabad Unit, Bharat Electronics Ltd </a:t>
            </a:r>
            <a:r>
              <a:rPr lang="en-US" sz="2300" b="0" i="0" dirty="0">
                <a:solidFill>
                  <a:srgbClr val="000000"/>
                </a:solidFill>
                <a:effectLst/>
                <a:latin typeface="Times New Roman" panose="02020603050405020304" pitchFamily="18" charset="0"/>
                <a:cs typeface="Times New Roman" panose="02020603050405020304" pitchFamily="18" charset="0"/>
              </a:rPr>
              <a:t>been awarded the prestigious </a:t>
            </a:r>
            <a:r>
              <a:rPr lang="en-US" sz="2300" b="1" i="0" dirty="0">
                <a:solidFill>
                  <a:srgbClr val="000000"/>
                </a:solidFill>
                <a:effectLst/>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Confederation of Indian Industry (CII) Exim Bank Award </a:t>
            </a:r>
            <a:r>
              <a:rPr lang="en-US" sz="2300" b="1" i="0" dirty="0">
                <a:solidFill>
                  <a:srgbClr val="000000"/>
                </a:solidFill>
                <a:effectLst/>
                <a:latin typeface="Times New Roman" panose="02020603050405020304" pitchFamily="18" charset="0"/>
                <a:cs typeface="Times New Roman" panose="02020603050405020304" pitchFamily="18" charset="0"/>
              </a:rPr>
              <a:t> </a:t>
            </a:r>
            <a:r>
              <a:rPr lang="en-US" sz="2300" b="0" i="0" dirty="0">
                <a:solidFill>
                  <a:srgbClr val="000000"/>
                </a:solidFill>
                <a:effectLst/>
                <a:latin typeface="Times New Roman" panose="02020603050405020304" pitchFamily="18" charset="0"/>
                <a:cs typeface="Times New Roman" panose="02020603050405020304" pitchFamily="18" charset="0"/>
              </a:rPr>
              <a:t>for the year 2022.</a:t>
            </a:r>
            <a:endParaRPr lang="en-IN"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0" i="0" dirty="0">
                <a:solidFill>
                  <a:srgbClr val="000000"/>
                </a:solidFill>
                <a:effectLst/>
                <a:latin typeface="Times New Roman" panose="02020603050405020304" pitchFamily="18" charset="0"/>
                <a:cs typeface="Times New Roman" panose="02020603050405020304" pitchFamily="18" charset="0"/>
              </a:rPr>
              <a:t>BEL-Ghaziabad has five strategic business units with three distinct product lines and solutions – Radars, C4I and Satcom. It delivers 90 percent of radars, 100 percent of C4I solutions and 80 percent of satcom equipment installed for the </a:t>
            </a:r>
            <a:r>
              <a:rPr lang="en-US" sz="2300" b="0" i="0" dirty="0" err="1">
                <a:solidFill>
                  <a:srgbClr val="000000"/>
                </a:solidFill>
                <a:effectLst/>
                <a:latin typeface="Times New Roman" panose="02020603050405020304" pitchFamily="18" charset="0"/>
                <a:cs typeface="Times New Roman" panose="02020603050405020304" pitchFamily="18" charset="0"/>
              </a:rPr>
              <a:t>defence</a:t>
            </a:r>
            <a:r>
              <a:rPr lang="en-US" sz="2300" b="0" i="0" dirty="0">
                <a:solidFill>
                  <a:srgbClr val="000000"/>
                </a:solidFill>
                <a:effectLst/>
                <a:latin typeface="Times New Roman" panose="02020603050405020304" pitchFamily="18" charset="0"/>
                <a:cs typeface="Times New Roman" panose="02020603050405020304" pitchFamily="18" charset="0"/>
              </a:rPr>
              <a:t> of the country.</a:t>
            </a:r>
            <a:endParaRPr lang="en-IN" sz="2300" b="0"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dirty="0">
                <a:solidFill>
                  <a:srgbClr val="000000"/>
                </a:solidFill>
                <a:latin typeface="Times New Roman" panose="02020603050405020304" pitchFamily="18" charset="0"/>
                <a:cs typeface="Times New Roman" panose="02020603050405020304" pitchFamily="18" charset="0"/>
              </a:rPr>
              <a:t>They were awarded with CII because of there </a:t>
            </a:r>
            <a:r>
              <a:rPr lang="en-US" sz="2300" b="0" i="0" dirty="0">
                <a:solidFill>
                  <a:srgbClr val="000000"/>
                </a:solidFill>
                <a:effectLst/>
                <a:latin typeface="Times New Roman" panose="02020603050405020304" pitchFamily="18" charset="0"/>
                <a:cs typeface="Times New Roman" panose="02020603050405020304" pitchFamily="18" charset="0"/>
              </a:rPr>
              <a:t>strong business performance even during the pandemic, aggressive growth in all domains with focus on R&amp;D, fast-paced technology adoption, customer intimacy, deep-rooted culture of innovation and continuous transformation.</a:t>
            </a:r>
            <a:endParaRPr lang="en-IN" sz="2300" dirty="0">
              <a:solidFill>
                <a:srgbClr val="000000"/>
              </a:solidFill>
              <a:latin typeface="Times New Roman" panose="02020603050405020304" pitchFamily="18" charset="0"/>
              <a:cs typeface="Times New Roman" panose="02020603050405020304" pitchFamily="18" charset="0"/>
            </a:endParaRPr>
          </a:p>
          <a:p>
            <a:endParaRPr lang="en-IN" dirty="0"/>
          </a:p>
        </p:txBody>
      </p:sp>
      <p:pic>
        <p:nvPicPr>
          <p:cNvPr id="4" name="Picture 10" descr="Exim Bank award for Business Excellence | CII BUSINESS EXCELLENCE">
            <a:extLst>
              <a:ext uri="{FF2B5EF4-FFF2-40B4-BE49-F238E27FC236}">
                <a16:creationId xmlns:a16="http://schemas.microsoft.com/office/drawing/2014/main" id="{7A718F57-B41F-0FD4-35B9-877AEB556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9043" y="1606786"/>
            <a:ext cx="1873553" cy="233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640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012A-DD28-3861-0D20-462605635EC5}"/>
              </a:ext>
            </a:extLst>
          </p:cNvPr>
          <p:cNvSpPr>
            <a:spLocks noGrp="1"/>
          </p:cNvSpPr>
          <p:nvPr>
            <p:ph type="title"/>
          </p:nvPr>
        </p:nvSpPr>
        <p:spPr>
          <a:xfrm>
            <a:off x="2070411" y="708038"/>
            <a:ext cx="8911687" cy="1280890"/>
          </a:xfrm>
        </p:spPr>
        <p:txBody>
          <a:bodyPr>
            <a:normAutofit/>
          </a:bodyPr>
          <a:lstStyle/>
          <a:p>
            <a:r>
              <a:rPr lang="en-US" dirty="0">
                <a:latin typeface="Times New Roman" panose="02020603050405020304" pitchFamily="18" charset="0"/>
                <a:cs typeface="Times New Roman" panose="02020603050405020304" pitchFamily="18" charset="0"/>
              </a:rPr>
              <a:t>FICCI Quality Systems Excellence Award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A8A30A-C9F1-B441-A132-DC6EC78F5D04}"/>
              </a:ext>
            </a:extLst>
          </p:cNvPr>
          <p:cNvSpPr>
            <a:spLocks noGrp="1"/>
          </p:cNvSpPr>
          <p:nvPr>
            <p:ph idx="1"/>
          </p:nvPr>
        </p:nvSpPr>
        <p:spPr>
          <a:xfrm>
            <a:off x="584028" y="1628744"/>
            <a:ext cx="8596668" cy="3880773"/>
          </a:xfrm>
        </p:spPr>
        <p:txBody>
          <a:bodyPr>
            <a:normAutofit/>
          </a:bodyPr>
          <a:lstStyle/>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LTEH’s Construction Services and TI </a:t>
            </a:r>
            <a:r>
              <a:rPr lang="en-US" sz="2300" b="0" i="0" dirty="0">
                <a:solidFill>
                  <a:srgbClr val="000000"/>
                </a:solidFill>
                <a:effectLst/>
                <a:latin typeface="Times New Roman" panose="02020603050405020304" pitchFamily="18" charset="0"/>
                <a:cs typeface="Times New Roman" panose="02020603050405020304" pitchFamily="18" charset="0"/>
              </a:rPr>
              <a:t>been awarded the prestigious</a:t>
            </a:r>
            <a:r>
              <a:rPr lang="en-US" sz="2300" b="1" i="0" dirty="0">
                <a:solidFill>
                  <a:srgbClr val="000000"/>
                </a:solidFill>
                <a:effectLst/>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 </a:t>
            </a:r>
            <a:r>
              <a:rPr lang="en-US" sz="2300" b="1" dirty="0">
                <a:latin typeface="Times New Roman" panose="02020603050405020304" pitchFamily="18" charset="0"/>
                <a:cs typeface="Times New Roman" panose="02020603050405020304" pitchFamily="18" charset="0"/>
              </a:rPr>
              <a:t>FICCI Quality Systems Excellence Award </a:t>
            </a:r>
            <a:r>
              <a:rPr lang="en-US" sz="2300" b="0" i="0" dirty="0">
                <a:solidFill>
                  <a:srgbClr val="000000"/>
                </a:solidFill>
                <a:effectLst/>
                <a:latin typeface="Times New Roman" panose="02020603050405020304" pitchFamily="18" charset="0"/>
                <a:cs typeface="Times New Roman" panose="02020603050405020304" pitchFamily="18" charset="0"/>
              </a:rPr>
              <a:t>for the year 2022</a:t>
            </a:r>
            <a:endParaRPr lang="en-IN" sz="23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They </a:t>
            </a:r>
            <a:r>
              <a:rPr lang="en-US" sz="2300" dirty="0">
                <a:latin typeface="Times New Roman" panose="02020603050405020304" pitchFamily="18" charset="0"/>
                <a:cs typeface="Times New Roman" panose="02020603050405020304" pitchFamily="18" charset="0"/>
              </a:rPr>
              <a:t>put in place high-performance and robust quality systems that help upgrade internal systems to become globally competitive.</a:t>
            </a:r>
          </a:p>
          <a:p>
            <a:pPr>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The Transportation Infrastructure’s (TI) Railway Strategic Business Unit, on the other hand, have won a Gold Award for the Electrical &amp; Mechanical Package-4 that it is implementing as part of the Dedicated Freight Corridor from Rewari (Haryana) to Makarpura (Gujarat).</a:t>
            </a:r>
            <a:endParaRPr lang="en-IN" sz="2300" dirty="0">
              <a:latin typeface="Times New Roman" panose="02020603050405020304" pitchFamily="18" charset="0"/>
              <a:cs typeface="Times New Roman" panose="02020603050405020304" pitchFamily="18" charset="0"/>
            </a:endParaRPr>
          </a:p>
        </p:txBody>
      </p:sp>
      <p:pic>
        <p:nvPicPr>
          <p:cNvPr id="4" name="Picture 12" descr="Oerlikon bags Platinum quality excellence award for innovative solutions |  OEM UPDATE">
            <a:extLst>
              <a:ext uri="{FF2B5EF4-FFF2-40B4-BE49-F238E27FC236}">
                <a16:creationId xmlns:a16="http://schemas.microsoft.com/office/drawing/2014/main" id="{B2B0EF32-A215-28A4-2C0A-3BA878C0A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6834" y="1689950"/>
            <a:ext cx="2393664" cy="1739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375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1637-F07B-A0EA-CA4C-379677C4E9CB}"/>
              </a:ext>
            </a:extLst>
          </p:cNvPr>
          <p:cNvSpPr>
            <a:spLocks noGrp="1"/>
          </p:cNvSpPr>
          <p:nvPr>
            <p:ph type="title"/>
          </p:nvPr>
        </p:nvSpPr>
        <p:spPr>
          <a:xfrm>
            <a:off x="1246502" y="2876939"/>
            <a:ext cx="8596668" cy="1320800"/>
          </a:xfrm>
        </p:spPr>
        <p:txBody>
          <a:bodyPr/>
          <a:lstStyle/>
          <a:p>
            <a:r>
              <a:rPr lang="en-IN" dirty="0"/>
              <a:t>                       </a:t>
            </a:r>
            <a:r>
              <a:rPr lang="en-IN" sz="6000" dirty="0">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33094559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162</TotalTime>
  <Words>468</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Century Gothic</vt:lpstr>
      <vt:lpstr>Times New Roman</vt:lpstr>
      <vt:lpstr>Titillium Web</vt:lpstr>
      <vt:lpstr>Wingdings 3</vt:lpstr>
      <vt:lpstr>Wisp</vt:lpstr>
      <vt:lpstr>PowerPoint Presentation</vt:lpstr>
      <vt:lpstr>                     The Deming Prize</vt:lpstr>
      <vt:lpstr>Rajiv Gandhi National Quality Award              </vt:lpstr>
      <vt:lpstr>Golden Peacock Award</vt:lpstr>
      <vt:lpstr>Confederation of Indian Industry (CII) Exim Bank Award for Business Excellence</vt:lpstr>
      <vt:lpstr>FICCI Quality Systems Excellence Award</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asees sahni</dc:creator>
  <cp:lastModifiedBy>asees sahni</cp:lastModifiedBy>
  <cp:revision>4</cp:revision>
  <dcterms:created xsi:type="dcterms:W3CDTF">2023-08-13T16:52:44Z</dcterms:created>
  <dcterms:modified xsi:type="dcterms:W3CDTF">2023-08-14T05:46:07Z</dcterms:modified>
</cp:coreProperties>
</file>