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Aileron" panose="020B0604020202020204" charset="0"/>
      <p:regular r:id="rId13"/>
    </p:embeddedFont>
    <p:embeddedFont>
      <p:font typeface="Aileron Bold" panose="020B0604020202020204" charset="0"/>
      <p:regular r:id="rId14"/>
    </p:embeddedFont>
    <p:embeddedFont>
      <p:font typeface="Alegreya Sans SC" panose="020B0604020202020204" charset="0"/>
      <p:regular r:id="rId15"/>
    </p:embeddedFont>
    <p:embeddedFont>
      <p:font typeface="Alegreya Sans SC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581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2270980" y="2113226"/>
            <a:ext cx="13968571" cy="282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035"/>
              </a:lnSpc>
            </a:pPr>
            <a:r>
              <a:rPr lang="en-US" sz="17790">
                <a:solidFill>
                  <a:srgbClr val="000000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IP Fraud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70980" y="4051334"/>
            <a:ext cx="11368820" cy="3013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3529"/>
              </a:lnSpc>
            </a:pPr>
            <a:r>
              <a:rPr lang="en-US" sz="2199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Detector</a:t>
            </a:r>
          </a:p>
        </p:txBody>
      </p:sp>
      <p:sp>
        <p:nvSpPr>
          <p:cNvPr id="8" name="Freeform 8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049000" y="7694304"/>
            <a:ext cx="5837600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Mind Matrix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Conclusion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613045" y="3427445"/>
            <a:ext cx="11396155" cy="1991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9"/>
              </a:lnSpc>
            </a:pPr>
            <a:r>
              <a:rPr lang="en-US" sz="3499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Summary</a:t>
            </a:r>
            <a:r>
              <a:rPr lang="en-US" sz="3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Developed an effective ML-based fraud detection system integrated into a web app, meeting all MVP requirements.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613045" y="6450492"/>
            <a:ext cx="11369939" cy="1315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89"/>
              </a:lnSpc>
            </a:pPr>
            <a:r>
              <a:rPr lang="en-US" sz="3499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Future Work</a:t>
            </a:r>
            <a:r>
              <a:rPr lang="en-US" sz="349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Add more features (e.g., user behavior), explore deep learning models, and use real-time data.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64851" y="3369556"/>
            <a:ext cx="13501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278920" y="1509864"/>
            <a:ext cx="9730160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 dirty="0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Team Contributions</a:t>
            </a:r>
          </a:p>
          <a:p>
            <a:pPr algn="ctr">
              <a:lnSpc>
                <a:spcPts val="8560"/>
              </a:lnSpc>
            </a:pPr>
            <a:endParaRPr lang="en-US" sz="8000" b="1" dirty="0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81400" y="4088124"/>
            <a:ext cx="12029455" cy="36824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Data collection and preprocessing - 21ug1040 / 21ug1000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Model training and evaluation - 21ug1031 / 21ug0987 / 21ug1192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Backend development (Flask) - 21ug1021 / 21ug0956</a:t>
            </a:r>
          </a:p>
          <a:p>
            <a:pPr marL="647702" lvl="1" indent="-323851" algn="just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Frontend development (HTML/CSS/JS) - 21ug1036 / 21ug0926</a:t>
            </a:r>
          </a:p>
          <a:p>
            <a:pPr marL="647702" lvl="1" indent="-323851">
              <a:lnSpc>
                <a:spcPts val="5850"/>
              </a:lnSpc>
              <a:buAutoNum type="arabicPeriod"/>
            </a:pPr>
            <a:r>
              <a:rPr lang="en-US" sz="3000" dirty="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Project management &amp; documentation - 21ug1313 / 21ug1142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Introduction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719787" y="4008660"/>
            <a:ext cx="5152487" cy="34613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Problem Statement </a:t>
            </a:r>
          </a:p>
          <a:p>
            <a:pPr algn="just">
              <a:lnSpc>
                <a:spcPts val="4620"/>
              </a:lnSpc>
            </a:pPr>
            <a:endParaRPr lang="en-US" sz="3000" b="1">
              <a:solidFill>
                <a:srgbClr val="3C3F42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Detect suspicious users or bots by analyzing IP behavior, frequency, and geo-location to prevent fraud on websites.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98407" y="4008660"/>
            <a:ext cx="5927425" cy="404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2999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Significance</a:t>
            </a:r>
          </a:p>
          <a:p>
            <a:pPr algn="just">
              <a:lnSpc>
                <a:spcPts val="4619"/>
              </a:lnSpc>
            </a:pPr>
            <a:endParaRPr lang="en-US" sz="2999" b="1">
              <a:solidFill>
                <a:srgbClr val="3C3F42"/>
              </a:solidFill>
              <a:latin typeface="Aileron Bold"/>
              <a:ea typeface="Aileron Bold"/>
              <a:cs typeface="Aileron Bold"/>
              <a:sym typeface="Aileron Bold"/>
            </a:endParaRPr>
          </a:p>
          <a:p>
            <a:pPr algn="l">
              <a:lnSpc>
                <a:spcPts val="4619"/>
              </a:lnSpc>
            </a:pPr>
            <a:r>
              <a:rPr lang="en-US" sz="2999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Enhances online security, protects user data, reduces financial losses, and maintains trust in digital platforms.</a:t>
            </a:r>
          </a:p>
          <a:p>
            <a:pPr algn="l">
              <a:lnSpc>
                <a:spcPts val="4619"/>
              </a:lnSpc>
            </a:pPr>
            <a:endParaRPr lang="en-US" sz="2999">
              <a:solidFill>
                <a:srgbClr val="3C3F42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Dataset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350957" y="4374420"/>
            <a:ext cx="9894900" cy="340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Source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Custom dataset created by combining safe IPs (e.g., Google DNS, Cloudflare) and suspicious IPs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Features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IP address (split into octets), country, organization, ISP, timezone.</a:t>
            </a:r>
          </a:p>
          <a:p>
            <a:pPr algn="l">
              <a:lnSpc>
                <a:spcPts val="450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Preprocessing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Handled missing data with "Unknown" values, encoded categorical features using LabelEncoder.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Methodology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110832" y="3513170"/>
            <a:ext cx="10066336" cy="171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Model Selection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Random Forest Classifier chosen for its robustness, ability to handle categorical data, and resistance to overfitting.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085368" y="6326667"/>
            <a:ext cx="10066336" cy="171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Training Process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- Split data into 80% training and 20% testing, tuned hyperparameters with GridSearchCV, used class weights to address imbalance.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3110214" y="3365141"/>
            <a:ext cx="12376386" cy="5138605"/>
            <a:chOff x="0" y="0"/>
            <a:chExt cx="3259624" cy="135337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321475"/>
                  </a:lnTo>
                  <a:cubicBezTo>
                    <a:pt x="3259624" y="1329936"/>
                    <a:pt x="3256263" y="1338051"/>
                    <a:pt x="3250280" y="1344033"/>
                  </a:cubicBezTo>
                  <a:cubicBezTo>
                    <a:pt x="3244297" y="1350016"/>
                    <a:pt x="3236183" y="1353377"/>
                    <a:pt x="3227722" y="1353377"/>
                  </a:cubicBezTo>
                  <a:lnTo>
                    <a:pt x="31903" y="1353377"/>
                  </a:lnTo>
                  <a:cubicBezTo>
                    <a:pt x="23441" y="1353377"/>
                    <a:pt x="15327" y="1350016"/>
                    <a:pt x="9344" y="1344033"/>
                  </a:cubicBezTo>
                  <a:cubicBezTo>
                    <a:pt x="3361" y="1338051"/>
                    <a:pt x="0" y="1329936"/>
                    <a:pt x="0" y="1321475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345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Implementation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4341" y="3775544"/>
            <a:ext cx="11355520" cy="4902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Web Application</a:t>
            </a: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</a:p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Built with Flask (backend), HTML/CSS/JavaScript (frontend).</a:t>
            </a:r>
          </a:p>
          <a:p>
            <a:pPr algn="l">
              <a:lnSpc>
                <a:spcPts val="4620"/>
              </a:lnSpc>
            </a:pPr>
            <a:endParaRPr lang="en-US" sz="300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  <a:p>
            <a:pPr algn="l">
              <a:lnSpc>
                <a:spcPts val="5082"/>
              </a:lnSpc>
            </a:pPr>
            <a:r>
              <a:rPr lang="en-US" sz="3300" b="1">
                <a:solidFill>
                  <a:srgbClr val="000000"/>
                </a:solidFill>
                <a:latin typeface="Aileron Bold"/>
                <a:ea typeface="Aileron Bold"/>
                <a:cs typeface="Aileron Bold"/>
                <a:sym typeface="Aileron Bold"/>
              </a:rPr>
              <a:t>Functionality</a:t>
            </a:r>
          </a:p>
          <a:p>
            <a:pPr marL="712470" lvl="1" indent="-356235" algn="l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Users input an IP to get real-time fraud predictions.</a:t>
            </a:r>
          </a:p>
          <a:p>
            <a:pPr marL="712470" lvl="1" indent="-356235" algn="l">
              <a:lnSpc>
                <a:spcPts val="5082"/>
              </a:lnSpc>
              <a:buFont typeface="Arial"/>
              <a:buChar char="•"/>
            </a:pPr>
            <a:r>
              <a:rPr lang="en-US" sz="33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Admin dashboard tracks all IP checks, displays stats, and allows flagging suspicious IPs.</a:t>
            </a:r>
          </a:p>
          <a:p>
            <a:pPr algn="l">
              <a:lnSpc>
                <a:spcPts val="5082"/>
              </a:lnSpc>
            </a:pPr>
            <a:endParaRPr lang="en-US" sz="3300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8153400" y="190500"/>
            <a:ext cx="11962031" cy="6636025"/>
          </a:xfrm>
          <a:custGeom>
            <a:avLst/>
            <a:gdLst/>
            <a:ahLst/>
            <a:cxnLst/>
            <a:rect l="l" t="t" r="r" b="b"/>
            <a:pathLst>
              <a:path w="10133231" h="5902607">
                <a:moveTo>
                  <a:pt x="0" y="0"/>
                </a:moveTo>
                <a:lnTo>
                  <a:pt x="10133230" y="0"/>
                </a:lnTo>
                <a:lnTo>
                  <a:pt x="10133230" y="5902607"/>
                </a:lnTo>
                <a:lnTo>
                  <a:pt x="0" y="59026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519025" y="4212422"/>
            <a:ext cx="10682375" cy="5677676"/>
          </a:xfrm>
          <a:custGeom>
            <a:avLst/>
            <a:gdLst/>
            <a:ahLst/>
            <a:cxnLst/>
            <a:rect l="l" t="t" r="r" b="b"/>
            <a:pathLst>
              <a:path w="9897401" h="5307481">
                <a:moveTo>
                  <a:pt x="0" y="0"/>
                </a:moveTo>
                <a:lnTo>
                  <a:pt x="9897401" y="0"/>
                </a:lnTo>
                <a:lnTo>
                  <a:pt x="9897401" y="5307482"/>
                </a:lnTo>
                <a:lnTo>
                  <a:pt x="0" y="530748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2466279"/>
            <a:chOff x="0" y="0"/>
            <a:chExt cx="3431379" cy="64955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Results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438653" y="3722720"/>
            <a:ext cx="11501526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Model Performance: Achieved [insert actual accuracy, e.g., 92%] accuracy, with precision, recall, and F1-scores of [insert values].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2629741" y="6060950"/>
            <a:ext cx="13028518" cy="2466279"/>
            <a:chOff x="0" y="0"/>
            <a:chExt cx="3431379" cy="64955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431379" cy="649555"/>
            </a:xfrm>
            <a:custGeom>
              <a:avLst/>
              <a:gdLst/>
              <a:ahLst/>
              <a:cxnLst/>
              <a:rect l="l" t="t" r="r" b="b"/>
              <a:pathLst>
                <a:path w="3431379" h="64955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619249"/>
                  </a:lnTo>
                  <a:cubicBezTo>
                    <a:pt x="3431379" y="627287"/>
                    <a:pt x="3428186" y="634995"/>
                    <a:pt x="3422503" y="640679"/>
                  </a:cubicBezTo>
                  <a:cubicBezTo>
                    <a:pt x="3416820" y="646362"/>
                    <a:pt x="3409111" y="649555"/>
                    <a:pt x="3401074" y="649555"/>
                  </a:cubicBezTo>
                  <a:lnTo>
                    <a:pt x="30306" y="649555"/>
                  </a:lnTo>
                  <a:cubicBezTo>
                    <a:pt x="22268" y="649555"/>
                    <a:pt x="14560" y="646362"/>
                    <a:pt x="8876" y="640679"/>
                  </a:cubicBezTo>
                  <a:cubicBezTo>
                    <a:pt x="3193" y="634995"/>
                    <a:pt x="0" y="627287"/>
                    <a:pt x="0" y="619249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3431379" cy="6876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409559" y="6479067"/>
            <a:ext cx="11501526" cy="1137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Visualizations: Confusion matrix and feature importance chart show model effectiveness and key predictors (e.g., IP octets, ISP).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303326" y="4511702"/>
            <a:ext cx="9526474" cy="5378396"/>
          </a:xfrm>
          <a:custGeom>
            <a:avLst/>
            <a:gdLst/>
            <a:ahLst/>
            <a:cxnLst/>
            <a:rect l="l" t="t" r="r" b="b"/>
            <a:pathLst>
              <a:path w="8840674" h="5171794">
                <a:moveTo>
                  <a:pt x="0" y="0"/>
                </a:moveTo>
                <a:lnTo>
                  <a:pt x="8840674" y="0"/>
                </a:lnTo>
                <a:lnTo>
                  <a:pt x="8840674" y="5171794"/>
                </a:lnTo>
                <a:lnTo>
                  <a:pt x="0" y="5171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9829800" y="19382"/>
            <a:ext cx="10669909" cy="5803208"/>
          </a:xfrm>
          <a:custGeom>
            <a:avLst/>
            <a:gdLst/>
            <a:ahLst/>
            <a:cxnLst/>
            <a:rect l="l" t="t" r="r" b="b"/>
            <a:pathLst>
              <a:path w="10169793" h="5484988">
                <a:moveTo>
                  <a:pt x="0" y="0"/>
                </a:moveTo>
                <a:lnTo>
                  <a:pt x="10169793" y="0"/>
                </a:lnTo>
                <a:lnTo>
                  <a:pt x="10169793" y="5484988"/>
                </a:lnTo>
                <a:lnTo>
                  <a:pt x="0" y="548498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76" t="-5156" b="-79077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3274911" y="1509864"/>
            <a:ext cx="11738177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Challenges and Solutions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2577225" y="3474142"/>
            <a:ext cx="13133550" cy="5452975"/>
            <a:chOff x="0" y="0"/>
            <a:chExt cx="3259624" cy="135337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259624" cy="1353377"/>
            </a:xfrm>
            <a:custGeom>
              <a:avLst/>
              <a:gdLst/>
              <a:ahLst/>
              <a:cxnLst/>
              <a:rect l="l" t="t" r="r" b="b"/>
              <a:pathLst>
                <a:path w="3259624" h="1353377">
                  <a:moveTo>
                    <a:pt x="30063" y="0"/>
                  </a:moveTo>
                  <a:lnTo>
                    <a:pt x="3229561" y="0"/>
                  </a:lnTo>
                  <a:cubicBezTo>
                    <a:pt x="3237534" y="0"/>
                    <a:pt x="3245181" y="3167"/>
                    <a:pt x="3250819" y="8805"/>
                  </a:cubicBezTo>
                  <a:cubicBezTo>
                    <a:pt x="3256457" y="14443"/>
                    <a:pt x="3259624" y="22090"/>
                    <a:pt x="3259624" y="30063"/>
                  </a:cubicBezTo>
                  <a:lnTo>
                    <a:pt x="3259624" y="1323314"/>
                  </a:lnTo>
                  <a:cubicBezTo>
                    <a:pt x="3259624" y="1331287"/>
                    <a:pt x="3256457" y="1338934"/>
                    <a:pt x="3250819" y="1344572"/>
                  </a:cubicBezTo>
                  <a:cubicBezTo>
                    <a:pt x="3245181" y="1350210"/>
                    <a:pt x="3237534" y="1353377"/>
                    <a:pt x="3229561" y="1353377"/>
                  </a:cubicBezTo>
                  <a:lnTo>
                    <a:pt x="30063" y="1353377"/>
                  </a:lnTo>
                  <a:cubicBezTo>
                    <a:pt x="22090" y="1353377"/>
                    <a:pt x="14443" y="1350210"/>
                    <a:pt x="8805" y="1344572"/>
                  </a:cubicBezTo>
                  <a:cubicBezTo>
                    <a:pt x="3167" y="1338934"/>
                    <a:pt x="0" y="1331287"/>
                    <a:pt x="0" y="1323314"/>
                  </a:cubicBezTo>
                  <a:lnTo>
                    <a:pt x="0" y="30063"/>
                  </a:lnTo>
                  <a:cubicBezTo>
                    <a:pt x="0" y="22090"/>
                    <a:pt x="3167" y="14443"/>
                    <a:pt x="8805" y="8805"/>
                  </a:cubicBezTo>
                  <a:cubicBezTo>
                    <a:pt x="14443" y="3167"/>
                    <a:pt x="22090" y="0"/>
                    <a:pt x="30063" y="0"/>
                  </a:cubicBezTo>
                  <a:close/>
                </a:path>
              </a:pathLst>
            </a:custGeom>
            <a:solidFill>
              <a:srgbClr val="DBE0E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259624" cy="13914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26733" y="4096766"/>
            <a:ext cx="5393864" cy="2880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Challenges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Imbalanced dataset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API rate limits for IP info fetching.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Model optimization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260816" y="4096766"/>
            <a:ext cx="6976341" cy="404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000" b="1">
                <a:solidFill>
                  <a:srgbClr val="3C3F42"/>
                </a:solidFill>
                <a:latin typeface="Aileron Bold"/>
                <a:ea typeface="Aileron Bold"/>
                <a:cs typeface="Aileron Bold"/>
                <a:sym typeface="Aileron Bold"/>
              </a:rPr>
              <a:t>Solutions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Applied class weights in Random Forest.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Cached API responses to reduce requests.</a:t>
            </a:r>
          </a:p>
          <a:p>
            <a:pPr marL="647700" lvl="1" indent="-323850" algn="l">
              <a:lnSpc>
                <a:spcPts val="4620"/>
              </a:lnSpc>
              <a:buFont typeface="Arial"/>
              <a:buChar char="•"/>
            </a:pPr>
            <a:r>
              <a:rPr lang="en-US" sz="3000">
                <a:solidFill>
                  <a:srgbClr val="3C3F42"/>
                </a:solidFill>
                <a:latin typeface="Aileron"/>
                <a:ea typeface="Aileron"/>
                <a:cs typeface="Aileron"/>
                <a:sym typeface="Aileron"/>
              </a:rPr>
              <a:t>Used GridSearchCV for hyperparameter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384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Alegreya Sans SC</vt:lpstr>
      <vt:lpstr>Alegreya Sans SC Bold</vt:lpstr>
      <vt:lpstr>Aileron</vt:lpstr>
      <vt:lpstr>Calibri</vt:lpstr>
      <vt:lpstr>Aileron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Fraud</dc:title>
  <cp:lastModifiedBy>DHARMADASA T.A.S.</cp:lastModifiedBy>
  <cp:revision>3</cp:revision>
  <dcterms:created xsi:type="dcterms:W3CDTF">2006-08-16T00:00:00Z</dcterms:created>
  <dcterms:modified xsi:type="dcterms:W3CDTF">2025-08-06T19:25:03Z</dcterms:modified>
  <dc:identifier>DAGvUtcv4x8</dc:identifier>
</cp:coreProperties>
</file>